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6" r:id="rId2"/>
    <p:sldId id="257" r:id="rId3"/>
    <p:sldId id="258" r:id="rId4"/>
    <p:sldId id="259" r:id="rId5"/>
    <p:sldId id="260" r:id="rId6"/>
    <p:sldId id="261" r:id="rId7"/>
    <p:sldId id="307"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8" r:id="rId49"/>
    <p:sldId id="303" r:id="rId50"/>
    <p:sldId id="304" r:id="rId51"/>
    <p:sldId id="305" r:id="rId52"/>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arfatima93@gmail.com" userId="d44883e3c0456043" providerId="LiveId" clId="{C3350876-DAD6-4B7B-8CAC-21CDDDB086D6}"/>
    <pc:docChg chg="undo custSel addSld delSld modSld">
      <pc:chgData name="sammarfatima93@gmail.com" userId="d44883e3c0456043" providerId="LiveId" clId="{C3350876-DAD6-4B7B-8CAC-21CDDDB086D6}" dt="2025-02-21T11:57:56.672" v="311" actId="20577"/>
      <pc:docMkLst>
        <pc:docMk/>
      </pc:docMkLst>
      <pc:sldChg chg="modSp del">
        <pc:chgData name="sammarfatima93@gmail.com" userId="d44883e3c0456043" providerId="LiveId" clId="{C3350876-DAD6-4B7B-8CAC-21CDDDB086D6}" dt="2025-02-16T16:26:03.993" v="17" actId="2696"/>
        <pc:sldMkLst>
          <pc:docMk/>
          <pc:sldMk cId="0" sldId="256"/>
        </pc:sldMkLst>
      </pc:sldChg>
      <pc:sldChg chg="modSp mod">
        <pc:chgData name="sammarfatima93@gmail.com" userId="d44883e3c0456043" providerId="LiveId" clId="{C3350876-DAD6-4B7B-8CAC-21CDDDB086D6}" dt="2025-02-21T11:57:56.672" v="311" actId="20577"/>
        <pc:sldMkLst>
          <pc:docMk/>
          <pc:sldMk cId="0" sldId="260"/>
        </pc:sldMkLst>
        <pc:spChg chg="mod">
          <ac:chgData name="sammarfatima93@gmail.com" userId="d44883e3c0456043" providerId="LiveId" clId="{C3350876-DAD6-4B7B-8CAC-21CDDDB086D6}" dt="2025-02-21T11:57:56.672" v="311" actId="20577"/>
          <ac:spMkLst>
            <pc:docMk/>
            <pc:sldMk cId="0" sldId="260"/>
            <ac:spMk id="3" creationId="{00000000-0000-0000-0000-000000000000}"/>
          </ac:spMkLst>
        </pc:spChg>
      </pc:sldChg>
      <pc:sldChg chg="modSp add mod">
        <pc:chgData name="sammarfatima93@gmail.com" userId="d44883e3c0456043" providerId="LiveId" clId="{C3350876-DAD6-4B7B-8CAC-21CDDDB086D6}" dt="2025-02-18T10:24:47.369" v="25" actId="207"/>
        <pc:sldMkLst>
          <pc:docMk/>
          <pc:sldMk cId="3546693115" sldId="306"/>
        </pc:sldMkLst>
        <pc:spChg chg="mod">
          <ac:chgData name="sammarfatima93@gmail.com" userId="d44883e3c0456043" providerId="LiveId" clId="{C3350876-DAD6-4B7B-8CAC-21CDDDB086D6}" dt="2025-02-18T10:24:43.932" v="24" actId="207"/>
          <ac:spMkLst>
            <pc:docMk/>
            <pc:sldMk cId="3546693115" sldId="306"/>
            <ac:spMk id="8194" creationId="{00000000-0000-0000-0000-000000000000}"/>
          </ac:spMkLst>
        </pc:spChg>
        <pc:spChg chg="mod">
          <ac:chgData name="sammarfatima93@gmail.com" userId="d44883e3c0456043" providerId="LiveId" clId="{C3350876-DAD6-4B7B-8CAC-21CDDDB086D6}" dt="2025-02-18T10:24:47.369" v="25" actId="207"/>
          <ac:spMkLst>
            <pc:docMk/>
            <pc:sldMk cId="3546693115" sldId="306"/>
            <ac:spMk id="8195" creationId="{00000000-0000-0000-0000-000000000000}"/>
          </ac:spMkLst>
        </pc:spChg>
      </pc:sldChg>
      <pc:sldChg chg="addSp modSp new mod">
        <pc:chgData name="sammarfatima93@gmail.com" userId="d44883e3c0456043" providerId="LiveId" clId="{C3350876-DAD6-4B7B-8CAC-21CDDDB086D6}" dt="2025-02-18T10:25:54.792" v="38" actId="14100"/>
        <pc:sldMkLst>
          <pc:docMk/>
          <pc:sldMk cId="2148106340" sldId="307"/>
        </pc:sldMkLst>
        <pc:spChg chg="mod">
          <ac:chgData name="sammarfatima93@gmail.com" userId="d44883e3c0456043" providerId="LiveId" clId="{C3350876-DAD6-4B7B-8CAC-21CDDDB086D6}" dt="2025-02-18T10:25:17.652" v="35" actId="14100"/>
          <ac:spMkLst>
            <pc:docMk/>
            <pc:sldMk cId="2148106340" sldId="307"/>
            <ac:spMk id="2" creationId="{049C0608-AA27-EB80-FEEF-AF004300BE24}"/>
          </ac:spMkLst>
        </pc:spChg>
        <pc:picChg chg="add mod">
          <ac:chgData name="sammarfatima93@gmail.com" userId="d44883e3c0456043" providerId="LiveId" clId="{C3350876-DAD6-4B7B-8CAC-21CDDDB086D6}" dt="2025-02-18T10:25:54.792" v="38" actId="14100"/>
          <ac:picMkLst>
            <pc:docMk/>
            <pc:sldMk cId="2148106340" sldId="307"/>
            <ac:picMk id="1026" creationId="{42311316-BBB9-754E-A019-C455AEFB1BFE}"/>
          </ac:picMkLst>
        </pc:picChg>
      </pc:sldChg>
      <pc:sldChg chg="addSp modSp new mod">
        <pc:chgData name="sammarfatima93@gmail.com" userId="d44883e3c0456043" providerId="LiveId" clId="{C3350876-DAD6-4B7B-8CAC-21CDDDB086D6}" dt="2025-02-18T10:27:24.534" v="58" actId="1076"/>
        <pc:sldMkLst>
          <pc:docMk/>
          <pc:sldMk cId="53522709" sldId="308"/>
        </pc:sldMkLst>
        <pc:spChg chg="mod">
          <ac:chgData name="sammarfatima93@gmail.com" userId="d44883e3c0456043" providerId="LiveId" clId="{C3350876-DAD6-4B7B-8CAC-21CDDDB086D6}" dt="2025-02-18T10:26:09.984" v="49" actId="5793"/>
          <ac:spMkLst>
            <pc:docMk/>
            <pc:sldMk cId="53522709" sldId="308"/>
            <ac:spMk id="2" creationId="{DBF3145E-816B-3F36-8DD7-E39784AC6736}"/>
          </ac:spMkLst>
        </pc:spChg>
        <pc:spChg chg="mod">
          <ac:chgData name="sammarfatima93@gmail.com" userId="d44883e3c0456043" providerId="LiveId" clId="{C3350876-DAD6-4B7B-8CAC-21CDDDB086D6}" dt="2025-02-18T10:27:24.534" v="58" actId="1076"/>
          <ac:spMkLst>
            <pc:docMk/>
            <pc:sldMk cId="53522709" sldId="308"/>
            <ac:spMk id="3" creationId="{19FECAA5-FB7C-80C9-8140-58C13A708BB9}"/>
          </ac:spMkLst>
        </pc:spChg>
        <pc:spChg chg="add mod">
          <ac:chgData name="sammarfatima93@gmail.com" userId="d44883e3c0456043" providerId="LiveId" clId="{C3350876-DAD6-4B7B-8CAC-21CDDDB086D6}" dt="2025-02-18T10:26:56.546" v="51" actId="1076"/>
          <ac:spMkLst>
            <pc:docMk/>
            <pc:sldMk cId="53522709" sldId="308"/>
            <ac:spMk id="5" creationId="{2B17DE85-B39E-32C4-3002-6F469C3F2964}"/>
          </ac:spMkLst>
        </pc:spChg>
      </pc:sldChg>
      <pc:sldChg chg="new del">
        <pc:chgData name="sammarfatima93@gmail.com" userId="d44883e3c0456043" providerId="LiveId" clId="{C3350876-DAD6-4B7B-8CAC-21CDDDB086D6}" dt="2025-02-21T11:55:40.646" v="157" actId="680"/>
        <pc:sldMkLst>
          <pc:docMk/>
          <pc:sldMk cId="2916909248" sldId="30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0789" y="53085"/>
            <a:ext cx="605155" cy="391159"/>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PK"/>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PK"/>
          </a:p>
        </p:txBody>
      </p:sp>
      <p:sp>
        <p:nvSpPr>
          <p:cNvPr id="4" name="Date Placeholder 3"/>
          <p:cNvSpPr>
            <a:spLocks noGrp="1"/>
          </p:cNvSpPr>
          <p:nvPr>
            <p:ph type="dt" sz="half" idx="10"/>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rtlCol="0" anchor="ctr" anchorCtr="0">
            <a:noAutofit/>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Aptos"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Aptos"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Aptos"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Aptos"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Aptos" pitchFamily="34" charset="0"/>
              </a:defRPr>
            </a:lvl5pPr>
          </a:lstStyle>
          <a:p>
            <a:pPr marL="0" lvl="0" indent="0" algn="r"/>
            <a:fld id="{7AC178B9-1973-487D-8F81-A517348A6D9B}" type="slidenum">
              <a:rPr lang="en-US" altLang="en-US" sz="900">
                <a:solidFill>
                  <a:srgbClr val="767676"/>
                </a:solidFill>
              </a:rPr>
              <a:t>‹#›</a:t>
            </a:fld>
            <a:endParaRPr lang="en-US" altLang="en-US" sz="900">
              <a:solidFill>
                <a:srgbClr val="767676"/>
              </a:solidFill>
            </a:endParaRPr>
          </a:p>
        </p:txBody>
      </p:sp>
    </p:spTree>
    <p:extLst>
      <p:ext uri="{BB962C8B-B14F-4D97-AF65-F5344CB8AC3E}">
        <p14:creationId xmlns:p14="http://schemas.microsoft.com/office/powerpoint/2010/main" val="30701295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29462" y="75641"/>
            <a:ext cx="7331075" cy="136652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535940" y="1609420"/>
            <a:ext cx="8006080" cy="4784725"/>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2/21/2025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onlinelibrary.wiley.com/authored-by/Stark/Marialiana" TargetMode="External"/><Relationship Id="rId2" Type="http://schemas.openxmlformats.org/officeDocument/2006/relationships/hyperlink" Target="https://onlinelibrary.wiley.com/journal/17457599" TargetMode="External"/><Relationship Id="rId1" Type="http://schemas.openxmlformats.org/officeDocument/2006/relationships/slideLayout" Target="../slideLayouts/slideLayout2.xml"/><Relationship Id="rId5" Type="http://schemas.openxmlformats.org/officeDocument/2006/relationships/hyperlink" Target="https://onlinelibrary.wiley.com/doi/full/10.1111/j.1745-7599.2008.00367.x#citedby-section" TargetMode="External"/><Relationship Id="rId4" Type="http://schemas.openxmlformats.org/officeDocument/2006/relationships/hyperlink" Target="https://doi.org/10.1111/j.1745-7599.2008.00367.x"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s://www.ncbi.nlm.nih.gov/books/NBK7919/"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ncbi.nlm.nih.gov/pmc/articles/PMC305991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143000" y="1638300"/>
            <a:ext cx="6858000" cy="1790700"/>
          </a:xfrm>
          <a:prstGeom prst="rect">
            <a:avLst/>
          </a:prstGeom>
          <a:noFill/>
          <a:ln>
            <a:miter lim="800000"/>
          </a:ln>
        </p:spPr>
        <p:txBody>
          <a:bodyPr vert="horz" wrap="square" lIns="91440" tIns="45720" rIns="91440" bIns="45720" anchor="b" anchorCtr="0">
            <a:noAutofit/>
          </a:bodyPr>
          <a:lstStyle>
            <a:lvl1pPr marL="0" indent="0" algn="l" defTabSz="685800" rtl="0" eaLnBrk="1" fontAlgn="base" hangingPunct="1">
              <a:lnSpc>
                <a:spcPct val="90000"/>
              </a:lnSpc>
              <a:spcBef>
                <a:spcPct val="0"/>
              </a:spcBef>
              <a:spcAft>
                <a:spcPct val="0"/>
              </a:spcAft>
              <a:buClrTx/>
              <a:buSzTx/>
              <a:buFontTx/>
              <a:buNone/>
              <a:defRPr kumimoji="0" lang="en-US" altLang="en-US" sz="4200" b="0" i="0" u="none" baseline="0">
                <a:solidFill>
                  <a:schemeClr val="accent2"/>
                </a:solidFill>
                <a:effectLst/>
                <a:latin typeface="Calibri" pitchFamily="34" charset="0"/>
                <a:ea typeface="Calibri" pitchFamily="34" charset="0"/>
              </a:defRPr>
            </a:lvl1pPr>
          </a:lstStyle>
          <a:p>
            <a:pPr lvl="0" algn="ctr"/>
            <a:r>
              <a:rPr lang="en-US" sz="4000" b="1" dirty="0">
                <a:solidFill>
                  <a:schemeClr val="tx1"/>
                </a:solidFill>
              </a:rPr>
              <a:t>Bacterial</a:t>
            </a:r>
            <a:r>
              <a:rPr lang="en-US" sz="4000" b="1" spc="-225" dirty="0">
                <a:solidFill>
                  <a:schemeClr val="tx1"/>
                </a:solidFill>
              </a:rPr>
              <a:t> </a:t>
            </a:r>
            <a:r>
              <a:rPr lang="en-US" sz="4000" b="1" dirty="0">
                <a:solidFill>
                  <a:schemeClr val="tx1"/>
                </a:solidFill>
              </a:rPr>
              <a:t>metabolism</a:t>
            </a:r>
            <a:r>
              <a:rPr lang="en-US" sz="4000" b="1" spc="-204" dirty="0">
                <a:solidFill>
                  <a:schemeClr val="tx1"/>
                </a:solidFill>
              </a:rPr>
              <a:t> </a:t>
            </a:r>
            <a:r>
              <a:rPr lang="en-US" sz="4000" b="1" spc="-25" dirty="0">
                <a:solidFill>
                  <a:schemeClr val="tx1"/>
                </a:solidFill>
              </a:rPr>
              <a:t>and </a:t>
            </a:r>
            <a:r>
              <a:rPr lang="en-US" sz="4000" b="1" spc="-10" dirty="0">
                <a:solidFill>
                  <a:schemeClr val="tx1"/>
                </a:solidFill>
              </a:rPr>
              <a:t>growth</a:t>
            </a:r>
            <a:br>
              <a:rPr lang="en-US" altLang="en-US" sz="4500" b="1" dirty="0">
                <a:solidFill>
                  <a:schemeClr val="tx1"/>
                </a:solidFill>
                <a:ea typeface="ＭＳ Ｐゴシック" pitchFamily="34" charset="-128"/>
              </a:rPr>
            </a:br>
            <a:r>
              <a:rPr lang="en-US" altLang="en-US" sz="3300" b="1" dirty="0">
                <a:solidFill>
                  <a:schemeClr val="tx1"/>
                </a:solidFill>
                <a:ea typeface="ＭＳ Ｐゴシック" pitchFamily="34" charset="-128"/>
              </a:rPr>
              <a:t>Microbe  Module</a:t>
            </a:r>
            <a:br>
              <a:rPr lang="en-US" altLang="en-US" sz="4500" b="1" dirty="0">
                <a:solidFill>
                  <a:schemeClr val="tx1"/>
                </a:solidFill>
                <a:ea typeface="ＭＳ Ｐゴシック" pitchFamily="34" charset="-128"/>
              </a:rPr>
            </a:br>
            <a:r>
              <a:rPr lang="en-US" altLang="en-US" sz="3300" b="1" dirty="0">
                <a:solidFill>
                  <a:schemeClr val="tx1"/>
                </a:solidFill>
                <a:ea typeface="ＭＳ Ｐゴシック" pitchFamily="34" charset="-128"/>
              </a:rPr>
              <a:t>3</a:t>
            </a:r>
            <a:r>
              <a:rPr lang="en-US" altLang="en-US" sz="3300" b="1" baseline="30000" dirty="0">
                <a:solidFill>
                  <a:schemeClr val="tx1"/>
                </a:solidFill>
                <a:ea typeface="ＭＳ Ｐゴシック" pitchFamily="34" charset="-128"/>
              </a:rPr>
              <a:t>rd</a:t>
            </a:r>
            <a:r>
              <a:rPr lang="en-US" altLang="en-US" sz="3300" b="1" dirty="0">
                <a:solidFill>
                  <a:schemeClr val="tx1"/>
                </a:solidFill>
                <a:ea typeface="ＭＳ Ｐゴシック" pitchFamily="34" charset="-128"/>
              </a:rPr>
              <a:t> Year MBBS</a:t>
            </a:r>
            <a:endParaRPr lang="en-US" altLang="en-US" sz="3300" dirty="0">
              <a:solidFill>
                <a:schemeClr val="tx1"/>
              </a:solidFill>
            </a:endParaRPr>
          </a:p>
        </p:txBody>
      </p:sp>
      <p:sp>
        <p:nvSpPr>
          <p:cNvPr id="8195" name="Subtitle 2"/>
          <p:cNvSpPr>
            <a:spLocks noGrp="1"/>
          </p:cNvSpPr>
          <p:nvPr>
            <p:ph type="subTitle" idx="1"/>
          </p:nvPr>
        </p:nvSpPr>
        <p:spPr>
          <a:xfrm>
            <a:off x="1143000" y="3602038"/>
            <a:ext cx="6858000" cy="1655762"/>
          </a:xfrm>
          <a:prstGeom prst="rect">
            <a:avLst/>
          </a:prstGeom>
        </p:spPr>
        <p:txBody>
          <a:bodyPr vert="horz" lIns="91440" tIns="45720" rIns="91440" bIns="45720" rtlCol="0">
            <a:normAutofit/>
          </a:bodyPr>
          <a:lstStyle/>
          <a:p>
            <a:pPr marL="0" marR="0" lvl="0" indent="0" algn="ctr" defTabSz="685800" rtl="0" eaLnBrk="1" fontAlgn="auto" latinLnBrk="0" hangingPunct="1">
              <a:lnSpc>
                <a:spcPct val="90000"/>
              </a:lnSpc>
              <a:spcBef>
                <a:spcPts val="750"/>
              </a:spcBef>
              <a:spcAft>
                <a:spcPct val="0"/>
              </a:spcAft>
              <a:buClrTx/>
              <a:buSzTx/>
              <a:buFont typeface="Arial" pitchFamily="34" charset="0"/>
              <a:buNone/>
              <a:defRPr/>
            </a:pPr>
            <a:r>
              <a:rPr kumimoji="0" lang="en-US" sz="1800" b="0" i="0" u="none" strike="noStrike" kern="1200" cap="none" spc="0" normalizeH="0" baseline="0" noProof="0" dirty="0">
                <a:ln>
                  <a:noFill/>
                </a:ln>
                <a:effectLst/>
                <a:uLnTx/>
                <a:uFillTx/>
                <a:latin typeface="Calibri" pitchFamily="34" charset="0"/>
                <a:ea typeface="+mn-ea"/>
                <a:cs typeface="Calibri" panose="020F0502020204030204" pitchFamily="34" charset="0"/>
              </a:rPr>
              <a:t>Dr Kiran Fatima</a:t>
            </a:r>
          </a:p>
          <a:p>
            <a:pPr marL="0" marR="0" lvl="0" indent="0" algn="ctr" defTabSz="685800" rtl="0" eaLnBrk="1" fontAlgn="auto" latinLnBrk="0" hangingPunct="1">
              <a:lnSpc>
                <a:spcPct val="90000"/>
              </a:lnSpc>
              <a:spcBef>
                <a:spcPts val="750"/>
              </a:spcBef>
              <a:spcAft>
                <a:spcPct val="0"/>
              </a:spcAft>
              <a:buClrTx/>
              <a:buSzTx/>
              <a:buFont typeface="Arial" pitchFamily="34" charset="0"/>
              <a:buNone/>
              <a:defRPr/>
            </a:pPr>
            <a:r>
              <a:rPr kumimoji="0" lang="en-US" sz="1800" b="0" i="0" u="none" strike="noStrike" kern="1200" cap="none" spc="0" normalizeH="0" baseline="0" noProof="0" dirty="0">
                <a:ln>
                  <a:noFill/>
                </a:ln>
                <a:effectLst/>
                <a:uLnTx/>
                <a:uFillTx/>
                <a:latin typeface="Calibri" pitchFamily="34" charset="0"/>
                <a:ea typeface="+mn-ea"/>
                <a:cs typeface="Calibri" panose="020F0502020204030204" pitchFamily="34" charset="0"/>
              </a:rPr>
              <a:t>Pathology Department</a:t>
            </a:r>
          </a:p>
          <a:p>
            <a:pPr marL="0" marR="0" lvl="0" indent="0" algn="ctr" defTabSz="685800" rtl="0" eaLnBrk="1" fontAlgn="auto" latinLnBrk="0" hangingPunct="1">
              <a:lnSpc>
                <a:spcPct val="90000"/>
              </a:lnSpc>
              <a:spcBef>
                <a:spcPts val="750"/>
              </a:spcBef>
              <a:spcAft>
                <a:spcPct val="0"/>
              </a:spcAft>
              <a:buClrTx/>
              <a:buSzTx/>
              <a:buFont typeface="Arial" pitchFamily="34" charset="0"/>
              <a:buNone/>
              <a:defRPr/>
            </a:pPr>
            <a:r>
              <a:rPr kumimoji="0" lang="en-US" sz="1800" b="0" i="0" u="none" strike="noStrike" kern="1200" cap="none" spc="0" normalizeH="0" baseline="0" noProof="0" dirty="0">
                <a:ln>
                  <a:noFill/>
                </a:ln>
                <a:effectLst/>
                <a:uLnTx/>
                <a:uFillTx/>
                <a:latin typeface="Calibri" pitchFamily="34" charset="0"/>
                <a:ea typeface="+mn-ea"/>
                <a:cs typeface="Calibri" panose="020F0502020204030204" pitchFamily="34" charset="0"/>
              </a:rPr>
              <a:t>Rawalpindi Medical University</a:t>
            </a:r>
          </a:p>
        </p:txBody>
      </p:sp>
    </p:spTree>
    <p:extLst>
      <p:ext uri="{BB962C8B-B14F-4D97-AF65-F5344CB8AC3E}">
        <p14:creationId xmlns:p14="http://schemas.microsoft.com/office/powerpoint/2010/main" val="354669311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1868500"/>
            <a:ext cx="3654425" cy="381515"/>
          </a:xfrm>
          <a:prstGeom prst="rect">
            <a:avLst/>
          </a:prstGeom>
        </p:spPr>
        <p:txBody>
          <a:bodyPr vert="horz" wrap="square" lIns="0" tIns="12065" rIns="0" bIns="0" rtlCol="0">
            <a:spAutoFit/>
          </a:bodyPr>
          <a:lstStyle/>
          <a:p>
            <a:pPr marL="12700">
              <a:lnSpc>
                <a:spcPct val="100000"/>
              </a:lnSpc>
              <a:spcBef>
                <a:spcPts val="95"/>
              </a:spcBef>
            </a:pPr>
            <a:r>
              <a:rPr sz="2400" u="sng" spc="-10" dirty="0">
                <a:uFill>
                  <a:solidFill>
                    <a:srgbClr val="000000"/>
                  </a:solidFill>
                </a:uFill>
              </a:rPr>
              <a:t>Superoxide</a:t>
            </a:r>
            <a:r>
              <a:rPr sz="2400" u="sng" spc="-90" dirty="0">
                <a:uFill>
                  <a:solidFill>
                    <a:srgbClr val="000000"/>
                  </a:solidFill>
                </a:uFill>
              </a:rPr>
              <a:t> </a:t>
            </a:r>
            <a:r>
              <a:rPr sz="2400" u="sng" spc="-10" dirty="0">
                <a:uFill>
                  <a:solidFill>
                    <a:srgbClr val="000000"/>
                  </a:solidFill>
                </a:uFill>
              </a:rPr>
              <a:t>dismutase</a:t>
            </a:r>
            <a:endParaRPr sz="2400" dirty="0"/>
          </a:p>
        </p:txBody>
      </p:sp>
      <p:sp>
        <p:nvSpPr>
          <p:cNvPr id="3" name="object 3"/>
          <p:cNvSpPr txBox="1"/>
          <p:nvPr/>
        </p:nvSpPr>
        <p:spPr>
          <a:xfrm>
            <a:off x="523240" y="2478199"/>
            <a:ext cx="6600825" cy="2814232"/>
          </a:xfrm>
          <a:prstGeom prst="rect">
            <a:avLst/>
          </a:prstGeom>
        </p:spPr>
        <p:txBody>
          <a:bodyPr vert="horz" wrap="square" lIns="0" tIns="109855" rIns="0" bIns="0" rtlCol="0">
            <a:spAutoFit/>
          </a:bodyPr>
          <a:lstStyle/>
          <a:p>
            <a:pPr marL="369570" indent="-344170">
              <a:lnSpc>
                <a:spcPct val="100000"/>
              </a:lnSpc>
              <a:spcBef>
                <a:spcPts val="865"/>
              </a:spcBef>
              <a:buFont typeface="Arial MT"/>
              <a:buChar char="•"/>
              <a:tabLst>
                <a:tab pos="369570" algn="l"/>
                <a:tab pos="1177925" algn="l"/>
                <a:tab pos="1656080" algn="l"/>
                <a:tab pos="2372995" algn="l"/>
                <a:tab pos="2760345" algn="l"/>
                <a:tab pos="4796790" algn="l"/>
                <a:tab pos="5778500" algn="l"/>
                <a:tab pos="6167755" algn="l"/>
              </a:tabLst>
            </a:pPr>
            <a:r>
              <a:rPr sz="2400" spc="-25" dirty="0">
                <a:latin typeface="Calibri"/>
                <a:cs typeface="Calibri"/>
              </a:rPr>
              <a:t>O</a:t>
            </a:r>
            <a:r>
              <a:rPr sz="2400" spc="-37" baseline="-19841" dirty="0">
                <a:latin typeface="Calibri"/>
                <a:cs typeface="Calibri"/>
              </a:rPr>
              <a:t>2</a:t>
            </a:r>
            <a:r>
              <a:rPr sz="2400" spc="-25" dirty="0">
                <a:latin typeface="Calibri"/>
                <a:cs typeface="Calibri"/>
              </a:rPr>
              <a:t>-</a:t>
            </a:r>
            <a:r>
              <a:rPr sz="2400" dirty="0">
                <a:latin typeface="Calibri"/>
                <a:cs typeface="Calibri"/>
              </a:rPr>
              <a:t>	</a:t>
            </a:r>
            <a:r>
              <a:rPr sz="2400" spc="-50" dirty="0">
                <a:latin typeface="Calibri"/>
                <a:cs typeface="Calibri"/>
              </a:rPr>
              <a:t>+</a:t>
            </a:r>
            <a:r>
              <a:rPr sz="2400" dirty="0">
                <a:latin typeface="Calibri"/>
                <a:cs typeface="Calibri"/>
              </a:rPr>
              <a:t>	</a:t>
            </a:r>
            <a:r>
              <a:rPr sz="2400" spc="-25" dirty="0">
                <a:latin typeface="Calibri"/>
                <a:cs typeface="Calibri"/>
              </a:rPr>
              <a:t>O</a:t>
            </a:r>
            <a:r>
              <a:rPr sz="2400" spc="-37" baseline="-19841" dirty="0">
                <a:latin typeface="Calibri"/>
                <a:cs typeface="Calibri"/>
              </a:rPr>
              <a:t>2</a:t>
            </a:r>
            <a:r>
              <a:rPr sz="2400" spc="-25" dirty="0">
                <a:latin typeface="Calibri"/>
                <a:cs typeface="Calibri"/>
              </a:rPr>
              <a:t>-</a:t>
            </a:r>
            <a:r>
              <a:rPr sz="2400" dirty="0">
                <a:latin typeface="Calibri"/>
                <a:cs typeface="Calibri"/>
              </a:rPr>
              <a:t>	</a:t>
            </a:r>
            <a:r>
              <a:rPr sz="2400" spc="-50" dirty="0">
                <a:latin typeface="Calibri"/>
                <a:cs typeface="Calibri"/>
              </a:rPr>
              <a:t>+</a:t>
            </a:r>
            <a:r>
              <a:rPr sz="2400" dirty="0">
                <a:latin typeface="Calibri"/>
                <a:cs typeface="Calibri"/>
              </a:rPr>
              <a:t>	2</a:t>
            </a:r>
            <a:r>
              <a:rPr sz="2400" spc="10" dirty="0">
                <a:latin typeface="Calibri"/>
                <a:cs typeface="Calibri"/>
              </a:rPr>
              <a:t> </a:t>
            </a:r>
            <a:r>
              <a:rPr sz="2400" dirty="0">
                <a:latin typeface="Calibri"/>
                <a:cs typeface="Calibri"/>
              </a:rPr>
              <a:t>H</a:t>
            </a:r>
            <a:r>
              <a:rPr sz="2400" baseline="25132" dirty="0">
                <a:latin typeface="Calibri"/>
                <a:cs typeface="Calibri"/>
              </a:rPr>
              <a:t>+</a:t>
            </a:r>
            <a:r>
              <a:rPr sz="2400" spc="397" baseline="25132" dirty="0">
                <a:latin typeface="Calibri"/>
                <a:cs typeface="Calibri"/>
              </a:rPr>
              <a:t> </a:t>
            </a:r>
            <a:r>
              <a:rPr sz="2400" dirty="0">
                <a:latin typeface="Calibri"/>
                <a:cs typeface="Calibri"/>
              </a:rPr>
              <a:t>-------</a:t>
            </a:r>
            <a:r>
              <a:rPr sz="2400" spc="-50" dirty="0">
                <a:latin typeface="Calibri"/>
                <a:cs typeface="Calibri"/>
              </a:rPr>
              <a:t>&gt;</a:t>
            </a:r>
            <a:r>
              <a:rPr sz="2400" dirty="0">
                <a:latin typeface="Calibri"/>
                <a:cs typeface="Calibri"/>
              </a:rPr>
              <a:t>	</a:t>
            </a:r>
            <a:r>
              <a:rPr sz="2400" spc="-20" dirty="0">
                <a:latin typeface="Calibri"/>
                <a:cs typeface="Calibri"/>
              </a:rPr>
              <a:t>H</a:t>
            </a:r>
            <a:r>
              <a:rPr sz="2400" spc="-30" baseline="-19841" dirty="0">
                <a:latin typeface="Calibri"/>
                <a:cs typeface="Calibri"/>
              </a:rPr>
              <a:t>2</a:t>
            </a:r>
            <a:r>
              <a:rPr sz="2400" spc="-20" dirty="0">
                <a:latin typeface="Calibri"/>
                <a:cs typeface="Calibri"/>
              </a:rPr>
              <a:t>O</a:t>
            </a:r>
            <a:r>
              <a:rPr sz="2400" spc="-30" baseline="-19841" dirty="0">
                <a:latin typeface="Calibri"/>
                <a:cs typeface="Calibri"/>
              </a:rPr>
              <a:t>2</a:t>
            </a:r>
            <a:r>
              <a:rPr sz="2400" baseline="-19841" dirty="0">
                <a:latin typeface="Calibri"/>
                <a:cs typeface="Calibri"/>
              </a:rPr>
              <a:t>	</a:t>
            </a:r>
            <a:r>
              <a:rPr sz="2400" spc="-50" dirty="0">
                <a:latin typeface="Calibri"/>
                <a:cs typeface="Calibri"/>
              </a:rPr>
              <a:t>+</a:t>
            </a:r>
            <a:r>
              <a:rPr sz="2400" dirty="0">
                <a:latin typeface="Calibri"/>
                <a:cs typeface="Calibri"/>
              </a:rPr>
              <a:t>	</a:t>
            </a:r>
            <a:r>
              <a:rPr sz="2400" spc="-25" dirty="0">
                <a:latin typeface="Calibri"/>
                <a:cs typeface="Calibri"/>
              </a:rPr>
              <a:t>O</a:t>
            </a:r>
            <a:r>
              <a:rPr sz="2400" spc="-37" baseline="-19841" dirty="0">
                <a:latin typeface="Calibri"/>
                <a:cs typeface="Calibri"/>
              </a:rPr>
              <a:t>2</a:t>
            </a:r>
            <a:endParaRPr sz="2400" baseline="-19841" dirty="0">
              <a:latin typeface="Calibri"/>
              <a:cs typeface="Calibri"/>
            </a:endParaRPr>
          </a:p>
          <a:p>
            <a:pPr marL="25400">
              <a:lnSpc>
                <a:spcPct val="100000"/>
              </a:lnSpc>
              <a:spcBef>
                <a:spcPts val="770"/>
              </a:spcBef>
              <a:tabLst>
                <a:tab pos="394335" algn="l"/>
              </a:tabLst>
            </a:pPr>
            <a:r>
              <a:rPr sz="2400" u="sng" dirty="0">
                <a:uFill>
                  <a:solidFill>
                    <a:srgbClr val="000000"/>
                  </a:solidFill>
                </a:uFill>
                <a:latin typeface="Calibri"/>
                <a:cs typeface="Calibri"/>
              </a:rPr>
              <a:t>	</a:t>
            </a:r>
            <a:r>
              <a:rPr sz="2400" u="sng" spc="-10" dirty="0">
                <a:uFill>
                  <a:solidFill>
                    <a:srgbClr val="000000"/>
                  </a:solidFill>
                </a:uFill>
                <a:latin typeface="Calibri"/>
                <a:cs typeface="Calibri"/>
              </a:rPr>
              <a:t>Catalase:</a:t>
            </a:r>
            <a:endParaRPr sz="2400" dirty="0">
              <a:latin typeface="Calibri"/>
              <a:cs typeface="Calibri"/>
            </a:endParaRPr>
          </a:p>
          <a:p>
            <a:pPr marL="369570" indent="-344170">
              <a:lnSpc>
                <a:spcPct val="100000"/>
              </a:lnSpc>
              <a:spcBef>
                <a:spcPts val="770"/>
              </a:spcBef>
              <a:buFont typeface="Arial MT"/>
              <a:buChar char="•"/>
              <a:tabLst>
                <a:tab pos="369570" algn="l"/>
                <a:tab pos="760095" algn="l"/>
                <a:tab pos="1775460" algn="l"/>
                <a:tab pos="3156585" algn="l"/>
                <a:tab pos="4391660" algn="l"/>
                <a:tab pos="4778375" algn="l"/>
              </a:tabLst>
            </a:pPr>
            <a:r>
              <a:rPr sz="2400" spc="-50" dirty="0">
                <a:latin typeface="Calibri"/>
                <a:cs typeface="Calibri"/>
              </a:rPr>
              <a:t>2</a:t>
            </a:r>
            <a:r>
              <a:rPr sz="2400" dirty="0">
                <a:latin typeface="Calibri"/>
                <a:cs typeface="Calibri"/>
              </a:rPr>
              <a:t>	</a:t>
            </a:r>
            <a:r>
              <a:rPr sz="2400" spc="-20" dirty="0">
                <a:latin typeface="Calibri"/>
                <a:cs typeface="Calibri"/>
              </a:rPr>
              <a:t>H</a:t>
            </a:r>
            <a:r>
              <a:rPr sz="2400" spc="-30" baseline="-19841" dirty="0">
                <a:latin typeface="Calibri"/>
                <a:cs typeface="Calibri"/>
              </a:rPr>
              <a:t>2</a:t>
            </a:r>
            <a:r>
              <a:rPr sz="2400" spc="-20" dirty="0">
                <a:latin typeface="Calibri"/>
                <a:cs typeface="Calibri"/>
              </a:rPr>
              <a:t>O</a:t>
            </a:r>
            <a:r>
              <a:rPr sz="2400" spc="-30" baseline="-19841" dirty="0">
                <a:latin typeface="Calibri"/>
                <a:cs typeface="Calibri"/>
              </a:rPr>
              <a:t>2</a:t>
            </a:r>
            <a:r>
              <a:rPr sz="2400" baseline="-19841" dirty="0">
                <a:latin typeface="Calibri"/>
                <a:cs typeface="Calibri"/>
              </a:rPr>
              <a:t>	</a:t>
            </a:r>
            <a:r>
              <a:rPr sz="2400" dirty="0">
                <a:latin typeface="Calibri"/>
                <a:cs typeface="Calibri"/>
              </a:rPr>
              <a:t>--------</a:t>
            </a:r>
            <a:r>
              <a:rPr sz="2400" spc="-50" dirty="0">
                <a:latin typeface="Calibri"/>
                <a:cs typeface="Calibri"/>
              </a:rPr>
              <a:t>&gt;</a:t>
            </a:r>
            <a:r>
              <a:rPr sz="2400" dirty="0">
                <a:latin typeface="Calibri"/>
                <a:cs typeface="Calibri"/>
              </a:rPr>
              <a:t>	2</a:t>
            </a:r>
            <a:r>
              <a:rPr sz="2400" spc="-35" dirty="0">
                <a:latin typeface="Calibri"/>
                <a:cs typeface="Calibri"/>
              </a:rPr>
              <a:t> </a:t>
            </a:r>
            <a:r>
              <a:rPr sz="2400" spc="-25" dirty="0">
                <a:latin typeface="Calibri"/>
                <a:cs typeface="Calibri"/>
              </a:rPr>
              <a:t>H</a:t>
            </a:r>
            <a:r>
              <a:rPr sz="2400" spc="-37" baseline="-19841" dirty="0">
                <a:latin typeface="Calibri"/>
                <a:cs typeface="Calibri"/>
              </a:rPr>
              <a:t>2</a:t>
            </a:r>
            <a:r>
              <a:rPr sz="2400" spc="-25" dirty="0">
                <a:latin typeface="Calibri"/>
                <a:cs typeface="Calibri"/>
              </a:rPr>
              <a:t>O</a:t>
            </a:r>
            <a:r>
              <a:rPr sz="2400" dirty="0">
                <a:latin typeface="Calibri"/>
                <a:cs typeface="Calibri"/>
              </a:rPr>
              <a:t>	</a:t>
            </a:r>
            <a:r>
              <a:rPr sz="2400" spc="-50" dirty="0">
                <a:latin typeface="Calibri"/>
                <a:cs typeface="Calibri"/>
              </a:rPr>
              <a:t>+</a:t>
            </a:r>
            <a:r>
              <a:rPr sz="2400" dirty="0">
                <a:latin typeface="Calibri"/>
                <a:cs typeface="Calibri"/>
              </a:rPr>
              <a:t>	</a:t>
            </a:r>
            <a:r>
              <a:rPr sz="2400" spc="-25" dirty="0">
                <a:latin typeface="Calibri"/>
                <a:cs typeface="Calibri"/>
              </a:rPr>
              <a:t>O</a:t>
            </a:r>
            <a:r>
              <a:rPr sz="2400" spc="-37" baseline="-19841" dirty="0">
                <a:latin typeface="Calibri"/>
                <a:cs typeface="Calibri"/>
              </a:rPr>
              <a:t>2</a:t>
            </a:r>
            <a:endParaRPr sz="2400" baseline="-19841" dirty="0">
              <a:latin typeface="Calibri"/>
              <a:cs typeface="Calibri"/>
            </a:endParaRPr>
          </a:p>
          <a:p>
            <a:pPr marL="369570" indent="-344170">
              <a:lnSpc>
                <a:spcPct val="100000"/>
              </a:lnSpc>
              <a:spcBef>
                <a:spcPts val="770"/>
              </a:spcBef>
              <a:buFont typeface="Arial MT"/>
              <a:buChar char="•"/>
              <a:tabLst>
                <a:tab pos="369570" algn="l"/>
              </a:tabLst>
            </a:pPr>
            <a:r>
              <a:rPr sz="2400" spc="-10" dirty="0">
                <a:latin typeface="Calibri"/>
                <a:cs typeface="Calibri"/>
              </a:rPr>
              <a:t>Obligate</a:t>
            </a:r>
            <a:r>
              <a:rPr sz="2400" spc="-135" dirty="0">
                <a:latin typeface="Calibri"/>
                <a:cs typeface="Calibri"/>
              </a:rPr>
              <a:t> </a:t>
            </a:r>
            <a:r>
              <a:rPr sz="2400" spc="-10" dirty="0">
                <a:latin typeface="Calibri"/>
                <a:cs typeface="Calibri"/>
              </a:rPr>
              <a:t>Anaerobes</a:t>
            </a:r>
            <a:r>
              <a:rPr sz="2400" spc="-75" dirty="0">
                <a:latin typeface="Calibri"/>
                <a:cs typeface="Calibri"/>
              </a:rPr>
              <a:t> </a:t>
            </a:r>
            <a:r>
              <a:rPr sz="2400" spc="-10" dirty="0">
                <a:latin typeface="Calibri"/>
                <a:cs typeface="Calibri"/>
              </a:rPr>
              <a:t>lack:</a:t>
            </a:r>
            <a:endParaRPr sz="2400" dirty="0">
              <a:latin typeface="Calibri"/>
              <a:cs typeface="Calibri"/>
            </a:endParaRPr>
          </a:p>
          <a:p>
            <a:pPr marL="767715" lvl="1" indent="-285115">
              <a:lnSpc>
                <a:spcPct val="100000"/>
              </a:lnSpc>
              <a:spcBef>
                <a:spcPts val="690"/>
              </a:spcBef>
              <a:buFont typeface="Arial MT"/>
              <a:buChar char="–"/>
              <a:tabLst>
                <a:tab pos="767715" algn="l"/>
                <a:tab pos="4109085" algn="l"/>
              </a:tabLst>
            </a:pPr>
            <a:r>
              <a:rPr sz="2400" dirty="0">
                <a:latin typeface="Calibri"/>
                <a:cs typeface="Calibri"/>
              </a:rPr>
              <a:t>Superoxide</a:t>
            </a:r>
            <a:r>
              <a:rPr sz="2400" spc="-155" dirty="0">
                <a:latin typeface="Calibri"/>
                <a:cs typeface="Calibri"/>
              </a:rPr>
              <a:t> </a:t>
            </a:r>
            <a:r>
              <a:rPr sz="2400" spc="-10" dirty="0">
                <a:latin typeface="Calibri"/>
                <a:cs typeface="Calibri"/>
              </a:rPr>
              <a:t>dismutase</a:t>
            </a:r>
            <a:r>
              <a:rPr sz="2400" dirty="0">
                <a:latin typeface="Calibri"/>
                <a:cs typeface="Calibri"/>
              </a:rPr>
              <a:t>	(</a:t>
            </a:r>
            <a:r>
              <a:rPr sz="2400" spc="-15" dirty="0">
                <a:latin typeface="Calibri"/>
                <a:cs typeface="Calibri"/>
              </a:rPr>
              <a:t> </a:t>
            </a:r>
            <a:r>
              <a:rPr sz="2400" dirty="0">
                <a:latin typeface="Calibri"/>
                <a:cs typeface="Calibri"/>
              </a:rPr>
              <a:t>SOD</a:t>
            </a:r>
            <a:r>
              <a:rPr sz="2400" spc="-5" dirty="0">
                <a:latin typeface="Calibri"/>
                <a:cs typeface="Calibri"/>
              </a:rPr>
              <a:t> </a:t>
            </a:r>
            <a:r>
              <a:rPr sz="2400" spc="-50" dirty="0">
                <a:latin typeface="Calibri"/>
                <a:cs typeface="Calibri"/>
              </a:rPr>
              <a:t>)</a:t>
            </a:r>
            <a:endParaRPr sz="2400" dirty="0">
              <a:latin typeface="Calibri"/>
              <a:cs typeface="Calibri"/>
            </a:endParaRPr>
          </a:p>
          <a:p>
            <a:pPr marL="768350" lvl="1" indent="-285750">
              <a:lnSpc>
                <a:spcPct val="100000"/>
              </a:lnSpc>
              <a:spcBef>
                <a:spcPts val="675"/>
              </a:spcBef>
              <a:buFont typeface="Arial MT"/>
              <a:buChar char="–"/>
              <a:tabLst>
                <a:tab pos="768350" algn="l"/>
              </a:tabLst>
            </a:pPr>
            <a:r>
              <a:rPr sz="2400" spc="-10" dirty="0">
                <a:latin typeface="Calibri"/>
                <a:cs typeface="Calibri"/>
              </a:rPr>
              <a:t>Catalase</a:t>
            </a:r>
            <a:endParaRPr sz="2400" dirty="0">
              <a:latin typeface="Calibri"/>
              <a:cs typeface="Calibri"/>
            </a:endParaRPr>
          </a:p>
        </p:txBody>
      </p:sp>
      <p:sp>
        <p:nvSpPr>
          <p:cNvPr id="5" name="TextBox 4">
            <a:extLst>
              <a:ext uri="{FF2B5EF4-FFF2-40B4-BE49-F238E27FC236}">
                <a16:creationId xmlns:a16="http://schemas.microsoft.com/office/drawing/2014/main" id="{BF66B537-0AD3-1AED-ACCF-F6838B7CD708}"/>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5726" y="849248"/>
            <a:ext cx="7833359"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alibri"/>
                <a:cs typeface="Calibri"/>
              </a:rPr>
              <a:t>Aerobic</a:t>
            </a:r>
            <a:r>
              <a:rPr sz="3600" spc="-80" dirty="0">
                <a:latin typeface="Calibri"/>
                <a:cs typeface="Calibri"/>
              </a:rPr>
              <a:t> </a:t>
            </a:r>
            <a:r>
              <a:rPr sz="3600" dirty="0">
                <a:latin typeface="Calibri"/>
                <a:cs typeface="Calibri"/>
              </a:rPr>
              <a:t>and</a:t>
            </a:r>
            <a:r>
              <a:rPr sz="3600" spc="-80" dirty="0">
                <a:latin typeface="Calibri"/>
                <a:cs typeface="Calibri"/>
              </a:rPr>
              <a:t> </a:t>
            </a:r>
            <a:r>
              <a:rPr sz="3600" dirty="0">
                <a:latin typeface="Calibri"/>
                <a:cs typeface="Calibri"/>
              </a:rPr>
              <a:t>Anaerobic</a:t>
            </a:r>
            <a:r>
              <a:rPr sz="3600" spc="-100" dirty="0">
                <a:latin typeface="Calibri"/>
                <a:cs typeface="Calibri"/>
              </a:rPr>
              <a:t> </a:t>
            </a:r>
            <a:r>
              <a:rPr sz="3600" dirty="0">
                <a:latin typeface="Calibri"/>
                <a:cs typeface="Calibri"/>
              </a:rPr>
              <a:t>Growth</a:t>
            </a:r>
            <a:r>
              <a:rPr sz="3600" spc="-65" dirty="0">
                <a:latin typeface="Calibri"/>
                <a:cs typeface="Calibri"/>
              </a:rPr>
              <a:t> </a:t>
            </a:r>
            <a:r>
              <a:rPr sz="3600" dirty="0">
                <a:latin typeface="Calibri"/>
                <a:cs typeface="Calibri"/>
              </a:rPr>
              <a:t>of</a:t>
            </a:r>
            <a:r>
              <a:rPr sz="3600" spc="-55" dirty="0">
                <a:latin typeface="Calibri"/>
                <a:cs typeface="Calibri"/>
              </a:rPr>
              <a:t> </a:t>
            </a:r>
            <a:r>
              <a:rPr sz="3600" spc="-10" dirty="0">
                <a:latin typeface="Calibri"/>
                <a:cs typeface="Calibri"/>
              </a:rPr>
              <a:t>bacteria</a:t>
            </a:r>
            <a:endParaRPr sz="3600">
              <a:latin typeface="Calibri"/>
              <a:cs typeface="Calibri"/>
            </a:endParaRPr>
          </a:p>
        </p:txBody>
      </p:sp>
      <p:pic>
        <p:nvPicPr>
          <p:cNvPr id="3" name="object 3"/>
          <p:cNvPicPr/>
          <p:nvPr/>
        </p:nvPicPr>
        <p:blipFill>
          <a:blip r:embed="rId2" cstate="print"/>
          <a:stretch>
            <a:fillRect/>
          </a:stretch>
        </p:blipFill>
        <p:spPr>
          <a:xfrm>
            <a:off x="0" y="1905000"/>
            <a:ext cx="9144000" cy="4401312"/>
          </a:xfrm>
          <a:prstGeom prst="rect">
            <a:avLst/>
          </a:prstGeom>
        </p:spPr>
      </p:pic>
      <p:sp>
        <p:nvSpPr>
          <p:cNvPr id="5" name="TextBox 4">
            <a:extLst>
              <a:ext uri="{FF2B5EF4-FFF2-40B4-BE49-F238E27FC236}">
                <a16:creationId xmlns:a16="http://schemas.microsoft.com/office/drawing/2014/main" id="{08B51818-8A7C-483F-B726-BEDBCEF2F8AD}"/>
              </a:ext>
            </a:extLst>
          </p:cNvPr>
          <p:cNvSpPr txBox="1"/>
          <p:nvPr/>
        </p:nvSpPr>
        <p:spPr>
          <a:xfrm>
            <a:off x="7162800" y="145256"/>
            <a:ext cx="1616717" cy="646331"/>
          </a:xfrm>
          <a:prstGeom prst="rect">
            <a:avLst/>
          </a:prstGeom>
          <a:noFill/>
        </p:spPr>
        <p:txBody>
          <a:bodyPr wrap="square" rtlCol="0">
            <a:spAutoFit/>
          </a:bodyPr>
          <a:lstStyle/>
          <a:p>
            <a:r>
              <a:rPr lang="en-US" dirty="0"/>
              <a:t>Horizontal</a:t>
            </a:r>
          </a:p>
          <a:p>
            <a:r>
              <a:rPr lang="en-US" dirty="0" err="1"/>
              <a:t>Biochemistrry</a:t>
            </a:r>
            <a:endParaRPr lang="en-PK"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0526" y="1455496"/>
            <a:ext cx="7073265" cy="1366520"/>
          </a:xfrm>
          <a:prstGeom prst="rect">
            <a:avLst/>
          </a:prstGeom>
        </p:spPr>
        <p:txBody>
          <a:bodyPr vert="horz" wrap="square" lIns="0" tIns="12065" rIns="0" bIns="0" rtlCol="0">
            <a:spAutoFit/>
          </a:bodyPr>
          <a:lstStyle/>
          <a:p>
            <a:pPr marL="1168400" marR="5080" indent="-1156335">
              <a:lnSpc>
                <a:spcPct val="100000"/>
              </a:lnSpc>
              <a:spcBef>
                <a:spcPts val="95"/>
              </a:spcBef>
            </a:pPr>
            <a:r>
              <a:rPr dirty="0"/>
              <a:t>Practical</a:t>
            </a:r>
            <a:r>
              <a:rPr spc="-140" dirty="0"/>
              <a:t> </a:t>
            </a:r>
            <a:r>
              <a:rPr dirty="0"/>
              <a:t>Significance</a:t>
            </a:r>
            <a:r>
              <a:rPr spc="-114" dirty="0"/>
              <a:t> </a:t>
            </a:r>
            <a:r>
              <a:rPr dirty="0"/>
              <a:t>of</a:t>
            </a:r>
            <a:r>
              <a:rPr spc="-195" dirty="0"/>
              <a:t> </a:t>
            </a:r>
            <a:r>
              <a:rPr spc="-10" dirty="0"/>
              <a:t>oxygen </a:t>
            </a:r>
            <a:r>
              <a:rPr dirty="0"/>
              <a:t>Response</a:t>
            </a:r>
            <a:r>
              <a:rPr spc="-125" dirty="0"/>
              <a:t> </a:t>
            </a:r>
            <a:r>
              <a:rPr dirty="0"/>
              <a:t>of</a:t>
            </a:r>
            <a:r>
              <a:rPr spc="-140" dirty="0"/>
              <a:t> </a:t>
            </a:r>
            <a:r>
              <a:rPr spc="-10" dirty="0"/>
              <a:t>bacteria</a:t>
            </a:r>
          </a:p>
        </p:txBody>
      </p:sp>
      <p:sp>
        <p:nvSpPr>
          <p:cNvPr id="3" name="object 3"/>
          <p:cNvSpPr txBox="1"/>
          <p:nvPr/>
        </p:nvSpPr>
        <p:spPr>
          <a:xfrm>
            <a:off x="536244" y="3773154"/>
            <a:ext cx="7992745" cy="1322156"/>
          </a:xfrm>
          <a:prstGeom prst="rect">
            <a:avLst/>
          </a:prstGeom>
        </p:spPr>
        <p:txBody>
          <a:bodyPr vert="horz" wrap="square" lIns="0" tIns="110489" rIns="0" bIns="0" rtlCol="0">
            <a:spAutoFit/>
          </a:bodyPr>
          <a:lstStyle/>
          <a:p>
            <a:pPr marL="356870" indent="-344170">
              <a:lnSpc>
                <a:spcPct val="100000"/>
              </a:lnSpc>
              <a:spcBef>
                <a:spcPts val="869"/>
              </a:spcBef>
              <a:buFont typeface="Arial MT"/>
              <a:buChar char="•"/>
              <a:tabLst>
                <a:tab pos="356870" algn="l"/>
              </a:tabLst>
            </a:pPr>
            <a:r>
              <a:rPr sz="2400" spc="-140" dirty="0">
                <a:latin typeface="Calibri"/>
                <a:cs typeface="Calibri"/>
              </a:rPr>
              <a:t>To</a:t>
            </a:r>
            <a:r>
              <a:rPr sz="2400" spc="-40" dirty="0">
                <a:latin typeface="Calibri"/>
                <a:cs typeface="Calibri"/>
              </a:rPr>
              <a:t> </a:t>
            </a:r>
            <a:r>
              <a:rPr sz="2400" dirty="0">
                <a:latin typeface="Calibri"/>
                <a:cs typeface="Calibri"/>
              </a:rPr>
              <a:t>classify</a:t>
            </a:r>
            <a:r>
              <a:rPr sz="2400" spc="-55" dirty="0">
                <a:latin typeface="Calibri"/>
                <a:cs typeface="Calibri"/>
              </a:rPr>
              <a:t> </a:t>
            </a:r>
            <a:r>
              <a:rPr sz="2400" spc="-10" dirty="0">
                <a:latin typeface="Calibri"/>
                <a:cs typeface="Calibri"/>
              </a:rPr>
              <a:t>bacteria</a:t>
            </a:r>
            <a:endParaRPr sz="2400" dirty="0">
              <a:latin typeface="Calibri"/>
              <a:cs typeface="Calibri"/>
            </a:endParaRPr>
          </a:p>
          <a:p>
            <a:pPr marL="356870" marR="5080" indent="-344805">
              <a:lnSpc>
                <a:spcPct val="100000"/>
              </a:lnSpc>
              <a:spcBef>
                <a:spcPts val="770"/>
              </a:spcBef>
              <a:buFont typeface="Arial MT"/>
              <a:buChar char="•"/>
              <a:tabLst>
                <a:tab pos="356870" algn="l"/>
              </a:tabLst>
            </a:pPr>
            <a:r>
              <a:rPr sz="2400" dirty="0">
                <a:latin typeface="Calibri"/>
                <a:cs typeface="Calibri"/>
              </a:rPr>
              <a:t>Incubation</a:t>
            </a:r>
            <a:r>
              <a:rPr sz="2400" spc="-105" dirty="0">
                <a:latin typeface="Calibri"/>
                <a:cs typeface="Calibri"/>
              </a:rPr>
              <a:t> </a:t>
            </a:r>
            <a:r>
              <a:rPr sz="2400" dirty="0">
                <a:latin typeface="Calibri"/>
                <a:cs typeface="Calibri"/>
              </a:rPr>
              <a:t>of</a:t>
            </a:r>
            <a:r>
              <a:rPr sz="2400" spc="-130" dirty="0">
                <a:latin typeface="Calibri"/>
                <a:cs typeface="Calibri"/>
              </a:rPr>
              <a:t> </a:t>
            </a:r>
            <a:r>
              <a:rPr sz="2400" dirty="0">
                <a:latin typeface="Calibri"/>
                <a:cs typeface="Calibri"/>
              </a:rPr>
              <a:t>bacterial</a:t>
            </a:r>
            <a:r>
              <a:rPr sz="2400" spc="-100" dirty="0">
                <a:latin typeface="Calibri"/>
                <a:cs typeface="Calibri"/>
              </a:rPr>
              <a:t> </a:t>
            </a:r>
            <a:r>
              <a:rPr sz="2400" dirty="0">
                <a:latin typeface="Calibri"/>
                <a:cs typeface="Calibri"/>
              </a:rPr>
              <a:t>samples</a:t>
            </a:r>
            <a:r>
              <a:rPr sz="2400" spc="-114" dirty="0">
                <a:latin typeface="Calibri"/>
                <a:cs typeface="Calibri"/>
              </a:rPr>
              <a:t> </a:t>
            </a:r>
            <a:r>
              <a:rPr sz="2400" dirty="0">
                <a:latin typeface="Calibri"/>
                <a:cs typeface="Calibri"/>
              </a:rPr>
              <a:t>obtained</a:t>
            </a:r>
            <a:r>
              <a:rPr sz="2400" spc="-95" dirty="0">
                <a:latin typeface="Calibri"/>
                <a:cs typeface="Calibri"/>
              </a:rPr>
              <a:t> </a:t>
            </a:r>
            <a:r>
              <a:rPr sz="2400" spc="-20" dirty="0">
                <a:latin typeface="Calibri"/>
                <a:cs typeface="Calibri"/>
              </a:rPr>
              <a:t>from </a:t>
            </a:r>
            <a:r>
              <a:rPr sz="2400" dirty="0">
                <a:latin typeface="Calibri"/>
                <a:cs typeface="Calibri"/>
              </a:rPr>
              <a:t>patients</a:t>
            </a:r>
            <a:r>
              <a:rPr sz="2400" spc="-135" dirty="0">
                <a:latin typeface="Calibri"/>
                <a:cs typeface="Calibri"/>
              </a:rPr>
              <a:t> </a:t>
            </a:r>
            <a:r>
              <a:rPr sz="2400" dirty="0">
                <a:latin typeface="Calibri"/>
                <a:cs typeface="Calibri"/>
              </a:rPr>
              <a:t>in</a:t>
            </a:r>
            <a:r>
              <a:rPr sz="2400" spc="-135" dirty="0">
                <a:latin typeface="Calibri"/>
                <a:cs typeface="Calibri"/>
              </a:rPr>
              <a:t> </a:t>
            </a:r>
            <a:r>
              <a:rPr sz="2400" dirty="0">
                <a:latin typeface="Calibri"/>
                <a:cs typeface="Calibri"/>
              </a:rPr>
              <a:t>a</a:t>
            </a:r>
            <a:r>
              <a:rPr sz="2400" spc="-110" dirty="0">
                <a:latin typeface="Calibri"/>
                <a:cs typeface="Calibri"/>
              </a:rPr>
              <a:t> </a:t>
            </a:r>
            <a:r>
              <a:rPr sz="2400" dirty="0">
                <a:latin typeface="Calibri"/>
                <a:cs typeface="Calibri"/>
              </a:rPr>
              <a:t>proper</a:t>
            </a:r>
            <a:r>
              <a:rPr sz="2400" spc="-135" dirty="0">
                <a:latin typeface="Calibri"/>
                <a:cs typeface="Calibri"/>
              </a:rPr>
              <a:t> </a:t>
            </a:r>
            <a:r>
              <a:rPr sz="2400" dirty="0">
                <a:latin typeface="Calibri"/>
                <a:cs typeface="Calibri"/>
              </a:rPr>
              <a:t>atmosphere</a:t>
            </a:r>
            <a:r>
              <a:rPr sz="2400" spc="-80" dirty="0">
                <a:latin typeface="Calibri"/>
                <a:cs typeface="Calibri"/>
              </a:rPr>
              <a:t> </a:t>
            </a:r>
            <a:r>
              <a:rPr sz="2400" dirty="0">
                <a:latin typeface="Calibri"/>
                <a:cs typeface="Calibri"/>
              </a:rPr>
              <a:t>according</a:t>
            </a:r>
            <a:r>
              <a:rPr sz="2400" spc="-90" dirty="0">
                <a:latin typeface="Calibri"/>
                <a:cs typeface="Calibri"/>
              </a:rPr>
              <a:t> </a:t>
            </a:r>
            <a:r>
              <a:rPr sz="2400" spc="-25" dirty="0">
                <a:latin typeface="Calibri"/>
                <a:cs typeface="Calibri"/>
              </a:rPr>
              <a:t>to </a:t>
            </a:r>
            <a:r>
              <a:rPr sz="2400" dirty="0">
                <a:latin typeface="Calibri"/>
                <a:cs typeface="Calibri"/>
              </a:rPr>
              <a:t>the</a:t>
            </a:r>
            <a:r>
              <a:rPr sz="2400" spc="-114" dirty="0">
                <a:latin typeface="Calibri"/>
                <a:cs typeface="Calibri"/>
              </a:rPr>
              <a:t> </a:t>
            </a:r>
            <a:r>
              <a:rPr sz="2400" spc="-10" dirty="0">
                <a:latin typeface="Calibri"/>
                <a:cs typeface="Calibri"/>
              </a:rPr>
              <a:t>oxygen</a:t>
            </a:r>
            <a:r>
              <a:rPr sz="2400" spc="-80" dirty="0">
                <a:latin typeface="Calibri"/>
                <a:cs typeface="Calibri"/>
              </a:rPr>
              <a:t> </a:t>
            </a:r>
            <a:r>
              <a:rPr sz="2400" spc="-10" dirty="0">
                <a:latin typeface="Calibri"/>
                <a:cs typeface="Calibri"/>
              </a:rPr>
              <a:t>requirements.</a:t>
            </a:r>
            <a:endParaRPr sz="2400" dirty="0">
              <a:latin typeface="Calibri"/>
              <a:cs typeface="Calibri"/>
            </a:endParaRPr>
          </a:p>
        </p:txBody>
      </p:sp>
      <p:sp>
        <p:nvSpPr>
          <p:cNvPr id="5" name="TextBox 4">
            <a:extLst>
              <a:ext uri="{FF2B5EF4-FFF2-40B4-BE49-F238E27FC236}">
                <a16:creationId xmlns:a16="http://schemas.microsoft.com/office/drawing/2014/main" id="{CC2C2434-835C-7971-786B-AE76BD9D5373}"/>
              </a:ext>
            </a:extLst>
          </p:cNvPr>
          <p:cNvSpPr txBox="1"/>
          <p:nvPr/>
        </p:nvSpPr>
        <p:spPr>
          <a:xfrm>
            <a:off x="7467600" y="145256"/>
            <a:ext cx="1311917" cy="646331"/>
          </a:xfrm>
          <a:prstGeom prst="rect">
            <a:avLst/>
          </a:prstGeom>
          <a:noFill/>
        </p:spPr>
        <p:txBody>
          <a:bodyPr wrap="square" rtlCol="0">
            <a:spAutoFit/>
          </a:bodyPr>
          <a:lstStyle/>
          <a:p>
            <a:r>
              <a:rPr lang="en-US" dirty="0"/>
              <a:t>Vertical Integration</a:t>
            </a:r>
            <a:endParaRPr lang="en-PK"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244" y="1600276"/>
            <a:ext cx="8042275" cy="1366520"/>
          </a:xfrm>
          <a:prstGeom prst="rect">
            <a:avLst/>
          </a:prstGeom>
        </p:spPr>
        <p:txBody>
          <a:bodyPr vert="horz" wrap="square" lIns="0" tIns="12065" rIns="0" bIns="0" rtlCol="0">
            <a:spAutoFit/>
          </a:bodyPr>
          <a:lstStyle/>
          <a:p>
            <a:pPr marL="356870" marR="5080" indent="-344805">
              <a:lnSpc>
                <a:spcPct val="100000"/>
              </a:lnSpc>
              <a:spcBef>
                <a:spcPts val="95"/>
              </a:spcBef>
              <a:buFont typeface="Arial MT"/>
              <a:buChar char="•"/>
              <a:tabLst>
                <a:tab pos="356870" algn="l"/>
              </a:tabLst>
            </a:pPr>
            <a:r>
              <a:rPr sz="4400" spc="-10" dirty="0">
                <a:latin typeface="Calibri"/>
                <a:cs typeface="Calibri"/>
              </a:rPr>
              <a:t>Types</a:t>
            </a:r>
            <a:r>
              <a:rPr sz="4400" spc="-170" dirty="0">
                <a:latin typeface="Calibri"/>
                <a:cs typeface="Calibri"/>
              </a:rPr>
              <a:t> </a:t>
            </a:r>
            <a:r>
              <a:rPr sz="4400" dirty="0">
                <a:latin typeface="Calibri"/>
                <a:cs typeface="Calibri"/>
              </a:rPr>
              <a:t>of</a:t>
            </a:r>
            <a:r>
              <a:rPr sz="4400" spc="-170" dirty="0">
                <a:latin typeface="Calibri"/>
                <a:cs typeface="Calibri"/>
              </a:rPr>
              <a:t> </a:t>
            </a:r>
            <a:r>
              <a:rPr sz="4400" dirty="0">
                <a:latin typeface="Calibri"/>
                <a:cs typeface="Calibri"/>
              </a:rPr>
              <a:t>bacteria</a:t>
            </a:r>
            <a:r>
              <a:rPr sz="4400" spc="-130" dirty="0">
                <a:latin typeface="Calibri"/>
                <a:cs typeface="Calibri"/>
              </a:rPr>
              <a:t> </a:t>
            </a:r>
            <a:r>
              <a:rPr sz="4400" dirty="0">
                <a:latin typeface="Calibri"/>
                <a:cs typeface="Calibri"/>
              </a:rPr>
              <a:t>according</a:t>
            </a:r>
            <a:r>
              <a:rPr sz="4400" spc="-120" dirty="0">
                <a:latin typeface="Calibri"/>
                <a:cs typeface="Calibri"/>
              </a:rPr>
              <a:t> </a:t>
            </a:r>
            <a:r>
              <a:rPr sz="4400" dirty="0">
                <a:latin typeface="Calibri"/>
                <a:cs typeface="Calibri"/>
              </a:rPr>
              <a:t>to</a:t>
            </a:r>
            <a:r>
              <a:rPr sz="4400" spc="-165" dirty="0">
                <a:latin typeface="Calibri"/>
                <a:cs typeface="Calibri"/>
              </a:rPr>
              <a:t> </a:t>
            </a:r>
            <a:r>
              <a:rPr sz="4400" spc="-25" dirty="0">
                <a:latin typeface="Calibri"/>
                <a:cs typeface="Calibri"/>
              </a:rPr>
              <a:t>the </a:t>
            </a:r>
            <a:r>
              <a:rPr sz="4400" spc="-10" dirty="0">
                <a:latin typeface="Calibri"/>
                <a:cs typeface="Calibri"/>
              </a:rPr>
              <a:t>oxygen</a:t>
            </a:r>
            <a:r>
              <a:rPr sz="4400" spc="-210" dirty="0">
                <a:latin typeface="Calibri"/>
                <a:cs typeface="Calibri"/>
              </a:rPr>
              <a:t> </a:t>
            </a:r>
            <a:r>
              <a:rPr sz="4400" spc="-10" dirty="0">
                <a:latin typeface="Calibri"/>
                <a:cs typeface="Calibri"/>
              </a:rPr>
              <a:t>Requirements</a:t>
            </a:r>
            <a:endParaRPr sz="4400" dirty="0">
              <a:latin typeface="Calibri"/>
              <a:cs typeface="Calibri"/>
            </a:endParaRPr>
          </a:p>
        </p:txBody>
      </p:sp>
      <p:sp>
        <p:nvSpPr>
          <p:cNvPr id="3" name="TextBox 2">
            <a:extLst>
              <a:ext uri="{FF2B5EF4-FFF2-40B4-BE49-F238E27FC236}">
                <a16:creationId xmlns:a16="http://schemas.microsoft.com/office/drawing/2014/main" id="{FB3F1689-98D1-AF61-DF17-7FC5EBC4E92C}"/>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8586" y="688848"/>
            <a:ext cx="6245556" cy="6142066"/>
          </a:xfrm>
          <a:prstGeom prst="rect">
            <a:avLst/>
          </a:prstGeom>
        </p:spPr>
        <p:txBody>
          <a:bodyPr vert="horz" wrap="square" lIns="0" tIns="260985" rIns="0" bIns="0" rtlCol="0">
            <a:spAutoFit/>
          </a:bodyPr>
          <a:lstStyle/>
          <a:p>
            <a:pPr marL="1003300">
              <a:lnSpc>
                <a:spcPct val="100000"/>
              </a:lnSpc>
              <a:spcBef>
                <a:spcPts val="2055"/>
              </a:spcBef>
            </a:pPr>
            <a:r>
              <a:rPr sz="4000" dirty="0">
                <a:latin typeface="Times New Roman"/>
                <a:cs typeface="Times New Roman"/>
              </a:rPr>
              <a:t>1.</a:t>
            </a:r>
            <a:r>
              <a:rPr sz="4000" spc="25" dirty="0">
                <a:latin typeface="Times New Roman"/>
                <a:cs typeface="Times New Roman"/>
              </a:rPr>
              <a:t> </a:t>
            </a:r>
            <a:r>
              <a:rPr sz="4000" spc="-10" dirty="0">
                <a:latin typeface="+mj-lt"/>
                <a:cs typeface="Times New Roman"/>
              </a:rPr>
              <a:t>Obligate</a:t>
            </a:r>
            <a:r>
              <a:rPr sz="4000" spc="-185" dirty="0">
                <a:latin typeface="+mj-lt"/>
                <a:cs typeface="Times New Roman"/>
              </a:rPr>
              <a:t> </a:t>
            </a:r>
            <a:r>
              <a:rPr sz="4000" spc="-10" dirty="0">
                <a:latin typeface="+mj-lt"/>
                <a:cs typeface="Times New Roman"/>
              </a:rPr>
              <a:t>Aerobes</a:t>
            </a:r>
            <a:endParaRPr sz="4000" dirty="0">
              <a:latin typeface="+mj-lt"/>
              <a:cs typeface="Times New Roman"/>
            </a:endParaRPr>
          </a:p>
          <a:p>
            <a:pPr marL="356870" indent="-344170">
              <a:lnSpc>
                <a:spcPct val="100000"/>
              </a:lnSpc>
              <a:spcBef>
                <a:spcPts val="1075"/>
              </a:spcBef>
              <a:buFont typeface="Arial MT"/>
              <a:buChar char="•"/>
              <a:tabLst>
                <a:tab pos="356870" algn="l"/>
              </a:tabLst>
            </a:pPr>
            <a:r>
              <a:rPr sz="2400" dirty="0">
                <a:latin typeface="+mj-lt"/>
                <a:cs typeface="Calibri"/>
              </a:rPr>
              <a:t>An</a:t>
            </a:r>
            <a:r>
              <a:rPr sz="2400" spc="-40" dirty="0">
                <a:latin typeface="+mj-lt"/>
                <a:cs typeface="Calibri"/>
              </a:rPr>
              <a:t> </a:t>
            </a:r>
            <a:r>
              <a:rPr sz="2400" spc="-10" dirty="0">
                <a:latin typeface="+mj-lt"/>
                <a:cs typeface="Calibri"/>
              </a:rPr>
              <a:t>obligate</a:t>
            </a:r>
            <a:r>
              <a:rPr sz="2400" spc="-30" dirty="0">
                <a:latin typeface="+mj-lt"/>
                <a:cs typeface="Calibri"/>
              </a:rPr>
              <a:t> </a:t>
            </a:r>
            <a:r>
              <a:rPr sz="2400" dirty="0">
                <a:latin typeface="+mj-lt"/>
                <a:cs typeface="Calibri"/>
              </a:rPr>
              <a:t>aerobe</a:t>
            </a:r>
            <a:r>
              <a:rPr sz="2400" spc="-25" dirty="0">
                <a:latin typeface="+mj-lt"/>
                <a:cs typeface="Calibri"/>
              </a:rPr>
              <a:t> </a:t>
            </a:r>
            <a:r>
              <a:rPr sz="2400" dirty="0">
                <a:latin typeface="+mj-lt"/>
                <a:cs typeface="Calibri"/>
              </a:rPr>
              <a:t>is</a:t>
            </a:r>
            <a:r>
              <a:rPr sz="2400" spc="-35" dirty="0">
                <a:latin typeface="+mj-lt"/>
                <a:cs typeface="Calibri"/>
              </a:rPr>
              <a:t> </a:t>
            </a:r>
            <a:r>
              <a:rPr sz="2400" dirty="0">
                <a:latin typeface="+mj-lt"/>
                <a:cs typeface="Calibri"/>
              </a:rPr>
              <a:t>an</a:t>
            </a:r>
            <a:r>
              <a:rPr sz="2400" spc="-55" dirty="0">
                <a:latin typeface="+mj-lt"/>
                <a:cs typeface="Calibri"/>
              </a:rPr>
              <a:t> </a:t>
            </a:r>
            <a:r>
              <a:rPr sz="2400" dirty="0">
                <a:latin typeface="+mj-lt"/>
                <a:cs typeface="Calibri"/>
              </a:rPr>
              <a:t>aerobe</a:t>
            </a:r>
            <a:r>
              <a:rPr sz="2400" spc="-30" dirty="0">
                <a:latin typeface="+mj-lt"/>
                <a:cs typeface="Calibri"/>
              </a:rPr>
              <a:t> </a:t>
            </a:r>
            <a:r>
              <a:rPr sz="2400" spc="-20" dirty="0">
                <a:latin typeface="+mj-lt"/>
                <a:cs typeface="Calibri"/>
              </a:rPr>
              <a:t>that</a:t>
            </a:r>
            <a:endParaRPr sz="2400" dirty="0">
              <a:latin typeface="+mj-lt"/>
              <a:cs typeface="Calibri"/>
            </a:endParaRPr>
          </a:p>
          <a:p>
            <a:pPr marL="356870">
              <a:lnSpc>
                <a:spcPct val="100000"/>
              </a:lnSpc>
            </a:pPr>
            <a:r>
              <a:rPr sz="2400" dirty="0">
                <a:latin typeface="+mj-lt"/>
                <a:cs typeface="Calibri"/>
              </a:rPr>
              <a:t>requires</a:t>
            </a:r>
            <a:r>
              <a:rPr sz="2400" spc="-60" dirty="0">
                <a:latin typeface="+mj-lt"/>
                <a:cs typeface="Calibri"/>
              </a:rPr>
              <a:t> </a:t>
            </a:r>
            <a:r>
              <a:rPr sz="2400" spc="-10" dirty="0">
                <a:latin typeface="+mj-lt"/>
                <a:cs typeface="Calibri"/>
              </a:rPr>
              <a:t>oxygen</a:t>
            </a:r>
            <a:r>
              <a:rPr sz="2400" spc="-90" dirty="0">
                <a:latin typeface="+mj-lt"/>
                <a:cs typeface="Calibri"/>
              </a:rPr>
              <a:t> </a:t>
            </a:r>
            <a:r>
              <a:rPr sz="2400" dirty="0">
                <a:latin typeface="+mj-lt"/>
                <a:cs typeface="Calibri"/>
              </a:rPr>
              <a:t>for</a:t>
            </a:r>
            <a:r>
              <a:rPr sz="2400" spc="-85" dirty="0">
                <a:latin typeface="+mj-lt"/>
                <a:cs typeface="Calibri"/>
              </a:rPr>
              <a:t> </a:t>
            </a:r>
            <a:r>
              <a:rPr sz="2400" dirty="0">
                <a:latin typeface="+mj-lt"/>
                <a:cs typeface="Calibri"/>
              </a:rPr>
              <a:t>aerobic</a:t>
            </a:r>
            <a:r>
              <a:rPr sz="2400" spc="-70" dirty="0">
                <a:latin typeface="+mj-lt"/>
                <a:cs typeface="Calibri"/>
              </a:rPr>
              <a:t> </a:t>
            </a:r>
            <a:r>
              <a:rPr sz="2400" spc="-10" dirty="0">
                <a:latin typeface="+mj-lt"/>
                <a:cs typeface="Calibri"/>
              </a:rPr>
              <a:t>respiration.</a:t>
            </a:r>
            <a:endParaRPr sz="2400" dirty="0">
              <a:latin typeface="+mj-lt"/>
              <a:cs typeface="Calibri"/>
            </a:endParaRPr>
          </a:p>
          <a:p>
            <a:pPr marL="356870" marR="5080" indent="-344805">
              <a:lnSpc>
                <a:spcPct val="100000"/>
              </a:lnSpc>
              <a:spcBef>
                <a:spcPts val="484"/>
              </a:spcBef>
              <a:buFont typeface="Arial MT"/>
              <a:buChar char="•"/>
              <a:tabLst>
                <a:tab pos="356870" algn="l"/>
              </a:tabLst>
            </a:pPr>
            <a:r>
              <a:rPr sz="2400" spc="-10" dirty="0">
                <a:latin typeface="+mj-lt"/>
                <a:cs typeface="Calibri"/>
              </a:rPr>
              <a:t>Obligate</a:t>
            </a:r>
            <a:r>
              <a:rPr sz="2400" spc="-30" dirty="0">
                <a:latin typeface="+mj-lt"/>
                <a:cs typeface="Calibri"/>
              </a:rPr>
              <a:t> </a:t>
            </a:r>
            <a:r>
              <a:rPr sz="2400" dirty="0">
                <a:latin typeface="+mj-lt"/>
                <a:cs typeface="Calibri"/>
              </a:rPr>
              <a:t>aerobes</a:t>
            </a:r>
            <a:r>
              <a:rPr sz="2400" spc="-55" dirty="0">
                <a:latin typeface="+mj-lt"/>
                <a:cs typeface="Calibri"/>
              </a:rPr>
              <a:t> </a:t>
            </a:r>
            <a:r>
              <a:rPr sz="2400" dirty="0">
                <a:latin typeface="+mj-lt"/>
                <a:cs typeface="Calibri"/>
              </a:rPr>
              <a:t>need</a:t>
            </a:r>
            <a:r>
              <a:rPr sz="2400" spc="-35" dirty="0">
                <a:latin typeface="+mj-lt"/>
                <a:cs typeface="Calibri"/>
              </a:rPr>
              <a:t> </a:t>
            </a:r>
            <a:r>
              <a:rPr sz="2400" spc="-10" dirty="0">
                <a:latin typeface="+mj-lt"/>
                <a:cs typeface="Calibri"/>
              </a:rPr>
              <a:t>oxygen</a:t>
            </a:r>
            <a:r>
              <a:rPr sz="2400" spc="-60" dirty="0">
                <a:latin typeface="+mj-lt"/>
                <a:cs typeface="Calibri"/>
              </a:rPr>
              <a:t> </a:t>
            </a:r>
            <a:r>
              <a:rPr sz="2400" dirty="0">
                <a:latin typeface="+mj-lt"/>
                <a:cs typeface="Calibri"/>
              </a:rPr>
              <a:t>to</a:t>
            </a:r>
            <a:r>
              <a:rPr sz="2400" spc="-65" dirty="0">
                <a:latin typeface="+mj-lt"/>
                <a:cs typeface="Calibri"/>
              </a:rPr>
              <a:t> </a:t>
            </a:r>
            <a:r>
              <a:rPr sz="2400" spc="-10" dirty="0">
                <a:latin typeface="+mj-lt"/>
                <a:cs typeface="Calibri"/>
              </a:rPr>
              <a:t>oxidize substrates</a:t>
            </a:r>
            <a:r>
              <a:rPr sz="2400" spc="-65" dirty="0">
                <a:latin typeface="+mj-lt"/>
                <a:cs typeface="Calibri"/>
              </a:rPr>
              <a:t> </a:t>
            </a:r>
            <a:r>
              <a:rPr sz="2400" dirty="0">
                <a:latin typeface="+mj-lt"/>
                <a:cs typeface="Calibri"/>
              </a:rPr>
              <a:t>(for</a:t>
            </a:r>
            <a:r>
              <a:rPr sz="2400" spc="-80" dirty="0">
                <a:latin typeface="+mj-lt"/>
                <a:cs typeface="Calibri"/>
              </a:rPr>
              <a:t> </a:t>
            </a:r>
            <a:r>
              <a:rPr sz="2400" dirty="0">
                <a:latin typeface="+mj-lt"/>
                <a:cs typeface="Calibri"/>
              </a:rPr>
              <a:t>example</a:t>
            </a:r>
            <a:r>
              <a:rPr sz="2400" spc="-70" dirty="0">
                <a:latin typeface="+mj-lt"/>
                <a:cs typeface="Calibri"/>
              </a:rPr>
              <a:t> </a:t>
            </a:r>
            <a:r>
              <a:rPr sz="2400" dirty="0">
                <a:latin typeface="+mj-lt"/>
                <a:cs typeface="Calibri"/>
              </a:rPr>
              <a:t>sugars</a:t>
            </a:r>
            <a:r>
              <a:rPr sz="2400" spc="-80" dirty="0">
                <a:latin typeface="+mj-lt"/>
                <a:cs typeface="Calibri"/>
              </a:rPr>
              <a:t> </a:t>
            </a:r>
            <a:r>
              <a:rPr sz="2400" dirty="0">
                <a:latin typeface="+mj-lt"/>
                <a:cs typeface="Calibri"/>
              </a:rPr>
              <a:t>and</a:t>
            </a:r>
            <a:r>
              <a:rPr sz="2400" spc="-110" dirty="0">
                <a:latin typeface="+mj-lt"/>
                <a:cs typeface="Calibri"/>
              </a:rPr>
              <a:t> </a:t>
            </a:r>
            <a:r>
              <a:rPr sz="2400" dirty="0">
                <a:latin typeface="+mj-lt"/>
                <a:cs typeface="Calibri"/>
              </a:rPr>
              <a:t>fats)</a:t>
            </a:r>
            <a:r>
              <a:rPr sz="2400" spc="-70" dirty="0">
                <a:latin typeface="+mj-lt"/>
                <a:cs typeface="Calibri"/>
              </a:rPr>
              <a:t> </a:t>
            </a:r>
            <a:r>
              <a:rPr sz="2400" spc="-25" dirty="0">
                <a:latin typeface="+mj-lt"/>
                <a:cs typeface="Calibri"/>
              </a:rPr>
              <a:t>in </a:t>
            </a:r>
            <a:r>
              <a:rPr sz="2400" dirty="0">
                <a:latin typeface="+mj-lt"/>
                <a:cs typeface="Calibri"/>
              </a:rPr>
              <a:t>order</a:t>
            </a:r>
            <a:r>
              <a:rPr sz="2400" spc="-60" dirty="0">
                <a:latin typeface="+mj-lt"/>
                <a:cs typeface="Calibri"/>
              </a:rPr>
              <a:t> </a:t>
            </a:r>
            <a:r>
              <a:rPr sz="2400" dirty="0">
                <a:latin typeface="+mj-lt"/>
                <a:cs typeface="Calibri"/>
              </a:rPr>
              <a:t>to</a:t>
            </a:r>
            <a:r>
              <a:rPr sz="2400" spc="-55" dirty="0">
                <a:latin typeface="+mj-lt"/>
                <a:cs typeface="Calibri"/>
              </a:rPr>
              <a:t> </a:t>
            </a:r>
            <a:r>
              <a:rPr sz="2400" dirty="0">
                <a:latin typeface="+mj-lt"/>
                <a:cs typeface="Calibri"/>
              </a:rPr>
              <a:t>obtain</a:t>
            </a:r>
            <a:r>
              <a:rPr sz="2400" spc="-65" dirty="0">
                <a:latin typeface="+mj-lt"/>
                <a:cs typeface="Calibri"/>
              </a:rPr>
              <a:t> </a:t>
            </a:r>
            <a:r>
              <a:rPr sz="2400" spc="-10" dirty="0">
                <a:latin typeface="+mj-lt"/>
                <a:cs typeface="Calibri"/>
              </a:rPr>
              <a:t>energy.</a:t>
            </a:r>
            <a:endParaRPr sz="2400" dirty="0">
              <a:latin typeface="+mj-lt"/>
              <a:cs typeface="Calibri"/>
            </a:endParaRPr>
          </a:p>
          <a:p>
            <a:pPr marL="356870" marR="123189" indent="-344805">
              <a:lnSpc>
                <a:spcPct val="100000"/>
              </a:lnSpc>
              <a:spcBef>
                <a:spcPts val="480"/>
              </a:spcBef>
              <a:buFont typeface="Arial MT"/>
              <a:buChar char="•"/>
              <a:tabLst>
                <a:tab pos="356870" algn="l"/>
              </a:tabLst>
            </a:pPr>
            <a:r>
              <a:rPr sz="2400" dirty="0">
                <a:latin typeface="+mj-lt"/>
                <a:cs typeface="Calibri"/>
              </a:rPr>
              <a:t>They</a:t>
            </a:r>
            <a:r>
              <a:rPr sz="2400" spc="-30" dirty="0">
                <a:latin typeface="+mj-lt"/>
                <a:cs typeface="Calibri"/>
              </a:rPr>
              <a:t> </a:t>
            </a:r>
            <a:r>
              <a:rPr sz="2400" dirty="0">
                <a:latin typeface="+mj-lt"/>
                <a:cs typeface="Calibri"/>
              </a:rPr>
              <a:t>use</a:t>
            </a:r>
            <a:r>
              <a:rPr sz="2400" spc="-40" dirty="0">
                <a:latin typeface="+mj-lt"/>
                <a:cs typeface="Calibri"/>
              </a:rPr>
              <a:t> </a:t>
            </a:r>
            <a:r>
              <a:rPr sz="2400" spc="-10" dirty="0">
                <a:latin typeface="+mj-lt"/>
                <a:cs typeface="Calibri"/>
              </a:rPr>
              <a:t>oxygen</a:t>
            </a:r>
            <a:r>
              <a:rPr sz="2400" spc="-55" dirty="0">
                <a:latin typeface="+mj-lt"/>
                <a:cs typeface="Calibri"/>
              </a:rPr>
              <a:t> </a:t>
            </a:r>
            <a:r>
              <a:rPr sz="2400" dirty="0">
                <a:latin typeface="+mj-lt"/>
                <a:cs typeface="Calibri"/>
              </a:rPr>
              <a:t>as</a:t>
            </a:r>
            <a:r>
              <a:rPr sz="2400" spc="-70" dirty="0">
                <a:latin typeface="+mj-lt"/>
                <a:cs typeface="Calibri"/>
              </a:rPr>
              <a:t> </a:t>
            </a:r>
            <a:r>
              <a:rPr sz="2400" dirty="0">
                <a:latin typeface="+mj-lt"/>
                <a:cs typeface="Calibri"/>
              </a:rPr>
              <a:t>the</a:t>
            </a:r>
            <a:r>
              <a:rPr sz="2400" spc="-40" dirty="0">
                <a:latin typeface="+mj-lt"/>
                <a:cs typeface="Calibri"/>
              </a:rPr>
              <a:t> </a:t>
            </a:r>
            <a:r>
              <a:rPr sz="2400" dirty="0">
                <a:latin typeface="+mj-lt"/>
                <a:cs typeface="Calibri"/>
              </a:rPr>
              <a:t>terminal</a:t>
            </a:r>
            <a:r>
              <a:rPr sz="2400" spc="-10" dirty="0">
                <a:latin typeface="+mj-lt"/>
                <a:cs typeface="Calibri"/>
              </a:rPr>
              <a:t> electron </a:t>
            </a:r>
            <a:r>
              <a:rPr sz="2400" dirty="0">
                <a:latin typeface="+mj-lt"/>
                <a:cs typeface="Calibri"/>
              </a:rPr>
              <a:t>acceptor</a:t>
            </a:r>
            <a:r>
              <a:rPr sz="2400" spc="-50" dirty="0">
                <a:latin typeface="+mj-lt"/>
                <a:cs typeface="Calibri"/>
              </a:rPr>
              <a:t> </a:t>
            </a:r>
            <a:r>
              <a:rPr sz="2400" dirty="0">
                <a:latin typeface="+mj-lt"/>
                <a:cs typeface="Calibri"/>
              </a:rPr>
              <a:t>during</a:t>
            </a:r>
            <a:r>
              <a:rPr sz="2400" spc="-90" dirty="0">
                <a:latin typeface="+mj-lt"/>
                <a:cs typeface="Calibri"/>
              </a:rPr>
              <a:t> </a:t>
            </a:r>
            <a:r>
              <a:rPr sz="2400" dirty="0">
                <a:latin typeface="+mj-lt"/>
                <a:cs typeface="Calibri"/>
              </a:rPr>
              <a:t>aerobic</a:t>
            </a:r>
            <a:r>
              <a:rPr sz="2400" spc="-50" dirty="0">
                <a:latin typeface="+mj-lt"/>
                <a:cs typeface="Calibri"/>
              </a:rPr>
              <a:t> </a:t>
            </a:r>
            <a:r>
              <a:rPr sz="2400" spc="-10" dirty="0">
                <a:latin typeface="+mj-lt"/>
                <a:cs typeface="Calibri"/>
              </a:rPr>
              <a:t>respiration. </a:t>
            </a:r>
            <a:r>
              <a:rPr sz="2400" i="1" spc="-10" dirty="0">
                <a:latin typeface="+mj-lt"/>
                <a:cs typeface="Calibri"/>
              </a:rPr>
              <a:t>Examples:</a:t>
            </a:r>
            <a:endParaRPr sz="2400" dirty="0">
              <a:latin typeface="+mj-lt"/>
              <a:cs typeface="Calibri"/>
            </a:endParaRPr>
          </a:p>
          <a:p>
            <a:pPr marL="356870" indent="-344170">
              <a:lnSpc>
                <a:spcPct val="100000"/>
              </a:lnSpc>
              <a:spcBef>
                <a:spcPts val="484"/>
              </a:spcBef>
              <a:buFont typeface="Arial MT"/>
              <a:buChar char="•"/>
              <a:tabLst>
                <a:tab pos="356870" algn="l"/>
              </a:tabLst>
            </a:pPr>
            <a:r>
              <a:rPr sz="2400" b="1" i="1" u="sng" dirty="0">
                <a:uFill>
                  <a:solidFill>
                    <a:srgbClr val="000000"/>
                  </a:solidFill>
                </a:uFill>
                <a:latin typeface="+mj-lt"/>
                <a:cs typeface="Calibri"/>
              </a:rPr>
              <a:t>Gram</a:t>
            </a:r>
            <a:r>
              <a:rPr sz="2400" b="1" i="1" u="sng" spc="-45" dirty="0">
                <a:uFill>
                  <a:solidFill>
                    <a:srgbClr val="000000"/>
                  </a:solidFill>
                </a:uFill>
                <a:latin typeface="+mj-lt"/>
                <a:cs typeface="Calibri"/>
              </a:rPr>
              <a:t> </a:t>
            </a:r>
            <a:r>
              <a:rPr sz="2400" b="1" i="1" u="sng" dirty="0">
                <a:uFill>
                  <a:solidFill>
                    <a:srgbClr val="000000"/>
                  </a:solidFill>
                </a:uFill>
                <a:latin typeface="+mj-lt"/>
                <a:cs typeface="Calibri"/>
              </a:rPr>
              <a:t>negative</a:t>
            </a:r>
            <a:r>
              <a:rPr sz="2400" b="1" i="1" u="sng" spc="-60" dirty="0">
                <a:uFill>
                  <a:solidFill>
                    <a:srgbClr val="000000"/>
                  </a:solidFill>
                </a:uFill>
                <a:latin typeface="+mj-lt"/>
                <a:cs typeface="Calibri"/>
              </a:rPr>
              <a:t> </a:t>
            </a:r>
            <a:r>
              <a:rPr sz="2400" b="1" i="1" u="sng" spc="-50" dirty="0">
                <a:uFill>
                  <a:solidFill>
                    <a:srgbClr val="000000"/>
                  </a:solidFill>
                </a:uFill>
                <a:latin typeface="+mj-lt"/>
                <a:cs typeface="Calibri"/>
              </a:rPr>
              <a:t>:</a:t>
            </a:r>
            <a:endParaRPr sz="2400" dirty="0">
              <a:latin typeface="+mj-lt"/>
              <a:cs typeface="Calibri"/>
            </a:endParaRPr>
          </a:p>
          <a:p>
            <a:pPr marL="356870" indent="-344170">
              <a:lnSpc>
                <a:spcPct val="100000"/>
              </a:lnSpc>
              <a:spcBef>
                <a:spcPts val="480"/>
              </a:spcBef>
              <a:buFont typeface="Arial MT"/>
              <a:buChar char="•"/>
              <a:tabLst>
                <a:tab pos="356870" algn="l"/>
              </a:tabLst>
            </a:pPr>
            <a:r>
              <a:rPr sz="2400" i="1" dirty="0">
                <a:latin typeface="+mj-lt"/>
                <a:cs typeface="Calibri"/>
              </a:rPr>
              <a:t>Pseudomonas</a:t>
            </a:r>
            <a:r>
              <a:rPr sz="2400" i="1" spc="-70" dirty="0">
                <a:latin typeface="+mj-lt"/>
                <a:cs typeface="Calibri"/>
              </a:rPr>
              <a:t> </a:t>
            </a:r>
            <a:r>
              <a:rPr sz="2400" i="1" dirty="0">
                <a:latin typeface="+mj-lt"/>
                <a:cs typeface="Calibri"/>
              </a:rPr>
              <a:t>aeruginosa</a:t>
            </a:r>
            <a:r>
              <a:rPr sz="2400" dirty="0">
                <a:latin typeface="+mj-lt"/>
                <a:cs typeface="Calibri"/>
              </a:rPr>
              <a:t>,</a:t>
            </a:r>
            <a:r>
              <a:rPr sz="2400" spc="-75" dirty="0">
                <a:latin typeface="+mj-lt"/>
                <a:cs typeface="Calibri"/>
              </a:rPr>
              <a:t> </a:t>
            </a:r>
            <a:r>
              <a:rPr sz="2400" i="1" spc="-25" dirty="0">
                <a:latin typeface="+mj-lt"/>
                <a:cs typeface="Calibri"/>
              </a:rPr>
              <a:t>E.</a:t>
            </a:r>
            <a:endParaRPr sz="2400" dirty="0">
              <a:latin typeface="+mj-lt"/>
              <a:cs typeface="Calibri"/>
            </a:endParaRPr>
          </a:p>
          <a:p>
            <a:pPr marL="356870">
              <a:lnSpc>
                <a:spcPct val="100000"/>
              </a:lnSpc>
              <a:spcBef>
                <a:spcPts val="5"/>
              </a:spcBef>
            </a:pPr>
            <a:r>
              <a:rPr sz="2400" i="1" dirty="0">
                <a:latin typeface="+mj-lt"/>
                <a:cs typeface="Calibri"/>
              </a:rPr>
              <a:t>coli</a:t>
            </a:r>
            <a:r>
              <a:rPr sz="2400" dirty="0">
                <a:latin typeface="+mj-lt"/>
                <a:cs typeface="Calibri"/>
              </a:rPr>
              <a:t>,</a:t>
            </a:r>
            <a:r>
              <a:rPr sz="2400" spc="-70" dirty="0">
                <a:latin typeface="+mj-lt"/>
                <a:cs typeface="Calibri"/>
              </a:rPr>
              <a:t> </a:t>
            </a:r>
            <a:r>
              <a:rPr sz="2400" i="1" dirty="0">
                <a:latin typeface="+mj-lt"/>
                <a:cs typeface="Calibri"/>
              </a:rPr>
              <a:t>Klebsiella</a:t>
            </a:r>
            <a:r>
              <a:rPr sz="2400" i="1" spc="-65" dirty="0">
                <a:latin typeface="+mj-lt"/>
                <a:cs typeface="Calibri"/>
              </a:rPr>
              <a:t> </a:t>
            </a:r>
            <a:r>
              <a:rPr sz="2400" i="1" spc="-10" dirty="0">
                <a:latin typeface="+mj-lt"/>
                <a:cs typeface="Calibri"/>
              </a:rPr>
              <a:t>pneumonia.</a:t>
            </a:r>
            <a:endParaRPr sz="2400" dirty="0">
              <a:latin typeface="+mj-lt"/>
              <a:cs typeface="Calibri"/>
            </a:endParaRPr>
          </a:p>
          <a:p>
            <a:pPr marL="356870" indent="-344170">
              <a:lnSpc>
                <a:spcPct val="100000"/>
              </a:lnSpc>
              <a:spcBef>
                <a:spcPts val="480"/>
              </a:spcBef>
              <a:buFont typeface="Arial MT"/>
              <a:buChar char="•"/>
              <a:tabLst>
                <a:tab pos="356870" algn="l"/>
              </a:tabLst>
            </a:pPr>
            <a:r>
              <a:rPr sz="2400" b="1" spc="-10" dirty="0">
                <a:latin typeface="+mj-lt"/>
                <a:cs typeface="Calibri"/>
              </a:rPr>
              <a:t>Obligate</a:t>
            </a:r>
            <a:r>
              <a:rPr sz="2400" b="1" spc="-70" dirty="0">
                <a:latin typeface="+mj-lt"/>
                <a:cs typeface="Calibri"/>
              </a:rPr>
              <a:t> </a:t>
            </a:r>
            <a:r>
              <a:rPr sz="2400" b="1" dirty="0">
                <a:latin typeface="+mj-lt"/>
                <a:cs typeface="Calibri"/>
              </a:rPr>
              <a:t>Aerobic</a:t>
            </a:r>
            <a:r>
              <a:rPr sz="2400" b="1" spc="-85" dirty="0">
                <a:latin typeface="+mj-lt"/>
                <a:cs typeface="Calibri"/>
              </a:rPr>
              <a:t> </a:t>
            </a:r>
            <a:r>
              <a:rPr sz="2400" b="1" dirty="0">
                <a:latin typeface="+mj-lt"/>
                <a:cs typeface="Calibri"/>
              </a:rPr>
              <a:t>Gram</a:t>
            </a:r>
            <a:r>
              <a:rPr sz="2400" b="1" spc="-100" dirty="0">
                <a:latin typeface="+mj-lt"/>
                <a:cs typeface="Calibri"/>
              </a:rPr>
              <a:t> </a:t>
            </a:r>
            <a:r>
              <a:rPr sz="2400" b="1" spc="-20" dirty="0">
                <a:latin typeface="+mj-lt"/>
                <a:cs typeface="Calibri"/>
              </a:rPr>
              <a:t>(+ve)</a:t>
            </a:r>
            <a:endParaRPr sz="2400" dirty="0">
              <a:latin typeface="+mj-lt"/>
              <a:cs typeface="Calibri"/>
            </a:endParaRPr>
          </a:p>
          <a:p>
            <a:pPr marL="356870">
              <a:lnSpc>
                <a:spcPct val="100000"/>
              </a:lnSpc>
            </a:pPr>
            <a:r>
              <a:rPr sz="2400" b="1" dirty="0">
                <a:latin typeface="+mj-lt"/>
                <a:cs typeface="Calibri"/>
              </a:rPr>
              <a:t>bacteria</a:t>
            </a:r>
            <a:r>
              <a:rPr sz="2400" b="1" spc="-55" dirty="0">
                <a:latin typeface="+mj-lt"/>
                <a:cs typeface="Calibri"/>
              </a:rPr>
              <a:t> </a:t>
            </a:r>
            <a:r>
              <a:rPr sz="2400" dirty="0">
                <a:latin typeface="+mj-lt"/>
                <a:cs typeface="Calibri"/>
              </a:rPr>
              <a:t>are</a:t>
            </a:r>
            <a:r>
              <a:rPr sz="2400" spc="-75" dirty="0">
                <a:latin typeface="+mj-lt"/>
                <a:cs typeface="Calibri"/>
              </a:rPr>
              <a:t> </a:t>
            </a:r>
            <a:r>
              <a:rPr sz="2400" i="1" dirty="0">
                <a:latin typeface="+mj-lt"/>
                <a:cs typeface="Calibri"/>
              </a:rPr>
              <a:t>Bacillus</a:t>
            </a:r>
            <a:r>
              <a:rPr sz="2400" dirty="0">
                <a:latin typeface="+mj-lt"/>
                <a:cs typeface="Calibri"/>
              </a:rPr>
              <a:t>,</a:t>
            </a:r>
            <a:r>
              <a:rPr sz="2400" spc="-55" dirty="0">
                <a:latin typeface="+mj-lt"/>
                <a:cs typeface="Calibri"/>
              </a:rPr>
              <a:t> </a:t>
            </a:r>
            <a:r>
              <a:rPr sz="2400" i="1" dirty="0">
                <a:latin typeface="+mj-lt"/>
                <a:cs typeface="Calibri"/>
              </a:rPr>
              <a:t>Nocardia</a:t>
            </a:r>
            <a:r>
              <a:rPr sz="2400" dirty="0">
                <a:latin typeface="+mj-lt"/>
                <a:cs typeface="Calibri"/>
              </a:rPr>
              <a:t>,</a:t>
            </a:r>
            <a:r>
              <a:rPr sz="2400" spc="-60" dirty="0">
                <a:latin typeface="+mj-lt"/>
                <a:cs typeface="Calibri"/>
              </a:rPr>
              <a:t> </a:t>
            </a:r>
            <a:r>
              <a:rPr sz="2400" i="1" spc="-10" dirty="0">
                <a:latin typeface="+mj-lt"/>
                <a:cs typeface="Calibri"/>
              </a:rPr>
              <a:t>Micrococc</a:t>
            </a:r>
            <a:endParaRPr sz="2400" dirty="0">
              <a:latin typeface="+mj-lt"/>
              <a:cs typeface="Calibri"/>
            </a:endParaRPr>
          </a:p>
          <a:p>
            <a:pPr marL="356870">
              <a:lnSpc>
                <a:spcPct val="100000"/>
              </a:lnSpc>
            </a:pPr>
            <a:r>
              <a:rPr sz="2400" i="1" dirty="0">
                <a:latin typeface="+mj-lt"/>
                <a:cs typeface="Calibri"/>
              </a:rPr>
              <a:t>us</a:t>
            </a:r>
            <a:r>
              <a:rPr sz="2400" i="1" spc="-10" dirty="0">
                <a:latin typeface="+mj-lt"/>
                <a:cs typeface="Calibri"/>
              </a:rPr>
              <a:t> </a:t>
            </a:r>
            <a:r>
              <a:rPr sz="2400" i="1" spc="-20" dirty="0">
                <a:latin typeface="+mj-lt"/>
                <a:cs typeface="Calibri"/>
              </a:rPr>
              <a:t>spp.</a:t>
            </a:r>
            <a:endParaRPr sz="2400" dirty="0">
              <a:latin typeface="+mj-lt"/>
              <a:cs typeface="Calibri"/>
            </a:endParaRPr>
          </a:p>
        </p:txBody>
      </p:sp>
      <p:pic>
        <p:nvPicPr>
          <p:cNvPr id="3" name="object 3"/>
          <p:cNvPicPr/>
          <p:nvPr/>
        </p:nvPicPr>
        <p:blipFill>
          <a:blip r:embed="rId2" cstate="print"/>
          <a:stretch>
            <a:fillRect/>
          </a:stretch>
        </p:blipFill>
        <p:spPr>
          <a:xfrm>
            <a:off x="6278879" y="1828800"/>
            <a:ext cx="2865120" cy="4340352"/>
          </a:xfrm>
          <a:prstGeom prst="rect">
            <a:avLst/>
          </a:prstGeom>
        </p:spPr>
      </p:pic>
      <p:sp>
        <p:nvSpPr>
          <p:cNvPr id="6" name="TextBox 5">
            <a:extLst>
              <a:ext uri="{FF2B5EF4-FFF2-40B4-BE49-F238E27FC236}">
                <a16:creationId xmlns:a16="http://schemas.microsoft.com/office/drawing/2014/main" id="{A0A08746-B5FD-A5F2-394F-AABD82227D73}"/>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0044" y="1231609"/>
            <a:ext cx="7901940" cy="3251531"/>
          </a:xfrm>
          <a:prstGeom prst="rect">
            <a:avLst/>
          </a:prstGeom>
        </p:spPr>
        <p:txBody>
          <a:bodyPr vert="horz" wrap="square" lIns="0" tIns="151765" rIns="0" bIns="0" rtlCol="0">
            <a:spAutoFit/>
          </a:bodyPr>
          <a:lstStyle/>
          <a:p>
            <a:pPr marL="1479550">
              <a:lnSpc>
                <a:spcPct val="100000"/>
              </a:lnSpc>
              <a:spcBef>
                <a:spcPts val="1195"/>
              </a:spcBef>
            </a:pPr>
            <a:r>
              <a:rPr lang="en-US" sz="4400" spc="-20" dirty="0">
                <a:latin typeface="Calibri"/>
                <a:cs typeface="Calibri"/>
              </a:rPr>
              <a:t>2- </a:t>
            </a:r>
            <a:r>
              <a:rPr sz="4400" spc="-20" dirty="0">
                <a:latin typeface="Calibri"/>
                <a:cs typeface="Calibri"/>
              </a:rPr>
              <a:t>Facultative</a:t>
            </a:r>
            <a:r>
              <a:rPr sz="4400" spc="-185" dirty="0">
                <a:latin typeface="Calibri"/>
                <a:cs typeface="Calibri"/>
              </a:rPr>
              <a:t> </a:t>
            </a:r>
            <a:r>
              <a:rPr sz="4400" spc="-10" dirty="0">
                <a:latin typeface="Calibri"/>
                <a:cs typeface="Calibri"/>
              </a:rPr>
              <a:t>anaerobes</a:t>
            </a:r>
            <a:endParaRPr sz="4400" dirty="0">
              <a:latin typeface="Calibri"/>
              <a:cs typeface="Calibri"/>
            </a:endParaRPr>
          </a:p>
          <a:p>
            <a:pPr marL="356870" indent="-344170">
              <a:lnSpc>
                <a:spcPct val="100000"/>
              </a:lnSpc>
              <a:spcBef>
                <a:spcPts val="795"/>
              </a:spcBef>
              <a:buFont typeface="Arial MT"/>
              <a:buChar char="•"/>
              <a:tabLst>
                <a:tab pos="356870" algn="l"/>
              </a:tabLst>
            </a:pPr>
            <a:r>
              <a:rPr sz="2400" dirty="0">
                <a:latin typeface="Calibri"/>
                <a:cs typeface="Calibri"/>
              </a:rPr>
              <a:t>A</a:t>
            </a:r>
            <a:r>
              <a:rPr sz="2400" spc="-100" dirty="0">
                <a:latin typeface="Calibri"/>
                <a:cs typeface="Calibri"/>
              </a:rPr>
              <a:t> </a:t>
            </a:r>
            <a:r>
              <a:rPr sz="2400" b="1" spc="-10" dirty="0">
                <a:latin typeface="Calibri"/>
                <a:cs typeface="Calibri"/>
              </a:rPr>
              <a:t>facultative</a:t>
            </a:r>
            <a:r>
              <a:rPr sz="2400" b="1" spc="-95" dirty="0">
                <a:latin typeface="Calibri"/>
                <a:cs typeface="Calibri"/>
              </a:rPr>
              <a:t> </a:t>
            </a:r>
            <a:r>
              <a:rPr sz="2400" b="1" spc="-10" dirty="0">
                <a:latin typeface="Calibri"/>
                <a:cs typeface="Calibri"/>
              </a:rPr>
              <a:t>anaerobic</a:t>
            </a:r>
            <a:r>
              <a:rPr sz="2400" b="1" spc="-95" dirty="0">
                <a:latin typeface="Calibri"/>
                <a:cs typeface="Calibri"/>
              </a:rPr>
              <a:t> </a:t>
            </a:r>
            <a:r>
              <a:rPr sz="2400" b="1" spc="-10" dirty="0">
                <a:latin typeface="Calibri"/>
                <a:cs typeface="Calibri"/>
              </a:rPr>
              <a:t>organism</a:t>
            </a:r>
            <a:r>
              <a:rPr sz="2400" b="1" spc="-65" dirty="0">
                <a:latin typeface="Calibri"/>
                <a:cs typeface="Calibri"/>
              </a:rPr>
              <a:t> </a:t>
            </a:r>
            <a:r>
              <a:rPr sz="2400" spc="-25" dirty="0">
                <a:latin typeface="Calibri"/>
                <a:cs typeface="Calibri"/>
              </a:rPr>
              <a:t>is</a:t>
            </a:r>
            <a:endParaRPr sz="2400" dirty="0">
              <a:latin typeface="Calibri"/>
              <a:cs typeface="Calibri"/>
            </a:endParaRPr>
          </a:p>
          <a:p>
            <a:pPr marL="356870" marR="5080">
              <a:lnSpc>
                <a:spcPct val="100000"/>
              </a:lnSpc>
              <a:spcBef>
                <a:spcPts val="5"/>
              </a:spcBef>
              <a:tabLst>
                <a:tab pos="2969895" algn="l"/>
                <a:tab pos="5330190" algn="l"/>
              </a:tabLst>
            </a:pPr>
            <a:r>
              <a:rPr sz="2400" dirty="0">
                <a:latin typeface="Calibri"/>
                <a:cs typeface="Calibri"/>
              </a:rPr>
              <a:t>an</a:t>
            </a:r>
            <a:r>
              <a:rPr sz="2400" spc="-70" dirty="0">
                <a:latin typeface="Calibri"/>
                <a:cs typeface="Calibri"/>
              </a:rPr>
              <a:t> </a:t>
            </a:r>
            <a:r>
              <a:rPr sz="2400" spc="-10" dirty="0">
                <a:latin typeface="Calibri"/>
                <a:cs typeface="Calibri"/>
              </a:rPr>
              <a:t>organism</a:t>
            </a:r>
            <a:r>
              <a:rPr sz="2400" spc="-85" dirty="0">
                <a:latin typeface="Calibri"/>
                <a:cs typeface="Calibri"/>
              </a:rPr>
              <a:t> </a:t>
            </a:r>
            <a:r>
              <a:rPr sz="2400" dirty="0">
                <a:latin typeface="Calibri"/>
                <a:cs typeface="Calibri"/>
              </a:rPr>
              <a:t>that</a:t>
            </a:r>
            <a:r>
              <a:rPr sz="2400" spc="-90" dirty="0">
                <a:latin typeface="Calibri"/>
                <a:cs typeface="Calibri"/>
              </a:rPr>
              <a:t> </a:t>
            </a:r>
            <a:r>
              <a:rPr sz="2400" dirty="0">
                <a:latin typeface="Calibri"/>
                <a:cs typeface="Calibri"/>
              </a:rPr>
              <a:t>makes</a:t>
            </a:r>
            <a:r>
              <a:rPr sz="2400" spc="-60" dirty="0">
                <a:latin typeface="Calibri"/>
                <a:cs typeface="Calibri"/>
              </a:rPr>
              <a:t> ATP</a:t>
            </a:r>
            <a:r>
              <a:rPr sz="2400" spc="-85" dirty="0">
                <a:latin typeface="Calibri"/>
                <a:cs typeface="Calibri"/>
              </a:rPr>
              <a:t> </a:t>
            </a:r>
            <a:r>
              <a:rPr sz="2400" dirty="0">
                <a:latin typeface="Calibri"/>
                <a:cs typeface="Calibri"/>
              </a:rPr>
              <a:t>by</a:t>
            </a:r>
            <a:r>
              <a:rPr sz="2400" spc="-85" dirty="0">
                <a:latin typeface="Calibri"/>
                <a:cs typeface="Calibri"/>
              </a:rPr>
              <a:t> </a:t>
            </a:r>
            <a:r>
              <a:rPr sz="2400" spc="-10" dirty="0">
                <a:latin typeface="Calibri"/>
                <a:cs typeface="Calibri"/>
              </a:rPr>
              <a:t>aerobic respiration</a:t>
            </a:r>
            <a:r>
              <a:rPr sz="2400" spc="-55" dirty="0">
                <a:latin typeface="Calibri"/>
                <a:cs typeface="Calibri"/>
              </a:rPr>
              <a:t> </a:t>
            </a:r>
            <a:r>
              <a:rPr sz="2400" dirty="0">
                <a:latin typeface="Calibri"/>
                <a:cs typeface="Calibri"/>
              </a:rPr>
              <a:t>if</a:t>
            </a:r>
            <a:r>
              <a:rPr sz="2400" spc="-85" dirty="0">
                <a:latin typeface="Calibri"/>
                <a:cs typeface="Calibri"/>
              </a:rPr>
              <a:t> </a:t>
            </a:r>
            <a:r>
              <a:rPr sz="2400" spc="-10" dirty="0">
                <a:latin typeface="Calibri"/>
                <a:cs typeface="Calibri"/>
              </a:rPr>
              <a:t>oxygen</a:t>
            </a:r>
            <a:r>
              <a:rPr sz="2400" spc="-55" dirty="0">
                <a:latin typeface="Calibri"/>
                <a:cs typeface="Calibri"/>
              </a:rPr>
              <a:t> </a:t>
            </a:r>
            <a:r>
              <a:rPr sz="2400" dirty="0">
                <a:latin typeface="Calibri"/>
                <a:cs typeface="Calibri"/>
              </a:rPr>
              <a:t>is</a:t>
            </a:r>
            <a:r>
              <a:rPr sz="2400" spc="-90" dirty="0">
                <a:latin typeface="Calibri"/>
                <a:cs typeface="Calibri"/>
              </a:rPr>
              <a:t> </a:t>
            </a:r>
            <a:r>
              <a:rPr sz="2400" dirty="0">
                <a:latin typeface="Calibri"/>
                <a:cs typeface="Calibri"/>
              </a:rPr>
              <a:t>present,</a:t>
            </a:r>
            <a:r>
              <a:rPr sz="2400" spc="-55" dirty="0">
                <a:latin typeface="Calibri"/>
                <a:cs typeface="Calibri"/>
              </a:rPr>
              <a:t> </a:t>
            </a:r>
            <a:r>
              <a:rPr sz="2400" dirty="0">
                <a:latin typeface="Calibri"/>
                <a:cs typeface="Calibri"/>
              </a:rPr>
              <a:t>but</a:t>
            </a:r>
            <a:r>
              <a:rPr sz="2400" spc="-85" dirty="0">
                <a:latin typeface="Calibri"/>
                <a:cs typeface="Calibri"/>
              </a:rPr>
              <a:t> </a:t>
            </a:r>
            <a:r>
              <a:rPr sz="2400" dirty="0">
                <a:latin typeface="Calibri"/>
                <a:cs typeface="Calibri"/>
              </a:rPr>
              <a:t>is</a:t>
            </a:r>
            <a:r>
              <a:rPr sz="2400" spc="-95" dirty="0">
                <a:latin typeface="Calibri"/>
                <a:cs typeface="Calibri"/>
              </a:rPr>
              <a:t> </a:t>
            </a:r>
            <a:r>
              <a:rPr sz="2400" spc="-10" dirty="0">
                <a:latin typeface="Calibri"/>
                <a:cs typeface="Calibri"/>
              </a:rPr>
              <a:t>capable </a:t>
            </a:r>
            <a:r>
              <a:rPr sz="2400" dirty="0">
                <a:latin typeface="Calibri"/>
                <a:cs typeface="Calibri"/>
              </a:rPr>
              <a:t>of</a:t>
            </a:r>
            <a:r>
              <a:rPr sz="2400" spc="-110" dirty="0">
                <a:latin typeface="Calibri"/>
                <a:cs typeface="Calibri"/>
              </a:rPr>
              <a:t> </a:t>
            </a:r>
            <a:r>
              <a:rPr sz="2400" dirty="0">
                <a:latin typeface="Calibri"/>
                <a:cs typeface="Calibri"/>
              </a:rPr>
              <a:t>switching</a:t>
            </a:r>
            <a:r>
              <a:rPr sz="2400" spc="-55" dirty="0">
                <a:latin typeface="Calibri"/>
                <a:cs typeface="Calibri"/>
              </a:rPr>
              <a:t> </a:t>
            </a:r>
            <a:r>
              <a:rPr sz="2400" spc="-25" dirty="0">
                <a:latin typeface="Calibri"/>
                <a:cs typeface="Calibri"/>
              </a:rPr>
              <a:t>to</a:t>
            </a:r>
            <a:r>
              <a:rPr sz="2400" dirty="0">
                <a:latin typeface="Calibri"/>
                <a:cs typeface="Calibri"/>
              </a:rPr>
              <a:t>	</a:t>
            </a:r>
            <a:r>
              <a:rPr sz="2400" spc="-10" dirty="0">
                <a:latin typeface="Calibri"/>
                <a:cs typeface="Calibri"/>
              </a:rPr>
              <a:t>fermentation</a:t>
            </a:r>
            <a:r>
              <a:rPr sz="2400" dirty="0">
                <a:latin typeface="Calibri"/>
                <a:cs typeface="Calibri"/>
              </a:rPr>
              <a:t>	if</a:t>
            </a:r>
            <a:r>
              <a:rPr sz="2400" spc="-90" dirty="0">
                <a:latin typeface="Calibri"/>
                <a:cs typeface="Calibri"/>
              </a:rPr>
              <a:t> </a:t>
            </a:r>
            <a:r>
              <a:rPr sz="2400" spc="-10" dirty="0">
                <a:latin typeface="Calibri"/>
                <a:cs typeface="Calibri"/>
              </a:rPr>
              <a:t>oxygen</a:t>
            </a:r>
            <a:r>
              <a:rPr sz="2400" spc="-70" dirty="0">
                <a:latin typeface="Calibri"/>
                <a:cs typeface="Calibri"/>
              </a:rPr>
              <a:t> </a:t>
            </a:r>
            <a:r>
              <a:rPr sz="2400" spc="-25" dirty="0">
                <a:latin typeface="Calibri"/>
                <a:cs typeface="Calibri"/>
              </a:rPr>
              <a:t>is </a:t>
            </a:r>
            <a:r>
              <a:rPr sz="2400" spc="-10" dirty="0">
                <a:latin typeface="Calibri"/>
                <a:cs typeface="Calibri"/>
              </a:rPr>
              <a:t>absent</a:t>
            </a:r>
            <a:endParaRPr sz="2400" dirty="0">
              <a:latin typeface="Calibri"/>
              <a:cs typeface="Calibri"/>
            </a:endParaRPr>
          </a:p>
          <a:p>
            <a:pPr marL="356870" marR="587375" indent="-344805">
              <a:lnSpc>
                <a:spcPct val="100000"/>
              </a:lnSpc>
              <a:spcBef>
                <a:spcPts val="775"/>
              </a:spcBef>
              <a:buFont typeface="Arial MT"/>
              <a:buChar char="•"/>
              <a:tabLst>
                <a:tab pos="356870" algn="l"/>
              </a:tabLst>
            </a:pPr>
            <a:r>
              <a:rPr sz="2400" dirty="0">
                <a:latin typeface="Calibri"/>
                <a:cs typeface="Calibri"/>
              </a:rPr>
              <a:t>Example:</a:t>
            </a:r>
            <a:r>
              <a:rPr sz="2400" spc="-125" dirty="0">
                <a:latin typeface="Calibri"/>
                <a:cs typeface="Calibri"/>
              </a:rPr>
              <a:t> </a:t>
            </a:r>
            <a:r>
              <a:rPr sz="2400" spc="-10" dirty="0">
                <a:latin typeface="Calibri"/>
                <a:cs typeface="Calibri"/>
              </a:rPr>
              <a:t>Staphylococcus</a:t>
            </a:r>
            <a:r>
              <a:rPr sz="2400" spc="-80" dirty="0">
                <a:latin typeface="Calibri"/>
                <a:cs typeface="Calibri"/>
              </a:rPr>
              <a:t> </a:t>
            </a:r>
            <a:r>
              <a:rPr sz="2400" dirty="0">
                <a:latin typeface="Calibri"/>
                <a:cs typeface="Calibri"/>
              </a:rPr>
              <a:t>spp.,</a:t>
            </a:r>
            <a:r>
              <a:rPr sz="2400" spc="-130" dirty="0">
                <a:latin typeface="Calibri"/>
                <a:cs typeface="Calibri"/>
              </a:rPr>
              <a:t> </a:t>
            </a:r>
            <a:r>
              <a:rPr sz="2400" spc="-10" dirty="0">
                <a:latin typeface="Calibri"/>
                <a:cs typeface="Calibri"/>
              </a:rPr>
              <a:t>Escherichia </a:t>
            </a:r>
            <a:r>
              <a:rPr sz="2400" dirty="0">
                <a:latin typeface="Calibri"/>
                <a:cs typeface="Calibri"/>
              </a:rPr>
              <a:t>coli,</a:t>
            </a:r>
            <a:r>
              <a:rPr sz="2400" spc="-95" dirty="0">
                <a:latin typeface="Calibri"/>
                <a:cs typeface="Calibri"/>
              </a:rPr>
              <a:t> </a:t>
            </a:r>
            <a:r>
              <a:rPr sz="2400" dirty="0">
                <a:latin typeface="Calibri"/>
                <a:cs typeface="Calibri"/>
              </a:rPr>
              <a:t>Salmonella,</a:t>
            </a:r>
            <a:r>
              <a:rPr sz="2400" spc="-60" dirty="0">
                <a:latin typeface="Calibri"/>
                <a:cs typeface="Calibri"/>
              </a:rPr>
              <a:t> </a:t>
            </a:r>
            <a:r>
              <a:rPr sz="2400" dirty="0">
                <a:latin typeface="Calibri"/>
                <a:cs typeface="Calibri"/>
              </a:rPr>
              <a:t>Listeria</a:t>
            </a:r>
            <a:r>
              <a:rPr sz="2400" spc="-70" dirty="0">
                <a:latin typeface="Calibri"/>
                <a:cs typeface="Calibri"/>
              </a:rPr>
              <a:t> </a:t>
            </a:r>
            <a:r>
              <a:rPr sz="2400" dirty="0">
                <a:latin typeface="Calibri"/>
                <a:cs typeface="Calibri"/>
              </a:rPr>
              <a:t>spp</a:t>
            </a:r>
            <a:r>
              <a:rPr sz="2400" spc="-80" dirty="0">
                <a:latin typeface="Calibri"/>
                <a:cs typeface="Calibri"/>
              </a:rPr>
              <a:t> </a:t>
            </a:r>
            <a:r>
              <a:rPr sz="2400" dirty="0">
                <a:latin typeface="Calibri"/>
                <a:cs typeface="Calibri"/>
              </a:rPr>
              <a:t>and</a:t>
            </a:r>
            <a:r>
              <a:rPr sz="2400" spc="-75" dirty="0">
                <a:latin typeface="Calibri"/>
                <a:cs typeface="Calibri"/>
              </a:rPr>
              <a:t> </a:t>
            </a:r>
            <a:r>
              <a:rPr sz="2400" spc="-10" dirty="0">
                <a:latin typeface="Calibri"/>
                <a:cs typeface="Calibri"/>
              </a:rPr>
              <a:t>Yersinia pestis.</a:t>
            </a:r>
            <a:endParaRPr sz="2400" dirty="0">
              <a:latin typeface="Calibri"/>
              <a:cs typeface="Calibri"/>
            </a:endParaRPr>
          </a:p>
        </p:txBody>
      </p:sp>
      <p:sp>
        <p:nvSpPr>
          <p:cNvPr id="5" name="TextBox 4">
            <a:extLst>
              <a:ext uri="{FF2B5EF4-FFF2-40B4-BE49-F238E27FC236}">
                <a16:creationId xmlns:a16="http://schemas.microsoft.com/office/drawing/2014/main" id="{C1AC2D13-2686-D844-59E8-1311FCD7E6CD}"/>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2444" y="1008710"/>
            <a:ext cx="4950156" cy="628377"/>
          </a:xfrm>
          <a:prstGeom prst="rect">
            <a:avLst/>
          </a:prstGeom>
        </p:spPr>
        <p:txBody>
          <a:bodyPr vert="horz" wrap="square" lIns="0" tIns="12700" rIns="0" bIns="0" rtlCol="0">
            <a:spAutoFit/>
          </a:bodyPr>
          <a:lstStyle/>
          <a:p>
            <a:pPr marL="12700">
              <a:lnSpc>
                <a:spcPct val="100000"/>
              </a:lnSpc>
              <a:spcBef>
                <a:spcPts val="100"/>
              </a:spcBef>
            </a:pPr>
            <a:r>
              <a:rPr lang="en-US" sz="3600" dirty="0">
                <a:latin typeface="Times New Roman"/>
                <a:cs typeface="Times New Roman"/>
              </a:rPr>
              <a:t>3</a:t>
            </a:r>
            <a:r>
              <a:rPr sz="4000" dirty="0">
                <a:latin typeface="+mj-lt"/>
                <a:cs typeface="Times New Roman"/>
              </a:rPr>
              <a:t>.</a:t>
            </a:r>
            <a:r>
              <a:rPr sz="4000" spc="30" dirty="0">
                <a:latin typeface="+mj-lt"/>
                <a:cs typeface="Times New Roman"/>
              </a:rPr>
              <a:t> </a:t>
            </a:r>
            <a:r>
              <a:rPr sz="4000" spc="-10" dirty="0">
                <a:latin typeface="+mj-lt"/>
                <a:cs typeface="Times New Roman"/>
              </a:rPr>
              <a:t>Obligate</a:t>
            </a:r>
            <a:r>
              <a:rPr sz="4000" spc="-190" dirty="0">
                <a:latin typeface="+mj-lt"/>
                <a:cs typeface="Times New Roman"/>
              </a:rPr>
              <a:t> </a:t>
            </a:r>
            <a:r>
              <a:rPr sz="4000" spc="-10" dirty="0">
                <a:latin typeface="+mj-lt"/>
                <a:cs typeface="Times New Roman"/>
              </a:rPr>
              <a:t>Anaerobes</a:t>
            </a:r>
            <a:endParaRPr sz="4000" dirty="0">
              <a:latin typeface="+mj-lt"/>
              <a:cs typeface="Times New Roman"/>
            </a:endParaRPr>
          </a:p>
        </p:txBody>
      </p:sp>
      <p:pic>
        <p:nvPicPr>
          <p:cNvPr id="3" name="object 3"/>
          <p:cNvPicPr/>
          <p:nvPr/>
        </p:nvPicPr>
        <p:blipFill>
          <a:blip r:embed="rId2" cstate="print"/>
          <a:stretch>
            <a:fillRect/>
          </a:stretch>
        </p:blipFill>
        <p:spPr>
          <a:xfrm>
            <a:off x="5992367" y="1905000"/>
            <a:ext cx="3151632" cy="4343400"/>
          </a:xfrm>
          <a:prstGeom prst="rect">
            <a:avLst/>
          </a:prstGeom>
        </p:spPr>
      </p:pic>
      <p:sp>
        <p:nvSpPr>
          <p:cNvPr id="4" name="object 4"/>
          <p:cNvSpPr txBox="1"/>
          <p:nvPr/>
        </p:nvSpPr>
        <p:spPr>
          <a:xfrm>
            <a:off x="460044" y="1780412"/>
            <a:ext cx="5712156" cy="3961341"/>
          </a:xfrm>
          <a:prstGeom prst="rect">
            <a:avLst/>
          </a:prstGeom>
        </p:spPr>
        <p:txBody>
          <a:bodyPr vert="horz" wrap="square" lIns="0" tIns="11430" rIns="0" bIns="0" rtlCol="0">
            <a:spAutoFit/>
          </a:bodyPr>
          <a:lstStyle/>
          <a:p>
            <a:pPr marL="356870" marR="99060" indent="-344805">
              <a:lnSpc>
                <a:spcPct val="100000"/>
              </a:lnSpc>
              <a:spcBef>
                <a:spcPts val="90"/>
              </a:spcBef>
              <a:buChar char="•"/>
              <a:tabLst>
                <a:tab pos="356870" algn="l"/>
              </a:tabLst>
            </a:pPr>
            <a:r>
              <a:rPr sz="2400" dirty="0">
                <a:solidFill>
                  <a:srgbClr val="040C28"/>
                </a:solidFill>
                <a:latin typeface="+mj-lt"/>
                <a:cs typeface="Arial MT"/>
              </a:rPr>
              <a:t>organisms</a:t>
            </a:r>
            <a:r>
              <a:rPr sz="2400" spc="-75" dirty="0">
                <a:solidFill>
                  <a:srgbClr val="040C28"/>
                </a:solidFill>
                <a:latin typeface="+mj-lt"/>
                <a:cs typeface="Arial MT"/>
              </a:rPr>
              <a:t> </a:t>
            </a:r>
            <a:r>
              <a:rPr sz="2400" dirty="0">
                <a:solidFill>
                  <a:srgbClr val="040C28"/>
                </a:solidFill>
                <a:latin typeface="+mj-lt"/>
                <a:cs typeface="Arial MT"/>
              </a:rPr>
              <a:t>that</a:t>
            </a:r>
            <a:r>
              <a:rPr sz="2400" spc="-45" dirty="0">
                <a:solidFill>
                  <a:srgbClr val="040C28"/>
                </a:solidFill>
                <a:latin typeface="+mj-lt"/>
                <a:cs typeface="Arial MT"/>
              </a:rPr>
              <a:t> </a:t>
            </a:r>
            <a:r>
              <a:rPr sz="2400" dirty="0">
                <a:solidFill>
                  <a:srgbClr val="040C28"/>
                </a:solidFill>
                <a:latin typeface="+mj-lt"/>
                <a:cs typeface="Arial MT"/>
              </a:rPr>
              <a:t>can</a:t>
            </a:r>
            <a:r>
              <a:rPr sz="2400" spc="-65" dirty="0">
                <a:solidFill>
                  <a:srgbClr val="040C28"/>
                </a:solidFill>
                <a:latin typeface="+mj-lt"/>
                <a:cs typeface="Arial MT"/>
              </a:rPr>
              <a:t> </a:t>
            </a:r>
            <a:r>
              <a:rPr sz="2400" dirty="0">
                <a:solidFill>
                  <a:srgbClr val="040C28"/>
                </a:solidFill>
                <a:latin typeface="+mj-lt"/>
                <a:cs typeface="Arial MT"/>
              </a:rPr>
              <a:t>grow</a:t>
            </a:r>
            <a:r>
              <a:rPr sz="2400" spc="-45" dirty="0">
                <a:solidFill>
                  <a:srgbClr val="040C28"/>
                </a:solidFill>
                <a:latin typeface="+mj-lt"/>
                <a:cs typeface="Arial MT"/>
              </a:rPr>
              <a:t> </a:t>
            </a:r>
            <a:r>
              <a:rPr sz="2400" spc="-25" dirty="0">
                <a:solidFill>
                  <a:srgbClr val="040C28"/>
                </a:solidFill>
                <a:latin typeface="+mj-lt"/>
                <a:cs typeface="Arial MT"/>
              </a:rPr>
              <a:t>and </a:t>
            </a:r>
            <a:r>
              <a:rPr sz="2400" dirty="0">
                <a:solidFill>
                  <a:srgbClr val="040C28"/>
                </a:solidFill>
                <a:latin typeface="+mj-lt"/>
                <a:cs typeface="Arial MT"/>
              </a:rPr>
              <a:t>survive</a:t>
            </a:r>
            <a:r>
              <a:rPr sz="2400" spc="-35" dirty="0">
                <a:solidFill>
                  <a:srgbClr val="040C28"/>
                </a:solidFill>
                <a:latin typeface="+mj-lt"/>
                <a:cs typeface="Arial MT"/>
              </a:rPr>
              <a:t> </a:t>
            </a:r>
            <a:r>
              <a:rPr sz="2400" dirty="0">
                <a:solidFill>
                  <a:srgbClr val="040C28"/>
                </a:solidFill>
                <a:latin typeface="+mj-lt"/>
                <a:cs typeface="Arial MT"/>
              </a:rPr>
              <a:t>only</a:t>
            </a:r>
            <a:r>
              <a:rPr sz="2400" spc="-35" dirty="0">
                <a:solidFill>
                  <a:srgbClr val="040C28"/>
                </a:solidFill>
                <a:latin typeface="+mj-lt"/>
                <a:cs typeface="Arial MT"/>
              </a:rPr>
              <a:t> </a:t>
            </a:r>
            <a:r>
              <a:rPr sz="2400" dirty="0">
                <a:solidFill>
                  <a:srgbClr val="040C28"/>
                </a:solidFill>
                <a:latin typeface="+mj-lt"/>
                <a:cs typeface="Arial MT"/>
              </a:rPr>
              <a:t>in</a:t>
            </a:r>
            <a:r>
              <a:rPr sz="2400" spc="-55" dirty="0">
                <a:solidFill>
                  <a:srgbClr val="040C28"/>
                </a:solidFill>
                <a:latin typeface="+mj-lt"/>
                <a:cs typeface="Arial MT"/>
              </a:rPr>
              <a:t> </a:t>
            </a:r>
            <a:r>
              <a:rPr sz="2400" dirty="0">
                <a:solidFill>
                  <a:srgbClr val="040C28"/>
                </a:solidFill>
                <a:latin typeface="+mj-lt"/>
                <a:cs typeface="Arial MT"/>
              </a:rPr>
              <a:t>the</a:t>
            </a:r>
            <a:r>
              <a:rPr sz="2400" spc="-60" dirty="0">
                <a:solidFill>
                  <a:srgbClr val="040C28"/>
                </a:solidFill>
                <a:latin typeface="+mj-lt"/>
                <a:cs typeface="Arial MT"/>
              </a:rPr>
              <a:t> </a:t>
            </a:r>
            <a:r>
              <a:rPr sz="2400" dirty="0">
                <a:solidFill>
                  <a:srgbClr val="040C28"/>
                </a:solidFill>
                <a:latin typeface="+mj-lt"/>
                <a:cs typeface="Arial MT"/>
              </a:rPr>
              <a:t>absence</a:t>
            </a:r>
            <a:r>
              <a:rPr sz="2400" spc="-55" dirty="0">
                <a:solidFill>
                  <a:srgbClr val="040C28"/>
                </a:solidFill>
                <a:latin typeface="+mj-lt"/>
                <a:cs typeface="Arial MT"/>
              </a:rPr>
              <a:t> </a:t>
            </a:r>
            <a:r>
              <a:rPr sz="2400" spc="-25" dirty="0">
                <a:solidFill>
                  <a:srgbClr val="040C28"/>
                </a:solidFill>
                <a:latin typeface="+mj-lt"/>
                <a:cs typeface="Arial MT"/>
              </a:rPr>
              <a:t>of </a:t>
            </a:r>
            <a:r>
              <a:rPr sz="2400" spc="-10" dirty="0">
                <a:solidFill>
                  <a:srgbClr val="040C28"/>
                </a:solidFill>
                <a:latin typeface="+mj-lt"/>
                <a:cs typeface="Arial MT"/>
              </a:rPr>
              <a:t>oxygen</a:t>
            </a:r>
            <a:r>
              <a:rPr sz="2400" spc="-10" dirty="0">
                <a:solidFill>
                  <a:srgbClr val="1F2023"/>
                </a:solidFill>
                <a:latin typeface="+mj-lt"/>
                <a:cs typeface="Arial MT"/>
              </a:rPr>
              <a:t>.</a:t>
            </a:r>
            <a:endParaRPr sz="2400" dirty="0">
              <a:latin typeface="+mj-lt"/>
              <a:cs typeface="Arial MT"/>
            </a:endParaRPr>
          </a:p>
          <a:p>
            <a:pPr marL="356870" marR="5080" indent="-344805">
              <a:lnSpc>
                <a:spcPct val="100000"/>
              </a:lnSpc>
              <a:spcBef>
                <a:spcPts val="484"/>
              </a:spcBef>
              <a:buChar char="•"/>
              <a:tabLst>
                <a:tab pos="356870" algn="l"/>
              </a:tabLst>
            </a:pPr>
            <a:r>
              <a:rPr sz="2400" dirty="0">
                <a:solidFill>
                  <a:srgbClr val="1F2023"/>
                </a:solidFill>
                <a:latin typeface="+mj-lt"/>
                <a:cs typeface="Arial MT"/>
              </a:rPr>
              <a:t>In</a:t>
            </a:r>
            <a:r>
              <a:rPr sz="2400" spc="-95" dirty="0">
                <a:solidFill>
                  <a:srgbClr val="1F2023"/>
                </a:solidFill>
                <a:latin typeface="+mj-lt"/>
                <a:cs typeface="Arial MT"/>
              </a:rPr>
              <a:t> </a:t>
            </a:r>
            <a:r>
              <a:rPr sz="2400" dirty="0">
                <a:solidFill>
                  <a:srgbClr val="1F2023"/>
                </a:solidFill>
                <a:latin typeface="+mj-lt"/>
                <a:cs typeface="Arial MT"/>
              </a:rPr>
              <a:t>aerobic</a:t>
            </a:r>
            <a:r>
              <a:rPr sz="2400" spc="-35" dirty="0">
                <a:solidFill>
                  <a:srgbClr val="1F2023"/>
                </a:solidFill>
                <a:latin typeface="+mj-lt"/>
                <a:cs typeface="Arial MT"/>
              </a:rPr>
              <a:t> </a:t>
            </a:r>
            <a:r>
              <a:rPr sz="2400" dirty="0">
                <a:solidFill>
                  <a:srgbClr val="1F2023"/>
                </a:solidFill>
                <a:latin typeface="+mj-lt"/>
                <a:cs typeface="Arial MT"/>
              </a:rPr>
              <a:t>conditions</a:t>
            </a:r>
            <a:r>
              <a:rPr sz="2400" spc="-40" dirty="0">
                <a:solidFill>
                  <a:srgbClr val="1F2023"/>
                </a:solidFill>
                <a:latin typeface="+mj-lt"/>
                <a:cs typeface="Arial MT"/>
              </a:rPr>
              <a:t> </a:t>
            </a:r>
            <a:r>
              <a:rPr sz="2400" dirty="0">
                <a:solidFill>
                  <a:srgbClr val="1F2023"/>
                </a:solidFill>
                <a:latin typeface="+mj-lt"/>
                <a:cs typeface="Arial MT"/>
              </a:rPr>
              <a:t>they</a:t>
            </a:r>
            <a:r>
              <a:rPr sz="2400" spc="-75" dirty="0">
                <a:solidFill>
                  <a:srgbClr val="1F2023"/>
                </a:solidFill>
                <a:latin typeface="+mj-lt"/>
                <a:cs typeface="Arial MT"/>
              </a:rPr>
              <a:t> </a:t>
            </a:r>
            <a:r>
              <a:rPr sz="2400" spc="-20" dirty="0">
                <a:solidFill>
                  <a:srgbClr val="1F2023"/>
                </a:solidFill>
                <a:latin typeface="+mj-lt"/>
                <a:cs typeface="Arial MT"/>
              </a:rPr>
              <a:t>tend </a:t>
            </a:r>
            <a:r>
              <a:rPr sz="2400" dirty="0">
                <a:solidFill>
                  <a:srgbClr val="1F2023"/>
                </a:solidFill>
                <a:latin typeface="+mj-lt"/>
                <a:cs typeface="Arial MT"/>
              </a:rPr>
              <a:t>to</a:t>
            </a:r>
            <a:r>
              <a:rPr sz="2400" spc="-40" dirty="0">
                <a:solidFill>
                  <a:srgbClr val="1F2023"/>
                </a:solidFill>
                <a:latin typeface="+mj-lt"/>
                <a:cs typeface="Arial MT"/>
              </a:rPr>
              <a:t> </a:t>
            </a:r>
            <a:r>
              <a:rPr sz="2400" spc="-20" dirty="0">
                <a:solidFill>
                  <a:srgbClr val="1F2023"/>
                </a:solidFill>
                <a:latin typeface="+mj-lt"/>
                <a:cs typeface="Arial MT"/>
              </a:rPr>
              <a:t>die.</a:t>
            </a:r>
            <a:endParaRPr sz="2400" dirty="0">
              <a:latin typeface="+mj-lt"/>
              <a:cs typeface="Arial MT"/>
            </a:endParaRPr>
          </a:p>
          <a:p>
            <a:pPr marL="356870" marR="59690" indent="-344805">
              <a:lnSpc>
                <a:spcPct val="100000"/>
              </a:lnSpc>
              <a:spcBef>
                <a:spcPts val="484"/>
              </a:spcBef>
              <a:buChar char="•"/>
              <a:tabLst>
                <a:tab pos="356870" algn="l"/>
              </a:tabLst>
            </a:pPr>
            <a:r>
              <a:rPr sz="2400" dirty="0">
                <a:solidFill>
                  <a:srgbClr val="1F2023"/>
                </a:solidFill>
                <a:latin typeface="+mj-lt"/>
                <a:cs typeface="Arial MT"/>
              </a:rPr>
              <a:t>They</a:t>
            </a:r>
            <a:r>
              <a:rPr sz="2400" spc="-65" dirty="0">
                <a:solidFill>
                  <a:srgbClr val="1F2023"/>
                </a:solidFill>
                <a:latin typeface="+mj-lt"/>
                <a:cs typeface="Arial MT"/>
              </a:rPr>
              <a:t> </a:t>
            </a:r>
            <a:r>
              <a:rPr sz="2400" dirty="0">
                <a:solidFill>
                  <a:srgbClr val="1F2023"/>
                </a:solidFill>
                <a:latin typeface="+mj-lt"/>
                <a:cs typeface="Arial MT"/>
              </a:rPr>
              <a:t>are</a:t>
            </a:r>
            <a:r>
              <a:rPr sz="2400" spc="-30" dirty="0">
                <a:solidFill>
                  <a:srgbClr val="1F2023"/>
                </a:solidFill>
                <a:latin typeface="+mj-lt"/>
                <a:cs typeface="Arial MT"/>
              </a:rPr>
              <a:t> </a:t>
            </a:r>
            <a:r>
              <a:rPr sz="2400" dirty="0">
                <a:solidFill>
                  <a:srgbClr val="1F2023"/>
                </a:solidFill>
                <a:latin typeface="+mj-lt"/>
                <a:cs typeface="Arial MT"/>
              </a:rPr>
              <a:t>killed</a:t>
            </a:r>
            <a:r>
              <a:rPr sz="2400" spc="-40" dirty="0">
                <a:solidFill>
                  <a:srgbClr val="1F2023"/>
                </a:solidFill>
                <a:latin typeface="+mj-lt"/>
                <a:cs typeface="Arial MT"/>
              </a:rPr>
              <a:t> </a:t>
            </a:r>
            <a:r>
              <a:rPr sz="2400" dirty="0">
                <a:solidFill>
                  <a:srgbClr val="1F2023"/>
                </a:solidFill>
                <a:latin typeface="+mj-lt"/>
                <a:cs typeface="Arial MT"/>
              </a:rPr>
              <a:t>by</a:t>
            </a:r>
            <a:r>
              <a:rPr sz="2400" spc="-40" dirty="0">
                <a:solidFill>
                  <a:srgbClr val="1F2023"/>
                </a:solidFill>
                <a:latin typeface="+mj-lt"/>
                <a:cs typeface="Arial MT"/>
              </a:rPr>
              <a:t> </a:t>
            </a:r>
            <a:r>
              <a:rPr sz="2400" spc="-10" dirty="0">
                <a:solidFill>
                  <a:srgbClr val="1F2023"/>
                </a:solidFill>
                <a:latin typeface="+mj-lt"/>
                <a:cs typeface="Arial MT"/>
              </a:rPr>
              <a:t>normal </a:t>
            </a:r>
            <a:r>
              <a:rPr sz="2400" dirty="0">
                <a:solidFill>
                  <a:srgbClr val="1F2023"/>
                </a:solidFill>
                <a:latin typeface="+mj-lt"/>
                <a:cs typeface="Arial MT"/>
              </a:rPr>
              <a:t>atmospheric</a:t>
            </a:r>
            <a:r>
              <a:rPr sz="2400" spc="-60" dirty="0">
                <a:solidFill>
                  <a:srgbClr val="1F2023"/>
                </a:solidFill>
                <a:latin typeface="+mj-lt"/>
                <a:cs typeface="Arial MT"/>
              </a:rPr>
              <a:t> </a:t>
            </a:r>
            <a:r>
              <a:rPr sz="2400" spc="-10" dirty="0">
                <a:solidFill>
                  <a:srgbClr val="1F2023"/>
                </a:solidFill>
                <a:latin typeface="+mj-lt"/>
                <a:cs typeface="Arial MT"/>
              </a:rPr>
              <a:t>concentrations</a:t>
            </a:r>
            <a:r>
              <a:rPr sz="2400" spc="-40" dirty="0">
                <a:solidFill>
                  <a:srgbClr val="1F2023"/>
                </a:solidFill>
                <a:latin typeface="+mj-lt"/>
                <a:cs typeface="Arial MT"/>
              </a:rPr>
              <a:t> </a:t>
            </a:r>
            <a:r>
              <a:rPr sz="2400" spc="-25" dirty="0">
                <a:solidFill>
                  <a:srgbClr val="1F2023"/>
                </a:solidFill>
                <a:latin typeface="+mj-lt"/>
                <a:cs typeface="Arial MT"/>
              </a:rPr>
              <a:t>of </a:t>
            </a:r>
            <a:r>
              <a:rPr sz="2400" dirty="0">
                <a:solidFill>
                  <a:srgbClr val="1F2023"/>
                </a:solidFill>
                <a:latin typeface="+mj-lt"/>
                <a:cs typeface="Arial MT"/>
              </a:rPr>
              <a:t>oxygen</a:t>
            </a:r>
            <a:r>
              <a:rPr sz="2400" spc="-50" dirty="0">
                <a:solidFill>
                  <a:srgbClr val="1F2023"/>
                </a:solidFill>
                <a:latin typeface="+mj-lt"/>
                <a:cs typeface="Arial MT"/>
              </a:rPr>
              <a:t> </a:t>
            </a:r>
            <a:r>
              <a:rPr sz="2400" dirty="0">
                <a:solidFill>
                  <a:srgbClr val="1F2023"/>
                </a:solidFill>
                <a:latin typeface="+mj-lt"/>
                <a:cs typeface="Arial MT"/>
              </a:rPr>
              <a:t>(ie,20.95%</a:t>
            </a:r>
            <a:r>
              <a:rPr sz="2400" spc="-85" dirty="0">
                <a:solidFill>
                  <a:srgbClr val="1F2023"/>
                </a:solidFill>
                <a:latin typeface="+mj-lt"/>
                <a:cs typeface="Arial MT"/>
              </a:rPr>
              <a:t> </a:t>
            </a:r>
            <a:r>
              <a:rPr sz="2400" spc="-25" dirty="0">
                <a:solidFill>
                  <a:srgbClr val="1F2023"/>
                </a:solidFill>
                <a:latin typeface="+mj-lt"/>
                <a:cs typeface="Arial MT"/>
              </a:rPr>
              <a:t>O2)</a:t>
            </a:r>
            <a:endParaRPr sz="2400" dirty="0">
              <a:latin typeface="+mj-lt"/>
              <a:cs typeface="Arial MT"/>
            </a:endParaRPr>
          </a:p>
          <a:p>
            <a:pPr marL="356870" indent="-344170">
              <a:lnSpc>
                <a:spcPct val="100000"/>
              </a:lnSpc>
              <a:spcBef>
                <a:spcPts val="480"/>
              </a:spcBef>
              <a:buChar char="•"/>
              <a:tabLst>
                <a:tab pos="356870" algn="l"/>
              </a:tabLst>
            </a:pPr>
            <a:r>
              <a:rPr sz="2400" spc="-10" dirty="0">
                <a:solidFill>
                  <a:srgbClr val="1F2023"/>
                </a:solidFill>
                <a:latin typeface="+mj-lt"/>
                <a:cs typeface="Arial MT"/>
              </a:rPr>
              <a:t>Examples:</a:t>
            </a:r>
            <a:endParaRPr sz="2400" dirty="0">
              <a:latin typeface="+mj-lt"/>
              <a:cs typeface="Arial MT"/>
            </a:endParaRPr>
          </a:p>
          <a:p>
            <a:pPr marL="356870" marR="281940" indent="-344805">
              <a:lnSpc>
                <a:spcPct val="99600"/>
              </a:lnSpc>
              <a:spcBef>
                <a:spcPts val="490"/>
              </a:spcBef>
              <a:buChar char="•"/>
              <a:tabLst>
                <a:tab pos="356870" algn="l"/>
              </a:tabLst>
            </a:pPr>
            <a:r>
              <a:rPr sz="2400" dirty="0">
                <a:solidFill>
                  <a:srgbClr val="040C28"/>
                </a:solidFill>
                <a:latin typeface="+mj-lt"/>
                <a:cs typeface="Arial MT"/>
              </a:rPr>
              <a:t>Actinomyces,</a:t>
            </a:r>
            <a:r>
              <a:rPr sz="2400" spc="-120" dirty="0">
                <a:solidFill>
                  <a:srgbClr val="040C28"/>
                </a:solidFill>
                <a:latin typeface="+mj-lt"/>
                <a:cs typeface="Arial MT"/>
              </a:rPr>
              <a:t> </a:t>
            </a:r>
            <a:r>
              <a:rPr sz="2400" spc="-10" dirty="0">
                <a:solidFill>
                  <a:srgbClr val="040C28"/>
                </a:solidFill>
                <a:latin typeface="+mj-lt"/>
                <a:cs typeface="Arial MT"/>
              </a:rPr>
              <a:t>Bacteroides, </a:t>
            </a:r>
            <a:r>
              <a:rPr sz="2400" dirty="0">
                <a:solidFill>
                  <a:srgbClr val="040C28"/>
                </a:solidFill>
                <a:latin typeface="+mj-lt"/>
                <a:cs typeface="Arial MT"/>
              </a:rPr>
              <a:t>Clostridium,</a:t>
            </a:r>
            <a:r>
              <a:rPr sz="2400" spc="-110" dirty="0">
                <a:solidFill>
                  <a:srgbClr val="040C28"/>
                </a:solidFill>
                <a:latin typeface="+mj-lt"/>
                <a:cs typeface="Arial MT"/>
              </a:rPr>
              <a:t> </a:t>
            </a:r>
            <a:r>
              <a:rPr sz="2400" spc="-10" dirty="0">
                <a:solidFill>
                  <a:srgbClr val="040C28"/>
                </a:solidFill>
                <a:latin typeface="+mj-lt"/>
                <a:cs typeface="Arial MT"/>
              </a:rPr>
              <a:t>Fusobacterium, Peptostreptococcus, </a:t>
            </a:r>
            <a:r>
              <a:rPr sz="2400" dirty="0">
                <a:solidFill>
                  <a:srgbClr val="040C28"/>
                </a:solidFill>
                <a:latin typeface="+mj-lt"/>
                <a:cs typeface="Arial MT"/>
              </a:rPr>
              <a:t>Porphyromonas,</a:t>
            </a:r>
            <a:r>
              <a:rPr sz="2400" spc="-120" dirty="0">
                <a:solidFill>
                  <a:srgbClr val="040C28"/>
                </a:solidFill>
                <a:latin typeface="+mj-lt"/>
                <a:cs typeface="Arial MT"/>
              </a:rPr>
              <a:t> </a:t>
            </a:r>
            <a:r>
              <a:rPr sz="2400" spc="-10" dirty="0">
                <a:solidFill>
                  <a:srgbClr val="040C28"/>
                </a:solidFill>
                <a:latin typeface="+mj-lt"/>
                <a:cs typeface="Arial MT"/>
              </a:rPr>
              <a:t>Prevotella, Propionibacterium,</a:t>
            </a:r>
            <a:r>
              <a:rPr sz="2400" spc="15" dirty="0">
                <a:solidFill>
                  <a:srgbClr val="040C28"/>
                </a:solidFill>
                <a:latin typeface="+mj-lt"/>
                <a:cs typeface="Arial MT"/>
              </a:rPr>
              <a:t> </a:t>
            </a:r>
            <a:r>
              <a:rPr sz="2400" spc="-25" dirty="0">
                <a:solidFill>
                  <a:srgbClr val="040C28"/>
                </a:solidFill>
                <a:latin typeface="+mj-lt"/>
                <a:cs typeface="Arial MT"/>
              </a:rPr>
              <a:t>and </a:t>
            </a:r>
            <a:r>
              <a:rPr sz="2400" spc="-10" dirty="0">
                <a:solidFill>
                  <a:srgbClr val="040C28"/>
                </a:solidFill>
                <a:latin typeface="+mj-lt"/>
                <a:cs typeface="Arial MT"/>
              </a:rPr>
              <a:t>Veillonella</a:t>
            </a:r>
            <a:r>
              <a:rPr sz="2400" spc="-10" dirty="0">
                <a:solidFill>
                  <a:srgbClr val="4D5155"/>
                </a:solidFill>
                <a:latin typeface="+mj-lt"/>
                <a:cs typeface="Arial MT"/>
              </a:rPr>
              <a:t>.</a:t>
            </a:r>
            <a:endParaRPr sz="2400" dirty="0">
              <a:latin typeface="+mj-lt"/>
              <a:cs typeface="Arial MT"/>
            </a:endParaRPr>
          </a:p>
        </p:txBody>
      </p:sp>
      <p:sp>
        <p:nvSpPr>
          <p:cNvPr id="10" name="TextBox 9">
            <a:extLst>
              <a:ext uri="{FF2B5EF4-FFF2-40B4-BE49-F238E27FC236}">
                <a16:creationId xmlns:a16="http://schemas.microsoft.com/office/drawing/2014/main" id="{51342C89-8967-64F2-72F2-1DED1159E04F}"/>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36791" y="1676400"/>
            <a:ext cx="2807208" cy="4953000"/>
          </a:xfrm>
          <a:prstGeom prst="rect">
            <a:avLst/>
          </a:prstGeom>
        </p:spPr>
      </p:pic>
      <p:sp>
        <p:nvSpPr>
          <p:cNvPr id="3" name="object 3"/>
          <p:cNvSpPr txBox="1"/>
          <p:nvPr/>
        </p:nvSpPr>
        <p:spPr>
          <a:xfrm>
            <a:off x="536244" y="785641"/>
            <a:ext cx="6475095" cy="4645502"/>
          </a:xfrm>
          <a:prstGeom prst="rect">
            <a:avLst/>
          </a:prstGeom>
        </p:spPr>
        <p:txBody>
          <a:bodyPr vert="horz" wrap="square" lIns="0" tIns="346075" rIns="0" bIns="0" rtlCol="0">
            <a:spAutoFit/>
          </a:bodyPr>
          <a:lstStyle/>
          <a:p>
            <a:pPr marL="1457960">
              <a:lnSpc>
                <a:spcPct val="100000"/>
              </a:lnSpc>
              <a:spcBef>
                <a:spcPts val="2725"/>
              </a:spcBef>
            </a:pPr>
            <a:r>
              <a:rPr lang="en-US" sz="4400" dirty="0">
                <a:latin typeface="Calibri"/>
                <a:cs typeface="Calibri"/>
              </a:rPr>
              <a:t>4</a:t>
            </a:r>
            <a:r>
              <a:rPr sz="4400" dirty="0">
                <a:latin typeface="Calibri"/>
                <a:cs typeface="Calibri"/>
              </a:rPr>
              <a:t>.</a:t>
            </a:r>
            <a:r>
              <a:rPr sz="4400" spc="-105" dirty="0">
                <a:latin typeface="Calibri"/>
                <a:cs typeface="Calibri"/>
              </a:rPr>
              <a:t> </a:t>
            </a:r>
            <a:r>
              <a:rPr sz="4400" spc="-25" dirty="0">
                <a:latin typeface="Calibri"/>
                <a:cs typeface="Calibri"/>
              </a:rPr>
              <a:t>Facultative</a:t>
            </a:r>
            <a:r>
              <a:rPr sz="4400" spc="-65" dirty="0">
                <a:latin typeface="Calibri"/>
                <a:cs typeface="Calibri"/>
              </a:rPr>
              <a:t> </a:t>
            </a:r>
            <a:r>
              <a:rPr sz="4400" spc="-10" dirty="0">
                <a:latin typeface="Calibri"/>
                <a:cs typeface="Calibri"/>
              </a:rPr>
              <a:t>Aerobes</a:t>
            </a:r>
            <a:endParaRPr sz="4400" dirty="0">
              <a:latin typeface="Calibri"/>
              <a:cs typeface="Calibri"/>
            </a:endParaRPr>
          </a:p>
          <a:p>
            <a:pPr marL="356870" marR="2632075" indent="-344805">
              <a:lnSpc>
                <a:spcPct val="100000"/>
              </a:lnSpc>
              <a:spcBef>
                <a:spcPts val="1689"/>
              </a:spcBef>
              <a:buChar char="•"/>
              <a:tabLst>
                <a:tab pos="356870" algn="l"/>
              </a:tabLst>
            </a:pPr>
            <a:r>
              <a:rPr sz="2400" dirty="0">
                <a:solidFill>
                  <a:srgbClr val="1F2023"/>
                </a:solidFill>
                <a:latin typeface="+mj-lt"/>
                <a:cs typeface="Arial MT"/>
              </a:rPr>
              <a:t>These</a:t>
            </a:r>
            <a:r>
              <a:rPr sz="2400" spc="-55" dirty="0">
                <a:solidFill>
                  <a:srgbClr val="1F2023"/>
                </a:solidFill>
                <a:latin typeface="+mj-lt"/>
                <a:cs typeface="Arial MT"/>
              </a:rPr>
              <a:t> </a:t>
            </a:r>
            <a:r>
              <a:rPr sz="2400" dirty="0">
                <a:solidFill>
                  <a:srgbClr val="1F2023"/>
                </a:solidFill>
                <a:latin typeface="+mj-lt"/>
                <a:cs typeface="Arial MT"/>
              </a:rPr>
              <a:t>are</a:t>
            </a:r>
            <a:r>
              <a:rPr sz="2400" spc="-25" dirty="0">
                <a:solidFill>
                  <a:srgbClr val="1F2023"/>
                </a:solidFill>
                <a:latin typeface="+mj-lt"/>
                <a:cs typeface="Arial MT"/>
              </a:rPr>
              <a:t> </a:t>
            </a:r>
            <a:r>
              <a:rPr sz="2400" spc="-10" dirty="0">
                <a:solidFill>
                  <a:srgbClr val="040C28"/>
                </a:solidFill>
                <a:latin typeface="+mj-lt"/>
                <a:cs typeface="Arial MT"/>
              </a:rPr>
              <a:t>bacteria </a:t>
            </a:r>
            <a:r>
              <a:rPr sz="2400" dirty="0">
                <a:solidFill>
                  <a:srgbClr val="040C28"/>
                </a:solidFill>
                <a:latin typeface="+mj-lt"/>
                <a:cs typeface="Arial MT"/>
              </a:rPr>
              <a:t>that,</a:t>
            </a:r>
            <a:r>
              <a:rPr sz="2400" spc="-65" dirty="0">
                <a:solidFill>
                  <a:srgbClr val="040C28"/>
                </a:solidFill>
                <a:latin typeface="+mj-lt"/>
                <a:cs typeface="Arial MT"/>
              </a:rPr>
              <a:t> </a:t>
            </a:r>
            <a:r>
              <a:rPr sz="2400" dirty="0">
                <a:solidFill>
                  <a:srgbClr val="040C28"/>
                </a:solidFill>
                <a:latin typeface="+mj-lt"/>
                <a:cs typeface="Arial MT"/>
              </a:rPr>
              <a:t>under</a:t>
            </a:r>
            <a:r>
              <a:rPr sz="2400" spc="-5" dirty="0">
                <a:solidFill>
                  <a:srgbClr val="040C28"/>
                </a:solidFill>
                <a:latin typeface="+mj-lt"/>
                <a:cs typeface="Arial MT"/>
              </a:rPr>
              <a:t> </a:t>
            </a:r>
            <a:r>
              <a:rPr sz="2400" spc="-10" dirty="0">
                <a:solidFill>
                  <a:srgbClr val="040C28"/>
                </a:solidFill>
                <a:latin typeface="+mj-lt"/>
                <a:cs typeface="Arial MT"/>
              </a:rPr>
              <a:t>normal circumstances, </a:t>
            </a:r>
            <a:r>
              <a:rPr sz="2400" dirty="0">
                <a:solidFill>
                  <a:srgbClr val="040C28"/>
                </a:solidFill>
                <a:latin typeface="+mj-lt"/>
                <a:cs typeface="Arial MT"/>
              </a:rPr>
              <a:t>breathe</a:t>
            </a:r>
            <a:r>
              <a:rPr sz="2400" spc="-45" dirty="0">
                <a:solidFill>
                  <a:srgbClr val="040C28"/>
                </a:solidFill>
                <a:latin typeface="+mj-lt"/>
                <a:cs typeface="Arial MT"/>
              </a:rPr>
              <a:t> </a:t>
            </a:r>
            <a:r>
              <a:rPr sz="2400" spc="-25" dirty="0">
                <a:solidFill>
                  <a:srgbClr val="040C28"/>
                </a:solidFill>
                <a:latin typeface="+mj-lt"/>
                <a:cs typeface="Arial MT"/>
              </a:rPr>
              <a:t>anaerobically</a:t>
            </a:r>
            <a:r>
              <a:rPr sz="2400" spc="-25" dirty="0">
                <a:solidFill>
                  <a:srgbClr val="1F2023"/>
                </a:solidFill>
                <a:latin typeface="+mj-lt"/>
                <a:cs typeface="Arial MT"/>
              </a:rPr>
              <a:t>. </a:t>
            </a:r>
            <a:r>
              <a:rPr sz="2400" dirty="0">
                <a:solidFill>
                  <a:srgbClr val="1F2023"/>
                </a:solidFill>
                <a:latin typeface="+mj-lt"/>
                <a:cs typeface="Arial MT"/>
              </a:rPr>
              <a:t>But</a:t>
            </a:r>
            <a:r>
              <a:rPr sz="2400" spc="-30" dirty="0">
                <a:solidFill>
                  <a:srgbClr val="1F2023"/>
                </a:solidFill>
                <a:latin typeface="+mj-lt"/>
                <a:cs typeface="Arial MT"/>
              </a:rPr>
              <a:t> </a:t>
            </a:r>
            <a:r>
              <a:rPr sz="2400" dirty="0">
                <a:solidFill>
                  <a:srgbClr val="1F2023"/>
                </a:solidFill>
                <a:latin typeface="+mj-lt"/>
                <a:cs typeface="Arial MT"/>
              </a:rPr>
              <a:t>can</a:t>
            </a:r>
            <a:r>
              <a:rPr sz="2400" spc="-20" dirty="0">
                <a:solidFill>
                  <a:srgbClr val="1F2023"/>
                </a:solidFill>
                <a:latin typeface="+mj-lt"/>
                <a:cs typeface="Arial MT"/>
              </a:rPr>
              <a:t> </a:t>
            </a:r>
            <a:r>
              <a:rPr sz="2400" spc="-10" dirty="0">
                <a:solidFill>
                  <a:srgbClr val="1F2023"/>
                </a:solidFill>
                <a:latin typeface="+mj-lt"/>
                <a:cs typeface="Arial MT"/>
              </a:rPr>
              <a:t>breathe </a:t>
            </a:r>
            <a:r>
              <a:rPr sz="2400" dirty="0">
                <a:solidFill>
                  <a:srgbClr val="1F2023"/>
                </a:solidFill>
                <a:latin typeface="+mj-lt"/>
                <a:cs typeface="Arial MT"/>
              </a:rPr>
              <a:t>aerobically</a:t>
            </a:r>
            <a:r>
              <a:rPr sz="2400" spc="-95" dirty="0">
                <a:solidFill>
                  <a:srgbClr val="1F2023"/>
                </a:solidFill>
                <a:latin typeface="+mj-lt"/>
                <a:cs typeface="Arial MT"/>
              </a:rPr>
              <a:t> </a:t>
            </a:r>
            <a:r>
              <a:rPr sz="2400" spc="-20" dirty="0">
                <a:solidFill>
                  <a:srgbClr val="1F2023"/>
                </a:solidFill>
                <a:latin typeface="+mj-lt"/>
                <a:cs typeface="Arial MT"/>
              </a:rPr>
              <a:t>when </a:t>
            </a:r>
            <a:r>
              <a:rPr sz="2400" dirty="0">
                <a:solidFill>
                  <a:srgbClr val="1F2023"/>
                </a:solidFill>
                <a:latin typeface="+mj-lt"/>
                <a:cs typeface="Arial MT"/>
              </a:rPr>
              <a:t>oxygen is</a:t>
            </a:r>
            <a:r>
              <a:rPr sz="2400" spc="-45" dirty="0">
                <a:solidFill>
                  <a:srgbClr val="1F2023"/>
                </a:solidFill>
                <a:latin typeface="+mj-lt"/>
                <a:cs typeface="Arial MT"/>
              </a:rPr>
              <a:t> </a:t>
            </a:r>
            <a:r>
              <a:rPr sz="2400" spc="-10" dirty="0">
                <a:solidFill>
                  <a:srgbClr val="1F2023"/>
                </a:solidFill>
                <a:latin typeface="+mj-lt"/>
                <a:cs typeface="Arial MT"/>
              </a:rPr>
              <a:t>available.</a:t>
            </a:r>
            <a:endParaRPr sz="2400" dirty="0">
              <a:latin typeface="+mj-lt"/>
              <a:cs typeface="Arial MT"/>
            </a:endParaRPr>
          </a:p>
          <a:p>
            <a:pPr marL="354965" marR="2605405" indent="-342900" algn="just">
              <a:lnSpc>
                <a:spcPct val="99700"/>
              </a:lnSpc>
              <a:spcBef>
                <a:spcPts val="620"/>
              </a:spcBef>
              <a:buChar char="•"/>
              <a:tabLst>
                <a:tab pos="356870" algn="l"/>
              </a:tabLst>
            </a:pPr>
            <a:r>
              <a:rPr sz="2400" spc="-10" dirty="0">
                <a:solidFill>
                  <a:srgbClr val="1F2023"/>
                </a:solidFill>
                <a:latin typeface="+mj-lt"/>
                <a:cs typeface="Arial MT"/>
              </a:rPr>
              <a:t>Example:</a:t>
            </a:r>
            <a:r>
              <a:rPr sz="2400" b="1" i="1" spc="-10" dirty="0">
                <a:latin typeface="+mj-lt"/>
                <a:cs typeface="Calibri"/>
              </a:rPr>
              <a:t>Rhodopseudo 	</a:t>
            </a:r>
            <a:r>
              <a:rPr sz="2400" b="1" i="1" dirty="0">
                <a:latin typeface="+mj-lt"/>
                <a:cs typeface="Calibri"/>
              </a:rPr>
              <a:t>monas</a:t>
            </a:r>
            <a:r>
              <a:rPr sz="2400" b="1" i="1" spc="-70" dirty="0">
                <a:latin typeface="+mj-lt"/>
                <a:cs typeface="Calibri"/>
              </a:rPr>
              <a:t> </a:t>
            </a:r>
            <a:r>
              <a:rPr sz="2400" dirty="0">
                <a:latin typeface="+mj-lt"/>
                <a:cs typeface="Calibri"/>
              </a:rPr>
              <a:t>is</a:t>
            </a:r>
            <a:r>
              <a:rPr sz="2400" spc="-60" dirty="0">
                <a:latin typeface="+mj-lt"/>
                <a:cs typeface="Calibri"/>
              </a:rPr>
              <a:t> </a:t>
            </a:r>
            <a:r>
              <a:rPr sz="2400" dirty="0">
                <a:latin typeface="+mj-lt"/>
                <a:cs typeface="Calibri"/>
              </a:rPr>
              <a:t>an</a:t>
            </a:r>
            <a:r>
              <a:rPr sz="2400" spc="-35" dirty="0">
                <a:latin typeface="+mj-lt"/>
                <a:cs typeface="Calibri"/>
              </a:rPr>
              <a:t> </a:t>
            </a:r>
            <a:r>
              <a:rPr sz="2400" dirty="0">
                <a:latin typeface="+mj-lt"/>
                <a:cs typeface="Calibri"/>
              </a:rPr>
              <a:t>example</a:t>
            </a:r>
            <a:r>
              <a:rPr sz="2400" spc="-50" dirty="0">
                <a:latin typeface="+mj-lt"/>
                <a:cs typeface="Calibri"/>
              </a:rPr>
              <a:t> </a:t>
            </a:r>
            <a:r>
              <a:rPr sz="2400" spc="-25" dirty="0">
                <a:latin typeface="+mj-lt"/>
                <a:cs typeface="Calibri"/>
              </a:rPr>
              <a:t>of 	</a:t>
            </a:r>
            <a:r>
              <a:rPr sz="2400" spc="-10" dirty="0">
                <a:latin typeface="+mj-lt"/>
                <a:cs typeface="Calibri"/>
              </a:rPr>
              <a:t>facultative</a:t>
            </a:r>
            <a:r>
              <a:rPr sz="2400" spc="-114" dirty="0">
                <a:latin typeface="+mj-lt"/>
                <a:cs typeface="Calibri"/>
              </a:rPr>
              <a:t> </a:t>
            </a:r>
            <a:r>
              <a:rPr sz="2400" spc="-10" dirty="0">
                <a:latin typeface="+mj-lt"/>
                <a:cs typeface="Calibri"/>
              </a:rPr>
              <a:t>aerobes.</a:t>
            </a:r>
            <a:endParaRPr sz="2400" dirty="0">
              <a:latin typeface="+mj-lt"/>
              <a:cs typeface="Calibri"/>
            </a:endParaRPr>
          </a:p>
        </p:txBody>
      </p:sp>
      <p:sp>
        <p:nvSpPr>
          <p:cNvPr id="6" name="TextBox 5">
            <a:extLst>
              <a:ext uri="{FF2B5EF4-FFF2-40B4-BE49-F238E27FC236}">
                <a16:creationId xmlns:a16="http://schemas.microsoft.com/office/drawing/2014/main" id="{65234D54-AAC0-6148-3681-982DFA6D7398}"/>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00800" y="2057400"/>
            <a:ext cx="2209800" cy="4191000"/>
          </a:xfrm>
          <a:prstGeom prst="rect">
            <a:avLst/>
          </a:prstGeom>
        </p:spPr>
      </p:pic>
      <p:sp>
        <p:nvSpPr>
          <p:cNvPr id="3" name="object 3"/>
          <p:cNvSpPr txBox="1"/>
          <p:nvPr/>
        </p:nvSpPr>
        <p:spPr>
          <a:xfrm>
            <a:off x="498144" y="1204036"/>
            <a:ext cx="6194425" cy="5130165"/>
          </a:xfrm>
          <a:prstGeom prst="rect">
            <a:avLst/>
          </a:prstGeom>
        </p:spPr>
        <p:txBody>
          <a:bodyPr vert="horz" wrap="square" lIns="0" tIns="12065" rIns="0" bIns="0" rtlCol="0">
            <a:spAutoFit/>
          </a:bodyPr>
          <a:lstStyle/>
          <a:p>
            <a:pPr marL="2023745">
              <a:lnSpc>
                <a:spcPts val="5200"/>
              </a:lnSpc>
              <a:spcBef>
                <a:spcPts val="95"/>
              </a:spcBef>
            </a:pPr>
            <a:r>
              <a:rPr lang="en-US" sz="4400" dirty="0">
                <a:latin typeface="Calibri"/>
                <a:cs typeface="Calibri"/>
              </a:rPr>
              <a:t>5</a:t>
            </a:r>
            <a:r>
              <a:rPr sz="4400" dirty="0">
                <a:latin typeface="Calibri"/>
                <a:cs typeface="Calibri"/>
              </a:rPr>
              <a:t>.</a:t>
            </a:r>
            <a:r>
              <a:rPr sz="4400" spc="-20" dirty="0">
                <a:latin typeface="Calibri"/>
                <a:cs typeface="Calibri"/>
              </a:rPr>
              <a:t> </a:t>
            </a:r>
            <a:r>
              <a:rPr sz="4400" spc="-10" dirty="0">
                <a:latin typeface="Calibri"/>
                <a:cs typeface="Calibri"/>
              </a:rPr>
              <a:t>Microaerophilic</a:t>
            </a:r>
            <a:endParaRPr sz="4400" dirty="0">
              <a:latin typeface="Calibri"/>
              <a:cs typeface="Calibri"/>
            </a:endParaRPr>
          </a:p>
          <a:p>
            <a:pPr marL="394970" indent="-344170">
              <a:lnSpc>
                <a:spcPts val="2800"/>
              </a:lnSpc>
              <a:buChar char="•"/>
              <a:tabLst>
                <a:tab pos="394970" algn="l"/>
              </a:tabLst>
            </a:pPr>
            <a:r>
              <a:rPr sz="2400" dirty="0">
                <a:solidFill>
                  <a:srgbClr val="1F2023"/>
                </a:solidFill>
                <a:latin typeface="+mj-lt"/>
                <a:cs typeface="Arial MT"/>
              </a:rPr>
              <a:t>A</a:t>
            </a:r>
            <a:r>
              <a:rPr sz="2400" spc="-150" dirty="0">
                <a:solidFill>
                  <a:srgbClr val="1F2023"/>
                </a:solidFill>
                <a:latin typeface="+mj-lt"/>
                <a:cs typeface="Arial MT"/>
              </a:rPr>
              <a:t> </a:t>
            </a:r>
            <a:r>
              <a:rPr sz="2400" spc="-10" dirty="0">
                <a:solidFill>
                  <a:srgbClr val="1F2023"/>
                </a:solidFill>
                <a:latin typeface="+mj-lt"/>
                <a:cs typeface="Arial MT"/>
              </a:rPr>
              <a:t>microaerophile</a:t>
            </a:r>
            <a:r>
              <a:rPr sz="2400" spc="-30" dirty="0">
                <a:solidFill>
                  <a:srgbClr val="1F2023"/>
                </a:solidFill>
                <a:latin typeface="+mj-lt"/>
                <a:cs typeface="Arial MT"/>
              </a:rPr>
              <a:t> </a:t>
            </a:r>
            <a:r>
              <a:rPr sz="2400" dirty="0">
                <a:solidFill>
                  <a:srgbClr val="1F2023"/>
                </a:solidFill>
                <a:latin typeface="+mj-lt"/>
                <a:cs typeface="Arial MT"/>
              </a:rPr>
              <a:t>is</a:t>
            </a:r>
            <a:r>
              <a:rPr sz="2400" spc="20" dirty="0">
                <a:solidFill>
                  <a:srgbClr val="1F2023"/>
                </a:solidFill>
                <a:latin typeface="+mj-lt"/>
                <a:cs typeface="Arial MT"/>
              </a:rPr>
              <a:t> </a:t>
            </a:r>
            <a:r>
              <a:rPr sz="2400" spc="-50" dirty="0">
                <a:solidFill>
                  <a:srgbClr val="040C28"/>
                </a:solidFill>
                <a:latin typeface="+mj-lt"/>
                <a:cs typeface="Arial MT"/>
              </a:rPr>
              <a:t>a</a:t>
            </a:r>
            <a:endParaRPr sz="2400" dirty="0">
              <a:latin typeface="+mj-lt"/>
              <a:cs typeface="Arial MT"/>
            </a:endParaRPr>
          </a:p>
          <a:p>
            <a:pPr marL="394970" marR="2383790">
              <a:lnSpc>
                <a:spcPct val="100000"/>
              </a:lnSpc>
            </a:pPr>
            <a:r>
              <a:rPr sz="2400" spc="-10" dirty="0">
                <a:solidFill>
                  <a:srgbClr val="040C28"/>
                </a:solidFill>
                <a:latin typeface="+mj-lt"/>
                <a:cs typeface="Arial MT"/>
              </a:rPr>
              <a:t>microorganism</a:t>
            </a:r>
            <a:r>
              <a:rPr sz="2400" spc="-55" dirty="0">
                <a:solidFill>
                  <a:srgbClr val="040C28"/>
                </a:solidFill>
                <a:latin typeface="+mj-lt"/>
                <a:cs typeface="Arial MT"/>
              </a:rPr>
              <a:t> </a:t>
            </a:r>
            <a:r>
              <a:rPr sz="2400" spc="-20" dirty="0">
                <a:solidFill>
                  <a:srgbClr val="040C28"/>
                </a:solidFill>
                <a:latin typeface="+mj-lt"/>
                <a:cs typeface="Arial MT"/>
              </a:rPr>
              <a:t>that </a:t>
            </a:r>
            <a:r>
              <a:rPr sz="2400" dirty="0">
                <a:solidFill>
                  <a:srgbClr val="040C28"/>
                </a:solidFill>
                <a:latin typeface="+mj-lt"/>
                <a:cs typeface="Arial MT"/>
              </a:rPr>
              <a:t>requires</a:t>
            </a:r>
            <a:r>
              <a:rPr sz="2400" spc="-90" dirty="0">
                <a:solidFill>
                  <a:srgbClr val="040C28"/>
                </a:solidFill>
                <a:latin typeface="+mj-lt"/>
                <a:cs typeface="Arial MT"/>
              </a:rPr>
              <a:t> </a:t>
            </a:r>
            <a:r>
              <a:rPr sz="2400" spc="-10" dirty="0">
                <a:solidFill>
                  <a:srgbClr val="040C28"/>
                </a:solidFill>
                <a:latin typeface="+mj-lt"/>
                <a:cs typeface="Arial MT"/>
              </a:rPr>
              <a:t>environments </a:t>
            </a:r>
            <a:r>
              <a:rPr sz="2400" dirty="0">
                <a:solidFill>
                  <a:srgbClr val="040C28"/>
                </a:solidFill>
                <a:latin typeface="+mj-lt"/>
                <a:cs typeface="Arial MT"/>
              </a:rPr>
              <a:t>containing</a:t>
            </a:r>
            <a:r>
              <a:rPr sz="2400" spc="-114" dirty="0">
                <a:solidFill>
                  <a:srgbClr val="040C28"/>
                </a:solidFill>
                <a:latin typeface="+mj-lt"/>
                <a:cs typeface="Arial MT"/>
              </a:rPr>
              <a:t> </a:t>
            </a:r>
            <a:r>
              <a:rPr sz="2400" dirty="0">
                <a:solidFill>
                  <a:srgbClr val="040C28"/>
                </a:solidFill>
                <a:latin typeface="+mj-lt"/>
                <a:cs typeface="Arial MT"/>
              </a:rPr>
              <a:t>lower</a:t>
            </a:r>
            <a:r>
              <a:rPr sz="2400" spc="-50" dirty="0">
                <a:solidFill>
                  <a:srgbClr val="040C28"/>
                </a:solidFill>
                <a:latin typeface="+mj-lt"/>
                <a:cs typeface="Arial MT"/>
              </a:rPr>
              <a:t> </a:t>
            </a:r>
            <a:r>
              <a:rPr sz="2400" dirty="0">
                <a:solidFill>
                  <a:srgbClr val="040C28"/>
                </a:solidFill>
                <a:latin typeface="+mj-lt"/>
                <a:cs typeface="Arial MT"/>
              </a:rPr>
              <a:t>levels</a:t>
            </a:r>
            <a:r>
              <a:rPr sz="2400" spc="-85" dirty="0">
                <a:solidFill>
                  <a:srgbClr val="040C28"/>
                </a:solidFill>
                <a:latin typeface="+mj-lt"/>
                <a:cs typeface="Arial MT"/>
              </a:rPr>
              <a:t> </a:t>
            </a:r>
            <a:r>
              <a:rPr sz="2400" spc="-25" dirty="0">
                <a:solidFill>
                  <a:srgbClr val="040C28"/>
                </a:solidFill>
                <a:latin typeface="+mj-lt"/>
                <a:cs typeface="Arial MT"/>
              </a:rPr>
              <a:t>of </a:t>
            </a:r>
            <a:r>
              <a:rPr sz="2400" dirty="0">
                <a:solidFill>
                  <a:srgbClr val="040C28"/>
                </a:solidFill>
                <a:latin typeface="+mj-lt"/>
                <a:cs typeface="Arial MT"/>
              </a:rPr>
              <a:t>dioxygen</a:t>
            </a:r>
            <a:r>
              <a:rPr sz="2400" spc="-5" dirty="0">
                <a:solidFill>
                  <a:srgbClr val="040C28"/>
                </a:solidFill>
                <a:latin typeface="+mj-lt"/>
                <a:cs typeface="Arial MT"/>
              </a:rPr>
              <a:t> </a:t>
            </a:r>
            <a:r>
              <a:rPr sz="2400" dirty="0">
                <a:solidFill>
                  <a:srgbClr val="040C28"/>
                </a:solidFill>
                <a:latin typeface="+mj-lt"/>
                <a:cs typeface="Arial MT"/>
              </a:rPr>
              <a:t>than</a:t>
            </a:r>
            <a:r>
              <a:rPr sz="2400" spc="-90" dirty="0">
                <a:solidFill>
                  <a:srgbClr val="040C28"/>
                </a:solidFill>
                <a:latin typeface="+mj-lt"/>
                <a:cs typeface="Arial MT"/>
              </a:rPr>
              <a:t> </a:t>
            </a:r>
            <a:r>
              <a:rPr sz="2400" dirty="0">
                <a:solidFill>
                  <a:srgbClr val="040C28"/>
                </a:solidFill>
                <a:latin typeface="+mj-lt"/>
                <a:cs typeface="Arial MT"/>
              </a:rPr>
              <a:t>that</a:t>
            </a:r>
            <a:r>
              <a:rPr sz="2400" spc="-85" dirty="0">
                <a:solidFill>
                  <a:srgbClr val="040C28"/>
                </a:solidFill>
                <a:latin typeface="+mj-lt"/>
                <a:cs typeface="Arial MT"/>
              </a:rPr>
              <a:t> </a:t>
            </a:r>
            <a:r>
              <a:rPr sz="2400" spc="-25" dirty="0">
                <a:solidFill>
                  <a:srgbClr val="040C28"/>
                </a:solidFill>
                <a:latin typeface="+mj-lt"/>
                <a:cs typeface="Arial MT"/>
              </a:rPr>
              <a:t>are </a:t>
            </a:r>
            <a:r>
              <a:rPr sz="2400" dirty="0">
                <a:solidFill>
                  <a:srgbClr val="040C28"/>
                </a:solidFill>
                <a:latin typeface="+mj-lt"/>
                <a:cs typeface="Arial MT"/>
              </a:rPr>
              <a:t>present</a:t>
            </a:r>
            <a:r>
              <a:rPr sz="2400" spc="-90" dirty="0">
                <a:solidFill>
                  <a:srgbClr val="040C28"/>
                </a:solidFill>
                <a:latin typeface="+mj-lt"/>
                <a:cs typeface="Arial MT"/>
              </a:rPr>
              <a:t> </a:t>
            </a:r>
            <a:r>
              <a:rPr sz="2400" dirty="0">
                <a:solidFill>
                  <a:srgbClr val="040C28"/>
                </a:solidFill>
                <a:latin typeface="+mj-lt"/>
                <a:cs typeface="Arial MT"/>
              </a:rPr>
              <a:t>in</a:t>
            </a:r>
            <a:r>
              <a:rPr sz="2400" spc="-45" dirty="0">
                <a:solidFill>
                  <a:srgbClr val="040C28"/>
                </a:solidFill>
                <a:latin typeface="+mj-lt"/>
                <a:cs typeface="Arial MT"/>
              </a:rPr>
              <a:t> </a:t>
            </a:r>
            <a:r>
              <a:rPr sz="2400" spc="-25" dirty="0">
                <a:solidFill>
                  <a:srgbClr val="040C28"/>
                </a:solidFill>
                <a:latin typeface="+mj-lt"/>
                <a:cs typeface="Arial MT"/>
              </a:rPr>
              <a:t>the </a:t>
            </a:r>
            <a:r>
              <a:rPr sz="2400" dirty="0">
                <a:solidFill>
                  <a:srgbClr val="040C28"/>
                </a:solidFill>
                <a:latin typeface="+mj-lt"/>
                <a:cs typeface="Arial MT"/>
              </a:rPr>
              <a:t>atmosphere</a:t>
            </a:r>
            <a:r>
              <a:rPr sz="2400" spc="-100" dirty="0">
                <a:solidFill>
                  <a:srgbClr val="040C28"/>
                </a:solidFill>
                <a:latin typeface="+mj-lt"/>
                <a:cs typeface="Arial MT"/>
              </a:rPr>
              <a:t> </a:t>
            </a:r>
            <a:r>
              <a:rPr sz="2400" dirty="0">
                <a:solidFill>
                  <a:srgbClr val="040C28"/>
                </a:solidFill>
                <a:latin typeface="+mj-lt"/>
                <a:cs typeface="Arial MT"/>
              </a:rPr>
              <a:t>(i.e.</a:t>
            </a:r>
            <a:r>
              <a:rPr sz="2400" spc="-25" dirty="0">
                <a:solidFill>
                  <a:srgbClr val="040C28"/>
                </a:solidFill>
                <a:latin typeface="+mj-lt"/>
                <a:cs typeface="Arial MT"/>
              </a:rPr>
              <a:t> </a:t>
            </a:r>
            <a:r>
              <a:rPr sz="2400" dirty="0">
                <a:solidFill>
                  <a:srgbClr val="040C28"/>
                </a:solidFill>
                <a:latin typeface="+mj-lt"/>
                <a:cs typeface="Arial MT"/>
              </a:rPr>
              <a:t>&lt;</a:t>
            </a:r>
            <a:r>
              <a:rPr sz="2400" spc="-35" dirty="0">
                <a:solidFill>
                  <a:srgbClr val="040C28"/>
                </a:solidFill>
                <a:latin typeface="+mj-lt"/>
                <a:cs typeface="Arial MT"/>
              </a:rPr>
              <a:t> </a:t>
            </a:r>
            <a:r>
              <a:rPr sz="2400" spc="-25" dirty="0">
                <a:solidFill>
                  <a:srgbClr val="040C28"/>
                </a:solidFill>
                <a:latin typeface="+mj-lt"/>
                <a:cs typeface="Arial MT"/>
              </a:rPr>
              <a:t>21% </a:t>
            </a:r>
            <a:r>
              <a:rPr sz="2400" dirty="0">
                <a:solidFill>
                  <a:srgbClr val="040C28"/>
                </a:solidFill>
                <a:latin typeface="+mj-lt"/>
                <a:cs typeface="Arial MT"/>
              </a:rPr>
              <a:t>O</a:t>
            </a:r>
            <a:r>
              <a:rPr sz="2400" baseline="-20833" dirty="0">
                <a:solidFill>
                  <a:srgbClr val="040C28"/>
                </a:solidFill>
                <a:latin typeface="+mj-lt"/>
                <a:cs typeface="Arial MT"/>
              </a:rPr>
              <a:t>2</a:t>
            </a:r>
            <a:r>
              <a:rPr sz="2400" dirty="0">
                <a:solidFill>
                  <a:srgbClr val="040C28"/>
                </a:solidFill>
                <a:latin typeface="+mj-lt"/>
                <a:cs typeface="Arial MT"/>
              </a:rPr>
              <a:t>;</a:t>
            </a:r>
            <a:r>
              <a:rPr sz="2400" spc="-65" dirty="0">
                <a:solidFill>
                  <a:srgbClr val="040C28"/>
                </a:solidFill>
                <a:latin typeface="+mj-lt"/>
                <a:cs typeface="Arial MT"/>
              </a:rPr>
              <a:t> </a:t>
            </a:r>
            <a:r>
              <a:rPr sz="2400" dirty="0">
                <a:solidFill>
                  <a:srgbClr val="040C28"/>
                </a:solidFill>
                <a:latin typeface="+mj-lt"/>
                <a:cs typeface="Arial MT"/>
              </a:rPr>
              <a:t>typically</a:t>
            </a:r>
            <a:r>
              <a:rPr sz="2400" spc="-45" dirty="0">
                <a:solidFill>
                  <a:srgbClr val="040C28"/>
                </a:solidFill>
                <a:latin typeface="+mj-lt"/>
                <a:cs typeface="Arial MT"/>
              </a:rPr>
              <a:t> </a:t>
            </a:r>
            <a:r>
              <a:rPr sz="2400" dirty="0">
                <a:solidFill>
                  <a:srgbClr val="040C28"/>
                </a:solidFill>
                <a:latin typeface="+mj-lt"/>
                <a:cs typeface="Arial MT"/>
              </a:rPr>
              <a:t>2–10%</a:t>
            </a:r>
            <a:r>
              <a:rPr sz="2400" spc="-95" dirty="0">
                <a:solidFill>
                  <a:srgbClr val="040C28"/>
                </a:solidFill>
                <a:latin typeface="+mj-lt"/>
                <a:cs typeface="Arial MT"/>
              </a:rPr>
              <a:t> </a:t>
            </a:r>
            <a:r>
              <a:rPr sz="2400" spc="-25" dirty="0">
                <a:solidFill>
                  <a:srgbClr val="040C28"/>
                </a:solidFill>
                <a:latin typeface="+mj-lt"/>
                <a:cs typeface="Arial MT"/>
              </a:rPr>
              <a:t>O</a:t>
            </a:r>
            <a:r>
              <a:rPr sz="2400" spc="-37" baseline="-20833" dirty="0">
                <a:solidFill>
                  <a:srgbClr val="040C28"/>
                </a:solidFill>
                <a:latin typeface="+mj-lt"/>
                <a:cs typeface="Arial MT"/>
              </a:rPr>
              <a:t>2</a:t>
            </a:r>
            <a:r>
              <a:rPr sz="2400" spc="-25" dirty="0">
                <a:solidFill>
                  <a:srgbClr val="040C28"/>
                </a:solidFill>
                <a:latin typeface="+mj-lt"/>
                <a:cs typeface="Arial MT"/>
              </a:rPr>
              <a:t>) </a:t>
            </a:r>
            <a:r>
              <a:rPr sz="2400" dirty="0">
                <a:solidFill>
                  <a:srgbClr val="040C28"/>
                </a:solidFill>
                <a:latin typeface="+mj-lt"/>
                <a:cs typeface="Arial MT"/>
              </a:rPr>
              <a:t>for</a:t>
            </a:r>
            <a:r>
              <a:rPr sz="2400" spc="-75" dirty="0">
                <a:solidFill>
                  <a:srgbClr val="040C28"/>
                </a:solidFill>
                <a:latin typeface="+mj-lt"/>
                <a:cs typeface="Arial MT"/>
              </a:rPr>
              <a:t> </a:t>
            </a:r>
            <a:r>
              <a:rPr sz="2400" dirty="0">
                <a:solidFill>
                  <a:srgbClr val="040C28"/>
                </a:solidFill>
                <a:latin typeface="+mj-lt"/>
                <a:cs typeface="Arial MT"/>
              </a:rPr>
              <a:t>optimal</a:t>
            </a:r>
            <a:r>
              <a:rPr sz="2400" spc="-45" dirty="0">
                <a:solidFill>
                  <a:srgbClr val="040C28"/>
                </a:solidFill>
                <a:latin typeface="+mj-lt"/>
                <a:cs typeface="Arial MT"/>
              </a:rPr>
              <a:t> </a:t>
            </a:r>
            <a:r>
              <a:rPr sz="2400" spc="-10" dirty="0">
                <a:solidFill>
                  <a:srgbClr val="040C28"/>
                </a:solidFill>
                <a:latin typeface="+mj-lt"/>
                <a:cs typeface="Arial MT"/>
              </a:rPr>
              <a:t>growth</a:t>
            </a:r>
            <a:r>
              <a:rPr sz="2400" spc="-10" dirty="0">
                <a:solidFill>
                  <a:srgbClr val="1F2023"/>
                </a:solidFill>
                <a:latin typeface="+mj-lt"/>
                <a:cs typeface="Arial MT"/>
              </a:rPr>
              <a:t>.</a:t>
            </a:r>
            <a:endParaRPr sz="2400" dirty="0">
              <a:latin typeface="+mj-lt"/>
              <a:cs typeface="Arial MT"/>
            </a:endParaRPr>
          </a:p>
          <a:p>
            <a:pPr marL="394970" marR="2758440" indent="-344805">
              <a:lnSpc>
                <a:spcPct val="100000"/>
              </a:lnSpc>
              <a:spcBef>
                <a:spcPts val="515"/>
              </a:spcBef>
              <a:buFont typeface="Arial MT"/>
              <a:buChar char="•"/>
              <a:tabLst>
                <a:tab pos="394970" algn="l"/>
              </a:tabLst>
            </a:pPr>
            <a:r>
              <a:rPr sz="2400" dirty="0">
                <a:latin typeface="+mj-lt"/>
                <a:cs typeface="Calibri"/>
              </a:rPr>
              <a:t>Example</a:t>
            </a:r>
            <a:r>
              <a:rPr sz="2400" spc="-60" dirty="0">
                <a:latin typeface="+mj-lt"/>
                <a:cs typeface="Calibri"/>
              </a:rPr>
              <a:t> </a:t>
            </a:r>
            <a:r>
              <a:rPr sz="2400" dirty="0">
                <a:latin typeface="+mj-lt"/>
                <a:cs typeface="Calibri"/>
              </a:rPr>
              <a:t>:</a:t>
            </a:r>
            <a:r>
              <a:rPr sz="2400" spc="-50" dirty="0">
                <a:latin typeface="+mj-lt"/>
                <a:cs typeface="Calibri"/>
              </a:rPr>
              <a:t> </a:t>
            </a:r>
            <a:r>
              <a:rPr sz="2400" spc="-10" dirty="0">
                <a:latin typeface="+mj-lt"/>
                <a:cs typeface="Calibri"/>
              </a:rPr>
              <a:t>Borrelia burgdorferi</a:t>
            </a:r>
            <a:r>
              <a:rPr sz="2400" spc="-125" dirty="0">
                <a:latin typeface="+mj-lt"/>
                <a:cs typeface="Calibri"/>
              </a:rPr>
              <a:t> </a:t>
            </a:r>
            <a:r>
              <a:rPr sz="2400" spc="-10" dirty="0">
                <a:latin typeface="+mj-lt"/>
                <a:cs typeface="Calibri"/>
              </a:rPr>
              <a:t>Helicobacter pylori,</a:t>
            </a:r>
            <a:endParaRPr sz="2400" dirty="0">
              <a:latin typeface="+mj-lt"/>
              <a:cs typeface="Calibri"/>
            </a:endParaRPr>
          </a:p>
        </p:txBody>
      </p:sp>
      <p:sp>
        <p:nvSpPr>
          <p:cNvPr id="6" name="TextBox 5">
            <a:extLst>
              <a:ext uri="{FF2B5EF4-FFF2-40B4-BE49-F238E27FC236}">
                <a16:creationId xmlns:a16="http://schemas.microsoft.com/office/drawing/2014/main" id="{7455F0A5-F225-34BD-CC14-B57AA7A4B4BB}"/>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43000" y="1447800"/>
            <a:ext cx="6477000" cy="4953000"/>
          </a:xfrm>
          <a:prstGeom prst="rect">
            <a:avLst/>
          </a:prstGeom>
        </p:spPr>
      </p:pic>
      <p:sp>
        <p:nvSpPr>
          <p:cNvPr id="3" name="TextBox 2">
            <a:extLst>
              <a:ext uri="{FF2B5EF4-FFF2-40B4-BE49-F238E27FC236}">
                <a16:creationId xmlns:a16="http://schemas.microsoft.com/office/drawing/2014/main" id="{CD306470-1C6E-18D4-7EE4-3B2B426DD786}"/>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00989" rIns="0" bIns="0" rtlCol="0">
            <a:spAutoFit/>
          </a:bodyPr>
          <a:lstStyle/>
          <a:p>
            <a:pPr marL="2101215">
              <a:lnSpc>
                <a:spcPct val="100000"/>
              </a:lnSpc>
              <a:spcBef>
                <a:spcPts val="90"/>
              </a:spcBef>
            </a:pPr>
            <a:r>
              <a:rPr dirty="0"/>
              <a:t>Motto</a:t>
            </a:r>
            <a:r>
              <a:rPr spc="-85" dirty="0"/>
              <a:t> </a:t>
            </a:r>
            <a:r>
              <a:rPr dirty="0"/>
              <a:t>of</a:t>
            </a:r>
            <a:r>
              <a:rPr spc="-135" dirty="0"/>
              <a:t> </a:t>
            </a:r>
            <a:r>
              <a:rPr spc="-25" dirty="0"/>
              <a:t>RMU</a:t>
            </a:r>
          </a:p>
        </p:txBody>
      </p:sp>
      <p:pic>
        <p:nvPicPr>
          <p:cNvPr id="3" name="object 3"/>
          <p:cNvPicPr/>
          <p:nvPr/>
        </p:nvPicPr>
        <p:blipFill>
          <a:blip r:embed="rId2" cstate="print"/>
          <a:stretch>
            <a:fillRect/>
          </a:stretch>
        </p:blipFill>
        <p:spPr>
          <a:xfrm>
            <a:off x="2378129" y="2074274"/>
            <a:ext cx="3776490" cy="3896767"/>
          </a:xfrm>
          <a:prstGeom prst="rect">
            <a:avLst/>
          </a:prstGeom>
        </p:spPr>
      </p:pic>
      <p:pic>
        <p:nvPicPr>
          <p:cNvPr id="4" name="object 4"/>
          <p:cNvPicPr/>
          <p:nvPr/>
        </p:nvPicPr>
        <p:blipFill>
          <a:blip r:embed="rId3" cstate="print"/>
          <a:stretch>
            <a:fillRect/>
          </a:stretch>
        </p:blipFill>
        <p:spPr>
          <a:xfrm>
            <a:off x="7848600" y="228600"/>
            <a:ext cx="990600" cy="990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7602" y="1638376"/>
            <a:ext cx="6067425" cy="695325"/>
          </a:xfrm>
          <a:prstGeom prst="rect">
            <a:avLst/>
          </a:prstGeom>
        </p:spPr>
        <p:txBody>
          <a:bodyPr vert="horz" wrap="square" lIns="0" tIns="12065" rIns="0" bIns="0" rtlCol="0">
            <a:spAutoFit/>
          </a:bodyPr>
          <a:lstStyle/>
          <a:p>
            <a:pPr marL="12700">
              <a:lnSpc>
                <a:spcPct val="100000"/>
              </a:lnSpc>
              <a:spcBef>
                <a:spcPts val="95"/>
              </a:spcBef>
            </a:pPr>
            <a:r>
              <a:rPr dirty="0"/>
              <a:t>Special</a:t>
            </a:r>
            <a:r>
              <a:rPr spc="-114" dirty="0"/>
              <a:t> </a:t>
            </a:r>
            <a:r>
              <a:rPr dirty="0"/>
              <a:t>Culture</a:t>
            </a:r>
            <a:r>
              <a:rPr spc="-160" dirty="0"/>
              <a:t> </a:t>
            </a:r>
            <a:r>
              <a:rPr spc="-25" dirty="0"/>
              <a:t>Techniques</a:t>
            </a:r>
          </a:p>
        </p:txBody>
      </p:sp>
      <p:sp>
        <p:nvSpPr>
          <p:cNvPr id="3" name="object 3"/>
          <p:cNvSpPr txBox="1"/>
          <p:nvPr/>
        </p:nvSpPr>
        <p:spPr>
          <a:xfrm>
            <a:off x="523544" y="2349737"/>
            <a:ext cx="7849234" cy="2337178"/>
          </a:xfrm>
          <a:prstGeom prst="rect">
            <a:avLst/>
          </a:prstGeom>
        </p:spPr>
        <p:txBody>
          <a:bodyPr vert="horz" wrap="square" lIns="0" tIns="109855" rIns="0" bIns="0" rtlCol="0">
            <a:spAutoFit/>
          </a:bodyPr>
          <a:lstStyle/>
          <a:p>
            <a:pPr marL="369570" indent="-344170">
              <a:lnSpc>
                <a:spcPct val="100000"/>
              </a:lnSpc>
              <a:spcBef>
                <a:spcPts val="865"/>
              </a:spcBef>
              <a:buFont typeface="Arial MT"/>
              <a:buChar char="•"/>
              <a:tabLst>
                <a:tab pos="369570" algn="l"/>
              </a:tabLst>
            </a:pPr>
            <a:r>
              <a:rPr sz="3200" spc="-70" dirty="0">
                <a:latin typeface="Calibri"/>
                <a:cs typeface="Calibri"/>
              </a:rPr>
              <a:t> </a:t>
            </a:r>
            <a:r>
              <a:rPr sz="2400" spc="-10" dirty="0">
                <a:latin typeface="Calibri"/>
                <a:cs typeface="Calibri"/>
              </a:rPr>
              <a:t>Microaerophilic</a:t>
            </a:r>
            <a:r>
              <a:rPr sz="2400" spc="-70" dirty="0">
                <a:latin typeface="Calibri"/>
                <a:cs typeface="Calibri"/>
              </a:rPr>
              <a:t> </a:t>
            </a:r>
            <a:r>
              <a:rPr sz="2400" spc="-10" dirty="0">
                <a:latin typeface="Calibri"/>
                <a:cs typeface="Calibri"/>
              </a:rPr>
              <a:t>Bacteria</a:t>
            </a:r>
            <a:endParaRPr sz="2400" dirty="0">
              <a:latin typeface="Calibri"/>
              <a:cs typeface="Calibri"/>
            </a:endParaRPr>
          </a:p>
          <a:p>
            <a:pPr marL="767080" marR="17780" lvl="1" indent="-285115">
              <a:lnSpc>
                <a:spcPct val="100000"/>
              </a:lnSpc>
              <a:spcBef>
                <a:spcPts val="690"/>
              </a:spcBef>
              <a:buFont typeface="Arial MT"/>
              <a:buChar char="–"/>
              <a:tabLst>
                <a:tab pos="768985" algn="l"/>
              </a:tabLst>
            </a:pPr>
            <a:r>
              <a:rPr sz="2400" dirty="0">
                <a:latin typeface="Calibri"/>
                <a:cs typeface="Calibri"/>
              </a:rPr>
              <a:t>grow</a:t>
            </a:r>
            <a:r>
              <a:rPr sz="2400" spc="-95" dirty="0">
                <a:latin typeface="Calibri"/>
                <a:cs typeface="Calibri"/>
              </a:rPr>
              <a:t> </a:t>
            </a:r>
            <a:r>
              <a:rPr sz="2400" dirty="0">
                <a:latin typeface="Calibri"/>
                <a:cs typeface="Calibri"/>
              </a:rPr>
              <a:t>best</a:t>
            </a:r>
            <a:r>
              <a:rPr sz="2400" spc="-40" dirty="0">
                <a:latin typeface="Calibri"/>
                <a:cs typeface="Calibri"/>
              </a:rPr>
              <a:t> </a:t>
            </a:r>
            <a:r>
              <a:rPr sz="2400" dirty="0">
                <a:latin typeface="Calibri"/>
                <a:cs typeface="Calibri"/>
              </a:rPr>
              <a:t>under</a:t>
            </a:r>
            <a:r>
              <a:rPr sz="2400" spc="-35" dirty="0">
                <a:latin typeface="Calibri"/>
                <a:cs typeface="Calibri"/>
              </a:rPr>
              <a:t> </a:t>
            </a:r>
            <a:r>
              <a:rPr sz="2400" dirty="0">
                <a:latin typeface="Calibri"/>
                <a:cs typeface="Calibri"/>
              </a:rPr>
              <a:t>reduced</a:t>
            </a:r>
            <a:r>
              <a:rPr sz="2400" spc="-30" dirty="0">
                <a:latin typeface="Calibri"/>
                <a:cs typeface="Calibri"/>
              </a:rPr>
              <a:t> </a:t>
            </a:r>
            <a:r>
              <a:rPr sz="2400" dirty="0">
                <a:latin typeface="Calibri"/>
                <a:cs typeface="Calibri"/>
              </a:rPr>
              <a:t>O</a:t>
            </a:r>
            <a:r>
              <a:rPr sz="2400" baseline="-19519" dirty="0">
                <a:latin typeface="Calibri"/>
                <a:cs typeface="Calibri"/>
              </a:rPr>
              <a:t>2</a:t>
            </a:r>
            <a:r>
              <a:rPr sz="2400" spc="240" baseline="-19519" dirty="0">
                <a:latin typeface="Calibri"/>
                <a:cs typeface="Calibri"/>
              </a:rPr>
              <a:t> </a:t>
            </a:r>
            <a:r>
              <a:rPr sz="2400" dirty="0">
                <a:latin typeface="Calibri"/>
                <a:cs typeface="Calibri"/>
              </a:rPr>
              <a:t>levels</a:t>
            </a:r>
            <a:r>
              <a:rPr sz="2400" spc="-60" dirty="0">
                <a:latin typeface="Calibri"/>
                <a:cs typeface="Calibri"/>
              </a:rPr>
              <a:t> </a:t>
            </a:r>
            <a:r>
              <a:rPr sz="2400" dirty="0">
                <a:latin typeface="Calibri"/>
                <a:cs typeface="Calibri"/>
              </a:rPr>
              <a:t>and</a:t>
            </a:r>
            <a:r>
              <a:rPr sz="2400" spc="-50" dirty="0">
                <a:latin typeface="Calibri"/>
                <a:cs typeface="Calibri"/>
              </a:rPr>
              <a:t> </a:t>
            </a:r>
            <a:r>
              <a:rPr sz="2400" spc="-10" dirty="0">
                <a:latin typeface="Calibri"/>
                <a:cs typeface="Calibri"/>
              </a:rPr>
              <a:t>increased 	</a:t>
            </a:r>
            <a:r>
              <a:rPr sz="2400" dirty="0">
                <a:latin typeface="Calibri"/>
                <a:cs typeface="Calibri"/>
              </a:rPr>
              <a:t>CO</a:t>
            </a:r>
            <a:r>
              <a:rPr sz="2400" baseline="-19519" dirty="0">
                <a:latin typeface="Calibri"/>
                <a:cs typeface="Calibri"/>
              </a:rPr>
              <a:t>2</a:t>
            </a:r>
            <a:r>
              <a:rPr sz="2400" spc="240" baseline="-19519" dirty="0">
                <a:latin typeface="Calibri"/>
                <a:cs typeface="Calibri"/>
              </a:rPr>
              <a:t> </a:t>
            </a:r>
            <a:r>
              <a:rPr sz="2400" spc="-10" dirty="0">
                <a:latin typeface="Calibri"/>
                <a:cs typeface="Calibri"/>
              </a:rPr>
              <a:t>levels</a:t>
            </a:r>
            <a:endParaRPr sz="2400" dirty="0">
              <a:latin typeface="Calibri"/>
              <a:cs typeface="Calibri"/>
            </a:endParaRPr>
          </a:p>
          <a:p>
            <a:pPr lvl="1">
              <a:lnSpc>
                <a:spcPct val="100000"/>
              </a:lnSpc>
              <a:spcBef>
                <a:spcPts val="1290"/>
              </a:spcBef>
              <a:buFont typeface="Arial MT"/>
              <a:buChar char="–"/>
            </a:pPr>
            <a:endParaRPr sz="2400" dirty="0">
              <a:latin typeface="Calibri"/>
              <a:cs typeface="Calibri"/>
            </a:endParaRPr>
          </a:p>
          <a:p>
            <a:pPr marL="767715" lvl="1" indent="-285115">
              <a:lnSpc>
                <a:spcPct val="100000"/>
              </a:lnSpc>
              <a:spcBef>
                <a:spcPts val="5"/>
              </a:spcBef>
              <a:buFont typeface="Arial MT"/>
              <a:buChar char="–"/>
              <a:tabLst>
                <a:tab pos="767715" algn="l"/>
                <a:tab pos="4431030" algn="l"/>
                <a:tab pos="5287010" algn="l"/>
              </a:tabLst>
            </a:pPr>
            <a:r>
              <a:rPr sz="2400" dirty="0">
                <a:latin typeface="Calibri"/>
                <a:cs typeface="Calibri"/>
              </a:rPr>
              <a:t>Normal</a:t>
            </a:r>
            <a:r>
              <a:rPr sz="2400" spc="-30" dirty="0">
                <a:latin typeface="Calibri"/>
                <a:cs typeface="Calibri"/>
              </a:rPr>
              <a:t> </a:t>
            </a:r>
            <a:r>
              <a:rPr sz="2400" spc="-10" dirty="0">
                <a:latin typeface="Calibri"/>
                <a:cs typeface="Calibri"/>
              </a:rPr>
              <a:t>Atmosphere</a:t>
            </a:r>
            <a:r>
              <a:rPr sz="2400" dirty="0">
                <a:latin typeface="Calibri"/>
                <a:cs typeface="Calibri"/>
              </a:rPr>
              <a:t>	21</a:t>
            </a:r>
            <a:r>
              <a:rPr sz="2400" spc="-35" dirty="0">
                <a:latin typeface="Calibri"/>
                <a:cs typeface="Calibri"/>
              </a:rPr>
              <a:t> </a:t>
            </a:r>
            <a:r>
              <a:rPr sz="2400" spc="-50" dirty="0">
                <a:latin typeface="Calibri"/>
                <a:cs typeface="Calibri"/>
              </a:rPr>
              <a:t>%</a:t>
            </a:r>
            <a:r>
              <a:rPr sz="2400" dirty="0">
                <a:latin typeface="Calibri"/>
                <a:cs typeface="Calibri"/>
              </a:rPr>
              <a:t>	</a:t>
            </a:r>
            <a:r>
              <a:rPr sz="2400" spc="-25" dirty="0">
                <a:latin typeface="Calibri"/>
                <a:cs typeface="Calibri"/>
              </a:rPr>
              <a:t>O</a:t>
            </a:r>
            <a:r>
              <a:rPr sz="2400" spc="-37" baseline="-19519" dirty="0">
                <a:latin typeface="Calibri"/>
                <a:cs typeface="Calibri"/>
              </a:rPr>
              <a:t>2</a:t>
            </a:r>
            <a:endParaRPr sz="2400" baseline="-19519" dirty="0">
              <a:latin typeface="Calibri"/>
              <a:cs typeface="Calibri"/>
            </a:endParaRPr>
          </a:p>
        </p:txBody>
      </p:sp>
      <p:sp>
        <p:nvSpPr>
          <p:cNvPr id="5" name="TextBox 4">
            <a:extLst>
              <a:ext uri="{FF2B5EF4-FFF2-40B4-BE49-F238E27FC236}">
                <a16:creationId xmlns:a16="http://schemas.microsoft.com/office/drawing/2014/main" id="{9C96F3F7-39C3-E9B4-EDD9-2BE6A5F05E2F}"/>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603376"/>
            <a:ext cx="3070225" cy="1123315"/>
          </a:xfrm>
          <a:prstGeom prst="rect">
            <a:avLst/>
          </a:prstGeom>
        </p:spPr>
        <p:txBody>
          <a:bodyPr vert="horz" wrap="square" lIns="0" tIns="195580" rIns="0" bIns="0" rtlCol="0">
            <a:spAutoFit/>
          </a:bodyPr>
          <a:lstStyle/>
          <a:p>
            <a:pPr marL="12700">
              <a:lnSpc>
                <a:spcPct val="100000"/>
              </a:lnSpc>
              <a:spcBef>
                <a:spcPts val="1540"/>
              </a:spcBef>
            </a:pPr>
            <a:r>
              <a:rPr lang="en-US" sz="2400" dirty="0">
                <a:latin typeface="+mj-lt"/>
                <a:cs typeface="Times New Roman"/>
              </a:rPr>
              <a:t>Microaerophilic</a:t>
            </a:r>
            <a:r>
              <a:rPr lang="en-US" sz="2400" spc="-40" dirty="0">
                <a:latin typeface="+mj-lt"/>
                <a:cs typeface="Times New Roman"/>
              </a:rPr>
              <a:t> </a:t>
            </a:r>
            <a:r>
              <a:rPr lang="en-US" sz="2400" spc="-10" dirty="0">
                <a:latin typeface="+mj-lt"/>
                <a:cs typeface="Times New Roman"/>
              </a:rPr>
              <a:t>bacteria</a:t>
            </a:r>
            <a:endParaRPr lang="en-US" sz="2400" dirty="0">
              <a:latin typeface="+mj-lt"/>
              <a:cs typeface="Times New Roman"/>
            </a:endParaRPr>
          </a:p>
          <a:p>
            <a:pPr marL="70485">
              <a:lnSpc>
                <a:spcPct val="100000"/>
              </a:lnSpc>
              <a:spcBef>
                <a:spcPts val="1445"/>
              </a:spcBef>
            </a:pPr>
            <a:r>
              <a:rPr sz="2400" dirty="0">
                <a:latin typeface="Times New Roman"/>
                <a:cs typeface="Times New Roman"/>
              </a:rPr>
              <a:t>A.</a:t>
            </a:r>
            <a:r>
              <a:rPr sz="2400" spc="-5" dirty="0">
                <a:latin typeface="Times New Roman"/>
                <a:cs typeface="Times New Roman"/>
              </a:rPr>
              <a:t> </a:t>
            </a:r>
            <a:r>
              <a:rPr lang="en-US" sz="2400" dirty="0">
                <a:latin typeface="Times New Roman"/>
                <a:cs typeface="Times New Roman"/>
              </a:rPr>
              <a:t>Candle</a:t>
            </a:r>
            <a:r>
              <a:rPr lang="en-US" sz="2400" spc="-15" dirty="0">
                <a:latin typeface="Times New Roman"/>
                <a:cs typeface="Times New Roman"/>
              </a:rPr>
              <a:t> </a:t>
            </a:r>
            <a:r>
              <a:rPr lang="en-US" sz="2400" spc="-25" dirty="0">
                <a:latin typeface="Times New Roman"/>
                <a:cs typeface="Times New Roman"/>
              </a:rPr>
              <a:t>jar</a:t>
            </a:r>
            <a:endParaRPr sz="2400" dirty="0">
              <a:latin typeface="Times New Roman"/>
              <a:cs typeface="Times New Roman"/>
            </a:endParaRPr>
          </a:p>
        </p:txBody>
      </p:sp>
      <p:pic>
        <p:nvPicPr>
          <p:cNvPr id="3" name="object 3"/>
          <p:cNvPicPr/>
          <p:nvPr/>
        </p:nvPicPr>
        <p:blipFill>
          <a:blip r:embed="rId2" cstate="print"/>
          <a:stretch>
            <a:fillRect/>
          </a:stretch>
        </p:blipFill>
        <p:spPr>
          <a:xfrm>
            <a:off x="381000" y="1752600"/>
            <a:ext cx="3666744" cy="3090672"/>
          </a:xfrm>
          <a:prstGeom prst="rect">
            <a:avLst/>
          </a:prstGeom>
        </p:spPr>
      </p:pic>
      <p:sp>
        <p:nvSpPr>
          <p:cNvPr id="4" name="object 4"/>
          <p:cNvSpPr txBox="1"/>
          <p:nvPr/>
        </p:nvSpPr>
        <p:spPr>
          <a:xfrm>
            <a:off x="650544" y="4796078"/>
            <a:ext cx="1375410" cy="1123950"/>
          </a:xfrm>
          <a:prstGeom prst="rect">
            <a:avLst/>
          </a:prstGeom>
        </p:spPr>
        <p:txBody>
          <a:bodyPr vert="horz" wrap="square" lIns="0" tIns="195580" rIns="0" bIns="0" rtlCol="0">
            <a:spAutoFit/>
          </a:bodyPr>
          <a:lstStyle/>
          <a:p>
            <a:pPr marL="50800">
              <a:lnSpc>
                <a:spcPct val="100000"/>
              </a:lnSpc>
              <a:spcBef>
                <a:spcPts val="1540"/>
              </a:spcBef>
              <a:tabLst>
                <a:tab pos="989330" algn="l"/>
              </a:tabLst>
            </a:pPr>
            <a:r>
              <a:rPr sz="2400" dirty="0">
                <a:latin typeface="Times New Roman"/>
                <a:cs typeface="Times New Roman"/>
              </a:rPr>
              <a:t>16 </a:t>
            </a:r>
            <a:r>
              <a:rPr sz="2400" spc="-50" dirty="0">
                <a:latin typeface="Times New Roman"/>
                <a:cs typeface="Times New Roman"/>
              </a:rPr>
              <a:t>%</a:t>
            </a:r>
            <a:r>
              <a:rPr sz="2400" dirty="0">
                <a:latin typeface="Times New Roman"/>
                <a:cs typeface="Times New Roman"/>
              </a:rPr>
              <a:t>	</a:t>
            </a:r>
            <a:r>
              <a:rPr sz="2400" spc="-25" dirty="0">
                <a:latin typeface="Times New Roman"/>
                <a:cs typeface="Times New Roman"/>
              </a:rPr>
              <a:t>O</a:t>
            </a:r>
            <a:r>
              <a:rPr sz="2400" spc="-37" baseline="-20833" dirty="0">
                <a:latin typeface="Times New Roman"/>
                <a:cs typeface="Times New Roman"/>
              </a:rPr>
              <a:t>2</a:t>
            </a:r>
            <a:endParaRPr sz="2400" baseline="-20833">
              <a:latin typeface="Times New Roman"/>
              <a:cs typeface="Times New Roman"/>
            </a:endParaRPr>
          </a:p>
          <a:p>
            <a:pPr marL="50800">
              <a:lnSpc>
                <a:spcPct val="100000"/>
              </a:lnSpc>
              <a:spcBef>
                <a:spcPts val="1445"/>
              </a:spcBef>
            </a:pPr>
            <a:r>
              <a:rPr sz="2400" dirty="0">
                <a:latin typeface="Times New Roman"/>
                <a:cs typeface="Times New Roman"/>
              </a:rPr>
              <a:t>CO</a:t>
            </a:r>
            <a:r>
              <a:rPr sz="2400" baseline="-20833" dirty="0">
                <a:latin typeface="Times New Roman"/>
                <a:cs typeface="Times New Roman"/>
              </a:rPr>
              <a:t>2</a:t>
            </a:r>
            <a:r>
              <a:rPr sz="2400" spc="254" baseline="-20833" dirty="0">
                <a:latin typeface="Times New Roman"/>
                <a:cs typeface="Times New Roman"/>
              </a:rPr>
              <a:t> </a:t>
            </a:r>
            <a:r>
              <a:rPr sz="2400" dirty="0">
                <a:latin typeface="Times New Roman"/>
                <a:cs typeface="Times New Roman"/>
              </a:rPr>
              <a:t>4</a:t>
            </a:r>
            <a:r>
              <a:rPr sz="2400" spc="-20" dirty="0">
                <a:latin typeface="Times New Roman"/>
                <a:cs typeface="Times New Roman"/>
              </a:rPr>
              <a:t> </a:t>
            </a:r>
            <a:r>
              <a:rPr sz="2400" spc="-50" dirty="0">
                <a:latin typeface="Times New Roman"/>
                <a:cs typeface="Times New Roman"/>
              </a:rPr>
              <a:t>%</a:t>
            </a:r>
            <a:endParaRPr sz="2400">
              <a:latin typeface="Times New Roman"/>
              <a:cs typeface="Times New Roman"/>
            </a:endParaRPr>
          </a:p>
        </p:txBody>
      </p:sp>
      <p:sp>
        <p:nvSpPr>
          <p:cNvPr id="5" name="object 5"/>
          <p:cNvSpPr txBox="1"/>
          <p:nvPr/>
        </p:nvSpPr>
        <p:spPr>
          <a:xfrm>
            <a:off x="4703064" y="1618869"/>
            <a:ext cx="2949575" cy="634365"/>
          </a:xfrm>
          <a:prstGeom prst="rect">
            <a:avLst/>
          </a:prstGeom>
        </p:spPr>
        <p:txBody>
          <a:bodyPr vert="horz" wrap="square" lIns="0" tIns="11430" rIns="0" bIns="0" rtlCol="0">
            <a:spAutoFit/>
          </a:bodyPr>
          <a:lstStyle/>
          <a:p>
            <a:pPr marL="382270" indent="-344170">
              <a:lnSpc>
                <a:spcPct val="100000"/>
              </a:lnSpc>
              <a:spcBef>
                <a:spcPts val="90"/>
              </a:spcBef>
              <a:buFont typeface="Arial MT"/>
              <a:buChar char="•"/>
              <a:tabLst>
                <a:tab pos="382270" algn="l"/>
              </a:tabLst>
            </a:pPr>
            <a:r>
              <a:rPr lang="en-US" sz="2000" spc="-10" dirty="0">
                <a:latin typeface="Calibri"/>
                <a:cs typeface="Calibri"/>
              </a:rPr>
              <a:t>Microaerophilic bacteria</a:t>
            </a:r>
            <a:endParaRPr lang="en-US" sz="2000" dirty="0">
              <a:latin typeface="Calibri"/>
              <a:cs typeface="Calibri"/>
            </a:endParaRPr>
          </a:p>
          <a:p>
            <a:pPr marL="382270">
              <a:lnSpc>
                <a:spcPct val="100000"/>
              </a:lnSpc>
            </a:pPr>
            <a:r>
              <a:rPr lang="en-US" sz="2000" spc="-10" dirty="0">
                <a:latin typeface="Calibri"/>
                <a:cs typeface="Calibri"/>
              </a:rPr>
              <a:t>:Co</a:t>
            </a:r>
            <a:r>
              <a:rPr lang="en-US" sz="2025" spc="-15" baseline="-20576" dirty="0">
                <a:latin typeface="Calibri"/>
                <a:cs typeface="Calibri"/>
              </a:rPr>
              <a:t>2</a:t>
            </a:r>
            <a:r>
              <a:rPr lang="en-US" sz="2000" spc="-10" dirty="0">
                <a:latin typeface="Calibri"/>
                <a:cs typeface="Calibri"/>
              </a:rPr>
              <a:t>generating</a:t>
            </a:r>
            <a:r>
              <a:rPr lang="en-US" sz="2000" spc="-45" dirty="0">
                <a:latin typeface="Calibri"/>
                <a:cs typeface="Calibri"/>
              </a:rPr>
              <a:t> </a:t>
            </a:r>
            <a:r>
              <a:rPr lang="en-US" sz="2000" spc="-10" dirty="0">
                <a:latin typeface="Calibri"/>
                <a:cs typeface="Calibri"/>
              </a:rPr>
              <a:t>packet</a:t>
            </a:r>
            <a:endParaRPr lang="en-US" sz="2000" dirty="0">
              <a:latin typeface="Calibri"/>
              <a:cs typeface="Calibri"/>
            </a:endParaRPr>
          </a:p>
        </p:txBody>
      </p:sp>
      <p:pic>
        <p:nvPicPr>
          <p:cNvPr id="6" name="object 6"/>
          <p:cNvPicPr/>
          <p:nvPr/>
        </p:nvPicPr>
        <p:blipFill>
          <a:blip r:embed="rId3" cstate="print"/>
          <a:stretch>
            <a:fillRect/>
          </a:stretch>
        </p:blipFill>
        <p:spPr>
          <a:xfrm>
            <a:off x="4724400" y="2286000"/>
            <a:ext cx="4114800" cy="3791712"/>
          </a:xfrm>
          <a:prstGeom prst="rect">
            <a:avLst/>
          </a:prstGeom>
        </p:spPr>
      </p:pic>
      <p:sp>
        <p:nvSpPr>
          <p:cNvPr id="8" name="TextBox 7">
            <a:extLst>
              <a:ext uri="{FF2B5EF4-FFF2-40B4-BE49-F238E27FC236}">
                <a16:creationId xmlns:a16="http://schemas.microsoft.com/office/drawing/2014/main" id="{75B9DB9B-A193-7D2A-60F4-D196897D607F}"/>
              </a:ext>
            </a:extLst>
          </p:cNvPr>
          <p:cNvSpPr txBox="1"/>
          <p:nvPr/>
        </p:nvSpPr>
        <p:spPr>
          <a:xfrm>
            <a:off x="7697968" y="76200"/>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6742" y="700692"/>
            <a:ext cx="9012174" cy="689291"/>
          </a:xfrm>
          <a:prstGeom prst="rect">
            <a:avLst/>
          </a:prstGeom>
        </p:spPr>
        <p:txBody>
          <a:bodyPr vert="horz" wrap="square" lIns="0" tIns="12065" rIns="0" bIns="0" rtlCol="0">
            <a:spAutoFit/>
          </a:bodyPr>
          <a:lstStyle/>
          <a:p>
            <a:pPr marL="12700">
              <a:lnSpc>
                <a:spcPct val="100000"/>
              </a:lnSpc>
              <a:spcBef>
                <a:spcPts val="95"/>
              </a:spcBef>
            </a:pPr>
            <a:r>
              <a:rPr sz="4400" dirty="0">
                <a:latin typeface="Calibri"/>
                <a:cs typeface="Calibri"/>
              </a:rPr>
              <a:t>General</a:t>
            </a:r>
            <a:r>
              <a:rPr sz="4400" spc="-90" dirty="0">
                <a:latin typeface="Calibri"/>
                <a:cs typeface="Calibri"/>
              </a:rPr>
              <a:t> </a:t>
            </a:r>
            <a:r>
              <a:rPr sz="4400" dirty="0">
                <a:latin typeface="Calibri"/>
                <a:cs typeface="Calibri"/>
              </a:rPr>
              <a:t>concept</a:t>
            </a:r>
            <a:r>
              <a:rPr sz="4400" spc="-90" dirty="0">
                <a:latin typeface="Calibri"/>
                <a:cs typeface="Calibri"/>
              </a:rPr>
              <a:t> </a:t>
            </a:r>
            <a:r>
              <a:rPr sz="4400" dirty="0">
                <a:latin typeface="Calibri"/>
                <a:cs typeface="Calibri"/>
              </a:rPr>
              <a:t>of</a:t>
            </a:r>
            <a:r>
              <a:rPr sz="4400" spc="-135" dirty="0">
                <a:latin typeface="Calibri"/>
                <a:cs typeface="Calibri"/>
              </a:rPr>
              <a:t> </a:t>
            </a:r>
            <a:r>
              <a:rPr sz="4400" dirty="0">
                <a:latin typeface="Calibri"/>
                <a:cs typeface="Calibri"/>
              </a:rPr>
              <a:t>Energy</a:t>
            </a:r>
            <a:r>
              <a:rPr sz="4400" spc="-114" dirty="0">
                <a:latin typeface="Calibri"/>
                <a:cs typeface="Calibri"/>
              </a:rPr>
              <a:t> </a:t>
            </a:r>
            <a:r>
              <a:rPr sz="4400" spc="-10" dirty="0">
                <a:latin typeface="Calibri"/>
                <a:cs typeface="Calibri"/>
              </a:rPr>
              <a:t>Production</a:t>
            </a:r>
            <a:endParaRPr sz="4400" dirty="0">
              <a:latin typeface="Calibri"/>
              <a:cs typeface="Calibri"/>
            </a:endParaRPr>
          </a:p>
        </p:txBody>
      </p:sp>
      <p:sp>
        <p:nvSpPr>
          <p:cNvPr id="3" name="object 3"/>
          <p:cNvSpPr txBox="1"/>
          <p:nvPr/>
        </p:nvSpPr>
        <p:spPr>
          <a:xfrm>
            <a:off x="195736" y="1634916"/>
            <a:ext cx="9144000" cy="4522392"/>
          </a:xfrm>
          <a:prstGeom prst="rect">
            <a:avLst/>
          </a:prstGeom>
        </p:spPr>
        <p:txBody>
          <a:bodyPr vert="horz" wrap="square" lIns="0" tIns="74295" rIns="0" bIns="0" rtlCol="0">
            <a:spAutoFit/>
          </a:bodyPr>
          <a:lstStyle/>
          <a:p>
            <a:pPr marL="356870" indent="-344170">
              <a:lnSpc>
                <a:spcPct val="100000"/>
              </a:lnSpc>
              <a:spcBef>
                <a:spcPts val="585"/>
              </a:spcBef>
              <a:buFont typeface="Arial MT"/>
              <a:buChar char="•"/>
              <a:tabLst>
                <a:tab pos="356870" algn="l"/>
              </a:tabLst>
            </a:pPr>
            <a:r>
              <a:rPr sz="2400" dirty="0">
                <a:latin typeface="+mj-lt"/>
                <a:cs typeface="Tahoma"/>
              </a:rPr>
              <a:t>The</a:t>
            </a:r>
            <a:r>
              <a:rPr sz="2400" spc="-40" dirty="0">
                <a:latin typeface="+mj-lt"/>
                <a:cs typeface="Tahoma"/>
              </a:rPr>
              <a:t> </a:t>
            </a:r>
            <a:r>
              <a:rPr sz="2400" dirty="0">
                <a:latin typeface="+mj-lt"/>
                <a:cs typeface="Tahoma"/>
              </a:rPr>
              <a:t>cells</a:t>
            </a:r>
            <a:r>
              <a:rPr sz="2400" spc="-40" dirty="0">
                <a:latin typeface="+mj-lt"/>
                <a:cs typeface="Tahoma"/>
              </a:rPr>
              <a:t> </a:t>
            </a:r>
            <a:r>
              <a:rPr sz="2400" dirty="0">
                <a:latin typeface="+mj-lt"/>
                <a:cs typeface="Tahoma"/>
              </a:rPr>
              <a:t>of</a:t>
            </a:r>
            <a:r>
              <a:rPr sz="2400" spc="-50" dirty="0">
                <a:latin typeface="+mj-lt"/>
                <a:cs typeface="Tahoma"/>
              </a:rPr>
              <a:t> </a:t>
            </a:r>
            <a:r>
              <a:rPr sz="2400" dirty="0">
                <a:latin typeface="+mj-lt"/>
                <a:cs typeface="Tahoma"/>
              </a:rPr>
              <a:t>living</a:t>
            </a:r>
            <a:r>
              <a:rPr sz="2400" spc="-40" dirty="0">
                <a:latin typeface="+mj-lt"/>
                <a:cs typeface="Tahoma"/>
              </a:rPr>
              <a:t> </a:t>
            </a:r>
            <a:r>
              <a:rPr sz="2400" dirty="0">
                <a:latin typeface="+mj-lt"/>
                <a:cs typeface="Tahoma"/>
              </a:rPr>
              <a:t>things</a:t>
            </a:r>
            <a:r>
              <a:rPr sz="2400" spc="-35" dirty="0">
                <a:latin typeface="+mj-lt"/>
                <a:cs typeface="Tahoma"/>
              </a:rPr>
              <a:t> </a:t>
            </a:r>
            <a:r>
              <a:rPr sz="2400" dirty="0">
                <a:latin typeface="+mj-lt"/>
                <a:cs typeface="Tahoma"/>
              </a:rPr>
              <a:t>power</a:t>
            </a:r>
            <a:r>
              <a:rPr sz="2400" spc="-60" dirty="0">
                <a:latin typeface="+mj-lt"/>
                <a:cs typeface="Tahoma"/>
              </a:rPr>
              <a:t> </a:t>
            </a:r>
            <a:r>
              <a:rPr sz="2400" dirty="0">
                <a:latin typeface="+mj-lt"/>
                <a:cs typeface="Tahoma"/>
              </a:rPr>
              <a:t>their</a:t>
            </a:r>
            <a:r>
              <a:rPr sz="2400" spc="-40" dirty="0">
                <a:latin typeface="+mj-lt"/>
                <a:cs typeface="Tahoma"/>
              </a:rPr>
              <a:t> </a:t>
            </a:r>
            <a:r>
              <a:rPr sz="2400" dirty="0">
                <a:latin typeface="+mj-lt"/>
                <a:cs typeface="Tahoma"/>
              </a:rPr>
              <a:t>activities</a:t>
            </a:r>
            <a:r>
              <a:rPr sz="2400" spc="-15" dirty="0">
                <a:latin typeface="+mj-lt"/>
                <a:cs typeface="Tahoma"/>
              </a:rPr>
              <a:t> </a:t>
            </a:r>
            <a:r>
              <a:rPr sz="2400" dirty="0">
                <a:latin typeface="+mj-lt"/>
                <a:cs typeface="Tahoma"/>
              </a:rPr>
              <a:t>with</a:t>
            </a:r>
            <a:r>
              <a:rPr sz="2400" spc="-45" dirty="0">
                <a:latin typeface="+mj-lt"/>
                <a:cs typeface="Tahoma"/>
              </a:rPr>
              <a:t> </a:t>
            </a:r>
            <a:r>
              <a:rPr sz="2400" dirty="0">
                <a:latin typeface="+mj-lt"/>
                <a:cs typeface="Tahoma"/>
              </a:rPr>
              <a:t>the</a:t>
            </a:r>
            <a:r>
              <a:rPr sz="2400" spc="5" dirty="0">
                <a:latin typeface="+mj-lt"/>
                <a:cs typeface="Tahoma"/>
              </a:rPr>
              <a:t> </a:t>
            </a:r>
            <a:r>
              <a:rPr sz="2400" spc="-10" dirty="0">
                <a:latin typeface="+mj-lt"/>
                <a:cs typeface="Tahoma"/>
              </a:rPr>
              <a:t>energy</a:t>
            </a:r>
            <a:endParaRPr sz="2400" dirty="0">
              <a:latin typeface="+mj-lt"/>
              <a:cs typeface="Tahoma"/>
            </a:endParaRPr>
          </a:p>
          <a:p>
            <a:pPr marL="567690">
              <a:lnSpc>
                <a:spcPct val="100000"/>
              </a:lnSpc>
              <a:spcBef>
                <a:spcPts val="480"/>
              </a:spcBef>
            </a:pPr>
            <a:r>
              <a:rPr sz="2400" dirty="0">
                <a:latin typeface="+mj-lt"/>
                <a:cs typeface="Tahoma"/>
              </a:rPr>
              <a:t>carrying</a:t>
            </a:r>
            <a:r>
              <a:rPr sz="2400" spc="-70" dirty="0">
                <a:latin typeface="+mj-lt"/>
                <a:cs typeface="Tahoma"/>
              </a:rPr>
              <a:t> </a:t>
            </a:r>
            <a:r>
              <a:rPr sz="2400" dirty="0">
                <a:latin typeface="+mj-lt"/>
                <a:cs typeface="Tahoma"/>
              </a:rPr>
              <a:t>molecule</a:t>
            </a:r>
            <a:r>
              <a:rPr sz="2400" spc="-85" dirty="0">
                <a:latin typeface="+mj-lt"/>
                <a:cs typeface="Tahoma"/>
              </a:rPr>
              <a:t> </a:t>
            </a:r>
            <a:r>
              <a:rPr sz="2400" dirty="0">
                <a:latin typeface="+mj-lt"/>
                <a:cs typeface="Tahoma"/>
              </a:rPr>
              <a:t>ATP</a:t>
            </a:r>
            <a:r>
              <a:rPr sz="2400" spc="-95" dirty="0">
                <a:latin typeface="+mj-lt"/>
                <a:cs typeface="Tahoma"/>
              </a:rPr>
              <a:t> </a:t>
            </a:r>
            <a:r>
              <a:rPr sz="2400" dirty="0">
                <a:latin typeface="+mj-lt"/>
                <a:cs typeface="Tahoma"/>
              </a:rPr>
              <a:t>(adenosine</a:t>
            </a:r>
            <a:r>
              <a:rPr sz="2400" spc="-105" dirty="0">
                <a:latin typeface="+mj-lt"/>
                <a:cs typeface="Tahoma"/>
              </a:rPr>
              <a:t> </a:t>
            </a:r>
            <a:r>
              <a:rPr sz="2400" spc="-10" dirty="0">
                <a:latin typeface="+mj-lt"/>
                <a:cs typeface="Tahoma"/>
              </a:rPr>
              <a:t>triphosphate)</a:t>
            </a:r>
            <a:endParaRPr sz="2400" dirty="0">
              <a:latin typeface="+mj-lt"/>
              <a:cs typeface="Tahoma"/>
            </a:endParaRPr>
          </a:p>
          <a:p>
            <a:pPr marL="356870" indent="-344170">
              <a:lnSpc>
                <a:spcPct val="100000"/>
              </a:lnSpc>
              <a:spcBef>
                <a:spcPts val="480"/>
              </a:spcBef>
              <a:buFont typeface="Arial MT"/>
              <a:buChar char="•"/>
              <a:tabLst>
                <a:tab pos="356870" algn="l"/>
                <a:tab pos="6562090" algn="l"/>
              </a:tabLst>
            </a:pPr>
            <a:r>
              <a:rPr sz="2400" dirty="0">
                <a:latin typeface="+mj-lt"/>
                <a:cs typeface="Tahoma"/>
              </a:rPr>
              <a:t>The</a:t>
            </a:r>
            <a:r>
              <a:rPr sz="2400" spc="-50" dirty="0">
                <a:latin typeface="+mj-lt"/>
                <a:cs typeface="Tahoma"/>
              </a:rPr>
              <a:t> </a:t>
            </a:r>
            <a:r>
              <a:rPr sz="2400" dirty="0">
                <a:latin typeface="+mj-lt"/>
                <a:cs typeface="Tahoma"/>
              </a:rPr>
              <a:t>cells</a:t>
            </a:r>
            <a:r>
              <a:rPr sz="2400" spc="-55" dirty="0">
                <a:latin typeface="+mj-lt"/>
                <a:cs typeface="Tahoma"/>
              </a:rPr>
              <a:t> </a:t>
            </a:r>
            <a:r>
              <a:rPr sz="2400" dirty="0">
                <a:latin typeface="+mj-lt"/>
                <a:cs typeface="Tahoma"/>
              </a:rPr>
              <a:t>of</a:t>
            </a:r>
            <a:r>
              <a:rPr sz="2400" spc="-60" dirty="0">
                <a:latin typeface="+mj-lt"/>
                <a:cs typeface="Tahoma"/>
              </a:rPr>
              <a:t> </a:t>
            </a:r>
            <a:r>
              <a:rPr sz="2400" dirty="0">
                <a:latin typeface="+mj-lt"/>
                <a:cs typeface="Tahoma"/>
              </a:rPr>
              <a:t>most</a:t>
            </a:r>
            <a:r>
              <a:rPr sz="2400" spc="-65" dirty="0">
                <a:latin typeface="+mj-lt"/>
                <a:cs typeface="Tahoma"/>
              </a:rPr>
              <a:t> </a:t>
            </a:r>
            <a:r>
              <a:rPr sz="2400" dirty="0">
                <a:latin typeface="+mj-lt"/>
                <a:cs typeface="Tahoma"/>
              </a:rPr>
              <a:t>living</a:t>
            </a:r>
            <a:r>
              <a:rPr sz="2400" spc="-30" dirty="0">
                <a:latin typeface="+mj-lt"/>
                <a:cs typeface="Tahoma"/>
              </a:rPr>
              <a:t> </a:t>
            </a:r>
            <a:r>
              <a:rPr sz="2400" dirty="0">
                <a:latin typeface="+mj-lt"/>
                <a:cs typeface="Tahoma"/>
              </a:rPr>
              <a:t>things</a:t>
            </a:r>
            <a:r>
              <a:rPr sz="2400" spc="-45" dirty="0">
                <a:latin typeface="+mj-lt"/>
                <a:cs typeface="Tahoma"/>
              </a:rPr>
              <a:t> </a:t>
            </a:r>
            <a:r>
              <a:rPr sz="2400" dirty="0">
                <a:latin typeface="+mj-lt"/>
                <a:cs typeface="Tahoma"/>
              </a:rPr>
              <a:t>make</a:t>
            </a:r>
            <a:r>
              <a:rPr sz="2400" spc="-65" dirty="0">
                <a:latin typeface="+mj-lt"/>
                <a:cs typeface="Tahoma"/>
              </a:rPr>
              <a:t> </a:t>
            </a:r>
            <a:r>
              <a:rPr sz="2400" dirty="0">
                <a:latin typeface="+mj-lt"/>
                <a:cs typeface="Tahoma"/>
              </a:rPr>
              <a:t>ATP</a:t>
            </a:r>
            <a:r>
              <a:rPr sz="2400" spc="-50" dirty="0">
                <a:latin typeface="+mj-lt"/>
                <a:cs typeface="Tahoma"/>
              </a:rPr>
              <a:t> </a:t>
            </a:r>
            <a:r>
              <a:rPr sz="2400" dirty="0">
                <a:latin typeface="+mj-lt"/>
                <a:cs typeface="Tahoma"/>
              </a:rPr>
              <a:t>from</a:t>
            </a:r>
            <a:r>
              <a:rPr sz="2400" spc="-20" dirty="0">
                <a:latin typeface="+mj-lt"/>
                <a:cs typeface="Tahoma"/>
              </a:rPr>
              <a:t> </a:t>
            </a:r>
            <a:r>
              <a:rPr sz="2400" spc="-10" dirty="0">
                <a:latin typeface="+mj-lt"/>
                <a:cs typeface="Tahoma"/>
              </a:rPr>
              <a:t>glucose</a:t>
            </a:r>
            <a:r>
              <a:rPr sz="2400" dirty="0">
                <a:latin typeface="+mj-lt"/>
                <a:cs typeface="Tahoma"/>
              </a:rPr>
              <a:t>	in</a:t>
            </a:r>
            <a:r>
              <a:rPr sz="2400" spc="-30" dirty="0">
                <a:latin typeface="+mj-lt"/>
                <a:cs typeface="Tahoma"/>
              </a:rPr>
              <a:t> </a:t>
            </a:r>
            <a:r>
              <a:rPr sz="2400" spc="-25" dirty="0">
                <a:latin typeface="+mj-lt"/>
                <a:cs typeface="Tahoma"/>
              </a:rPr>
              <a:t>the</a:t>
            </a:r>
            <a:endParaRPr sz="2400" dirty="0">
              <a:latin typeface="+mj-lt"/>
              <a:cs typeface="Tahoma"/>
            </a:endParaRPr>
          </a:p>
          <a:p>
            <a:pPr marL="356870">
              <a:lnSpc>
                <a:spcPct val="100000"/>
              </a:lnSpc>
              <a:spcBef>
                <a:spcPts val="5"/>
              </a:spcBef>
            </a:pPr>
            <a:r>
              <a:rPr sz="2400" dirty="0">
                <a:latin typeface="+mj-lt"/>
                <a:cs typeface="Tahoma"/>
              </a:rPr>
              <a:t>process</a:t>
            </a:r>
            <a:r>
              <a:rPr sz="2400" spc="-70" dirty="0">
                <a:latin typeface="+mj-lt"/>
                <a:cs typeface="Tahoma"/>
              </a:rPr>
              <a:t> </a:t>
            </a:r>
            <a:r>
              <a:rPr sz="2400" dirty="0">
                <a:latin typeface="+mj-lt"/>
                <a:cs typeface="Tahoma"/>
              </a:rPr>
              <a:t>of</a:t>
            </a:r>
            <a:r>
              <a:rPr sz="2400" spc="-45" dirty="0">
                <a:latin typeface="+mj-lt"/>
                <a:cs typeface="Tahoma"/>
              </a:rPr>
              <a:t> </a:t>
            </a:r>
            <a:r>
              <a:rPr sz="2400" b="1" dirty="0">
                <a:latin typeface="+mj-lt"/>
                <a:cs typeface="Tahoma"/>
              </a:rPr>
              <a:t>cellular</a:t>
            </a:r>
            <a:r>
              <a:rPr sz="2400" b="1" spc="-45" dirty="0">
                <a:latin typeface="+mj-lt"/>
                <a:cs typeface="Tahoma"/>
              </a:rPr>
              <a:t> </a:t>
            </a:r>
            <a:r>
              <a:rPr sz="2400" b="1" spc="-10" dirty="0">
                <a:latin typeface="+mj-lt"/>
                <a:cs typeface="Tahoma"/>
              </a:rPr>
              <a:t>respiration</a:t>
            </a:r>
            <a:endParaRPr sz="2400" dirty="0">
              <a:latin typeface="+mj-lt"/>
              <a:cs typeface="Tahoma"/>
            </a:endParaRPr>
          </a:p>
          <a:p>
            <a:pPr marL="171450">
              <a:lnSpc>
                <a:spcPct val="100000"/>
              </a:lnSpc>
              <a:spcBef>
                <a:spcPts val="480"/>
              </a:spcBef>
            </a:pPr>
            <a:r>
              <a:rPr sz="2400" dirty="0">
                <a:latin typeface="+mj-lt"/>
                <a:cs typeface="Tahoma"/>
              </a:rPr>
              <a:t>This</a:t>
            </a:r>
            <a:r>
              <a:rPr sz="2400" spc="-45" dirty="0">
                <a:latin typeface="+mj-lt"/>
                <a:cs typeface="Tahoma"/>
              </a:rPr>
              <a:t> </a:t>
            </a:r>
            <a:r>
              <a:rPr sz="2400" dirty="0">
                <a:latin typeface="+mj-lt"/>
                <a:cs typeface="Tahoma"/>
              </a:rPr>
              <a:t>process</a:t>
            </a:r>
            <a:r>
              <a:rPr sz="2400" spc="-60" dirty="0">
                <a:latin typeface="+mj-lt"/>
                <a:cs typeface="Tahoma"/>
              </a:rPr>
              <a:t> </a:t>
            </a:r>
            <a:r>
              <a:rPr sz="2400" dirty="0">
                <a:latin typeface="+mj-lt"/>
                <a:cs typeface="Tahoma"/>
              </a:rPr>
              <a:t>occurs</a:t>
            </a:r>
            <a:r>
              <a:rPr sz="2400" spc="-20" dirty="0">
                <a:latin typeface="+mj-lt"/>
                <a:cs typeface="Tahoma"/>
              </a:rPr>
              <a:t> </a:t>
            </a:r>
            <a:r>
              <a:rPr sz="2400" dirty="0">
                <a:latin typeface="+mj-lt"/>
                <a:cs typeface="Tahoma"/>
              </a:rPr>
              <a:t>in</a:t>
            </a:r>
            <a:r>
              <a:rPr sz="2400" spc="-30" dirty="0">
                <a:latin typeface="+mj-lt"/>
                <a:cs typeface="Tahoma"/>
              </a:rPr>
              <a:t> </a:t>
            </a:r>
            <a:r>
              <a:rPr sz="2400" b="1" dirty="0">
                <a:latin typeface="+mj-lt"/>
                <a:cs typeface="Tahoma"/>
              </a:rPr>
              <a:t>three</a:t>
            </a:r>
            <a:r>
              <a:rPr sz="2400" b="1" spc="-25" dirty="0">
                <a:latin typeface="+mj-lt"/>
                <a:cs typeface="Tahoma"/>
              </a:rPr>
              <a:t> </a:t>
            </a:r>
            <a:r>
              <a:rPr sz="2400" b="1" dirty="0">
                <a:latin typeface="+mj-lt"/>
                <a:cs typeface="Tahoma"/>
              </a:rPr>
              <a:t>major</a:t>
            </a:r>
            <a:r>
              <a:rPr sz="2400" b="1" spc="-20" dirty="0">
                <a:latin typeface="+mj-lt"/>
                <a:cs typeface="Tahoma"/>
              </a:rPr>
              <a:t> </a:t>
            </a:r>
            <a:r>
              <a:rPr sz="2400" b="1" dirty="0">
                <a:latin typeface="+mj-lt"/>
                <a:cs typeface="Tahoma"/>
              </a:rPr>
              <a:t>stages</a:t>
            </a:r>
            <a:r>
              <a:rPr sz="2400" dirty="0">
                <a:latin typeface="+mj-lt"/>
                <a:cs typeface="Tahoma"/>
              </a:rPr>
              <a:t>,</a:t>
            </a:r>
            <a:r>
              <a:rPr sz="2400" spc="-60" dirty="0">
                <a:latin typeface="+mj-lt"/>
                <a:cs typeface="Tahoma"/>
              </a:rPr>
              <a:t> </a:t>
            </a:r>
            <a:r>
              <a:rPr sz="2400" dirty="0">
                <a:latin typeface="+mj-lt"/>
                <a:cs typeface="Tahoma"/>
              </a:rPr>
              <a:t>and</a:t>
            </a:r>
            <a:r>
              <a:rPr sz="2400" spc="-60" dirty="0">
                <a:latin typeface="+mj-lt"/>
                <a:cs typeface="Tahoma"/>
              </a:rPr>
              <a:t> </a:t>
            </a:r>
            <a:r>
              <a:rPr sz="2400" b="1" dirty="0">
                <a:latin typeface="+mj-lt"/>
                <a:cs typeface="Tahoma"/>
              </a:rPr>
              <a:t>one</a:t>
            </a:r>
            <a:r>
              <a:rPr sz="2400" b="1" spc="-35" dirty="0">
                <a:latin typeface="+mj-lt"/>
                <a:cs typeface="Tahoma"/>
              </a:rPr>
              <a:t> </a:t>
            </a:r>
            <a:r>
              <a:rPr sz="2400" b="1" spc="-10" dirty="0">
                <a:latin typeface="+mj-lt"/>
                <a:cs typeface="Tahoma"/>
              </a:rPr>
              <a:t>intermediate</a:t>
            </a:r>
            <a:endParaRPr sz="2400" dirty="0">
              <a:latin typeface="+mj-lt"/>
              <a:cs typeface="Tahoma"/>
            </a:endParaRPr>
          </a:p>
          <a:p>
            <a:pPr marL="356870">
              <a:lnSpc>
                <a:spcPct val="100000"/>
              </a:lnSpc>
            </a:pPr>
            <a:r>
              <a:rPr sz="2400" spc="-10" dirty="0">
                <a:latin typeface="+mj-lt"/>
                <a:cs typeface="Tahoma"/>
              </a:rPr>
              <a:t>stage:</a:t>
            </a:r>
            <a:endParaRPr sz="2400" dirty="0">
              <a:latin typeface="+mj-lt"/>
              <a:cs typeface="Tahoma"/>
            </a:endParaRPr>
          </a:p>
          <a:p>
            <a:pPr marL="436245" indent="-423545">
              <a:lnSpc>
                <a:spcPct val="100000"/>
              </a:lnSpc>
              <a:spcBef>
                <a:spcPts val="480"/>
              </a:spcBef>
              <a:buFont typeface="Arial MT"/>
              <a:buChar char="•"/>
              <a:tabLst>
                <a:tab pos="436245" algn="l"/>
              </a:tabLst>
            </a:pPr>
            <a:r>
              <a:rPr sz="2400" dirty="0">
                <a:latin typeface="+mj-lt"/>
                <a:cs typeface="Tahoma"/>
              </a:rPr>
              <a:t>glycolysis,</a:t>
            </a:r>
            <a:r>
              <a:rPr sz="2400" spc="-35" dirty="0">
                <a:latin typeface="+mj-lt"/>
                <a:cs typeface="Tahoma"/>
              </a:rPr>
              <a:t> </a:t>
            </a:r>
            <a:r>
              <a:rPr sz="2400" dirty="0">
                <a:latin typeface="+mj-lt"/>
                <a:cs typeface="Tahoma"/>
              </a:rPr>
              <a:t>oxidation</a:t>
            </a:r>
            <a:r>
              <a:rPr sz="2400" spc="-60" dirty="0">
                <a:latin typeface="+mj-lt"/>
                <a:cs typeface="Tahoma"/>
              </a:rPr>
              <a:t> </a:t>
            </a:r>
            <a:r>
              <a:rPr sz="2400" dirty="0">
                <a:latin typeface="+mj-lt"/>
                <a:cs typeface="Tahoma"/>
              </a:rPr>
              <a:t>of</a:t>
            </a:r>
            <a:r>
              <a:rPr sz="2400" spc="-80" dirty="0">
                <a:latin typeface="+mj-lt"/>
                <a:cs typeface="Tahoma"/>
              </a:rPr>
              <a:t> </a:t>
            </a:r>
            <a:r>
              <a:rPr sz="2400" spc="-10" dirty="0">
                <a:latin typeface="+mj-lt"/>
                <a:cs typeface="Tahoma"/>
              </a:rPr>
              <a:t>pyruvate,</a:t>
            </a:r>
            <a:endParaRPr sz="2400" dirty="0">
              <a:latin typeface="+mj-lt"/>
              <a:cs typeface="Tahoma"/>
            </a:endParaRPr>
          </a:p>
          <a:p>
            <a:pPr marL="356870" indent="-344170">
              <a:lnSpc>
                <a:spcPct val="100000"/>
              </a:lnSpc>
              <a:spcBef>
                <a:spcPts val="484"/>
              </a:spcBef>
              <a:buFont typeface="Arial MT"/>
              <a:buChar char="•"/>
              <a:tabLst>
                <a:tab pos="356870" algn="l"/>
              </a:tabLst>
            </a:pPr>
            <a:r>
              <a:rPr sz="2400" dirty="0">
                <a:latin typeface="+mj-lt"/>
                <a:cs typeface="Tahoma"/>
              </a:rPr>
              <a:t>the</a:t>
            </a:r>
            <a:r>
              <a:rPr sz="2400" spc="-60" dirty="0">
                <a:latin typeface="+mj-lt"/>
                <a:cs typeface="Tahoma"/>
              </a:rPr>
              <a:t> </a:t>
            </a:r>
            <a:r>
              <a:rPr sz="2400" dirty="0">
                <a:latin typeface="+mj-lt"/>
                <a:cs typeface="Tahoma"/>
              </a:rPr>
              <a:t>Krebs</a:t>
            </a:r>
            <a:r>
              <a:rPr sz="2400" spc="-70" dirty="0">
                <a:latin typeface="+mj-lt"/>
                <a:cs typeface="Tahoma"/>
              </a:rPr>
              <a:t> </a:t>
            </a:r>
            <a:r>
              <a:rPr sz="2400" dirty="0">
                <a:latin typeface="+mj-lt"/>
                <a:cs typeface="Tahoma"/>
              </a:rPr>
              <a:t>cycle,</a:t>
            </a:r>
            <a:r>
              <a:rPr sz="2400" spc="-25" dirty="0">
                <a:latin typeface="+mj-lt"/>
                <a:cs typeface="Tahoma"/>
              </a:rPr>
              <a:t> </a:t>
            </a:r>
            <a:r>
              <a:rPr sz="2400" dirty="0">
                <a:latin typeface="+mj-lt"/>
                <a:cs typeface="Tahoma"/>
              </a:rPr>
              <a:t>and</a:t>
            </a:r>
            <a:r>
              <a:rPr sz="2400" spc="-50" dirty="0">
                <a:latin typeface="+mj-lt"/>
                <a:cs typeface="Tahoma"/>
              </a:rPr>
              <a:t> </a:t>
            </a:r>
            <a:r>
              <a:rPr sz="2400" dirty="0">
                <a:latin typeface="+mj-lt"/>
                <a:cs typeface="Tahoma"/>
              </a:rPr>
              <a:t>electron</a:t>
            </a:r>
            <a:r>
              <a:rPr sz="2400" spc="-50" dirty="0">
                <a:latin typeface="+mj-lt"/>
                <a:cs typeface="Tahoma"/>
              </a:rPr>
              <a:t> </a:t>
            </a:r>
            <a:r>
              <a:rPr sz="2400" dirty="0">
                <a:latin typeface="+mj-lt"/>
                <a:cs typeface="Tahoma"/>
              </a:rPr>
              <a:t>transport</a:t>
            </a:r>
            <a:r>
              <a:rPr sz="2400" spc="-55" dirty="0">
                <a:latin typeface="+mj-lt"/>
                <a:cs typeface="Tahoma"/>
              </a:rPr>
              <a:t> </a:t>
            </a:r>
            <a:r>
              <a:rPr sz="2400" dirty="0">
                <a:latin typeface="+mj-lt"/>
                <a:cs typeface="Tahoma"/>
              </a:rPr>
              <a:t>(require</a:t>
            </a:r>
            <a:r>
              <a:rPr sz="2400" spc="-60" dirty="0">
                <a:latin typeface="+mj-lt"/>
                <a:cs typeface="Tahoma"/>
              </a:rPr>
              <a:t> </a:t>
            </a:r>
            <a:r>
              <a:rPr sz="2400" spc="-10" dirty="0">
                <a:latin typeface="+mj-lt"/>
                <a:cs typeface="Tahoma"/>
              </a:rPr>
              <a:t>oxygen)</a:t>
            </a:r>
            <a:endParaRPr sz="2400" dirty="0">
              <a:latin typeface="+mj-lt"/>
              <a:cs typeface="Tahoma"/>
            </a:endParaRPr>
          </a:p>
          <a:p>
            <a:pPr marL="353060" marR="473075" indent="-340995" algn="just">
              <a:lnSpc>
                <a:spcPct val="100000"/>
              </a:lnSpc>
              <a:spcBef>
                <a:spcPts val="480"/>
              </a:spcBef>
              <a:buFont typeface="Arial MT"/>
              <a:buChar char="•"/>
              <a:tabLst>
                <a:tab pos="356870" algn="l"/>
              </a:tabLst>
            </a:pPr>
            <a:r>
              <a:rPr sz="2400" dirty="0">
                <a:latin typeface="+mj-lt"/>
                <a:cs typeface="Tahoma"/>
              </a:rPr>
              <a:t>There</a:t>
            </a:r>
            <a:r>
              <a:rPr sz="2400" spc="-65" dirty="0">
                <a:latin typeface="+mj-lt"/>
                <a:cs typeface="Tahoma"/>
              </a:rPr>
              <a:t> </a:t>
            </a:r>
            <a:r>
              <a:rPr sz="2400" dirty="0">
                <a:latin typeface="+mj-lt"/>
                <a:cs typeface="Tahoma"/>
              </a:rPr>
              <a:t>are</a:t>
            </a:r>
            <a:r>
              <a:rPr sz="2400" spc="-75" dirty="0">
                <a:latin typeface="+mj-lt"/>
                <a:cs typeface="Tahoma"/>
              </a:rPr>
              <a:t> </a:t>
            </a:r>
            <a:r>
              <a:rPr sz="2400" dirty="0">
                <a:latin typeface="+mj-lt"/>
                <a:cs typeface="Tahoma"/>
              </a:rPr>
              <a:t>also</a:t>
            </a:r>
            <a:r>
              <a:rPr sz="2400" spc="-50" dirty="0">
                <a:latin typeface="+mj-lt"/>
                <a:cs typeface="Tahoma"/>
              </a:rPr>
              <a:t> </a:t>
            </a:r>
            <a:r>
              <a:rPr sz="2400" dirty="0">
                <a:latin typeface="+mj-lt"/>
                <a:cs typeface="Tahoma"/>
              </a:rPr>
              <a:t>other</a:t>
            </a:r>
            <a:r>
              <a:rPr sz="2400" spc="-40" dirty="0">
                <a:latin typeface="+mj-lt"/>
                <a:cs typeface="Tahoma"/>
              </a:rPr>
              <a:t> </a:t>
            </a:r>
            <a:r>
              <a:rPr sz="2400" dirty="0">
                <a:latin typeface="+mj-lt"/>
                <a:cs typeface="Tahoma"/>
              </a:rPr>
              <a:t>ways</a:t>
            </a:r>
            <a:r>
              <a:rPr sz="2400" spc="-50" dirty="0">
                <a:latin typeface="+mj-lt"/>
                <a:cs typeface="Tahoma"/>
              </a:rPr>
              <a:t> </a:t>
            </a:r>
            <a:r>
              <a:rPr sz="2400" dirty="0">
                <a:latin typeface="+mj-lt"/>
                <a:cs typeface="Tahoma"/>
              </a:rPr>
              <a:t>of</a:t>
            </a:r>
            <a:r>
              <a:rPr sz="2400" spc="-55" dirty="0">
                <a:latin typeface="+mj-lt"/>
                <a:cs typeface="Tahoma"/>
              </a:rPr>
              <a:t> </a:t>
            </a:r>
            <a:r>
              <a:rPr sz="2400" dirty="0">
                <a:latin typeface="+mj-lt"/>
                <a:cs typeface="Tahoma"/>
              </a:rPr>
              <a:t>making</a:t>
            </a:r>
            <a:r>
              <a:rPr sz="2400" spc="-65" dirty="0">
                <a:latin typeface="+mj-lt"/>
                <a:cs typeface="Tahoma"/>
              </a:rPr>
              <a:t> </a:t>
            </a:r>
            <a:r>
              <a:rPr sz="2400" dirty="0">
                <a:latin typeface="+mj-lt"/>
                <a:cs typeface="Tahoma"/>
              </a:rPr>
              <a:t>ATP</a:t>
            </a:r>
            <a:r>
              <a:rPr sz="2400" spc="-45" dirty="0">
                <a:latin typeface="+mj-lt"/>
                <a:cs typeface="Tahoma"/>
              </a:rPr>
              <a:t> </a:t>
            </a:r>
            <a:r>
              <a:rPr sz="2400" dirty="0">
                <a:latin typeface="+mj-lt"/>
                <a:cs typeface="Tahoma"/>
              </a:rPr>
              <a:t>from</a:t>
            </a:r>
            <a:r>
              <a:rPr sz="2400" spc="-20" dirty="0">
                <a:latin typeface="+mj-lt"/>
                <a:cs typeface="Tahoma"/>
              </a:rPr>
              <a:t> </a:t>
            </a:r>
            <a:r>
              <a:rPr sz="2400" dirty="0">
                <a:latin typeface="+mj-lt"/>
                <a:cs typeface="Tahoma"/>
              </a:rPr>
              <a:t>glucose</a:t>
            </a:r>
            <a:r>
              <a:rPr sz="2400" spc="-50" dirty="0">
                <a:latin typeface="+mj-lt"/>
                <a:cs typeface="Tahoma"/>
              </a:rPr>
              <a:t>  </a:t>
            </a:r>
            <a:r>
              <a:rPr sz="2400" spc="-10" dirty="0">
                <a:latin typeface="+mj-lt"/>
                <a:cs typeface="Tahoma"/>
              </a:rPr>
              <a:t>without 	</a:t>
            </a:r>
            <a:r>
              <a:rPr sz="2400" dirty="0">
                <a:latin typeface="+mj-lt"/>
                <a:cs typeface="Tahoma"/>
              </a:rPr>
              <a:t>oxygen,</a:t>
            </a:r>
            <a:r>
              <a:rPr sz="2400" spc="-80" dirty="0">
                <a:latin typeface="+mj-lt"/>
                <a:cs typeface="Tahoma"/>
              </a:rPr>
              <a:t> </a:t>
            </a:r>
            <a:r>
              <a:rPr sz="2400" dirty="0">
                <a:latin typeface="+mj-lt"/>
                <a:cs typeface="Tahoma"/>
              </a:rPr>
              <a:t>such</a:t>
            </a:r>
            <a:r>
              <a:rPr sz="2400" spc="-75" dirty="0">
                <a:latin typeface="+mj-lt"/>
                <a:cs typeface="Tahoma"/>
              </a:rPr>
              <a:t> </a:t>
            </a:r>
            <a:r>
              <a:rPr sz="2400" dirty="0">
                <a:latin typeface="+mj-lt"/>
                <a:cs typeface="Tahoma"/>
              </a:rPr>
              <a:t>as</a:t>
            </a:r>
            <a:r>
              <a:rPr sz="2400" spc="-80" dirty="0">
                <a:latin typeface="+mj-lt"/>
                <a:cs typeface="Tahoma"/>
              </a:rPr>
              <a:t> </a:t>
            </a:r>
            <a:r>
              <a:rPr sz="2400" b="1" dirty="0">
                <a:latin typeface="+mj-lt"/>
                <a:cs typeface="Tahoma"/>
              </a:rPr>
              <a:t>anaerobic</a:t>
            </a:r>
            <a:r>
              <a:rPr sz="2400" b="1" spc="-50" dirty="0">
                <a:latin typeface="+mj-lt"/>
                <a:cs typeface="Tahoma"/>
              </a:rPr>
              <a:t> </a:t>
            </a:r>
            <a:r>
              <a:rPr sz="2400" b="1" dirty="0">
                <a:latin typeface="+mj-lt"/>
                <a:cs typeface="Tahoma"/>
              </a:rPr>
              <a:t>respiration</a:t>
            </a:r>
            <a:r>
              <a:rPr sz="2400" b="1" spc="-40" dirty="0">
                <a:latin typeface="+mj-lt"/>
                <a:cs typeface="Tahoma"/>
              </a:rPr>
              <a:t> </a:t>
            </a:r>
            <a:r>
              <a:rPr sz="2400" dirty="0">
                <a:latin typeface="+mj-lt"/>
                <a:cs typeface="Tahoma"/>
              </a:rPr>
              <a:t>and</a:t>
            </a:r>
            <a:r>
              <a:rPr sz="2400" spc="-105" dirty="0">
                <a:latin typeface="+mj-lt"/>
                <a:cs typeface="Tahoma"/>
              </a:rPr>
              <a:t> </a:t>
            </a:r>
            <a:r>
              <a:rPr sz="2400" b="1" dirty="0">
                <a:latin typeface="+mj-lt"/>
                <a:cs typeface="Tahoma"/>
              </a:rPr>
              <a:t>fermentation</a:t>
            </a:r>
            <a:r>
              <a:rPr sz="2400" b="1" spc="-30" dirty="0">
                <a:latin typeface="+mj-lt"/>
                <a:cs typeface="Tahoma"/>
              </a:rPr>
              <a:t> </a:t>
            </a:r>
            <a:r>
              <a:rPr sz="2400" spc="-25" dirty="0">
                <a:latin typeface="+mj-lt"/>
                <a:cs typeface="Tahoma"/>
              </a:rPr>
              <a:t>of 	</a:t>
            </a:r>
            <a:r>
              <a:rPr sz="2400" dirty="0">
                <a:latin typeface="+mj-lt"/>
                <a:cs typeface="Tahoma"/>
              </a:rPr>
              <a:t>making</a:t>
            </a:r>
            <a:r>
              <a:rPr sz="2400" spc="-55" dirty="0">
                <a:latin typeface="+mj-lt"/>
                <a:cs typeface="Tahoma"/>
              </a:rPr>
              <a:t> </a:t>
            </a:r>
            <a:r>
              <a:rPr sz="2400" spc="-10" dirty="0">
                <a:latin typeface="+mj-lt"/>
                <a:cs typeface="Tahoma"/>
              </a:rPr>
              <a:t>ATP</a:t>
            </a:r>
            <a:r>
              <a:rPr sz="2400" spc="-70" dirty="0">
                <a:latin typeface="+mj-lt"/>
                <a:cs typeface="Tahoma"/>
              </a:rPr>
              <a:t> </a:t>
            </a:r>
            <a:r>
              <a:rPr sz="2400" dirty="0">
                <a:latin typeface="+mj-lt"/>
                <a:cs typeface="Tahoma"/>
              </a:rPr>
              <a:t>from</a:t>
            </a:r>
            <a:r>
              <a:rPr sz="2400" spc="-70" dirty="0">
                <a:latin typeface="+mj-lt"/>
                <a:cs typeface="Tahoma"/>
              </a:rPr>
              <a:t> </a:t>
            </a:r>
            <a:r>
              <a:rPr sz="2400" dirty="0">
                <a:latin typeface="+mj-lt"/>
                <a:cs typeface="Tahoma"/>
              </a:rPr>
              <a:t>glucose</a:t>
            </a:r>
            <a:r>
              <a:rPr sz="2400" spc="-50" dirty="0">
                <a:latin typeface="+mj-lt"/>
                <a:cs typeface="Tahoma"/>
              </a:rPr>
              <a:t>  </a:t>
            </a:r>
            <a:r>
              <a:rPr sz="2400" dirty="0">
                <a:latin typeface="+mj-lt"/>
                <a:cs typeface="Tahoma"/>
              </a:rPr>
              <a:t>without</a:t>
            </a:r>
            <a:r>
              <a:rPr sz="2400" spc="-40" dirty="0">
                <a:latin typeface="+mj-lt"/>
                <a:cs typeface="Tahoma"/>
              </a:rPr>
              <a:t> </a:t>
            </a:r>
            <a:r>
              <a:rPr sz="2400" spc="-10" dirty="0">
                <a:latin typeface="+mj-lt"/>
                <a:cs typeface="Tahoma"/>
              </a:rPr>
              <a:t>oxygen.</a:t>
            </a:r>
            <a:endParaRPr sz="2400" dirty="0">
              <a:latin typeface="+mj-lt"/>
              <a:cs typeface="Tahoma"/>
            </a:endParaRPr>
          </a:p>
        </p:txBody>
      </p:sp>
      <p:sp>
        <p:nvSpPr>
          <p:cNvPr id="5" name="TextBox 4">
            <a:extLst>
              <a:ext uri="{FF2B5EF4-FFF2-40B4-BE49-F238E27FC236}">
                <a16:creationId xmlns:a16="http://schemas.microsoft.com/office/drawing/2014/main" id="{AEF4C6A7-7753-5988-FDD1-78B42C55E840}"/>
              </a:ext>
            </a:extLst>
          </p:cNvPr>
          <p:cNvSpPr txBox="1"/>
          <p:nvPr/>
        </p:nvSpPr>
        <p:spPr>
          <a:xfrm>
            <a:off x="7543800" y="362902"/>
            <a:ext cx="1190613" cy="584775"/>
          </a:xfrm>
          <a:prstGeom prst="rect">
            <a:avLst/>
          </a:prstGeom>
          <a:noFill/>
        </p:spPr>
        <p:txBody>
          <a:bodyPr wrap="square" rtlCol="0">
            <a:spAutoFit/>
          </a:bodyPr>
          <a:lstStyle/>
          <a:p>
            <a:r>
              <a:rPr lang="en-US" sz="1600" dirty="0"/>
              <a:t>Horizontal integration</a:t>
            </a:r>
            <a:endParaRPr lang="en-PK"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1219200"/>
            <a:ext cx="7620000" cy="5047488"/>
          </a:xfrm>
          <a:prstGeom prst="rect">
            <a:avLst/>
          </a:prstGeom>
        </p:spPr>
      </p:pic>
      <p:sp>
        <p:nvSpPr>
          <p:cNvPr id="5" name="TextBox 4">
            <a:extLst>
              <a:ext uri="{FF2B5EF4-FFF2-40B4-BE49-F238E27FC236}">
                <a16:creationId xmlns:a16="http://schemas.microsoft.com/office/drawing/2014/main" id="{2042EDF3-FE82-6FE2-8B35-E7D6228C0B6B}"/>
              </a:ext>
            </a:extLst>
          </p:cNvPr>
          <p:cNvSpPr txBox="1"/>
          <p:nvPr/>
        </p:nvSpPr>
        <p:spPr>
          <a:xfrm>
            <a:off x="7543800" y="362902"/>
            <a:ext cx="1190613" cy="584775"/>
          </a:xfrm>
          <a:prstGeom prst="rect">
            <a:avLst/>
          </a:prstGeom>
          <a:noFill/>
        </p:spPr>
        <p:txBody>
          <a:bodyPr wrap="square" rtlCol="0">
            <a:spAutoFit/>
          </a:bodyPr>
          <a:lstStyle/>
          <a:p>
            <a:r>
              <a:rPr lang="en-US" sz="1600" dirty="0"/>
              <a:t>Horizontal integration</a:t>
            </a:r>
            <a:endParaRPr lang="en-PK" sz="1600" dirty="0"/>
          </a:p>
        </p:txBody>
      </p:sp>
      <p:sp>
        <p:nvSpPr>
          <p:cNvPr id="7" name="Title 6">
            <a:extLst>
              <a:ext uri="{FF2B5EF4-FFF2-40B4-BE49-F238E27FC236}">
                <a16:creationId xmlns:a16="http://schemas.microsoft.com/office/drawing/2014/main" id="{0605F551-7C98-8FF7-AF08-731024ED9B92}"/>
              </a:ext>
            </a:extLst>
          </p:cNvPr>
          <p:cNvSpPr>
            <a:spLocks noGrp="1"/>
          </p:cNvSpPr>
          <p:nvPr>
            <p:ph type="title"/>
          </p:nvPr>
        </p:nvSpPr>
        <p:spPr/>
        <p:txBody>
          <a:bodyPr/>
          <a:lstStyle/>
          <a:p>
            <a:endParaRPr lang="en-PK"/>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6958" y="1181481"/>
            <a:ext cx="7621905" cy="695325"/>
          </a:xfrm>
          <a:prstGeom prst="rect">
            <a:avLst/>
          </a:prstGeom>
        </p:spPr>
        <p:txBody>
          <a:bodyPr vert="horz" wrap="square" lIns="0" tIns="11430" rIns="0" bIns="0" rtlCol="0">
            <a:spAutoFit/>
          </a:bodyPr>
          <a:lstStyle/>
          <a:p>
            <a:pPr marL="12700">
              <a:lnSpc>
                <a:spcPct val="100000"/>
              </a:lnSpc>
              <a:spcBef>
                <a:spcPts val="90"/>
              </a:spcBef>
            </a:pPr>
            <a:r>
              <a:rPr spc="-25" dirty="0"/>
              <a:t>Fermentation</a:t>
            </a:r>
            <a:r>
              <a:rPr spc="-45" dirty="0"/>
              <a:t> </a:t>
            </a:r>
            <a:r>
              <a:rPr dirty="0"/>
              <a:t>of</a:t>
            </a:r>
            <a:r>
              <a:rPr spc="-120" dirty="0"/>
              <a:t> </a:t>
            </a:r>
            <a:r>
              <a:rPr dirty="0"/>
              <a:t>Sugar</a:t>
            </a:r>
            <a:r>
              <a:rPr spc="-70" dirty="0"/>
              <a:t> </a:t>
            </a:r>
            <a:r>
              <a:rPr dirty="0"/>
              <a:t>in</a:t>
            </a:r>
            <a:r>
              <a:rPr spc="-114" dirty="0"/>
              <a:t> </a:t>
            </a:r>
            <a:r>
              <a:rPr spc="-10" dirty="0"/>
              <a:t>Bacteria</a:t>
            </a:r>
          </a:p>
        </p:txBody>
      </p:sp>
      <p:sp>
        <p:nvSpPr>
          <p:cNvPr id="3" name="object 3"/>
          <p:cNvSpPr txBox="1"/>
          <p:nvPr/>
        </p:nvSpPr>
        <p:spPr>
          <a:xfrm>
            <a:off x="523544" y="2012442"/>
            <a:ext cx="8058150" cy="3043013"/>
          </a:xfrm>
          <a:prstGeom prst="rect">
            <a:avLst/>
          </a:prstGeom>
        </p:spPr>
        <p:txBody>
          <a:bodyPr vert="horz" wrap="square" lIns="0" tIns="13335" rIns="0" bIns="0" rtlCol="0">
            <a:spAutoFit/>
          </a:bodyPr>
          <a:lstStyle/>
          <a:p>
            <a:pPr marL="369570" marR="17780" indent="-344805">
              <a:lnSpc>
                <a:spcPct val="100000"/>
              </a:lnSpc>
              <a:spcBef>
                <a:spcPts val="105"/>
              </a:spcBef>
              <a:buFont typeface="Arial MT"/>
              <a:buChar char="•"/>
              <a:tabLst>
                <a:tab pos="369570" algn="l"/>
              </a:tabLst>
            </a:pPr>
            <a:r>
              <a:rPr lang="en-US" sz="2400" b="1" dirty="0">
                <a:latin typeface="+mj-lt"/>
                <a:cs typeface="Tahoma"/>
              </a:rPr>
              <a:t>Fermentation</a:t>
            </a:r>
            <a:r>
              <a:rPr lang="en-US" sz="2400" b="1" spc="-20" dirty="0">
                <a:latin typeface="+mj-lt"/>
                <a:cs typeface="Tahoma"/>
              </a:rPr>
              <a:t> </a:t>
            </a:r>
            <a:r>
              <a:rPr lang="en-US" sz="2400" dirty="0">
                <a:latin typeface="+mj-lt"/>
                <a:cs typeface="Tahoma"/>
              </a:rPr>
              <a:t>is</a:t>
            </a:r>
            <a:r>
              <a:rPr lang="en-US" sz="2400" spc="-35" dirty="0">
                <a:latin typeface="+mj-lt"/>
                <a:cs typeface="Tahoma"/>
              </a:rPr>
              <a:t> </a:t>
            </a:r>
            <a:r>
              <a:rPr lang="en-US" sz="2400" dirty="0">
                <a:latin typeface="+mj-lt"/>
                <a:cs typeface="Tahoma"/>
              </a:rPr>
              <a:t>a</a:t>
            </a:r>
            <a:r>
              <a:rPr lang="en-US" sz="2400" spc="-25" dirty="0">
                <a:latin typeface="+mj-lt"/>
                <a:cs typeface="Tahoma"/>
              </a:rPr>
              <a:t> </a:t>
            </a:r>
            <a:r>
              <a:rPr lang="en-US" sz="2400" dirty="0">
                <a:latin typeface="+mj-lt"/>
                <a:cs typeface="Tahoma"/>
              </a:rPr>
              <a:t>metabolic</a:t>
            </a:r>
            <a:r>
              <a:rPr lang="en-US" sz="2400" spc="-85" dirty="0">
                <a:latin typeface="+mj-lt"/>
                <a:cs typeface="Tahoma"/>
              </a:rPr>
              <a:t> </a:t>
            </a:r>
            <a:r>
              <a:rPr lang="en-US" sz="2400" dirty="0">
                <a:latin typeface="+mj-lt"/>
                <a:cs typeface="Tahoma"/>
              </a:rPr>
              <a:t>process</a:t>
            </a:r>
            <a:r>
              <a:rPr lang="en-US" sz="2400" spc="-65" dirty="0">
                <a:latin typeface="+mj-lt"/>
                <a:cs typeface="Tahoma"/>
              </a:rPr>
              <a:t> </a:t>
            </a:r>
            <a:r>
              <a:rPr lang="en-US" sz="2400" dirty="0">
                <a:latin typeface="+mj-lt"/>
                <a:cs typeface="Tahoma"/>
              </a:rPr>
              <a:t>that</a:t>
            </a:r>
            <a:r>
              <a:rPr lang="en-US" sz="2400" spc="10" dirty="0">
                <a:latin typeface="+mj-lt"/>
                <a:cs typeface="Tahoma"/>
              </a:rPr>
              <a:t> </a:t>
            </a:r>
            <a:r>
              <a:rPr lang="en-US" sz="2400" spc="-20" dirty="0">
                <a:latin typeface="+mj-lt"/>
                <a:cs typeface="Tahoma"/>
              </a:rPr>
              <a:t>some </a:t>
            </a:r>
            <a:r>
              <a:rPr lang="en-US" sz="2400" dirty="0">
                <a:latin typeface="+mj-lt"/>
                <a:cs typeface="Tahoma"/>
              </a:rPr>
              <a:t>microorganisms</a:t>
            </a:r>
            <a:r>
              <a:rPr lang="en-US" sz="2400" spc="-55" dirty="0">
                <a:latin typeface="+mj-lt"/>
                <a:cs typeface="Tahoma"/>
              </a:rPr>
              <a:t> </a:t>
            </a:r>
            <a:r>
              <a:rPr lang="en-US" sz="2400" dirty="0">
                <a:latin typeface="+mj-lt"/>
                <a:cs typeface="Tahoma"/>
              </a:rPr>
              <a:t>use</a:t>
            </a:r>
            <a:r>
              <a:rPr lang="en-US" sz="2400" spc="-40" dirty="0">
                <a:latin typeface="+mj-lt"/>
                <a:cs typeface="Tahoma"/>
              </a:rPr>
              <a:t> </a:t>
            </a:r>
            <a:r>
              <a:rPr lang="en-US" sz="2400" dirty="0">
                <a:latin typeface="+mj-lt"/>
                <a:cs typeface="Tahoma"/>
              </a:rPr>
              <a:t>to</a:t>
            </a:r>
            <a:r>
              <a:rPr lang="en-US" sz="2400" spc="-30" dirty="0">
                <a:latin typeface="+mj-lt"/>
                <a:cs typeface="Tahoma"/>
              </a:rPr>
              <a:t> </a:t>
            </a:r>
            <a:r>
              <a:rPr lang="en-US" sz="2400" dirty="0">
                <a:latin typeface="+mj-lt"/>
                <a:cs typeface="Tahoma"/>
              </a:rPr>
              <a:t>break</a:t>
            </a:r>
            <a:r>
              <a:rPr lang="en-US" sz="2400" spc="-30" dirty="0">
                <a:latin typeface="+mj-lt"/>
                <a:cs typeface="Tahoma"/>
              </a:rPr>
              <a:t> </a:t>
            </a:r>
            <a:r>
              <a:rPr lang="en-US" sz="2400" dirty="0">
                <a:latin typeface="+mj-lt"/>
                <a:cs typeface="Tahoma"/>
              </a:rPr>
              <a:t>down</a:t>
            </a:r>
            <a:r>
              <a:rPr lang="en-US" sz="2400" spc="-70" dirty="0">
                <a:latin typeface="+mj-lt"/>
                <a:cs typeface="Tahoma"/>
              </a:rPr>
              <a:t> </a:t>
            </a:r>
            <a:r>
              <a:rPr lang="en-US" sz="2400" dirty="0">
                <a:latin typeface="+mj-lt"/>
                <a:cs typeface="Tahoma"/>
              </a:rPr>
              <a:t>glucose</a:t>
            </a:r>
            <a:r>
              <a:rPr lang="en-US" sz="2400" spc="-85" dirty="0">
                <a:latin typeface="+mj-lt"/>
                <a:cs typeface="Tahoma"/>
              </a:rPr>
              <a:t> </a:t>
            </a:r>
            <a:r>
              <a:rPr lang="en-US" sz="2400" spc="-25" dirty="0">
                <a:latin typeface="+mj-lt"/>
                <a:cs typeface="Tahoma"/>
              </a:rPr>
              <a:t>and </a:t>
            </a:r>
            <a:r>
              <a:rPr lang="en-US" sz="2400" dirty="0">
                <a:latin typeface="+mj-lt"/>
                <a:cs typeface="Tahoma"/>
              </a:rPr>
              <a:t>other</a:t>
            </a:r>
            <a:r>
              <a:rPr lang="en-US" sz="2400" spc="-50" dirty="0">
                <a:latin typeface="+mj-lt"/>
                <a:cs typeface="Tahoma"/>
              </a:rPr>
              <a:t> </a:t>
            </a:r>
            <a:r>
              <a:rPr lang="en-US" sz="2400" dirty="0">
                <a:latin typeface="+mj-lt"/>
                <a:cs typeface="Tahoma"/>
              </a:rPr>
              <a:t>sugars</a:t>
            </a:r>
            <a:r>
              <a:rPr lang="en-US" sz="2400" spc="-35" dirty="0">
                <a:latin typeface="+mj-lt"/>
                <a:cs typeface="Tahoma"/>
              </a:rPr>
              <a:t> </a:t>
            </a:r>
            <a:r>
              <a:rPr lang="en-US" sz="2400" dirty="0">
                <a:latin typeface="+mj-lt"/>
                <a:cs typeface="Tahoma"/>
              </a:rPr>
              <a:t>when</a:t>
            </a:r>
            <a:r>
              <a:rPr lang="en-US" sz="2400" spc="-70" dirty="0">
                <a:latin typeface="+mj-lt"/>
                <a:cs typeface="Tahoma"/>
              </a:rPr>
              <a:t> </a:t>
            </a:r>
            <a:r>
              <a:rPr lang="en-US" sz="2400" dirty="0">
                <a:latin typeface="+mj-lt"/>
                <a:cs typeface="Tahoma"/>
              </a:rPr>
              <a:t>O</a:t>
            </a:r>
            <a:r>
              <a:rPr lang="en-US" sz="2400" baseline="-19519" dirty="0">
                <a:latin typeface="+mj-lt"/>
                <a:cs typeface="Tahoma"/>
              </a:rPr>
              <a:t>2</a:t>
            </a:r>
            <a:r>
              <a:rPr lang="en-US" sz="2400" spc="-30" baseline="-19519" dirty="0">
                <a:latin typeface="+mj-lt"/>
                <a:cs typeface="Tahoma"/>
              </a:rPr>
              <a:t> </a:t>
            </a:r>
            <a:r>
              <a:rPr lang="en-US" sz="2400" dirty="0">
                <a:latin typeface="+mj-lt"/>
                <a:cs typeface="Tahoma"/>
              </a:rPr>
              <a:t>is</a:t>
            </a:r>
            <a:r>
              <a:rPr lang="en-US" sz="2400" spc="-45" dirty="0">
                <a:latin typeface="+mj-lt"/>
                <a:cs typeface="Tahoma"/>
              </a:rPr>
              <a:t> </a:t>
            </a:r>
            <a:r>
              <a:rPr lang="en-US" sz="2400" dirty="0">
                <a:latin typeface="+mj-lt"/>
                <a:cs typeface="Tahoma"/>
              </a:rPr>
              <a:t>not</a:t>
            </a:r>
            <a:r>
              <a:rPr lang="en-US" sz="2400" spc="-40" dirty="0">
                <a:latin typeface="+mj-lt"/>
                <a:cs typeface="Tahoma"/>
              </a:rPr>
              <a:t> </a:t>
            </a:r>
            <a:r>
              <a:rPr lang="en-US" sz="2400" dirty="0">
                <a:latin typeface="+mj-lt"/>
                <a:cs typeface="Tahoma"/>
              </a:rPr>
              <a:t>available</a:t>
            </a:r>
            <a:r>
              <a:rPr lang="en-US" sz="2400" spc="-40" dirty="0">
                <a:latin typeface="+mj-lt"/>
                <a:cs typeface="Tahoma"/>
              </a:rPr>
              <a:t> </a:t>
            </a:r>
            <a:r>
              <a:rPr lang="en-US" sz="2400" dirty="0">
                <a:latin typeface="+mj-lt"/>
                <a:cs typeface="Tahoma"/>
              </a:rPr>
              <a:t>or</a:t>
            </a:r>
            <a:r>
              <a:rPr lang="en-US" sz="2400" spc="-45" dirty="0">
                <a:latin typeface="+mj-lt"/>
                <a:cs typeface="Tahoma"/>
              </a:rPr>
              <a:t> </a:t>
            </a:r>
            <a:r>
              <a:rPr lang="en-US" sz="2400" spc="-10" dirty="0">
                <a:latin typeface="+mj-lt"/>
                <a:cs typeface="Tahoma"/>
              </a:rPr>
              <a:t>could </a:t>
            </a:r>
            <a:r>
              <a:rPr lang="en-US" sz="2400" dirty="0">
                <a:latin typeface="+mj-lt"/>
                <a:cs typeface="Tahoma"/>
              </a:rPr>
              <a:t>not</a:t>
            </a:r>
            <a:r>
              <a:rPr lang="en-US" sz="2400" spc="-20" dirty="0">
                <a:latin typeface="+mj-lt"/>
                <a:cs typeface="Tahoma"/>
              </a:rPr>
              <a:t> </a:t>
            </a:r>
            <a:r>
              <a:rPr lang="en-US" sz="2400" dirty="0">
                <a:latin typeface="+mj-lt"/>
                <a:cs typeface="Tahoma"/>
              </a:rPr>
              <a:t>be</a:t>
            </a:r>
            <a:r>
              <a:rPr lang="en-US" sz="2400" spc="-10" dirty="0">
                <a:latin typeface="+mj-lt"/>
                <a:cs typeface="Tahoma"/>
              </a:rPr>
              <a:t> </a:t>
            </a:r>
            <a:r>
              <a:rPr lang="en-US" sz="2400" dirty="0">
                <a:latin typeface="+mj-lt"/>
                <a:cs typeface="Tahoma"/>
              </a:rPr>
              <a:t>used</a:t>
            </a:r>
            <a:r>
              <a:rPr lang="en-US" sz="2400" spc="-40" dirty="0">
                <a:latin typeface="+mj-lt"/>
                <a:cs typeface="Tahoma"/>
              </a:rPr>
              <a:t> </a:t>
            </a:r>
            <a:r>
              <a:rPr lang="en-US" sz="2400" dirty="0">
                <a:latin typeface="+mj-lt"/>
                <a:cs typeface="Tahoma"/>
              </a:rPr>
              <a:t>by the</a:t>
            </a:r>
            <a:r>
              <a:rPr lang="en-US" sz="2400" spc="-10" dirty="0">
                <a:latin typeface="+mj-lt"/>
                <a:cs typeface="Tahoma"/>
              </a:rPr>
              <a:t> microorganism.</a:t>
            </a:r>
            <a:endParaRPr lang="en-US" sz="2400" dirty="0">
              <a:latin typeface="+mj-lt"/>
              <a:cs typeface="Tahoma"/>
            </a:endParaRPr>
          </a:p>
          <a:p>
            <a:pPr marL="369570" marR="118110" indent="-344805">
              <a:lnSpc>
                <a:spcPct val="99200"/>
              </a:lnSpc>
              <a:spcBef>
                <a:spcPts val="705"/>
              </a:spcBef>
              <a:buFont typeface="Arial MT"/>
              <a:buChar char="•"/>
              <a:tabLst>
                <a:tab pos="369570" algn="l"/>
              </a:tabLst>
            </a:pPr>
            <a:r>
              <a:rPr lang="en-US" sz="2400" dirty="0">
                <a:latin typeface="+mj-lt"/>
                <a:cs typeface="Tahoma"/>
              </a:rPr>
              <a:t>Fermentation</a:t>
            </a:r>
            <a:r>
              <a:rPr lang="en-US" sz="2400" spc="-60" dirty="0">
                <a:latin typeface="+mj-lt"/>
                <a:cs typeface="Tahoma"/>
              </a:rPr>
              <a:t> </a:t>
            </a:r>
            <a:r>
              <a:rPr lang="en-US" sz="2400" dirty="0">
                <a:latin typeface="+mj-lt"/>
                <a:cs typeface="Tahoma"/>
              </a:rPr>
              <a:t>is</a:t>
            </a:r>
            <a:r>
              <a:rPr lang="en-US" sz="2400" spc="-50" dirty="0">
                <a:latin typeface="+mj-lt"/>
                <a:cs typeface="Tahoma"/>
              </a:rPr>
              <a:t> </a:t>
            </a:r>
            <a:r>
              <a:rPr lang="en-US" sz="2400" dirty="0">
                <a:latin typeface="+mj-lt"/>
                <a:cs typeface="Tahoma"/>
              </a:rPr>
              <a:t>a</a:t>
            </a:r>
            <a:r>
              <a:rPr lang="en-US" sz="2400" spc="-45" dirty="0">
                <a:latin typeface="+mj-lt"/>
                <a:cs typeface="Tahoma"/>
              </a:rPr>
              <a:t> </a:t>
            </a:r>
            <a:r>
              <a:rPr lang="en-US" sz="2400" dirty="0">
                <a:latin typeface="+mj-lt"/>
                <a:cs typeface="Tahoma"/>
              </a:rPr>
              <a:t>way</a:t>
            </a:r>
            <a:r>
              <a:rPr lang="en-US" sz="2400" spc="-35" dirty="0">
                <a:latin typeface="+mj-lt"/>
                <a:cs typeface="Tahoma"/>
              </a:rPr>
              <a:t> </a:t>
            </a:r>
            <a:r>
              <a:rPr lang="en-US" sz="2400" dirty="0">
                <a:latin typeface="+mj-lt"/>
                <a:cs typeface="Tahoma"/>
              </a:rPr>
              <a:t>bacteria</a:t>
            </a:r>
            <a:r>
              <a:rPr lang="en-US" sz="2400" spc="-80" dirty="0">
                <a:latin typeface="+mj-lt"/>
                <a:cs typeface="Tahoma"/>
              </a:rPr>
              <a:t> </a:t>
            </a:r>
            <a:r>
              <a:rPr lang="en-US" sz="2400" dirty="0">
                <a:latin typeface="+mj-lt"/>
                <a:cs typeface="Tahoma"/>
              </a:rPr>
              <a:t>can</a:t>
            </a:r>
            <a:r>
              <a:rPr lang="en-US" sz="2400" spc="-30" dirty="0">
                <a:latin typeface="+mj-lt"/>
                <a:cs typeface="Tahoma"/>
              </a:rPr>
              <a:t> </a:t>
            </a:r>
            <a:r>
              <a:rPr lang="en-US" sz="2400" dirty="0">
                <a:latin typeface="+mj-lt"/>
                <a:cs typeface="Tahoma"/>
              </a:rPr>
              <a:t>produce</a:t>
            </a:r>
            <a:r>
              <a:rPr lang="en-US" sz="2400" spc="-65" dirty="0">
                <a:latin typeface="+mj-lt"/>
                <a:cs typeface="Tahoma"/>
              </a:rPr>
              <a:t> </a:t>
            </a:r>
            <a:r>
              <a:rPr lang="en-US" sz="2400" spc="-25" dirty="0">
                <a:latin typeface="+mj-lt"/>
                <a:cs typeface="Tahoma"/>
              </a:rPr>
              <a:t>ATP </a:t>
            </a:r>
            <a:r>
              <a:rPr lang="en-US" sz="2400" dirty="0">
                <a:latin typeface="+mj-lt"/>
                <a:cs typeface="Tahoma"/>
              </a:rPr>
              <a:t>to</a:t>
            </a:r>
            <a:r>
              <a:rPr lang="en-US" sz="2400" spc="-30" dirty="0">
                <a:latin typeface="+mj-lt"/>
                <a:cs typeface="Tahoma"/>
              </a:rPr>
              <a:t> </a:t>
            </a:r>
            <a:r>
              <a:rPr lang="en-US" sz="2400" dirty="0">
                <a:latin typeface="+mj-lt"/>
                <a:cs typeface="Tahoma"/>
              </a:rPr>
              <a:t>meet</a:t>
            </a:r>
            <a:r>
              <a:rPr lang="en-US" sz="2400" spc="-60" dirty="0">
                <a:latin typeface="+mj-lt"/>
                <a:cs typeface="Tahoma"/>
              </a:rPr>
              <a:t> </a:t>
            </a:r>
            <a:r>
              <a:rPr lang="en-US" sz="2400" dirty="0">
                <a:latin typeface="+mj-lt"/>
                <a:cs typeface="Tahoma"/>
              </a:rPr>
              <a:t>their</a:t>
            </a:r>
            <a:r>
              <a:rPr lang="en-US" sz="2400" spc="-35" dirty="0">
                <a:latin typeface="+mj-lt"/>
                <a:cs typeface="Tahoma"/>
              </a:rPr>
              <a:t> </a:t>
            </a:r>
            <a:r>
              <a:rPr lang="en-US" sz="2400" dirty="0">
                <a:latin typeface="+mj-lt"/>
                <a:cs typeface="Tahoma"/>
              </a:rPr>
              <a:t>energy</a:t>
            </a:r>
            <a:r>
              <a:rPr lang="en-US" sz="2400" spc="-35" dirty="0">
                <a:latin typeface="+mj-lt"/>
                <a:cs typeface="Tahoma"/>
              </a:rPr>
              <a:t> </a:t>
            </a:r>
            <a:r>
              <a:rPr lang="en-US" sz="2400" dirty="0">
                <a:latin typeface="+mj-lt"/>
                <a:cs typeface="Tahoma"/>
              </a:rPr>
              <a:t>needs</a:t>
            </a:r>
            <a:r>
              <a:rPr lang="en-US" sz="2400" spc="-55" dirty="0">
                <a:latin typeface="+mj-lt"/>
                <a:cs typeface="Tahoma"/>
              </a:rPr>
              <a:t> </a:t>
            </a:r>
            <a:r>
              <a:rPr lang="en-US" sz="2400" spc="-10" dirty="0">
                <a:latin typeface="+mj-lt"/>
                <a:cs typeface="Tahoma"/>
              </a:rPr>
              <a:t>(although </a:t>
            </a:r>
            <a:r>
              <a:rPr lang="en-US" sz="2400" dirty="0">
                <a:latin typeface="+mj-lt"/>
                <a:cs typeface="Tahoma"/>
              </a:rPr>
              <a:t>fermentation</a:t>
            </a:r>
            <a:r>
              <a:rPr lang="en-US" sz="2400" spc="-75" dirty="0">
                <a:latin typeface="+mj-lt"/>
                <a:cs typeface="Tahoma"/>
              </a:rPr>
              <a:t> </a:t>
            </a:r>
            <a:r>
              <a:rPr lang="en-US" sz="2400" dirty="0">
                <a:latin typeface="+mj-lt"/>
                <a:cs typeface="Tahoma"/>
              </a:rPr>
              <a:t>produces</a:t>
            </a:r>
            <a:r>
              <a:rPr lang="en-US" sz="2400" spc="-70" dirty="0">
                <a:latin typeface="+mj-lt"/>
                <a:cs typeface="Tahoma"/>
              </a:rPr>
              <a:t> </a:t>
            </a:r>
            <a:r>
              <a:rPr lang="en-US" sz="2400" dirty="0">
                <a:latin typeface="+mj-lt"/>
                <a:cs typeface="Tahoma"/>
              </a:rPr>
              <a:t>significantly</a:t>
            </a:r>
            <a:r>
              <a:rPr lang="en-US" sz="2400" spc="-50" dirty="0">
                <a:latin typeface="+mj-lt"/>
                <a:cs typeface="Tahoma"/>
              </a:rPr>
              <a:t> </a:t>
            </a:r>
            <a:r>
              <a:rPr lang="en-US" sz="2400" dirty="0">
                <a:latin typeface="+mj-lt"/>
                <a:cs typeface="Tahoma"/>
              </a:rPr>
              <a:t>less</a:t>
            </a:r>
            <a:r>
              <a:rPr lang="en-US" sz="2400" spc="-75" dirty="0">
                <a:latin typeface="+mj-lt"/>
                <a:cs typeface="Tahoma"/>
              </a:rPr>
              <a:t> </a:t>
            </a:r>
            <a:r>
              <a:rPr lang="en-US" sz="2400" spc="-25" dirty="0">
                <a:latin typeface="+mj-lt"/>
                <a:cs typeface="Tahoma"/>
              </a:rPr>
              <a:t>ATP </a:t>
            </a:r>
            <a:r>
              <a:rPr lang="en-US" sz="2400" dirty="0">
                <a:latin typeface="+mj-lt"/>
                <a:cs typeface="Tahoma"/>
              </a:rPr>
              <a:t>than</a:t>
            </a:r>
            <a:r>
              <a:rPr lang="en-US" sz="2400" spc="-50" dirty="0">
                <a:latin typeface="+mj-lt"/>
                <a:cs typeface="Tahoma"/>
              </a:rPr>
              <a:t> </a:t>
            </a:r>
            <a:r>
              <a:rPr lang="en-US" sz="2400" dirty="0">
                <a:latin typeface="+mj-lt"/>
                <a:cs typeface="Tahoma"/>
              </a:rPr>
              <a:t>aerobic</a:t>
            </a:r>
            <a:r>
              <a:rPr lang="en-US" sz="2400" spc="-55" dirty="0">
                <a:latin typeface="+mj-lt"/>
                <a:cs typeface="Tahoma"/>
              </a:rPr>
              <a:t> </a:t>
            </a:r>
            <a:r>
              <a:rPr lang="en-US" sz="2400" dirty="0">
                <a:latin typeface="+mj-lt"/>
                <a:cs typeface="Tahoma"/>
              </a:rPr>
              <a:t>respiration</a:t>
            </a:r>
            <a:r>
              <a:rPr lang="en-US" sz="2400" spc="-85" dirty="0">
                <a:latin typeface="+mj-lt"/>
                <a:cs typeface="Tahoma"/>
              </a:rPr>
              <a:t> </a:t>
            </a:r>
            <a:r>
              <a:rPr lang="en-US" sz="2400" dirty="0">
                <a:latin typeface="+mj-lt"/>
                <a:cs typeface="Tahoma"/>
              </a:rPr>
              <a:t>or</a:t>
            </a:r>
            <a:r>
              <a:rPr lang="en-US" sz="2400" spc="-60" dirty="0">
                <a:latin typeface="+mj-lt"/>
                <a:cs typeface="Tahoma"/>
              </a:rPr>
              <a:t> </a:t>
            </a:r>
            <a:r>
              <a:rPr lang="en-US" sz="2400" spc="-10" dirty="0">
                <a:latin typeface="+mj-lt"/>
                <a:cs typeface="Tahoma"/>
              </a:rPr>
              <a:t>anaerobic respiration).</a:t>
            </a:r>
            <a:endParaRPr lang="en-US" sz="2400" dirty="0">
              <a:latin typeface="+mj-lt"/>
              <a:cs typeface="Tahoma"/>
            </a:endParaRPr>
          </a:p>
        </p:txBody>
      </p:sp>
      <p:sp>
        <p:nvSpPr>
          <p:cNvPr id="6" name="TextBox 5">
            <a:extLst>
              <a:ext uri="{FF2B5EF4-FFF2-40B4-BE49-F238E27FC236}">
                <a16:creationId xmlns:a16="http://schemas.microsoft.com/office/drawing/2014/main" id="{09770F13-06F1-7956-7560-9B78BD5E9097}"/>
              </a:ext>
            </a:extLst>
          </p:cNvPr>
          <p:cNvSpPr txBox="1"/>
          <p:nvPr/>
        </p:nvSpPr>
        <p:spPr>
          <a:xfrm>
            <a:off x="7038250" y="236501"/>
            <a:ext cx="1190613" cy="584775"/>
          </a:xfrm>
          <a:prstGeom prst="rect">
            <a:avLst/>
          </a:prstGeom>
          <a:noFill/>
        </p:spPr>
        <p:txBody>
          <a:bodyPr wrap="square" rtlCol="0">
            <a:spAutoFit/>
          </a:bodyPr>
          <a:lstStyle/>
          <a:p>
            <a:r>
              <a:rPr lang="en-US" sz="1600" dirty="0"/>
              <a:t>Horizontal integration</a:t>
            </a:r>
            <a:endParaRPr lang="en-PK"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244" y="1633804"/>
            <a:ext cx="7933690" cy="1843453"/>
          </a:xfrm>
          <a:prstGeom prst="rect">
            <a:avLst/>
          </a:prstGeom>
        </p:spPr>
        <p:txBody>
          <a:bodyPr vert="horz" wrap="square" lIns="0" tIns="15240" rIns="0" bIns="0" rtlCol="0">
            <a:spAutoFit/>
          </a:bodyPr>
          <a:lstStyle/>
          <a:p>
            <a:pPr marL="356870" marR="5080" indent="-344805">
              <a:lnSpc>
                <a:spcPct val="99300"/>
              </a:lnSpc>
              <a:spcBef>
                <a:spcPts val="120"/>
              </a:spcBef>
              <a:buFont typeface="Arial MT"/>
              <a:buChar char="•"/>
              <a:tabLst>
                <a:tab pos="356870" algn="l"/>
              </a:tabLst>
            </a:pPr>
            <a:r>
              <a:rPr sz="2400" dirty="0">
                <a:latin typeface="+mj-lt"/>
                <a:cs typeface="Tahoma"/>
              </a:rPr>
              <a:t>Fermentation</a:t>
            </a:r>
            <a:r>
              <a:rPr sz="2400" spc="-114" dirty="0">
                <a:latin typeface="+mj-lt"/>
                <a:cs typeface="Tahoma"/>
              </a:rPr>
              <a:t> </a:t>
            </a:r>
            <a:r>
              <a:rPr sz="2400" dirty="0">
                <a:latin typeface="+mj-lt"/>
                <a:cs typeface="Tahoma"/>
              </a:rPr>
              <a:t>includes</a:t>
            </a:r>
            <a:r>
              <a:rPr sz="2400" spc="-114" dirty="0">
                <a:latin typeface="+mj-lt"/>
                <a:cs typeface="Tahoma"/>
              </a:rPr>
              <a:t> </a:t>
            </a:r>
            <a:r>
              <a:rPr sz="2400" dirty="0">
                <a:latin typeface="+mj-lt"/>
                <a:cs typeface="Tahoma"/>
              </a:rPr>
              <a:t>the</a:t>
            </a:r>
            <a:r>
              <a:rPr sz="2400" spc="-170" dirty="0">
                <a:latin typeface="+mj-lt"/>
                <a:cs typeface="Tahoma"/>
              </a:rPr>
              <a:t> </a:t>
            </a:r>
            <a:r>
              <a:rPr sz="2400" spc="-10" dirty="0">
                <a:latin typeface="+mj-lt"/>
                <a:cs typeface="Tahoma"/>
              </a:rPr>
              <a:t>metabolic </a:t>
            </a:r>
            <a:r>
              <a:rPr sz="2400" dirty="0">
                <a:latin typeface="+mj-lt"/>
                <a:cs typeface="Tahoma"/>
              </a:rPr>
              <a:t>pathway</a:t>
            </a:r>
            <a:r>
              <a:rPr sz="2400" spc="-90" dirty="0">
                <a:latin typeface="+mj-lt"/>
                <a:cs typeface="Tahoma"/>
              </a:rPr>
              <a:t> </a:t>
            </a:r>
            <a:r>
              <a:rPr sz="2400" b="1" dirty="0">
                <a:latin typeface="+mj-lt"/>
                <a:cs typeface="Tahoma"/>
              </a:rPr>
              <a:t>glycolysis</a:t>
            </a:r>
            <a:r>
              <a:rPr sz="2400" b="1" spc="-35" dirty="0">
                <a:latin typeface="+mj-lt"/>
                <a:cs typeface="Tahoma"/>
              </a:rPr>
              <a:t> </a:t>
            </a:r>
            <a:r>
              <a:rPr sz="2400" dirty="0">
                <a:latin typeface="+mj-lt"/>
                <a:cs typeface="Tahoma"/>
              </a:rPr>
              <a:t>(where</a:t>
            </a:r>
            <a:r>
              <a:rPr sz="2400" spc="-90" dirty="0">
                <a:latin typeface="+mj-lt"/>
                <a:cs typeface="Tahoma"/>
              </a:rPr>
              <a:t> </a:t>
            </a:r>
            <a:r>
              <a:rPr sz="2400" dirty="0">
                <a:latin typeface="+mj-lt"/>
                <a:cs typeface="Tahoma"/>
              </a:rPr>
              <a:t>a</a:t>
            </a:r>
            <a:r>
              <a:rPr sz="2400" spc="-105" dirty="0">
                <a:latin typeface="+mj-lt"/>
                <a:cs typeface="Tahoma"/>
              </a:rPr>
              <a:t> </a:t>
            </a:r>
            <a:r>
              <a:rPr sz="2400" spc="-10" dirty="0">
                <a:latin typeface="+mj-lt"/>
                <a:cs typeface="Tahoma"/>
              </a:rPr>
              <a:t>single </a:t>
            </a:r>
            <a:r>
              <a:rPr sz="2400" dirty="0">
                <a:latin typeface="+mj-lt"/>
                <a:cs typeface="Tahoma"/>
              </a:rPr>
              <a:t>molecule</a:t>
            </a:r>
            <a:r>
              <a:rPr sz="2400" spc="-30" dirty="0">
                <a:latin typeface="+mj-lt"/>
                <a:cs typeface="Tahoma"/>
              </a:rPr>
              <a:t> </a:t>
            </a:r>
            <a:r>
              <a:rPr sz="2400" dirty="0">
                <a:latin typeface="+mj-lt"/>
                <a:cs typeface="Tahoma"/>
              </a:rPr>
              <a:t>of</a:t>
            </a:r>
            <a:r>
              <a:rPr sz="2400" spc="-90" dirty="0">
                <a:latin typeface="+mj-lt"/>
                <a:cs typeface="Tahoma"/>
              </a:rPr>
              <a:t> </a:t>
            </a:r>
            <a:r>
              <a:rPr sz="2400" dirty="0">
                <a:latin typeface="+mj-lt"/>
                <a:cs typeface="Tahoma"/>
              </a:rPr>
              <a:t>glucose</a:t>
            </a:r>
            <a:r>
              <a:rPr sz="2400" spc="-55" dirty="0">
                <a:latin typeface="+mj-lt"/>
                <a:cs typeface="Tahoma"/>
              </a:rPr>
              <a:t> </a:t>
            </a:r>
            <a:r>
              <a:rPr sz="2400" dirty="0">
                <a:latin typeface="+mj-lt"/>
                <a:cs typeface="Tahoma"/>
              </a:rPr>
              <a:t>is</a:t>
            </a:r>
            <a:r>
              <a:rPr sz="2400" spc="-75" dirty="0">
                <a:latin typeface="+mj-lt"/>
                <a:cs typeface="Tahoma"/>
              </a:rPr>
              <a:t> </a:t>
            </a:r>
            <a:r>
              <a:rPr sz="2400" dirty="0">
                <a:latin typeface="+mj-lt"/>
                <a:cs typeface="Tahoma"/>
              </a:rPr>
              <a:t>broken</a:t>
            </a:r>
            <a:r>
              <a:rPr sz="2400" spc="-55" dirty="0">
                <a:latin typeface="+mj-lt"/>
                <a:cs typeface="Tahoma"/>
              </a:rPr>
              <a:t> </a:t>
            </a:r>
            <a:r>
              <a:rPr sz="2400" dirty="0">
                <a:latin typeface="+mj-lt"/>
                <a:cs typeface="Tahoma"/>
              </a:rPr>
              <a:t>down</a:t>
            </a:r>
            <a:r>
              <a:rPr sz="2400" spc="-95" dirty="0">
                <a:latin typeface="+mj-lt"/>
                <a:cs typeface="Tahoma"/>
              </a:rPr>
              <a:t> </a:t>
            </a:r>
            <a:r>
              <a:rPr sz="2400" dirty="0">
                <a:latin typeface="+mj-lt"/>
                <a:cs typeface="Tahoma"/>
              </a:rPr>
              <a:t>into</a:t>
            </a:r>
            <a:r>
              <a:rPr sz="2400" spc="-10" dirty="0">
                <a:latin typeface="+mj-lt"/>
                <a:cs typeface="Tahoma"/>
              </a:rPr>
              <a:t> </a:t>
            </a:r>
            <a:r>
              <a:rPr sz="2400" spc="-50" dirty="0">
                <a:latin typeface="+mj-lt"/>
                <a:cs typeface="Tahoma"/>
              </a:rPr>
              <a:t>2 </a:t>
            </a:r>
            <a:r>
              <a:rPr sz="2400" dirty="0">
                <a:latin typeface="+mj-lt"/>
                <a:cs typeface="Tahoma"/>
              </a:rPr>
              <a:t>molecules</a:t>
            </a:r>
            <a:r>
              <a:rPr sz="2400" spc="-50" dirty="0">
                <a:latin typeface="+mj-lt"/>
                <a:cs typeface="Tahoma"/>
              </a:rPr>
              <a:t> </a:t>
            </a:r>
            <a:r>
              <a:rPr sz="2400" dirty="0">
                <a:latin typeface="+mj-lt"/>
                <a:cs typeface="Tahoma"/>
              </a:rPr>
              <a:t>of</a:t>
            </a:r>
            <a:r>
              <a:rPr sz="2400" spc="-95" dirty="0">
                <a:latin typeface="+mj-lt"/>
                <a:cs typeface="Tahoma"/>
              </a:rPr>
              <a:t> </a:t>
            </a:r>
            <a:r>
              <a:rPr sz="2400" dirty="0">
                <a:latin typeface="+mj-lt"/>
                <a:cs typeface="Tahoma"/>
              </a:rPr>
              <a:t>pyruvate),</a:t>
            </a:r>
            <a:r>
              <a:rPr sz="2400" spc="-45" dirty="0">
                <a:latin typeface="+mj-lt"/>
                <a:cs typeface="Tahoma"/>
              </a:rPr>
              <a:t> </a:t>
            </a:r>
            <a:r>
              <a:rPr sz="2400" dirty="0">
                <a:latin typeface="+mj-lt"/>
                <a:cs typeface="Tahoma"/>
              </a:rPr>
              <a:t>as</a:t>
            </a:r>
            <a:r>
              <a:rPr sz="2400" spc="-110" dirty="0">
                <a:latin typeface="+mj-lt"/>
                <a:cs typeface="Tahoma"/>
              </a:rPr>
              <a:t> </a:t>
            </a:r>
            <a:r>
              <a:rPr sz="2400" dirty="0">
                <a:latin typeface="+mj-lt"/>
                <a:cs typeface="Tahoma"/>
              </a:rPr>
              <a:t>well</a:t>
            </a:r>
            <a:r>
              <a:rPr sz="2400" spc="-75" dirty="0">
                <a:latin typeface="+mj-lt"/>
                <a:cs typeface="Tahoma"/>
              </a:rPr>
              <a:t> </a:t>
            </a:r>
            <a:r>
              <a:rPr sz="2400" spc="-25" dirty="0">
                <a:latin typeface="+mj-lt"/>
                <a:cs typeface="Tahoma"/>
              </a:rPr>
              <a:t>as </a:t>
            </a:r>
            <a:r>
              <a:rPr sz="2400" dirty="0">
                <a:latin typeface="+mj-lt"/>
                <a:cs typeface="Tahoma"/>
              </a:rPr>
              <a:t>additional</a:t>
            </a:r>
            <a:r>
              <a:rPr sz="2400" spc="-155" dirty="0">
                <a:latin typeface="+mj-lt"/>
                <a:cs typeface="Tahoma"/>
              </a:rPr>
              <a:t> </a:t>
            </a:r>
            <a:r>
              <a:rPr sz="2400" dirty="0">
                <a:latin typeface="+mj-lt"/>
                <a:cs typeface="Tahoma"/>
              </a:rPr>
              <a:t>fermentation</a:t>
            </a:r>
            <a:r>
              <a:rPr sz="2400" spc="-135" dirty="0">
                <a:latin typeface="+mj-lt"/>
                <a:cs typeface="Tahoma"/>
              </a:rPr>
              <a:t> </a:t>
            </a:r>
            <a:r>
              <a:rPr sz="2400" dirty="0">
                <a:latin typeface="+mj-lt"/>
                <a:cs typeface="Tahoma"/>
              </a:rPr>
              <a:t>reactions</a:t>
            </a:r>
            <a:r>
              <a:rPr sz="2400" spc="-130" dirty="0">
                <a:latin typeface="+mj-lt"/>
                <a:cs typeface="Tahoma"/>
              </a:rPr>
              <a:t> </a:t>
            </a:r>
            <a:r>
              <a:rPr sz="2400" spc="-20" dirty="0">
                <a:latin typeface="+mj-lt"/>
                <a:cs typeface="Tahoma"/>
              </a:rPr>
              <a:t>that </a:t>
            </a:r>
            <a:r>
              <a:rPr sz="2400" dirty="0">
                <a:latin typeface="+mj-lt"/>
                <a:cs typeface="Tahoma"/>
              </a:rPr>
              <a:t>produce</a:t>
            </a:r>
            <a:r>
              <a:rPr sz="2400" spc="-65" dirty="0">
                <a:latin typeface="+mj-lt"/>
                <a:cs typeface="Tahoma"/>
              </a:rPr>
              <a:t> </a:t>
            </a:r>
            <a:r>
              <a:rPr sz="2400" dirty="0">
                <a:latin typeface="+mj-lt"/>
                <a:cs typeface="Tahoma"/>
              </a:rPr>
              <a:t>a</a:t>
            </a:r>
            <a:r>
              <a:rPr sz="2400" spc="-114" dirty="0">
                <a:latin typeface="+mj-lt"/>
                <a:cs typeface="Tahoma"/>
              </a:rPr>
              <a:t> </a:t>
            </a:r>
            <a:r>
              <a:rPr sz="2400" dirty="0">
                <a:latin typeface="+mj-lt"/>
                <a:cs typeface="Tahoma"/>
              </a:rPr>
              <a:t>variety</a:t>
            </a:r>
            <a:r>
              <a:rPr sz="2400" spc="-40" dirty="0">
                <a:latin typeface="+mj-lt"/>
                <a:cs typeface="Tahoma"/>
              </a:rPr>
              <a:t> </a:t>
            </a:r>
            <a:r>
              <a:rPr sz="2400" dirty="0">
                <a:latin typeface="+mj-lt"/>
                <a:cs typeface="Tahoma"/>
              </a:rPr>
              <a:t>of</a:t>
            </a:r>
            <a:r>
              <a:rPr sz="2400" spc="-114" dirty="0">
                <a:latin typeface="+mj-lt"/>
                <a:cs typeface="Tahoma"/>
              </a:rPr>
              <a:t> </a:t>
            </a:r>
            <a:r>
              <a:rPr sz="2400" dirty="0">
                <a:latin typeface="+mj-lt"/>
                <a:cs typeface="Tahoma"/>
              </a:rPr>
              <a:t>end</a:t>
            </a:r>
            <a:r>
              <a:rPr sz="2400" spc="-70" dirty="0">
                <a:latin typeface="+mj-lt"/>
                <a:cs typeface="Tahoma"/>
              </a:rPr>
              <a:t> </a:t>
            </a:r>
            <a:r>
              <a:rPr sz="2400" dirty="0">
                <a:latin typeface="+mj-lt"/>
                <a:cs typeface="Tahoma"/>
              </a:rPr>
              <a:t>products</a:t>
            </a:r>
            <a:r>
              <a:rPr sz="2400" spc="-65" dirty="0">
                <a:latin typeface="+mj-lt"/>
                <a:cs typeface="Tahoma"/>
              </a:rPr>
              <a:t> </a:t>
            </a:r>
            <a:r>
              <a:rPr sz="2400" spc="-10" dirty="0">
                <a:latin typeface="+mj-lt"/>
                <a:cs typeface="Tahoma"/>
              </a:rPr>
              <a:t>(acids, </a:t>
            </a:r>
            <a:r>
              <a:rPr sz="2400" dirty="0">
                <a:latin typeface="+mj-lt"/>
                <a:cs typeface="Tahoma"/>
              </a:rPr>
              <a:t>alcohols,</a:t>
            </a:r>
            <a:r>
              <a:rPr sz="2400" spc="-105" dirty="0">
                <a:latin typeface="+mj-lt"/>
                <a:cs typeface="Tahoma"/>
              </a:rPr>
              <a:t> </a:t>
            </a:r>
            <a:r>
              <a:rPr sz="2400" spc="-10" dirty="0">
                <a:latin typeface="+mj-lt"/>
                <a:cs typeface="Tahoma"/>
              </a:rPr>
              <a:t>gases).</a:t>
            </a:r>
            <a:endParaRPr sz="2400" dirty="0">
              <a:latin typeface="+mj-lt"/>
              <a:cs typeface="Tahoma"/>
            </a:endParaRPr>
          </a:p>
        </p:txBody>
      </p:sp>
      <p:sp>
        <p:nvSpPr>
          <p:cNvPr id="5" name="TextBox 4">
            <a:extLst>
              <a:ext uri="{FF2B5EF4-FFF2-40B4-BE49-F238E27FC236}">
                <a16:creationId xmlns:a16="http://schemas.microsoft.com/office/drawing/2014/main" id="{9EDF6954-34C7-136A-F0CB-0B846F513248}"/>
              </a:ext>
            </a:extLst>
          </p:cNvPr>
          <p:cNvSpPr txBox="1"/>
          <p:nvPr/>
        </p:nvSpPr>
        <p:spPr>
          <a:xfrm>
            <a:off x="7543800" y="405825"/>
            <a:ext cx="1190613" cy="584775"/>
          </a:xfrm>
          <a:prstGeom prst="rect">
            <a:avLst/>
          </a:prstGeom>
          <a:noFill/>
        </p:spPr>
        <p:txBody>
          <a:bodyPr wrap="square" rtlCol="0">
            <a:spAutoFit/>
          </a:bodyPr>
          <a:lstStyle/>
          <a:p>
            <a:r>
              <a:rPr lang="en-US" sz="1600" dirty="0"/>
              <a:t>Horizontal integration</a:t>
            </a:r>
            <a:endParaRPr lang="en-PK" sz="1600" dirty="0"/>
          </a:p>
        </p:txBody>
      </p:sp>
      <p:sp>
        <p:nvSpPr>
          <p:cNvPr id="7" name="Title 6">
            <a:extLst>
              <a:ext uri="{FF2B5EF4-FFF2-40B4-BE49-F238E27FC236}">
                <a16:creationId xmlns:a16="http://schemas.microsoft.com/office/drawing/2014/main" id="{2B4593AB-A45E-D7CF-EF46-0E9004D3755F}"/>
              </a:ext>
            </a:extLst>
          </p:cNvPr>
          <p:cNvSpPr>
            <a:spLocks noGrp="1"/>
          </p:cNvSpPr>
          <p:nvPr>
            <p:ph type="title"/>
          </p:nvPr>
        </p:nvSpPr>
        <p:spPr/>
        <p:txBody>
          <a:bodyPr/>
          <a:lstStyle/>
          <a:p>
            <a:endParaRPr lang="en-PK"/>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2865" y="1164616"/>
            <a:ext cx="8634552" cy="5178725"/>
          </a:xfrm>
          <a:prstGeom prst="rect">
            <a:avLst/>
          </a:prstGeom>
        </p:spPr>
      </p:pic>
      <p:sp>
        <p:nvSpPr>
          <p:cNvPr id="5" name="TextBox 4">
            <a:extLst>
              <a:ext uri="{FF2B5EF4-FFF2-40B4-BE49-F238E27FC236}">
                <a16:creationId xmlns:a16="http://schemas.microsoft.com/office/drawing/2014/main" id="{5E93F230-5492-17D2-44E3-C0CB4A16305C}"/>
              </a:ext>
            </a:extLst>
          </p:cNvPr>
          <p:cNvSpPr txBox="1"/>
          <p:nvPr/>
        </p:nvSpPr>
        <p:spPr>
          <a:xfrm>
            <a:off x="7543800" y="362902"/>
            <a:ext cx="1190613" cy="584775"/>
          </a:xfrm>
          <a:prstGeom prst="rect">
            <a:avLst/>
          </a:prstGeom>
          <a:noFill/>
        </p:spPr>
        <p:txBody>
          <a:bodyPr wrap="square" rtlCol="0">
            <a:spAutoFit/>
          </a:bodyPr>
          <a:lstStyle/>
          <a:p>
            <a:r>
              <a:rPr lang="en-US" sz="1600" dirty="0"/>
              <a:t>Horizontal integration</a:t>
            </a:r>
            <a:endParaRPr lang="en-PK" sz="1600" dirty="0"/>
          </a:p>
        </p:txBody>
      </p:sp>
      <p:sp>
        <p:nvSpPr>
          <p:cNvPr id="7" name="Title 6">
            <a:extLst>
              <a:ext uri="{FF2B5EF4-FFF2-40B4-BE49-F238E27FC236}">
                <a16:creationId xmlns:a16="http://schemas.microsoft.com/office/drawing/2014/main" id="{6C47B61B-3030-3745-5222-DC936228D88F}"/>
              </a:ext>
            </a:extLst>
          </p:cNvPr>
          <p:cNvSpPr>
            <a:spLocks noGrp="1"/>
          </p:cNvSpPr>
          <p:nvPr>
            <p:ph type="title"/>
          </p:nvPr>
        </p:nvSpPr>
        <p:spPr/>
        <p:txBody>
          <a:bodyPr/>
          <a:lstStyle/>
          <a:p>
            <a:endParaRPr lang="en-PK"/>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66796" y="1380782"/>
            <a:ext cx="4810638" cy="4048802"/>
          </a:xfrm>
          <a:prstGeom prst="rect">
            <a:avLst/>
          </a:prstGeom>
        </p:spPr>
      </p:pic>
      <p:sp>
        <p:nvSpPr>
          <p:cNvPr id="5" name="TextBox 4">
            <a:extLst>
              <a:ext uri="{FF2B5EF4-FFF2-40B4-BE49-F238E27FC236}">
                <a16:creationId xmlns:a16="http://schemas.microsoft.com/office/drawing/2014/main" id="{12D80292-68B9-6CD6-2C93-EB5944B1281F}"/>
              </a:ext>
            </a:extLst>
          </p:cNvPr>
          <p:cNvSpPr txBox="1"/>
          <p:nvPr/>
        </p:nvSpPr>
        <p:spPr>
          <a:xfrm>
            <a:off x="7543800" y="362902"/>
            <a:ext cx="1190613" cy="584775"/>
          </a:xfrm>
          <a:prstGeom prst="rect">
            <a:avLst/>
          </a:prstGeom>
          <a:noFill/>
        </p:spPr>
        <p:txBody>
          <a:bodyPr wrap="square" rtlCol="0">
            <a:spAutoFit/>
          </a:bodyPr>
          <a:lstStyle/>
          <a:p>
            <a:r>
              <a:rPr lang="en-US" sz="1600" dirty="0"/>
              <a:t>Horizontal integration</a:t>
            </a:r>
            <a:endParaRPr lang="en-PK" sz="1600" dirty="0"/>
          </a:p>
        </p:txBody>
      </p:sp>
      <p:sp>
        <p:nvSpPr>
          <p:cNvPr id="7" name="Title 6">
            <a:extLst>
              <a:ext uri="{FF2B5EF4-FFF2-40B4-BE49-F238E27FC236}">
                <a16:creationId xmlns:a16="http://schemas.microsoft.com/office/drawing/2014/main" id="{EE647BFE-260E-961D-A92A-488D6DB8F556}"/>
              </a:ext>
            </a:extLst>
          </p:cNvPr>
          <p:cNvSpPr>
            <a:spLocks noGrp="1"/>
          </p:cNvSpPr>
          <p:nvPr>
            <p:ph type="title"/>
          </p:nvPr>
        </p:nvSpPr>
        <p:spPr/>
        <p:txBody>
          <a:bodyPr/>
          <a:lstStyle/>
          <a:p>
            <a:endParaRPr lang="en-PK"/>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10844" y="1609420"/>
            <a:ext cx="8090534" cy="2802690"/>
          </a:xfrm>
          <a:prstGeom prst="rect">
            <a:avLst/>
          </a:prstGeom>
        </p:spPr>
        <p:txBody>
          <a:bodyPr vert="horz" wrap="square" lIns="0" tIns="12065" rIns="0" bIns="0" rtlCol="0">
            <a:spAutoFit/>
          </a:bodyPr>
          <a:lstStyle/>
          <a:p>
            <a:pPr marL="381000" marR="30480" indent="-343535" algn="just">
              <a:lnSpc>
                <a:spcPct val="100000"/>
              </a:lnSpc>
              <a:spcBef>
                <a:spcPts val="95"/>
              </a:spcBef>
              <a:buFont typeface="Arial MT"/>
              <a:buChar char="•"/>
              <a:tabLst>
                <a:tab pos="382270" algn="l"/>
              </a:tabLst>
            </a:pPr>
            <a:r>
              <a:rPr sz="2400" dirty="0">
                <a:latin typeface="Calibri"/>
                <a:cs typeface="Calibri"/>
              </a:rPr>
              <a:t>There</a:t>
            </a:r>
            <a:r>
              <a:rPr sz="2400" spc="-70" dirty="0">
                <a:latin typeface="Calibri"/>
                <a:cs typeface="Calibri"/>
              </a:rPr>
              <a:t> </a:t>
            </a:r>
            <a:r>
              <a:rPr sz="2400" dirty="0">
                <a:latin typeface="Calibri"/>
                <a:cs typeface="Calibri"/>
              </a:rPr>
              <a:t>are</a:t>
            </a:r>
            <a:r>
              <a:rPr sz="2400" spc="-85" dirty="0">
                <a:latin typeface="Calibri"/>
                <a:cs typeface="Calibri"/>
              </a:rPr>
              <a:t> </a:t>
            </a:r>
            <a:r>
              <a:rPr sz="2400" dirty="0">
                <a:latin typeface="Calibri"/>
                <a:cs typeface="Calibri"/>
              </a:rPr>
              <a:t>two</a:t>
            </a:r>
            <a:r>
              <a:rPr sz="2400" spc="-100" dirty="0">
                <a:latin typeface="Calibri"/>
                <a:cs typeface="Calibri"/>
              </a:rPr>
              <a:t> </a:t>
            </a:r>
            <a:r>
              <a:rPr sz="2400" dirty="0">
                <a:latin typeface="Calibri"/>
                <a:cs typeface="Calibri"/>
              </a:rPr>
              <a:t>types</a:t>
            </a:r>
            <a:r>
              <a:rPr sz="2400" spc="-90" dirty="0">
                <a:latin typeface="Calibri"/>
                <a:cs typeface="Calibri"/>
              </a:rPr>
              <a:t> </a:t>
            </a:r>
            <a:r>
              <a:rPr sz="2400" dirty="0">
                <a:latin typeface="Calibri"/>
                <a:cs typeface="Calibri"/>
              </a:rPr>
              <a:t>of</a:t>
            </a:r>
            <a:r>
              <a:rPr sz="2400" spc="-100" dirty="0">
                <a:latin typeface="Calibri"/>
                <a:cs typeface="Calibri"/>
              </a:rPr>
              <a:t> </a:t>
            </a:r>
            <a:r>
              <a:rPr sz="2400" spc="-10" dirty="0">
                <a:latin typeface="Calibri"/>
                <a:cs typeface="Calibri"/>
              </a:rPr>
              <a:t>fermentation,</a:t>
            </a:r>
            <a:r>
              <a:rPr sz="2400" spc="-65" dirty="0">
                <a:latin typeface="Calibri"/>
                <a:cs typeface="Calibri"/>
              </a:rPr>
              <a:t> </a:t>
            </a:r>
            <a:r>
              <a:rPr sz="2400" spc="-10" dirty="0">
                <a:latin typeface="Calibri"/>
                <a:cs typeface="Calibri"/>
              </a:rPr>
              <a:t>alcoholic 	</a:t>
            </a:r>
            <a:r>
              <a:rPr sz="2400" dirty="0">
                <a:latin typeface="Calibri"/>
                <a:cs typeface="Calibri"/>
              </a:rPr>
              <a:t>and</a:t>
            </a:r>
            <a:r>
              <a:rPr sz="2400" spc="-90" dirty="0">
                <a:latin typeface="Calibri"/>
                <a:cs typeface="Calibri"/>
              </a:rPr>
              <a:t> </a:t>
            </a:r>
            <a:r>
              <a:rPr sz="2400" dirty="0">
                <a:latin typeface="Calibri"/>
                <a:cs typeface="Calibri"/>
              </a:rPr>
              <a:t>lactic</a:t>
            </a:r>
            <a:r>
              <a:rPr sz="2400" spc="-105" dirty="0">
                <a:latin typeface="Calibri"/>
                <a:cs typeface="Calibri"/>
              </a:rPr>
              <a:t> </a:t>
            </a:r>
            <a:r>
              <a:rPr sz="2400" dirty="0">
                <a:latin typeface="Calibri"/>
                <a:cs typeface="Calibri"/>
              </a:rPr>
              <a:t>acid.</a:t>
            </a:r>
            <a:r>
              <a:rPr sz="2400" spc="-90" dirty="0">
                <a:latin typeface="Calibri"/>
                <a:cs typeface="Calibri"/>
              </a:rPr>
              <a:t> </a:t>
            </a:r>
            <a:r>
              <a:rPr sz="2400" spc="-10" dirty="0">
                <a:latin typeface="Calibri"/>
                <a:cs typeface="Calibri"/>
              </a:rPr>
              <a:t>Fermentation</a:t>
            </a:r>
            <a:r>
              <a:rPr sz="2400" spc="-45" dirty="0">
                <a:latin typeface="Calibri"/>
                <a:cs typeface="Calibri"/>
              </a:rPr>
              <a:t> </a:t>
            </a:r>
            <a:r>
              <a:rPr sz="2400" spc="-10" dirty="0">
                <a:latin typeface="Calibri"/>
                <a:cs typeface="Calibri"/>
              </a:rPr>
              <a:t>follows</a:t>
            </a:r>
            <a:r>
              <a:rPr sz="2400" spc="-85" dirty="0">
                <a:latin typeface="Calibri"/>
                <a:cs typeface="Calibri"/>
              </a:rPr>
              <a:t> </a:t>
            </a:r>
            <a:r>
              <a:rPr sz="2400" spc="-10" dirty="0">
                <a:latin typeface="Calibri"/>
                <a:cs typeface="Calibri"/>
              </a:rPr>
              <a:t>glycolysis 	</a:t>
            </a:r>
            <a:r>
              <a:rPr sz="2400" dirty="0">
                <a:latin typeface="Calibri"/>
                <a:cs typeface="Calibri"/>
              </a:rPr>
              <a:t>in</a:t>
            </a:r>
            <a:r>
              <a:rPr sz="2400" spc="-60" dirty="0">
                <a:latin typeface="Calibri"/>
                <a:cs typeface="Calibri"/>
              </a:rPr>
              <a:t> </a:t>
            </a:r>
            <a:r>
              <a:rPr sz="2400" dirty="0">
                <a:latin typeface="Calibri"/>
                <a:cs typeface="Calibri"/>
              </a:rPr>
              <a:t>the</a:t>
            </a:r>
            <a:r>
              <a:rPr sz="2400" spc="-40" dirty="0">
                <a:latin typeface="Calibri"/>
                <a:cs typeface="Calibri"/>
              </a:rPr>
              <a:t> </a:t>
            </a:r>
            <a:r>
              <a:rPr sz="2400" dirty="0">
                <a:latin typeface="Calibri"/>
                <a:cs typeface="Calibri"/>
              </a:rPr>
              <a:t>absence</a:t>
            </a:r>
            <a:r>
              <a:rPr sz="2400" spc="-25" dirty="0">
                <a:latin typeface="Calibri"/>
                <a:cs typeface="Calibri"/>
              </a:rPr>
              <a:t> </a:t>
            </a:r>
            <a:r>
              <a:rPr sz="2400" dirty="0">
                <a:latin typeface="Calibri"/>
                <a:cs typeface="Calibri"/>
              </a:rPr>
              <a:t>of</a:t>
            </a:r>
            <a:r>
              <a:rPr sz="2400" spc="-60" dirty="0">
                <a:latin typeface="Calibri"/>
                <a:cs typeface="Calibri"/>
              </a:rPr>
              <a:t> </a:t>
            </a:r>
            <a:r>
              <a:rPr sz="2400" spc="-10" dirty="0">
                <a:latin typeface="Calibri"/>
                <a:cs typeface="Calibri"/>
              </a:rPr>
              <a:t>oxygen.</a:t>
            </a:r>
            <a:endParaRPr sz="2400" dirty="0">
              <a:latin typeface="Calibri"/>
              <a:cs typeface="Calibri"/>
            </a:endParaRPr>
          </a:p>
          <a:p>
            <a:pPr marL="382270" marR="761365" indent="-344805">
              <a:lnSpc>
                <a:spcPct val="100000"/>
              </a:lnSpc>
              <a:spcBef>
                <a:spcPts val="770"/>
              </a:spcBef>
              <a:buFont typeface="Arial MT"/>
              <a:buChar char="•"/>
              <a:tabLst>
                <a:tab pos="382270" algn="l"/>
              </a:tabLst>
            </a:pPr>
            <a:r>
              <a:rPr sz="2400" b="1" dirty="0">
                <a:latin typeface="Calibri"/>
                <a:cs typeface="Calibri"/>
              </a:rPr>
              <a:t>Alcoholic</a:t>
            </a:r>
            <a:r>
              <a:rPr sz="2400" b="1" spc="-180" dirty="0">
                <a:latin typeface="Calibri"/>
                <a:cs typeface="Calibri"/>
              </a:rPr>
              <a:t> </a:t>
            </a:r>
            <a:r>
              <a:rPr sz="2400" b="1" spc="-10" dirty="0">
                <a:latin typeface="Calibri"/>
                <a:cs typeface="Calibri"/>
              </a:rPr>
              <a:t>fermentation</a:t>
            </a:r>
            <a:r>
              <a:rPr sz="2400" b="1" spc="-135" dirty="0">
                <a:latin typeface="Calibri"/>
                <a:cs typeface="Calibri"/>
              </a:rPr>
              <a:t> </a:t>
            </a:r>
            <a:r>
              <a:rPr sz="2400" dirty="0">
                <a:latin typeface="Calibri"/>
                <a:cs typeface="Calibri"/>
              </a:rPr>
              <a:t>produces</a:t>
            </a:r>
            <a:r>
              <a:rPr sz="2400" spc="-110" dirty="0">
                <a:latin typeface="Calibri"/>
                <a:cs typeface="Calibri"/>
              </a:rPr>
              <a:t> </a:t>
            </a:r>
            <a:r>
              <a:rPr sz="2400" spc="-10" dirty="0">
                <a:latin typeface="Calibri"/>
                <a:cs typeface="Calibri"/>
              </a:rPr>
              <a:t>ethanol, </a:t>
            </a:r>
            <a:r>
              <a:rPr sz="2400" dirty="0">
                <a:latin typeface="Calibri"/>
                <a:cs typeface="Calibri"/>
              </a:rPr>
              <a:t>carbon</a:t>
            </a:r>
            <a:r>
              <a:rPr sz="2400" spc="-85" dirty="0">
                <a:latin typeface="Calibri"/>
                <a:cs typeface="Calibri"/>
              </a:rPr>
              <a:t> </a:t>
            </a:r>
            <a:r>
              <a:rPr sz="2400" dirty="0">
                <a:latin typeface="Calibri"/>
                <a:cs typeface="Calibri"/>
              </a:rPr>
              <a:t>dioxide,</a:t>
            </a:r>
            <a:r>
              <a:rPr sz="2400" spc="-110" dirty="0">
                <a:latin typeface="Calibri"/>
                <a:cs typeface="Calibri"/>
              </a:rPr>
              <a:t> </a:t>
            </a:r>
            <a:r>
              <a:rPr sz="2400" dirty="0">
                <a:latin typeface="Calibri"/>
                <a:cs typeface="Calibri"/>
              </a:rPr>
              <a:t>and</a:t>
            </a:r>
            <a:r>
              <a:rPr sz="2400" spc="-90" dirty="0">
                <a:latin typeface="Calibri"/>
                <a:cs typeface="Calibri"/>
              </a:rPr>
              <a:t> </a:t>
            </a:r>
            <a:r>
              <a:rPr sz="2400" spc="-10" dirty="0">
                <a:latin typeface="Calibri"/>
                <a:cs typeface="Calibri"/>
              </a:rPr>
              <a:t>NAD</a:t>
            </a:r>
            <a:r>
              <a:rPr sz="2400" spc="-15" baseline="25132" dirty="0">
                <a:latin typeface="Calibri"/>
                <a:cs typeface="Calibri"/>
              </a:rPr>
              <a:t>+</a:t>
            </a:r>
            <a:r>
              <a:rPr sz="2400" spc="-10" dirty="0">
                <a:latin typeface="Calibri"/>
                <a:cs typeface="Calibri"/>
              </a:rPr>
              <a:t>.</a:t>
            </a:r>
            <a:endParaRPr sz="2400" dirty="0">
              <a:latin typeface="Calibri"/>
              <a:cs typeface="Calibri"/>
            </a:endParaRPr>
          </a:p>
          <a:p>
            <a:pPr marL="382270" marR="308610" indent="-344805">
              <a:lnSpc>
                <a:spcPct val="100000"/>
              </a:lnSpc>
              <a:spcBef>
                <a:spcPts val="775"/>
              </a:spcBef>
              <a:buFont typeface="Arial MT"/>
              <a:buChar char="•"/>
              <a:tabLst>
                <a:tab pos="382270" algn="l"/>
              </a:tabLst>
            </a:pPr>
            <a:r>
              <a:rPr sz="2400" b="1" dirty="0">
                <a:latin typeface="Calibri"/>
                <a:cs typeface="Calibri"/>
              </a:rPr>
              <a:t>Lactic</a:t>
            </a:r>
            <a:r>
              <a:rPr sz="2400" b="1" spc="-100" dirty="0">
                <a:latin typeface="Calibri"/>
                <a:cs typeface="Calibri"/>
              </a:rPr>
              <a:t> </a:t>
            </a:r>
            <a:r>
              <a:rPr sz="2400" b="1" dirty="0">
                <a:latin typeface="Calibri"/>
                <a:cs typeface="Calibri"/>
              </a:rPr>
              <a:t>acid</a:t>
            </a:r>
            <a:r>
              <a:rPr sz="2400" b="1" spc="-135" dirty="0">
                <a:latin typeface="Calibri"/>
                <a:cs typeface="Calibri"/>
              </a:rPr>
              <a:t> </a:t>
            </a:r>
            <a:r>
              <a:rPr sz="2400" b="1" spc="-10" dirty="0">
                <a:latin typeface="Calibri"/>
                <a:cs typeface="Calibri"/>
              </a:rPr>
              <a:t>fermentation</a:t>
            </a:r>
            <a:r>
              <a:rPr sz="2400" b="1" spc="-50" dirty="0">
                <a:latin typeface="Calibri"/>
                <a:cs typeface="Calibri"/>
              </a:rPr>
              <a:t> </a:t>
            </a:r>
            <a:r>
              <a:rPr sz="2400" dirty="0">
                <a:latin typeface="Calibri"/>
                <a:cs typeface="Calibri"/>
              </a:rPr>
              <a:t>produces</a:t>
            </a:r>
            <a:r>
              <a:rPr sz="2400" spc="-70" dirty="0">
                <a:latin typeface="Calibri"/>
                <a:cs typeface="Calibri"/>
              </a:rPr>
              <a:t> </a:t>
            </a:r>
            <a:r>
              <a:rPr sz="2400" dirty="0">
                <a:latin typeface="Calibri"/>
                <a:cs typeface="Calibri"/>
              </a:rPr>
              <a:t>lactic</a:t>
            </a:r>
            <a:r>
              <a:rPr sz="2400" spc="-110" dirty="0">
                <a:latin typeface="Calibri"/>
                <a:cs typeface="Calibri"/>
              </a:rPr>
              <a:t> </a:t>
            </a:r>
            <a:r>
              <a:rPr sz="2400" spc="-20" dirty="0">
                <a:latin typeface="Calibri"/>
                <a:cs typeface="Calibri"/>
              </a:rPr>
              <a:t>acid </a:t>
            </a:r>
            <a:r>
              <a:rPr sz="2400" spc="-10" dirty="0">
                <a:latin typeface="Calibri"/>
                <a:cs typeface="Calibri"/>
              </a:rPr>
              <a:t>(lactate)</a:t>
            </a:r>
            <a:r>
              <a:rPr sz="2400" spc="-75" dirty="0">
                <a:latin typeface="Calibri"/>
                <a:cs typeface="Calibri"/>
              </a:rPr>
              <a:t> </a:t>
            </a:r>
            <a:r>
              <a:rPr sz="2400" dirty="0">
                <a:latin typeface="Calibri"/>
                <a:cs typeface="Calibri"/>
              </a:rPr>
              <a:t>and</a:t>
            </a:r>
            <a:r>
              <a:rPr sz="2400" spc="-60" dirty="0">
                <a:latin typeface="Calibri"/>
                <a:cs typeface="Calibri"/>
              </a:rPr>
              <a:t> </a:t>
            </a:r>
            <a:r>
              <a:rPr sz="2400" spc="-20" dirty="0">
                <a:latin typeface="Calibri"/>
                <a:cs typeface="Calibri"/>
              </a:rPr>
              <a:t>NAD</a:t>
            </a:r>
            <a:r>
              <a:rPr sz="2400" spc="-30" baseline="25132" dirty="0">
                <a:latin typeface="Calibri"/>
                <a:cs typeface="Calibri"/>
              </a:rPr>
              <a:t>+</a:t>
            </a:r>
            <a:r>
              <a:rPr sz="2400" spc="-20" dirty="0">
                <a:latin typeface="Calibri"/>
                <a:cs typeface="Calibri"/>
              </a:rPr>
              <a:t>.</a:t>
            </a:r>
            <a:endParaRPr sz="2400" dirty="0">
              <a:latin typeface="Calibri"/>
              <a:cs typeface="Calibri"/>
            </a:endParaRPr>
          </a:p>
        </p:txBody>
      </p:sp>
      <p:sp>
        <p:nvSpPr>
          <p:cNvPr id="5" name="TextBox 4">
            <a:extLst>
              <a:ext uri="{FF2B5EF4-FFF2-40B4-BE49-F238E27FC236}">
                <a16:creationId xmlns:a16="http://schemas.microsoft.com/office/drawing/2014/main" id="{BA588681-23A8-7687-2069-C83768F8A88D}"/>
              </a:ext>
            </a:extLst>
          </p:cNvPr>
          <p:cNvSpPr txBox="1"/>
          <p:nvPr/>
        </p:nvSpPr>
        <p:spPr>
          <a:xfrm>
            <a:off x="7543800" y="362902"/>
            <a:ext cx="1190613" cy="584775"/>
          </a:xfrm>
          <a:prstGeom prst="rect">
            <a:avLst/>
          </a:prstGeom>
          <a:noFill/>
        </p:spPr>
        <p:txBody>
          <a:bodyPr wrap="square" rtlCol="0">
            <a:spAutoFit/>
          </a:bodyPr>
          <a:lstStyle/>
          <a:p>
            <a:r>
              <a:rPr lang="en-US" sz="1600" dirty="0"/>
              <a:t>Horizontal integration</a:t>
            </a:r>
            <a:endParaRPr lang="en-PK"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0044" y="816006"/>
            <a:ext cx="8082280" cy="5475858"/>
          </a:xfrm>
          <a:prstGeom prst="rect">
            <a:avLst/>
          </a:prstGeom>
        </p:spPr>
        <p:txBody>
          <a:bodyPr vert="horz" wrap="square" lIns="0" tIns="119380" rIns="0" bIns="0" rtlCol="0">
            <a:spAutoFit/>
          </a:bodyPr>
          <a:lstStyle/>
          <a:p>
            <a:pPr marL="433070" indent="-344170">
              <a:lnSpc>
                <a:spcPct val="100000"/>
              </a:lnSpc>
              <a:spcBef>
                <a:spcPts val="940"/>
              </a:spcBef>
              <a:buFont typeface="Arial MT"/>
              <a:buChar char="•"/>
              <a:tabLst>
                <a:tab pos="433070" algn="l"/>
              </a:tabLst>
            </a:pPr>
            <a:r>
              <a:rPr sz="3200" b="1" dirty="0">
                <a:latin typeface="Calibri"/>
                <a:cs typeface="Calibri"/>
              </a:rPr>
              <a:t>1.</a:t>
            </a:r>
            <a:r>
              <a:rPr sz="3200" b="1" spc="-75" dirty="0">
                <a:latin typeface="Calibri"/>
                <a:cs typeface="Calibri"/>
              </a:rPr>
              <a:t> </a:t>
            </a:r>
            <a:r>
              <a:rPr sz="4000" b="1" dirty="0">
                <a:latin typeface="Calibri"/>
                <a:cs typeface="Calibri"/>
              </a:rPr>
              <a:t>Alcoholic</a:t>
            </a:r>
            <a:r>
              <a:rPr sz="4000" b="1" spc="-75" dirty="0">
                <a:latin typeface="Calibri"/>
                <a:cs typeface="Calibri"/>
              </a:rPr>
              <a:t> </a:t>
            </a:r>
            <a:r>
              <a:rPr sz="4000" b="1" spc="-10" dirty="0">
                <a:latin typeface="Calibri"/>
                <a:cs typeface="Calibri"/>
              </a:rPr>
              <a:t>fermentation</a:t>
            </a:r>
            <a:endParaRPr sz="4000" dirty="0">
              <a:latin typeface="Calibri"/>
              <a:cs typeface="Calibri"/>
            </a:endParaRPr>
          </a:p>
          <a:p>
            <a:pPr marL="433070" marR="561340" indent="-344805">
              <a:lnSpc>
                <a:spcPct val="100000"/>
              </a:lnSpc>
              <a:spcBef>
                <a:spcPts val="630"/>
              </a:spcBef>
              <a:buFont typeface="Arial MT"/>
              <a:buChar char="•"/>
              <a:tabLst>
                <a:tab pos="433070" algn="l"/>
              </a:tabLst>
            </a:pPr>
            <a:r>
              <a:rPr sz="2400" dirty="0">
                <a:latin typeface="Calibri"/>
                <a:cs typeface="Calibri"/>
              </a:rPr>
              <a:t>In</a:t>
            </a:r>
            <a:r>
              <a:rPr sz="2400" spc="-60" dirty="0">
                <a:latin typeface="Calibri"/>
                <a:cs typeface="Calibri"/>
              </a:rPr>
              <a:t> </a:t>
            </a:r>
            <a:r>
              <a:rPr sz="2400" dirty="0">
                <a:latin typeface="Calibri"/>
                <a:cs typeface="Calibri"/>
              </a:rPr>
              <a:t>this</a:t>
            </a:r>
            <a:r>
              <a:rPr sz="2400" spc="-85" dirty="0">
                <a:latin typeface="Calibri"/>
                <a:cs typeface="Calibri"/>
              </a:rPr>
              <a:t> </a:t>
            </a:r>
            <a:r>
              <a:rPr sz="2400" spc="-20" dirty="0">
                <a:latin typeface="Calibri"/>
                <a:cs typeface="Calibri"/>
              </a:rPr>
              <a:t>pathway</a:t>
            </a:r>
            <a:r>
              <a:rPr sz="2400" spc="-65" dirty="0">
                <a:latin typeface="Calibri"/>
                <a:cs typeface="Calibri"/>
              </a:rPr>
              <a:t> </a:t>
            </a:r>
            <a:r>
              <a:rPr sz="2400" dirty="0">
                <a:latin typeface="Calibri"/>
                <a:cs typeface="Calibri"/>
              </a:rPr>
              <a:t>first</a:t>
            </a:r>
            <a:r>
              <a:rPr sz="2400" spc="-45" dirty="0">
                <a:latin typeface="Calibri"/>
                <a:cs typeface="Calibri"/>
              </a:rPr>
              <a:t> </a:t>
            </a:r>
            <a:r>
              <a:rPr sz="2400" dirty="0">
                <a:latin typeface="Calibri"/>
                <a:cs typeface="Calibri"/>
              </a:rPr>
              <a:t>glucose</a:t>
            </a:r>
            <a:r>
              <a:rPr sz="2400" spc="-75" dirty="0">
                <a:latin typeface="Calibri"/>
                <a:cs typeface="Calibri"/>
              </a:rPr>
              <a:t> </a:t>
            </a:r>
            <a:r>
              <a:rPr sz="2400" dirty="0">
                <a:latin typeface="Calibri"/>
                <a:cs typeface="Calibri"/>
              </a:rPr>
              <a:t>is</a:t>
            </a:r>
            <a:r>
              <a:rPr sz="2400" spc="-45" dirty="0">
                <a:latin typeface="Calibri"/>
                <a:cs typeface="Calibri"/>
              </a:rPr>
              <a:t> </a:t>
            </a:r>
            <a:r>
              <a:rPr sz="2400" spc="-10" dirty="0">
                <a:latin typeface="Calibri"/>
                <a:cs typeface="Calibri"/>
              </a:rPr>
              <a:t>converted</a:t>
            </a:r>
            <a:r>
              <a:rPr sz="2400" spc="-70" dirty="0">
                <a:latin typeface="Calibri"/>
                <a:cs typeface="Calibri"/>
              </a:rPr>
              <a:t> </a:t>
            </a:r>
            <a:r>
              <a:rPr sz="2400" dirty="0">
                <a:latin typeface="Calibri"/>
                <a:cs typeface="Calibri"/>
              </a:rPr>
              <a:t>into</a:t>
            </a:r>
            <a:r>
              <a:rPr sz="2400" spc="-75" dirty="0">
                <a:latin typeface="Calibri"/>
                <a:cs typeface="Calibri"/>
              </a:rPr>
              <a:t> </a:t>
            </a:r>
            <a:r>
              <a:rPr sz="2400" spc="-10" dirty="0">
                <a:latin typeface="Calibri"/>
                <a:cs typeface="Calibri"/>
              </a:rPr>
              <a:t>Pyruvate</a:t>
            </a:r>
            <a:r>
              <a:rPr sz="2400" spc="-75" dirty="0">
                <a:latin typeface="Calibri"/>
                <a:cs typeface="Calibri"/>
              </a:rPr>
              <a:t> </a:t>
            </a:r>
            <a:r>
              <a:rPr sz="2400" spc="-25" dirty="0">
                <a:latin typeface="Calibri"/>
                <a:cs typeface="Calibri"/>
              </a:rPr>
              <a:t>by </a:t>
            </a:r>
            <a:r>
              <a:rPr sz="2400" dirty="0">
                <a:latin typeface="Calibri"/>
                <a:cs typeface="Calibri"/>
              </a:rPr>
              <a:t>glycolysis.</a:t>
            </a:r>
            <a:r>
              <a:rPr sz="2400" spc="-55" dirty="0">
                <a:latin typeface="Calibri"/>
                <a:cs typeface="Calibri"/>
              </a:rPr>
              <a:t> </a:t>
            </a:r>
            <a:r>
              <a:rPr sz="2400" dirty="0">
                <a:latin typeface="Calibri"/>
                <a:cs typeface="Calibri"/>
              </a:rPr>
              <a:t>And</a:t>
            </a:r>
            <a:r>
              <a:rPr sz="2400" spc="-75" dirty="0">
                <a:latin typeface="Calibri"/>
                <a:cs typeface="Calibri"/>
              </a:rPr>
              <a:t> </a:t>
            </a:r>
            <a:r>
              <a:rPr sz="2400" dirty="0">
                <a:latin typeface="Calibri"/>
                <a:cs typeface="Calibri"/>
              </a:rPr>
              <a:t>then</a:t>
            </a:r>
            <a:r>
              <a:rPr sz="2400" spc="-75" dirty="0">
                <a:latin typeface="Calibri"/>
                <a:cs typeface="Calibri"/>
              </a:rPr>
              <a:t> </a:t>
            </a:r>
            <a:r>
              <a:rPr sz="2400" dirty="0">
                <a:latin typeface="Calibri"/>
                <a:cs typeface="Calibri"/>
              </a:rPr>
              <a:t>alcohol</a:t>
            </a:r>
            <a:r>
              <a:rPr sz="2400" spc="-80" dirty="0">
                <a:latin typeface="Calibri"/>
                <a:cs typeface="Calibri"/>
              </a:rPr>
              <a:t> </a:t>
            </a:r>
            <a:r>
              <a:rPr sz="2400" spc="-20" dirty="0">
                <a:latin typeface="Calibri"/>
                <a:cs typeface="Calibri"/>
              </a:rPr>
              <a:t>dehydrogenase</a:t>
            </a:r>
            <a:r>
              <a:rPr sz="2400" spc="-85" dirty="0">
                <a:latin typeface="Calibri"/>
                <a:cs typeface="Calibri"/>
              </a:rPr>
              <a:t> </a:t>
            </a:r>
            <a:r>
              <a:rPr sz="2400" dirty="0">
                <a:latin typeface="Calibri"/>
                <a:cs typeface="Calibri"/>
              </a:rPr>
              <a:t>reduces</a:t>
            </a:r>
            <a:r>
              <a:rPr sz="2400" spc="-60" dirty="0">
                <a:latin typeface="Calibri"/>
                <a:cs typeface="Calibri"/>
              </a:rPr>
              <a:t> </a:t>
            </a:r>
            <a:r>
              <a:rPr sz="2400" spc="-25" dirty="0">
                <a:latin typeface="Calibri"/>
                <a:cs typeface="Calibri"/>
              </a:rPr>
              <a:t>the </a:t>
            </a:r>
            <a:r>
              <a:rPr sz="2400" spc="-10" dirty="0">
                <a:latin typeface="Calibri"/>
                <a:cs typeface="Calibri"/>
              </a:rPr>
              <a:t>pyruvate</a:t>
            </a:r>
            <a:r>
              <a:rPr sz="2400" spc="-110" dirty="0">
                <a:latin typeface="Calibri"/>
                <a:cs typeface="Calibri"/>
              </a:rPr>
              <a:t> </a:t>
            </a:r>
            <a:r>
              <a:rPr sz="2400" dirty="0">
                <a:latin typeface="Calibri"/>
                <a:cs typeface="Calibri"/>
              </a:rPr>
              <a:t>into</a:t>
            </a:r>
            <a:r>
              <a:rPr sz="2400" spc="-85" dirty="0">
                <a:latin typeface="Calibri"/>
                <a:cs typeface="Calibri"/>
              </a:rPr>
              <a:t> </a:t>
            </a:r>
            <a:r>
              <a:rPr sz="2400" dirty="0">
                <a:latin typeface="Calibri"/>
                <a:cs typeface="Calibri"/>
              </a:rPr>
              <a:t>ethanol</a:t>
            </a:r>
            <a:r>
              <a:rPr sz="2400" spc="-85" dirty="0">
                <a:latin typeface="Calibri"/>
                <a:cs typeface="Calibri"/>
              </a:rPr>
              <a:t> </a:t>
            </a:r>
            <a:r>
              <a:rPr sz="2400" dirty="0">
                <a:latin typeface="Calibri"/>
                <a:cs typeface="Calibri"/>
              </a:rPr>
              <a:t>and</a:t>
            </a:r>
            <a:r>
              <a:rPr sz="2400" spc="-60" dirty="0">
                <a:latin typeface="Calibri"/>
                <a:cs typeface="Calibri"/>
              </a:rPr>
              <a:t> </a:t>
            </a:r>
            <a:r>
              <a:rPr sz="2400" spc="-20" dirty="0">
                <a:latin typeface="Calibri"/>
                <a:cs typeface="Calibri"/>
              </a:rPr>
              <a:t>CO2.</a:t>
            </a:r>
            <a:endParaRPr sz="2400" dirty="0">
              <a:latin typeface="Calibri"/>
              <a:cs typeface="Calibri"/>
            </a:endParaRPr>
          </a:p>
          <a:p>
            <a:pPr marL="433070" marR="537845" indent="-344805">
              <a:lnSpc>
                <a:spcPct val="100000"/>
              </a:lnSpc>
              <a:spcBef>
                <a:spcPts val="585"/>
              </a:spcBef>
              <a:buFont typeface="Arial MT"/>
              <a:buChar char="•"/>
              <a:tabLst>
                <a:tab pos="433070" algn="l"/>
              </a:tabLst>
            </a:pPr>
            <a:r>
              <a:rPr sz="2400" dirty="0">
                <a:latin typeface="Calibri"/>
                <a:cs typeface="Calibri"/>
              </a:rPr>
              <a:t>Metabolism</a:t>
            </a:r>
            <a:r>
              <a:rPr sz="2400" spc="-110" dirty="0">
                <a:latin typeface="Calibri"/>
                <a:cs typeface="Calibri"/>
              </a:rPr>
              <a:t> </a:t>
            </a:r>
            <a:r>
              <a:rPr sz="2400" dirty="0">
                <a:latin typeface="Calibri"/>
                <a:cs typeface="Calibri"/>
              </a:rPr>
              <a:t>of</a:t>
            </a:r>
            <a:r>
              <a:rPr sz="2400" spc="-50" dirty="0">
                <a:latin typeface="Calibri"/>
                <a:cs typeface="Calibri"/>
              </a:rPr>
              <a:t> </a:t>
            </a:r>
            <a:r>
              <a:rPr sz="2400" spc="-10" dirty="0">
                <a:latin typeface="Calibri"/>
                <a:cs typeface="Calibri"/>
              </a:rPr>
              <a:t>pyruvate</a:t>
            </a:r>
            <a:r>
              <a:rPr sz="2400" spc="-105"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produce</a:t>
            </a:r>
            <a:r>
              <a:rPr sz="2400" spc="-85" dirty="0">
                <a:latin typeface="Calibri"/>
                <a:cs typeface="Calibri"/>
              </a:rPr>
              <a:t> </a:t>
            </a:r>
            <a:r>
              <a:rPr sz="2400" dirty="0">
                <a:latin typeface="Calibri"/>
                <a:cs typeface="Calibri"/>
              </a:rPr>
              <a:t>ethanol</a:t>
            </a:r>
            <a:r>
              <a:rPr sz="2400" spc="-80" dirty="0">
                <a:latin typeface="Calibri"/>
                <a:cs typeface="Calibri"/>
              </a:rPr>
              <a:t> </a:t>
            </a:r>
            <a:r>
              <a:rPr sz="2400" dirty="0">
                <a:latin typeface="Calibri"/>
                <a:cs typeface="Calibri"/>
              </a:rPr>
              <a:t>occurs</a:t>
            </a:r>
            <a:r>
              <a:rPr sz="2400" spc="-70" dirty="0">
                <a:latin typeface="Calibri"/>
                <a:cs typeface="Calibri"/>
              </a:rPr>
              <a:t> </a:t>
            </a:r>
            <a:r>
              <a:rPr sz="2400" dirty="0">
                <a:latin typeface="Calibri"/>
                <a:cs typeface="Calibri"/>
              </a:rPr>
              <a:t>in</a:t>
            </a:r>
            <a:r>
              <a:rPr sz="2400" spc="-60" dirty="0">
                <a:latin typeface="Calibri"/>
                <a:cs typeface="Calibri"/>
              </a:rPr>
              <a:t> </a:t>
            </a:r>
            <a:r>
              <a:rPr sz="2400" spc="-25" dirty="0">
                <a:latin typeface="Calibri"/>
                <a:cs typeface="Calibri"/>
              </a:rPr>
              <a:t>two </a:t>
            </a:r>
            <a:r>
              <a:rPr sz="2400" spc="-10" dirty="0">
                <a:latin typeface="Calibri"/>
                <a:cs typeface="Calibri"/>
              </a:rPr>
              <a:t>steps.</a:t>
            </a:r>
            <a:endParaRPr sz="2400" dirty="0">
              <a:latin typeface="Calibri"/>
              <a:cs typeface="Calibri"/>
            </a:endParaRPr>
          </a:p>
          <a:p>
            <a:pPr marL="433070" marR="344170" indent="-344805">
              <a:lnSpc>
                <a:spcPct val="100000"/>
              </a:lnSpc>
              <a:spcBef>
                <a:spcPts val="575"/>
              </a:spcBef>
              <a:buFont typeface="Arial MT"/>
              <a:buChar char="•"/>
              <a:tabLst>
                <a:tab pos="433070" algn="l"/>
              </a:tabLst>
            </a:pPr>
            <a:r>
              <a:rPr sz="2400" dirty="0">
                <a:latin typeface="Calibri"/>
                <a:cs typeface="Calibri"/>
              </a:rPr>
              <a:t>1</a:t>
            </a:r>
            <a:r>
              <a:rPr sz="2400" baseline="24305" dirty="0">
                <a:latin typeface="Calibri"/>
                <a:cs typeface="Calibri"/>
              </a:rPr>
              <a:t>st</a:t>
            </a:r>
            <a:r>
              <a:rPr sz="2400" spc="202" baseline="24305" dirty="0">
                <a:latin typeface="Calibri"/>
                <a:cs typeface="Calibri"/>
              </a:rPr>
              <a:t> </a:t>
            </a:r>
            <a:r>
              <a:rPr sz="2400" dirty="0">
                <a:latin typeface="Calibri"/>
                <a:cs typeface="Calibri"/>
              </a:rPr>
              <a:t>step:</a:t>
            </a:r>
            <a:r>
              <a:rPr sz="2400" spc="-90" dirty="0">
                <a:latin typeface="Calibri"/>
                <a:cs typeface="Calibri"/>
              </a:rPr>
              <a:t> </a:t>
            </a:r>
            <a:r>
              <a:rPr sz="2400" spc="-10" dirty="0">
                <a:latin typeface="Calibri"/>
                <a:cs typeface="Calibri"/>
              </a:rPr>
              <a:t>pyruvate</a:t>
            </a:r>
            <a:r>
              <a:rPr sz="2400" spc="-65" dirty="0">
                <a:latin typeface="Calibri"/>
                <a:cs typeface="Calibri"/>
              </a:rPr>
              <a:t> </a:t>
            </a:r>
            <a:r>
              <a:rPr sz="2400" dirty="0">
                <a:latin typeface="Calibri"/>
                <a:cs typeface="Calibri"/>
              </a:rPr>
              <a:t>is</a:t>
            </a:r>
            <a:r>
              <a:rPr sz="2400" spc="-50" dirty="0">
                <a:latin typeface="Calibri"/>
                <a:cs typeface="Calibri"/>
              </a:rPr>
              <a:t> </a:t>
            </a:r>
            <a:r>
              <a:rPr sz="2400" dirty="0">
                <a:latin typeface="Calibri"/>
                <a:cs typeface="Calibri"/>
              </a:rPr>
              <a:t>first</a:t>
            </a:r>
            <a:r>
              <a:rPr sz="2400" spc="-40" dirty="0">
                <a:latin typeface="Calibri"/>
                <a:cs typeface="Calibri"/>
              </a:rPr>
              <a:t> </a:t>
            </a:r>
            <a:r>
              <a:rPr sz="2400" spc="-10" dirty="0">
                <a:latin typeface="Calibri"/>
                <a:cs typeface="Calibri"/>
              </a:rPr>
              <a:t>decarboxylated</a:t>
            </a:r>
            <a:r>
              <a:rPr sz="2400" spc="-80" dirty="0">
                <a:latin typeface="Calibri"/>
                <a:cs typeface="Calibri"/>
              </a:rPr>
              <a:t> </a:t>
            </a:r>
            <a:r>
              <a:rPr sz="2400" dirty="0">
                <a:latin typeface="Calibri"/>
                <a:cs typeface="Calibri"/>
              </a:rPr>
              <a:t>into</a:t>
            </a:r>
            <a:r>
              <a:rPr sz="2400" spc="-65" dirty="0">
                <a:latin typeface="Calibri"/>
                <a:cs typeface="Calibri"/>
              </a:rPr>
              <a:t> </a:t>
            </a:r>
            <a:r>
              <a:rPr sz="2400" spc="-10" dirty="0">
                <a:latin typeface="Calibri"/>
                <a:cs typeface="Calibri"/>
              </a:rPr>
              <a:t>Acetaldehyde </a:t>
            </a:r>
            <a:r>
              <a:rPr sz="2400" dirty="0">
                <a:latin typeface="Calibri"/>
                <a:cs typeface="Calibri"/>
              </a:rPr>
              <a:t>and</a:t>
            </a:r>
            <a:r>
              <a:rPr sz="2400" spc="-45" dirty="0">
                <a:latin typeface="Calibri"/>
                <a:cs typeface="Calibri"/>
              </a:rPr>
              <a:t> </a:t>
            </a:r>
            <a:r>
              <a:rPr sz="2400" dirty="0">
                <a:latin typeface="Calibri"/>
                <a:cs typeface="Calibri"/>
              </a:rPr>
              <a:t>CO2.</a:t>
            </a:r>
            <a:r>
              <a:rPr sz="2400" spc="-55" dirty="0">
                <a:latin typeface="Calibri"/>
                <a:cs typeface="Calibri"/>
              </a:rPr>
              <a:t> </a:t>
            </a:r>
            <a:r>
              <a:rPr sz="2400" dirty="0">
                <a:latin typeface="Calibri"/>
                <a:cs typeface="Calibri"/>
              </a:rPr>
              <a:t>This</a:t>
            </a:r>
            <a:r>
              <a:rPr sz="2400" spc="-50" dirty="0">
                <a:latin typeface="Calibri"/>
                <a:cs typeface="Calibri"/>
              </a:rPr>
              <a:t> </a:t>
            </a:r>
            <a:r>
              <a:rPr sz="2400" dirty="0">
                <a:latin typeface="Calibri"/>
                <a:cs typeface="Calibri"/>
              </a:rPr>
              <a:t>reaction</a:t>
            </a:r>
            <a:r>
              <a:rPr sz="2400" spc="-80" dirty="0">
                <a:latin typeface="Calibri"/>
                <a:cs typeface="Calibri"/>
              </a:rPr>
              <a:t> </a:t>
            </a:r>
            <a:r>
              <a:rPr sz="2400" dirty="0">
                <a:latin typeface="Calibri"/>
                <a:cs typeface="Calibri"/>
              </a:rPr>
              <a:t>is</a:t>
            </a:r>
            <a:r>
              <a:rPr sz="2400" spc="-35" dirty="0">
                <a:latin typeface="Calibri"/>
                <a:cs typeface="Calibri"/>
              </a:rPr>
              <a:t> </a:t>
            </a:r>
            <a:r>
              <a:rPr sz="2400" spc="-10" dirty="0">
                <a:latin typeface="Calibri"/>
                <a:cs typeface="Calibri"/>
              </a:rPr>
              <a:t>catalyzed</a:t>
            </a:r>
            <a:r>
              <a:rPr sz="2400" spc="-60" dirty="0">
                <a:latin typeface="Calibri"/>
                <a:cs typeface="Calibri"/>
              </a:rPr>
              <a:t> </a:t>
            </a:r>
            <a:r>
              <a:rPr sz="2400" dirty="0">
                <a:latin typeface="Calibri"/>
                <a:cs typeface="Calibri"/>
              </a:rPr>
              <a:t>by</a:t>
            </a:r>
            <a:r>
              <a:rPr sz="2400" spc="-65" dirty="0">
                <a:latin typeface="Calibri"/>
                <a:cs typeface="Calibri"/>
              </a:rPr>
              <a:t> </a:t>
            </a:r>
            <a:r>
              <a:rPr sz="2400" dirty="0">
                <a:latin typeface="Calibri"/>
                <a:cs typeface="Calibri"/>
              </a:rPr>
              <a:t>the</a:t>
            </a:r>
            <a:r>
              <a:rPr sz="2400" spc="-70" dirty="0">
                <a:latin typeface="Calibri"/>
                <a:cs typeface="Calibri"/>
              </a:rPr>
              <a:t> </a:t>
            </a:r>
            <a:r>
              <a:rPr sz="2400" dirty="0">
                <a:latin typeface="Calibri"/>
                <a:cs typeface="Calibri"/>
              </a:rPr>
              <a:t>enzyme</a:t>
            </a:r>
            <a:r>
              <a:rPr sz="2400" spc="-45" dirty="0">
                <a:latin typeface="Calibri"/>
                <a:cs typeface="Calibri"/>
              </a:rPr>
              <a:t> </a:t>
            </a:r>
            <a:r>
              <a:rPr sz="2400" spc="-10" dirty="0">
                <a:latin typeface="Calibri"/>
                <a:cs typeface="Calibri"/>
              </a:rPr>
              <a:t>Pyruvate decarboxylase</a:t>
            </a:r>
            <a:r>
              <a:rPr sz="2400" spc="-55" dirty="0">
                <a:latin typeface="Calibri"/>
                <a:cs typeface="Calibri"/>
              </a:rPr>
              <a:t> </a:t>
            </a:r>
            <a:r>
              <a:rPr sz="2400" dirty="0">
                <a:latin typeface="Calibri"/>
                <a:cs typeface="Calibri"/>
              </a:rPr>
              <a:t>with</a:t>
            </a:r>
            <a:r>
              <a:rPr sz="2400" spc="-70" dirty="0">
                <a:latin typeface="Calibri"/>
                <a:cs typeface="Calibri"/>
              </a:rPr>
              <a:t> </a:t>
            </a:r>
            <a:r>
              <a:rPr sz="2400" dirty="0">
                <a:latin typeface="Calibri"/>
                <a:cs typeface="Calibri"/>
              </a:rPr>
              <a:t>Thymine</a:t>
            </a:r>
            <a:r>
              <a:rPr sz="2400" spc="-50" dirty="0">
                <a:latin typeface="Calibri"/>
                <a:cs typeface="Calibri"/>
              </a:rPr>
              <a:t> </a:t>
            </a:r>
            <a:r>
              <a:rPr sz="2400" spc="-10" dirty="0">
                <a:latin typeface="Calibri"/>
                <a:cs typeface="Calibri"/>
              </a:rPr>
              <a:t>pyrophosphate</a:t>
            </a:r>
            <a:r>
              <a:rPr sz="2400" spc="-120" dirty="0">
                <a:latin typeface="Calibri"/>
                <a:cs typeface="Calibri"/>
              </a:rPr>
              <a:t> </a:t>
            </a:r>
            <a:r>
              <a:rPr sz="2400" dirty="0">
                <a:latin typeface="Calibri"/>
                <a:cs typeface="Calibri"/>
              </a:rPr>
              <a:t>(TPP)</a:t>
            </a:r>
            <a:r>
              <a:rPr sz="2400" spc="-65" dirty="0">
                <a:latin typeface="Calibri"/>
                <a:cs typeface="Calibri"/>
              </a:rPr>
              <a:t> </a:t>
            </a:r>
            <a:r>
              <a:rPr sz="2400" dirty="0">
                <a:latin typeface="Calibri"/>
                <a:cs typeface="Calibri"/>
              </a:rPr>
              <a:t>as</a:t>
            </a:r>
            <a:r>
              <a:rPr sz="2400" spc="-55" dirty="0">
                <a:latin typeface="Calibri"/>
                <a:cs typeface="Calibri"/>
              </a:rPr>
              <a:t> </a:t>
            </a:r>
            <a:r>
              <a:rPr sz="2400" spc="-25" dirty="0">
                <a:latin typeface="Calibri"/>
                <a:cs typeface="Calibri"/>
              </a:rPr>
              <a:t>co- </a:t>
            </a:r>
            <a:r>
              <a:rPr sz="2400" spc="-10" dirty="0">
                <a:latin typeface="Calibri"/>
                <a:cs typeface="Calibri"/>
              </a:rPr>
              <a:t>enzyme.</a:t>
            </a:r>
            <a:endParaRPr sz="2400" dirty="0">
              <a:latin typeface="Calibri"/>
              <a:cs typeface="Calibri"/>
            </a:endParaRPr>
          </a:p>
          <a:p>
            <a:pPr marL="430530" marR="93980" indent="-342265" algn="just">
              <a:lnSpc>
                <a:spcPct val="100000"/>
              </a:lnSpc>
              <a:spcBef>
                <a:spcPts val="580"/>
              </a:spcBef>
              <a:buFont typeface="Arial MT"/>
              <a:buChar char="•"/>
              <a:tabLst>
                <a:tab pos="433070" algn="l"/>
              </a:tabLst>
            </a:pPr>
            <a:r>
              <a:rPr sz="2400" dirty="0">
                <a:latin typeface="Calibri"/>
                <a:cs typeface="Calibri"/>
              </a:rPr>
              <a:t>2</a:t>
            </a:r>
            <a:r>
              <a:rPr sz="2400" baseline="24305" dirty="0">
                <a:latin typeface="Calibri"/>
                <a:cs typeface="Calibri"/>
              </a:rPr>
              <a:t>nd</a:t>
            </a:r>
            <a:r>
              <a:rPr sz="2400" spc="187" baseline="24305" dirty="0">
                <a:latin typeface="Calibri"/>
                <a:cs typeface="Calibri"/>
              </a:rPr>
              <a:t> </a:t>
            </a:r>
            <a:r>
              <a:rPr sz="2400" dirty="0">
                <a:latin typeface="Calibri"/>
                <a:cs typeface="Calibri"/>
              </a:rPr>
              <a:t>step:</a:t>
            </a:r>
            <a:r>
              <a:rPr sz="2400" spc="-90" dirty="0">
                <a:latin typeface="Calibri"/>
                <a:cs typeface="Calibri"/>
              </a:rPr>
              <a:t> </a:t>
            </a:r>
            <a:r>
              <a:rPr sz="2400" spc="-20" dirty="0">
                <a:latin typeface="Calibri"/>
                <a:cs typeface="Calibri"/>
              </a:rPr>
              <a:t>Acetaldehyde</a:t>
            </a:r>
            <a:r>
              <a:rPr sz="2400" spc="-65" dirty="0">
                <a:latin typeface="Calibri"/>
                <a:cs typeface="Calibri"/>
              </a:rPr>
              <a:t> </a:t>
            </a:r>
            <a:r>
              <a:rPr sz="2400" dirty="0">
                <a:latin typeface="Calibri"/>
                <a:cs typeface="Calibri"/>
              </a:rPr>
              <a:t>is</a:t>
            </a:r>
            <a:r>
              <a:rPr sz="2400" spc="-35" dirty="0">
                <a:latin typeface="Calibri"/>
                <a:cs typeface="Calibri"/>
              </a:rPr>
              <a:t> </a:t>
            </a:r>
            <a:r>
              <a:rPr sz="2400" dirty="0">
                <a:latin typeface="Calibri"/>
                <a:cs typeface="Calibri"/>
              </a:rPr>
              <a:t>then</a:t>
            </a:r>
            <a:r>
              <a:rPr sz="2400" spc="-60" dirty="0">
                <a:latin typeface="Calibri"/>
                <a:cs typeface="Calibri"/>
              </a:rPr>
              <a:t> </a:t>
            </a:r>
            <a:r>
              <a:rPr sz="2400" dirty="0">
                <a:latin typeface="Calibri"/>
                <a:cs typeface="Calibri"/>
              </a:rPr>
              <a:t>reduced</a:t>
            </a:r>
            <a:r>
              <a:rPr sz="2400" spc="-65" dirty="0">
                <a:latin typeface="Calibri"/>
                <a:cs typeface="Calibri"/>
              </a:rPr>
              <a:t> </a:t>
            </a:r>
            <a:r>
              <a:rPr sz="2400" dirty="0">
                <a:latin typeface="Calibri"/>
                <a:cs typeface="Calibri"/>
              </a:rPr>
              <a:t>to</a:t>
            </a:r>
            <a:r>
              <a:rPr sz="2400" spc="-65" dirty="0">
                <a:latin typeface="Calibri"/>
                <a:cs typeface="Calibri"/>
              </a:rPr>
              <a:t> </a:t>
            </a:r>
            <a:r>
              <a:rPr sz="2400" dirty="0">
                <a:latin typeface="Calibri"/>
                <a:cs typeface="Calibri"/>
              </a:rPr>
              <a:t>ethanol</a:t>
            </a:r>
            <a:r>
              <a:rPr sz="2400" spc="-65" dirty="0">
                <a:latin typeface="Calibri"/>
                <a:cs typeface="Calibri"/>
              </a:rPr>
              <a:t> </a:t>
            </a:r>
            <a:r>
              <a:rPr sz="2400" dirty="0">
                <a:latin typeface="Calibri"/>
                <a:cs typeface="Calibri"/>
              </a:rPr>
              <a:t>by</a:t>
            </a:r>
            <a:r>
              <a:rPr sz="2400" spc="-60" dirty="0">
                <a:latin typeface="Calibri"/>
                <a:cs typeface="Calibri"/>
              </a:rPr>
              <a:t> </a:t>
            </a:r>
            <a:r>
              <a:rPr sz="2400" spc="-10" dirty="0">
                <a:latin typeface="Calibri"/>
                <a:cs typeface="Calibri"/>
              </a:rPr>
              <a:t>NADH2. 	</a:t>
            </a:r>
            <a:r>
              <a:rPr sz="2400" dirty="0">
                <a:latin typeface="Calibri"/>
                <a:cs typeface="Calibri"/>
              </a:rPr>
              <a:t>This</a:t>
            </a:r>
            <a:r>
              <a:rPr sz="2400" spc="-60" dirty="0">
                <a:latin typeface="Calibri"/>
                <a:cs typeface="Calibri"/>
              </a:rPr>
              <a:t> </a:t>
            </a:r>
            <a:r>
              <a:rPr sz="2400" dirty="0">
                <a:latin typeface="Calibri"/>
                <a:cs typeface="Calibri"/>
              </a:rPr>
              <a:t>reaction</a:t>
            </a:r>
            <a:r>
              <a:rPr sz="2400" spc="-85" dirty="0">
                <a:latin typeface="Calibri"/>
                <a:cs typeface="Calibri"/>
              </a:rPr>
              <a:t> </a:t>
            </a:r>
            <a:r>
              <a:rPr sz="2400" dirty="0">
                <a:latin typeface="Calibri"/>
                <a:cs typeface="Calibri"/>
              </a:rPr>
              <a:t>is</a:t>
            </a:r>
            <a:r>
              <a:rPr sz="2400" spc="-40" dirty="0">
                <a:latin typeface="Calibri"/>
                <a:cs typeface="Calibri"/>
              </a:rPr>
              <a:t> </a:t>
            </a:r>
            <a:r>
              <a:rPr sz="2400" spc="-20" dirty="0">
                <a:latin typeface="Calibri"/>
                <a:cs typeface="Calibri"/>
              </a:rPr>
              <a:t>catalyzed</a:t>
            </a:r>
            <a:r>
              <a:rPr sz="2400" spc="-70" dirty="0">
                <a:latin typeface="Calibri"/>
                <a:cs typeface="Calibri"/>
              </a:rPr>
              <a:t> </a:t>
            </a:r>
            <a:r>
              <a:rPr sz="2400" dirty="0">
                <a:latin typeface="Calibri"/>
                <a:cs typeface="Calibri"/>
              </a:rPr>
              <a:t>by</a:t>
            </a:r>
            <a:r>
              <a:rPr sz="2400" spc="-60" dirty="0">
                <a:latin typeface="Calibri"/>
                <a:cs typeface="Calibri"/>
              </a:rPr>
              <a:t> </a:t>
            </a:r>
            <a:r>
              <a:rPr sz="2400" dirty="0">
                <a:latin typeface="Calibri"/>
                <a:cs typeface="Calibri"/>
              </a:rPr>
              <a:t>enzyme</a:t>
            </a:r>
            <a:r>
              <a:rPr sz="2400" spc="-80" dirty="0">
                <a:latin typeface="Calibri"/>
                <a:cs typeface="Calibri"/>
              </a:rPr>
              <a:t> </a:t>
            </a:r>
            <a:r>
              <a:rPr sz="2400" dirty="0">
                <a:latin typeface="Calibri"/>
                <a:cs typeface="Calibri"/>
              </a:rPr>
              <a:t>Alcohol</a:t>
            </a:r>
            <a:r>
              <a:rPr sz="2400" spc="-45" dirty="0">
                <a:latin typeface="Calibri"/>
                <a:cs typeface="Calibri"/>
              </a:rPr>
              <a:t> </a:t>
            </a:r>
            <a:r>
              <a:rPr sz="2400" spc="-10" dirty="0">
                <a:latin typeface="Calibri"/>
                <a:cs typeface="Calibri"/>
              </a:rPr>
              <a:t>dehydrogenase. 	</a:t>
            </a:r>
            <a:r>
              <a:rPr sz="2400" dirty="0">
                <a:latin typeface="Calibri"/>
                <a:cs typeface="Calibri"/>
              </a:rPr>
              <a:t>NAD+</a:t>
            </a:r>
            <a:r>
              <a:rPr sz="2400" spc="-45" dirty="0">
                <a:latin typeface="Calibri"/>
                <a:cs typeface="Calibri"/>
              </a:rPr>
              <a:t> </a:t>
            </a:r>
            <a:r>
              <a:rPr sz="2400" dirty="0">
                <a:latin typeface="Calibri"/>
                <a:cs typeface="Calibri"/>
              </a:rPr>
              <a:t>is </a:t>
            </a:r>
            <a:r>
              <a:rPr sz="2400" spc="-20" dirty="0">
                <a:latin typeface="Calibri"/>
                <a:cs typeface="Calibri"/>
              </a:rPr>
              <a:t>regenerated</a:t>
            </a:r>
            <a:r>
              <a:rPr sz="2400" spc="-55" dirty="0">
                <a:latin typeface="Calibri"/>
                <a:cs typeface="Calibri"/>
              </a:rPr>
              <a:t> </a:t>
            </a:r>
            <a:r>
              <a:rPr sz="2400" dirty="0">
                <a:latin typeface="Calibri"/>
                <a:cs typeface="Calibri"/>
              </a:rPr>
              <a:t>in</a:t>
            </a:r>
            <a:r>
              <a:rPr sz="2400" spc="-10" dirty="0">
                <a:latin typeface="Calibri"/>
                <a:cs typeface="Calibri"/>
              </a:rPr>
              <a:t> </a:t>
            </a:r>
            <a:r>
              <a:rPr sz="2400" dirty="0">
                <a:latin typeface="Calibri"/>
                <a:cs typeface="Calibri"/>
              </a:rPr>
              <a:t>this</a:t>
            </a:r>
            <a:r>
              <a:rPr sz="2400" spc="-45" dirty="0">
                <a:latin typeface="Calibri"/>
                <a:cs typeface="Calibri"/>
              </a:rPr>
              <a:t> </a:t>
            </a:r>
            <a:r>
              <a:rPr sz="2400" spc="-10" dirty="0">
                <a:latin typeface="Calibri"/>
                <a:cs typeface="Calibri"/>
              </a:rPr>
              <a:t>step.</a:t>
            </a:r>
            <a:endParaRPr sz="2400" dirty="0">
              <a:latin typeface="Calibri"/>
              <a:cs typeface="Calibri"/>
            </a:endParaRPr>
          </a:p>
        </p:txBody>
      </p:sp>
      <p:sp>
        <p:nvSpPr>
          <p:cNvPr id="5" name="TextBox 4">
            <a:extLst>
              <a:ext uri="{FF2B5EF4-FFF2-40B4-BE49-F238E27FC236}">
                <a16:creationId xmlns:a16="http://schemas.microsoft.com/office/drawing/2014/main" id="{D01307BA-5E36-17C6-792A-C292D2C12685}"/>
              </a:ext>
            </a:extLst>
          </p:cNvPr>
          <p:cNvSpPr txBox="1"/>
          <p:nvPr/>
        </p:nvSpPr>
        <p:spPr>
          <a:xfrm>
            <a:off x="7543800" y="362902"/>
            <a:ext cx="1190613" cy="584775"/>
          </a:xfrm>
          <a:prstGeom prst="rect">
            <a:avLst/>
          </a:prstGeom>
          <a:noFill/>
        </p:spPr>
        <p:txBody>
          <a:bodyPr wrap="square" rtlCol="0">
            <a:spAutoFit/>
          </a:bodyPr>
          <a:lstStyle/>
          <a:p>
            <a:r>
              <a:rPr lang="en-US" sz="1600" dirty="0"/>
              <a:t>Horizontal integration</a:t>
            </a:r>
            <a:endParaRPr lang="en-PK"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176272" y="410705"/>
            <a:ext cx="4820285" cy="1294765"/>
            <a:chOff x="2176272" y="410705"/>
            <a:chExt cx="4820285" cy="1294765"/>
          </a:xfrm>
        </p:grpSpPr>
        <p:pic>
          <p:nvPicPr>
            <p:cNvPr id="3" name="object 3"/>
            <p:cNvPicPr/>
            <p:nvPr/>
          </p:nvPicPr>
          <p:blipFill>
            <a:blip r:embed="rId2" cstate="print"/>
            <a:stretch>
              <a:fillRect/>
            </a:stretch>
          </p:blipFill>
          <p:spPr>
            <a:xfrm>
              <a:off x="3354761" y="410705"/>
              <a:ext cx="2644947" cy="349337"/>
            </a:xfrm>
            <a:prstGeom prst="rect">
              <a:avLst/>
            </a:prstGeom>
          </p:spPr>
        </p:pic>
        <p:pic>
          <p:nvPicPr>
            <p:cNvPr id="4" name="object 4"/>
            <p:cNvPicPr/>
            <p:nvPr/>
          </p:nvPicPr>
          <p:blipFill>
            <a:blip r:embed="rId3" cstate="print"/>
            <a:stretch>
              <a:fillRect/>
            </a:stretch>
          </p:blipFill>
          <p:spPr>
            <a:xfrm>
              <a:off x="2176272" y="694982"/>
              <a:ext cx="4820285" cy="1010246"/>
            </a:xfrm>
            <a:prstGeom prst="rect">
              <a:avLst/>
            </a:prstGeom>
          </p:spPr>
        </p:pic>
      </p:grpSp>
      <p:sp>
        <p:nvSpPr>
          <p:cNvPr id="5" name="object 5"/>
          <p:cNvSpPr txBox="1">
            <a:spLocks noGrp="1"/>
          </p:cNvSpPr>
          <p:nvPr>
            <p:ph type="title"/>
          </p:nvPr>
        </p:nvSpPr>
        <p:spPr>
          <a:xfrm>
            <a:off x="2448560" y="254330"/>
            <a:ext cx="4248785" cy="1123315"/>
          </a:xfrm>
          <a:prstGeom prst="rect">
            <a:avLst/>
          </a:prstGeom>
        </p:spPr>
        <p:txBody>
          <a:bodyPr vert="horz" wrap="square" lIns="0" tIns="12700" rIns="0" bIns="0" rtlCol="0">
            <a:spAutoFit/>
          </a:bodyPr>
          <a:lstStyle/>
          <a:p>
            <a:pPr marL="12700" marR="5080" indent="892810">
              <a:lnSpc>
                <a:spcPct val="100000"/>
              </a:lnSpc>
              <a:spcBef>
                <a:spcPts val="100"/>
              </a:spcBef>
            </a:pPr>
            <a:r>
              <a:rPr sz="3600" dirty="0">
                <a:solidFill>
                  <a:srgbClr val="6F2F9F"/>
                </a:solidFill>
              </a:rPr>
              <a:t>Vision</a:t>
            </a:r>
            <a:r>
              <a:rPr sz="3600" spc="-50" dirty="0">
                <a:solidFill>
                  <a:srgbClr val="6F2F9F"/>
                </a:solidFill>
              </a:rPr>
              <a:t> </a:t>
            </a:r>
            <a:r>
              <a:rPr sz="3600" dirty="0">
                <a:solidFill>
                  <a:srgbClr val="6F2F9F"/>
                </a:solidFill>
              </a:rPr>
              <a:t>of</a:t>
            </a:r>
            <a:r>
              <a:rPr sz="3600" spc="-35" dirty="0">
                <a:solidFill>
                  <a:srgbClr val="6F2F9F"/>
                </a:solidFill>
              </a:rPr>
              <a:t> </a:t>
            </a:r>
            <a:r>
              <a:rPr sz="3600" spc="-25" dirty="0">
                <a:solidFill>
                  <a:srgbClr val="6F2F9F"/>
                </a:solidFill>
              </a:rPr>
              <a:t>RMU </a:t>
            </a:r>
            <a:r>
              <a:rPr sz="3600" dirty="0">
                <a:solidFill>
                  <a:srgbClr val="6F2F9F"/>
                </a:solidFill>
              </a:rPr>
              <a:t>The</a:t>
            </a:r>
            <a:r>
              <a:rPr sz="3600" spc="-65" dirty="0">
                <a:solidFill>
                  <a:srgbClr val="6F2F9F"/>
                </a:solidFill>
              </a:rPr>
              <a:t> </a:t>
            </a:r>
            <a:r>
              <a:rPr sz="3600" dirty="0">
                <a:solidFill>
                  <a:srgbClr val="6F2F9F"/>
                </a:solidFill>
              </a:rPr>
              <a:t>Dream/</a:t>
            </a:r>
            <a:r>
              <a:rPr sz="3600" spc="-55" dirty="0">
                <a:solidFill>
                  <a:srgbClr val="6F2F9F"/>
                </a:solidFill>
              </a:rPr>
              <a:t> Tomorrow</a:t>
            </a:r>
            <a:endParaRPr sz="3600"/>
          </a:p>
        </p:txBody>
      </p:sp>
      <p:sp>
        <p:nvSpPr>
          <p:cNvPr id="6" name="object 6"/>
          <p:cNvSpPr txBox="1"/>
          <p:nvPr/>
        </p:nvSpPr>
        <p:spPr>
          <a:xfrm>
            <a:off x="536244" y="1609420"/>
            <a:ext cx="7822565" cy="2659380"/>
          </a:xfrm>
          <a:prstGeom prst="rect">
            <a:avLst/>
          </a:prstGeom>
        </p:spPr>
        <p:txBody>
          <a:bodyPr vert="horz" wrap="square" lIns="0" tIns="12065" rIns="0" bIns="0" rtlCol="0">
            <a:spAutoFit/>
          </a:bodyPr>
          <a:lstStyle/>
          <a:p>
            <a:pPr marL="356870" marR="230504" indent="-344805">
              <a:lnSpc>
                <a:spcPct val="100000"/>
              </a:lnSpc>
              <a:spcBef>
                <a:spcPts val="95"/>
              </a:spcBef>
              <a:buFont typeface="Arial MT"/>
              <a:buChar char="•"/>
              <a:tabLst>
                <a:tab pos="356870" algn="l"/>
              </a:tabLst>
            </a:pPr>
            <a:r>
              <a:rPr sz="3200" spc="-140" dirty="0">
                <a:latin typeface="Calibri"/>
                <a:cs typeface="Calibri"/>
              </a:rPr>
              <a:t>To</a:t>
            </a:r>
            <a:r>
              <a:rPr sz="3200" spc="-45" dirty="0">
                <a:latin typeface="Calibri"/>
                <a:cs typeface="Calibri"/>
              </a:rPr>
              <a:t> </a:t>
            </a:r>
            <a:r>
              <a:rPr sz="3200" dirty="0">
                <a:latin typeface="Calibri"/>
                <a:cs typeface="Calibri"/>
              </a:rPr>
              <a:t>impart</a:t>
            </a:r>
            <a:r>
              <a:rPr sz="3200" spc="-145" dirty="0">
                <a:latin typeface="Calibri"/>
                <a:cs typeface="Calibri"/>
              </a:rPr>
              <a:t> </a:t>
            </a:r>
            <a:r>
              <a:rPr sz="3200" dirty="0">
                <a:latin typeface="Calibri"/>
                <a:cs typeface="Calibri"/>
              </a:rPr>
              <a:t>evidence</a:t>
            </a:r>
            <a:r>
              <a:rPr sz="3200" spc="-80" dirty="0">
                <a:latin typeface="Calibri"/>
                <a:cs typeface="Calibri"/>
              </a:rPr>
              <a:t> </a:t>
            </a:r>
            <a:r>
              <a:rPr sz="3200" dirty="0">
                <a:latin typeface="Calibri"/>
                <a:cs typeface="Calibri"/>
              </a:rPr>
              <a:t>based</a:t>
            </a:r>
            <a:r>
              <a:rPr sz="3200" spc="-95" dirty="0">
                <a:latin typeface="Calibri"/>
                <a:cs typeface="Calibri"/>
              </a:rPr>
              <a:t> </a:t>
            </a:r>
            <a:r>
              <a:rPr sz="3200" dirty="0">
                <a:latin typeface="Calibri"/>
                <a:cs typeface="Calibri"/>
              </a:rPr>
              <a:t>research</a:t>
            </a:r>
            <a:r>
              <a:rPr sz="3200" spc="-75" dirty="0">
                <a:latin typeface="Calibri"/>
                <a:cs typeface="Calibri"/>
              </a:rPr>
              <a:t> </a:t>
            </a:r>
            <a:r>
              <a:rPr sz="3200" spc="-10" dirty="0">
                <a:latin typeface="Calibri"/>
                <a:cs typeface="Calibri"/>
              </a:rPr>
              <a:t>oriented </a:t>
            </a:r>
            <a:r>
              <a:rPr sz="3200" dirty="0">
                <a:latin typeface="Calibri"/>
                <a:cs typeface="Calibri"/>
              </a:rPr>
              <a:t>medical</a:t>
            </a:r>
            <a:r>
              <a:rPr sz="3200" spc="-110" dirty="0">
                <a:latin typeface="Calibri"/>
                <a:cs typeface="Calibri"/>
              </a:rPr>
              <a:t> </a:t>
            </a:r>
            <a:r>
              <a:rPr sz="3200" spc="-10" dirty="0">
                <a:latin typeface="Calibri"/>
                <a:cs typeface="Calibri"/>
              </a:rPr>
              <a:t>education</a:t>
            </a:r>
            <a:endParaRPr sz="3200">
              <a:latin typeface="Calibri"/>
              <a:cs typeface="Calibri"/>
            </a:endParaRPr>
          </a:p>
          <a:p>
            <a:pPr marL="356870" indent="-344170">
              <a:lnSpc>
                <a:spcPct val="100000"/>
              </a:lnSpc>
              <a:spcBef>
                <a:spcPts val="770"/>
              </a:spcBef>
              <a:buFont typeface="Arial MT"/>
              <a:buChar char="•"/>
              <a:tabLst>
                <a:tab pos="356870" algn="l"/>
              </a:tabLst>
            </a:pPr>
            <a:r>
              <a:rPr sz="3200" spc="-140" dirty="0">
                <a:latin typeface="Calibri"/>
                <a:cs typeface="Calibri"/>
              </a:rPr>
              <a:t>To</a:t>
            </a:r>
            <a:r>
              <a:rPr sz="3200" spc="-45" dirty="0">
                <a:latin typeface="Calibri"/>
                <a:cs typeface="Calibri"/>
              </a:rPr>
              <a:t> </a:t>
            </a:r>
            <a:r>
              <a:rPr sz="3200" dirty="0">
                <a:latin typeface="Calibri"/>
                <a:cs typeface="Calibri"/>
              </a:rPr>
              <a:t>provide</a:t>
            </a:r>
            <a:r>
              <a:rPr sz="3200" spc="-130" dirty="0">
                <a:latin typeface="Calibri"/>
                <a:cs typeface="Calibri"/>
              </a:rPr>
              <a:t> </a:t>
            </a:r>
            <a:r>
              <a:rPr sz="3200" dirty="0">
                <a:latin typeface="Calibri"/>
                <a:cs typeface="Calibri"/>
              </a:rPr>
              <a:t>best</a:t>
            </a:r>
            <a:r>
              <a:rPr sz="3200" spc="-90" dirty="0">
                <a:latin typeface="Calibri"/>
                <a:cs typeface="Calibri"/>
              </a:rPr>
              <a:t> </a:t>
            </a:r>
            <a:r>
              <a:rPr sz="3200" dirty="0">
                <a:latin typeface="Calibri"/>
                <a:cs typeface="Calibri"/>
              </a:rPr>
              <a:t>possible</a:t>
            </a:r>
            <a:r>
              <a:rPr sz="3200" spc="-100" dirty="0">
                <a:latin typeface="Calibri"/>
                <a:cs typeface="Calibri"/>
              </a:rPr>
              <a:t> </a:t>
            </a:r>
            <a:r>
              <a:rPr sz="3200" dirty="0">
                <a:latin typeface="Calibri"/>
                <a:cs typeface="Calibri"/>
              </a:rPr>
              <a:t>patient</a:t>
            </a:r>
            <a:r>
              <a:rPr sz="3200" spc="-105" dirty="0">
                <a:latin typeface="Calibri"/>
                <a:cs typeface="Calibri"/>
              </a:rPr>
              <a:t> </a:t>
            </a:r>
            <a:r>
              <a:rPr sz="3200" spc="-20" dirty="0">
                <a:latin typeface="Calibri"/>
                <a:cs typeface="Calibri"/>
              </a:rPr>
              <a:t>care</a:t>
            </a:r>
            <a:endParaRPr sz="3200">
              <a:latin typeface="Calibri"/>
              <a:cs typeface="Calibri"/>
            </a:endParaRPr>
          </a:p>
          <a:p>
            <a:pPr marL="356870" marR="5080" indent="-344805">
              <a:lnSpc>
                <a:spcPct val="100000"/>
              </a:lnSpc>
              <a:spcBef>
                <a:spcPts val="770"/>
              </a:spcBef>
              <a:buFont typeface="Arial MT"/>
              <a:buChar char="•"/>
              <a:tabLst>
                <a:tab pos="356870" algn="l"/>
              </a:tabLst>
            </a:pPr>
            <a:r>
              <a:rPr sz="3200" spc="-140" dirty="0">
                <a:latin typeface="Calibri"/>
                <a:cs typeface="Calibri"/>
              </a:rPr>
              <a:t>To</a:t>
            </a:r>
            <a:r>
              <a:rPr sz="3200" spc="-45" dirty="0">
                <a:latin typeface="Calibri"/>
                <a:cs typeface="Calibri"/>
              </a:rPr>
              <a:t> </a:t>
            </a:r>
            <a:r>
              <a:rPr sz="3200" dirty="0">
                <a:latin typeface="Calibri"/>
                <a:cs typeface="Calibri"/>
              </a:rPr>
              <a:t>inculcate</a:t>
            </a:r>
            <a:r>
              <a:rPr sz="3200" spc="-135" dirty="0">
                <a:latin typeface="Calibri"/>
                <a:cs typeface="Calibri"/>
              </a:rPr>
              <a:t> </a:t>
            </a:r>
            <a:r>
              <a:rPr sz="3200" dirty="0">
                <a:latin typeface="Calibri"/>
                <a:cs typeface="Calibri"/>
              </a:rPr>
              <a:t>the</a:t>
            </a:r>
            <a:r>
              <a:rPr sz="3200" spc="-90" dirty="0">
                <a:latin typeface="Calibri"/>
                <a:cs typeface="Calibri"/>
              </a:rPr>
              <a:t> </a:t>
            </a:r>
            <a:r>
              <a:rPr sz="3200" dirty="0">
                <a:latin typeface="Calibri"/>
                <a:cs typeface="Calibri"/>
              </a:rPr>
              <a:t>values</a:t>
            </a:r>
            <a:r>
              <a:rPr sz="3200" spc="-80" dirty="0">
                <a:latin typeface="Calibri"/>
                <a:cs typeface="Calibri"/>
              </a:rPr>
              <a:t> </a:t>
            </a:r>
            <a:r>
              <a:rPr sz="3200" dirty="0">
                <a:latin typeface="Calibri"/>
                <a:cs typeface="Calibri"/>
              </a:rPr>
              <a:t>of</a:t>
            </a:r>
            <a:r>
              <a:rPr sz="3200" spc="-95" dirty="0">
                <a:latin typeface="Calibri"/>
                <a:cs typeface="Calibri"/>
              </a:rPr>
              <a:t> </a:t>
            </a:r>
            <a:r>
              <a:rPr sz="3200" dirty="0">
                <a:latin typeface="Calibri"/>
                <a:cs typeface="Calibri"/>
              </a:rPr>
              <a:t>mutual</a:t>
            </a:r>
            <a:r>
              <a:rPr sz="3200" spc="-45" dirty="0">
                <a:latin typeface="Calibri"/>
                <a:cs typeface="Calibri"/>
              </a:rPr>
              <a:t> </a:t>
            </a:r>
            <a:r>
              <a:rPr sz="3200" dirty="0">
                <a:latin typeface="Calibri"/>
                <a:cs typeface="Calibri"/>
              </a:rPr>
              <a:t>respect</a:t>
            </a:r>
            <a:r>
              <a:rPr sz="3200" spc="-70" dirty="0">
                <a:latin typeface="Calibri"/>
                <a:cs typeface="Calibri"/>
              </a:rPr>
              <a:t> </a:t>
            </a:r>
            <a:r>
              <a:rPr sz="3200" spc="-25" dirty="0">
                <a:latin typeface="Calibri"/>
                <a:cs typeface="Calibri"/>
              </a:rPr>
              <a:t>and </a:t>
            </a:r>
            <a:r>
              <a:rPr sz="3200" dirty="0">
                <a:latin typeface="Calibri"/>
                <a:cs typeface="Calibri"/>
              </a:rPr>
              <a:t>ethical</a:t>
            </a:r>
            <a:r>
              <a:rPr sz="3200" spc="-90" dirty="0">
                <a:latin typeface="Calibri"/>
                <a:cs typeface="Calibri"/>
              </a:rPr>
              <a:t> </a:t>
            </a:r>
            <a:r>
              <a:rPr sz="3200" dirty="0">
                <a:latin typeface="Calibri"/>
                <a:cs typeface="Calibri"/>
              </a:rPr>
              <a:t>practice</a:t>
            </a:r>
            <a:r>
              <a:rPr sz="3200" spc="-70" dirty="0">
                <a:latin typeface="Calibri"/>
                <a:cs typeface="Calibri"/>
              </a:rPr>
              <a:t> </a:t>
            </a:r>
            <a:r>
              <a:rPr sz="3200" dirty="0">
                <a:latin typeface="Calibri"/>
                <a:cs typeface="Calibri"/>
              </a:rPr>
              <a:t>of</a:t>
            </a:r>
            <a:r>
              <a:rPr sz="3200" spc="-100" dirty="0">
                <a:latin typeface="Calibri"/>
                <a:cs typeface="Calibri"/>
              </a:rPr>
              <a:t> </a:t>
            </a:r>
            <a:r>
              <a:rPr sz="3200" spc="-10" dirty="0">
                <a:latin typeface="Calibri"/>
                <a:cs typeface="Calibri"/>
              </a:rPr>
              <a:t>medicine</a:t>
            </a:r>
            <a:endParaRPr sz="3200">
              <a:latin typeface="Calibri"/>
              <a:cs typeface="Calibri"/>
            </a:endParaRPr>
          </a:p>
        </p:txBody>
      </p:sp>
      <p:pic>
        <p:nvPicPr>
          <p:cNvPr id="7" name="object 7"/>
          <p:cNvPicPr/>
          <p:nvPr/>
        </p:nvPicPr>
        <p:blipFill>
          <a:blip r:embed="rId4" cstate="print"/>
          <a:stretch>
            <a:fillRect/>
          </a:stretch>
        </p:blipFill>
        <p:spPr>
          <a:xfrm>
            <a:off x="8153400" y="0"/>
            <a:ext cx="990600" cy="990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16023" y="2496311"/>
            <a:ext cx="5638800" cy="1827307"/>
          </a:xfrm>
          <a:prstGeom prst="rect">
            <a:avLst/>
          </a:prstGeom>
        </p:spPr>
      </p:pic>
      <p:sp>
        <p:nvSpPr>
          <p:cNvPr id="5" name="TextBox 4">
            <a:extLst>
              <a:ext uri="{FF2B5EF4-FFF2-40B4-BE49-F238E27FC236}">
                <a16:creationId xmlns:a16="http://schemas.microsoft.com/office/drawing/2014/main" id="{02AE0BE7-BD9B-D267-18FE-7B300159626C}"/>
              </a:ext>
            </a:extLst>
          </p:cNvPr>
          <p:cNvSpPr txBox="1"/>
          <p:nvPr/>
        </p:nvSpPr>
        <p:spPr>
          <a:xfrm>
            <a:off x="7543800" y="362902"/>
            <a:ext cx="1190613" cy="584775"/>
          </a:xfrm>
          <a:prstGeom prst="rect">
            <a:avLst/>
          </a:prstGeom>
          <a:noFill/>
        </p:spPr>
        <p:txBody>
          <a:bodyPr wrap="square" rtlCol="0">
            <a:spAutoFit/>
          </a:bodyPr>
          <a:lstStyle/>
          <a:p>
            <a:r>
              <a:rPr lang="en-US" sz="1600" dirty="0"/>
              <a:t>Horizontal integration</a:t>
            </a:r>
            <a:endParaRPr lang="en-PK"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26639" y="685622"/>
            <a:ext cx="4490085" cy="695325"/>
          </a:xfrm>
          <a:prstGeom prst="rect">
            <a:avLst/>
          </a:prstGeom>
        </p:spPr>
        <p:txBody>
          <a:bodyPr vert="horz" wrap="square" lIns="0" tIns="12065" rIns="0" bIns="0" rtlCol="0">
            <a:spAutoFit/>
          </a:bodyPr>
          <a:lstStyle/>
          <a:p>
            <a:pPr marL="12700">
              <a:lnSpc>
                <a:spcPct val="100000"/>
              </a:lnSpc>
              <a:spcBef>
                <a:spcPts val="95"/>
              </a:spcBef>
            </a:pPr>
            <a:r>
              <a:rPr sz="4400" dirty="0">
                <a:latin typeface="Calibri"/>
                <a:cs typeface="Calibri"/>
              </a:rPr>
              <a:t>Lactic</a:t>
            </a:r>
            <a:r>
              <a:rPr sz="4400" spc="-70" dirty="0">
                <a:latin typeface="Calibri"/>
                <a:cs typeface="Calibri"/>
              </a:rPr>
              <a:t> </a:t>
            </a:r>
            <a:r>
              <a:rPr lang="en-US" sz="4400" spc="-70" dirty="0">
                <a:latin typeface="Calibri"/>
                <a:cs typeface="Calibri"/>
              </a:rPr>
              <a:t>a</a:t>
            </a:r>
            <a:r>
              <a:rPr sz="4400" dirty="0">
                <a:latin typeface="Calibri"/>
                <a:cs typeface="Calibri"/>
              </a:rPr>
              <a:t>cid</a:t>
            </a:r>
            <a:r>
              <a:rPr sz="4400" spc="-70" dirty="0">
                <a:latin typeface="Calibri"/>
                <a:cs typeface="Calibri"/>
              </a:rPr>
              <a:t> </a:t>
            </a:r>
            <a:r>
              <a:rPr sz="4400" spc="-10" dirty="0">
                <a:latin typeface="Calibri"/>
                <a:cs typeface="Calibri"/>
              </a:rPr>
              <a:t>pathway</a:t>
            </a:r>
            <a:endParaRPr sz="4400" dirty="0">
              <a:latin typeface="Calibri"/>
              <a:cs typeface="Calibri"/>
            </a:endParaRPr>
          </a:p>
        </p:txBody>
      </p:sp>
      <p:pic>
        <p:nvPicPr>
          <p:cNvPr id="3" name="object 3"/>
          <p:cNvPicPr/>
          <p:nvPr/>
        </p:nvPicPr>
        <p:blipFill>
          <a:blip r:embed="rId2" cstate="print"/>
          <a:stretch>
            <a:fillRect/>
          </a:stretch>
        </p:blipFill>
        <p:spPr>
          <a:xfrm>
            <a:off x="562176" y="1443090"/>
            <a:ext cx="8124623" cy="5008138"/>
          </a:xfrm>
          <a:prstGeom prst="rect">
            <a:avLst/>
          </a:prstGeom>
        </p:spPr>
      </p:pic>
      <p:sp>
        <p:nvSpPr>
          <p:cNvPr id="6" name="TextBox 5">
            <a:extLst>
              <a:ext uri="{FF2B5EF4-FFF2-40B4-BE49-F238E27FC236}">
                <a16:creationId xmlns:a16="http://schemas.microsoft.com/office/drawing/2014/main" id="{9EAB6621-8085-4BEB-71D4-701A4BBFBA2C}"/>
              </a:ext>
            </a:extLst>
          </p:cNvPr>
          <p:cNvSpPr txBox="1"/>
          <p:nvPr/>
        </p:nvSpPr>
        <p:spPr>
          <a:xfrm>
            <a:off x="7543800" y="362902"/>
            <a:ext cx="1190613" cy="584775"/>
          </a:xfrm>
          <a:prstGeom prst="rect">
            <a:avLst/>
          </a:prstGeom>
          <a:noFill/>
        </p:spPr>
        <p:txBody>
          <a:bodyPr wrap="square" rtlCol="0">
            <a:spAutoFit/>
          </a:bodyPr>
          <a:lstStyle/>
          <a:p>
            <a:r>
              <a:rPr lang="en-US" sz="1600" dirty="0"/>
              <a:t>Horizontal integration</a:t>
            </a:r>
            <a:endParaRPr lang="en-PK"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7017" y="1038225"/>
            <a:ext cx="6568440" cy="1242648"/>
          </a:xfrm>
          <a:prstGeom prst="rect">
            <a:avLst/>
          </a:prstGeom>
        </p:spPr>
        <p:txBody>
          <a:bodyPr vert="horz" wrap="square" lIns="0" tIns="11430" rIns="0" bIns="0" rtlCol="0">
            <a:spAutoFit/>
          </a:bodyPr>
          <a:lstStyle/>
          <a:p>
            <a:pPr marL="12700">
              <a:lnSpc>
                <a:spcPct val="100000"/>
              </a:lnSpc>
              <a:spcBef>
                <a:spcPts val="90"/>
              </a:spcBef>
              <a:tabLst>
                <a:tab pos="2857500" algn="l"/>
              </a:tabLst>
            </a:pPr>
            <a:r>
              <a:rPr sz="4000" b="1" dirty="0">
                <a:latin typeface="Calibri"/>
                <a:cs typeface="Calibri"/>
              </a:rPr>
              <a:t>Uses</a:t>
            </a:r>
            <a:r>
              <a:rPr sz="4000" b="1" spc="-25" dirty="0">
                <a:latin typeface="Calibri"/>
                <a:cs typeface="Calibri"/>
              </a:rPr>
              <a:t> </a:t>
            </a:r>
            <a:r>
              <a:rPr sz="4000" b="1" dirty="0">
                <a:latin typeface="Calibri"/>
                <a:cs typeface="Calibri"/>
              </a:rPr>
              <a:t>of</a:t>
            </a:r>
            <a:r>
              <a:rPr sz="4000" b="1" spc="-45" dirty="0">
                <a:latin typeface="Calibri"/>
                <a:cs typeface="Calibri"/>
              </a:rPr>
              <a:t> </a:t>
            </a:r>
            <a:r>
              <a:rPr sz="4000" b="1" spc="-10" dirty="0">
                <a:latin typeface="Calibri"/>
                <a:cs typeface="Calibri"/>
              </a:rPr>
              <a:t>concept</a:t>
            </a:r>
            <a:r>
              <a:rPr sz="4000" b="1" dirty="0">
                <a:latin typeface="Calibri"/>
                <a:cs typeface="Calibri"/>
              </a:rPr>
              <a:t>	of</a:t>
            </a:r>
            <a:r>
              <a:rPr sz="4000" b="1" spc="-95" dirty="0">
                <a:latin typeface="Calibri"/>
                <a:cs typeface="Calibri"/>
              </a:rPr>
              <a:t> </a:t>
            </a:r>
            <a:r>
              <a:rPr lang="en-US" sz="4000" b="1" spc="-95" dirty="0"/>
              <a:t>s</a:t>
            </a:r>
            <a:r>
              <a:rPr sz="4000" b="1" dirty="0">
                <a:latin typeface="Calibri"/>
                <a:cs typeface="Calibri"/>
              </a:rPr>
              <a:t>ugar</a:t>
            </a:r>
            <a:r>
              <a:rPr sz="4000" b="1" spc="-95" dirty="0">
                <a:latin typeface="Calibri"/>
                <a:cs typeface="Calibri"/>
              </a:rPr>
              <a:t> </a:t>
            </a:r>
            <a:r>
              <a:rPr sz="4000" b="1" spc="-10" dirty="0">
                <a:latin typeface="Calibri"/>
                <a:cs typeface="Calibri"/>
              </a:rPr>
              <a:t>fermentation</a:t>
            </a:r>
            <a:endParaRPr sz="4000" dirty="0">
              <a:latin typeface="Calibri"/>
              <a:cs typeface="Calibri"/>
            </a:endParaRPr>
          </a:p>
        </p:txBody>
      </p:sp>
      <p:sp>
        <p:nvSpPr>
          <p:cNvPr id="3" name="object 3"/>
          <p:cNvSpPr txBox="1"/>
          <p:nvPr/>
        </p:nvSpPr>
        <p:spPr>
          <a:xfrm>
            <a:off x="685800" y="2374491"/>
            <a:ext cx="7386320" cy="2535309"/>
          </a:xfrm>
          <a:prstGeom prst="rect">
            <a:avLst/>
          </a:prstGeom>
        </p:spPr>
        <p:txBody>
          <a:bodyPr vert="horz" wrap="square" lIns="0" tIns="11430" rIns="0" bIns="0" rtlCol="0">
            <a:spAutoFit/>
          </a:bodyPr>
          <a:lstStyle/>
          <a:p>
            <a:pPr marL="356870" marR="5080" indent="-344805">
              <a:lnSpc>
                <a:spcPct val="100000"/>
              </a:lnSpc>
              <a:spcBef>
                <a:spcPts val="90"/>
              </a:spcBef>
              <a:tabLst>
                <a:tab pos="5046345" algn="l"/>
              </a:tabLst>
            </a:pPr>
            <a:r>
              <a:rPr sz="2400" dirty="0">
                <a:latin typeface="Calibri"/>
                <a:cs typeface="Calibri"/>
              </a:rPr>
              <a:t>For</a:t>
            </a:r>
            <a:r>
              <a:rPr sz="2400" spc="-65" dirty="0">
                <a:latin typeface="Calibri"/>
                <a:cs typeface="Calibri"/>
              </a:rPr>
              <a:t> </a:t>
            </a:r>
            <a:r>
              <a:rPr sz="2400" spc="-10" dirty="0">
                <a:latin typeface="Calibri"/>
                <a:cs typeface="Calibri"/>
              </a:rPr>
              <a:t>identification</a:t>
            </a:r>
            <a:r>
              <a:rPr sz="2400" spc="-110" dirty="0">
                <a:latin typeface="Calibri"/>
                <a:cs typeface="Calibri"/>
              </a:rPr>
              <a:t> </a:t>
            </a:r>
            <a:r>
              <a:rPr sz="2400" dirty="0">
                <a:latin typeface="Calibri"/>
                <a:cs typeface="Calibri"/>
              </a:rPr>
              <a:t>of</a:t>
            </a:r>
            <a:r>
              <a:rPr sz="2400" spc="-95" dirty="0">
                <a:latin typeface="Calibri"/>
                <a:cs typeface="Calibri"/>
              </a:rPr>
              <a:t> </a:t>
            </a:r>
            <a:r>
              <a:rPr sz="2400" spc="-10" dirty="0">
                <a:latin typeface="Calibri"/>
                <a:cs typeface="Calibri"/>
              </a:rPr>
              <a:t>different</a:t>
            </a:r>
            <a:r>
              <a:rPr sz="2400" spc="-85" dirty="0">
                <a:latin typeface="Calibri"/>
                <a:cs typeface="Calibri"/>
              </a:rPr>
              <a:t> </a:t>
            </a:r>
            <a:r>
              <a:rPr sz="2400" dirty="0">
                <a:latin typeface="Calibri"/>
                <a:cs typeface="Calibri"/>
              </a:rPr>
              <a:t>bacteria</a:t>
            </a:r>
            <a:r>
              <a:rPr sz="2400" spc="-90" dirty="0">
                <a:latin typeface="Calibri"/>
                <a:cs typeface="Calibri"/>
              </a:rPr>
              <a:t> </a:t>
            </a:r>
            <a:r>
              <a:rPr sz="2400" dirty="0">
                <a:latin typeface="Calibri"/>
                <a:cs typeface="Calibri"/>
              </a:rPr>
              <a:t>on</a:t>
            </a:r>
            <a:r>
              <a:rPr sz="2400" spc="-70" dirty="0">
                <a:latin typeface="Calibri"/>
                <a:cs typeface="Calibri"/>
              </a:rPr>
              <a:t> </a:t>
            </a:r>
            <a:r>
              <a:rPr sz="2400" spc="-25" dirty="0">
                <a:latin typeface="Calibri"/>
                <a:cs typeface="Calibri"/>
              </a:rPr>
              <a:t>the </a:t>
            </a:r>
            <a:r>
              <a:rPr sz="2400" dirty="0">
                <a:latin typeface="Calibri"/>
                <a:cs typeface="Calibri"/>
              </a:rPr>
              <a:t>basis</a:t>
            </a:r>
            <a:r>
              <a:rPr sz="2400" spc="-70" dirty="0">
                <a:latin typeface="Calibri"/>
                <a:cs typeface="Calibri"/>
              </a:rPr>
              <a:t> </a:t>
            </a:r>
            <a:r>
              <a:rPr sz="2400" dirty="0">
                <a:latin typeface="Calibri"/>
                <a:cs typeface="Calibri"/>
              </a:rPr>
              <a:t>of</a:t>
            </a:r>
            <a:r>
              <a:rPr sz="2400" spc="-50" dirty="0">
                <a:latin typeface="Calibri"/>
                <a:cs typeface="Calibri"/>
              </a:rPr>
              <a:t> </a:t>
            </a:r>
            <a:r>
              <a:rPr sz="2400" dirty="0">
                <a:latin typeface="Calibri"/>
                <a:cs typeface="Calibri"/>
              </a:rPr>
              <a:t>sugar</a:t>
            </a:r>
            <a:r>
              <a:rPr sz="2400" spc="-70" dirty="0">
                <a:latin typeface="Calibri"/>
                <a:cs typeface="Calibri"/>
              </a:rPr>
              <a:t> </a:t>
            </a:r>
            <a:r>
              <a:rPr sz="2400" spc="-10" dirty="0">
                <a:latin typeface="Calibri"/>
                <a:cs typeface="Calibri"/>
              </a:rPr>
              <a:t>fermentation</a:t>
            </a:r>
            <a:r>
              <a:rPr sz="2400" dirty="0">
                <a:latin typeface="Calibri"/>
                <a:cs typeface="Calibri"/>
              </a:rPr>
              <a:t>	in</a:t>
            </a:r>
            <a:r>
              <a:rPr sz="2400" spc="-25" dirty="0">
                <a:latin typeface="Calibri"/>
                <a:cs typeface="Calibri"/>
              </a:rPr>
              <a:t> </a:t>
            </a:r>
            <a:r>
              <a:rPr sz="2400" spc="-10" dirty="0">
                <a:latin typeface="Calibri"/>
                <a:cs typeface="Calibri"/>
              </a:rPr>
              <a:t>different </a:t>
            </a:r>
            <a:r>
              <a:rPr sz="2400" dirty="0">
                <a:latin typeface="Calibri"/>
                <a:cs typeface="Calibri"/>
              </a:rPr>
              <a:t>clinical</a:t>
            </a:r>
            <a:r>
              <a:rPr sz="2400" spc="-85" dirty="0">
                <a:latin typeface="Calibri"/>
                <a:cs typeface="Calibri"/>
              </a:rPr>
              <a:t> </a:t>
            </a:r>
            <a:r>
              <a:rPr sz="2400" spc="-10" dirty="0">
                <a:latin typeface="Calibri"/>
                <a:cs typeface="Calibri"/>
              </a:rPr>
              <a:t>samples.</a:t>
            </a:r>
            <a:endParaRPr sz="2400" dirty="0">
              <a:latin typeface="Calibri"/>
              <a:cs typeface="Calibri"/>
            </a:endParaRPr>
          </a:p>
          <a:p>
            <a:pPr marL="320040" indent="-215900">
              <a:lnSpc>
                <a:spcPct val="100000"/>
              </a:lnSpc>
              <a:spcBef>
                <a:spcPts val="770"/>
              </a:spcBef>
              <a:buChar char="-"/>
              <a:tabLst>
                <a:tab pos="320040" algn="l"/>
              </a:tabLst>
            </a:pPr>
            <a:r>
              <a:rPr sz="2400" dirty="0">
                <a:latin typeface="Calibri"/>
                <a:cs typeface="Calibri"/>
              </a:rPr>
              <a:t>glucose</a:t>
            </a:r>
            <a:r>
              <a:rPr sz="2400" spc="-120" dirty="0">
                <a:latin typeface="Calibri"/>
                <a:cs typeface="Calibri"/>
              </a:rPr>
              <a:t> </a:t>
            </a:r>
            <a:r>
              <a:rPr sz="2400" dirty="0">
                <a:latin typeface="Calibri"/>
                <a:cs typeface="Calibri"/>
              </a:rPr>
              <a:t>(Nisseria</a:t>
            </a:r>
            <a:r>
              <a:rPr sz="2400" spc="-100" dirty="0">
                <a:latin typeface="Calibri"/>
                <a:cs typeface="Calibri"/>
              </a:rPr>
              <a:t> </a:t>
            </a:r>
            <a:r>
              <a:rPr sz="2400" spc="-25" dirty="0">
                <a:latin typeface="Calibri"/>
                <a:cs typeface="Calibri"/>
              </a:rPr>
              <a:t>g)</a:t>
            </a:r>
            <a:endParaRPr sz="2400" dirty="0">
              <a:latin typeface="Calibri"/>
              <a:cs typeface="Calibri"/>
            </a:endParaRPr>
          </a:p>
          <a:p>
            <a:pPr marL="320040" indent="-215900">
              <a:lnSpc>
                <a:spcPct val="100000"/>
              </a:lnSpc>
              <a:spcBef>
                <a:spcPts val="775"/>
              </a:spcBef>
              <a:buChar char="-"/>
              <a:tabLst>
                <a:tab pos="320040" algn="l"/>
              </a:tabLst>
            </a:pPr>
            <a:r>
              <a:rPr sz="2400" dirty="0">
                <a:latin typeface="Calibri"/>
                <a:cs typeface="Calibri"/>
              </a:rPr>
              <a:t>maltose</a:t>
            </a:r>
            <a:r>
              <a:rPr sz="2400" spc="-114" dirty="0">
                <a:latin typeface="Calibri"/>
                <a:cs typeface="Calibri"/>
              </a:rPr>
              <a:t> </a:t>
            </a:r>
            <a:r>
              <a:rPr sz="2400" dirty="0">
                <a:latin typeface="Calibri"/>
                <a:cs typeface="Calibri"/>
              </a:rPr>
              <a:t>(Nisseria</a:t>
            </a:r>
            <a:r>
              <a:rPr sz="2400" spc="-75" dirty="0">
                <a:latin typeface="Calibri"/>
                <a:cs typeface="Calibri"/>
              </a:rPr>
              <a:t> </a:t>
            </a:r>
            <a:r>
              <a:rPr sz="2400" i="1" spc="-10" dirty="0">
                <a:latin typeface="Calibri"/>
                <a:cs typeface="Calibri"/>
              </a:rPr>
              <a:t>meningitidis</a:t>
            </a:r>
            <a:r>
              <a:rPr sz="2400" spc="-10" dirty="0">
                <a:latin typeface="Calibri"/>
                <a:cs typeface="Calibri"/>
              </a:rPr>
              <a:t>)</a:t>
            </a:r>
            <a:endParaRPr sz="2400" dirty="0">
              <a:latin typeface="Calibri"/>
              <a:cs typeface="Calibri"/>
            </a:endParaRPr>
          </a:p>
          <a:p>
            <a:pPr marL="12700">
              <a:lnSpc>
                <a:spcPct val="100000"/>
              </a:lnSpc>
              <a:spcBef>
                <a:spcPts val="770"/>
              </a:spcBef>
            </a:pPr>
            <a:r>
              <a:rPr sz="2400" dirty="0">
                <a:latin typeface="Calibri"/>
                <a:cs typeface="Calibri"/>
              </a:rPr>
              <a:t>-</a:t>
            </a:r>
            <a:r>
              <a:rPr sz="2400" spc="-90" dirty="0">
                <a:latin typeface="Calibri"/>
                <a:cs typeface="Calibri"/>
              </a:rPr>
              <a:t> </a:t>
            </a:r>
            <a:r>
              <a:rPr sz="2400" dirty="0">
                <a:latin typeface="Calibri"/>
                <a:cs typeface="Calibri"/>
              </a:rPr>
              <a:t>lactose</a:t>
            </a:r>
            <a:r>
              <a:rPr sz="2400" spc="-95" dirty="0">
                <a:latin typeface="Calibri"/>
                <a:cs typeface="Calibri"/>
              </a:rPr>
              <a:t> </a:t>
            </a:r>
            <a:r>
              <a:rPr sz="2400" dirty="0">
                <a:latin typeface="Calibri"/>
                <a:cs typeface="Calibri"/>
              </a:rPr>
              <a:t>(Salmonella,</a:t>
            </a:r>
            <a:r>
              <a:rPr sz="2400" spc="-30" dirty="0">
                <a:latin typeface="Calibri"/>
                <a:cs typeface="Calibri"/>
              </a:rPr>
              <a:t> </a:t>
            </a:r>
            <a:r>
              <a:rPr sz="2400" spc="-10" dirty="0">
                <a:latin typeface="Calibri"/>
                <a:cs typeface="Calibri"/>
              </a:rPr>
              <a:t>shigella)</a:t>
            </a:r>
            <a:endParaRPr sz="2400" dirty="0">
              <a:latin typeface="Calibri"/>
              <a:cs typeface="Calibri"/>
            </a:endParaRPr>
          </a:p>
        </p:txBody>
      </p:sp>
      <p:sp>
        <p:nvSpPr>
          <p:cNvPr id="5" name="TextBox 4">
            <a:extLst>
              <a:ext uri="{FF2B5EF4-FFF2-40B4-BE49-F238E27FC236}">
                <a16:creationId xmlns:a16="http://schemas.microsoft.com/office/drawing/2014/main" id="{B7F9E74B-EC2A-E299-C167-391DE5C38589}"/>
              </a:ext>
            </a:extLst>
          </p:cNvPr>
          <p:cNvSpPr txBox="1"/>
          <p:nvPr/>
        </p:nvSpPr>
        <p:spPr>
          <a:xfrm>
            <a:off x="7697968" y="145256"/>
            <a:ext cx="1446032" cy="646331"/>
          </a:xfrm>
          <a:prstGeom prst="rect">
            <a:avLst/>
          </a:prstGeom>
          <a:noFill/>
        </p:spPr>
        <p:txBody>
          <a:bodyPr wrap="square" rtlCol="0">
            <a:spAutoFit/>
          </a:bodyPr>
          <a:lstStyle/>
          <a:p>
            <a:r>
              <a:rPr lang="en-US" dirty="0"/>
              <a:t>Vertical integration</a:t>
            </a:r>
            <a:endParaRPr lang="en-PK"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244" y="1615821"/>
            <a:ext cx="8055609" cy="757555"/>
          </a:xfrm>
          <a:prstGeom prst="rect">
            <a:avLst/>
          </a:prstGeom>
        </p:spPr>
        <p:txBody>
          <a:bodyPr vert="horz" wrap="square" lIns="0" tIns="12700" rIns="0" bIns="0" rtlCol="0">
            <a:spAutoFit/>
          </a:bodyPr>
          <a:lstStyle/>
          <a:p>
            <a:pPr marL="356870" marR="5080" indent="-344805">
              <a:lnSpc>
                <a:spcPct val="100000"/>
              </a:lnSpc>
              <a:spcBef>
                <a:spcPts val="100"/>
              </a:spcBef>
              <a:buFont typeface="Arial MT"/>
              <a:buChar char="•"/>
              <a:tabLst>
                <a:tab pos="356870" algn="l"/>
              </a:tabLst>
            </a:pPr>
            <a:r>
              <a:rPr sz="2400" spc="-10" dirty="0">
                <a:latin typeface="Calibri"/>
                <a:cs typeface="Calibri"/>
              </a:rPr>
              <a:t>Fermentation</a:t>
            </a:r>
            <a:r>
              <a:rPr sz="2400" spc="-114" dirty="0">
                <a:latin typeface="Calibri"/>
                <a:cs typeface="Calibri"/>
              </a:rPr>
              <a:t> </a:t>
            </a:r>
            <a:r>
              <a:rPr sz="2400" dirty="0">
                <a:latin typeface="Calibri"/>
                <a:cs typeface="Calibri"/>
              </a:rPr>
              <a:t>reactions</a:t>
            </a:r>
            <a:r>
              <a:rPr sz="2400" spc="-105" dirty="0">
                <a:latin typeface="Calibri"/>
                <a:cs typeface="Calibri"/>
              </a:rPr>
              <a:t> </a:t>
            </a:r>
            <a:r>
              <a:rPr sz="2400" dirty="0">
                <a:latin typeface="Calibri"/>
                <a:cs typeface="Calibri"/>
              </a:rPr>
              <a:t>produced</a:t>
            </a:r>
            <a:r>
              <a:rPr sz="2400" spc="-70" dirty="0">
                <a:latin typeface="Calibri"/>
                <a:cs typeface="Calibri"/>
              </a:rPr>
              <a:t> </a:t>
            </a:r>
            <a:r>
              <a:rPr sz="2400" dirty="0">
                <a:latin typeface="Calibri"/>
                <a:cs typeface="Calibri"/>
              </a:rPr>
              <a:t>by</a:t>
            </a:r>
            <a:r>
              <a:rPr sz="2400" spc="-20" dirty="0">
                <a:latin typeface="Calibri"/>
                <a:cs typeface="Calibri"/>
              </a:rPr>
              <a:t> </a:t>
            </a:r>
            <a:r>
              <a:rPr sz="2400" i="1" spc="-10" dirty="0">
                <a:latin typeface="Calibri"/>
                <a:cs typeface="Calibri"/>
              </a:rPr>
              <a:t>Escherichia</a:t>
            </a:r>
            <a:r>
              <a:rPr sz="2400" i="1" spc="-45" dirty="0">
                <a:latin typeface="Calibri"/>
                <a:cs typeface="Calibri"/>
              </a:rPr>
              <a:t> </a:t>
            </a:r>
            <a:r>
              <a:rPr sz="2400" i="1" dirty="0">
                <a:latin typeface="Calibri"/>
                <a:cs typeface="Calibri"/>
              </a:rPr>
              <a:t>coli</a:t>
            </a:r>
            <a:r>
              <a:rPr sz="2400" i="1" spc="-20" dirty="0">
                <a:latin typeface="Calibri"/>
                <a:cs typeface="Calibri"/>
              </a:rPr>
              <a:t> </a:t>
            </a:r>
            <a:r>
              <a:rPr sz="2400" dirty="0">
                <a:latin typeface="Calibri"/>
                <a:cs typeface="Calibri"/>
              </a:rPr>
              <a:t>in</a:t>
            </a:r>
            <a:r>
              <a:rPr sz="2400" spc="-40" dirty="0">
                <a:latin typeface="Calibri"/>
                <a:cs typeface="Calibri"/>
              </a:rPr>
              <a:t> </a:t>
            </a:r>
            <a:r>
              <a:rPr sz="2400" spc="-10" dirty="0">
                <a:latin typeface="Calibri"/>
                <a:cs typeface="Calibri"/>
              </a:rPr>
              <a:t>phenol </a:t>
            </a:r>
            <a:r>
              <a:rPr sz="2400" dirty="0">
                <a:latin typeface="Calibri"/>
                <a:cs typeface="Calibri"/>
              </a:rPr>
              <a:t>red</a:t>
            </a:r>
            <a:r>
              <a:rPr sz="2400" spc="-55" dirty="0">
                <a:latin typeface="Calibri"/>
                <a:cs typeface="Calibri"/>
              </a:rPr>
              <a:t> </a:t>
            </a:r>
            <a:r>
              <a:rPr sz="2400" dirty="0">
                <a:latin typeface="Calibri"/>
                <a:cs typeface="Calibri"/>
              </a:rPr>
              <a:t>sugar</a:t>
            </a:r>
            <a:r>
              <a:rPr sz="2400" spc="-80" dirty="0">
                <a:latin typeface="Calibri"/>
                <a:cs typeface="Calibri"/>
              </a:rPr>
              <a:t> </a:t>
            </a:r>
            <a:r>
              <a:rPr sz="2400" dirty="0">
                <a:latin typeface="Calibri"/>
                <a:cs typeface="Calibri"/>
              </a:rPr>
              <a:t>broths</a:t>
            </a:r>
            <a:r>
              <a:rPr sz="2400" spc="-90" dirty="0">
                <a:latin typeface="Calibri"/>
                <a:cs typeface="Calibri"/>
              </a:rPr>
              <a:t> </a:t>
            </a:r>
            <a:r>
              <a:rPr sz="2400" spc="-10" dirty="0">
                <a:latin typeface="Calibri"/>
                <a:cs typeface="Calibri"/>
              </a:rPr>
              <a:t>containing</a:t>
            </a:r>
            <a:r>
              <a:rPr sz="2400" spc="-110" dirty="0">
                <a:latin typeface="Calibri"/>
                <a:cs typeface="Calibri"/>
              </a:rPr>
              <a:t> </a:t>
            </a:r>
            <a:r>
              <a:rPr sz="2400" dirty="0">
                <a:latin typeface="Calibri"/>
                <a:cs typeface="Calibri"/>
              </a:rPr>
              <a:t>dextrose,</a:t>
            </a:r>
            <a:r>
              <a:rPr sz="2400" spc="-40" dirty="0">
                <a:latin typeface="Calibri"/>
                <a:cs typeface="Calibri"/>
              </a:rPr>
              <a:t> </a:t>
            </a:r>
            <a:r>
              <a:rPr sz="2400" dirty="0">
                <a:latin typeface="Calibri"/>
                <a:cs typeface="Calibri"/>
              </a:rPr>
              <a:t>sucrose,</a:t>
            </a:r>
            <a:r>
              <a:rPr sz="2400" spc="-55" dirty="0">
                <a:latin typeface="Calibri"/>
                <a:cs typeface="Calibri"/>
              </a:rPr>
              <a:t> </a:t>
            </a:r>
            <a:r>
              <a:rPr sz="2400" dirty="0">
                <a:latin typeface="Calibri"/>
                <a:cs typeface="Calibri"/>
              </a:rPr>
              <a:t>and</a:t>
            </a:r>
            <a:r>
              <a:rPr sz="2400" spc="-80" dirty="0">
                <a:latin typeface="Calibri"/>
                <a:cs typeface="Calibri"/>
              </a:rPr>
              <a:t> </a:t>
            </a:r>
            <a:r>
              <a:rPr sz="2400" spc="-10" dirty="0">
                <a:latin typeface="Calibri"/>
                <a:cs typeface="Calibri"/>
              </a:rPr>
              <a:t>lactose.</a:t>
            </a:r>
            <a:endParaRPr sz="2400">
              <a:latin typeface="Calibri"/>
              <a:cs typeface="Calibri"/>
            </a:endParaRPr>
          </a:p>
        </p:txBody>
      </p:sp>
      <p:pic>
        <p:nvPicPr>
          <p:cNvPr id="3" name="object 3"/>
          <p:cNvPicPr/>
          <p:nvPr/>
        </p:nvPicPr>
        <p:blipFill>
          <a:blip r:embed="rId2" cstate="print"/>
          <a:stretch>
            <a:fillRect/>
          </a:stretch>
        </p:blipFill>
        <p:spPr>
          <a:xfrm>
            <a:off x="1371600" y="2514600"/>
            <a:ext cx="6629400" cy="4191000"/>
          </a:xfrm>
          <a:prstGeom prst="rect">
            <a:avLst/>
          </a:prstGeom>
        </p:spPr>
      </p:pic>
      <p:sp>
        <p:nvSpPr>
          <p:cNvPr id="5" name="TextBox 4">
            <a:extLst>
              <a:ext uri="{FF2B5EF4-FFF2-40B4-BE49-F238E27FC236}">
                <a16:creationId xmlns:a16="http://schemas.microsoft.com/office/drawing/2014/main" id="{412E05B1-ABDE-4768-7039-469C41972F0F}"/>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
        <p:nvSpPr>
          <p:cNvPr id="7" name="Title 6">
            <a:extLst>
              <a:ext uri="{FF2B5EF4-FFF2-40B4-BE49-F238E27FC236}">
                <a16:creationId xmlns:a16="http://schemas.microsoft.com/office/drawing/2014/main" id="{0AAFAF9B-238E-08C7-BFE2-7D139A515F42}"/>
              </a:ext>
            </a:extLst>
          </p:cNvPr>
          <p:cNvSpPr>
            <a:spLocks noGrp="1"/>
          </p:cNvSpPr>
          <p:nvPr>
            <p:ph type="title"/>
          </p:nvPr>
        </p:nvSpPr>
        <p:spPr/>
        <p:txBody>
          <a:bodyPr/>
          <a:lstStyle/>
          <a:p>
            <a:endParaRPr lang="en-PK"/>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6369" y="1151000"/>
            <a:ext cx="6266815" cy="695325"/>
          </a:xfrm>
          <a:prstGeom prst="rect">
            <a:avLst/>
          </a:prstGeom>
        </p:spPr>
        <p:txBody>
          <a:bodyPr vert="horz" wrap="square" lIns="0" tIns="11430" rIns="0" bIns="0" rtlCol="0">
            <a:spAutoFit/>
          </a:bodyPr>
          <a:lstStyle/>
          <a:p>
            <a:pPr marL="12700">
              <a:lnSpc>
                <a:spcPct val="100000"/>
              </a:lnSpc>
              <a:spcBef>
                <a:spcPts val="90"/>
              </a:spcBef>
            </a:pPr>
            <a:r>
              <a:rPr dirty="0"/>
              <a:t>Iron</a:t>
            </a:r>
            <a:r>
              <a:rPr spc="-155" dirty="0"/>
              <a:t> </a:t>
            </a:r>
            <a:r>
              <a:rPr dirty="0"/>
              <a:t>metabolism</a:t>
            </a:r>
            <a:r>
              <a:rPr spc="-105" dirty="0"/>
              <a:t> </a:t>
            </a:r>
            <a:r>
              <a:rPr dirty="0"/>
              <a:t>in</a:t>
            </a:r>
            <a:r>
              <a:rPr spc="-160" dirty="0"/>
              <a:t> </a:t>
            </a:r>
            <a:r>
              <a:rPr spc="-10" dirty="0"/>
              <a:t>bacteria</a:t>
            </a:r>
          </a:p>
        </p:txBody>
      </p:sp>
      <p:sp>
        <p:nvSpPr>
          <p:cNvPr id="3" name="object 3"/>
          <p:cNvSpPr txBox="1"/>
          <p:nvPr/>
        </p:nvSpPr>
        <p:spPr>
          <a:xfrm>
            <a:off x="460044" y="2448001"/>
            <a:ext cx="7898765" cy="2330766"/>
          </a:xfrm>
          <a:prstGeom prst="rect">
            <a:avLst/>
          </a:prstGeom>
        </p:spPr>
        <p:txBody>
          <a:bodyPr vert="horz" wrap="square" lIns="0" tIns="12065" rIns="0" bIns="0" rtlCol="0">
            <a:spAutoFit/>
          </a:bodyPr>
          <a:lstStyle/>
          <a:p>
            <a:pPr marL="356870" marR="5080" indent="-344805">
              <a:lnSpc>
                <a:spcPct val="100000"/>
              </a:lnSpc>
              <a:spcBef>
                <a:spcPts val="95"/>
              </a:spcBef>
              <a:buFont typeface="Arial MT"/>
              <a:buChar char="•"/>
              <a:tabLst>
                <a:tab pos="356870" algn="l"/>
              </a:tabLst>
            </a:pPr>
            <a:r>
              <a:rPr sz="2400" dirty="0">
                <a:latin typeface="Calibri"/>
                <a:cs typeface="Calibri"/>
              </a:rPr>
              <a:t>Some</a:t>
            </a:r>
            <a:r>
              <a:rPr sz="2400" spc="-90" dirty="0">
                <a:latin typeface="Calibri"/>
                <a:cs typeface="Calibri"/>
              </a:rPr>
              <a:t> </a:t>
            </a:r>
            <a:r>
              <a:rPr sz="2400" dirty="0">
                <a:latin typeface="Calibri"/>
                <a:cs typeface="Calibri"/>
              </a:rPr>
              <a:t>invading</a:t>
            </a:r>
            <a:r>
              <a:rPr sz="2400" spc="-100" dirty="0">
                <a:latin typeface="Calibri"/>
                <a:cs typeface="Calibri"/>
              </a:rPr>
              <a:t> </a:t>
            </a:r>
            <a:r>
              <a:rPr sz="2400" dirty="0">
                <a:latin typeface="Calibri"/>
                <a:cs typeface="Calibri"/>
              </a:rPr>
              <a:t>bacteria</a:t>
            </a:r>
            <a:r>
              <a:rPr sz="2400" spc="-110" dirty="0">
                <a:latin typeface="Calibri"/>
                <a:cs typeface="Calibri"/>
              </a:rPr>
              <a:t> </a:t>
            </a:r>
            <a:r>
              <a:rPr sz="2400" dirty="0">
                <a:latin typeface="Calibri"/>
                <a:cs typeface="Calibri"/>
              </a:rPr>
              <a:t>respond</a:t>
            </a:r>
            <a:r>
              <a:rPr sz="2400" spc="-65" dirty="0">
                <a:latin typeface="Calibri"/>
                <a:cs typeface="Calibri"/>
              </a:rPr>
              <a:t> </a:t>
            </a:r>
            <a:r>
              <a:rPr sz="2400" dirty="0">
                <a:latin typeface="Calibri"/>
                <a:cs typeface="Calibri"/>
              </a:rPr>
              <a:t>by</a:t>
            </a:r>
            <a:r>
              <a:rPr sz="2400" spc="-110" dirty="0">
                <a:latin typeface="Calibri"/>
                <a:cs typeface="Calibri"/>
              </a:rPr>
              <a:t> </a:t>
            </a:r>
            <a:r>
              <a:rPr sz="2400" spc="-10" dirty="0">
                <a:latin typeface="Calibri"/>
                <a:cs typeface="Calibri"/>
              </a:rPr>
              <a:t>producing </a:t>
            </a:r>
            <a:r>
              <a:rPr sz="2400" dirty="0">
                <a:latin typeface="Calibri"/>
                <a:cs typeface="Calibri"/>
              </a:rPr>
              <a:t>specific</a:t>
            </a:r>
            <a:r>
              <a:rPr sz="2400" spc="-30" dirty="0">
                <a:latin typeface="Calibri"/>
                <a:cs typeface="Calibri"/>
              </a:rPr>
              <a:t> </a:t>
            </a:r>
            <a:r>
              <a:rPr sz="2400" dirty="0">
                <a:latin typeface="Calibri"/>
                <a:cs typeface="Calibri"/>
              </a:rPr>
              <a:t>iron</a:t>
            </a:r>
            <a:r>
              <a:rPr sz="2400" spc="-5" dirty="0">
                <a:latin typeface="Calibri"/>
                <a:cs typeface="Calibri"/>
              </a:rPr>
              <a:t> </a:t>
            </a:r>
            <a:r>
              <a:rPr sz="2400" spc="-30" dirty="0">
                <a:latin typeface="Calibri"/>
                <a:cs typeface="Calibri"/>
              </a:rPr>
              <a:t>chelators-</a:t>
            </a:r>
            <a:r>
              <a:rPr sz="2400" spc="-25" dirty="0">
                <a:latin typeface="Calibri"/>
                <a:cs typeface="Calibri"/>
              </a:rPr>
              <a:t>siderophores-</a:t>
            </a:r>
            <a:r>
              <a:rPr sz="2400" spc="-20" dirty="0">
                <a:latin typeface="Calibri"/>
                <a:cs typeface="Calibri"/>
              </a:rPr>
              <a:t>that </a:t>
            </a:r>
            <a:r>
              <a:rPr sz="2400" dirty="0">
                <a:latin typeface="Calibri"/>
                <a:cs typeface="Calibri"/>
              </a:rPr>
              <a:t>remove</a:t>
            </a:r>
            <a:r>
              <a:rPr sz="2400" spc="-50" dirty="0">
                <a:latin typeface="Calibri"/>
                <a:cs typeface="Calibri"/>
              </a:rPr>
              <a:t> </a:t>
            </a:r>
            <a:r>
              <a:rPr sz="2400" dirty="0">
                <a:latin typeface="Calibri"/>
                <a:cs typeface="Calibri"/>
              </a:rPr>
              <a:t>the</a:t>
            </a:r>
            <a:r>
              <a:rPr sz="2400" spc="-100" dirty="0">
                <a:latin typeface="Calibri"/>
                <a:cs typeface="Calibri"/>
              </a:rPr>
              <a:t> </a:t>
            </a:r>
            <a:r>
              <a:rPr sz="2400" dirty="0">
                <a:latin typeface="Calibri"/>
                <a:cs typeface="Calibri"/>
              </a:rPr>
              <a:t>iron</a:t>
            </a:r>
            <a:r>
              <a:rPr sz="2400" spc="-90" dirty="0">
                <a:latin typeface="Calibri"/>
                <a:cs typeface="Calibri"/>
              </a:rPr>
              <a:t> </a:t>
            </a:r>
            <a:r>
              <a:rPr sz="2400" dirty="0">
                <a:latin typeface="Calibri"/>
                <a:cs typeface="Calibri"/>
              </a:rPr>
              <a:t>from</a:t>
            </a:r>
            <a:r>
              <a:rPr sz="2400" spc="-90" dirty="0">
                <a:latin typeface="Calibri"/>
                <a:cs typeface="Calibri"/>
              </a:rPr>
              <a:t> </a:t>
            </a:r>
            <a:r>
              <a:rPr sz="2400" dirty="0">
                <a:latin typeface="Calibri"/>
                <a:cs typeface="Calibri"/>
              </a:rPr>
              <a:t>the</a:t>
            </a:r>
            <a:r>
              <a:rPr sz="2400" spc="-90" dirty="0">
                <a:latin typeface="Calibri"/>
                <a:cs typeface="Calibri"/>
              </a:rPr>
              <a:t> </a:t>
            </a:r>
            <a:r>
              <a:rPr sz="2400" dirty="0">
                <a:latin typeface="Calibri"/>
                <a:cs typeface="Calibri"/>
              </a:rPr>
              <a:t>host</a:t>
            </a:r>
            <a:r>
              <a:rPr sz="2400" spc="-80" dirty="0">
                <a:latin typeface="Calibri"/>
                <a:cs typeface="Calibri"/>
              </a:rPr>
              <a:t> </a:t>
            </a:r>
            <a:r>
              <a:rPr sz="2400" spc="-10" dirty="0">
                <a:latin typeface="Calibri"/>
                <a:cs typeface="Calibri"/>
              </a:rPr>
              <a:t>sources.</a:t>
            </a:r>
            <a:endParaRPr sz="2400" dirty="0">
              <a:latin typeface="Calibri"/>
              <a:cs typeface="Calibri"/>
            </a:endParaRPr>
          </a:p>
          <a:p>
            <a:pPr marL="356870" marR="111760" indent="-344805">
              <a:lnSpc>
                <a:spcPct val="100000"/>
              </a:lnSpc>
              <a:spcBef>
                <a:spcPts val="775"/>
              </a:spcBef>
              <a:buChar char="•"/>
              <a:tabLst>
                <a:tab pos="356870" algn="l"/>
                <a:tab pos="448309" algn="l"/>
              </a:tabLst>
            </a:pPr>
            <a:r>
              <a:rPr sz="2400" dirty="0">
                <a:latin typeface="Arial MT"/>
                <a:cs typeface="Arial MT"/>
              </a:rPr>
              <a:t>	</a:t>
            </a:r>
            <a:r>
              <a:rPr sz="2400" dirty="0">
                <a:latin typeface="Calibri"/>
                <a:cs typeface="Calibri"/>
              </a:rPr>
              <a:t>Other</a:t>
            </a:r>
            <a:r>
              <a:rPr sz="2400" spc="-75" dirty="0">
                <a:latin typeface="Calibri"/>
                <a:cs typeface="Calibri"/>
              </a:rPr>
              <a:t> </a:t>
            </a:r>
            <a:r>
              <a:rPr sz="2400" dirty="0">
                <a:latin typeface="Calibri"/>
                <a:cs typeface="Calibri"/>
              </a:rPr>
              <a:t>bacteria</a:t>
            </a:r>
            <a:r>
              <a:rPr sz="2400" spc="-100" dirty="0">
                <a:latin typeface="Calibri"/>
                <a:cs typeface="Calibri"/>
              </a:rPr>
              <a:t> </a:t>
            </a:r>
            <a:r>
              <a:rPr sz="2400" dirty="0">
                <a:latin typeface="Calibri"/>
                <a:cs typeface="Calibri"/>
              </a:rPr>
              <a:t>rely</a:t>
            </a:r>
            <a:r>
              <a:rPr sz="2400" spc="-85" dirty="0">
                <a:latin typeface="Calibri"/>
                <a:cs typeface="Calibri"/>
              </a:rPr>
              <a:t> </a:t>
            </a:r>
            <a:r>
              <a:rPr sz="2400" dirty="0">
                <a:latin typeface="Calibri"/>
                <a:cs typeface="Calibri"/>
              </a:rPr>
              <a:t>on</a:t>
            </a:r>
            <a:r>
              <a:rPr sz="2400" spc="-85" dirty="0">
                <a:latin typeface="Calibri"/>
                <a:cs typeface="Calibri"/>
              </a:rPr>
              <a:t> </a:t>
            </a:r>
            <a:r>
              <a:rPr sz="2400" dirty="0">
                <a:latin typeface="Calibri"/>
                <a:cs typeface="Calibri"/>
              </a:rPr>
              <a:t>direct</a:t>
            </a:r>
            <a:r>
              <a:rPr sz="2400" spc="-80" dirty="0">
                <a:latin typeface="Calibri"/>
                <a:cs typeface="Calibri"/>
              </a:rPr>
              <a:t> </a:t>
            </a:r>
            <a:r>
              <a:rPr sz="2400" dirty="0">
                <a:latin typeface="Calibri"/>
                <a:cs typeface="Calibri"/>
              </a:rPr>
              <a:t>contact</a:t>
            </a:r>
            <a:r>
              <a:rPr sz="2400" spc="-75" dirty="0">
                <a:latin typeface="Calibri"/>
                <a:cs typeface="Calibri"/>
              </a:rPr>
              <a:t> </a:t>
            </a:r>
            <a:r>
              <a:rPr sz="2400" spc="-20" dirty="0">
                <a:latin typeface="Calibri"/>
                <a:cs typeface="Calibri"/>
              </a:rPr>
              <a:t>with </a:t>
            </a:r>
            <a:r>
              <a:rPr sz="2400" dirty="0">
                <a:latin typeface="Calibri"/>
                <a:cs typeface="Calibri"/>
              </a:rPr>
              <a:t>host</a:t>
            </a:r>
            <a:r>
              <a:rPr sz="2400" spc="-100" dirty="0">
                <a:latin typeface="Calibri"/>
                <a:cs typeface="Calibri"/>
              </a:rPr>
              <a:t> </a:t>
            </a:r>
            <a:r>
              <a:rPr sz="2400" dirty="0">
                <a:latin typeface="Calibri"/>
                <a:cs typeface="Calibri"/>
              </a:rPr>
              <a:t>iron</a:t>
            </a:r>
            <a:r>
              <a:rPr sz="2400" spc="-100" dirty="0">
                <a:latin typeface="Calibri"/>
                <a:cs typeface="Calibri"/>
              </a:rPr>
              <a:t> </a:t>
            </a:r>
            <a:r>
              <a:rPr sz="2400" dirty="0">
                <a:latin typeface="Calibri"/>
                <a:cs typeface="Calibri"/>
              </a:rPr>
              <a:t>proteins,</a:t>
            </a:r>
            <a:r>
              <a:rPr sz="2400" spc="-105" dirty="0">
                <a:latin typeface="Calibri"/>
                <a:cs typeface="Calibri"/>
              </a:rPr>
              <a:t> </a:t>
            </a:r>
            <a:r>
              <a:rPr sz="2400" dirty="0">
                <a:latin typeface="Calibri"/>
                <a:cs typeface="Calibri"/>
              </a:rPr>
              <a:t>either</a:t>
            </a:r>
            <a:r>
              <a:rPr sz="2400" spc="-114" dirty="0">
                <a:latin typeface="Calibri"/>
                <a:cs typeface="Calibri"/>
              </a:rPr>
              <a:t> </a:t>
            </a:r>
            <a:r>
              <a:rPr sz="2400" spc="-10" dirty="0">
                <a:latin typeface="Calibri"/>
                <a:cs typeface="Calibri"/>
              </a:rPr>
              <a:t>abstracting</a:t>
            </a:r>
            <a:r>
              <a:rPr sz="2400" spc="-75" dirty="0">
                <a:latin typeface="Calibri"/>
                <a:cs typeface="Calibri"/>
              </a:rPr>
              <a:t> </a:t>
            </a:r>
            <a:r>
              <a:rPr sz="2400" dirty="0">
                <a:latin typeface="Calibri"/>
                <a:cs typeface="Calibri"/>
              </a:rPr>
              <a:t>the</a:t>
            </a:r>
            <a:r>
              <a:rPr sz="2400" spc="-120" dirty="0">
                <a:latin typeface="Calibri"/>
                <a:cs typeface="Calibri"/>
              </a:rPr>
              <a:t> </a:t>
            </a:r>
            <a:r>
              <a:rPr sz="2400" spc="-20" dirty="0">
                <a:latin typeface="Calibri"/>
                <a:cs typeface="Calibri"/>
              </a:rPr>
              <a:t>iron </a:t>
            </a:r>
            <a:r>
              <a:rPr sz="2400" dirty="0">
                <a:latin typeface="Calibri"/>
                <a:cs typeface="Calibri"/>
              </a:rPr>
              <a:t>at</a:t>
            </a:r>
            <a:r>
              <a:rPr sz="2400" spc="-75" dirty="0">
                <a:latin typeface="Calibri"/>
                <a:cs typeface="Calibri"/>
              </a:rPr>
              <a:t> </a:t>
            </a:r>
            <a:r>
              <a:rPr sz="2400" dirty="0">
                <a:latin typeface="Calibri"/>
                <a:cs typeface="Calibri"/>
              </a:rPr>
              <a:t>their</a:t>
            </a:r>
            <a:r>
              <a:rPr sz="2400" spc="-90" dirty="0">
                <a:latin typeface="Calibri"/>
                <a:cs typeface="Calibri"/>
              </a:rPr>
              <a:t> </a:t>
            </a:r>
            <a:r>
              <a:rPr sz="2400" dirty="0">
                <a:latin typeface="Calibri"/>
                <a:cs typeface="Calibri"/>
              </a:rPr>
              <a:t>surface</a:t>
            </a:r>
            <a:r>
              <a:rPr sz="2400" spc="-45" dirty="0">
                <a:latin typeface="Calibri"/>
                <a:cs typeface="Calibri"/>
              </a:rPr>
              <a:t> </a:t>
            </a:r>
            <a:r>
              <a:rPr sz="2400" spc="-65" dirty="0">
                <a:latin typeface="Calibri"/>
                <a:cs typeface="Calibri"/>
              </a:rPr>
              <a:t>or,</a:t>
            </a:r>
            <a:r>
              <a:rPr sz="2400" spc="-70" dirty="0">
                <a:latin typeface="Calibri"/>
                <a:cs typeface="Calibri"/>
              </a:rPr>
              <a:t> </a:t>
            </a:r>
            <a:r>
              <a:rPr sz="2400" dirty="0">
                <a:latin typeface="Calibri"/>
                <a:cs typeface="Calibri"/>
              </a:rPr>
              <a:t>as</a:t>
            </a:r>
            <a:r>
              <a:rPr sz="2400" spc="-85" dirty="0">
                <a:latin typeface="Calibri"/>
                <a:cs typeface="Calibri"/>
              </a:rPr>
              <a:t> </a:t>
            </a:r>
            <a:r>
              <a:rPr sz="2400" dirty="0">
                <a:latin typeface="Calibri"/>
                <a:cs typeface="Calibri"/>
              </a:rPr>
              <a:t>with</a:t>
            </a:r>
            <a:r>
              <a:rPr sz="2400" spc="-80" dirty="0">
                <a:latin typeface="Calibri"/>
                <a:cs typeface="Calibri"/>
              </a:rPr>
              <a:t> </a:t>
            </a:r>
            <a:r>
              <a:rPr sz="2400" dirty="0">
                <a:latin typeface="Calibri"/>
                <a:cs typeface="Calibri"/>
              </a:rPr>
              <a:t>heme,</a:t>
            </a:r>
            <a:r>
              <a:rPr sz="2400" spc="-55" dirty="0">
                <a:latin typeface="Calibri"/>
                <a:cs typeface="Calibri"/>
              </a:rPr>
              <a:t> </a:t>
            </a:r>
            <a:r>
              <a:rPr sz="2400" dirty="0">
                <a:latin typeface="Calibri"/>
                <a:cs typeface="Calibri"/>
              </a:rPr>
              <a:t>taking</a:t>
            </a:r>
            <a:r>
              <a:rPr sz="2400" spc="-55" dirty="0">
                <a:latin typeface="Calibri"/>
                <a:cs typeface="Calibri"/>
              </a:rPr>
              <a:t> </a:t>
            </a:r>
            <a:r>
              <a:rPr sz="2400" dirty="0">
                <a:latin typeface="Calibri"/>
                <a:cs typeface="Calibri"/>
              </a:rPr>
              <a:t>it</a:t>
            </a:r>
            <a:r>
              <a:rPr sz="2400" spc="-70" dirty="0">
                <a:latin typeface="Calibri"/>
                <a:cs typeface="Calibri"/>
              </a:rPr>
              <a:t> </a:t>
            </a:r>
            <a:r>
              <a:rPr sz="2400" spc="-25" dirty="0">
                <a:latin typeface="Calibri"/>
                <a:cs typeface="Calibri"/>
              </a:rPr>
              <a:t>up </a:t>
            </a:r>
            <a:r>
              <a:rPr sz="2400" dirty="0">
                <a:latin typeface="Calibri"/>
                <a:cs typeface="Calibri"/>
              </a:rPr>
              <a:t>into</a:t>
            </a:r>
            <a:r>
              <a:rPr sz="2400" spc="-75" dirty="0">
                <a:latin typeface="Calibri"/>
                <a:cs typeface="Calibri"/>
              </a:rPr>
              <a:t> </a:t>
            </a:r>
            <a:r>
              <a:rPr sz="2400" dirty="0">
                <a:latin typeface="Calibri"/>
                <a:cs typeface="Calibri"/>
              </a:rPr>
              <a:t>the</a:t>
            </a:r>
            <a:r>
              <a:rPr sz="2400" spc="-70" dirty="0">
                <a:latin typeface="Calibri"/>
                <a:cs typeface="Calibri"/>
              </a:rPr>
              <a:t> </a:t>
            </a:r>
            <a:r>
              <a:rPr sz="2400" spc="-10" dirty="0">
                <a:latin typeface="Calibri"/>
                <a:cs typeface="Calibri"/>
              </a:rPr>
              <a:t>cytoplasm.</a:t>
            </a:r>
            <a:endParaRPr sz="2400" dirty="0">
              <a:latin typeface="Calibri"/>
              <a:cs typeface="Calibri"/>
            </a:endParaRPr>
          </a:p>
        </p:txBody>
      </p:sp>
      <p:sp>
        <p:nvSpPr>
          <p:cNvPr id="5" name="TextBox 4">
            <a:extLst>
              <a:ext uri="{FF2B5EF4-FFF2-40B4-BE49-F238E27FC236}">
                <a16:creationId xmlns:a16="http://schemas.microsoft.com/office/drawing/2014/main" id="{72258B73-A3DC-1700-6C0A-E1263F5F8775}"/>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1484" y="1600200"/>
            <a:ext cx="7987030" cy="1858842"/>
          </a:xfrm>
          <a:prstGeom prst="rect">
            <a:avLst/>
          </a:prstGeom>
        </p:spPr>
        <p:txBody>
          <a:bodyPr vert="horz" wrap="square" lIns="0" tIns="12065" rIns="0" bIns="0" rtlCol="0">
            <a:spAutoFit/>
          </a:bodyPr>
          <a:lstStyle/>
          <a:p>
            <a:pPr marL="356870" marR="5080" indent="-344805">
              <a:lnSpc>
                <a:spcPct val="100000"/>
              </a:lnSpc>
              <a:spcBef>
                <a:spcPts val="95"/>
              </a:spcBef>
              <a:buFont typeface="Arial MT"/>
              <a:buChar char="•"/>
              <a:tabLst>
                <a:tab pos="356870" algn="l"/>
              </a:tabLst>
            </a:pPr>
            <a:r>
              <a:rPr sz="2400" dirty="0">
                <a:latin typeface="Calibri"/>
                <a:cs typeface="Calibri"/>
              </a:rPr>
              <a:t>Iron</a:t>
            </a:r>
            <a:r>
              <a:rPr sz="2400" spc="-80" dirty="0">
                <a:latin typeface="Calibri"/>
                <a:cs typeface="Calibri"/>
              </a:rPr>
              <a:t> </a:t>
            </a:r>
            <a:r>
              <a:rPr sz="2400" dirty="0">
                <a:latin typeface="Calibri"/>
                <a:cs typeface="Calibri"/>
              </a:rPr>
              <a:t>is</a:t>
            </a:r>
            <a:r>
              <a:rPr sz="2400" spc="-90" dirty="0">
                <a:latin typeface="Calibri"/>
                <a:cs typeface="Calibri"/>
              </a:rPr>
              <a:t> </a:t>
            </a:r>
            <a:r>
              <a:rPr sz="2400" dirty="0">
                <a:latin typeface="Calibri"/>
                <a:cs typeface="Calibri"/>
              </a:rPr>
              <a:t>essential</a:t>
            </a:r>
            <a:r>
              <a:rPr sz="2400" spc="-90" dirty="0">
                <a:latin typeface="Calibri"/>
                <a:cs typeface="Calibri"/>
              </a:rPr>
              <a:t> </a:t>
            </a:r>
            <a:r>
              <a:rPr sz="2400" dirty="0">
                <a:latin typeface="Calibri"/>
                <a:cs typeface="Calibri"/>
              </a:rPr>
              <a:t>for</a:t>
            </a:r>
            <a:r>
              <a:rPr sz="2400" spc="-85" dirty="0">
                <a:latin typeface="Calibri"/>
                <a:cs typeface="Calibri"/>
              </a:rPr>
              <a:t> </a:t>
            </a:r>
            <a:r>
              <a:rPr sz="2400" dirty="0">
                <a:latin typeface="Calibri"/>
                <a:cs typeface="Calibri"/>
              </a:rPr>
              <a:t>bacterial</a:t>
            </a:r>
            <a:r>
              <a:rPr sz="2400" spc="-85" dirty="0">
                <a:latin typeface="Calibri"/>
                <a:cs typeface="Calibri"/>
              </a:rPr>
              <a:t> </a:t>
            </a:r>
            <a:r>
              <a:rPr sz="2400" dirty="0">
                <a:latin typeface="Calibri"/>
                <a:cs typeface="Calibri"/>
              </a:rPr>
              <a:t>and</a:t>
            </a:r>
            <a:r>
              <a:rPr sz="2400" spc="-70" dirty="0">
                <a:latin typeface="Calibri"/>
                <a:cs typeface="Calibri"/>
              </a:rPr>
              <a:t> </a:t>
            </a:r>
            <a:r>
              <a:rPr sz="2400" spc="-10" dirty="0">
                <a:latin typeface="Calibri"/>
                <a:cs typeface="Calibri"/>
              </a:rPr>
              <a:t>fungal physiological</a:t>
            </a:r>
            <a:r>
              <a:rPr sz="2400" spc="-100" dirty="0">
                <a:latin typeface="Calibri"/>
                <a:cs typeface="Calibri"/>
              </a:rPr>
              <a:t> </a:t>
            </a:r>
            <a:r>
              <a:rPr sz="2400" dirty="0">
                <a:latin typeface="Calibri"/>
                <a:cs typeface="Calibri"/>
              </a:rPr>
              <a:t>processes</a:t>
            </a:r>
            <a:r>
              <a:rPr sz="2400" spc="-80" dirty="0">
                <a:latin typeface="Calibri"/>
                <a:cs typeface="Calibri"/>
              </a:rPr>
              <a:t> </a:t>
            </a:r>
            <a:r>
              <a:rPr sz="2400" dirty="0">
                <a:latin typeface="Calibri"/>
                <a:cs typeface="Calibri"/>
              </a:rPr>
              <a:t>such</a:t>
            </a:r>
            <a:r>
              <a:rPr sz="2400" spc="-95" dirty="0">
                <a:latin typeface="Calibri"/>
                <a:cs typeface="Calibri"/>
              </a:rPr>
              <a:t> </a:t>
            </a:r>
            <a:r>
              <a:rPr sz="2400" dirty="0">
                <a:latin typeface="Calibri"/>
                <a:cs typeface="Calibri"/>
              </a:rPr>
              <a:t>as</a:t>
            </a:r>
            <a:r>
              <a:rPr sz="2400" spc="-90" dirty="0">
                <a:latin typeface="Calibri"/>
                <a:cs typeface="Calibri"/>
              </a:rPr>
              <a:t> </a:t>
            </a:r>
            <a:r>
              <a:rPr sz="2400" spc="-25" dirty="0">
                <a:latin typeface="Calibri"/>
                <a:cs typeface="Calibri"/>
              </a:rPr>
              <a:t>DNA </a:t>
            </a:r>
            <a:r>
              <a:rPr sz="2400" spc="-10" dirty="0">
                <a:latin typeface="Calibri"/>
                <a:cs typeface="Calibri"/>
              </a:rPr>
              <a:t>replication,</a:t>
            </a:r>
            <a:r>
              <a:rPr sz="2400" spc="-135" dirty="0">
                <a:latin typeface="Calibri"/>
                <a:cs typeface="Calibri"/>
              </a:rPr>
              <a:t> </a:t>
            </a:r>
            <a:r>
              <a:rPr sz="2400" spc="-10" dirty="0">
                <a:latin typeface="Calibri"/>
                <a:cs typeface="Calibri"/>
              </a:rPr>
              <a:t>transcription,</a:t>
            </a:r>
            <a:r>
              <a:rPr sz="2400" spc="-95" dirty="0">
                <a:latin typeface="Calibri"/>
                <a:cs typeface="Calibri"/>
              </a:rPr>
              <a:t> </a:t>
            </a:r>
            <a:r>
              <a:rPr sz="2400" dirty="0">
                <a:latin typeface="Calibri"/>
                <a:cs typeface="Calibri"/>
              </a:rPr>
              <a:t>metabolism,</a:t>
            </a:r>
            <a:r>
              <a:rPr sz="2400" spc="-105" dirty="0">
                <a:latin typeface="Calibri"/>
                <a:cs typeface="Calibri"/>
              </a:rPr>
              <a:t> </a:t>
            </a:r>
            <a:r>
              <a:rPr sz="2400" spc="-25" dirty="0">
                <a:latin typeface="Calibri"/>
                <a:cs typeface="Calibri"/>
              </a:rPr>
              <a:t>and </a:t>
            </a:r>
            <a:r>
              <a:rPr sz="2400" dirty="0">
                <a:latin typeface="Calibri"/>
                <a:cs typeface="Calibri"/>
              </a:rPr>
              <a:t>energy</a:t>
            </a:r>
            <a:r>
              <a:rPr sz="2400" spc="-100" dirty="0">
                <a:latin typeface="Calibri"/>
                <a:cs typeface="Calibri"/>
              </a:rPr>
              <a:t> </a:t>
            </a:r>
            <a:r>
              <a:rPr sz="2400" spc="-10" dirty="0">
                <a:latin typeface="Calibri"/>
                <a:cs typeface="Calibri"/>
              </a:rPr>
              <a:t>generation</a:t>
            </a:r>
            <a:r>
              <a:rPr sz="2400" spc="-110" dirty="0">
                <a:latin typeface="Calibri"/>
                <a:cs typeface="Calibri"/>
              </a:rPr>
              <a:t> </a:t>
            </a:r>
            <a:r>
              <a:rPr sz="2400" dirty="0">
                <a:latin typeface="Calibri"/>
                <a:cs typeface="Calibri"/>
              </a:rPr>
              <a:t>via</a:t>
            </a:r>
            <a:r>
              <a:rPr sz="2400" spc="-110" dirty="0">
                <a:latin typeface="Calibri"/>
                <a:cs typeface="Calibri"/>
              </a:rPr>
              <a:t> </a:t>
            </a:r>
            <a:r>
              <a:rPr sz="2400" spc="-10" dirty="0">
                <a:latin typeface="Calibri"/>
                <a:cs typeface="Calibri"/>
              </a:rPr>
              <a:t>respiration.</a:t>
            </a:r>
            <a:r>
              <a:rPr sz="2400" spc="-105" dirty="0">
                <a:latin typeface="Calibri"/>
                <a:cs typeface="Calibri"/>
              </a:rPr>
              <a:t> </a:t>
            </a:r>
            <a:r>
              <a:rPr sz="2400" spc="-10" dirty="0">
                <a:latin typeface="Calibri"/>
                <a:cs typeface="Calibri"/>
              </a:rPr>
              <a:t>Hence, </a:t>
            </a:r>
            <a:r>
              <a:rPr sz="2400" dirty="0">
                <a:latin typeface="Calibri"/>
                <a:cs typeface="Calibri"/>
              </a:rPr>
              <a:t>pathogenic</a:t>
            </a:r>
            <a:r>
              <a:rPr sz="2400" spc="-95" dirty="0">
                <a:latin typeface="Calibri"/>
                <a:cs typeface="Calibri"/>
              </a:rPr>
              <a:t> </a:t>
            </a:r>
            <a:r>
              <a:rPr sz="2400" dirty="0">
                <a:latin typeface="Calibri"/>
                <a:cs typeface="Calibri"/>
              </a:rPr>
              <a:t>bacteria</a:t>
            </a:r>
            <a:r>
              <a:rPr sz="2400" spc="-75" dirty="0">
                <a:latin typeface="Calibri"/>
                <a:cs typeface="Calibri"/>
              </a:rPr>
              <a:t> </a:t>
            </a:r>
            <a:r>
              <a:rPr sz="2400" dirty="0">
                <a:latin typeface="Calibri"/>
                <a:cs typeface="Calibri"/>
              </a:rPr>
              <a:t>and</a:t>
            </a:r>
            <a:r>
              <a:rPr sz="2400" spc="-80" dirty="0">
                <a:latin typeface="Calibri"/>
                <a:cs typeface="Calibri"/>
              </a:rPr>
              <a:t> </a:t>
            </a:r>
            <a:r>
              <a:rPr sz="2400" dirty="0">
                <a:latin typeface="Calibri"/>
                <a:cs typeface="Calibri"/>
              </a:rPr>
              <a:t>fungi</a:t>
            </a:r>
            <a:r>
              <a:rPr sz="2400" spc="-105" dirty="0">
                <a:latin typeface="Calibri"/>
                <a:cs typeface="Calibri"/>
              </a:rPr>
              <a:t> </a:t>
            </a:r>
            <a:r>
              <a:rPr sz="2400" dirty="0">
                <a:latin typeface="Calibri"/>
                <a:cs typeface="Calibri"/>
              </a:rPr>
              <a:t>have</a:t>
            </a:r>
            <a:r>
              <a:rPr sz="2400" spc="-105" dirty="0">
                <a:latin typeface="Calibri"/>
                <a:cs typeface="Calibri"/>
              </a:rPr>
              <a:t> </a:t>
            </a:r>
            <a:r>
              <a:rPr sz="2400" spc="-10" dirty="0">
                <a:latin typeface="Calibri"/>
                <a:cs typeface="Calibri"/>
              </a:rPr>
              <a:t>developed sophisticated</a:t>
            </a:r>
            <a:r>
              <a:rPr sz="2400" spc="-75" dirty="0">
                <a:latin typeface="Calibri"/>
                <a:cs typeface="Calibri"/>
              </a:rPr>
              <a:t> </a:t>
            </a:r>
            <a:r>
              <a:rPr sz="2400" spc="-20" dirty="0">
                <a:latin typeface="Calibri"/>
                <a:cs typeface="Calibri"/>
              </a:rPr>
              <a:t>strategies</a:t>
            </a:r>
            <a:r>
              <a:rPr sz="2400" spc="-85" dirty="0">
                <a:latin typeface="Calibri"/>
                <a:cs typeface="Calibri"/>
              </a:rPr>
              <a:t> </a:t>
            </a:r>
            <a:r>
              <a:rPr sz="2400" dirty="0">
                <a:latin typeface="Calibri"/>
                <a:cs typeface="Calibri"/>
              </a:rPr>
              <a:t>to</a:t>
            </a:r>
            <a:r>
              <a:rPr sz="2400" spc="-90" dirty="0">
                <a:latin typeface="Calibri"/>
                <a:cs typeface="Calibri"/>
              </a:rPr>
              <a:t> </a:t>
            </a:r>
            <a:r>
              <a:rPr sz="2400" dirty="0">
                <a:latin typeface="Calibri"/>
                <a:cs typeface="Calibri"/>
              </a:rPr>
              <a:t>gain</a:t>
            </a:r>
            <a:r>
              <a:rPr sz="2400" spc="-85" dirty="0">
                <a:latin typeface="Calibri"/>
                <a:cs typeface="Calibri"/>
              </a:rPr>
              <a:t> </a:t>
            </a:r>
            <a:r>
              <a:rPr sz="2400" dirty="0">
                <a:latin typeface="Calibri"/>
                <a:cs typeface="Calibri"/>
              </a:rPr>
              <a:t>access</a:t>
            </a:r>
            <a:r>
              <a:rPr sz="2400" spc="-75" dirty="0">
                <a:latin typeface="Calibri"/>
                <a:cs typeface="Calibri"/>
              </a:rPr>
              <a:t> </a:t>
            </a:r>
            <a:r>
              <a:rPr sz="2400" dirty="0">
                <a:latin typeface="Calibri"/>
                <a:cs typeface="Calibri"/>
              </a:rPr>
              <a:t>to</a:t>
            </a:r>
            <a:r>
              <a:rPr sz="2400" spc="-90" dirty="0">
                <a:latin typeface="Calibri"/>
                <a:cs typeface="Calibri"/>
              </a:rPr>
              <a:t> </a:t>
            </a:r>
            <a:r>
              <a:rPr sz="2400" spc="-20" dirty="0">
                <a:latin typeface="Calibri"/>
                <a:cs typeface="Calibri"/>
              </a:rPr>
              <a:t>iron </a:t>
            </a:r>
            <a:r>
              <a:rPr sz="2400" dirty="0">
                <a:latin typeface="Calibri"/>
                <a:cs typeface="Calibri"/>
              </a:rPr>
              <a:t>from</a:t>
            </a:r>
            <a:r>
              <a:rPr sz="2400" spc="-110" dirty="0">
                <a:latin typeface="Calibri"/>
                <a:cs typeface="Calibri"/>
              </a:rPr>
              <a:t> </a:t>
            </a:r>
            <a:r>
              <a:rPr sz="2400" dirty="0">
                <a:latin typeface="Calibri"/>
                <a:cs typeface="Calibri"/>
              </a:rPr>
              <a:t>host</a:t>
            </a:r>
            <a:r>
              <a:rPr sz="2400" spc="-95" dirty="0">
                <a:latin typeface="Calibri"/>
                <a:cs typeface="Calibri"/>
              </a:rPr>
              <a:t> </a:t>
            </a:r>
            <a:r>
              <a:rPr sz="2400" spc="-10" dirty="0">
                <a:latin typeface="Calibri"/>
                <a:cs typeface="Calibri"/>
              </a:rPr>
              <a:t>sources.</a:t>
            </a:r>
            <a:endParaRPr sz="2400" dirty="0">
              <a:latin typeface="Calibri"/>
              <a:cs typeface="Calibri"/>
            </a:endParaRPr>
          </a:p>
        </p:txBody>
      </p:sp>
      <p:sp>
        <p:nvSpPr>
          <p:cNvPr id="5" name="TextBox 4">
            <a:extLst>
              <a:ext uri="{FF2B5EF4-FFF2-40B4-BE49-F238E27FC236}">
                <a16:creationId xmlns:a16="http://schemas.microsoft.com/office/drawing/2014/main" id="{E4B722A5-F356-5558-1F5A-75D51A3A0E9B}"/>
              </a:ext>
            </a:extLst>
          </p:cNvPr>
          <p:cNvSpPr txBox="1"/>
          <p:nvPr/>
        </p:nvSpPr>
        <p:spPr>
          <a:xfrm>
            <a:off x="7697968" y="115669"/>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1815" y="1371598"/>
            <a:ext cx="9092184" cy="5486400"/>
          </a:xfrm>
          <a:prstGeom prst="rect">
            <a:avLst/>
          </a:prstGeom>
        </p:spPr>
      </p:pic>
      <p:sp>
        <p:nvSpPr>
          <p:cNvPr id="5" name="TextBox 4">
            <a:extLst>
              <a:ext uri="{FF2B5EF4-FFF2-40B4-BE49-F238E27FC236}">
                <a16:creationId xmlns:a16="http://schemas.microsoft.com/office/drawing/2014/main" id="{2724E236-D33F-FD88-CC41-B9D094D01383}"/>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1981198"/>
            <a:ext cx="8001000" cy="4876800"/>
          </a:xfrm>
          <a:prstGeom prst="rect">
            <a:avLst/>
          </a:prstGeom>
        </p:spPr>
      </p:pic>
      <p:sp>
        <p:nvSpPr>
          <p:cNvPr id="5" name="TextBox 4">
            <a:extLst>
              <a:ext uri="{FF2B5EF4-FFF2-40B4-BE49-F238E27FC236}">
                <a16:creationId xmlns:a16="http://schemas.microsoft.com/office/drawing/2014/main" id="{A33F7F57-1D9F-F3FF-3E55-51BD2603A2E6}"/>
              </a:ext>
            </a:extLst>
          </p:cNvPr>
          <p:cNvSpPr txBox="1"/>
          <p:nvPr/>
        </p:nvSpPr>
        <p:spPr>
          <a:xfrm>
            <a:off x="7697968" y="76200"/>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9244" y="1867357"/>
            <a:ext cx="8277556" cy="4772460"/>
          </a:xfrm>
          <a:prstGeom prst="rect">
            <a:avLst/>
          </a:prstGeom>
        </p:spPr>
        <p:txBody>
          <a:bodyPr vert="horz" wrap="square" lIns="0" tIns="12065" rIns="0" bIns="0" rtlCol="0">
            <a:spAutoFit/>
          </a:bodyPr>
          <a:lstStyle/>
          <a:p>
            <a:pPr marL="2533015">
              <a:lnSpc>
                <a:spcPct val="100000"/>
              </a:lnSpc>
              <a:spcBef>
                <a:spcPts val="95"/>
              </a:spcBef>
            </a:pPr>
            <a:r>
              <a:rPr lang="en-US" sz="4000" b="1" dirty="0">
                <a:latin typeface="Calibri"/>
                <a:cs typeface="Calibri"/>
              </a:rPr>
              <a:t>Binary</a:t>
            </a:r>
            <a:r>
              <a:rPr lang="en-US" sz="4000" b="1" spc="-55" dirty="0">
                <a:latin typeface="Calibri"/>
                <a:cs typeface="Calibri"/>
              </a:rPr>
              <a:t> </a:t>
            </a:r>
            <a:r>
              <a:rPr lang="en-US" sz="4000" b="1" spc="-10" dirty="0">
                <a:latin typeface="Calibri"/>
                <a:cs typeface="Calibri"/>
              </a:rPr>
              <a:t>fission</a:t>
            </a:r>
            <a:endParaRPr lang="en-US" sz="4000" b="1" dirty="0">
              <a:latin typeface="Calibri"/>
              <a:cs typeface="Calibri"/>
            </a:endParaRPr>
          </a:p>
          <a:p>
            <a:pPr marL="407670" indent="-344170">
              <a:lnSpc>
                <a:spcPct val="100000"/>
              </a:lnSpc>
              <a:spcBef>
                <a:spcPts val="2365"/>
              </a:spcBef>
              <a:buFont typeface="Arial MT"/>
              <a:buChar char="•"/>
              <a:tabLst>
                <a:tab pos="407670" algn="l"/>
              </a:tabLst>
            </a:pPr>
            <a:r>
              <a:rPr lang="en-US" sz="2400" dirty="0">
                <a:latin typeface="Calibri"/>
                <a:cs typeface="Calibri"/>
              </a:rPr>
              <a:t>E.</a:t>
            </a:r>
            <a:r>
              <a:rPr lang="en-US" sz="2400" spc="-55" dirty="0">
                <a:latin typeface="Calibri"/>
                <a:cs typeface="Calibri"/>
              </a:rPr>
              <a:t> </a:t>
            </a:r>
            <a:r>
              <a:rPr lang="en-US" sz="2400" dirty="0">
                <a:latin typeface="Calibri"/>
                <a:cs typeface="Calibri"/>
              </a:rPr>
              <a:t>Coli -</a:t>
            </a:r>
            <a:r>
              <a:rPr lang="en-US" sz="2400" spc="-45" dirty="0">
                <a:latin typeface="Calibri"/>
                <a:cs typeface="Calibri"/>
              </a:rPr>
              <a:t> </a:t>
            </a:r>
            <a:r>
              <a:rPr lang="en-US" sz="2400" spc="-10" dirty="0">
                <a:latin typeface="Calibri"/>
                <a:cs typeface="Calibri"/>
              </a:rPr>
              <a:t>generation</a:t>
            </a:r>
            <a:r>
              <a:rPr lang="en-US" sz="2400" spc="20" dirty="0">
                <a:latin typeface="Calibri"/>
                <a:cs typeface="Calibri"/>
              </a:rPr>
              <a:t> </a:t>
            </a:r>
            <a:r>
              <a:rPr lang="en-US" sz="2400" dirty="0">
                <a:latin typeface="Calibri"/>
                <a:cs typeface="Calibri"/>
              </a:rPr>
              <a:t>time :</a:t>
            </a:r>
            <a:r>
              <a:rPr lang="en-US" sz="2400" spc="-35" dirty="0">
                <a:latin typeface="Calibri"/>
                <a:cs typeface="Calibri"/>
              </a:rPr>
              <a:t> </a:t>
            </a:r>
            <a:r>
              <a:rPr lang="en-US" sz="2400" dirty="0">
                <a:latin typeface="Calibri"/>
                <a:cs typeface="Calibri"/>
              </a:rPr>
              <a:t>20</a:t>
            </a:r>
            <a:r>
              <a:rPr lang="en-US" sz="2400" spc="-40" dirty="0">
                <a:latin typeface="Calibri"/>
                <a:cs typeface="Calibri"/>
              </a:rPr>
              <a:t> </a:t>
            </a:r>
            <a:r>
              <a:rPr lang="en-US" sz="2400" spc="-20" dirty="0">
                <a:latin typeface="Calibri"/>
                <a:cs typeface="Calibri"/>
              </a:rPr>
              <a:t>min.</a:t>
            </a:r>
            <a:endParaRPr lang="en-US" sz="2400" dirty="0">
              <a:latin typeface="Calibri"/>
              <a:cs typeface="Calibri"/>
            </a:endParaRPr>
          </a:p>
          <a:p>
            <a:pPr marL="407670" indent="-344170">
              <a:lnSpc>
                <a:spcPct val="100000"/>
              </a:lnSpc>
              <a:spcBef>
                <a:spcPts val="480"/>
              </a:spcBef>
              <a:buFont typeface="Arial MT"/>
              <a:buChar char="•"/>
              <a:tabLst>
                <a:tab pos="407670" algn="l"/>
              </a:tabLst>
            </a:pPr>
            <a:r>
              <a:rPr lang="en-US" sz="2400" dirty="0">
                <a:latin typeface="Calibri"/>
                <a:cs typeface="Calibri"/>
              </a:rPr>
              <a:t>20</a:t>
            </a:r>
            <a:r>
              <a:rPr lang="en-US" sz="2400" spc="-55" dirty="0">
                <a:latin typeface="Calibri"/>
                <a:cs typeface="Calibri"/>
              </a:rPr>
              <a:t> </a:t>
            </a:r>
            <a:r>
              <a:rPr lang="en-US" sz="2400" spc="-10" dirty="0">
                <a:latin typeface="Calibri"/>
                <a:cs typeface="Calibri"/>
              </a:rPr>
              <a:t>generations</a:t>
            </a:r>
            <a:r>
              <a:rPr lang="en-US" sz="2400" spc="10" dirty="0">
                <a:latin typeface="Calibri"/>
                <a:cs typeface="Calibri"/>
              </a:rPr>
              <a:t> </a:t>
            </a:r>
            <a:r>
              <a:rPr lang="en-US" sz="2400" dirty="0">
                <a:latin typeface="Calibri"/>
                <a:cs typeface="Calibri"/>
              </a:rPr>
              <a:t>(about</a:t>
            </a:r>
            <a:r>
              <a:rPr lang="en-US" sz="2400" spc="-40" dirty="0">
                <a:latin typeface="Calibri"/>
                <a:cs typeface="Calibri"/>
              </a:rPr>
              <a:t> </a:t>
            </a:r>
            <a:r>
              <a:rPr lang="en-US" sz="2400" dirty="0">
                <a:latin typeface="Calibri"/>
                <a:cs typeface="Calibri"/>
              </a:rPr>
              <a:t>7</a:t>
            </a:r>
            <a:r>
              <a:rPr lang="en-US" sz="2400" spc="-50" dirty="0">
                <a:latin typeface="Calibri"/>
                <a:cs typeface="Calibri"/>
              </a:rPr>
              <a:t> </a:t>
            </a:r>
            <a:r>
              <a:rPr lang="en-US" sz="2400" spc="-20" dirty="0">
                <a:latin typeface="Calibri"/>
                <a:cs typeface="Calibri"/>
              </a:rPr>
              <a:t>hrs.)</a:t>
            </a:r>
            <a:endParaRPr lang="en-US" sz="2400" dirty="0">
              <a:latin typeface="Calibri"/>
              <a:cs typeface="Calibri"/>
            </a:endParaRPr>
          </a:p>
          <a:p>
            <a:pPr marL="807085" lvl="1" indent="-286385">
              <a:lnSpc>
                <a:spcPct val="100000"/>
              </a:lnSpc>
              <a:spcBef>
                <a:spcPts val="480"/>
              </a:spcBef>
              <a:buFont typeface="Arial MT"/>
              <a:buChar char="–"/>
              <a:tabLst>
                <a:tab pos="807085" algn="l"/>
              </a:tabLst>
            </a:pPr>
            <a:r>
              <a:rPr lang="en-US" sz="2400" dirty="0">
                <a:latin typeface="Calibri"/>
                <a:cs typeface="Calibri"/>
              </a:rPr>
              <a:t>1</a:t>
            </a:r>
            <a:r>
              <a:rPr lang="en-US" sz="2400" spc="-40" dirty="0">
                <a:latin typeface="Calibri"/>
                <a:cs typeface="Calibri"/>
              </a:rPr>
              <a:t> </a:t>
            </a:r>
            <a:r>
              <a:rPr lang="en-US" sz="2400" dirty="0">
                <a:latin typeface="Calibri"/>
                <a:cs typeface="Calibri"/>
              </a:rPr>
              <a:t>million</a:t>
            </a:r>
            <a:r>
              <a:rPr lang="en-US" sz="2400" spc="-5" dirty="0">
                <a:latin typeface="Calibri"/>
                <a:cs typeface="Calibri"/>
              </a:rPr>
              <a:t> </a:t>
            </a:r>
            <a:r>
              <a:rPr lang="en-US" sz="2400" spc="-10" dirty="0">
                <a:latin typeface="Calibri"/>
                <a:cs typeface="Calibri"/>
              </a:rPr>
              <a:t>cells</a:t>
            </a:r>
            <a:endParaRPr lang="en-US" sz="2400" dirty="0">
              <a:latin typeface="Calibri"/>
              <a:cs typeface="Calibri"/>
            </a:endParaRPr>
          </a:p>
          <a:p>
            <a:pPr marL="407670" indent="-344170">
              <a:lnSpc>
                <a:spcPct val="100000"/>
              </a:lnSpc>
              <a:spcBef>
                <a:spcPts val="480"/>
              </a:spcBef>
              <a:buFont typeface="Arial MT"/>
              <a:buChar char="•"/>
              <a:tabLst>
                <a:tab pos="407670" algn="l"/>
              </a:tabLst>
            </a:pPr>
            <a:r>
              <a:rPr lang="en-US" sz="2400" dirty="0">
                <a:latin typeface="Calibri"/>
                <a:cs typeface="Calibri"/>
              </a:rPr>
              <a:t>30</a:t>
            </a:r>
            <a:r>
              <a:rPr lang="en-US" sz="2400" spc="-50" dirty="0">
                <a:latin typeface="Calibri"/>
                <a:cs typeface="Calibri"/>
              </a:rPr>
              <a:t> </a:t>
            </a:r>
            <a:r>
              <a:rPr lang="en-US" sz="2400" spc="-10" dirty="0">
                <a:latin typeface="Calibri"/>
                <a:cs typeface="Calibri"/>
              </a:rPr>
              <a:t>generations</a:t>
            </a:r>
            <a:r>
              <a:rPr lang="en-US" sz="2400" spc="20" dirty="0">
                <a:latin typeface="Calibri"/>
                <a:cs typeface="Calibri"/>
              </a:rPr>
              <a:t> </a:t>
            </a:r>
            <a:r>
              <a:rPr lang="en-US" sz="2400" dirty="0">
                <a:latin typeface="Calibri"/>
                <a:cs typeface="Calibri"/>
              </a:rPr>
              <a:t>(</a:t>
            </a:r>
            <a:r>
              <a:rPr lang="en-US" sz="2400" spc="-45" dirty="0">
                <a:latin typeface="Calibri"/>
                <a:cs typeface="Calibri"/>
              </a:rPr>
              <a:t> </a:t>
            </a:r>
            <a:r>
              <a:rPr lang="en-US" sz="2400" dirty="0">
                <a:latin typeface="Calibri"/>
                <a:cs typeface="Calibri"/>
              </a:rPr>
              <a:t>about</a:t>
            </a:r>
            <a:r>
              <a:rPr lang="en-US" sz="2400" spc="-55" dirty="0">
                <a:latin typeface="Calibri"/>
                <a:cs typeface="Calibri"/>
              </a:rPr>
              <a:t> </a:t>
            </a:r>
            <a:r>
              <a:rPr lang="en-US" sz="2400" dirty="0">
                <a:latin typeface="Calibri"/>
                <a:cs typeface="Calibri"/>
              </a:rPr>
              <a:t>10</a:t>
            </a:r>
            <a:r>
              <a:rPr lang="en-US" sz="2400" spc="-45" dirty="0">
                <a:latin typeface="Calibri"/>
                <a:cs typeface="Calibri"/>
              </a:rPr>
              <a:t> </a:t>
            </a:r>
            <a:r>
              <a:rPr lang="en-US" sz="2400" spc="-20" dirty="0">
                <a:latin typeface="Calibri"/>
                <a:cs typeface="Calibri"/>
              </a:rPr>
              <a:t>hrs.)</a:t>
            </a:r>
            <a:endParaRPr lang="en-US" sz="2400" dirty="0">
              <a:latin typeface="Calibri"/>
              <a:cs typeface="Calibri"/>
            </a:endParaRPr>
          </a:p>
          <a:p>
            <a:pPr marL="807085" lvl="1" indent="-286385">
              <a:lnSpc>
                <a:spcPct val="100000"/>
              </a:lnSpc>
              <a:spcBef>
                <a:spcPts val="484"/>
              </a:spcBef>
              <a:buFont typeface="Arial MT"/>
              <a:buChar char="–"/>
              <a:tabLst>
                <a:tab pos="807085" algn="l"/>
              </a:tabLst>
            </a:pPr>
            <a:r>
              <a:rPr lang="en-US" sz="2400" dirty="0">
                <a:latin typeface="Calibri"/>
                <a:cs typeface="Calibri"/>
              </a:rPr>
              <a:t>1</a:t>
            </a:r>
            <a:r>
              <a:rPr lang="en-US" sz="2400" spc="-40" dirty="0">
                <a:latin typeface="Calibri"/>
                <a:cs typeface="Calibri"/>
              </a:rPr>
              <a:t> </a:t>
            </a:r>
            <a:r>
              <a:rPr lang="en-US" sz="2400" dirty="0">
                <a:latin typeface="Calibri"/>
                <a:cs typeface="Calibri"/>
              </a:rPr>
              <a:t>billion</a:t>
            </a:r>
            <a:r>
              <a:rPr lang="en-US" sz="2400" spc="-35" dirty="0">
                <a:latin typeface="Calibri"/>
                <a:cs typeface="Calibri"/>
              </a:rPr>
              <a:t> </a:t>
            </a:r>
            <a:r>
              <a:rPr lang="en-US" sz="2400" spc="-10" dirty="0">
                <a:latin typeface="Calibri"/>
                <a:cs typeface="Calibri"/>
              </a:rPr>
              <a:t>cells</a:t>
            </a:r>
            <a:endParaRPr lang="en-US" sz="2400" dirty="0">
              <a:latin typeface="Calibri"/>
              <a:cs typeface="Calibri"/>
            </a:endParaRPr>
          </a:p>
          <a:p>
            <a:pPr marL="407670" indent="-344170">
              <a:lnSpc>
                <a:spcPct val="100000"/>
              </a:lnSpc>
              <a:spcBef>
                <a:spcPts val="480"/>
              </a:spcBef>
              <a:buFont typeface="Arial MT"/>
              <a:buChar char="•"/>
              <a:tabLst>
                <a:tab pos="407670" algn="l"/>
              </a:tabLst>
            </a:pPr>
            <a:r>
              <a:rPr lang="en-US" sz="2400" dirty="0">
                <a:latin typeface="Calibri"/>
                <a:cs typeface="Calibri"/>
              </a:rPr>
              <a:t>72</a:t>
            </a:r>
            <a:r>
              <a:rPr lang="en-US" sz="2400" spc="-50" dirty="0">
                <a:latin typeface="Calibri"/>
                <a:cs typeface="Calibri"/>
              </a:rPr>
              <a:t> </a:t>
            </a:r>
            <a:r>
              <a:rPr lang="en-US" sz="2400" spc="-10" dirty="0">
                <a:latin typeface="Calibri"/>
                <a:cs typeface="Calibri"/>
              </a:rPr>
              <a:t>generations</a:t>
            </a:r>
            <a:r>
              <a:rPr lang="en-US" sz="2400" spc="20" dirty="0">
                <a:latin typeface="Calibri"/>
                <a:cs typeface="Calibri"/>
              </a:rPr>
              <a:t> </a:t>
            </a:r>
            <a:r>
              <a:rPr lang="en-US" sz="2400" dirty="0">
                <a:latin typeface="Calibri"/>
                <a:cs typeface="Calibri"/>
              </a:rPr>
              <a:t>(</a:t>
            </a:r>
            <a:r>
              <a:rPr lang="en-US" sz="2400" spc="-45" dirty="0">
                <a:latin typeface="Calibri"/>
                <a:cs typeface="Calibri"/>
              </a:rPr>
              <a:t> </a:t>
            </a:r>
            <a:r>
              <a:rPr lang="en-US" sz="2400" dirty="0">
                <a:latin typeface="Calibri"/>
                <a:cs typeface="Calibri"/>
              </a:rPr>
              <a:t>about</a:t>
            </a:r>
            <a:r>
              <a:rPr lang="en-US" sz="2400" spc="-55" dirty="0">
                <a:latin typeface="Calibri"/>
                <a:cs typeface="Calibri"/>
              </a:rPr>
              <a:t> </a:t>
            </a:r>
            <a:r>
              <a:rPr lang="en-US" sz="2400" dirty="0">
                <a:latin typeface="Calibri"/>
                <a:cs typeface="Calibri"/>
              </a:rPr>
              <a:t>24</a:t>
            </a:r>
            <a:r>
              <a:rPr lang="en-US" sz="2400" spc="-45" dirty="0">
                <a:latin typeface="Calibri"/>
                <a:cs typeface="Calibri"/>
              </a:rPr>
              <a:t> </a:t>
            </a:r>
            <a:r>
              <a:rPr lang="en-US" sz="2400" spc="-20" dirty="0">
                <a:latin typeface="Calibri"/>
                <a:cs typeface="Calibri"/>
              </a:rPr>
              <a:t>hrs.)</a:t>
            </a:r>
            <a:endParaRPr lang="en-US" sz="2400" dirty="0">
              <a:latin typeface="Calibri"/>
              <a:cs typeface="Calibri"/>
            </a:endParaRPr>
          </a:p>
          <a:p>
            <a:pPr marL="807085" lvl="1" indent="-286385">
              <a:lnSpc>
                <a:spcPct val="100000"/>
              </a:lnSpc>
              <a:spcBef>
                <a:spcPts val="480"/>
              </a:spcBef>
              <a:buFont typeface="Arial MT"/>
              <a:buChar char="–"/>
              <a:tabLst>
                <a:tab pos="807085" algn="l"/>
              </a:tabLst>
            </a:pPr>
            <a:r>
              <a:rPr lang="en-US" sz="2400" dirty="0">
                <a:latin typeface="Calibri"/>
                <a:cs typeface="Calibri"/>
              </a:rPr>
              <a:t>1</a:t>
            </a:r>
            <a:r>
              <a:rPr lang="en-US" sz="2400" spc="-5" dirty="0">
                <a:latin typeface="Calibri"/>
                <a:cs typeface="Calibri"/>
              </a:rPr>
              <a:t> </a:t>
            </a:r>
            <a:r>
              <a:rPr lang="en-US" sz="2400" dirty="0">
                <a:latin typeface="Calibri"/>
                <a:cs typeface="Calibri"/>
              </a:rPr>
              <a:t>x</a:t>
            </a:r>
            <a:r>
              <a:rPr lang="en-US" sz="2400" spc="-5" dirty="0">
                <a:latin typeface="Calibri"/>
                <a:cs typeface="Calibri"/>
              </a:rPr>
              <a:t> </a:t>
            </a:r>
            <a:r>
              <a:rPr lang="en-US" sz="2400" spc="-20" dirty="0">
                <a:latin typeface="Calibri"/>
                <a:cs typeface="Calibri"/>
              </a:rPr>
              <a:t>10</a:t>
            </a:r>
            <a:r>
              <a:rPr lang="en-US" sz="2400" spc="-30" baseline="24691" dirty="0">
                <a:latin typeface="Calibri"/>
                <a:cs typeface="Calibri"/>
              </a:rPr>
              <a:t>21</a:t>
            </a:r>
            <a:endParaRPr lang="en-US" sz="2400" baseline="24691" dirty="0">
              <a:latin typeface="Calibri"/>
              <a:cs typeface="Calibri"/>
            </a:endParaRPr>
          </a:p>
          <a:p>
            <a:pPr marL="1206500" lvl="2" indent="-228600">
              <a:lnSpc>
                <a:spcPct val="100000"/>
              </a:lnSpc>
              <a:spcBef>
                <a:spcPts val="484"/>
              </a:spcBef>
              <a:buFont typeface="Arial MT"/>
              <a:buChar char="•"/>
              <a:tabLst>
                <a:tab pos="1206500" algn="l"/>
              </a:tabLst>
            </a:pPr>
            <a:r>
              <a:rPr lang="en-US" sz="2400" dirty="0">
                <a:latin typeface="Calibri"/>
                <a:cs typeface="Calibri"/>
              </a:rPr>
              <a:t>1,000,000,000,000,000,000,000</a:t>
            </a:r>
            <a:r>
              <a:rPr lang="en-US" sz="2400" spc="240" dirty="0">
                <a:latin typeface="Calibri"/>
                <a:cs typeface="Calibri"/>
              </a:rPr>
              <a:t> </a:t>
            </a:r>
            <a:r>
              <a:rPr lang="en-US" sz="2400" spc="-10" dirty="0">
                <a:latin typeface="Calibri"/>
                <a:cs typeface="Calibri"/>
              </a:rPr>
              <a:t>cells</a:t>
            </a:r>
            <a:endParaRPr lang="en-US" sz="2400" dirty="0">
              <a:latin typeface="Calibri"/>
              <a:cs typeface="Calibri"/>
            </a:endParaRPr>
          </a:p>
          <a:p>
            <a:pPr marL="1206500" lvl="2" indent="-228600">
              <a:lnSpc>
                <a:spcPct val="100000"/>
              </a:lnSpc>
              <a:spcBef>
                <a:spcPts val="480"/>
              </a:spcBef>
              <a:buFont typeface="Arial MT"/>
              <a:buChar char="•"/>
              <a:tabLst>
                <a:tab pos="1206500" algn="l"/>
              </a:tabLst>
            </a:pPr>
            <a:r>
              <a:rPr lang="en-US" sz="2400" i="1" spc="-10" dirty="0">
                <a:latin typeface="Calibri"/>
                <a:cs typeface="Calibri"/>
              </a:rPr>
              <a:t>Mycobacterium</a:t>
            </a:r>
            <a:r>
              <a:rPr lang="en-US" sz="2400" i="1" spc="-20" dirty="0">
                <a:latin typeface="Calibri"/>
                <a:cs typeface="Calibri"/>
              </a:rPr>
              <a:t> </a:t>
            </a:r>
            <a:r>
              <a:rPr lang="en-US" sz="2400" i="1" dirty="0">
                <a:latin typeface="Calibri"/>
                <a:cs typeface="Calibri"/>
              </a:rPr>
              <a:t>tuberculosis</a:t>
            </a:r>
            <a:r>
              <a:rPr lang="en-US" sz="2400" i="1" spc="5" dirty="0">
                <a:latin typeface="Calibri"/>
                <a:cs typeface="Calibri"/>
              </a:rPr>
              <a:t> </a:t>
            </a:r>
            <a:r>
              <a:rPr lang="en-US" sz="2400" dirty="0">
                <a:latin typeface="Calibri"/>
                <a:cs typeface="Calibri"/>
              </a:rPr>
              <a:t>-</a:t>
            </a:r>
            <a:r>
              <a:rPr lang="en-US" sz="2400" spc="395" dirty="0">
                <a:latin typeface="Calibri"/>
                <a:cs typeface="Calibri"/>
              </a:rPr>
              <a:t> </a:t>
            </a:r>
            <a:r>
              <a:rPr lang="en-US" sz="2400" dirty="0">
                <a:latin typeface="Calibri"/>
                <a:cs typeface="Calibri"/>
              </a:rPr>
              <a:t>24</a:t>
            </a:r>
            <a:r>
              <a:rPr lang="en-US" sz="2400" spc="409" dirty="0">
                <a:latin typeface="Calibri"/>
                <a:cs typeface="Calibri"/>
              </a:rPr>
              <a:t> </a:t>
            </a:r>
            <a:r>
              <a:rPr lang="en-US" sz="2400" spc="-20" dirty="0">
                <a:latin typeface="Calibri"/>
                <a:cs typeface="Calibri"/>
              </a:rPr>
              <a:t>hrs.</a:t>
            </a:r>
            <a:endParaRPr lang="en-US" sz="2400" dirty="0">
              <a:latin typeface="Calibri"/>
              <a:cs typeface="Calibri"/>
            </a:endParaRPr>
          </a:p>
        </p:txBody>
      </p:sp>
      <p:sp>
        <p:nvSpPr>
          <p:cNvPr id="5" name="TextBox 4">
            <a:extLst>
              <a:ext uri="{FF2B5EF4-FFF2-40B4-BE49-F238E27FC236}">
                <a16:creationId xmlns:a16="http://schemas.microsoft.com/office/drawing/2014/main" id="{9E66D09D-84F6-250A-3F42-19B93D6CCB2C}"/>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
        <p:nvSpPr>
          <p:cNvPr id="7" name="Title 6">
            <a:extLst>
              <a:ext uri="{FF2B5EF4-FFF2-40B4-BE49-F238E27FC236}">
                <a16:creationId xmlns:a16="http://schemas.microsoft.com/office/drawing/2014/main" id="{12CD4C93-F230-391D-A3BA-CA678405A992}"/>
              </a:ext>
            </a:extLst>
          </p:cNvPr>
          <p:cNvSpPr>
            <a:spLocks noGrp="1"/>
          </p:cNvSpPr>
          <p:nvPr>
            <p:ph type="title"/>
          </p:nvPr>
        </p:nvSpPr>
        <p:spPr>
          <a:xfrm>
            <a:off x="2464421" y="914400"/>
            <a:ext cx="7331075" cy="677108"/>
          </a:xfrm>
        </p:spPr>
        <p:txBody>
          <a:bodyPr/>
          <a:lstStyle/>
          <a:p>
            <a:r>
              <a:rPr lang="en-US" dirty="0"/>
              <a:t>Bacterial growth</a:t>
            </a:r>
            <a:endParaRPr lang="en-PK"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4902" y="893588"/>
            <a:ext cx="7982584" cy="695325"/>
          </a:xfrm>
          <a:prstGeom prst="rect">
            <a:avLst/>
          </a:prstGeom>
        </p:spPr>
        <p:txBody>
          <a:bodyPr vert="horz" wrap="square" lIns="0" tIns="12065" rIns="0" bIns="0" rtlCol="0">
            <a:spAutoFit/>
          </a:bodyPr>
          <a:lstStyle/>
          <a:p>
            <a:pPr marL="12700">
              <a:lnSpc>
                <a:spcPct val="100000"/>
              </a:lnSpc>
              <a:spcBef>
                <a:spcPts val="95"/>
              </a:spcBef>
            </a:pPr>
            <a:r>
              <a:rPr dirty="0"/>
              <a:t>Limiting</a:t>
            </a:r>
            <a:r>
              <a:rPr spc="-90" dirty="0"/>
              <a:t> </a:t>
            </a:r>
            <a:r>
              <a:rPr spc="-10" dirty="0"/>
              <a:t>factors</a:t>
            </a:r>
            <a:r>
              <a:rPr spc="-90" dirty="0"/>
              <a:t> </a:t>
            </a:r>
            <a:r>
              <a:rPr dirty="0"/>
              <a:t>in</a:t>
            </a:r>
            <a:r>
              <a:rPr spc="-135" dirty="0"/>
              <a:t> </a:t>
            </a:r>
            <a:r>
              <a:rPr dirty="0"/>
              <a:t>the</a:t>
            </a:r>
            <a:r>
              <a:rPr spc="-105" dirty="0"/>
              <a:t> </a:t>
            </a:r>
            <a:r>
              <a:rPr spc="-10" dirty="0"/>
              <a:t>environment</a:t>
            </a:r>
          </a:p>
        </p:txBody>
      </p:sp>
      <p:sp>
        <p:nvSpPr>
          <p:cNvPr id="3" name="object 3"/>
          <p:cNvSpPr txBox="1"/>
          <p:nvPr/>
        </p:nvSpPr>
        <p:spPr>
          <a:xfrm>
            <a:off x="612444" y="2425558"/>
            <a:ext cx="5984875" cy="2840520"/>
          </a:xfrm>
          <a:prstGeom prst="rect">
            <a:avLst/>
          </a:prstGeom>
        </p:spPr>
        <p:txBody>
          <a:bodyPr vert="horz" wrap="square" lIns="0" tIns="110489" rIns="0" bIns="0" rtlCol="0">
            <a:spAutoFit/>
          </a:bodyPr>
          <a:lstStyle/>
          <a:p>
            <a:pPr marL="356870" indent="-344170">
              <a:lnSpc>
                <a:spcPct val="100000"/>
              </a:lnSpc>
              <a:spcBef>
                <a:spcPts val="869"/>
              </a:spcBef>
              <a:buFont typeface="Arial MT"/>
              <a:buChar char="•"/>
              <a:tabLst>
                <a:tab pos="356870" algn="l"/>
              </a:tabLst>
            </a:pPr>
            <a:r>
              <a:rPr sz="2400" dirty="0">
                <a:latin typeface="Calibri"/>
                <a:cs typeface="Calibri"/>
              </a:rPr>
              <a:t>Lack</a:t>
            </a:r>
            <a:r>
              <a:rPr sz="2400" spc="-75" dirty="0">
                <a:latin typeface="Calibri"/>
                <a:cs typeface="Calibri"/>
              </a:rPr>
              <a:t> </a:t>
            </a:r>
            <a:r>
              <a:rPr sz="2400" dirty="0">
                <a:latin typeface="Calibri"/>
                <a:cs typeface="Calibri"/>
              </a:rPr>
              <a:t>of</a:t>
            </a:r>
            <a:r>
              <a:rPr sz="2400" spc="-80" dirty="0">
                <a:latin typeface="Calibri"/>
                <a:cs typeface="Calibri"/>
              </a:rPr>
              <a:t> </a:t>
            </a:r>
            <a:r>
              <a:rPr sz="2400" dirty="0">
                <a:latin typeface="Calibri"/>
                <a:cs typeface="Calibri"/>
              </a:rPr>
              <a:t>food,</a:t>
            </a:r>
            <a:r>
              <a:rPr sz="2400" spc="-50" dirty="0">
                <a:latin typeface="Calibri"/>
                <a:cs typeface="Calibri"/>
              </a:rPr>
              <a:t> </a:t>
            </a:r>
            <a:r>
              <a:rPr sz="2400" dirty="0">
                <a:latin typeface="Calibri"/>
                <a:cs typeface="Calibri"/>
              </a:rPr>
              <a:t>water</a:t>
            </a:r>
            <a:r>
              <a:rPr sz="2400" spc="-95" dirty="0">
                <a:latin typeface="Calibri"/>
                <a:cs typeface="Calibri"/>
              </a:rPr>
              <a:t> </a:t>
            </a:r>
            <a:r>
              <a:rPr sz="2400" dirty="0">
                <a:latin typeface="Calibri"/>
                <a:cs typeface="Calibri"/>
              </a:rPr>
              <a:t>or</a:t>
            </a:r>
            <a:r>
              <a:rPr sz="2400" spc="-75" dirty="0">
                <a:latin typeface="Calibri"/>
                <a:cs typeface="Calibri"/>
              </a:rPr>
              <a:t> </a:t>
            </a:r>
            <a:r>
              <a:rPr sz="2400" spc="-10" dirty="0">
                <a:latin typeface="Calibri"/>
                <a:cs typeface="Calibri"/>
              </a:rPr>
              <a:t>nutrients</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spc="-10" dirty="0">
                <a:latin typeface="Calibri"/>
                <a:cs typeface="Calibri"/>
              </a:rPr>
              <a:t>space</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accumulation</a:t>
            </a:r>
            <a:r>
              <a:rPr sz="2400" spc="-105" dirty="0">
                <a:latin typeface="Calibri"/>
                <a:cs typeface="Calibri"/>
              </a:rPr>
              <a:t> </a:t>
            </a:r>
            <a:r>
              <a:rPr sz="2400" dirty="0">
                <a:latin typeface="Calibri"/>
                <a:cs typeface="Calibri"/>
              </a:rPr>
              <a:t>of</a:t>
            </a:r>
            <a:r>
              <a:rPr sz="2400" spc="-145" dirty="0">
                <a:latin typeface="Calibri"/>
                <a:cs typeface="Calibri"/>
              </a:rPr>
              <a:t> </a:t>
            </a:r>
            <a:r>
              <a:rPr sz="2400" dirty="0">
                <a:latin typeface="Calibri"/>
                <a:cs typeface="Calibri"/>
              </a:rPr>
              <a:t>metabolic</a:t>
            </a:r>
            <a:r>
              <a:rPr sz="2400" spc="-105" dirty="0">
                <a:latin typeface="Calibri"/>
                <a:cs typeface="Calibri"/>
              </a:rPr>
              <a:t> </a:t>
            </a:r>
            <a:r>
              <a:rPr sz="2400" spc="-10" dirty="0">
                <a:latin typeface="Calibri"/>
                <a:cs typeface="Calibri"/>
              </a:rPr>
              <a:t>wastes</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lack</a:t>
            </a:r>
            <a:r>
              <a:rPr sz="2400" spc="-30" dirty="0">
                <a:latin typeface="Calibri"/>
                <a:cs typeface="Calibri"/>
              </a:rPr>
              <a:t> </a:t>
            </a:r>
            <a:r>
              <a:rPr sz="2400" dirty="0">
                <a:latin typeface="Calibri"/>
                <a:cs typeface="Calibri"/>
              </a:rPr>
              <a:t>of</a:t>
            </a:r>
            <a:r>
              <a:rPr sz="2400" spc="-25" dirty="0">
                <a:latin typeface="Calibri"/>
                <a:cs typeface="Calibri"/>
              </a:rPr>
              <a:t> </a:t>
            </a:r>
            <a:r>
              <a:rPr sz="2400" spc="-10" dirty="0">
                <a:latin typeface="Calibri"/>
                <a:cs typeface="Calibri"/>
              </a:rPr>
              <a:t>oxygen</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changes</a:t>
            </a:r>
            <a:r>
              <a:rPr sz="2400" spc="-60" dirty="0">
                <a:latin typeface="Calibri"/>
                <a:cs typeface="Calibri"/>
              </a:rPr>
              <a:t> </a:t>
            </a:r>
            <a:r>
              <a:rPr sz="2400" dirty="0">
                <a:latin typeface="Calibri"/>
                <a:cs typeface="Calibri"/>
              </a:rPr>
              <a:t>in</a:t>
            </a:r>
            <a:r>
              <a:rPr sz="2400" spc="-40" dirty="0">
                <a:latin typeface="Calibri"/>
                <a:cs typeface="Calibri"/>
              </a:rPr>
              <a:t> </a:t>
            </a:r>
            <a:r>
              <a:rPr sz="2400" spc="-25" dirty="0">
                <a:latin typeface="Calibri"/>
                <a:cs typeface="Calibri"/>
              </a:rPr>
              <a:t>pH</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spc="-10" dirty="0">
                <a:latin typeface="Calibri"/>
                <a:cs typeface="Calibri"/>
              </a:rPr>
              <a:t>temperature</a:t>
            </a:r>
            <a:endParaRPr sz="2400" dirty="0">
              <a:latin typeface="Calibri"/>
              <a:cs typeface="Calibri"/>
            </a:endParaRPr>
          </a:p>
        </p:txBody>
      </p:sp>
      <p:sp>
        <p:nvSpPr>
          <p:cNvPr id="6" name="TextBox 5">
            <a:extLst>
              <a:ext uri="{FF2B5EF4-FFF2-40B4-BE49-F238E27FC236}">
                <a16:creationId xmlns:a16="http://schemas.microsoft.com/office/drawing/2014/main" id="{FA7EA91D-2427-138B-F122-8C837BC9C3BA}"/>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00989" rIns="0" bIns="0" rtlCol="0">
            <a:spAutoFit/>
          </a:bodyPr>
          <a:lstStyle/>
          <a:p>
            <a:pPr marL="1082675">
              <a:lnSpc>
                <a:spcPct val="100000"/>
              </a:lnSpc>
              <a:spcBef>
                <a:spcPts val="90"/>
              </a:spcBef>
            </a:pPr>
            <a:r>
              <a:rPr dirty="0"/>
              <a:t>Prof</a:t>
            </a:r>
            <a:r>
              <a:rPr spc="-165" dirty="0"/>
              <a:t> </a:t>
            </a:r>
            <a:r>
              <a:rPr sz="4000" dirty="0"/>
              <a:t>U</a:t>
            </a:r>
            <a:r>
              <a:rPr dirty="0"/>
              <a:t>mar’s</a:t>
            </a:r>
            <a:r>
              <a:rPr spc="-140" dirty="0"/>
              <a:t> </a:t>
            </a:r>
            <a:r>
              <a:rPr dirty="0"/>
              <a:t>LGIS</a:t>
            </a:r>
            <a:r>
              <a:rPr spc="-130" dirty="0"/>
              <a:t> </a:t>
            </a:r>
            <a:r>
              <a:rPr spc="-10" dirty="0"/>
              <a:t>model</a:t>
            </a:r>
            <a:endParaRPr sz="4000"/>
          </a:p>
        </p:txBody>
      </p:sp>
      <p:grpSp>
        <p:nvGrpSpPr>
          <p:cNvPr id="3" name="object 3"/>
          <p:cNvGrpSpPr/>
          <p:nvPr/>
        </p:nvGrpSpPr>
        <p:grpSpPr>
          <a:xfrm>
            <a:off x="353568" y="1338072"/>
            <a:ext cx="6181725" cy="5142230"/>
            <a:chOff x="353568" y="1338072"/>
            <a:chExt cx="6181725" cy="5142230"/>
          </a:xfrm>
        </p:grpSpPr>
        <p:pic>
          <p:nvPicPr>
            <p:cNvPr id="4" name="object 4"/>
            <p:cNvPicPr/>
            <p:nvPr/>
          </p:nvPicPr>
          <p:blipFill>
            <a:blip r:embed="rId2" cstate="print"/>
            <a:stretch>
              <a:fillRect/>
            </a:stretch>
          </p:blipFill>
          <p:spPr>
            <a:xfrm>
              <a:off x="371856" y="1356360"/>
              <a:ext cx="6144768" cy="5105400"/>
            </a:xfrm>
            <a:prstGeom prst="rect">
              <a:avLst/>
            </a:prstGeom>
          </p:spPr>
        </p:pic>
        <p:sp>
          <p:nvSpPr>
            <p:cNvPr id="5" name="object 5"/>
            <p:cNvSpPr/>
            <p:nvPr/>
          </p:nvSpPr>
          <p:spPr>
            <a:xfrm>
              <a:off x="362712" y="1347216"/>
              <a:ext cx="6163310" cy="5123815"/>
            </a:xfrm>
            <a:custGeom>
              <a:avLst/>
              <a:gdLst/>
              <a:ahLst/>
              <a:cxnLst/>
              <a:rect l="l" t="t" r="r" b="b"/>
              <a:pathLst>
                <a:path w="6163309" h="5123815">
                  <a:moveTo>
                    <a:pt x="0" y="5123688"/>
                  </a:moveTo>
                  <a:lnTo>
                    <a:pt x="6163055" y="5123688"/>
                  </a:lnTo>
                  <a:lnTo>
                    <a:pt x="6163055" y="0"/>
                  </a:lnTo>
                  <a:lnTo>
                    <a:pt x="0" y="0"/>
                  </a:lnTo>
                  <a:lnTo>
                    <a:pt x="0" y="5123688"/>
                  </a:lnTo>
                  <a:close/>
                </a:path>
              </a:pathLst>
            </a:custGeom>
            <a:ln w="18288">
              <a:solidFill>
                <a:srgbClr val="000000"/>
              </a:solidFill>
            </a:ln>
          </p:spPr>
          <p:txBody>
            <a:bodyPr wrap="square" lIns="0" tIns="0" rIns="0" bIns="0" rtlCol="0"/>
            <a:lstStyle/>
            <a:p>
              <a:endParaRPr/>
            </a:p>
          </p:txBody>
        </p:sp>
      </p:grpSp>
      <p:pic>
        <p:nvPicPr>
          <p:cNvPr id="6" name="object 6"/>
          <p:cNvPicPr/>
          <p:nvPr/>
        </p:nvPicPr>
        <p:blipFill>
          <a:blip r:embed="rId3" cstate="print"/>
          <a:stretch>
            <a:fillRect/>
          </a:stretch>
        </p:blipFill>
        <p:spPr>
          <a:xfrm>
            <a:off x="8153400" y="0"/>
            <a:ext cx="990600" cy="9906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8183" y="1714576"/>
            <a:ext cx="4017645" cy="695325"/>
          </a:xfrm>
          <a:prstGeom prst="rect">
            <a:avLst/>
          </a:prstGeom>
        </p:spPr>
        <p:txBody>
          <a:bodyPr vert="horz" wrap="square" lIns="0" tIns="12065" rIns="0" bIns="0" rtlCol="0">
            <a:spAutoFit/>
          </a:bodyPr>
          <a:lstStyle/>
          <a:p>
            <a:pPr marL="12700">
              <a:lnSpc>
                <a:spcPct val="100000"/>
              </a:lnSpc>
              <a:spcBef>
                <a:spcPts val="95"/>
              </a:spcBef>
            </a:pPr>
            <a:r>
              <a:rPr dirty="0"/>
              <a:t>Phases</a:t>
            </a:r>
            <a:r>
              <a:rPr spc="-85" dirty="0"/>
              <a:t> </a:t>
            </a:r>
            <a:r>
              <a:rPr dirty="0"/>
              <a:t>of</a:t>
            </a:r>
            <a:r>
              <a:rPr spc="-70" dirty="0"/>
              <a:t> </a:t>
            </a:r>
            <a:r>
              <a:rPr spc="-10" dirty="0"/>
              <a:t>Growth</a:t>
            </a:r>
          </a:p>
        </p:txBody>
      </p:sp>
      <p:sp>
        <p:nvSpPr>
          <p:cNvPr id="3" name="object 3"/>
          <p:cNvSpPr txBox="1"/>
          <p:nvPr/>
        </p:nvSpPr>
        <p:spPr>
          <a:xfrm>
            <a:off x="536244" y="2502583"/>
            <a:ext cx="3531870" cy="2367956"/>
          </a:xfrm>
          <a:prstGeom prst="rect">
            <a:avLst/>
          </a:prstGeom>
        </p:spPr>
        <p:txBody>
          <a:bodyPr vert="horz" wrap="square" lIns="0" tIns="109855" rIns="0" bIns="0" rtlCol="0">
            <a:spAutoFit/>
          </a:bodyPr>
          <a:lstStyle/>
          <a:p>
            <a:pPr marL="356870" indent="-344170">
              <a:lnSpc>
                <a:spcPct val="100000"/>
              </a:lnSpc>
              <a:spcBef>
                <a:spcPts val="865"/>
              </a:spcBef>
              <a:buFont typeface="Arial MT"/>
              <a:buChar char="•"/>
              <a:tabLst>
                <a:tab pos="356870" algn="l"/>
              </a:tabLst>
            </a:pPr>
            <a:r>
              <a:rPr sz="2400" dirty="0">
                <a:latin typeface="Calibri"/>
                <a:cs typeface="Calibri"/>
              </a:rPr>
              <a:t>4</a:t>
            </a:r>
            <a:r>
              <a:rPr sz="2400" spc="-15" dirty="0">
                <a:latin typeface="Calibri"/>
                <a:cs typeface="Calibri"/>
              </a:rPr>
              <a:t> </a:t>
            </a:r>
            <a:r>
              <a:rPr sz="2400" spc="-10" dirty="0">
                <a:latin typeface="Calibri"/>
                <a:cs typeface="Calibri"/>
              </a:rPr>
              <a:t>Phases</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1.</a:t>
            </a:r>
            <a:r>
              <a:rPr sz="2400" spc="-25" dirty="0">
                <a:latin typeface="Calibri"/>
                <a:cs typeface="Calibri"/>
              </a:rPr>
              <a:t> </a:t>
            </a:r>
            <a:r>
              <a:rPr sz="2400" dirty="0">
                <a:latin typeface="Calibri"/>
                <a:cs typeface="Calibri"/>
              </a:rPr>
              <a:t>Lag</a:t>
            </a:r>
            <a:r>
              <a:rPr sz="2400" spc="-30" dirty="0">
                <a:latin typeface="Calibri"/>
                <a:cs typeface="Calibri"/>
              </a:rPr>
              <a:t> </a:t>
            </a:r>
            <a:r>
              <a:rPr sz="2400" spc="-10" dirty="0">
                <a:latin typeface="Calibri"/>
                <a:cs typeface="Calibri"/>
              </a:rPr>
              <a:t>Phase</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2.</a:t>
            </a:r>
            <a:r>
              <a:rPr sz="2400" spc="-25" dirty="0">
                <a:latin typeface="Calibri"/>
                <a:cs typeface="Calibri"/>
              </a:rPr>
              <a:t> </a:t>
            </a:r>
            <a:r>
              <a:rPr sz="2400" dirty="0">
                <a:latin typeface="Calibri"/>
                <a:cs typeface="Calibri"/>
              </a:rPr>
              <a:t>Log</a:t>
            </a:r>
            <a:r>
              <a:rPr sz="2400" spc="-15" dirty="0">
                <a:latin typeface="Calibri"/>
                <a:cs typeface="Calibri"/>
              </a:rPr>
              <a:t> </a:t>
            </a:r>
            <a:r>
              <a:rPr sz="2400" spc="-10" dirty="0">
                <a:latin typeface="Calibri"/>
                <a:cs typeface="Calibri"/>
              </a:rPr>
              <a:t>Phase</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3.</a:t>
            </a:r>
            <a:r>
              <a:rPr sz="2400" spc="-85" dirty="0">
                <a:latin typeface="Calibri"/>
                <a:cs typeface="Calibri"/>
              </a:rPr>
              <a:t> </a:t>
            </a:r>
            <a:r>
              <a:rPr sz="2400" dirty="0">
                <a:latin typeface="Calibri"/>
                <a:cs typeface="Calibri"/>
              </a:rPr>
              <a:t>Stationary</a:t>
            </a:r>
            <a:r>
              <a:rPr sz="2400" spc="-90" dirty="0">
                <a:latin typeface="Calibri"/>
                <a:cs typeface="Calibri"/>
              </a:rPr>
              <a:t> </a:t>
            </a:r>
            <a:r>
              <a:rPr sz="2400" spc="-10" dirty="0">
                <a:latin typeface="Calibri"/>
                <a:cs typeface="Calibri"/>
              </a:rPr>
              <a:t>Phase</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4.</a:t>
            </a:r>
            <a:r>
              <a:rPr sz="2400" spc="-55" dirty="0">
                <a:latin typeface="Calibri"/>
                <a:cs typeface="Calibri"/>
              </a:rPr>
              <a:t> </a:t>
            </a:r>
            <a:r>
              <a:rPr sz="2400" dirty="0">
                <a:latin typeface="Calibri"/>
                <a:cs typeface="Calibri"/>
              </a:rPr>
              <a:t>Death</a:t>
            </a:r>
            <a:r>
              <a:rPr sz="2400" spc="-70" dirty="0">
                <a:latin typeface="Calibri"/>
                <a:cs typeface="Calibri"/>
              </a:rPr>
              <a:t> </a:t>
            </a:r>
            <a:r>
              <a:rPr sz="2400" spc="-20" dirty="0">
                <a:latin typeface="Calibri"/>
                <a:cs typeface="Calibri"/>
              </a:rPr>
              <a:t>Phase</a:t>
            </a:r>
            <a:endParaRPr sz="2400" dirty="0">
              <a:latin typeface="Calibri"/>
              <a:cs typeface="Calibri"/>
            </a:endParaRPr>
          </a:p>
        </p:txBody>
      </p:sp>
      <p:sp>
        <p:nvSpPr>
          <p:cNvPr id="6" name="TextBox 5">
            <a:extLst>
              <a:ext uri="{FF2B5EF4-FFF2-40B4-BE49-F238E27FC236}">
                <a16:creationId xmlns:a16="http://schemas.microsoft.com/office/drawing/2014/main" id="{ADF47296-4CD7-2ECE-0F13-D472B32C6BCC}"/>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05177" y="457326"/>
            <a:ext cx="5535295" cy="695325"/>
          </a:xfrm>
          <a:prstGeom prst="rect">
            <a:avLst/>
          </a:prstGeom>
        </p:spPr>
        <p:txBody>
          <a:bodyPr vert="horz" wrap="square" lIns="0" tIns="11430" rIns="0" bIns="0" rtlCol="0">
            <a:spAutoFit/>
          </a:bodyPr>
          <a:lstStyle/>
          <a:p>
            <a:pPr marL="12700">
              <a:lnSpc>
                <a:spcPct val="100000"/>
              </a:lnSpc>
              <a:spcBef>
                <a:spcPts val="90"/>
              </a:spcBef>
            </a:pPr>
            <a:r>
              <a:rPr sz="4400" dirty="0">
                <a:latin typeface="Calibri"/>
                <a:cs typeface="Calibri"/>
              </a:rPr>
              <a:t>Phases</a:t>
            </a:r>
            <a:r>
              <a:rPr sz="4400" spc="-95" dirty="0">
                <a:latin typeface="Calibri"/>
                <a:cs typeface="Calibri"/>
              </a:rPr>
              <a:t> </a:t>
            </a:r>
            <a:r>
              <a:rPr sz="4400" dirty="0">
                <a:latin typeface="Calibri"/>
                <a:cs typeface="Calibri"/>
              </a:rPr>
              <a:t>of</a:t>
            </a:r>
            <a:r>
              <a:rPr sz="4400" spc="-125" dirty="0">
                <a:latin typeface="Calibri"/>
                <a:cs typeface="Calibri"/>
              </a:rPr>
              <a:t> </a:t>
            </a:r>
            <a:r>
              <a:rPr sz="4400" dirty="0">
                <a:latin typeface="Calibri"/>
                <a:cs typeface="Calibri"/>
              </a:rPr>
              <a:t>Growth</a:t>
            </a:r>
            <a:r>
              <a:rPr sz="4400" spc="-85" dirty="0">
                <a:latin typeface="Calibri"/>
                <a:cs typeface="Calibri"/>
              </a:rPr>
              <a:t> </a:t>
            </a:r>
            <a:r>
              <a:rPr sz="4400" spc="-10" dirty="0">
                <a:latin typeface="Calibri"/>
                <a:cs typeface="Calibri"/>
              </a:rPr>
              <a:t>…cont</a:t>
            </a:r>
            <a:endParaRPr sz="4400">
              <a:latin typeface="Calibri"/>
              <a:cs typeface="Calibri"/>
            </a:endParaRPr>
          </a:p>
        </p:txBody>
      </p:sp>
      <p:pic>
        <p:nvPicPr>
          <p:cNvPr id="3" name="object 3"/>
          <p:cNvPicPr/>
          <p:nvPr/>
        </p:nvPicPr>
        <p:blipFill>
          <a:blip r:embed="rId2" cstate="print"/>
          <a:stretch>
            <a:fillRect/>
          </a:stretch>
        </p:blipFill>
        <p:spPr>
          <a:xfrm>
            <a:off x="591312" y="1371600"/>
            <a:ext cx="7961376" cy="4985581"/>
          </a:xfrm>
          <a:prstGeom prst="rect">
            <a:avLst/>
          </a:prstGeom>
        </p:spPr>
      </p:pic>
      <p:sp>
        <p:nvSpPr>
          <p:cNvPr id="7" name="object 7"/>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z="2400" spc="-20" dirty="0">
                <a:solidFill>
                  <a:srgbClr val="FFFFFF"/>
                </a:solidFill>
              </a:rPr>
              <a:t>Core</a:t>
            </a:r>
            <a:endParaRPr sz="2400"/>
          </a:p>
        </p:txBody>
      </p:sp>
      <p:sp>
        <p:nvSpPr>
          <p:cNvPr id="8" name="object 8"/>
          <p:cNvSpPr txBox="1"/>
          <p:nvPr/>
        </p:nvSpPr>
        <p:spPr>
          <a:xfrm>
            <a:off x="7697302" y="53085"/>
            <a:ext cx="1261745"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Calibri"/>
                <a:cs typeface="Calibri"/>
              </a:rPr>
              <a:t>Pathology</a:t>
            </a:r>
            <a:endParaRPr sz="2400">
              <a:latin typeface="Calibri"/>
              <a:cs typeface="Calibri"/>
            </a:endParaRPr>
          </a:p>
        </p:txBody>
      </p:sp>
      <p:sp>
        <p:nvSpPr>
          <p:cNvPr id="9" name="TextBox 8">
            <a:extLst>
              <a:ext uri="{FF2B5EF4-FFF2-40B4-BE49-F238E27FC236}">
                <a16:creationId xmlns:a16="http://schemas.microsoft.com/office/drawing/2014/main" id="{155256DA-0580-23FB-C18D-4C3C048866DE}"/>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19200" y="1442161"/>
            <a:ext cx="6077711" cy="4120439"/>
          </a:xfrm>
          <a:prstGeom prst="rect">
            <a:avLst/>
          </a:prstGeom>
        </p:spPr>
      </p:pic>
      <p:sp>
        <p:nvSpPr>
          <p:cNvPr id="5" name="TextBox 4">
            <a:extLst>
              <a:ext uri="{FF2B5EF4-FFF2-40B4-BE49-F238E27FC236}">
                <a16:creationId xmlns:a16="http://schemas.microsoft.com/office/drawing/2014/main" id="{084DF0AF-8E59-504B-E7CC-FB28ABB71615}"/>
              </a:ext>
            </a:extLst>
          </p:cNvPr>
          <p:cNvSpPr txBox="1"/>
          <p:nvPr/>
        </p:nvSpPr>
        <p:spPr>
          <a:xfrm>
            <a:off x="7697968" y="115669"/>
            <a:ext cx="1081549" cy="646331"/>
          </a:xfrm>
          <a:prstGeom prst="rect">
            <a:avLst/>
          </a:prstGeom>
          <a:noFill/>
        </p:spPr>
        <p:txBody>
          <a:bodyPr wrap="square" rtlCol="0">
            <a:spAutoFit/>
          </a:bodyPr>
          <a:lstStyle/>
          <a:p>
            <a:r>
              <a:rPr lang="en-US" dirty="0"/>
              <a:t>Core Content</a:t>
            </a:r>
            <a:endParaRPr lang="en-PK" dirty="0"/>
          </a:p>
        </p:txBody>
      </p:sp>
      <p:sp>
        <p:nvSpPr>
          <p:cNvPr id="7" name="Title 6">
            <a:extLst>
              <a:ext uri="{FF2B5EF4-FFF2-40B4-BE49-F238E27FC236}">
                <a16:creationId xmlns:a16="http://schemas.microsoft.com/office/drawing/2014/main" id="{F515CFFD-FD76-F7D9-1902-335594752042}"/>
              </a:ext>
            </a:extLst>
          </p:cNvPr>
          <p:cNvSpPr>
            <a:spLocks noGrp="1"/>
          </p:cNvSpPr>
          <p:nvPr>
            <p:ph type="title"/>
          </p:nvPr>
        </p:nvSpPr>
        <p:spPr/>
        <p:txBody>
          <a:bodyPr/>
          <a:lstStyle/>
          <a:p>
            <a:endParaRPr lang="en-PK"/>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244" y="1122044"/>
            <a:ext cx="7845756" cy="5187317"/>
          </a:xfrm>
          <a:prstGeom prst="rect">
            <a:avLst/>
          </a:prstGeom>
        </p:spPr>
        <p:txBody>
          <a:bodyPr vert="horz" wrap="square" lIns="0" tIns="11430" rIns="0" bIns="0" rtlCol="0">
            <a:spAutoFit/>
          </a:bodyPr>
          <a:lstStyle/>
          <a:p>
            <a:pPr marL="417830" indent="-405130">
              <a:lnSpc>
                <a:spcPct val="100000"/>
              </a:lnSpc>
              <a:spcBef>
                <a:spcPts val="90"/>
              </a:spcBef>
              <a:buAutoNum type="arabicPeriod"/>
              <a:tabLst>
                <a:tab pos="417830" algn="l"/>
              </a:tabLst>
            </a:pPr>
            <a:r>
              <a:rPr sz="2400" b="1" dirty="0">
                <a:latin typeface="Calibri"/>
                <a:cs typeface="Calibri"/>
              </a:rPr>
              <a:t>Lag</a:t>
            </a:r>
            <a:r>
              <a:rPr sz="2400" b="1" spc="-15" dirty="0">
                <a:latin typeface="Calibri"/>
                <a:cs typeface="Calibri"/>
              </a:rPr>
              <a:t> </a:t>
            </a:r>
            <a:r>
              <a:rPr sz="2400" b="1" spc="-10" dirty="0">
                <a:latin typeface="Calibri"/>
                <a:cs typeface="Calibri"/>
              </a:rPr>
              <a:t>Phase</a:t>
            </a:r>
            <a:endParaRPr sz="2400" dirty="0">
              <a:latin typeface="Calibri"/>
              <a:cs typeface="Calibri"/>
            </a:endParaRPr>
          </a:p>
          <a:p>
            <a:pPr marL="356870" lvl="1" indent="-344170">
              <a:lnSpc>
                <a:spcPct val="100000"/>
              </a:lnSpc>
              <a:spcBef>
                <a:spcPts val="75"/>
              </a:spcBef>
              <a:buFont typeface="Arial MT"/>
              <a:buChar char="•"/>
              <a:tabLst>
                <a:tab pos="356870" algn="l"/>
              </a:tabLst>
            </a:pPr>
            <a:r>
              <a:rPr sz="2400" dirty="0">
                <a:latin typeface="Calibri"/>
                <a:cs typeface="Calibri"/>
              </a:rPr>
              <a:t>Bacteria</a:t>
            </a:r>
            <a:r>
              <a:rPr sz="2400" spc="-15" dirty="0">
                <a:latin typeface="Calibri"/>
                <a:cs typeface="Calibri"/>
              </a:rPr>
              <a:t> </a:t>
            </a:r>
            <a:r>
              <a:rPr sz="2400" dirty="0">
                <a:latin typeface="Calibri"/>
                <a:cs typeface="Calibri"/>
              </a:rPr>
              <a:t>are</a:t>
            </a:r>
            <a:r>
              <a:rPr sz="2400" spc="-45" dirty="0">
                <a:latin typeface="Calibri"/>
                <a:cs typeface="Calibri"/>
              </a:rPr>
              <a:t> </a:t>
            </a:r>
            <a:r>
              <a:rPr sz="2400" dirty="0">
                <a:latin typeface="Calibri"/>
                <a:cs typeface="Calibri"/>
              </a:rPr>
              <a:t>first</a:t>
            </a:r>
            <a:r>
              <a:rPr sz="2400" spc="-30" dirty="0">
                <a:latin typeface="Calibri"/>
                <a:cs typeface="Calibri"/>
              </a:rPr>
              <a:t> </a:t>
            </a:r>
            <a:r>
              <a:rPr sz="2400" spc="-10" dirty="0">
                <a:latin typeface="Calibri"/>
                <a:cs typeface="Calibri"/>
              </a:rPr>
              <a:t>introduced</a:t>
            </a:r>
            <a:r>
              <a:rPr sz="2400" spc="-50" dirty="0">
                <a:latin typeface="Calibri"/>
                <a:cs typeface="Calibri"/>
              </a:rPr>
              <a:t> </a:t>
            </a:r>
            <a:r>
              <a:rPr sz="2400" dirty="0">
                <a:latin typeface="Calibri"/>
                <a:cs typeface="Calibri"/>
              </a:rPr>
              <a:t>into</a:t>
            </a:r>
            <a:r>
              <a:rPr sz="2400" spc="-60" dirty="0">
                <a:latin typeface="Calibri"/>
                <a:cs typeface="Calibri"/>
              </a:rPr>
              <a:t> </a:t>
            </a:r>
            <a:r>
              <a:rPr sz="2400" dirty="0">
                <a:latin typeface="Calibri"/>
                <a:cs typeface="Calibri"/>
              </a:rPr>
              <a:t>an</a:t>
            </a:r>
            <a:r>
              <a:rPr sz="2400" spc="-50" dirty="0">
                <a:latin typeface="Calibri"/>
                <a:cs typeface="Calibri"/>
              </a:rPr>
              <a:t> </a:t>
            </a:r>
            <a:r>
              <a:rPr sz="2400" spc="-10" dirty="0">
                <a:latin typeface="Calibri"/>
                <a:cs typeface="Calibri"/>
              </a:rPr>
              <a:t>environment</a:t>
            </a:r>
            <a:r>
              <a:rPr sz="2400" spc="-30" dirty="0">
                <a:latin typeface="Calibri"/>
                <a:cs typeface="Calibri"/>
              </a:rPr>
              <a:t> </a:t>
            </a:r>
            <a:r>
              <a:rPr sz="2400" dirty="0">
                <a:latin typeface="Calibri"/>
                <a:cs typeface="Calibri"/>
              </a:rPr>
              <a:t>or</a:t>
            </a:r>
            <a:r>
              <a:rPr sz="2400" spc="-60" dirty="0">
                <a:latin typeface="Calibri"/>
                <a:cs typeface="Calibri"/>
              </a:rPr>
              <a:t> </a:t>
            </a:r>
            <a:r>
              <a:rPr sz="2400" spc="-10" dirty="0">
                <a:latin typeface="Calibri"/>
                <a:cs typeface="Calibri"/>
              </a:rPr>
              <a:t>media</a:t>
            </a:r>
            <a:endParaRPr sz="2400" dirty="0">
              <a:latin typeface="Calibri"/>
              <a:cs typeface="Calibri"/>
            </a:endParaRPr>
          </a:p>
          <a:p>
            <a:pPr marL="356870" lvl="1" indent="-344170">
              <a:lnSpc>
                <a:spcPct val="100000"/>
              </a:lnSpc>
              <a:spcBef>
                <a:spcPts val="480"/>
              </a:spcBef>
              <a:buFont typeface="Arial MT"/>
              <a:buChar char="•"/>
              <a:tabLst>
                <a:tab pos="356870" algn="l"/>
              </a:tabLst>
            </a:pPr>
            <a:r>
              <a:rPr sz="2400" dirty="0">
                <a:latin typeface="Calibri"/>
                <a:cs typeface="Calibri"/>
              </a:rPr>
              <a:t>Bacteria</a:t>
            </a:r>
            <a:r>
              <a:rPr sz="2400" spc="-5" dirty="0">
                <a:latin typeface="Calibri"/>
                <a:cs typeface="Calibri"/>
              </a:rPr>
              <a:t> </a:t>
            </a:r>
            <a:r>
              <a:rPr sz="2400" dirty="0">
                <a:latin typeface="Calibri"/>
                <a:cs typeface="Calibri"/>
              </a:rPr>
              <a:t>are</a:t>
            </a:r>
            <a:r>
              <a:rPr sz="2400" spc="-20" dirty="0">
                <a:latin typeface="Calibri"/>
                <a:cs typeface="Calibri"/>
              </a:rPr>
              <a:t> </a:t>
            </a:r>
            <a:r>
              <a:rPr sz="2400" spc="-10" dirty="0">
                <a:latin typeface="Calibri"/>
                <a:cs typeface="Calibri"/>
              </a:rPr>
              <a:t>“checking</a:t>
            </a:r>
            <a:r>
              <a:rPr sz="2400" spc="-30" dirty="0">
                <a:latin typeface="Calibri"/>
                <a:cs typeface="Calibri"/>
              </a:rPr>
              <a:t> </a:t>
            </a:r>
            <a:r>
              <a:rPr sz="2400" dirty="0">
                <a:latin typeface="Calibri"/>
                <a:cs typeface="Calibri"/>
              </a:rPr>
              <a:t>out”</a:t>
            </a:r>
            <a:r>
              <a:rPr sz="2400" spc="-60" dirty="0">
                <a:latin typeface="Calibri"/>
                <a:cs typeface="Calibri"/>
              </a:rPr>
              <a:t> </a:t>
            </a:r>
            <a:r>
              <a:rPr sz="2400" dirty="0">
                <a:latin typeface="Calibri"/>
                <a:cs typeface="Calibri"/>
              </a:rPr>
              <a:t>their</a:t>
            </a:r>
            <a:r>
              <a:rPr sz="2400" spc="-30" dirty="0">
                <a:latin typeface="Calibri"/>
                <a:cs typeface="Calibri"/>
              </a:rPr>
              <a:t> </a:t>
            </a:r>
            <a:r>
              <a:rPr sz="2400" spc="-10" dirty="0">
                <a:latin typeface="Calibri"/>
                <a:cs typeface="Calibri"/>
              </a:rPr>
              <a:t>surroundings</a:t>
            </a:r>
            <a:endParaRPr sz="2400" dirty="0">
              <a:latin typeface="Calibri"/>
              <a:cs typeface="Calibri"/>
            </a:endParaRPr>
          </a:p>
          <a:p>
            <a:pPr marL="356870" lvl="1" indent="-344170">
              <a:lnSpc>
                <a:spcPct val="100000"/>
              </a:lnSpc>
              <a:spcBef>
                <a:spcPts val="480"/>
              </a:spcBef>
              <a:buFont typeface="Arial MT"/>
              <a:buChar char="•"/>
              <a:tabLst>
                <a:tab pos="356870" algn="l"/>
              </a:tabLst>
            </a:pPr>
            <a:r>
              <a:rPr sz="2400" dirty="0">
                <a:latin typeface="Calibri"/>
                <a:cs typeface="Calibri"/>
              </a:rPr>
              <a:t>cells</a:t>
            </a:r>
            <a:r>
              <a:rPr sz="2400" spc="-45" dirty="0">
                <a:latin typeface="Calibri"/>
                <a:cs typeface="Calibri"/>
              </a:rPr>
              <a:t> </a:t>
            </a:r>
            <a:r>
              <a:rPr sz="2400" dirty="0">
                <a:latin typeface="Calibri"/>
                <a:cs typeface="Calibri"/>
              </a:rPr>
              <a:t>are</a:t>
            </a:r>
            <a:r>
              <a:rPr sz="2400" spc="-55" dirty="0">
                <a:latin typeface="Calibri"/>
                <a:cs typeface="Calibri"/>
              </a:rPr>
              <a:t> </a:t>
            </a:r>
            <a:r>
              <a:rPr sz="2400" dirty="0">
                <a:latin typeface="Calibri"/>
                <a:cs typeface="Calibri"/>
              </a:rPr>
              <a:t>very</a:t>
            </a:r>
            <a:r>
              <a:rPr sz="2400" spc="-40" dirty="0">
                <a:latin typeface="Calibri"/>
                <a:cs typeface="Calibri"/>
              </a:rPr>
              <a:t> </a:t>
            </a:r>
            <a:r>
              <a:rPr sz="2400" dirty="0">
                <a:latin typeface="Calibri"/>
                <a:cs typeface="Calibri"/>
              </a:rPr>
              <a:t>active</a:t>
            </a:r>
            <a:r>
              <a:rPr sz="2400" spc="-35" dirty="0">
                <a:latin typeface="Calibri"/>
                <a:cs typeface="Calibri"/>
              </a:rPr>
              <a:t> </a:t>
            </a:r>
            <a:r>
              <a:rPr sz="2400" spc="-10" dirty="0">
                <a:latin typeface="Calibri"/>
                <a:cs typeface="Calibri"/>
              </a:rPr>
              <a:t>metabolically</a:t>
            </a:r>
            <a:endParaRPr sz="2400" dirty="0">
              <a:latin typeface="Calibri"/>
              <a:cs typeface="Calibri"/>
            </a:endParaRPr>
          </a:p>
          <a:p>
            <a:pPr marL="356870" lvl="1" indent="-344170">
              <a:lnSpc>
                <a:spcPct val="100000"/>
              </a:lnSpc>
              <a:spcBef>
                <a:spcPts val="484"/>
              </a:spcBef>
              <a:buFont typeface="Arial MT"/>
              <a:buChar char="•"/>
              <a:tabLst>
                <a:tab pos="356870" algn="l"/>
              </a:tabLst>
            </a:pPr>
            <a:r>
              <a:rPr sz="2400" dirty="0">
                <a:latin typeface="Calibri"/>
                <a:cs typeface="Calibri"/>
              </a:rPr>
              <a:t>#</a:t>
            </a:r>
            <a:r>
              <a:rPr sz="2400" spc="-60" dirty="0">
                <a:latin typeface="Calibri"/>
                <a:cs typeface="Calibri"/>
              </a:rPr>
              <a:t> </a:t>
            </a:r>
            <a:r>
              <a:rPr sz="2400" dirty="0">
                <a:latin typeface="Calibri"/>
                <a:cs typeface="Calibri"/>
              </a:rPr>
              <a:t>of</a:t>
            </a:r>
            <a:r>
              <a:rPr sz="2400" spc="-65" dirty="0">
                <a:latin typeface="Calibri"/>
                <a:cs typeface="Calibri"/>
              </a:rPr>
              <a:t> </a:t>
            </a:r>
            <a:r>
              <a:rPr sz="2400" dirty="0">
                <a:latin typeface="Calibri"/>
                <a:cs typeface="Calibri"/>
              </a:rPr>
              <a:t>cells changes</a:t>
            </a:r>
            <a:r>
              <a:rPr sz="2400" spc="-40" dirty="0">
                <a:latin typeface="Calibri"/>
                <a:cs typeface="Calibri"/>
              </a:rPr>
              <a:t> </a:t>
            </a:r>
            <a:r>
              <a:rPr sz="2400" dirty="0">
                <a:latin typeface="Calibri"/>
                <a:cs typeface="Calibri"/>
              </a:rPr>
              <a:t>very</a:t>
            </a:r>
            <a:r>
              <a:rPr sz="2400" spc="-20" dirty="0">
                <a:latin typeface="Calibri"/>
                <a:cs typeface="Calibri"/>
              </a:rPr>
              <a:t> </a:t>
            </a:r>
            <a:r>
              <a:rPr sz="2400" spc="-10" dirty="0">
                <a:latin typeface="Calibri"/>
                <a:cs typeface="Calibri"/>
              </a:rPr>
              <a:t>little</a:t>
            </a:r>
            <a:endParaRPr sz="2400" dirty="0">
              <a:latin typeface="Calibri"/>
              <a:cs typeface="Calibri"/>
            </a:endParaRPr>
          </a:p>
          <a:p>
            <a:pPr marL="356870" lvl="1" indent="-344170">
              <a:lnSpc>
                <a:spcPct val="100000"/>
              </a:lnSpc>
              <a:spcBef>
                <a:spcPts val="480"/>
              </a:spcBef>
              <a:buFont typeface="Arial MT"/>
              <a:buChar char="•"/>
              <a:tabLst>
                <a:tab pos="356870" algn="l"/>
              </a:tabLst>
            </a:pPr>
            <a:r>
              <a:rPr sz="2400" dirty="0">
                <a:latin typeface="Calibri"/>
                <a:cs typeface="Calibri"/>
              </a:rPr>
              <a:t>1</a:t>
            </a:r>
            <a:r>
              <a:rPr sz="2400" spc="-60" dirty="0">
                <a:latin typeface="Calibri"/>
                <a:cs typeface="Calibri"/>
              </a:rPr>
              <a:t> </a:t>
            </a:r>
            <a:r>
              <a:rPr sz="2400" dirty="0">
                <a:latin typeface="Calibri"/>
                <a:cs typeface="Calibri"/>
              </a:rPr>
              <a:t>hour</a:t>
            </a:r>
            <a:r>
              <a:rPr sz="2400" spc="-75" dirty="0">
                <a:latin typeface="Calibri"/>
                <a:cs typeface="Calibri"/>
              </a:rPr>
              <a:t> </a:t>
            </a:r>
            <a:r>
              <a:rPr sz="2400" dirty="0">
                <a:latin typeface="Calibri"/>
                <a:cs typeface="Calibri"/>
              </a:rPr>
              <a:t>to</a:t>
            </a:r>
            <a:r>
              <a:rPr sz="2400" spc="-55" dirty="0">
                <a:latin typeface="Calibri"/>
                <a:cs typeface="Calibri"/>
              </a:rPr>
              <a:t> </a:t>
            </a:r>
            <a:r>
              <a:rPr sz="2400" dirty="0">
                <a:latin typeface="Calibri"/>
                <a:cs typeface="Calibri"/>
              </a:rPr>
              <a:t>several</a:t>
            </a:r>
            <a:r>
              <a:rPr sz="2400" spc="10" dirty="0">
                <a:latin typeface="Calibri"/>
                <a:cs typeface="Calibri"/>
              </a:rPr>
              <a:t> </a:t>
            </a:r>
            <a:r>
              <a:rPr sz="2400" spc="-20" dirty="0">
                <a:latin typeface="Calibri"/>
                <a:cs typeface="Calibri"/>
              </a:rPr>
              <a:t>days.</a:t>
            </a:r>
            <a:endParaRPr sz="2400" dirty="0">
              <a:latin typeface="Calibri"/>
              <a:cs typeface="Calibri"/>
            </a:endParaRPr>
          </a:p>
          <a:p>
            <a:pPr marL="416559" indent="-403860">
              <a:lnSpc>
                <a:spcPct val="100000"/>
              </a:lnSpc>
              <a:spcBef>
                <a:spcPts val="695"/>
              </a:spcBef>
              <a:buAutoNum type="arabicPeriod" startAt="2"/>
              <a:tabLst>
                <a:tab pos="416559" algn="l"/>
              </a:tabLst>
            </a:pPr>
            <a:r>
              <a:rPr sz="2400" b="1" dirty="0">
                <a:latin typeface="Calibri"/>
                <a:cs typeface="Calibri"/>
              </a:rPr>
              <a:t>Log</a:t>
            </a:r>
            <a:r>
              <a:rPr sz="2400" b="1" spc="-50" dirty="0">
                <a:latin typeface="Calibri"/>
                <a:cs typeface="Calibri"/>
              </a:rPr>
              <a:t> </a:t>
            </a:r>
            <a:r>
              <a:rPr sz="2400" b="1" spc="-10" dirty="0">
                <a:latin typeface="Calibri"/>
                <a:cs typeface="Calibri"/>
              </a:rPr>
              <a:t>Phase:</a:t>
            </a:r>
            <a:endParaRPr sz="2400" dirty="0">
              <a:latin typeface="Calibri"/>
              <a:cs typeface="Calibri"/>
            </a:endParaRPr>
          </a:p>
          <a:p>
            <a:pPr marL="356870" lvl="1" indent="-344170">
              <a:lnSpc>
                <a:spcPct val="100000"/>
              </a:lnSpc>
              <a:spcBef>
                <a:spcPts val="635"/>
              </a:spcBef>
              <a:buFont typeface="Arial MT"/>
              <a:buChar char="•"/>
              <a:tabLst>
                <a:tab pos="356870" algn="l"/>
                <a:tab pos="2634615" algn="l"/>
              </a:tabLst>
            </a:pPr>
            <a:r>
              <a:rPr sz="2400" dirty="0">
                <a:latin typeface="Calibri"/>
                <a:cs typeface="Calibri"/>
              </a:rPr>
              <a:t>Rapid</a:t>
            </a:r>
            <a:r>
              <a:rPr sz="2400" spc="-45" dirty="0">
                <a:latin typeface="Calibri"/>
                <a:cs typeface="Calibri"/>
              </a:rPr>
              <a:t> </a:t>
            </a:r>
            <a:r>
              <a:rPr sz="2400" dirty="0">
                <a:latin typeface="Calibri"/>
                <a:cs typeface="Calibri"/>
              </a:rPr>
              <a:t>cell</a:t>
            </a:r>
            <a:r>
              <a:rPr sz="2400" spc="-45" dirty="0">
                <a:latin typeface="Calibri"/>
                <a:cs typeface="Calibri"/>
              </a:rPr>
              <a:t> </a:t>
            </a:r>
            <a:r>
              <a:rPr sz="2400" spc="-10" dirty="0">
                <a:latin typeface="Calibri"/>
                <a:cs typeface="Calibri"/>
              </a:rPr>
              <a:t>growth</a:t>
            </a:r>
            <a:r>
              <a:rPr sz="2400" dirty="0">
                <a:latin typeface="Calibri"/>
                <a:cs typeface="Calibri"/>
              </a:rPr>
              <a:t>	</a:t>
            </a:r>
            <a:r>
              <a:rPr sz="2400" spc="-10" dirty="0">
                <a:latin typeface="Calibri"/>
                <a:cs typeface="Calibri"/>
              </a:rPr>
              <a:t>(exponential</a:t>
            </a:r>
            <a:r>
              <a:rPr sz="2400" spc="-30" dirty="0">
                <a:latin typeface="Calibri"/>
                <a:cs typeface="Calibri"/>
              </a:rPr>
              <a:t> </a:t>
            </a:r>
            <a:r>
              <a:rPr sz="2400" spc="-10" dirty="0">
                <a:latin typeface="Calibri"/>
                <a:cs typeface="Calibri"/>
              </a:rPr>
              <a:t>growth)</a:t>
            </a:r>
            <a:endParaRPr sz="2400" dirty="0">
              <a:latin typeface="Calibri"/>
              <a:cs typeface="Calibri"/>
            </a:endParaRPr>
          </a:p>
          <a:p>
            <a:pPr marL="356870" lvl="1" indent="-344170">
              <a:lnSpc>
                <a:spcPct val="100000"/>
              </a:lnSpc>
              <a:spcBef>
                <a:spcPts val="575"/>
              </a:spcBef>
              <a:buFont typeface="Arial MT"/>
              <a:buChar char="•"/>
              <a:tabLst>
                <a:tab pos="356870" algn="l"/>
              </a:tabLst>
            </a:pPr>
            <a:r>
              <a:rPr sz="2400" dirty="0">
                <a:latin typeface="Calibri"/>
                <a:cs typeface="Calibri"/>
              </a:rPr>
              <a:t>population</a:t>
            </a:r>
            <a:r>
              <a:rPr sz="2400" spc="-100" dirty="0">
                <a:latin typeface="Calibri"/>
                <a:cs typeface="Calibri"/>
              </a:rPr>
              <a:t> </a:t>
            </a:r>
            <a:r>
              <a:rPr sz="2400" b="1" dirty="0">
                <a:latin typeface="Calibri"/>
                <a:cs typeface="Calibri"/>
              </a:rPr>
              <a:t>doubles</a:t>
            </a:r>
            <a:r>
              <a:rPr sz="2400" b="1" spc="-75" dirty="0">
                <a:latin typeface="Calibri"/>
                <a:cs typeface="Calibri"/>
              </a:rPr>
              <a:t> </a:t>
            </a:r>
            <a:r>
              <a:rPr sz="2400" dirty="0">
                <a:latin typeface="Calibri"/>
                <a:cs typeface="Calibri"/>
              </a:rPr>
              <a:t>every</a:t>
            </a:r>
            <a:r>
              <a:rPr sz="2400" spc="-50" dirty="0">
                <a:latin typeface="Calibri"/>
                <a:cs typeface="Calibri"/>
              </a:rPr>
              <a:t> </a:t>
            </a:r>
            <a:r>
              <a:rPr sz="2400" spc="-10" dirty="0">
                <a:latin typeface="Calibri"/>
                <a:cs typeface="Calibri"/>
              </a:rPr>
              <a:t>generation</a:t>
            </a:r>
            <a:endParaRPr sz="2400" dirty="0">
              <a:latin typeface="Calibri"/>
              <a:cs typeface="Calibri"/>
            </a:endParaRPr>
          </a:p>
          <a:p>
            <a:pPr marL="356870" lvl="1" indent="-344170">
              <a:lnSpc>
                <a:spcPct val="100000"/>
              </a:lnSpc>
              <a:spcBef>
                <a:spcPts val="580"/>
              </a:spcBef>
              <a:buFont typeface="Arial MT"/>
              <a:buChar char="•"/>
              <a:tabLst>
                <a:tab pos="356870" algn="l"/>
              </a:tabLst>
            </a:pPr>
            <a:r>
              <a:rPr sz="2400" dirty="0">
                <a:latin typeface="Calibri"/>
                <a:cs typeface="Calibri"/>
              </a:rPr>
              <a:t>microbes</a:t>
            </a:r>
            <a:r>
              <a:rPr sz="2400" spc="-75" dirty="0">
                <a:latin typeface="Calibri"/>
                <a:cs typeface="Calibri"/>
              </a:rPr>
              <a:t> </a:t>
            </a:r>
            <a:r>
              <a:rPr sz="2400" dirty="0">
                <a:latin typeface="Calibri"/>
                <a:cs typeface="Calibri"/>
              </a:rPr>
              <a:t>are</a:t>
            </a:r>
            <a:r>
              <a:rPr sz="2400" spc="-70" dirty="0">
                <a:latin typeface="Calibri"/>
                <a:cs typeface="Calibri"/>
              </a:rPr>
              <a:t> </a:t>
            </a:r>
            <a:r>
              <a:rPr sz="2400" dirty="0">
                <a:latin typeface="Calibri"/>
                <a:cs typeface="Calibri"/>
              </a:rPr>
              <a:t>sensitive</a:t>
            </a:r>
            <a:r>
              <a:rPr sz="2400" spc="-90" dirty="0">
                <a:latin typeface="Calibri"/>
                <a:cs typeface="Calibri"/>
              </a:rPr>
              <a:t> </a:t>
            </a:r>
            <a:r>
              <a:rPr sz="2400" dirty="0">
                <a:latin typeface="Calibri"/>
                <a:cs typeface="Calibri"/>
              </a:rPr>
              <a:t>to</a:t>
            </a:r>
            <a:r>
              <a:rPr sz="2400" spc="-70" dirty="0">
                <a:latin typeface="Calibri"/>
                <a:cs typeface="Calibri"/>
              </a:rPr>
              <a:t> </a:t>
            </a:r>
            <a:r>
              <a:rPr sz="2400" spc="-10" dirty="0">
                <a:latin typeface="Calibri"/>
                <a:cs typeface="Calibri"/>
              </a:rPr>
              <a:t>adverse</a:t>
            </a:r>
            <a:r>
              <a:rPr sz="2400" spc="-75" dirty="0">
                <a:latin typeface="Calibri"/>
                <a:cs typeface="Calibri"/>
              </a:rPr>
              <a:t> </a:t>
            </a:r>
            <a:r>
              <a:rPr sz="2400" spc="-10" dirty="0">
                <a:latin typeface="Calibri"/>
                <a:cs typeface="Calibri"/>
              </a:rPr>
              <a:t>conditions</a:t>
            </a:r>
            <a:endParaRPr sz="2400" dirty="0">
              <a:latin typeface="Calibri"/>
              <a:cs typeface="Calibri"/>
            </a:endParaRPr>
          </a:p>
          <a:p>
            <a:pPr marL="755015" lvl="2" indent="-285115">
              <a:lnSpc>
                <a:spcPct val="100000"/>
              </a:lnSpc>
              <a:spcBef>
                <a:spcPts val="580"/>
              </a:spcBef>
              <a:buFont typeface="Arial MT"/>
              <a:buChar char="–"/>
              <a:tabLst>
                <a:tab pos="755015" algn="l"/>
              </a:tabLst>
            </a:pPr>
            <a:r>
              <a:rPr sz="2400" spc="-10" dirty="0">
                <a:latin typeface="Calibri"/>
                <a:cs typeface="Calibri"/>
              </a:rPr>
              <a:t>antibiotics</a:t>
            </a:r>
            <a:endParaRPr sz="2400" dirty="0">
              <a:latin typeface="Calibri"/>
              <a:cs typeface="Calibri"/>
            </a:endParaRPr>
          </a:p>
          <a:p>
            <a:pPr marL="755015" lvl="2" indent="-285115">
              <a:lnSpc>
                <a:spcPct val="100000"/>
              </a:lnSpc>
              <a:spcBef>
                <a:spcPts val="575"/>
              </a:spcBef>
              <a:buFont typeface="Arial MT"/>
              <a:buChar char="–"/>
              <a:tabLst>
                <a:tab pos="755015" algn="l"/>
              </a:tabLst>
            </a:pPr>
            <a:r>
              <a:rPr sz="2400" spc="-10" dirty="0">
                <a:latin typeface="Calibri"/>
                <a:cs typeface="Calibri"/>
              </a:rPr>
              <a:t>anti-</a:t>
            </a:r>
            <a:r>
              <a:rPr sz="2400" dirty="0">
                <a:latin typeface="Calibri"/>
                <a:cs typeface="Calibri"/>
              </a:rPr>
              <a:t>microbial</a:t>
            </a:r>
            <a:r>
              <a:rPr sz="2400" spc="-80" dirty="0">
                <a:latin typeface="Calibri"/>
                <a:cs typeface="Calibri"/>
              </a:rPr>
              <a:t> </a:t>
            </a:r>
            <a:r>
              <a:rPr sz="2400" spc="-10" dirty="0">
                <a:latin typeface="Calibri"/>
                <a:cs typeface="Calibri"/>
              </a:rPr>
              <a:t>agents</a:t>
            </a:r>
            <a:endParaRPr sz="2400" dirty="0">
              <a:latin typeface="Calibri"/>
              <a:cs typeface="Calibri"/>
            </a:endParaRPr>
          </a:p>
        </p:txBody>
      </p:sp>
      <p:sp>
        <p:nvSpPr>
          <p:cNvPr id="5" name="TextBox 4">
            <a:extLst>
              <a:ext uri="{FF2B5EF4-FFF2-40B4-BE49-F238E27FC236}">
                <a16:creationId xmlns:a16="http://schemas.microsoft.com/office/drawing/2014/main" id="{F04466ED-A956-E2F8-9411-C462F07C9728}"/>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
        <p:nvSpPr>
          <p:cNvPr id="6" name="TextBox 5">
            <a:extLst>
              <a:ext uri="{FF2B5EF4-FFF2-40B4-BE49-F238E27FC236}">
                <a16:creationId xmlns:a16="http://schemas.microsoft.com/office/drawing/2014/main" id="{64C0B32C-711E-0A19-035F-4BE150655D0C}"/>
              </a:ext>
            </a:extLst>
          </p:cNvPr>
          <p:cNvSpPr txBox="1"/>
          <p:nvPr/>
        </p:nvSpPr>
        <p:spPr>
          <a:xfrm>
            <a:off x="1600200" y="492598"/>
            <a:ext cx="5791200" cy="510589"/>
          </a:xfrm>
          <a:prstGeom prst="rect">
            <a:avLst/>
          </a:prstGeom>
          <a:noFill/>
        </p:spPr>
        <p:txBody>
          <a:bodyPr wrap="square">
            <a:spAutoFit/>
          </a:bodyPr>
          <a:lstStyle/>
          <a:p>
            <a:pPr marL="2540" algn="ctr">
              <a:lnSpc>
                <a:spcPts val="2800"/>
              </a:lnSpc>
            </a:pPr>
            <a:r>
              <a:rPr lang="en-US" sz="4400" dirty="0">
                <a:solidFill>
                  <a:schemeClr val="tx1"/>
                </a:solidFill>
                <a:latin typeface="Calibri"/>
                <a:cs typeface="Calibri"/>
              </a:rPr>
              <a:t>Phases</a:t>
            </a:r>
            <a:r>
              <a:rPr lang="en-US" sz="4400" spc="-60" dirty="0">
                <a:solidFill>
                  <a:schemeClr val="tx1"/>
                </a:solidFill>
                <a:latin typeface="Calibri"/>
                <a:cs typeface="Calibri"/>
              </a:rPr>
              <a:t> </a:t>
            </a:r>
            <a:r>
              <a:rPr lang="en-US" sz="4400" dirty="0">
                <a:solidFill>
                  <a:schemeClr val="tx1"/>
                </a:solidFill>
                <a:latin typeface="Calibri"/>
                <a:cs typeface="Calibri"/>
              </a:rPr>
              <a:t>of</a:t>
            </a:r>
            <a:r>
              <a:rPr lang="en-US" sz="4400" spc="-70" dirty="0">
                <a:solidFill>
                  <a:schemeClr val="tx1"/>
                </a:solidFill>
                <a:latin typeface="Calibri"/>
                <a:cs typeface="Calibri"/>
              </a:rPr>
              <a:t> </a:t>
            </a:r>
            <a:r>
              <a:rPr lang="en-US" sz="4400" dirty="0">
                <a:solidFill>
                  <a:schemeClr val="tx1"/>
                </a:solidFill>
                <a:latin typeface="Calibri"/>
                <a:cs typeface="Calibri"/>
              </a:rPr>
              <a:t>growth</a:t>
            </a:r>
            <a:r>
              <a:rPr lang="en-US" sz="4400" spc="-35" dirty="0">
                <a:solidFill>
                  <a:schemeClr val="tx1"/>
                </a:solidFill>
                <a:latin typeface="Calibri"/>
                <a:cs typeface="Calibri"/>
              </a:rPr>
              <a:t> </a:t>
            </a:r>
            <a:r>
              <a:rPr lang="en-US" sz="4400" spc="-20" dirty="0">
                <a:solidFill>
                  <a:schemeClr val="tx1"/>
                </a:solidFill>
                <a:latin typeface="Calibri"/>
                <a:cs typeface="Calibri"/>
              </a:rPr>
              <a:t>…</a:t>
            </a:r>
            <a:r>
              <a:rPr lang="en-US" sz="4400" spc="-20" dirty="0" err="1">
                <a:solidFill>
                  <a:schemeClr val="tx1"/>
                </a:solidFill>
                <a:latin typeface="Calibri"/>
                <a:cs typeface="Calibri"/>
              </a:rPr>
              <a:t>cont</a:t>
            </a:r>
            <a:endParaRPr lang="en-US" sz="4400" dirty="0">
              <a:solidFill>
                <a:schemeClr val="tx1"/>
              </a:solidFill>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244" y="1396364"/>
            <a:ext cx="7056120" cy="5359159"/>
          </a:xfrm>
          <a:prstGeom prst="rect">
            <a:avLst/>
          </a:prstGeom>
        </p:spPr>
        <p:txBody>
          <a:bodyPr vert="horz" wrap="square" lIns="0" tIns="11430" rIns="0" bIns="0" rtlCol="0">
            <a:spAutoFit/>
          </a:bodyPr>
          <a:lstStyle/>
          <a:p>
            <a:pPr marL="414020" indent="-401320">
              <a:lnSpc>
                <a:spcPts val="3660"/>
              </a:lnSpc>
              <a:spcBef>
                <a:spcPts val="90"/>
              </a:spcBef>
              <a:buAutoNum type="arabicPeriod" startAt="3"/>
              <a:tabLst>
                <a:tab pos="414020" algn="l"/>
              </a:tabLst>
            </a:pPr>
            <a:r>
              <a:rPr sz="2400" dirty="0">
                <a:latin typeface="Calibri"/>
                <a:cs typeface="Calibri"/>
              </a:rPr>
              <a:t>Stationary</a:t>
            </a:r>
            <a:r>
              <a:rPr sz="2400" spc="-155" dirty="0">
                <a:latin typeface="Calibri"/>
                <a:cs typeface="Calibri"/>
              </a:rPr>
              <a:t> </a:t>
            </a:r>
            <a:r>
              <a:rPr sz="2400" spc="-10" dirty="0">
                <a:latin typeface="Calibri"/>
                <a:cs typeface="Calibri"/>
              </a:rPr>
              <a:t>Phase</a:t>
            </a:r>
            <a:endParaRPr sz="2400" dirty="0">
              <a:latin typeface="Calibri"/>
              <a:cs typeface="Calibri"/>
            </a:endParaRPr>
          </a:p>
          <a:p>
            <a:pPr marL="356870" lvl="1" indent="-344170">
              <a:lnSpc>
                <a:spcPts val="3660"/>
              </a:lnSpc>
              <a:buFont typeface="Arial MT"/>
              <a:buChar char="•"/>
              <a:tabLst>
                <a:tab pos="356870" algn="l"/>
              </a:tabLst>
            </a:pPr>
            <a:r>
              <a:rPr sz="2400" dirty="0">
                <a:latin typeface="Calibri"/>
                <a:cs typeface="Calibri"/>
              </a:rPr>
              <a:t>Death</a:t>
            </a:r>
            <a:r>
              <a:rPr sz="2400" spc="-80" dirty="0">
                <a:latin typeface="Calibri"/>
                <a:cs typeface="Calibri"/>
              </a:rPr>
              <a:t> </a:t>
            </a:r>
            <a:r>
              <a:rPr sz="2400" dirty="0">
                <a:latin typeface="Calibri"/>
                <a:cs typeface="Calibri"/>
              </a:rPr>
              <a:t>rate</a:t>
            </a:r>
            <a:r>
              <a:rPr sz="2400" spc="-95" dirty="0">
                <a:latin typeface="Calibri"/>
                <a:cs typeface="Calibri"/>
              </a:rPr>
              <a:t> </a:t>
            </a:r>
            <a:r>
              <a:rPr sz="2400" dirty="0">
                <a:latin typeface="Calibri"/>
                <a:cs typeface="Calibri"/>
              </a:rPr>
              <a:t>=</a:t>
            </a:r>
            <a:r>
              <a:rPr sz="2400" spc="-85" dirty="0">
                <a:latin typeface="Calibri"/>
                <a:cs typeface="Calibri"/>
              </a:rPr>
              <a:t> </a:t>
            </a:r>
            <a:r>
              <a:rPr sz="2400" dirty="0">
                <a:latin typeface="Calibri"/>
                <a:cs typeface="Calibri"/>
              </a:rPr>
              <a:t>rate</a:t>
            </a:r>
            <a:r>
              <a:rPr sz="2400" spc="-95" dirty="0">
                <a:latin typeface="Calibri"/>
                <a:cs typeface="Calibri"/>
              </a:rPr>
              <a:t> </a:t>
            </a:r>
            <a:r>
              <a:rPr sz="2400" dirty="0">
                <a:latin typeface="Calibri"/>
                <a:cs typeface="Calibri"/>
              </a:rPr>
              <a:t>of</a:t>
            </a:r>
            <a:r>
              <a:rPr sz="2400" spc="-90" dirty="0">
                <a:latin typeface="Calibri"/>
                <a:cs typeface="Calibri"/>
              </a:rPr>
              <a:t> </a:t>
            </a:r>
            <a:r>
              <a:rPr sz="2400" spc="-10" dirty="0">
                <a:latin typeface="Calibri"/>
                <a:cs typeface="Calibri"/>
              </a:rPr>
              <a:t>reproduction</a:t>
            </a:r>
            <a:endParaRPr sz="2400" dirty="0">
              <a:latin typeface="Calibri"/>
              <a:cs typeface="Calibri"/>
            </a:endParaRPr>
          </a:p>
          <a:p>
            <a:pPr marL="356870" lvl="1" indent="-344170">
              <a:lnSpc>
                <a:spcPct val="100000"/>
              </a:lnSpc>
              <a:spcBef>
                <a:spcPts val="635"/>
              </a:spcBef>
              <a:buFont typeface="Arial MT"/>
              <a:buChar char="•"/>
              <a:tabLst>
                <a:tab pos="356870" algn="l"/>
              </a:tabLst>
            </a:pPr>
            <a:r>
              <a:rPr sz="2400" dirty="0">
                <a:latin typeface="Calibri"/>
                <a:cs typeface="Calibri"/>
              </a:rPr>
              <a:t>cells</a:t>
            </a:r>
            <a:r>
              <a:rPr sz="2400" spc="-50" dirty="0">
                <a:latin typeface="Calibri"/>
                <a:cs typeface="Calibri"/>
              </a:rPr>
              <a:t> </a:t>
            </a:r>
            <a:r>
              <a:rPr sz="2400" dirty="0">
                <a:latin typeface="Calibri"/>
                <a:cs typeface="Calibri"/>
              </a:rPr>
              <a:t>begin</a:t>
            </a:r>
            <a:r>
              <a:rPr sz="2400" spc="-40" dirty="0">
                <a:latin typeface="Calibri"/>
                <a:cs typeface="Calibri"/>
              </a:rPr>
              <a:t> </a:t>
            </a:r>
            <a:r>
              <a:rPr sz="2400" dirty="0">
                <a:latin typeface="Calibri"/>
                <a:cs typeface="Calibri"/>
              </a:rPr>
              <a:t>to</a:t>
            </a:r>
            <a:r>
              <a:rPr sz="2400" spc="-65" dirty="0">
                <a:latin typeface="Calibri"/>
                <a:cs typeface="Calibri"/>
              </a:rPr>
              <a:t> </a:t>
            </a:r>
            <a:r>
              <a:rPr sz="2400" spc="-10" dirty="0">
                <a:latin typeface="Calibri"/>
                <a:cs typeface="Calibri"/>
              </a:rPr>
              <a:t>encounter</a:t>
            </a:r>
            <a:r>
              <a:rPr sz="2400" spc="-60" dirty="0">
                <a:latin typeface="Calibri"/>
                <a:cs typeface="Calibri"/>
              </a:rPr>
              <a:t> </a:t>
            </a:r>
            <a:r>
              <a:rPr sz="2400" spc="-10" dirty="0">
                <a:latin typeface="Calibri"/>
                <a:cs typeface="Calibri"/>
              </a:rPr>
              <a:t>environmental</a:t>
            </a:r>
            <a:r>
              <a:rPr sz="2400" spc="-90" dirty="0">
                <a:latin typeface="Calibri"/>
                <a:cs typeface="Calibri"/>
              </a:rPr>
              <a:t> </a:t>
            </a:r>
            <a:r>
              <a:rPr sz="2400" spc="-10" dirty="0">
                <a:latin typeface="Calibri"/>
                <a:cs typeface="Calibri"/>
              </a:rPr>
              <a:t>stress</a:t>
            </a:r>
            <a:endParaRPr sz="2400" dirty="0">
              <a:latin typeface="Calibri"/>
              <a:cs typeface="Calibri"/>
            </a:endParaRPr>
          </a:p>
          <a:p>
            <a:pPr marL="756285" lvl="2" indent="-286385">
              <a:lnSpc>
                <a:spcPct val="100000"/>
              </a:lnSpc>
              <a:spcBef>
                <a:spcPts val="459"/>
              </a:spcBef>
              <a:buFont typeface="Arial MT"/>
              <a:buChar char="–"/>
              <a:tabLst>
                <a:tab pos="756285" algn="l"/>
              </a:tabLst>
            </a:pPr>
            <a:r>
              <a:rPr sz="2400" dirty="0">
                <a:latin typeface="Calibri"/>
                <a:cs typeface="Calibri"/>
              </a:rPr>
              <a:t>lack</a:t>
            </a:r>
            <a:r>
              <a:rPr sz="2400" spc="-15" dirty="0">
                <a:latin typeface="Calibri"/>
                <a:cs typeface="Calibri"/>
              </a:rPr>
              <a:t> </a:t>
            </a:r>
            <a:r>
              <a:rPr sz="2400" dirty="0">
                <a:latin typeface="Calibri"/>
                <a:cs typeface="Calibri"/>
              </a:rPr>
              <a:t>of</a:t>
            </a:r>
            <a:r>
              <a:rPr sz="2400" spc="-5" dirty="0">
                <a:latin typeface="Calibri"/>
                <a:cs typeface="Calibri"/>
              </a:rPr>
              <a:t> </a:t>
            </a:r>
            <a:r>
              <a:rPr sz="2400" spc="-10" dirty="0">
                <a:latin typeface="Calibri"/>
                <a:cs typeface="Calibri"/>
              </a:rPr>
              <a:t>nutrients</a:t>
            </a:r>
            <a:endParaRPr sz="2400" dirty="0">
              <a:latin typeface="Calibri"/>
              <a:cs typeface="Calibri"/>
            </a:endParaRPr>
          </a:p>
          <a:p>
            <a:pPr marL="756285" lvl="2" indent="-286385">
              <a:lnSpc>
                <a:spcPct val="100000"/>
              </a:lnSpc>
              <a:spcBef>
                <a:spcPts val="430"/>
              </a:spcBef>
              <a:buFont typeface="Arial MT"/>
              <a:buChar char="–"/>
              <a:tabLst>
                <a:tab pos="756285" algn="l"/>
              </a:tabLst>
            </a:pPr>
            <a:r>
              <a:rPr sz="2400" dirty="0">
                <a:latin typeface="Calibri"/>
                <a:cs typeface="Calibri"/>
              </a:rPr>
              <a:t>lack</a:t>
            </a:r>
            <a:r>
              <a:rPr sz="2400" spc="5" dirty="0">
                <a:latin typeface="Calibri"/>
                <a:cs typeface="Calibri"/>
              </a:rPr>
              <a:t> </a:t>
            </a:r>
            <a:r>
              <a:rPr sz="2400" dirty="0">
                <a:latin typeface="Calibri"/>
                <a:cs typeface="Calibri"/>
              </a:rPr>
              <a:t>of</a:t>
            </a:r>
            <a:r>
              <a:rPr sz="2400" spc="15" dirty="0">
                <a:latin typeface="Calibri"/>
                <a:cs typeface="Calibri"/>
              </a:rPr>
              <a:t> </a:t>
            </a:r>
            <a:r>
              <a:rPr sz="2400" spc="-20" dirty="0">
                <a:latin typeface="Calibri"/>
                <a:cs typeface="Calibri"/>
              </a:rPr>
              <a:t>water</a:t>
            </a:r>
            <a:endParaRPr sz="2400" dirty="0">
              <a:latin typeface="Calibri"/>
              <a:cs typeface="Calibri"/>
            </a:endParaRPr>
          </a:p>
          <a:p>
            <a:pPr marL="756285" lvl="2" indent="-286385">
              <a:lnSpc>
                <a:spcPct val="100000"/>
              </a:lnSpc>
              <a:spcBef>
                <a:spcPts val="434"/>
              </a:spcBef>
              <a:buFont typeface="Arial MT"/>
              <a:buChar char="–"/>
              <a:tabLst>
                <a:tab pos="756285" algn="l"/>
              </a:tabLst>
            </a:pPr>
            <a:r>
              <a:rPr sz="2400" dirty="0">
                <a:latin typeface="Calibri"/>
                <a:cs typeface="Calibri"/>
              </a:rPr>
              <a:t>not</a:t>
            </a:r>
            <a:r>
              <a:rPr sz="2400" spc="-50" dirty="0">
                <a:latin typeface="Calibri"/>
                <a:cs typeface="Calibri"/>
              </a:rPr>
              <a:t> </a:t>
            </a:r>
            <a:r>
              <a:rPr sz="2400" dirty="0">
                <a:latin typeface="Calibri"/>
                <a:cs typeface="Calibri"/>
              </a:rPr>
              <a:t>enough</a:t>
            </a:r>
            <a:r>
              <a:rPr sz="2400" spc="10" dirty="0">
                <a:latin typeface="Calibri"/>
                <a:cs typeface="Calibri"/>
              </a:rPr>
              <a:t> </a:t>
            </a:r>
            <a:r>
              <a:rPr sz="2400" spc="-20" dirty="0">
                <a:latin typeface="Calibri"/>
                <a:cs typeface="Calibri"/>
              </a:rPr>
              <a:t>space</a:t>
            </a:r>
            <a:endParaRPr sz="2400" dirty="0">
              <a:latin typeface="Calibri"/>
              <a:cs typeface="Calibri"/>
            </a:endParaRPr>
          </a:p>
          <a:p>
            <a:pPr marL="756285" lvl="2" indent="-286385">
              <a:lnSpc>
                <a:spcPct val="100000"/>
              </a:lnSpc>
              <a:spcBef>
                <a:spcPts val="430"/>
              </a:spcBef>
              <a:buFont typeface="Arial MT"/>
              <a:buChar char="–"/>
              <a:tabLst>
                <a:tab pos="756285" algn="l"/>
              </a:tabLst>
            </a:pPr>
            <a:r>
              <a:rPr sz="2400" dirty="0">
                <a:latin typeface="Calibri"/>
                <a:cs typeface="Calibri"/>
              </a:rPr>
              <a:t>metabolic</a:t>
            </a:r>
            <a:r>
              <a:rPr sz="2400" spc="-65" dirty="0">
                <a:latin typeface="Calibri"/>
                <a:cs typeface="Calibri"/>
              </a:rPr>
              <a:t> </a:t>
            </a:r>
            <a:r>
              <a:rPr sz="2400" spc="-10" dirty="0">
                <a:latin typeface="Calibri"/>
                <a:cs typeface="Calibri"/>
              </a:rPr>
              <a:t>wastes</a:t>
            </a:r>
            <a:endParaRPr sz="2400" dirty="0">
              <a:latin typeface="Calibri"/>
              <a:cs typeface="Calibri"/>
            </a:endParaRPr>
          </a:p>
          <a:p>
            <a:pPr marL="756285" lvl="2" indent="-286385">
              <a:lnSpc>
                <a:spcPct val="100000"/>
              </a:lnSpc>
              <a:spcBef>
                <a:spcPts val="434"/>
              </a:spcBef>
              <a:buFont typeface="Arial MT"/>
              <a:buChar char="–"/>
              <a:tabLst>
                <a:tab pos="756285" algn="l"/>
              </a:tabLst>
            </a:pPr>
            <a:r>
              <a:rPr sz="2400" spc="-10" dirty="0">
                <a:latin typeface="Calibri"/>
                <a:cs typeface="Calibri"/>
              </a:rPr>
              <a:t>oxygen</a:t>
            </a:r>
            <a:endParaRPr sz="2400" dirty="0">
              <a:latin typeface="Calibri"/>
              <a:cs typeface="Calibri"/>
            </a:endParaRPr>
          </a:p>
          <a:p>
            <a:pPr marL="756285" lvl="2" indent="-286385">
              <a:lnSpc>
                <a:spcPct val="100000"/>
              </a:lnSpc>
              <a:spcBef>
                <a:spcPts val="455"/>
              </a:spcBef>
              <a:buFont typeface="Arial MT"/>
              <a:buChar char="–"/>
              <a:tabLst>
                <a:tab pos="756285" algn="l"/>
              </a:tabLst>
            </a:pPr>
            <a:r>
              <a:rPr sz="2400" spc="-25" dirty="0">
                <a:latin typeface="Calibri"/>
                <a:cs typeface="Calibri"/>
              </a:rPr>
              <a:t>pH</a:t>
            </a:r>
            <a:endParaRPr sz="2400" dirty="0">
              <a:latin typeface="Calibri"/>
              <a:cs typeface="Calibri"/>
            </a:endParaRPr>
          </a:p>
          <a:p>
            <a:pPr marL="12700">
              <a:lnSpc>
                <a:spcPct val="100000"/>
              </a:lnSpc>
              <a:spcBef>
                <a:spcPts val="670"/>
              </a:spcBef>
            </a:pPr>
            <a:r>
              <a:rPr sz="2400" b="1" dirty="0">
                <a:latin typeface="Calibri"/>
                <a:cs typeface="Calibri"/>
              </a:rPr>
              <a:t>4.</a:t>
            </a:r>
            <a:r>
              <a:rPr sz="2400" b="1" spc="-65" dirty="0">
                <a:latin typeface="Calibri"/>
                <a:cs typeface="Calibri"/>
              </a:rPr>
              <a:t> </a:t>
            </a:r>
            <a:r>
              <a:rPr sz="2400" b="1" dirty="0">
                <a:latin typeface="Calibri"/>
                <a:cs typeface="Calibri"/>
              </a:rPr>
              <a:t>Death</a:t>
            </a:r>
            <a:r>
              <a:rPr sz="2400" b="1" spc="-65" dirty="0">
                <a:latin typeface="Calibri"/>
                <a:cs typeface="Calibri"/>
              </a:rPr>
              <a:t> </a:t>
            </a:r>
            <a:r>
              <a:rPr sz="2400" b="1" spc="-10" dirty="0">
                <a:latin typeface="Calibri"/>
                <a:cs typeface="Calibri"/>
              </a:rPr>
              <a:t>Phase:</a:t>
            </a:r>
            <a:endParaRPr sz="2400" dirty="0">
              <a:latin typeface="Calibri"/>
              <a:cs typeface="Calibri"/>
            </a:endParaRPr>
          </a:p>
          <a:p>
            <a:pPr marL="12700">
              <a:lnSpc>
                <a:spcPct val="100000"/>
              </a:lnSpc>
              <a:spcBef>
                <a:spcPts val="770"/>
              </a:spcBef>
            </a:pPr>
            <a:r>
              <a:rPr sz="2400" b="1" dirty="0">
                <a:latin typeface="Calibri"/>
                <a:cs typeface="Calibri"/>
              </a:rPr>
              <a:t>-</a:t>
            </a:r>
            <a:r>
              <a:rPr sz="2400" dirty="0">
                <a:latin typeface="Calibri"/>
                <a:cs typeface="Calibri"/>
              </a:rPr>
              <a:t>Death</a:t>
            </a:r>
            <a:r>
              <a:rPr sz="2400" spc="-90" dirty="0">
                <a:latin typeface="Calibri"/>
                <a:cs typeface="Calibri"/>
              </a:rPr>
              <a:t> </a:t>
            </a:r>
            <a:r>
              <a:rPr sz="2400" dirty="0">
                <a:latin typeface="Calibri"/>
                <a:cs typeface="Calibri"/>
              </a:rPr>
              <a:t>rate</a:t>
            </a:r>
            <a:r>
              <a:rPr sz="2400" spc="-90" dirty="0">
                <a:latin typeface="Calibri"/>
                <a:cs typeface="Calibri"/>
              </a:rPr>
              <a:t> </a:t>
            </a:r>
            <a:r>
              <a:rPr sz="2400" dirty="0">
                <a:latin typeface="Calibri"/>
                <a:cs typeface="Calibri"/>
              </a:rPr>
              <a:t>&gt;</a:t>
            </a:r>
            <a:r>
              <a:rPr sz="2400" spc="-85" dirty="0">
                <a:latin typeface="Calibri"/>
                <a:cs typeface="Calibri"/>
              </a:rPr>
              <a:t> </a:t>
            </a:r>
            <a:r>
              <a:rPr sz="2400" dirty="0">
                <a:latin typeface="Calibri"/>
                <a:cs typeface="Calibri"/>
              </a:rPr>
              <a:t>rate</a:t>
            </a:r>
            <a:r>
              <a:rPr sz="2400" spc="-90" dirty="0">
                <a:latin typeface="Calibri"/>
                <a:cs typeface="Calibri"/>
              </a:rPr>
              <a:t> </a:t>
            </a:r>
            <a:r>
              <a:rPr sz="2400" dirty="0">
                <a:latin typeface="Calibri"/>
                <a:cs typeface="Calibri"/>
              </a:rPr>
              <a:t>of</a:t>
            </a:r>
            <a:r>
              <a:rPr sz="2400" spc="-70" dirty="0">
                <a:latin typeface="Calibri"/>
                <a:cs typeface="Calibri"/>
              </a:rPr>
              <a:t> </a:t>
            </a:r>
            <a:r>
              <a:rPr sz="2400" spc="-10" dirty="0">
                <a:latin typeface="Calibri"/>
                <a:cs typeface="Calibri"/>
              </a:rPr>
              <a:t>reproduction</a:t>
            </a:r>
            <a:endParaRPr sz="2400" dirty="0">
              <a:latin typeface="Calibri"/>
              <a:cs typeface="Calibri"/>
            </a:endParaRPr>
          </a:p>
          <a:p>
            <a:pPr marL="12700">
              <a:lnSpc>
                <a:spcPct val="100000"/>
              </a:lnSpc>
              <a:spcBef>
                <a:spcPts val="770"/>
              </a:spcBef>
            </a:pPr>
            <a:r>
              <a:rPr sz="2400" dirty="0">
                <a:latin typeface="Calibri"/>
                <a:cs typeface="Calibri"/>
              </a:rPr>
              <a:t>-Due</a:t>
            </a:r>
            <a:r>
              <a:rPr sz="2400" spc="-50" dirty="0">
                <a:latin typeface="Calibri"/>
                <a:cs typeface="Calibri"/>
              </a:rPr>
              <a:t> </a:t>
            </a:r>
            <a:r>
              <a:rPr sz="2400" dirty="0">
                <a:latin typeface="Calibri"/>
                <a:cs typeface="Calibri"/>
              </a:rPr>
              <a:t>to</a:t>
            </a:r>
            <a:r>
              <a:rPr sz="2400" spc="-65" dirty="0">
                <a:latin typeface="Calibri"/>
                <a:cs typeface="Calibri"/>
              </a:rPr>
              <a:t> </a:t>
            </a:r>
            <a:r>
              <a:rPr sz="2400" dirty="0">
                <a:latin typeface="Calibri"/>
                <a:cs typeface="Calibri"/>
              </a:rPr>
              <a:t>limiting</a:t>
            </a:r>
            <a:r>
              <a:rPr sz="2400" spc="-60" dirty="0">
                <a:latin typeface="Calibri"/>
                <a:cs typeface="Calibri"/>
              </a:rPr>
              <a:t> </a:t>
            </a:r>
            <a:r>
              <a:rPr sz="2400" spc="-10" dirty="0">
                <a:latin typeface="Calibri"/>
                <a:cs typeface="Calibri"/>
              </a:rPr>
              <a:t>factors</a:t>
            </a:r>
            <a:r>
              <a:rPr sz="2400" spc="-70" dirty="0">
                <a:latin typeface="Calibri"/>
                <a:cs typeface="Calibri"/>
              </a:rPr>
              <a:t> </a:t>
            </a:r>
            <a:r>
              <a:rPr sz="2400" dirty="0">
                <a:latin typeface="Calibri"/>
                <a:cs typeface="Calibri"/>
              </a:rPr>
              <a:t>in</a:t>
            </a:r>
            <a:r>
              <a:rPr sz="2400" spc="-60" dirty="0">
                <a:latin typeface="Calibri"/>
                <a:cs typeface="Calibri"/>
              </a:rPr>
              <a:t> </a:t>
            </a:r>
            <a:r>
              <a:rPr sz="2400" dirty="0">
                <a:latin typeface="Calibri"/>
                <a:cs typeface="Calibri"/>
              </a:rPr>
              <a:t>the</a:t>
            </a:r>
            <a:r>
              <a:rPr sz="2400" spc="-50" dirty="0">
                <a:latin typeface="Calibri"/>
                <a:cs typeface="Calibri"/>
              </a:rPr>
              <a:t> </a:t>
            </a:r>
            <a:r>
              <a:rPr sz="2400" spc="-10" dirty="0">
                <a:latin typeface="Calibri"/>
                <a:cs typeface="Calibri"/>
              </a:rPr>
              <a:t>environment</a:t>
            </a:r>
            <a:endParaRPr sz="2400" dirty="0">
              <a:latin typeface="Calibri"/>
              <a:cs typeface="Calibri"/>
            </a:endParaRPr>
          </a:p>
        </p:txBody>
      </p:sp>
      <p:sp>
        <p:nvSpPr>
          <p:cNvPr id="6" name="object 6"/>
          <p:cNvSpPr txBox="1"/>
          <p:nvPr/>
        </p:nvSpPr>
        <p:spPr>
          <a:xfrm>
            <a:off x="240016" y="615974"/>
            <a:ext cx="592455" cy="391795"/>
          </a:xfrm>
          <a:prstGeom prst="rect">
            <a:avLst/>
          </a:prstGeom>
        </p:spPr>
        <p:txBody>
          <a:bodyPr vert="horz" wrap="square" lIns="0" tIns="12700" rIns="0" bIns="0" rtlCol="0">
            <a:spAutoFit/>
          </a:bodyPr>
          <a:lstStyle/>
          <a:p>
            <a:pPr>
              <a:lnSpc>
                <a:spcPct val="100000"/>
              </a:lnSpc>
              <a:spcBef>
                <a:spcPts val="100"/>
              </a:spcBef>
            </a:pPr>
            <a:r>
              <a:rPr sz="2400" spc="-20" dirty="0">
                <a:solidFill>
                  <a:srgbClr val="FFFFFF"/>
                </a:solidFill>
                <a:latin typeface="Calibri"/>
                <a:cs typeface="Calibri"/>
              </a:rPr>
              <a:t>Core</a:t>
            </a:r>
            <a:endParaRPr sz="2400" dirty="0">
              <a:latin typeface="Calibri"/>
              <a:cs typeface="Calibri"/>
            </a:endParaRPr>
          </a:p>
        </p:txBody>
      </p:sp>
      <p:sp>
        <p:nvSpPr>
          <p:cNvPr id="7" name="object 7"/>
          <p:cNvSpPr txBox="1"/>
          <p:nvPr/>
        </p:nvSpPr>
        <p:spPr>
          <a:xfrm>
            <a:off x="7716918" y="586181"/>
            <a:ext cx="1249045" cy="391795"/>
          </a:xfrm>
          <a:prstGeom prst="rect">
            <a:avLst/>
          </a:prstGeom>
        </p:spPr>
        <p:txBody>
          <a:bodyPr vert="horz" wrap="square" lIns="0" tIns="12700" rIns="0" bIns="0" rtlCol="0">
            <a:spAutoFit/>
          </a:bodyPr>
          <a:lstStyle/>
          <a:p>
            <a:pPr>
              <a:lnSpc>
                <a:spcPct val="100000"/>
              </a:lnSpc>
              <a:spcBef>
                <a:spcPts val="100"/>
              </a:spcBef>
            </a:pPr>
            <a:r>
              <a:rPr sz="2400" spc="-10" dirty="0">
                <a:solidFill>
                  <a:srgbClr val="FFFFFF"/>
                </a:solidFill>
                <a:latin typeface="Calibri"/>
                <a:cs typeface="Calibri"/>
              </a:rPr>
              <a:t>Pathology</a:t>
            </a:r>
            <a:endParaRPr sz="2400">
              <a:latin typeface="Calibri"/>
              <a:cs typeface="Calibri"/>
            </a:endParaRPr>
          </a:p>
        </p:txBody>
      </p:sp>
      <p:sp>
        <p:nvSpPr>
          <p:cNvPr id="9" name="TextBox 8">
            <a:extLst>
              <a:ext uri="{FF2B5EF4-FFF2-40B4-BE49-F238E27FC236}">
                <a16:creationId xmlns:a16="http://schemas.microsoft.com/office/drawing/2014/main" id="{48A611B9-A9E0-9002-7B2E-890A49B255B9}"/>
              </a:ext>
            </a:extLst>
          </p:cNvPr>
          <p:cNvSpPr txBox="1"/>
          <p:nvPr/>
        </p:nvSpPr>
        <p:spPr>
          <a:xfrm>
            <a:off x="1600200" y="492598"/>
            <a:ext cx="5791200" cy="510589"/>
          </a:xfrm>
          <a:prstGeom prst="rect">
            <a:avLst/>
          </a:prstGeom>
          <a:noFill/>
        </p:spPr>
        <p:txBody>
          <a:bodyPr wrap="square">
            <a:spAutoFit/>
          </a:bodyPr>
          <a:lstStyle/>
          <a:p>
            <a:pPr marL="2540" algn="ctr">
              <a:lnSpc>
                <a:spcPts val="2800"/>
              </a:lnSpc>
            </a:pPr>
            <a:r>
              <a:rPr lang="en-US" sz="4400" dirty="0">
                <a:solidFill>
                  <a:schemeClr val="tx1"/>
                </a:solidFill>
                <a:latin typeface="Calibri"/>
                <a:cs typeface="Calibri"/>
              </a:rPr>
              <a:t>Phases</a:t>
            </a:r>
            <a:r>
              <a:rPr lang="en-US" sz="4400" spc="-60" dirty="0">
                <a:solidFill>
                  <a:schemeClr val="tx1"/>
                </a:solidFill>
                <a:latin typeface="Calibri"/>
                <a:cs typeface="Calibri"/>
              </a:rPr>
              <a:t> </a:t>
            </a:r>
            <a:r>
              <a:rPr lang="en-US" sz="4400" dirty="0">
                <a:solidFill>
                  <a:schemeClr val="tx1"/>
                </a:solidFill>
                <a:latin typeface="Calibri"/>
                <a:cs typeface="Calibri"/>
              </a:rPr>
              <a:t>of</a:t>
            </a:r>
            <a:r>
              <a:rPr lang="en-US" sz="4400" spc="-70" dirty="0">
                <a:solidFill>
                  <a:schemeClr val="tx1"/>
                </a:solidFill>
                <a:latin typeface="Calibri"/>
                <a:cs typeface="Calibri"/>
              </a:rPr>
              <a:t> </a:t>
            </a:r>
            <a:r>
              <a:rPr lang="en-US" sz="4400" dirty="0">
                <a:solidFill>
                  <a:schemeClr val="tx1"/>
                </a:solidFill>
                <a:latin typeface="Calibri"/>
                <a:cs typeface="Calibri"/>
              </a:rPr>
              <a:t>growth</a:t>
            </a:r>
            <a:r>
              <a:rPr lang="en-US" sz="4400" spc="-35" dirty="0">
                <a:solidFill>
                  <a:schemeClr val="tx1"/>
                </a:solidFill>
                <a:latin typeface="Calibri"/>
                <a:cs typeface="Calibri"/>
              </a:rPr>
              <a:t> </a:t>
            </a:r>
            <a:r>
              <a:rPr lang="en-US" sz="4400" spc="-20" dirty="0">
                <a:solidFill>
                  <a:schemeClr val="tx1"/>
                </a:solidFill>
                <a:latin typeface="Calibri"/>
                <a:cs typeface="Calibri"/>
              </a:rPr>
              <a:t>…</a:t>
            </a:r>
            <a:r>
              <a:rPr lang="en-US" sz="4400" spc="-20" dirty="0" err="1">
                <a:solidFill>
                  <a:schemeClr val="tx1"/>
                </a:solidFill>
                <a:latin typeface="Calibri"/>
                <a:cs typeface="Calibri"/>
              </a:rPr>
              <a:t>cont</a:t>
            </a:r>
            <a:endParaRPr lang="en-US" sz="4400" dirty="0">
              <a:solidFill>
                <a:schemeClr val="tx1"/>
              </a:solidFill>
              <a:latin typeface="Calibri"/>
              <a:cs typeface="Calibri"/>
            </a:endParaRPr>
          </a:p>
        </p:txBody>
      </p:sp>
      <p:sp>
        <p:nvSpPr>
          <p:cNvPr id="10" name="TextBox 9">
            <a:extLst>
              <a:ext uri="{FF2B5EF4-FFF2-40B4-BE49-F238E27FC236}">
                <a16:creationId xmlns:a16="http://schemas.microsoft.com/office/drawing/2014/main" id="{0111FA97-E505-41F6-A909-71846D3CEA8C}"/>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244" y="1853260"/>
            <a:ext cx="7985125" cy="1860766"/>
          </a:xfrm>
          <a:prstGeom prst="rect">
            <a:avLst/>
          </a:prstGeom>
        </p:spPr>
        <p:txBody>
          <a:bodyPr vert="horz" wrap="square" lIns="0" tIns="13970" rIns="0" bIns="0" rtlCol="0">
            <a:spAutoFit/>
          </a:bodyPr>
          <a:lstStyle/>
          <a:p>
            <a:pPr marL="356870" marR="5080" indent="-344805">
              <a:lnSpc>
                <a:spcPct val="99600"/>
              </a:lnSpc>
              <a:spcBef>
                <a:spcPts val="110"/>
              </a:spcBef>
              <a:buChar char="•"/>
              <a:tabLst>
                <a:tab pos="356870" algn="l"/>
              </a:tabLst>
            </a:pPr>
            <a:r>
              <a:rPr sz="2400" dirty="0">
                <a:solidFill>
                  <a:srgbClr val="4D5155"/>
                </a:solidFill>
                <a:latin typeface="+mj-lt"/>
                <a:cs typeface="Arial MT"/>
              </a:rPr>
              <a:t>A</a:t>
            </a:r>
            <a:r>
              <a:rPr sz="2400" spc="-180" dirty="0">
                <a:solidFill>
                  <a:srgbClr val="4D5155"/>
                </a:solidFill>
                <a:latin typeface="+mj-lt"/>
                <a:cs typeface="Arial MT"/>
              </a:rPr>
              <a:t> </a:t>
            </a:r>
            <a:r>
              <a:rPr sz="2400" dirty="0">
                <a:solidFill>
                  <a:srgbClr val="4D5155"/>
                </a:solidFill>
                <a:latin typeface="+mj-lt"/>
                <a:cs typeface="Arial MT"/>
              </a:rPr>
              <a:t>chemostate</a:t>
            </a:r>
            <a:r>
              <a:rPr sz="2400" spc="-45" dirty="0">
                <a:solidFill>
                  <a:srgbClr val="4D5155"/>
                </a:solidFill>
                <a:latin typeface="+mj-lt"/>
                <a:cs typeface="Arial MT"/>
              </a:rPr>
              <a:t> </a:t>
            </a:r>
            <a:r>
              <a:rPr sz="2400" dirty="0">
                <a:solidFill>
                  <a:srgbClr val="4D5155"/>
                </a:solidFill>
                <a:latin typeface="+mj-lt"/>
                <a:cs typeface="Arial MT"/>
              </a:rPr>
              <a:t>is</a:t>
            </a:r>
            <a:r>
              <a:rPr sz="2400" spc="-40" dirty="0">
                <a:solidFill>
                  <a:srgbClr val="4D5155"/>
                </a:solidFill>
                <a:latin typeface="+mj-lt"/>
                <a:cs typeface="Arial MT"/>
              </a:rPr>
              <a:t> </a:t>
            </a:r>
            <a:r>
              <a:rPr sz="2400" dirty="0">
                <a:solidFill>
                  <a:srgbClr val="4D5155"/>
                </a:solidFill>
                <a:latin typeface="+mj-lt"/>
                <a:cs typeface="Arial MT"/>
              </a:rPr>
              <a:t>a</a:t>
            </a:r>
            <a:r>
              <a:rPr sz="2400" spc="-20" dirty="0">
                <a:solidFill>
                  <a:srgbClr val="4D5155"/>
                </a:solidFill>
                <a:latin typeface="+mj-lt"/>
                <a:cs typeface="Arial MT"/>
              </a:rPr>
              <a:t> </a:t>
            </a:r>
            <a:r>
              <a:rPr sz="2400" dirty="0">
                <a:solidFill>
                  <a:srgbClr val="4D5155"/>
                </a:solidFill>
                <a:latin typeface="+mj-lt"/>
                <a:cs typeface="Arial MT"/>
              </a:rPr>
              <a:t>bioreactor</a:t>
            </a:r>
            <a:r>
              <a:rPr sz="2400" spc="-20" dirty="0">
                <a:solidFill>
                  <a:srgbClr val="4D5155"/>
                </a:solidFill>
                <a:latin typeface="+mj-lt"/>
                <a:cs typeface="Arial MT"/>
              </a:rPr>
              <a:t> </a:t>
            </a:r>
            <a:r>
              <a:rPr sz="2400" dirty="0">
                <a:solidFill>
                  <a:srgbClr val="4D5155"/>
                </a:solidFill>
                <a:latin typeface="+mj-lt"/>
                <a:cs typeface="Arial MT"/>
              </a:rPr>
              <a:t>to</a:t>
            </a:r>
            <a:r>
              <a:rPr sz="2400" spc="-25" dirty="0">
                <a:solidFill>
                  <a:srgbClr val="4D5155"/>
                </a:solidFill>
                <a:latin typeface="+mj-lt"/>
                <a:cs typeface="Arial MT"/>
              </a:rPr>
              <a:t> </a:t>
            </a:r>
            <a:r>
              <a:rPr sz="2400" spc="-10" dirty="0">
                <a:solidFill>
                  <a:srgbClr val="4D5155"/>
                </a:solidFill>
                <a:latin typeface="+mj-lt"/>
                <a:cs typeface="Arial MT"/>
              </a:rPr>
              <a:t>which </a:t>
            </a:r>
            <a:r>
              <a:rPr sz="2400" dirty="0">
                <a:solidFill>
                  <a:srgbClr val="4D5155"/>
                </a:solidFill>
                <a:latin typeface="+mj-lt"/>
                <a:cs typeface="Arial MT"/>
              </a:rPr>
              <a:t>fresh</a:t>
            </a:r>
            <a:r>
              <a:rPr sz="2400" spc="-35" dirty="0">
                <a:solidFill>
                  <a:srgbClr val="4D5155"/>
                </a:solidFill>
                <a:latin typeface="+mj-lt"/>
                <a:cs typeface="Arial MT"/>
              </a:rPr>
              <a:t> </a:t>
            </a:r>
            <a:r>
              <a:rPr sz="2400" dirty="0">
                <a:solidFill>
                  <a:srgbClr val="4D5155"/>
                </a:solidFill>
                <a:latin typeface="+mj-lt"/>
                <a:cs typeface="Arial MT"/>
              </a:rPr>
              <a:t>medium</a:t>
            </a:r>
            <a:r>
              <a:rPr sz="2400" spc="-55" dirty="0">
                <a:solidFill>
                  <a:srgbClr val="4D5155"/>
                </a:solidFill>
                <a:latin typeface="+mj-lt"/>
                <a:cs typeface="Arial MT"/>
              </a:rPr>
              <a:t> </a:t>
            </a:r>
            <a:r>
              <a:rPr sz="2400" dirty="0">
                <a:solidFill>
                  <a:srgbClr val="4D5155"/>
                </a:solidFill>
                <a:latin typeface="+mj-lt"/>
                <a:cs typeface="Arial MT"/>
              </a:rPr>
              <a:t>is</a:t>
            </a:r>
            <a:r>
              <a:rPr sz="2400" spc="-25" dirty="0">
                <a:solidFill>
                  <a:srgbClr val="4D5155"/>
                </a:solidFill>
                <a:latin typeface="+mj-lt"/>
                <a:cs typeface="Arial MT"/>
              </a:rPr>
              <a:t> </a:t>
            </a:r>
            <a:r>
              <a:rPr sz="2400" dirty="0">
                <a:solidFill>
                  <a:srgbClr val="4D5155"/>
                </a:solidFill>
                <a:latin typeface="+mj-lt"/>
                <a:cs typeface="Arial MT"/>
              </a:rPr>
              <a:t>continuously</a:t>
            </a:r>
            <a:r>
              <a:rPr sz="2400" spc="-70" dirty="0">
                <a:solidFill>
                  <a:srgbClr val="4D5155"/>
                </a:solidFill>
                <a:latin typeface="+mj-lt"/>
                <a:cs typeface="Arial MT"/>
              </a:rPr>
              <a:t> </a:t>
            </a:r>
            <a:r>
              <a:rPr sz="2400" dirty="0">
                <a:solidFill>
                  <a:srgbClr val="4D5155"/>
                </a:solidFill>
                <a:latin typeface="+mj-lt"/>
                <a:cs typeface="Arial MT"/>
              </a:rPr>
              <a:t>added,</a:t>
            </a:r>
            <a:r>
              <a:rPr sz="2400" spc="-60" dirty="0">
                <a:solidFill>
                  <a:srgbClr val="4D5155"/>
                </a:solidFill>
                <a:latin typeface="+mj-lt"/>
                <a:cs typeface="Arial MT"/>
              </a:rPr>
              <a:t> </a:t>
            </a:r>
            <a:r>
              <a:rPr sz="2400" spc="-10" dirty="0">
                <a:solidFill>
                  <a:srgbClr val="4D5155"/>
                </a:solidFill>
                <a:latin typeface="+mj-lt"/>
                <a:cs typeface="Arial MT"/>
              </a:rPr>
              <a:t>while </a:t>
            </a:r>
            <a:r>
              <a:rPr sz="2400" dirty="0">
                <a:solidFill>
                  <a:srgbClr val="4D5155"/>
                </a:solidFill>
                <a:latin typeface="+mj-lt"/>
                <a:cs typeface="Arial MT"/>
              </a:rPr>
              <a:t>culture</a:t>
            </a:r>
            <a:r>
              <a:rPr sz="2400" spc="-65" dirty="0">
                <a:solidFill>
                  <a:srgbClr val="4D5155"/>
                </a:solidFill>
                <a:latin typeface="+mj-lt"/>
                <a:cs typeface="Arial MT"/>
              </a:rPr>
              <a:t> </a:t>
            </a:r>
            <a:r>
              <a:rPr sz="2400" dirty="0">
                <a:solidFill>
                  <a:srgbClr val="4D5155"/>
                </a:solidFill>
                <a:latin typeface="+mj-lt"/>
                <a:cs typeface="Arial MT"/>
              </a:rPr>
              <a:t>liquid</a:t>
            </a:r>
            <a:r>
              <a:rPr sz="2400" spc="-60" dirty="0">
                <a:solidFill>
                  <a:srgbClr val="4D5155"/>
                </a:solidFill>
                <a:latin typeface="+mj-lt"/>
                <a:cs typeface="Arial MT"/>
              </a:rPr>
              <a:t> </a:t>
            </a:r>
            <a:r>
              <a:rPr sz="2400" dirty="0">
                <a:solidFill>
                  <a:srgbClr val="4D5155"/>
                </a:solidFill>
                <a:latin typeface="+mj-lt"/>
                <a:cs typeface="Arial MT"/>
              </a:rPr>
              <a:t>containing</a:t>
            </a:r>
            <a:r>
              <a:rPr sz="2400" spc="-60" dirty="0">
                <a:solidFill>
                  <a:srgbClr val="4D5155"/>
                </a:solidFill>
                <a:latin typeface="+mj-lt"/>
                <a:cs typeface="Arial MT"/>
              </a:rPr>
              <a:t> </a:t>
            </a:r>
            <a:r>
              <a:rPr sz="2400" dirty="0">
                <a:solidFill>
                  <a:srgbClr val="4D5155"/>
                </a:solidFill>
                <a:latin typeface="+mj-lt"/>
                <a:cs typeface="Arial MT"/>
              </a:rPr>
              <a:t>left</a:t>
            </a:r>
            <a:r>
              <a:rPr sz="2400" spc="-35" dirty="0">
                <a:solidFill>
                  <a:srgbClr val="4D5155"/>
                </a:solidFill>
                <a:latin typeface="+mj-lt"/>
                <a:cs typeface="Arial MT"/>
              </a:rPr>
              <a:t> </a:t>
            </a:r>
            <a:r>
              <a:rPr sz="2400" dirty="0">
                <a:solidFill>
                  <a:srgbClr val="4D5155"/>
                </a:solidFill>
                <a:latin typeface="+mj-lt"/>
                <a:cs typeface="Arial MT"/>
              </a:rPr>
              <a:t>over</a:t>
            </a:r>
            <a:r>
              <a:rPr sz="2400" spc="-35" dirty="0">
                <a:solidFill>
                  <a:srgbClr val="4D5155"/>
                </a:solidFill>
                <a:latin typeface="+mj-lt"/>
                <a:cs typeface="Arial MT"/>
              </a:rPr>
              <a:t> </a:t>
            </a:r>
            <a:r>
              <a:rPr sz="2400" spc="-10" dirty="0">
                <a:solidFill>
                  <a:srgbClr val="4D5155"/>
                </a:solidFill>
                <a:latin typeface="+mj-lt"/>
                <a:cs typeface="Arial MT"/>
              </a:rPr>
              <a:t>nutrients, </a:t>
            </a:r>
            <a:r>
              <a:rPr sz="2400" dirty="0">
                <a:solidFill>
                  <a:srgbClr val="4D5155"/>
                </a:solidFill>
                <a:latin typeface="+mj-lt"/>
                <a:cs typeface="Arial MT"/>
              </a:rPr>
              <a:t>metabolic</a:t>
            </a:r>
            <a:r>
              <a:rPr sz="2400" spc="-105" dirty="0">
                <a:solidFill>
                  <a:srgbClr val="4D5155"/>
                </a:solidFill>
                <a:latin typeface="+mj-lt"/>
                <a:cs typeface="Arial MT"/>
              </a:rPr>
              <a:t> </a:t>
            </a:r>
            <a:r>
              <a:rPr sz="2400" dirty="0">
                <a:solidFill>
                  <a:srgbClr val="4D5155"/>
                </a:solidFill>
                <a:latin typeface="+mj-lt"/>
                <a:cs typeface="Arial MT"/>
              </a:rPr>
              <a:t>end</a:t>
            </a:r>
            <a:r>
              <a:rPr sz="2400" spc="-95" dirty="0">
                <a:solidFill>
                  <a:srgbClr val="4D5155"/>
                </a:solidFill>
                <a:latin typeface="+mj-lt"/>
                <a:cs typeface="Arial MT"/>
              </a:rPr>
              <a:t> </a:t>
            </a:r>
            <a:r>
              <a:rPr sz="2400" dirty="0">
                <a:solidFill>
                  <a:srgbClr val="4D5155"/>
                </a:solidFill>
                <a:latin typeface="+mj-lt"/>
                <a:cs typeface="Arial MT"/>
              </a:rPr>
              <a:t>products</a:t>
            </a:r>
            <a:r>
              <a:rPr sz="2400" spc="-105" dirty="0">
                <a:solidFill>
                  <a:srgbClr val="4D5155"/>
                </a:solidFill>
                <a:latin typeface="+mj-lt"/>
                <a:cs typeface="Arial MT"/>
              </a:rPr>
              <a:t> </a:t>
            </a:r>
            <a:r>
              <a:rPr sz="2400" spc="-25" dirty="0">
                <a:solidFill>
                  <a:srgbClr val="4D5155"/>
                </a:solidFill>
                <a:latin typeface="+mj-lt"/>
                <a:cs typeface="Arial MT"/>
              </a:rPr>
              <a:t>and </a:t>
            </a:r>
            <a:r>
              <a:rPr sz="2400" dirty="0">
                <a:solidFill>
                  <a:srgbClr val="4D5155"/>
                </a:solidFill>
                <a:latin typeface="+mj-lt"/>
                <a:cs typeface="Arial MT"/>
              </a:rPr>
              <a:t>microorganisms</a:t>
            </a:r>
            <a:r>
              <a:rPr sz="2400" spc="-85" dirty="0">
                <a:solidFill>
                  <a:srgbClr val="4D5155"/>
                </a:solidFill>
                <a:latin typeface="+mj-lt"/>
                <a:cs typeface="Arial MT"/>
              </a:rPr>
              <a:t> </a:t>
            </a:r>
            <a:r>
              <a:rPr sz="2400" dirty="0">
                <a:solidFill>
                  <a:srgbClr val="4D5155"/>
                </a:solidFill>
                <a:latin typeface="+mj-lt"/>
                <a:cs typeface="Arial MT"/>
              </a:rPr>
              <a:t>is</a:t>
            </a:r>
            <a:r>
              <a:rPr sz="2400" spc="-85" dirty="0">
                <a:solidFill>
                  <a:srgbClr val="4D5155"/>
                </a:solidFill>
                <a:latin typeface="+mj-lt"/>
                <a:cs typeface="Arial MT"/>
              </a:rPr>
              <a:t> </a:t>
            </a:r>
            <a:r>
              <a:rPr sz="2400" dirty="0">
                <a:solidFill>
                  <a:srgbClr val="4D5155"/>
                </a:solidFill>
                <a:latin typeface="+mj-lt"/>
                <a:cs typeface="Arial MT"/>
              </a:rPr>
              <a:t>continuously</a:t>
            </a:r>
            <a:r>
              <a:rPr sz="2400" spc="-100" dirty="0">
                <a:solidFill>
                  <a:srgbClr val="4D5155"/>
                </a:solidFill>
                <a:latin typeface="+mj-lt"/>
                <a:cs typeface="Arial MT"/>
              </a:rPr>
              <a:t> </a:t>
            </a:r>
            <a:r>
              <a:rPr sz="2400" spc="-10" dirty="0">
                <a:solidFill>
                  <a:srgbClr val="4D5155"/>
                </a:solidFill>
                <a:latin typeface="+mj-lt"/>
                <a:cs typeface="Arial MT"/>
              </a:rPr>
              <a:t>removed </a:t>
            </a:r>
            <a:r>
              <a:rPr sz="2400" dirty="0">
                <a:solidFill>
                  <a:srgbClr val="4D5155"/>
                </a:solidFill>
                <a:latin typeface="+mj-lt"/>
                <a:cs typeface="Arial MT"/>
              </a:rPr>
              <a:t>at</a:t>
            </a:r>
            <a:r>
              <a:rPr sz="2400" spc="-20" dirty="0">
                <a:solidFill>
                  <a:srgbClr val="4D5155"/>
                </a:solidFill>
                <a:latin typeface="+mj-lt"/>
                <a:cs typeface="Arial MT"/>
              </a:rPr>
              <a:t> </a:t>
            </a:r>
            <a:r>
              <a:rPr sz="2400" dirty="0">
                <a:solidFill>
                  <a:srgbClr val="4D5155"/>
                </a:solidFill>
                <a:latin typeface="+mj-lt"/>
                <a:cs typeface="Arial MT"/>
              </a:rPr>
              <a:t>the</a:t>
            </a:r>
            <a:r>
              <a:rPr sz="2400" spc="-15" dirty="0">
                <a:solidFill>
                  <a:srgbClr val="4D5155"/>
                </a:solidFill>
                <a:latin typeface="+mj-lt"/>
                <a:cs typeface="Arial MT"/>
              </a:rPr>
              <a:t> </a:t>
            </a:r>
            <a:r>
              <a:rPr sz="2400" dirty="0">
                <a:solidFill>
                  <a:srgbClr val="4D5155"/>
                </a:solidFill>
                <a:latin typeface="+mj-lt"/>
                <a:cs typeface="Arial MT"/>
              </a:rPr>
              <a:t>same</a:t>
            </a:r>
            <a:r>
              <a:rPr sz="2400" spc="-35" dirty="0">
                <a:solidFill>
                  <a:srgbClr val="4D5155"/>
                </a:solidFill>
                <a:latin typeface="+mj-lt"/>
                <a:cs typeface="Arial MT"/>
              </a:rPr>
              <a:t> </a:t>
            </a:r>
            <a:r>
              <a:rPr sz="2400" dirty="0">
                <a:solidFill>
                  <a:srgbClr val="4D5155"/>
                </a:solidFill>
                <a:latin typeface="+mj-lt"/>
                <a:cs typeface="Arial MT"/>
              </a:rPr>
              <a:t>rate</a:t>
            </a:r>
            <a:r>
              <a:rPr sz="2400" spc="-15" dirty="0">
                <a:solidFill>
                  <a:srgbClr val="4D5155"/>
                </a:solidFill>
                <a:latin typeface="+mj-lt"/>
                <a:cs typeface="Arial MT"/>
              </a:rPr>
              <a:t> </a:t>
            </a:r>
            <a:r>
              <a:rPr sz="2400" dirty="0">
                <a:solidFill>
                  <a:srgbClr val="4D5155"/>
                </a:solidFill>
                <a:latin typeface="+mj-lt"/>
                <a:cs typeface="Arial MT"/>
              </a:rPr>
              <a:t>to</a:t>
            </a:r>
            <a:r>
              <a:rPr sz="2400" spc="-15" dirty="0">
                <a:solidFill>
                  <a:srgbClr val="4D5155"/>
                </a:solidFill>
                <a:latin typeface="+mj-lt"/>
                <a:cs typeface="Arial MT"/>
              </a:rPr>
              <a:t> </a:t>
            </a:r>
            <a:r>
              <a:rPr sz="2400" dirty="0">
                <a:solidFill>
                  <a:srgbClr val="4D5155"/>
                </a:solidFill>
                <a:latin typeface="+mj-lt"/>
                <a:cs typeface="Arial MT"/>
              </a:rPr>
              <a:t>keep</a:t>
            </a:r>
            <a:r>
              <a:rPr sz="2400" spc="-20" dirty="0">
                <a:solidFill>
                  <a:srgbClr val="4D5155"/>
                </a:solidFill>
                <a:latin typeface="+mj-lt"/>
                <a:cs typeface="Arial MT"/>
              </a:rPr>
              <a:t> </a:t>
            </a:r>
            <a:r>
              <a:rPr sz="2400" dirty="0">
                <a:solidFill>
                  <a:srgbClr val="4D5155"/>
                </a:solidFill>
                <a:latin typeface="+mj-lt"/>
                <a:cs typeface="Arial MT"/>
              </a:rPr>
              <a:t>the</a:t>
            </a:r>
            <a:r>
              <a:rPr sz="2400" spc="-15" dirty="0">
                <a:solidFill>
                  <a:srgbClr val="4D5155"/>
                </a:solidFill>
                <a:latin typeface="+mj-lt"/>
                <a:cs typeface="Arial MT"/>
              </a:rPr>
              <a:t> </a:t>
            </a:r>
            <a:r>
              <a:rPr sz="2400" spc="-10" dirty="0">
                <a:solidFill>
                  <a:srgbClr val="4D5155"/>
                </a:solidFill>
                <a:latin typeface="+mj-lt"/>
                <a:cs typeface="Arial MT"/>
              </a:rPr>
              <a:t>culture </a:t>
            </a:r>
            <a:r>
              <a:rPr sz="2400" dirty="0">
                <a:solidFill>
                  <a:srgbClr val="4D5155"/>
                </a:solidFill>
                <a:latin typeface="+mj-lt"/>
                <a:cs typeface="Arial MT"/>
              </a:rPr>
              <a:t>volume</a:t>
            </a:r>
            <a:r>
              <a:rPr sz="2400" spc="-80" dirty="0">
                <a:solidFill>
                  <a:srgbClr val="4D5155"/>
                </a:solidFill>
                <a:latin typeface="+mj-lt"/>
                <a:cs typeface="Arial MT"/>
              </a:rPr>
              <a:t> </a:t>
            </a:r>
            <a:r>
              <a:rPr sz="2400" dirty="0">
                <a:solidFill>
                  <a:srgbClr val="4D5155"/>
                </a:solidFill>
                <a:latin typeface="+mj-lt"/>
                <a:cs typeface="Arial MT"/>
              </a:rPr>
              <a:t>constant.</a:t>
            </a:r>
            <a:r>
              <a:rPr sz="2400" spc="-80" dirty="0">
                <a:solidFill>
                  <a:srgbClr val="4D5155"/>
                </a:solidFill>
                <a:latin typeface="+mj-lt"/>
                <a:cs typeface="Arial MT"/>
              </a:rPr>
              <a:t> </a:t>
            </a:r>
            <a:r>
              <a:rPr sz="2400" dirty="0">
                <a:solidFill>
                  <a:srgbClr val="4D5155"/>
                </a:solidFill>
                <a:latin typeface="+mj-lt"/>
                <a:cs typeface="Arial MT"/>
              </a:rPr>
              <a:t>it</a:t>
            </a:r>
            <a:r>
              <a:rPr sz="2400" spc="-65" dirty="0">
                <a:solidFill>
                  <a:srgbClr val="4D5155"/>
                </a:solidFill>
                <a:latin typeface="+mj-lt"/>
                <a:cs typeface="Arial MT"/>
              </a:rPr>
              <a:t> </a:t>
            </a:r>
            <a:r>
              <a:rPr sz="2400" dirty="0">
                <a:solidFill>
                  <a:srgbClr val="4D5155"/>
                </a:solidFill>
                <a:latin typeface="+mj-lt"/>
                <a:cs typeface="Arial MT"/>
              </a:rPr>
              <a:t>is</a:t>
            </a:r>
            <a:r>
              <a:rPr sz="2400" spc="-70" dirty="0">
                <a:solidFill>
                  <a:srgbClr val="4D5155"/>
                </a:solidFill>
                <a:latin typeface="+mj-lt"/>
                <a:cs typeface="Arial MT"/>
              </a:rPr>
              <a:t> </a:t>
            </a:r>
            <a:r>
              <a:rPr sz="2400" dirty="0">
                <a:solidFill>
                  <a:srgbClr val="4D5155"/>
                </a:solidFill>
                <a:latin typeface="+mj-lt"/>
                <a:cs typeface="Arial MT"/>
              </a:rPr>
              <a:t>used</a:t>
            </a:r>
            <a:r>
              <a:rPr sz="2400" spc="-65" dirty="0">
                <a:solidFill>
                  <a:srgbClr val="4D5155"/>
                </a:solidFill>
                <a:latin typeface="+mj-lt"/>
                <a:cs typeface="Arial MT"/>
              </a:rPr>
              <a:t> </a:t>
            </a:r>
            <a:r>
              <a:rPr sz="2400" spc="-25" dirty="0">
                <a:solidFill>
                  <a:srgbClr val="4D5155"/>
                </a:solidFill>
                <a:latin typeface="+mj-lt"/>
                <a:cs typeface="Arial MT"/>
              </a:rPr>
              <a:t>for</a:t>
            </a:r>
            <a:endParaRPr sz="2400" dirty="0">
              <a:latin typeface="+mj-lt"/>
              <a:cs typeface="Arial MT"/>
            </a:endParaRPr>
          </a:p>
        </p:txBody>
      </p:sp>
      <p:sp>
        <p:nvSpPr>
          <p:cNvPr id="3" name="object 3"/>
          <p:cNvSpPr txBox="1">
            <a:spLocks noGrp="1"/>
          </p:cNvSpPr>
          <p:nvPr>
            <p:ph type="title"/>
          </p:nvPr>
        </p:nvSpPr>
        <p:spPr>
          <a:xfrm>
            <a:off x="5562600" y="457201"/>
            <a:ext cx="3352800" cy="312265"/>
          </a:xfrm>
          <a:prstGeom prst="rect">
            <a:avLst/>
          </a:prstGeom>
          <a:solidFill>
            <a:schemeClr val="bg1"/>
          </a:solidFill>
          <a:ln w="24384">
            <a:solidFill>
              <a:schemeClr val="bg1"/>
            </a:solidFill>
          </a:ln>
        </p:spPr>
        <p:txBody>
          <a:bodyPr vert="horz" wrap="square" lIns="0" tIns="65405" rIns="0" bIns="0" rtlCol="0">
            <a:spAutoFit/>
          </a:bodyPr>
          <a:lstStyle/>
          <a:p>
            <a:pPr marL="91440" algn="r">
              <a:lnSpc>
                <a:spcPct val="100000"/>
              </a:lnSpc>
              <a:spcBef>
                <a:spcPts val="515"/>
              </a:spcBef>
              <a:tabLst>
                <a:tab pos="7290434" algn="l"/>
              </a:tabLst>
            </a:pPr>
            <a:r>
              <a:rPr sz="1600" spc="-10" dirty="0"/>
              <a:t>Horizontal</a:t>
            </a:r>
            <a:r>
              <a:rPr sz="1600" spc="-55" dirty="0"/>
              <a:t> </a:t>
            </a:r>
            <a:r>
              <a:rPr sz="1600" spc="-10" dirty="0"/>
              <a:t>integration</a:t>
            </a:r>
            <a:r>
              <a:rPr lang="en-US" sz="1600" spc="-10" dirty="0"/>
              <a:t>  </a:t>
            </a:r>
            <a:r>
              <a:rPr sz="1600" spc="-10" dirty="0"/>
              <a:t>Pharmacology</a:t>
            </a:r>
            <a:endParaRPr sz="1600" dirty="0"/>
          </a:p>
        </p:txBody>
      </p:sp>
      <p:sp>
        <p:nvSpPr>
          <p:cNvPr id="6" name="TextBox 5">
            <a:extLst>
              <a:ext uri="{FF2B5EF4-FFF2-40B4-BE49-F238E27FC236}">
                <a16:creationId xmlns:a16="http://schemas.microsoft.com/office/drawing/2014/main" id="{3A1F07EB-9DC1-2E9F-F719-90951A0C408F}"/>
              </a:ext>
            </a:extLst>
          </p:cNvPr>
          <p:cNvSpPr txBox="1"/>
          <p:nvPr/>
        </p:nvSpPr>
        <p:spPr>
          <a:xfrm>
            <a:off x="1447800" y="1056068"/>
            <a:ext cx="5791200" cy="510589"/>
          </a:xfrm>
          <a:prstGeom prst="rect">
            <a:avLst/>
          </a:prstGeom>
          <a:noFill/>
        </p:spPr>
        <p:txBody>
          <a:bodyPr wrap="square">
            <a:spAutoFit/>
          </a:bodyPr>
          <a:lstStyle/>
          <a:p>
            <a:pPr marL="2540" algn="ctr">
              <a:lnSpc>
                <a:spcPts val="2800"/>
              </a:lnSpc>
            </a:pPr>
            <a:r>
              <a:rPr lang="en-US" sz="4400" dirty="0">
                <a:solidFill>
                  <a:schemeClr val="tx1"/>
                </a:solidFill>
                <a:latin typeface="Calibri"/>
                <a:cs typeface="Calibri"/>
              </a:rPr>
              <a:t>Phases</a:t>
            </a:r>
            <a:r>
              <a:rPr lang="en-US" sz="4400" spc="-60" dirty="0">
                <a:solidFill>
                  <a:schemeClr val="tx1"/>
                </a:solidFill>
                <a:latin typeface="Calibri"/>
                <a:cs typeface="Calibri"/>
              </a:rPr>
              <a:t> </a:t>
            </a:r>
            <a:r>
              <a:rPr lang="en-US" sz="4400" dirty="0">
                <a:solidFill>
                  <a:schemeClr val="tx1"/>
                </a:solidFill>
                <a:latin typeface="Calibri"/>
                <a:cs typeface="Calibri"/>
              </a:rPr>
              <a:t>of</a:t>
            </a:r>
            <a:r>
              <a:rPr lang="en-US" sz="4400" spc="-70" dirty="0">
                <a:solidFill>
                  <a:schemeClr val="tx1"/>
                </a:solidFill>
                <a:latin typeface="Calibri"/>
                <a:cs typeface="Calibri"/>
              </a:rPr>
              <a:t> </a:t>
            </a:r>
            <a:r>
              <a:rPr lang="en-US" sz="4400" dirty="0">
                <a:solidFill>
                  <a:schemeClr val="tx1"/>
                </a:solidFill>
                <a:latin typeface="Calibri"/>
                <a:cs typeface="Calibri"/>
              </a:rPr>
              <a:t>growth</a:t>
            </a:r>
            <a:r>
              <a:rPr lang="en-US" sz="4400" spc="-35" dirty="0">
                <a:solidFill>
                  <a:schemeClr val="tx1"/>
                </a:solidFill>
                <a:latin typeface="Calibri"/>
                <a:cs typeface="Calibri"/>
              </a:rPr>
              <a:t> </a:t>
            </a:r>
            <a:r>
              <a:rPr lang="en-US" sz="4400" spc="-20" dirty="0">
                <a:solidFill>
                  <a:schemeClr val="tx1"/>
                </a:solidFill>
                <a:latin typeface="Calibri"/>
                <a:cs typeface="Calibri"/>
              </a:rPr>
              <a:t>…</a:t>
            </a:r>
            <a:r>
              <a:rPr lang="en-US" sz="4400" spc="-20" dirty="0" err="1">
                <a:solidFill>
                  <a:schemeClr val="tx1"/>
                </a:solidFill>
                <a:latin typeface="Calibri"/>
                <a:cs typeface="Calibri"/>
              </a:rPr>
              <a:t>cont</a:t>
            </a:r>
            <a:endParaRPr lang="en-US" sz="4400" dirty="0">
              <a:solidFill>
                <a:schemeClr val="tx1"/>
              </a:solidFill>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244" y="1618869"/>
            <a:ext cx="4416756" cy="5038687"/>
          </a:xfrm>
          <a:prstGeom prst="rect">
            <a:avLst/>
          </a:prstGeom>
        </p:spPr>
        <p:txBody>
          <a:bodyPr vert="horz" wrap="square" lIns="0" tIns="11430" rIns="0" bIns="0" rtlCol="0">
            <a:spAutoFit/>
          </a:bodyPr>
          <a:lstStyle/>
          <a:p>
            <a:pPr marL="356870" marR="348615" indent="-344805">
              <a:lnSpc>
                <a:spcPct val="100000"/>
              </a:lnSpc>
              <a:spcBef>
                <a:spcPts val="90"/>
              </a:spcBef>
              <a:buFont typeface="Arial MT"/>
              <a:buChar char="•"/>
              <a:tabLst>
                <a:tab pos="356870" algn="l"/>
              </a:tabLst>
            </a:pPr>
            <a:r>
              <a:rPr sz="2400" spc="-10" dirty="0">
                <a:latin typeface="Calibri"/>
                <a:cs typeface="Calibri"/>
              </a:rPr>
              <a:t>Chemostats </a:t>
            </a:r>
            <a:r>
              <a:rPr sz="2400" dirty="0">
                <a:latin typeface="Calibri"/>
                <a:cs typeface="Calibri"/>
              </a:rPr>
              <a:t>are</a:t>
            </a:r>
            <a:r>
              <a:rPr sz="2400" spc="-50" dirty="0">
                <a:latin typeface="Calibri"/>
                <a:cs typeface="Calibri"/>
              </a:rPr>
              <a:t> </a:t>
            </a:r>
            <a:r>
              <a:rPr sz="2400" dirty="0">
                <a:latin typeface="Calibri"/>
                <a:cs typeface="Calibri"/>
              </a:rPr>
              <a:t>also</a:t>
            </a:r>
            <a:r>
              <a:rPr sz="2400" spc="-60" dirty="0">
                <a:latin typeface="Calibri"/>
                <a:cs typeface="Calibri"/>
              </a:rPr>
              <a:t> </a:t>
            </a:r>
            <a:r>
              <a:rPr sz="2400" dirty="0">
                <a:latin typeface="Calibri"/>
                <a:cs typeface="Calibri"/>
              </a:rPr>
              <a:t>used</a:t>
            </a:r>
            <a:r>
              <a:rPr sz="2400" spc="-40" dirty="0">
                <a:latin typeface="Calibri"/>
                <a:cs typeface="Calibri"/>
              </a:rPr>
              <a:t> </a:t>
            </a:r>
            <a:r>
              <a:rPr sz="2400" spc="-25" dirty="0">
                <a:latin typeface="Calibri"/>
                <a:cs typeface="Calibri"/>
              </a:rPr>
              <a:t>as </a:t>
            </a:r>
            <a:r>
              <a:rPr sz="2400" spc="-10" dirty="0">
                <a:latin typeface="Calibri"/>
                <a:cs typeface="Calibri"/>
              </a:rPr>
              <a:t>microcosms </a:t>
            </a:r>
            <a:r>
              <a:rPr sz="2400" dirty="0">
                <a:latin typeface="Calibri"/>
                <a:cs typeface="Calibri"/>
              </a:rPr>
              <a:t>in</a:t>
            </a:r>
            <a:r>
              <a:rPr sz="2400" spc="-65" dirty="0">
                <a:latin typeface="Calibri"/>
                <a:cs typeface="Calibri"/>
              </a:rPr>
              <a:t> </a:t>
            </a:r>
            <a:r>
              <a:rPr sz="2400" dirty="0">
                <a:latin typeface="Calibri"/>
                <a:cs typeface="Calibri"/>
              </a:rPr>
              <a:t>ecology</a:t>
            </a:r>
            <a:r>
              <a:rPr sz="2400" spc="-35" dirty="0">
                <a:latin typeface="Calibri"/>
                <a:cs typeface="Calibri"/>
              </a:rPr>
              <a:t> </a:t>
            </a:r>
            <a:r>
              <a:rPr sz="2400" spc="-25" dirty="0">
                <a:latin typeface="Calibri"/>
                <a:cs typeface="Calibri"/>
              </a:rPr>
              <a:t>and </a:t>
            </a:r>
            <a:r>
              <a:rPr sz="2400" dirty="0">
                <a:latin typeface="Calibri"/>
                <a:cs typeface="Calibri"/>
              </a:rPr>
              <a:t>evolutionary</a:t>
            </a:r>
            <a:r>
              <a:rPr sz="2400" spc="-105" dirty="0">
                <a:latin typeface="Calibri"/>
                <a:cs typeface="Calibri"/>
              </a:rPr>
              <a:t> </a:t>
            </a:r>
            <a:r>
              <a:rPr sz="2400" spc="-10" dirty="0">
                <a:latin typeface="Calibri"/>
                <a:cs typeface="Calibri"/>
              </a:rPr>
              <a:t>biology.</a:t>
            </a:r>
            <a:endParaRPr sz="2400" dirty="0">
              <a:latin typeface="Calibri"/>
              <a:cs typeface="Calibri"/>
            </a:endParaRPr>
          </a:p>
          <a:p>
            <a:pPr marL="356870" marR="310515" indent="-344805">
              <a:lnSpc>
                <a:spcPct val="100000"/>
              </a:lnSpc>
              <a:spcBef>
                <a:spcPts val="555"/>
              </a:spcBef>
              <a:buChar char="•"/>
              <a:tabLst>
                <a:tab pos="356870" algn="l"/>
              </a:tabLst>
            </a:pPr>
            <a:r>
              <a:rPr sz="2400" spc="-114" dirty="0">
                <a:solidFill>
                  <a:srgbClr val="040C28"/>
                </a:solidFill>
                <a:latin typeface="Arial MT"/>
                <a:cs typeface="Arial MT"/>
              </a:rPr>
              <a:t>To</a:t>
            </a:r>
            <a:r>
              <a:rPr sz="2400" spc="-35" dirty="0">
                <a:solidFill>
                  <a:srgbClr val="040C28"/>
                </a:solidFill>
                <a:latin typeface="Arial MT"/>
                <a:cs typeface="Arial MT"/>
              </a:rPr>
              <a:t> </a:t>
            </a:r>
            <a:r>
              <a:rPr sz="2400" dirty="0">
                <a:solidFill>
                  <a:srgbClr val="040C28"/>
                </a:solidFill>
                <a:latin typeface="Arial MT"/>
                <a:cs typeface="Arial MT"/>
              </a:rPr>
              <a:t>study</a:t>
            </a:r>
            <a:r>
              <a:rPr sz="2400" spc="-105" dirty="0">
                <a:solidFill>
                  <a:srgbClr val="040C28"/>
                </a:solidFill>
                <a:latin typeface="Arial MT"/>
                <a:cs typeface="Arial MT"/>
              </a:rPr>
              <a:t> </a:t>
            </a:r>
            <a:r>
              <a:rPr sz="2400" dirty="0">
                <a:solidFill>
                  <a:srgbClr val="040C28"/>
                </a:solidFill>
                <a:latin typeface="Arial MT"/>
                <a:cs typeface="Arial MT"/>
              </a:rPr>
              <a:t>nutritional</a:t>
            </a:r>
            <a:r>
              <a:rPr sz="2400" spc="-10" dirty="0">
                <a:solidFill>
                  <a:srgbClr val="040C28"/>
                </a:solidFill>
                <a:latin typeface="Arial MT"/>
                <a:cs typeface="Arial MT"/>
              </a:rPr>
              <a:t> </a:t>
            </a:r>
            <a:r>
              <a:rPr sz="2400" spc="-25" dirty="0">
                <a:solidFill>
                  <a:srgbClr val="040C28"/>
                </a:solidFill>
                <a:latin typeface="Arial MT"/>
                <a:cs typeface="Arial MT"/>
              </a:rPr>
              <a:t>and </a:t>
            </a:r>
            <a:r>
              <a:rPr sz="2400" dirty="0">
                <a:solidFill>
                  <a:srgbClr val="040C28"/>
                </a:solidFill>
                <a:latin typeface="Arial MT"/>
                <a:cs typeface="Arial MT"/>
              </a:rPr>
              <a:t>physical</a:t>
            </a:r>
            <a:r>
              <a:rPr sz="2400" spc="-5" dirty="0">
                <a:solidFill>
                  <a:srgbClr val="040C28"/>
                </a:solidFill>
                <a:latin typeface="Arial MT"/>
                <a:cs typeface="Arial MT"/>
              </a:rPr>
              <a:t> </a:t>
            </a:r>
            <a:r>
              <a:rPr sz="2400" dirty="0">
                <a:solidFill>
                  <a:srgbClr val="040C28"/>
                </a:solidFill>
                <a:latin typeface="Arial MT"/>
                <a:cs typeface="Arial MT"/>
              </a:rPr>
              <a:t>need</a:t>
            </a:r>
            <a:r>
              <a:rPr sz="2400" spc="-40" dirty="0">
                <a:solidFill>
                  <a:srgbClr val="040C28"/>
                </a:solidFill>
                <a:latin typeface="Arial MT"/>
                <a:cs typeface="Arial MT"/>
              </a:rPr>
              <a:t> </a:t>
            </a:r>
            <a:r>
              <a:rPr sz="2400" dirty="0">
                <a:solidFill>
                  <a:srgbClr val="040C28"/>
                </a:solidFill>
                <a:latin typeface="Arial MT"/>
                <a:cs typeface="Arial MT"/>
              </a:rPr>
              <a:t>for</a:t>
            </a:r>
            <a:r>
              <a:rPr sz="2400" spc="-90" dirty="0">
                <a:solidFill>
                  <a:srgbClr val="040C28"/>
                </a:solidFill>
                <a:latin typeface="Arial MT"/>
                <a:cs typeface="Arial MT"/>
              </a:rPr>
              <a:t> </a:t>
            </a:r>
            <a:r>
              <a:rPr sz="2400" spc="-10" dirty="0">
                <a:solidFill>
                  <a:srgbClr val="040C28"/>
                </a:solidFill>
                <a:latin typeface="Arial MT"/>
                <a:cs typeface="Arial MT"/>
              </a:rPr>
              <a:t>bacterial growth</a:t>
            </a:r>
            <a:r>
              <a:rPr sz="2400" spc="-10" dirty="0">
                <a:solidFill>
                  <a:srgbClr val="1F2023"/>
                </a:solidFill>
                <a:latin typeface="Arial MT"/>
                <a:cs typeface="Arial MT"/>
              </a:rPr>
              <a:t>.</a:t>
            </a:r>
            <a:endParaRPr sz="2400" dirty="0">
              <a:latin typeface="Arial MT"/>
              <a:cs typeface="Arial MT"/>
            </a:endParaRPr>
          </a:p>
          <a:p>
            <a:pPr marL="356870" marR="406400" indent="-344805">
              <a:lnSpc>
                <a:spcPct val="100000"/>
              </a:lnSpc>
              <a:spcBef>
                <a:spcPts val="484"/>
              </a:spcBef>
              <a:buChar char="•"/>
              <a:tabLst>
                <a:tab pos="356870" algn="l"/>
              </a:tabLst>
            </a:pPr>
            <a:r>
              <a:rPr sz="2400" spc="-114" dirty="0">
                <a:solidFill>
                  <a:srgbClr val="1F2023"/>
                </a:solidFill>
                <a:latin typeface="Arial MT"/>
                <a:cs typeface="Arial MT"/>
              </a:rPr>
              <a:t>To</a:t>
            </a:r>
            <a:r>
              <a:rPr sz="2400" spc="-35" dirty="0">
                <a:solidFill>
                  <a:srgbClr val="1F2023"/>
                </a:solidFill>
                <a:latin typeface="Arial MT"/>
                <a:cs typeface="Arial MT"/>
              </a:rPr>
              <a:t> </a:t>
            </a:r>
            <a:r>
              <a:rPr sz="2400" dirty="0">
                <a:solidFill>
                  <a:srgbClr val="1F2023"/>
                </a:solidFill>
                <a:latin typeface="Arial MT"/>
                <a:cs typeface="Arial MT"/>
              </a:rPr>
              <a:t>study</a:t>
            </a:r>
            <a:r>
              <a:rPr sz="2400" spc="-95" dirty="0">
                <a:solidFill>
                  <a:srgbClr val="1F2023"/>
                </a:solidFill>
                <a:latin typeface="Arial MT"/>
                <a:cs typeface="Arial MT"/>
              </a:rPr>
              <a:t> </a:t>
            </a:r>
            <a:r>
              <a:rPr sz="2400" dirty="0">
                <a:solidFill>
                  <a:srgbClr val="1F2023"/>
                </a:solidFill>
                <a:latin typeface="Arial MT"/>
                <a:cs typeface="Arial MT"/>
              </a:rPr>
              <a:t>biochemical</a:t>
            </a:r>
            <a:r>
              <a:rPr sz="2400" spc="-30" dirty="0">
                <a:solidFill>
                  <a:srgbClr val="1F2023"/>
                </a:solidFill>
                <a:latin typeface="Arial MT"/>
                <a:cs typeface="Arial MT"/>
              </a:rPr>
              <a:t> </a:t>
            </a:r>
            <a:r>
              <a:rPr sz="2400" spc="-25" dirty="0">
                <a:solidFill>
                  <a:srgbClr val="1F2023"/>
                </a:solidFill>
                <a:latin typeface="Arial MT"/>
                <a:cs typeface="Arial MT"/>
              </a:rPr>
              <a:t>and </a:t>
            </a:r>
            <a:r>
              <a:rPr sz="2400" dirty="0">
                <a:solidFill>
                  <a:srgbClr val="1F2023"/>
                </a:solidFill>
                <a:latin typeface="Arial MT"/>
                <a:cs typeface="Arial MT"/>
              </a:rPr>
              <a:t>molecular</a:t>
            </a:r>
            <a:r>
              <a:rPr sz="2400" spc="-140" dirty="0">
                <a:solidFill>
                  <a:srgbClr val="1F2023"/>
                </a:solidFill>
                <a:latin typeface="Arial MT"/>
                <a:cs typeface="Arial MT"/>
              </a:rPr>
              <a:t> </a:t>
            </a:r>
            <a:r>
              <a:rPr sz="2400" dirty="0">
                <a:solidFill>
                  <a:srgbClr val="1F2023"/>
                </a:solidFill>
                <a:latin typeface="Arial MT"/>
                <a:cs typeface="Arial MT"/>
              </a:rPr>
              <a:t>pathways</a:t>
            </a:r>
            <a:r>
              <a:rPr sz="2400" spc="-55" dirty="0">
                <a:solidFill>
                  <a:srgbClr val="1F2023"/>
                </a:solidFill>
                <a:latin typeface="Arial MT"/>
                <a:cs typeface="Arial MT"/>
              </a:rPr>
              <a:t> </a:t>
            </a:r>
            <a:r>
              <a:rPr sz="2400" spc="-25" dirty="0">
                <a:solidFill>
                  <a:srgbClr val="1F2023"/>
                </a:solidFill>
                <a:latin typeface="Arial MT"/>
                <a:cs typeface="Arial MT"/>
              </a:rPr>
              <a:t>of </a:t>
            </a:r>
            <a:r>
              <a:rPr sz="2400" spc="-10" dirty="0">
                <a:solidFill>
                  <a:srgbClr val="1F2023"/>
                </a:solidFill>
                <a:latin typeface="Arial MT"/>
                <a:cs typeface="Arial MT"/>
              </a:rPr>
              <a:t>bacteria.</a:t>
            </a:r>
            <a:endParaRPr sz="2400" dirty="0">
              <a:latin typeface="Arial MT"/>
              <a:cs typeface="Arial MT"/>
            </a:endParaRPr>
          </a:p>
          <a:p>
            <a:pPr marL="421005" indent="-408305">
              <a:lnSpc>
                <a:spcPct val="100000"/>
              </a:lnSpc>
              <a:spcBef>
                <a:spcPts val="480"/>
              </a:spcBef>
              <a:buChar char="•"/>
              <a:tabLst>
                <a:tab pos="421005" algn="l"/>
              </a:tabLst>
            </a:pPr>
            <a:r>
              <a:rPr sz="2400" spc="-90" dirty="0">
                <a:solidFill>
                  <a:srgbClr val="1F2023"/>
                </a:solidFill>
                <a:latin typeface="Arial MT"/>
                <a:cs typeface="Arial MT"/>
              </a:rPr>
              <a:t>To</a:t>
            </a:r>
            <a:r>
              <a:rPr sz="2400" spc="-50" dirty="0">
                <a:solidFill>
                  <a:srgbClr val="1F2023"/>
                </a:solidFill>
                <a:latin typeface="Arial MT"/>
                <a:cs typeface="Arial MT"/>
              </a:rPr>
              <a:t> </a:t>
            </a:r>
            <a:r>
              <a:rPr sz="2400" dirty="0">
                <a:solidFill>
                  <a:srgbClr val="1F2023"/>
                </a:solidFill>
                <a:latin typeface="Arial MT"/>
                <a:cs typeface="Arial MT"/>
              </a:rPr>
              <a:t>produce</a:t>
            </a:r>
            <a:r>
              <a:rPr sz="2400" spc="-125" dirty="0">
                <a:solidFill>
                  <a:srgbClr val="1F2023"/>
                </a:solidFill>
                <a:latin typeface="Arial MT"/>
                <a:cs typeface="Arial MT"/>
              </a:rPr>
              <a:t> </a:t>
            </a:r>
            <a:r>
              <a:rPr sz="2400" dirty="0">
                <a:solidFill>
                  <a:srgbClr val="1F2023"/>
                </a:solidFill>
                <a:latin typeface="Arial MT"/>
                <a:cs typeface="Arial MT"/>
              </a:rPr>
              <a:t>desired</a:t>
            </a:r>
            <a:r>
              <a:rPr sz="2400" spc="-50" dirty="0">
                <a:solidFill>
                  <a:srgbClr val="1F2023"/>
                </a:solidFill>
                <a:latin typeface="Arial MT"/>
                <a:cs typeface="Arial MT"/>
              </a:rPr>
              <a:t> </a:t>
            </a:r>
            <a:r>
              <a:rPr sz="2400" spc="-10" dirty="0">
                <a:solidFill>
                  <a:srgbClr val="1F2023"/>
                </a:solidFill>
                <a:latin typeface="Arial MT"/>
                <a:cs typeface="Arial MT"/>
              </a:rPr>
              <a:t>bacterial</a:t>
            </a:r>
            <a:endParaRPr sz="2400" dirty="0">
              <a:latin typeface="Arial MT"/>
              <a:cs typeface="Arial MT"/>
            </a:endParaRPr>
          </a:p>
          <a:p>
            <a:pPr marL="356870">
              <a:lnSpc>
                <a:spcPct val="100000"/>
              </a:lnSpc>
              <a:spcBef>
                <a:spcPts val="5"/>
              </a:spcBef>
            </a:pPr>
            <a:r>
              <a:rPr sz="2400" spc="-10" dirty="0">
                <a:solidFill>
                  <a:srgbClr val="1F2023"/>
                </a:solidFill>
                <a:latin typeface="Arial MT"/>
                <a:cs typeface="Arial MT"/>
              </a:rPr>
              <a:t>products.</a:t>
            </a:r>
            <a:endParaRPr sz="2400" dirty="0">
              <a:latin typeface="Arial MT"/>
              <a:cs typeface="Arial MT"/>
            </a:endParaRPr>
          </a:p>
          <a:p>
            <a:pPr marL="356870" indent="-344170">
              <a:lnSpc>
                <a:spcPts val="2350"/>
              </a:lnSpc>
              <a:spcBef>
                <a:spcPts val="480"/>
              </a:spcBef>
              <a:buChar char="•"/>
              <a:tabLst>
                <a:tab pos="356870" algn="l"/>
              </a:tabLst>
            </a:pPr>
            <a:r>
              <a:rPr sz="2400" dirty="0">
                <a:solidFill>
                  <a:srgbClr val="1F2023"/>
                </a:solidFill>
                <a:latin typeface="Arial MT"/>
                <a:cs typeface="Arial MT"/>
              </a:rPr>
              <a:t>Industries</a:t>
            </a:r>
            <a:r>
              <a:rPr sz="2400" spc="-50" dirty="0">
                <a:solidFill>
                  <a:srgbClr val="1F2023"/>
                </a:solidFill>
                <a:latin typeface="Arial MT"/>
                <a:cs typeface="Arial MT"/>
              </a:rPr>
              <a:t> </a:t>
            </a:r>
            <a:r>
              <a:rPr sz="2400" dirty="0">
                <a:solidFill>
                  <a:srgbClr val="1F2023"/>
                </a:solidFill>
                <a:latin typeface="Arial MT"/>
                <a:cs typeface="Arial MT"/>
              </a:rPr>
              <a:t>need</a:t>
            </a:r>
            <a:r>
              <a:rPr sz="2400" spc="-60" dirty="0">
                <a:solidFill>
                  <a:srgbClr val="1F2023"/>
                </a:solidFill>
                <a:latin typeface="Arial MT"/>
                <a:cs typeface="Arial MT"/>
              </a:rPr>
              <a:t> </a:t>
            </a:r>
            <a:r>
              <a:rPr sz="2400" dirty="0">
                <a:solidFill>
                  <a:srgbClr val="1F2023"/>
                </a:solidFill>
                <a:latin typeface="Arial MT"/>
                <a:cs typeface="Arial MT"/>
              </a:rPr>
              <a:t>to</a:t>
            </a:r>
            <a:r>
              <a:rPr sz="2400" spc="-75" dirty="0">
                <a:solidFill>
                  <a:srgbClr val="1F2023"/>
                </a:solidFill>
                <a:latin typeface="Arial MT"/>
                <a:cs typeface="Arial MT"/>
              </a:rPr>
              <a:t> </a:t>
            </a:r>
            <a:r>
              <a:rPr sz="2400" spc="-20" dirty="0">
                <a:solidFill>
                  <a:srgbClr val="1F2023"/>
                </a:solidFill>
                <a:latin typeface="Arial MT"/>
                <a:cs typeface="Arial MT"/>
              </a:rPr>
              <a:t>grow</a:t>
            </a:r>
            <a:endParaRPr sz="2400" dirty="0">
              <a:latin typeface="Arial MT"/>
              <a:cs typeface="Arial MT"/>
            </a:endParaRPr>
          </a:p>
          <a:p>
            <a:pPr marL="356870">
              <a:lnSpc>
                <a:spcPts val="3310"/>
              </a:lnSpc>
            </a:pPr>
            <a:r>
              <a:rPr sz="2400" dirty="0">
                <a:solidFill>
                  <a:srgbClr val="1F2023"/>
                </a:solidFill>
                <a:latin typeface="Arial MT"/>
                <a:cs typeface="Arial MT"/>
              </a:rPr>
              <a:t>bacteria</a:t>
            </a:r>
            <a:r>
              <a:rPr sz="2400" spc="-95" dirty="0">
                <a:solidFill>
                  <a:srgbClr val="1F2023"/>
                </a:solidFill>
                <a:latin typeface="Arial MT"/>
                <a:cs typeface="Arial MT"/>
              </a:rPr>
              <a:t> </a:t>
            </a:r>
            <a:r>
              <a:rPr sz="2400" spc="-10" dirty="0">
                <a:solidFill>
                  <a:srgbClr val="1F2023"/>
                </a:solidFill>
                <a:latin typeface="Arial MT"/>
                <a:cs typeface="Arial MT"/>
              </a:rPr>
              <a:t>exponentially.</a:t>
            </a:r>
            <a:endParaRPr sz="2400" dirty="0">
              <a:latin typeface="Arial MT"/>
              <a:cs typeface="Arial MT"/>
            </a:endParaRPr>
          </a:p>
        </p:txBody>
      </p:sp>
      <p:pic>
        <p:nvPicPr>
          <p:cNvPr id="3" name="object 3"/>
          <p:cNvPicPr/>
          <p:nvPr/>
        </p:nvPicPr>
        <p:blipFill>
          <a:blip r:embed="rId2" cstate="print"/>
          <a:stretch>
            <a:fillRect/>
          </a:stretch>
        </p:blipFill>
        <p:spPr>
          <a:xfrm>
            <a:off x="5096255" y="2423160"/>
            <a:ext cx="3142488" cy="2880360"/>
          </a:xfrm>
          <a:prstGeom prst="rect">
            <a:avLst/>
          </a:prstGeom>
        </p:spPr>
      </p:pic>
      <p:sp>
        <p:nvSpPr>
          <p:cNvPr id="7" name="object 7"/>
          <p:cNvSpPr txBox="1">
            <a:spLocks noGrp="1"/>
          </p:cNvSpPr>
          <p:nvPr>
            <p:ph type="title"/>
          </p:nvPr>
        </p:nvSpPr>
        <p:spPr>
          <a:xfrm>
            <a:off x="103733" y="53085"/>
            <a:ext cx="8925560" cy="391160"/>
          </a:xfrm>
          <a:prstGeom prst="rect">
            <a:avLst/>
          </a:prstGeom>
        </p:spPr>
        <p:txBody>
          <a:bodyPr vert="horz" wrap="square" lIns="0" tIns="12700" rIns="0" bIns="0" rtlCol="0">
            <a:spAutoFit/>
          </a:bodyPr>
          <a:lstStyle/>
          <a:p>
            <a:pPr marL="12700">
              <a:lnSpc>
                <a:spcPct val="100000"/>
              </a:lnSpc>
              <a:spcBef>
                <a:spcPts val="100"/>
              </a:spcBef>
              <a:tabLst>
                <a:tab pos="6251575" algn="l"/>
              </a:tabLst>
            </a:pPr>
            <a:r>
              <a:rPr sz="2400" spc="-10" dirty="0">
                <a:solidFill>
                  <a:srgbClr val="FFFFFF"/>
                </a:solidFill>
              </a:rPr>
              <a:t>Horizontal</a:t>
            </a:r>
            <a:r>
              <a:rPr sz="2400" spc="-55" dirty="0">
                <a:solidFill>
                  <a:srgbClr val="FFFFFF"/>
                </a:solidFill>
              </a:rPr>
              <a:t> </a:t>
            </a:r>
            <a:r>
              <a:rPr sz="2400" spc="-10" dirty="0">
                <a:solidFill>
                  <a:srgbClr val="FFFFFF"/>
                </a:solidFill>
              </a:rPr>
              <a:t>integration</a:t>
            </a:r>
            <a:r>
              <a:rPr sz="2400" dirty="0">
                <a:solidFill>
                  <a:srgbClr val="FFFFFF"/>
                </a:solidFill>
              </a:rPr>
              <a:t>	Community</a:t>
            </a:r>
            <a:r>
              <a:rPr sz="2400" spc="-85" dirty="0">
                <a:solidFill>
                  <a:srgbClr val="FFFFFF"/>
                </a:solidFill>
              </a:rPr>
              <a:t> </a:t>
            </a:r>
            <a:r>
              <a:rPr sz="2400" spc="-10" dirty="0">
                <a:solidFill>
                  <a:srgbClr val="FFFFFF"/>
                </a:solidFill>
              </a:rPr>
              <a:t>Medicine</a:t>
            </a:r>
            <a:endParaRPr sz="2400" dirty="0"/>
          </a:p>
        </p:txBody>
      </p:sp>
      <p:sp>
        <p:nvSpPr>
          <p:cNvPr id="10" name="TextBox 9">
            <a:extLst>
              <a:ext uri="{FF2B5EF4-FFF2-40B4-BE49-F238E27FC236}">
                <a16:creationId xmlns:a16="http://schemas.microsoft.com/office/drawing/2014/main" id="{3AB4B021-899A-918B-8E4F-B3C09793DBD1}"/>
              </a:ext>
            </a:extLst>
          </p:cNvPr>
          <p:cNvSpPr txBox="1"/>
          <p:nvPr/>
        </p:nvSpPr>
        <p:spPr>
          <a:xfrm>
            <a:off x="1600200" y="492598"/>
            <a:ext cx="5791200" cy="510589"/>
          </a:xfrm>
          <a:prstGeom prst="rect">
            <a:avLst/>
          </a:prstGeom>
          <a:noFill/>
        </p:spPr>
        <p:txBody>
          <a:bodyPr wrap="square">
            <a:spAutoFit/>
          </a:bodyPr>
          <a:lstStyle/>
          <a:p>
            <a:pPr marL="2540" algn="ctr">
              <a:lnSpc>
                <a:spcPts val="2800"/>
              </a:lnSpc>
            </a:pPr>
            <a:r>
              <a:rPr lang="en-US" sz="4400" dirty="0">
                <a:solidFill>
                  <a:schemeClr val="tx1"/>
                </a:solidFill>
                <a:latin typeface="Calibri"/>
                <a:cs typeface="Calibri"/>
              </a:rPr>
              <a:t>Phases</a:t>
            </a:r>
            <a:r>
              <a:rPr lang="en-US" sz="4400" spc="-60" dirty="0">
                <a:solidFill>
                  <a:schemeClr val="tx1"/>
                </a:solidFill>
                <a:latin typeface="Calibri"/>
                <a:cs typeface="Calibri"/>
              </a:rPr>
              <a:t> </a:t>
            </a:r>
            <a:r>
              <a:rPr lang="en-US" sz="4400" dirty="0">
                <a:solidFill>
                  <a:schemeClr val="tx1"/>
                </a:solidFill>
                <a:latin typeface="Calibri"/>
                <a:cs typeface="Calibri"/>
              </a:rPr>
              <a:t>of</a:t>
            </a:r>
            <a:r>
              <a:rPr lang="en-US" sz="4400" spc="-70" dirty="0">
                <a:solidFill>
                  <a:schemeClr val="tx1"/>
                </a:solidFill>
                <a:latin typeface="Calibri"/>
                <a:cs typeface="Calibri"/>
              </a:rPr>
              <a:t> </a:t>
            </a:r>
            <a:r>
              <a:rPr lang="en-US" sz="4400" dirty="0">
                <a:solidFill>
                  <a:schemeClr val="tx1"/>
                </a:solidFill>
                <a:latin typeface="Calibri"/>
                <a:cs typeface="Calibri"/>
              </a:rPr>
              <a:t>growth</a:t>
            </a:r>
            <a:r>
              <a:rPr lang="en-US" sz="4400" spc="-35" dirty="0">
                <a:solidFill>
                  <a:schemeClr val="tx1"/>
                </a:solidFill>
                <a:latin typeface="Calibri"/>
                <a:cs typeface="Calibri"/>
              </a:rPr>
              <a:t> </a:t>
            </a:r>
            <a:r>
              <a:rPr lang="en-US" sz="4400" spc="-20" dirty="0">
                <a:solidFill>
                  <a:schemeClr val="tx1"/>
                </a:solidFill>
                <a:latin typeface="Calibri"/>
                <a:cs typeface="Calibri"/>
              </a:rPr>
              <a:t>…</a:t>
            </a:r>
            <a:r>
              <a:rPr lang="en-US" sz="4400" spc="-20" dirty="0" err="1">
                <a:solidFill>
                  <a:schemeClr val="tx1"/>
                </a:solidFill>
                <a:latin typeface="Calibri"/>
                <a:cs typeface="Calibri"/>
              </a:rPr>
              <a:t>cont</a:t>
            </a:r>
            <a:endParaRPr lang="en-US" sz="4400" dirty="0">
              <a:solidFill>
                <a:schemeClr val="tx1"/>
              </a:solidFill>
              <a:latin typeface="Calibri"/>
              <a:cs typeface="Calibri"/>
            </a:endParaRPr>
          </a:p>
        </p:txBody>
      </p:sp>
      <p:sp>
        <p:nvSpPr>
          <p:cNvPr id="11" name="TextBox 10">
            <a:extLst>
              <a:ext uri="{FF2B5EF4-FFF2-40B4-BE49-F238E27FC236}">
                <a16:creationId xmlns:a16="http://schemas.microsoft.com/office/drawing/2014/main" id="{BCCAEADF-2294-7F87-C503-D328F0196F76}"/>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9727" y="799922"/>
            <a:ext cx="3698240" cy="695325"/>
          </a:xfrm>
          <a:prstGeom prst="rect">
            <a:avLst/>
          </a:prstGeom>
        </p:spPr>
        <p:txBody>
          <a:bodyPr vert="horz" wrap="square" lIns="0" tIns="12065" rIns="0" bIns="0" rtlCol="0">
            <a:spAutoFit/>
          </a:bodyPr>
          <a:lstStyle/>
          <a:p>
            <a:pPr marL="12700">
              <a:lnSpc>
                <a:spcPct val="100000"/>
              </a:lnSpc>
              <a:spcBef>
                <a:spcPts val="95"/>
              </a:spcBef>
            </a:pPr>
            <a:r>
              <a:rPr dirty="0"/>
              <a:t>Family</a:t>
            </a:r>
            <a:r>
              <a:rPr spc="-215" dirty="0"/>
              <a:t> </a:t>
            </a:r>
            <a:r>
              <a:rPr spc="-10" dirty="0"/>
              <a:t>medicine</a:t>
            </a:r>
          </a:p>
        </p:txBody>
      </p:sp>
      <p:sp>
        <p:nvSpPr>
          <p:cNvPr id="3" name="object 3"/>
          <p:cNvSpPr txBox="1"/>
          <p:nvPr/>
        </p:nvSpPr>
        <p:spPr>
          <a:xfrm>
            <a:off x="536244" y="1628012"/>
            <a:ext cx="7966709" cy="5023170"/>
          </a:xfrm>
          <a:prstGeom prst="rect">
            <a:avLst/>
          </a:prstGeom>
        </p:spPr>
        <p:txBody>
          <a:bodyPr vert="horz" wrap="square" lIns="0" tIns="11430" rIns="0" bIns="0" rtlCol="0">
            <a:spAutoFit/>
          </a:bodyPr>
          <a:lstStyle/>
          <a:p>
            <a:pPr marL="356870" marR="5080" indent="-344805">
              <a:lnSpc>
                <a:spcPct val="100000"/>
              </a:lnSpc>
              <a:spcBef>
                <a:spcPts val="90"/>
              </a:spcBef>
              <a:buFont typeface="Arial MT"/>
              <a:buChar char="•"/>
              <a:tabLst>
                <a:tab pos="356870" algn="l"/>
              </a:tabLst>
            </a:pPr>
            <a:r>
              <a:rPr sz="2400" spc="-165" dirty="0">
                <a:solidFill>
                  <a:srgbClr val="1C1D1E"/>
                </a:solidFill>
                <a:latin typeface="+mj-lt"/>
                <a:cs typeface="Franklin Gothic Medium"/>
              </a:rPr>
              <a:t>Primary</a:t>
            </a:r>
            <a:r>
              <a:rPr sz="2400" spc="-95" dirty="0">
                <a:solidFill>
                  <a:srgbClr val="1C1D1E"/>
                </a:solidFill>
                <a:latin typeface="+mj-lt"/>
                <a:cs typeface="Franklin Gothic Medium"/>
              </a:rPr>
              <a:t> </a:t>
            </a:r>
            <a:r>
              <a:rPr sz="2400" spc="-155" dirty="0">
                <a:solidFill>
                  <a:srgbClr val="1C1D1E"/>
                </a:solidFill>
                <a:latin typeface="+mj-lt"/>
                <a:cs typeface="Franklin Gothic Medium"/>
              </a:rPr>
              <a:t>care</a:t>
            </a:r>
            <a:r>
              <a:rPr sz="2400" spc="-90" dirty="0">
                <a:solidFill>
                  <a:srgbClr val="1C1D1E"/>
                </a:solidFill>
                <a:latin typeface="+mj-lt"/>
                <a:cs typeface="Franklin Gothic Medium"/>
              </a:rPr>
              <a:t> </a:t>
            </a:r>
            <a:r>
              <a:rPr sz="2400" spc="-145" dirty="0">
                <a:solidFill>
                  <a:srgbClr val="1C1D1E"/>
                </a:solidFill>
                <a:latin typeface="+mj-lt"/>
                <a:cs typeface="Franklin Gothic Medium"/>
              </a:rPr>
              <a:t>health</a:t>
            </a:r>
            <a:r>
              <a:rPr sz="2400" spc="-75" dirty="0">
                <a:solidFill>
                  <a:srgbClr val="1C1D1E"/>
                </a:solidFill>
                <a:latin typeface="+mj-lt"/>
                <a:cs typeface="Franklin Gothic Medium"/>
              </a:rPr>
              <a:t> </a:t>
            </a:r>
            <a:r>
              <a:rPr sz="2400" spc="-130" dirty="0">
                <a:solidFill>
                  <a:srgbClr val="1C1D1E"/>
                </a:solidFill>
                <a:latin typeface="+mj-lt"/>
                <a:cs typeface="Franklin Gothic Medium"/>
              </a:rPr>
              <a:t>providers</a:t>
            </a:r>
            <a:r>
              <a:rPr sz="2400" spc="-105" dirty="0">
                <a:solidFill>
                  <a:srgbClr val="1C1D1E"/>
                </a:solidFill>
                <a:latin typeface="+mj-lt"/>
                <a:cs typeface="Franklin Gothic Medium"/>
              </a:rPr>
              <a:t> </a:t>
            </a:r>
            <a:r>
              <a:rPr sz="2400" spc="-170" dirty="0">
                <a:solidFill>
                  <a:srgbClr val="1C1D1E"/>
                </a:solidFill>
                <a:latin typeface="+mj-lt"/>
                <a:cs typeface="Franklin Gothic Medium"/>
              </a:rPr>
              <a:t>and</a:t>
            </a:r>
            <a:r>
              <a:rPr sz="2400" spc="-65" dirty="0">
                <a:solidFill>
                  <a:srgbClr val="1C1D1E"/>
                </a:solidFill>
                <a:latin typeface="+mj-lt"/>
                <a:cs typeface="Franklin Gothic Medium"/>
              </a:rPr>
              <a:t> </a:t>
            </a:r>
            <a:r>
              <a:rPr sz="2400" spc="-155" dirty="0">
                <a:solidFill>
                  <a:srgbClr val="1C1D1E"/>
                </a:solidFill>
                <a:latin typeface="+mj-lt"/>
                <a:cs typeface="Franklin Gothic Medium"/>
              </a:rPr>
              <a:t>other</a:t>
            </a:r>
            <a:r>
              <a:rPr sz="2400" spc="-95" dirty="0">
                <a:solidFill>
                  <a:srgbClr val="1C1D1E"/>
                </a:solidFill>
                <a:latin typeface="+mj-lt"/>
                <a:cs typeface="Franklin Gothic Medium"/>
              </a:rPr>
              <a:t> </a:t>
            </a:r>
            <a:r>
              <a:rPr sz="2400" spc="-110" dirty="0">
                <a:solidFill>
                  <a:srgbClr val="1C1D1E"/>
                </a:solidFill>
                <a:latin typeface="+mj-lt"/>
                <a:cs typeface="Franklin Gothic Medium"/>
              </a:rPr>
              <a:t>child</a:t>
            </a:r>
            <a:r>
              <a:rPr sz="2400" spc="-85" dirty="0">
                <a:solidFill>
                  <a:srgbClr val="1C1D1E"/>
                </a:solidFill>
                <a:latin typeface="+mj-lt"/>
                <a:cs typeface="Franklin Gothic Medium"/>
              </a:rPr>
              <a:t> </a:t>
            </a:r>
            <a:r>
              <a:rPr sz="2400" spc="-145" dirty="0">
                <a:solidFill>
                  <a:srgbClr val="1C1D1E"/>
                </a:solidFill>
                <a:latin typeface="+mj-lt"/>
                <a:cs typeface="Franklin Gothic Medium"/>
              </a:rPr>
              <a:t>health</a:t>
            </a:r>
            <a:r>
              <a:rPr sz="2400" spc="-75" dirty="0">
                <a:solidFill>
                  <a:srgbClr val="1C1D1E"/>
                </a:solidFill>
                <a:latin typeface="+mj-lt"/>
                <a:cs typeface="Franklin Gothic Medium"/>
              </a:rPr>
              <a:t> </a:t>
            </a:r>
            <a:r>
              <a:rPr sz="2400" spc="-135" dirty="0">
                <a:solidFill>
                  <a:srgbClr val="1C1D1E"/>
                </a:solidFill>
                <a:latin typeface="+mj-lt"/>
                <a:cs typeface="Franklin Gothic Medium"/>
              </a:rPr>
              <a:t>professionals</a:t>
            </a:r>
            <a:r>
              <a:rPr sz="2400" spc="-30" dirty="0">
                <a:solidFill>
                  <a:srgbClr val="1C1D1E"/>
                </a:solidFill>
                <a:latin typeface="+mj-lt"/>
                <a:cs typeface="Franklin Gothic Medium"/>
              </a:rPr>
              <a:t> </a:t>
            </a:r>
            <a:r>
              <a:rPr sz="2400" spc="-160" dirty="0">
                <a:solidFill>
                  <a:srgbClr val="1C1D1E"/>
                </a:solidFill>
                <a:latin typeface="+mj-lt"/>
                <a:cs typeface="Franklin Gothic Medium"/>
              </a:rPr>
              <a:t>are</a:t>
            </a:r>
            <a:r>
              <a:rPr sz="2400" spc="-85" dirty="0">
                <a:solidFill>
                  <a:srgbClr val="1C1D1E"/>
                </a:solidFill>
                <a:latin typeface="+mj-lt"/>
                <a:cs typeface="Franklin Gothic Medium"/>
              </a:rPr>
              <a:t> </a:t>
            </a:r>
            <a:r>
              <a:rPr sz="2400" spc="-185" dirty="0">
                <a:solidFill>
                  <a:srgbClr val="1C1D1E"/>
                </a:solidFill>
                <a:latin typeface="+mj-lt"/>
                <a:cs typeface="Franklin Gothic Medium"/>
              </a:rPr>
              <a:t>most</a:t>
            </a:r>
            <a:r>
              <a:rPr sz="2400" spc="-95" dirty="0">
                <a:solidFill>
                  <a:srgbClr val="1C1D1E"/>
                </a:solidFill>
                <a:latin typeface="+mj-lt"/>
                <a:cs typeface="Franklin Gothic Medium"/>
              </a:rPr>
              <a:t> </a:t>
            </a:r>
            <a:r>
              <a:rPr sz="2400" spc="-10" dirty="0">
                <a:solidFill>
                  <a:srgbClr val="1C1D1E"/>
                </a:solidFill>
                <a:latin typeface="+mj-lt"/>
                <a:cs typeface="Franklin Gothic Medium"/>
              </a:rPr>
              <a:t>likely </a:t>
            </a:r>
            <a:r>
              <a:rPr sz="2400" spc="-135" dirty="0">
                <a:solidFill>
                  <a:srgbClr val="1C1D1E"/>
                </a:solidFill>
                <a:latin typeface="+mj-lt"/>
                <a:cs typeface="Franklin Gothic Medium"/>
              </a:rPr>
              <a:t>to</a:t>
            </a:r>
            <a:r>
              <a:rPr sz="2400" spc="-75" dirty="0">
                <a:solidFill>
                  <a:srgbClr val="1C1D1E"/>
                </a:solidFill>
                <a:latin typeface="+mj-lt"/>
                <a:cs typeface="Franklin Gothic Medium"/>
              </a:rPr>
              <a:t> </a:t>
            </a:r>
            <a:r>
              <a:rPr sz="2400" spc="-155" dirty="0">
                <a:solidFill>
                  <a:srgbClr val="1C1D1E"/>
                </a:solidFill>
                <a:latin typeface="+mj-lt"/>
                <a:cs typeface="Franklin Gothic Medium"/>
              </a:rPr>
              <a:t>encounter</a:t>
            </a:r>
            <a:r>
              <a:rPr sz="2400" spc="-55" dirty="0">
                <a:solidFill>
                  <a:srgbClr val="1C1D1E"/>
                </a:solidFill>
                <a:latin typeface="+mj-lt"/>
                <a:cs typeface="Franklin Gothic Medium"/>
              </a:rPr>
              <a:t> </a:t>
            </a:r>
            <a:r>
              <a:rPr sz="2400" spc="-215" dirty="0">
                <a:solidFill>
                  <a:srgbClr val="1C1D1E"/>
                </a:solidFill>
                <a:latin typeface="+mj-lt"/>
                <a:cs typeface="Franklin Gothic Medium"/>
              </a:rPr>
              <a:t>new</a:t>
            </a:r>
            <a:r>
              <a:rPr sz="2400" spc="-90" dirty="0">
                <a:solidFill>
                  <a:srgbClr val="1C1D1E"/>
                </a:solidFill>
                <a:latin typeface="+mj-lt"/>
                <a:cs typeface="Franklin Gothic Medium"/>
              </a:rPr>
              <a:t> </a:t>
            </a:r>
            <a:r>
              <a:rPr sz="2400" spc="-170" dirty="0">
                <a:solidFill>
                  <a:srgbClr val="1C1D1E"/>
                </a:solidFill>
                <a:latin typeface="+mj-lt"/>
                <a:cs typeface="Franklin Gothic Medium"/>
              </a:rPr>
              <a:t>mothers</a:t>
            </a:r>
            <a:r>
              <a:rPr sz="2400" spc="-65" dirty="0">
                <a:solidFill>
                  <a:srgbClr val="1C1D1E"/>
                </a:solidFill>
                <a:latin typeface="+mj-lt"/>
                <a:cs typeface="Franklin Gothic Medium"/>
              </a:rPr>
              <a:t> </a:t>
            </a:r>
            <a:r>
              <a:rPr sz="2400" spc="-165" dirty="0">
                <a:solidFill>
                  <a:srgbClr val="1C1D1E"/>
                </a:solidFill>
                <a:latin typeface="+mj-lt"/>
                <a:cs typeface="Franklin Gothic Medium"/>
              </a:rPr>
              <a:t>and</a:t>
            </a:r>
            <a:r>
              <a:rPr sz="2400" spc="-85" dirty="0">
                <a:solidFill>
                  <a:srgbClr val="1C1D1E"/>
                </a:solidFill>
                <a:latin typeface="+mj-lt"/>
                <a:cs typeface="Franklin Gothic Medium"/>
              </a:rPr>
              <a:t> </a:t>
            </a:r>
            <a:r>
              <a:rPr sz="2400" spc="-150" dirty="0">
                <a:solidFill>
                  <a:srgbClr val="1C1D1E"/>
                </a:solidFill>
                <a:latin typeface="+mj-lt"/>
                <a:cs typeface="Franklin Gothic Medium"/>
              </a:rPr>
              <a:t>infants</a:t>
            </a:r>
            <a:r>
              <a:rPr sz="2400" spc="-35" dirty="0">
                <a:solidFill>
                  <a:srgbClr val="1C1D1E"/>
                </a:solidFill>
                <a:latin typeface="+mj-lt"/>
                <a:cs typeface="Franklin Gothic Medium"/>
              </a:rPr>
              <a:t> </a:t>
            </a:r>
            <a:r>
              <a:rPr sz="2400" spc="-135" dirty="0">
                <a:solidFill>
                  <a:srgbClr val="1C1D1E"/>
                </a:solidFill>
                <a:latin typeface="+mj-lt"/>
                <a:cs typeface="Franklin Gothic Medium"/>
              </a:rPr>
              <a:t>during</a:t>
            </a:r>
            <a:r>
              <a:rPr sz="2400" spc="-70" dirty="0">
                <a:solidFill>
                  <a:srgbClr val="1C1D1E"/>
                </a:solidFill>
                <a:latin typeface="+mj-lt"/>
                <a:cs typeface="Franklin Gothic Medium"/>
              </a:rPr>
              <a:t> </a:t>
            </a:r>
            <a:r>
              <a:rPr sz="2400" spc="-130" dirty="0">
                <a:solidFill>
                  <a:srgbClr val="1C1D1E"/>
                </a:solidFill>
                <a:latin typeface="+mj-lt"/>
                <a:cs typeface="Franklin Gothic Medium"/>
              </a:rPr>
              <a:t>their</a:t>
            </a:r>
            <a:r>
              <a:rPr sz="2400" spc="-85" dirty="0">
                <a:solidFill>
                  <a:srgbClr val="1C1D1E"/>
                </a:solidFill>
                <a:latin typeface="+mj-lt"/>
                <a:cs typeface="Franklin Gothic Medium"/>
              </a:rPr>
              <a:t> </a:t>
            </a:r>
            <a:r>
              <a:rPr sz="2400" spc="-95" dirty="0">
                <a:solidFill>
                  <a:srgbClr val="1C1D1E"/>
                </a:solidFill>
                <a:latin typeface="+mj-lt"/>
                <a:cs typeface="Franklin Gothic Medium"/>
              </a:rPr>
              <a:t>well-</a:t>
            </a:r>
            <a:r>
              <a:rPr sz="2400" spc="-114" dirty="0">
                <a:solidFill>
                  <a:srgbClr val="1C1D1E"/>
                </a:solidFill>
                <a:latin typeface="+mj-lt"/>
                <a:cs typeface="Franklin Gothic Medium"/>
              </a:rPr>
              <a:t>child</a:t>
            </a:r>
            <a:r>
              <a:rPr sz="2400" spc="-85" dirty="0">
                <a:solidFill>
                  <a:srgbClr val="1C1D1E"/>
                </a:solidFill>
                <a:latin typeface="+mj-lt"/>
                <a:cs typeface="Franklin Gothic Medium"/>
              </a:rPr>
              <a:t> </a:t>
            </a:r>
            <a:r>
              <a:rPr sz="2400" spc="-155" dirty="0">
                <a:solidFill>
                  <a:srgbClr val="1C1D1E"/>
                </a:solidFill>
                <a:latin typeface="+mj-lt"/>
                <a:cs typeface="Franklin Gothic Medium"/>
              </a:rPr>
              <a:t>care</a:t>
            </a:r>
            <a:r>
              <a:rPr sz="2400" spc="-90" dirty="0">
                <a:solidFill>
                  <a:srgbClr val="1C1D1E"/>
                </a:solidFill>
                <a:latin typeface="+mj-lt"/>
                <a:cs typeface="Franklin Gothic Medium"/>
              </a:rPr>
              <a:t> </a:t>
            </a:r>
            <a:r>
              <a:rPr sz="2400" spc="-105" dirty="0">
                <a:solidFill>
                  <a:srgbClr val="1C1D1E"/>
                </a:solidFill>
                <a:latin typeface="+mj-lt"/>
                <a:cs typeface="Franklin Gothic Medium"/>
              </a:rPr>
              <a:t>visits.</a:t>
            </a:r>
            <a:r>
              <a:rPr sz="2400" spc="-114" dirty="0">
                <a:solidFill>
                  <a:srgbClr val="1C1D1E"/>
                </a:solidFill>
                <a:latin typeface="+mj-lt"/>
                <a:cs typeface="Franklin Gothic Medium"/>
              </a:rPr>
              <a:t> </a:t>
            </a:r>
            <a:r>
              <a:rPr sz="2400" spc="-100" dirty="0">
                <a:solidFill>
                  <a:srgbClr val="1C1D1E"/>
                </a:solidFill>
                <a:latin typeface="+mj-lt"/>
                <a:cs typeface="Franklin Gothic Medium"/>
              </a:rPr>
              <a:t>It</a:t>
            </a:r>
            <a:r>
              <a:rPr sz="2400" spc="-85" dirty="0">
                <a:solidFill>
                  <a:srgbClr val="1C1D1E"/>
                </a:solidFill>
                <a:latin typeface="+mj-lt"/>
                <a:cs typeface="Franklin Gothic Medium"/>
              </a:rPr>
              <a:t> </a:t>
            </a:r>
            <a:r>
              <a:rPr sz="2400" spc="-25" dirty="0">
                <a:solidFill>
                  <a:srgbClr val="1C1D1E"/>
                </a:solidFill>
                <a:latin typeface="+mj-lt"/>
                <a:cs typeface="Franklin Gothic Medium"/>
              </a:rPr>
              <a:t>is </a:t>
            </a:r>
            <a:r>
              <a:rPr sz="2400" spc="-140" dirty="0">
                <a:solidFill>
                  <a:srgbClr val="1C1D1E"/>
                </a:solidFill>
                <a:latin typeface="+mj-lt"/>
                <a:cs typeface="Franklin Gothic Medium"/>
              </a:rPr>
              <a:t>essential</a:t>
            </a:r>
            <a:r>
              <a:rPr sz="2400" spc="-80" dirty="0">
                <a:solidFill>
                  <a:srgbClr val="1C1D1E"/>
                </a:solidFill>
                <a:latin typeface="+mj-lt"/>
                <a:cs typeface="Franklin Gothic Medium"/>
              </a:rPr>
              <a:t> </a:t>
            </a:r>
            <a:r>
              <a:rPr sz="2400" spc="-150" dirty="0">
                <a:solidFill>
                  <a:srgbClr val="1C1D1E"/>
                </a:solidFill>
                <a:latin typeface="+mj-lt"/>
                <a:cs typeface="Franklin Gothic Medium"/>
              </a:rPr>
              <a:t>that</a:t>
            </a:r>
            <a:r>
              <a:rPr sz="2400" spc="-85" dirty="0">
                <a:solidFill>
                  <a:srgbClr val="1C1D1E"/>
                </a:solidFill>
                <a:latin typeface="+mj-lt"/>
                <a:cs typeface="Franklin Gothic Medium"/>
              </a:rPr>
              <a:t> </a:t>
            </a:r>
            <a:r>
              <a:rPr sz="2400" spc="-150" dirty="0">
                <a:solidFill>
                  <a:srgbClr val="1C1D1E"/>
                </a:solidFill>
                <a:latin typeface="+mj-lt"/>
                <a:cs typeface="Franklin Gothic Medium"/>
              </a:rPr>
              <a:t>primary</a:t>
            </a:r>
            <a:r>
              <a:rPr sz="2400" spc="-85" dirty="0">
                <a:solidFill>
                  <a:srgbClr val="1C1D1E"/>
                </a:solidFill>
                <a:latin typeface="+mj-lt"/>
                <a:cs typeface="Franklin Gothic Medium"/>
              </a:rPr>
              <a:t> </a:t>
            </a:r>
            <a:r>
              <a:rPr sz="2400" spc="-155" dirty="0">
                <a:solidFill>
                  <a:srgbClr val="1C1D1E"/>
                </a:solidFill>
                <a:latin typeface="+mj-lt"/>
                <a:cs typeface="Franklin Gothic Medium"/>
              </a:rPr>
              <a:t>care</a:t>
            </a:r>
            <a:r>
              <a:rPr sz="2400" spc="-85" dirty="0">
                <a:solidFill>
                  <a:srgbClr val="1C1D1E"/>
                </a:solidFill>
                <a:latin typeface="+mj-lt"/>
                <a:cs typeface="Franklin Gothic Medium"/>
              </a:rPr>
              <a:t> </a:t>
            </a:r>
            <a:r>
              <a:rPr sz="2400" spc="-145" dirty="0">
                <a:solidFill>
                  <a:srgbClr val="1C1D1E"/>
                </a:solidFill>
                <a:latin typeface="+mj-lt"/>
                <a:cs typeface="Franklin Gothic Medium"/>
              </a:rPr>
              <a:t>health</a:t>
            </a:r>
            <a:r>
              <a:rPr sz="2400" spc="-70" dirty="0">
                <a:solidFill>
                  <a:srgbClr val="1C1D1E"/>
                </a:solidFill>
                <a:latin typeface="+mj-lt"/>
                <a:cs typeface="Franklin Gothic Medium"/>
              </a:rPr>
              <a:t> </a:t>
            </a:r>
            <a:r>
              <a:rPr sz="2400" spc="-130" dirty="0">
                <a:solidFill>
                  <a:srgbClr val="1C1D1E"/>
                </a:solidFill>
                <a:latin typeface="+mj-lt"/>
                <a:cs typeface="Franklin Gothic Medium"/>
              </a:rPr>
              <a:t>providers</a:t>
            </a:r>
            <a:r>
              <a:rPr sz="2400" spc="-100" dirty="0">
                <a:solidFill>
                  <a:srgbClr val="1C1D1E"/>
                </a:solidFill>
                <a:latin typeface="+mj-lt"/>
                <a:cs typeface="Franklin Gothic Medium"/>
              </a:rPr>
              <a:t> </a:t>
            </a:r>
            <a:r>
              <a:rPr sz="2400" spc="-155" dirty="0">
                <a:solidFill>
                  <a:srgbClr val="1C1D1E"/>
                </a:solidFill>
                <a:latin typeface="+mj-lt"/>
                <a:cs typeface="Franklin Gothic Medium"/>
              </a:rPr>
              <a:t>be</a:t>
            </a:r>
            <a:r>
              <a:rPr sz="2400" spc="-105" dirty="0">
                <a:solidFill>
                  <a:srgbClr val="1C1D1E"/>
                </a:solidFill>
                <a:latin typeface="+mj-lt"/>
                <a:cs typeface="Franklin Gothic Medium"/>
              </a:rPr>
              <a:t> </a:t>
            </a:r>
            <a:r>
              <a:rPr sz="2400" spc="-185" dirty="0">
                <a:solidFill>
                  <a:srgbClr val="1C1D1E"/>
                </a:solidFill>
                <a:latin typeface="+mj-lt"/>
                <a:cs typeface="Franklin Gothic Medium"/>
              </a:rPr>
              <a:t>aware</a:t>
            </a:r>
            <a:r>
              <a:rPr sz="2400" spc="-85" dirty="0">
                <a:solidFill>
                  <a:srgbClr val="1C1D1E"/>
                </a:solidFill>
                <a:latin typeface="+mj-lt"/>
                <a:cs typeface="Franklin Gothic Medium"/>
              </a:rPr>
              <a:t> </a:t>
            </a:r>
            <a:r>
              <a:rPr sz="2400" spc="-155" dirty="0">
                <a:solidFill>
                  <a:srgbClr val="1C1D1E"/>
                </a:solidFill>
                <a:latin typeface="+mj-lt"/>
                <a:cs typeface="Franklin Gothic Medium"/>
              </a:rPr>
              <a:t>of</a:t>
            </a:r>
            <a:r>
              <a:rPr sz="2400" spc="-75" dirty="0">
                <a:solidFill>
                  <a:srgbClr val="1C1D1E"/>
                </a:solidFill>
                <a:latin typeface="+mj-lt"/>
                <a:cs typeface="Franklin Gothic Medium"/>
              </a:rPr>
              <a:t> </a:t>
            </a:r>
            <a:r>
              <a:rPr sz="2400" spc="-155" dirty="0">
                <a:solidFill>
                  <a:srgbClr val="1C1D1E"/>
                </a:solidFill>
                <a:latin typeface="+mj-lt"/>
                <a:cs typeface="Franklin Gothic Medium"/>
              </a:rPr>
              <a:t>the</a:t>
            </a:r>
            <a:r>
              <a:rPr sz="2400" spc="-90" dirty="0">
                <a:solidFill>
                  <a:srgbClr val="1C1D1E"/>
                </a:solidFill>
                <a:latin typeface="+mj-lt"/>
                <a:cs typeface="Franklin Gothic Medium"/>
              </a:rPr>
              <a:t> </a:t>
            </a:r>
            <a:r>
              <a:rPr sz="2400" spc="-10" dirty="0">
                <a:solidFill>
                  <a:srgbClr val="1C1D1E"/>
                </a:solidFill>
                <a:latin typeface="+mj-lt"/>
                <a:cs typeface="Franklin Gothic Medium"/>
              </a:rPr>
              <a:t>infectious </a:t>
            </a:r>
            <a:r>
              <a:rPr sz="2400" spc="-145" dirty="0">
                <a:solidFill>
                  <a:srgbClr val="1C1D1E"/>
                </a:solidFill>
                <a:latin typeface="+mj-lt"/>
                <a:cs typeface="Franklin Gothic Medium"/>
              </a:rPr>
              <a:t>pathophysiology</a:t>
            </a:r>
            <a:r>
              <a:rPr sz="2400" spc="-25" dirty="0">
                <a:solidFill>
                  <a:srgbClr val="1C1D1E"/>
                </a:solidFill>
                <a:latin typeface="+mj-lt"/>
                <a:cs typeface="Franklin Gothic Medium"/>
              </a:rPr>
              <a:t> </a:t>
            </a:r>
            <a:r>
              <a:rPr sz="2400" spc="-165" dirty="0">
                <a:solidFill>
                  <a:srgbClr val="1C1D1E"/>
                </a:solidFill>
                <a:latin typeface="+mj-lt"/>
                <a:cs typeface="Franklin Gothic Medium"/>
              </a:rPr>
              <a:t>and</a:t>
            </a:r>
            <a:r>
              <a:rPr sz="2400" spc="-80" dirty="0">
                <a:solidFill>
                  <a:srgbClr val="1C1D1E"/>
                </a:solidFill>
                <a:latin typeface="+mj-lt"/>
                <a:cs typeface="Franklin Gothic Medium"/>
              </a:rPr>
              <a:t> </a:t>
            </a:r>
            <a:r>
              <a:rPr sz="2400" spc="-140" dirty="0">
                <a:solidFill>
                  <a:srgbClr val="1C1D1E"/>
                </a:solidFill>
                <a:latin typeface="+mj-lt"/>
                <a:cs typeface="Franklin Gothic Medium"/>
              </a:rPr>
              <a:t>associated</a:t>
            </a:r>
            <a:r>
              <a:rPr sz="2400" spc="-55" dirty="0">
                <a:solidFill>
                  <a:srgbClr val="1C1D1E"/>
                </a:solidFill>
                <a:latin typeface="+mj-lt"/>
                <a:cs typeface="Franklin Gothic Medium"/>
              </a:rPr>
              <a:t> </a:t>
            </a:r>
            <a:r>
              <a:rPr sz="2400" spc="-140" dirty="0">
                <a:solidFill>
                  <a:srgbClr val="1C1D1E"/>
                </a:solidFill>
                <a:latin typeface="+mj-lt"/>
                <a:cs typeface="Franklin Gothic Medium"/>
              </a:rPr>
              <a:t>risk</a:t>
            </a:r>
            <a:r>
              <a:rPr sz="2400" spc="-95" dirty="0">
                <a:solidFill>
                  <a:srgbClr val="1C1D1E"/>
                </a:solidFill>
                <a:latin typeface="+mj-lt"/>
                <a:cs typeface="Franklin Gothic Medium"/>
              </a:rPr>
              <a:t> </a:t>
            </a:r>
            <a:r>
              <a:rPr sz="2400" spc="-135" dirty="0">
                <a:solidFill>
                  <a:srgbClr val="1C1D1E"/>
                </a:solidFill>
                <a:latin typeface="+mj-lt"/>
                <a:cs typeface="Franklin Gothic Medium"/>
              </a:rPr>
              <a:t>factors</a:t>
            </a:r>
            <a:r>
              <a:rPr sz="2400" spc="-55" dirty="0">
                <a:solidFill>
                  <a:srgbClr val="1C1D1E"/>
                </a:solidFill>
                <a:latin typeface="+mj-lt"/>
                <a:cs typeface="Franklin Gothic Medium"/>
              </a:rPr>
              <a:t> </a:t>
            </a:r>
            <a:r>
              <a:rPr sz="2400" spc="-155" dirty="0">
                <a:solidFill>
                  <a:srgbClr val="1C1D1E"/>
                </a:solidFill>
                <a:latin typeface="+mj-lt"/>
                <a:cs typeface="Franklin Gothic Medium"/>
              </a:rPr>
              <a:t>of</a:t>
            </a:r>
            <a:r>
              <a:rPr sz="2400" spc="-65" dirty="0">
                <a:solidFill>
                  <a:srgbClr val="1C1D1E"/>
                </a:solidFill>
                <a:latin typeface="+mj-lt"/>
                <a:cs typeface="Franklin Gothic Medium"/>
              </a:rPr>
              <a:t> </a:t>
            </a:r>
            <a:r>
              <a:rPr sz="2400" spc="-130" dirty="0">
                <a:solidFill>
                  <a:srgbClr val="1C1D1E"/>
                </a:solidFill>
                <a:latin typeface="+mj-lt"/>
                <a:cs typeface="Franklin Gothic Medium"/>
              </a:rPr>
              <a:t>dental</a:t>
            </a:r>
            <a:r>
              <a:rPr sz="2400" spc="-105" dirty="0">
                <a:solidFill>
                  <a:srgbClr val="1C1D1E"/>
                </a:solidFill>
                <a:latin typeface="+mj-lt"/>
                <a:cs typeface="Franklin Gothic Medium"/>
              </a:rPr>
              <a:t> </a:t>
            </a:r>
            <a:r>
              <a:rPr sz="2400" spc="-140" dirty="0">
                <a:solidFill>
                  <a:srgbClr val="1C1D1E"/>
                </a:solidFill>
                <a:latin typeface="+mj-lt"/>
                <a:cs typeface="Franklin Gothic Medium"/>
              </a:rPr>
              <a:t>caries</a:t>
            </a:r>
            <a:r>
              <a:rPr sz="2400" spc="-70" dirty="0">
                <a:solidFill>
                  <a:srgbClr val="1C1D1E"/>
                </a:solidFill>
                <a:latin typeface="+mj-lt"/>
                <a:cs typeface="Franklin Gothic Medium"/>
              </a:rPr>
              <a:t> </a:t>
            </a:r>
            <a:r>
              <a:rPr sz="2400" spc="-125" dirty="0">
                <a:solidFill>
                  <a:srgbClr val="1C1D1E"/>
                </a:solidFill>
                <a:latin typeface="+mj-lt"/>
                <a:cs typeface="Franklin Gothic Medium"/>
              </a:rPr>
              <a:t>in</a:t>
            </a:r>
            <a:r>
              <a:rPr sz="2400" spc="-100" dirty="0">
                <a:solidFill>
                  <a:srgbClr val="1C1D1E"/>
                </a:solidFill>
                <a:latin typeface="+mj-lt"/>
                <a:cs typeface="Franklin Gothic Medium"/>
              </a:rPr>
              <a:t> </a:t>
            </a:r>
            <a:r>
              <a:rPr sz="2400" spc="-140" dirty="0">
                <a:solidFill>
                  <a:srgbClr val="1C1D1E"/>
                </a:solidFill>
                <a:latin typeface="+mj-lt"/>
                <a:cs typeface="Franklin Gothic Medium"/>
              </a:rPr>
              <a:t>very</a:t>
            </a:r>
            <a:r>
              <a:rPr sz="2400" spc="-100" dirty="0">
                <a:solidFill>
                  <a:srgbClr val="1C1D1E"/>
                </a:solidFill>
                <a:latin typeface="+mj-lt"/>
                <a:cs typeface="Franklin Gothic Medium"/>
              </a:rPr>
              <a:t> </a:t>
            </a:r>
            <a:r>
              <a:rPr sz="2400" spc="-180" dirty="0">
                <a:solidFill>
                  <a:srgbClr val="1C1D1E"/>
                </a:solidFill>
                <a:latin typeface="+mj-lt"/>
                <a:cs typeface="Franklin Gothic Medium"/>
              </a:rPr>
              <a:t>young</a:t>
            </a:r>
            <a:r>
              <a:rPr sz="2400" spc="-85" dirty="0">
                <a:solidFill>
                  <a:srgbClr val="1C1D1E"/>
                </a:solidFill>
                <a:latin typeface="+mj-lt"/>
                <a:cs typeface="Franklin Gothic Medium"/>
              </a:rPr>
              <a:t> </a:t>
            </a:r>
            <a:r>
              <a:rPr sz="2400" spc="-80" dirty="0">
                <a:solidFill>
                  <a:srgbClr val="1C1D1E"/>
                </a:solidFill>
                <a:latin typeface="+mj-lt"/>
                <a:cs typeface="Franklin Gothic Medium"/>
              </a:rPr>
              <a:t>patients </a:t>
            </a:r>
            <a:r>
              <a:rPr sz="2400" spc="-150" dirty="0">
                <a:solidFill>
                  <a:srgbClr val="1C1D1E"/>
                </a:solidFill>
                <a:latin typeface="+mj-lt"/>
                <a:cs typeface="Franklin Gothic Medium"/>
              </a:rPr>
              <a:t>so</a:t>
            </a:r>
            <a:r>
              <a:rPr sz="2400" spc="-100" dirty="0">
                <a:solidFill>
                  <a:srgbClr val="1C1D1E"/>
                </a:solidFill>
                <a:latin typeface="+mj-lt"/>
                <a:cs typeface="Franklin Gothic Medium"/>
              </a:rPr>
              <a:t> </a:t>
            </a:r>
            <a:r>
              <a:rPr sz="2400" spc="-150" dirty="0">
                <a:solidFill>
                  <a:srgbClr val="1C1D1E"/>
                </a:solidFill>
                <a:latin typeface="+mj-lt"/>
                <a:cs typeface="Franklin Gothic Medium"/>
              </a:rPr>
              <a:t>that</a:t>
            </a:r>
            <a:r>
              <a:rPr sz="2400" spc="-65" dirty="0">
                <a:solidFill>
                  <a:srgbClr val="1C1D1E"/>
                </a:solidFill>
                <a:latin typeface="+mj-lt"/>
                <a:cs typeface="Franklin Gothic Medium"/>
              </a:rPr>
              <a:t> </a:t>
            </a:r>
            <a:r>
              <a:rPr sz="2400" spc="-160" dirty="0">
                <a:solidFill>
                  <a:srgbClr val="1C1D1E"/>
                </a:solidFill>
                <a:latin typeface="+mj-lt"/>
                <a:cs typeface="Franklin Gothic Medium"/>
              </a:rPr>
              <a:t>they</a:t>
            </a:r>
            <a:r>
              <a:rPr sz="2400" spc="-110" dirty="0">
                <a:solidFill>
                  <a:srgbClr val="1C1D1E"/>
                </a:solidFill>
                <a:latin typeface="+mj-lt"/>
                <a:cs typeface="Franklin Gothic Medium"/>
              </a:rPr>
              <a:t> </a:t>
            </a:r>
            <a:r>
              <a:rPr sz="2400" spc="-245" dirty="0">
                <a:solidFill>
                  <a:srgbClr val="1C1D1E"/>
                </a:solidFill>
                <a:latin typeface="+mj-lt"/>
                <a:cs typeface="Franklin Gothic Medium"/>
              </a:rPr>
              <a:t>may</a:t>
            </a:r>
            <a:r>
              <a:rPr sz="2400" spc="-60" dirty="0">
                <a:solidFill>
                  <a:srgbClr val="1C1D1E"/>
                </a:solidFill>
                <a:latin typeface="+mj-lt"/>
                <a:cs typeface="Franklin Gothic Medium"/>
              </a:rPr>
              <a:t> </a:t>
            </a:r>
            <a:r>
              <a:rPr sz="2400" spc="-235" dirty="0">
                <a:solidFill>
                  <a:srgbClr val="1C1D1E"/>
                </a:solidFill>
                <a:latin typeface="+mj-lt"/>
                <a:cs typeface="Franklin Gothic Medium"/>
              </a:rPr>
              <a:t>make</a:t>
            </a:r>
            <a:r>
              <a:rPr sz="2400" spc="-90" dirty="0">
                <a:solidFill>
                  <a:srgbClr val="1C1D1E"/>
                </a:solidFill>
                <a:latin typeface="+mj-lt"/>
                <a:cs typeface="Franklin Gothic Medium"/>
              </a:rPr>
              <a:t> </a:t>
            </a:r>
            <a:r>
              <a:rPr sz="2400" spc="-130" dirty="0">
                <a:solidFill>
                  <a:srgbClr val="1C1D1E"/>
                </a:solidFill>
                <a:latin typeface="+mj-lt"/>
                <a:cs typeface="Franklin Gothic Medium"/>
              </a:rPr>
              <a:t>appropriate</a:t>
            </a:r>
            <a:r>
              <a:rPr sz="2400" spc="-60" dirty="0">
                <a:solidFill>
                  <a:srgbClr val="1C1D1E"/>
                </a:solidFill>
                <a:latin typeface="+mj-lt"/>
                <a:cs typeface="Franklin Gothic Medium"/>
              </a:rPr>
              <a:t> </a:t>
            </a:r>
            <a:r>
              <a:rPr sz="2400" spc="-135" dirty="0">
                <a:solidFill>
                  <a:srgbClr val="1C1D1E"/>
                </a:solidFill>
                <a:latin typeface="+mj-lt"/>
                <a:cs typeface="Franklin Gothic Medium"/>
              </a:rPr>
              <a:t>decisions</a:t>
            </a:r>
            <a:r>
              <a:rPr sz="2400" spc="-80" dirty="0">
                <a:solidFill>
                  <a:srgbClr val="1C1D1E"/>
                </a:solidFill>
                <a:latin typeface="+mj-lt"/>
                <a:cs typeface="Franklin Gothic Medium"/>
              </a:rPr>
              <a:t> </a:t>
            </a:r>
            <a:r>
              <a:rPr sz="2400" spc="-140" dirty="0">
                <a:solidFill>
                  <a:srgbClr val="1C1D1E"/>
                </a:solidFill>
                <a:latin typeface="+mj-lt"/>
                <a:cs typeface="Franklin Gothic Medium"/>
              </a:rPr>
              <a:t>regarding</a:t>
            </a:r>
            <a:r>
              <a:rPr sz="2400" spc="-70" dirty="0">
                <a:solidFill>
                  <a:srgbClr val="1C1D1E"/>
                </a:solidFill>
                <a:latin typeface="+mj-lt"/>
                <a:cs typeface="Franklin Gothic Medium"/>
              </a:rPr>
              <a:t> </a:t>
            </a:r>
            <a:r>
              <a:rPr sz="2400" spc="-160" dirty="0">
                <a:solidFill>
                  <a:srgbClr val="1C1D1E"/>
                </a:solidFill>
                <a:latin typeface="+mj-lt"/>
                <a:cs typeface="Franklin Gothic Medium"/>
              </a:rPr>
              <a:t>timely</a:t>
            </a:r>
            <a:r>
              <a:rPr sz="2400" spc="-90" dirty="0">
                <a:solidFill>
                  <a:srgbClr val="1C1D1E"/>
                </a:solidFill>
                <a:latin typeface="+mj-lt"/>
                <a:cs typeface="Franklin Gothic Medium"/>
              </a:rPr>
              <a:t> </a:t>
            </a:r>
            <a:r>
              <a:rPr sz="2400" spc="-165" dirty="0">
                <a:solidFill>
                  <a:srgbClr val="1C1D1E"/>
                </a:solidFill>
                <a:latin typeface="+mj-lt"/>
                <a:cs typeface="Franklin Gothic Medium"/>
              </a:rPr>
              <a:t>and</a:t>
            </a:r>
            <a:r>
              <a:rPr sz="2400" spc="-80" dirty="0">
                <a:solidFill>
                  <a:srgbClr val="1C1D1E"/>
                </a:solidFill>
                <a:latin typeface="+mj-lt"/>
                <a:cs typeface="Franklin Gothic Medium"/>
              </a:rPr>
              <a:t> </a:t>
            </a:r>
            <a:r>
              <a:rPr sz="2400" spc="-10" dirty="0">
                <a:solidFill>
                  <a:srgbClr val="1C1D1E"/>
                </a:solidFill>
                <a:latin typeface="+mj-lt"/>
                <a:cs typeface="Franklin Gothic Medium"/>
              </a:rPr>
              <a:t>effective</a:t>
            </a:r>
            <a:endParaRPr sz="2400" dirty="0">
              <a:latin typeface="+mj-lt"/>
              <a:cs typeface="Franklin Gothic Medium"/>
            </a:endParaRPr>
          </a:p>
          <a:p>
            <a:pPr marL="356870">
              <a:lnSpc>
                <a:spcPct val="100000"/>
              </a:lnSpc>
              <a:spcBef>
                <a:spcPts val="5"/>
              </a:spcBef>
            </a:pPr>
            <a:r>
              <a:rPr sz="2400" spc="-130" dirty="0">
                <a:solidFill>
                  <a:srgbClr val="1C1D1E"/>
                </a:solidFill>
                <a:latin typeface="+mj-lt"/>
                <a:cs typeface="Franklin Gothic Medium"/>
              </a:rPr>
              <a:t>intervention</a:t>
            </a:r>
            <a:r>
              <a:rPr sz="2400" spc="-40" dirty="0">
                <a:solidFill>
                  <a:srgbClr val="1C1D1E"/>
                </a:solidFill>
                <a:latin typeface="+mj-lt"/>
                <a:cs typeface="Franklin Gothic Medium"/>
              </a:rPr>
              <a:t> </a:t>
            </a:r>
            <a:r>
              <a:rPr sz="2400" spc="-50" dirty="0">
                <a:solidFill>
                  <a:srgbClr val="1C1D1E"/>
                </a:solidFill>
                <a:latin typeface="+mj-lt"/>
                <a:cs typeface="Franklin Gothic Medium"/>
              </a:rPr>
              <a:t>.</a:t>
            </a:r>
            <a:endParaRPr sz="2400" dirty="0">
              <a:latin typeface="+mj-lt"/>
              <a:cs typeface="Franklin Gothic Medium"/>
            </a:endParaRPr>
          </a:p>
          <a:p>
            <a:pPr>
              <a:lnSpc>
                <a:spcPct val="100000"/>
              </a:lnSpc>
              <a:spcBef>
                <a:spcPts val="1095"/>
              </a:spcBef>
            </a:pPr>
            <a:endParaRPr sz="2400" dirty="0">
              <a:latin typeface="+mj-lt"/>
              <a:cs typeface="Franklin Gothic Medium"/>
            </a:endParaRPr>
          </a:p>
          <a:p>
            <a:pPr marL="356870" indent="-344170">
              <a:lnSpc>
                <a:spcPct val="100000"/>
              </a:lnSpc>
              <a:buFont typeface="Arial MT"/>
              <a:buChar char="•"/>
              <a:tabLst>
                <a:tab pos="356870" algn="l"/>
              </a:tabLst>
            </a:pPr>
            <a:r>
              <a:rPr sz="1600" spc="-65" dirty="0">
                <a:solidFill>
                  <a:srgbClr val="1C1D1E"/>
                </a:solidFill>
                <a:latin typeface="+mj-lt"/>
                <a:cs typeface="Franklin Gothic Medium"/>
              </a:rPr>
              <a:t>Reference:</a:t>
            </a:r>
            <a:endParaRPr sz="1600" dirty="0">
              <a:latin typeface="+mj-lt"/>
              <a:cs typeface="Franklin Gothic Medium"/>
            </a:endParaRPr>
          </a:p>
          <a:p>
            <a:pPr marL="356870" indent="-344170">
              <a:lnSpc>
                <a:spcPct val="100000"/>
              </a:lnSpc>
              <a:spcBef>
                <a:spcPts val="330"/>
              </a:spcBef>
              <a:buClr>
                <a:srgbClr val="005274"/>
              </a:buClr>
              <a:buFont typeface="Arial MT"/>
              <a:buChar char="•"/>
              <a:tabLst>
                <a:tab pos="356870" algn="l"/>
              </a:tabLst>
            </a:pPr>
            <a:r>
              <a:rPr sz="1600" u="sng" dirty="0">
                <a:solidFill>
                  <a:srgbClr val="0000FF"/>
                </a:solidFill>
                <a:uFill>
                  <a:solidFill>
                    <a:srgbClr val="0000FF"/>
                  </a:solidFill>
                </a:uFill>
                <a:latin typeface="+mj-lt"/>
                <a:cs typeface="Calibri"/>
                <a:hlinkClick r:id="rId2"/>
              </a:rPr>
              <a:t>Journal</a:t>
            </a:r>
            <a:r>
              <a:rPr sz="1600" u="sng" spc="-25" dirty="0">
                <a:solidFill>
                  <a:srgbClr val="0000FF"/>
                </a:solidFill>
                <a:uFill>
                  <a:solidFill>
                    <a:srgbClr val="0000FF"/>
                  </a:solidFill>
                </a:uFill>
                <a:latin typeface="+mj-lt"/>
                <a:cs typeface="Calibri"/>
                <a:hlinkClick r:id="rId2"/>
              </a:rPr>
              <a:t> </a:t>
            </a:r>
            <a:r>
              <a:rPr sz="1600" u="sng" dirty="0">
                <a:solidFill>
                  <a:srgbClr val="0000FF"/>
                </a:solidFill>
                <a:uFill>
                  <a:solidFill>
                    <a:srgbClr val="0000FF"/>
                  </a:solidFill>
                </a:uFill>
                <a:latin typeface="+mj-lt"/>
                <a:cs typeface="Calibri"/>
                <a:hlinkClick r:id="rId2"/>
              </a:rPr>
              <a:t>of</a:t>
            </a:r>
            <a:r>
              <a:rPr sz="1600" u="sng" spc="-20" dirty="0">
                <a:solidFill>
                  <a:srgbClr val="0000FF"/>
                </a:solidFill>
                <a:uFill>
                  <a:solidFill>
                    <a:srgbClr val="0000FF"/>
                  </a:solidFill>
                </a:uFill>
                <a:latin typeface="+mj-lt"/>
                <a:cs typeface="Calibri"/>
                <a:hlinkClick r:id="rId2"/>
              </a:rPr>
              <a:t> </a:t>
            </a:r>
            <a:r>
              <a:rPr sz="1600" u="sng" dirty="0">
                <a:solidFill>
                  <a:srgbClr val="0000FF"/>
                </a:solidFill>
                <a:uFill>
                  <a:solidFill>
                    <a:srgbClr val="0000FF"/>
                  </a:solidFill>
                </a:uFill>
                <a:latin typeface="+mj-lt"/>
                <a:cs typeface="Calibri"/>
                <a:hlinkClick r:id="rId2"/>
              </a:rPr>
              <a:t>the</a:t>
            </a:r>
            <a:r>
              <a:rPr sz="1600" u="sng" spc="-25" dirty="0">
                <a:solidFill>
                  <a:srgbClr val="0000FF"/>
                </a:solidFill>
                <a:uFill>
                  <a:solidFill>
                    <a:srgbClr val="0000FF"/>
                  </a:solidFill>
                </a:uFill>
                <a:latin typeface="+mj-lt"/>
                <a:cs typeface="Calibri"/>
                <a:hlinkClick r:id="rId2"/>
              </a:rPr>
              <a:t> </a:t>
            </a:r>
            <a:r>
              <a:rPr sz="1600" u="sng" spc="-10" dirty="0">
                <a:solidFill>
                  <a:srgbClr val="0000FF"/>
                </a:solidFill>
                <a:uFill>
                  <a:solidFill>
                    <a:srgbClr val="0000FF"/>
                  </a:solidFill>
                </a:uFill>
                <a:latin typeface="+mj-lt"/>
                <a:cs typeface="Calibri"/>
                <a:hlinkClick r:id="rId2"/>
              </a:rPr>
              <a:t>American</a:t>
            </a:r>
            <a:r>
              <a:rPr sz="1600" u="sng" spc="-65" dirty="0">
                <a:solidFill>
                  <a:srgbClr val="0000FF"/>
                </a:solidFill>
                <a:uFill>
                  <a:solidFill>
                    <a:srgbClr val="0000FF"/>
                  </a:solidFill>
                </a:uFill>
                <a:latin typeface="+mj-lt"/>
                <a:cs typeface="Calibri"/>
                <a:hlinkClick r:id="rId2"/>
              </a:rPr>
              <a:t> </a:t>
            </a:r>
            <a:r>
              <a:rPr sz="1600" u="sng" dirty="0">
                <a:solidFill>
                  <a:srgbClr val="0000FF"/>
                </a:solidFill>
                <a:uFill>
                  <a:solidFill>
                    <a:srgbClr val="0000FF"/>
                  </a:solidFill>
                </a:uFill>
                <a:latin typeface="+mj-lt"/>
                <a:cs typeface="Calibri"/>
                <a:hlinkClick r:id="rId2"/>
              </a:rPr>
              <a:t>Academy</a:t>
            </a:r>
            <a:r>
              <a:rPr sz="1600" u="sng" spc="-40" dirty="0">
                <a:solidFill>
                  <a:srgbClr val="0000FF"/>
                </a:solidFill>
                <a:uFill>
                  <a:solidFill>
                    <a:srgbClr val="0000FF"/>
                  </a:solidFill>
                </a:uFill>
                <a:latin typeface="+mj-lt"/>
                <a:cs typeface="Calibri"/>
                <a:hlinkClick r:id="rId2"/>
              </a:rPr>
              <a:t> </a:t>
            </a:r>
            <a:r>
              <a:rPr sz="1600" u="sng" dirty="0">
                <a:solidFill>
                  <a:srgbClr val="0000FF"/>
                </a:solidFill>
                <a:uFill>
                  <a:solidFill>
                    <a:srgbClr val="0000FF"/>
                  </a:solidFill>
                </a:uFill>
                <a:latin typeface="+mj-lt"/>
                <a:cs typeface="Calibri"/>
                <a:hlinkClick r:id="rId2"/>
              </a:rPr>
              <a:t>of</a:t>
            </a:r>
            <a:r>
              <a:rPr sz="1600" u="sng" spc="-20" dirty="0">
                <a:solidFill>
                  <a:srgbClr val="0000FF"/>
                </a:solidFill>
                <a:uFill>
                  <a:solidFill>
                    <a:srgbClr val="0000FF"/>
                  </a:solidFill>
                </a:uFill>
                <a:latin typeface="+mj-lt"/>
                <a:cs typeface="Calibri"/>
                <a:hlinkClick r:id="rId2"/>
              </a:rPr>
              <a:t> </a:t>
            </a:r>
            <a:r>
              <a:rPr sz="1600" u="sng" dirty="0">
                <a:solidFill>
                  <a:srgbClr val="0000FF"/>
                </a:solidFill>
                <a:uFill>
                  <a:solidFill>
                    <a:srgbClr val="0000FF"/>
                  </a:solidFill>
                </a:uFill>
                <a:latin typeface="+mj-lt"/>
                <a:cs typeface="Calibri"/>
                <a:hlinkClick r:id="rId2"/>
              </a:rPr>
              <a:t>Nurse</a:t>
            </a:r>
            <a:r>
              <a:rPr sz="1600" u="sng" spc="-45" dirty="0">
                <a:solidFill>
                  <a:srgbClr val="0000FF"/>
                </a:solidFill>
                <a:uFill>
                  <a:solidFill>
                    <a:srgbClr val="0000FF"/>
                  </a:solidFill>
                </a:uFill>
                <a:latin typeface="+mj-lt"/>
                <a:cs typeface="Calibri"/>
                <a:hlinkClick r:id="rId2"/>
              </a:rPr>
              <a:t> </a:t>
            </a:r>
            <a:r>
              <a:rPr sz="1600" u="sng" spc="-10" dirty="0">
                <a:solidFill>
                  <a:srgbClr val="0000FF"/>
                </a:solidFill>
                <a:uFill>
                  <a:solidFill>
                    <a:srgbClr val="0000FF"/>
                  </a:solidFill>
                </a:uFill>
                <a:latin typeface="+mj-lt"/>
                <a:cs typeface="Calibri"/>
                <a:hlinkClick r:id="rId2"/>
              </a:rPr>
              <a:t>Practitioners</a:t>
            </a:r>
            <a:endParaRPr sz="1600" dirty="0">
              <a:latin typeface="+mj-lt"/>
              <a:cs typeface="Calibri"/>
            </a:endParaRPr>
          </a:p>
          <a:p>
            <a:pPr marL="356870" indent="-344170">
              <a:lnSpc>
                <a:spcPct val="100000"/>
              </a:lnSpc>
              <a:spcBef>
                <a:spcPts val="385"/>
              </a:spcBef>
              <a:buFont typeface="Arial MT"/>
              <a:buChar char="•"/>
              <a:tabLst>
                <a:tab pos="356870" algn="l"/>
              </a:tabLst>
            </a:pPr>
            <a:r>
              <a:rPr sz="1600" b="1" spc="-10" dirty="0">
                <a:solidFill>
                  <a:srgbClr val="1C1D1E"/>
                </a:solidFill>
                <a:latin typeface="+mj-lt"/>
                <a:cs typeface="Calibri"/>
              </a:rPr>
              <a:t>Assessment,</a:t>
            </a:r>
            <a:r>
              <a:rPr sz="1600" b="1" spc="-70" dirty="0">
                <a:solidFill>
                  <a:srgbClr val="1C1D1E"/>
                </a:solidFill>
                <a:latin typeface="+mj-lt"/>
                <a:cs typeface="Calibri"/>
              </a:rPr>
              <a:t> </a:t>
            </a:r>
            <a:r>
              <a:rPr sz="1600" b="1" spc="-10" dirty="0">
                <a:solidFill>
                  <a:srgbClr val="1C1D1E"/>
                </a:solidFill>
                <a:latin typeface="+mj-lt"/>
                <a:cs typeface="Calibri"/>
              </a:rPr>
              <a:t>management,</a:t>
            </a:r>
            <a:r>
              <a:rPr sz="1600" b="1" spc="-70" dirty="0">
                <a:solidFill>
                  <a:srgbClr val="1C1D1E"/>
                </a:solidFill>
                <a:latin typeface="+mj-lt"/>
                <a:cs typeface="Calibri"/>
              </a:rPr>
              <a:t> </a:t>
            </a:r>
            <a:r>
              <a:rPr sz="1600" b="1" dirty="0">
                <a:solidFill>
                  <a:srgbClr val="1C1D1E"/>
                </a:solidFill>
                <a:latin typeface="+mj-lt"/>
                <a:cs typeface="Calibri"/>
              </a:rPr>
              <a:t>and</a:t>
            </a:r>
            <a:r>
              <a:rPr sz="1600" b="1" spc="20" dirty="0">
                <a:solidFill>
                  <a:srgbClr val="1C1D1E"/>
                </a:solidFill>
                <a:latin typeface="+mj-lt"/>
                <a:cs typeface="Calibri"/>
              </a:rPr>
              <a:t> </a:t>
            </a:r>
            <a:r>
              <a:rPr sz="1600" b="1" spc="-10" dirty="0">
                <a:solidFill>
                  <a:srgbClr val="1C1D1E"/>
                </a:solidFill>
                <a:latin typeface="+mj-lt"/>
                <a:cs typeface="Calibri"/>
              </a:rPr>
              <a:t>prevention </a:t>
            </a:r>
            <a:r>
              <a:rPr sz="1600" b="1" dirty="0">
                <a:solidFill>
                  <a:srgbClr val="1C1D1E"/>
                </a:solidFill>
                <a:latin typeface="+mj-lt"/>
                <a:cs typeface="Calibri"/>
              </a:rPr>
              <a:t>of</a:t>
            </a:r>
            <a:r>
              <a:rPr sz="1600" b="1" spc="30" dirty="0">
                <a:solidFill>
                  <a:srgbClr val="1C1D1E"/>
                </a:solidFill>
                <a:latin typeface="+mj-lt"/>
                <a:cs typeface="Calibri"/>
              </a:rPr>
              <a:t> </a:t>
            </a:r>
            <a:r>
              <a:rPr sz="1600" b="1" dirty="0">
                <a:solidFill>
                  <a:srgbClr val="1C1D1E"/>
                </a:solidFill>
                <a:latin typeface="+mj-lt"/>
                <a:cs typeface="Calibri"/>
              </a:rPr>
              <a:t>early</a:t>
            </a:r>
            <a:r>
              <a:rPr sz="1600" b="1" spc="-10" dirty="0">
                <a:solidFill>
                  <a:srgbClr val="1C1D1E"/>
                </a:solidFill>
                <a:latin typeface="+mj-lt"/>
                <a:cs typeface="Calibri"/>
              </a:rPr>
              <a:t> </a:t>
            </a:r>
            <a:r>
              <a:rPr sz="1600" b="1" dirty="0">
                <a:solidFill>
                  <a:srgbClr val="1C1D1E"/>
                </a:solidFill>
                <a:latin typeface="+mj-lt"/>
                <a:cs typeface="Calibri"/>
              </a:rPr>
              <a:t>childhood</a:t>
            </a:r>
            <a:r>
              <a:rPr sz="1600" b="1" spc="15" dirty="0">
                <a:solidFill>
                  <a:srgbClr val="1C1D1E"/>
                </a:solidFill>
                <a:latin typeface="+mj-lt"/>
                <a:cs typeface="Calibri"/>
              </a:rPr>
              <a:t> </a:t>
            </a:r>
            <a:r>
              <a:rPr sz="1600" b="1" spc="-10" dirty="0">
                <a:solidFill>
                  <a:srgbClr val="1C1D1E"/>
                </a:solidFill>
                <a:latin typeface="+mj-lt"/>
                <a:cs typeface="Calibri"/>
              </a:rPr>
              <a:t>caries</a:t>
            </a:r>
            <a:endParaRPr sz="1600" dirty="0">
              <a:latin typeface="+mj-lt"/>
              <a:cs typeface="Calibri"/>
            </a:endParaRPr>
          </a:p>
          <a:p>
            <a:pPr marL="356870" marR="249554" indent="-344805">
              <a:lnSpc>
                <a:spcPct val="100000"/>
              </a:lnSpc>
              <a:spcBef>
                <a:spcPts val="385"/>
              </a:spcBef>
              <a:buClr>
                <a:srgbClr val="005274"/>
              </a:buClr>
              <a:buFont typeface="Arial MT"/>
              <a:buChar char="•"/>
              <a:tabLst>
                <a:tab pos="356870" algn="l"/>
              </a:tabLst>
            </a:pPr>
            <a:r>
              <a:rPr sz="1600" u="sng" spc="-10" dirty="0">
                <a:solidFill>
                  <a:srgbClr val="0000FF"/>
                </a:solidFill>
                <a:uFill>
                  <a:solidFill>
                    <a:srgbClr val="0000FF"/>
                  </a:solidFill>
                </a:uFill>
                <a:latin typeface="+mj-lt"/>
                <a:cs typeface="Calibri"/>
                <a:hlinkClick r:id="rId3"/>
              </a:rPr>
              <a:t>Lynette</a:t>
            </a:r>
            <a:r>
              <a:rPr sz="1600" u="sng" spc="-75" dirty="0">
                <a:solidFill>
                  <a:srgbClr val="0000FF"/>
                </a:solidFill>
                <a:uFill>
                  <a:solidFill>
                    <a:srgbClr val="0000FF"/>
                  </a:solidFill>
                </a:uFill>
                <a:latin typeface="+mj-lt"/>
                <a:cs typeface="Calibri"/>
                <a:hlinkClick r:id="rId3"/>
              </a:rPr>
              <a:t> </a:t>
            </a:r>
            <a:r>
              <a:rPr sz="1600" u="sng" dirty="0">
                <a:solidFill>
                  <a:srgbClr val="0000FF"/>
                </a:solidFill>
                <a:uFill>
                  <a:solidFill>
                    <a:srgbClr val="0000FF"/>
                  </a:solidFill>
                </a:uFill>
                <a:latin typeface="+mj-lt"/>
                <a:cs typeface="Calibri"/>
                <a:hlinkClick r:id="rId3"/>
              </a:rPr>
              <a:t>E.</a:t>
            </a:r>
            <a:r>
              <a:rPr sz="1600" u="sng" spc="-35" dirty="0">
                <a:solidFill>
                  <a:srgbClr val="0000FF"/>
                </a:solidFill>
                <a:uFill>
                  <a:solidFill>
                    <a:srgbClr val="0000FF"/>
                  </a:solidFill>
                </a:uFill>
                <a:latin typeface="+mj-lt"/>
                <a:cs typeface="Calibri"/>
                <a:hlinkClick r:id="rId3"/>
              </a:rPr>
              <a:t> </a:t>
            </a:r>
            <a:r>
              <a:rPr sz="1600" u="sng" spc="-10" dirty="0">
                <a:solidFill>
                  <a:srgbClr val="0000FF"/>
                </a:solidFill>
                <a:uFill>
                  <a:solidFill>
                    <a:srgbClr val="0000FF"/>
                  </a:solidFill>
                </a:uFill>
                <a:latin typeface="+mj-lt"/>
                <a:cs typeface="Calibri"/>
                <a:hlinkClick r:id="rId3"/>
              </a:rPr>
              <a:t>Kagihara</a:t>
            </a:r>
            <a:r>
              <a:rPr sz="1600" u="sng" spc="-80" dirty="0">
                <a:solidFill>
                  <a:srgbClr val="0000FF"/>
                </a:solidFill>
                <a:uFill>
                  <a:solidFill>
                    <a:srgbClr val="0000FF"/>
                  </a:solidFill>
                </a:uFill>
                <a:latin typeface="+mj-lt"/>
                <a:cs typeface="Calibri"/>
                <a:hlinkClick r:id="rId3"/>
              </a:rPr>
              <a:t> </a:t>
            </a:r>
            <a:r>
              <a:rPr sz="1600" u="sng" dirty="0">
                <a:solidFill>
                  <a:srgbClr val="0000FF"/>
                </a:solidFill>
                <a:uFill>
                  <a:solidFill>
                    <a:srgbClr val="0000FF"/>
                  </a:solidFill>
                </a:uFill>
                <a:latin typeface="+mj-lt"/>
                <a:cs typeface="Calibri"/>
                <a:hlinkClick r:id="rId3"/>
              </a:rPr>
              <a:t>DDS,</a:t>
            </a:r>
            <a:r>
              <a:rPr sz="1600" u="sng" spc="-30" dirty="0">
                <a:solidFill>
                  <a:srgbClr val="0000FF"/>
                </a:solidFill>
                <a:uFill>
                  <a:solidFill>
                    <a:srgbClr val="0000FF"/>
                  </a:solidFill>
                </a:uFill>
                <a:latin typeface="+mj-lt"/>
                <a:cs typeface="Calibri"/>
                <a:hlinkClick r:id="rId3"/>
              </a:rPr>
              <a:t> </a:t>
            </a:r>
            <a:r>
              <a:rPr sz="1600" u="sng" dirty="0">
                <a:solidFill>
                  <a:srgbClr val="0000FF"/>
                </a:solidFill>
                <a:uFill>
                  <a:solidFill>
                    <a:srgbClr val="0000FF"/>
                  </a:solidFill>
                </a:uFill>
                <a:latin typeface="+mj-lt"/>
                <a:cs typeface="Calibri"/>
                <a:hlinkClick r:id="rId3"/>
              </a:rPr>
              <a:t>MSED</a:t>
            </a:r>
            <a:r>
              <a:rPr sz="1600" dirty="0">
                <a:solidFill>
                  <a:srgbClr val="8A8A8A"/>
                </a:solidFill>
                <a:latin typeface="+mj-lt"/>
                <a:cs typeface="Calibri"/>
                <a:hlinkClick r:id="rId3"/>
              </a:rPr>
              <a:t>,</a:t>
            </a:r>
            <a:r>
              <a:rPr sz="1600" spc="-35" dirty="0">
                <a:solidFill>
                  <a:srgbClr val="8A8A8A"/>
                </a:solidFill>
                <a:latin typeface="+mj-lt"/>
                <a:cs typeface="Calibri"/>
                <a:hlinkClick r:id="rId3"/>
              </a:rPr>
              <a:t> </a:t>
            </a:r>
            <a:r>
              <a:rPr sz="1600" u="sng" dirty="0">
                <a:solidFill>
                  <a:srgbClr val="0000FF"/>
                </a:solidFill>
                <a:uFill>
                  <a:solidFill>
                    <a:srgbClr val="0000FF"/>
                  </a:solidFill>
                </a:uFill>
                <a:latin typeface="+mj-lt"/>
                <a:cs typeface="Calibri"/>
                <a:hlinkClick r:id="rId3"/>
              </a:rPr>
              <a:t>Victoria</a:t>
            </a:r>
            <a:r>
              <a:rPr sz="1600" u="sng" spc="-20" dirty="0">
                <a:solidFill>
                  <a:srgbClr val="0000FF"/>
                </a:solidFill>
                <a:uFill>
                  <a:solidFill>
                    <a:srgbClr val="0000FF"/>
                  </a:solidFill>
                </a:uFill>
                <a:latin typeface="+mj-lt"/>
                <a:cs typeface="Calibri"/>
                <a:hlinkClick r:id="rId3"/>
              </a:rPr>
              <a:t> </a:t>
            </a:r>
            <a:r>
              <a:rPr sz="1600" u="sng" spc="-110" dirty="0">
                <a:solidFill>
                  <a:srgbClr val="0000FF"/>
                </a:solidFill>
                <a:uFill>
                  <a:solidFill>
                    <a:srgbClr val="0000FF"/>
                  </a:solidFill>
                </a:uFill>
                <a:latin typeface="+mj-lt"/>
                <a:cs typeface="Calibri"/>
                <a:hlinkClick r:id="rId3"/>
              </a:rPr>
              <a:t>P.</a:t>
            </a:r>
            <a:r>
              <a:rPr sz="1600" u="sng" dirty="0">
                <a:solidFill>
                  <a:srgbClr val="0000FF"/>
                </a:solidFill>
                <a:uFill>
                  <a:solidFill>
                    <a:srgbClr val="0000FF"/>
                  </a:solidFill>
                </a:uFill>
                <a:latin typeface="+mj-lt"/>
                <a:cs typeface="Calibri"/>
                <a:hlinkClick r:id="rId3"/>
              </a:rPr>
              <a:t> Niederhauser</a:t>
            </a:r>
            <a:r>
              <a:rPr sz="1600" u="sng" spc="-5" dirty="0">
                <a:solidFill>
                  <a:srgbClr val="0000FF"/>
                </a:solidFill>
                <a:uFill>
                  <a:solidFill>
                    <a:srgbClr val="0000FF"/>
                  </a:solidFill>
                </a:uFill>
                <a:latin typeface="+mj-lt"/>
                <a:cs typeface="Calibri"/>
                <a:hlinkClick r:id="rId3"/>
              </a:rPr>
              <a:t> </a:t>
            </a:r>
            <a:r>
              <a:rPr sz="1600" u="sng" dirty="0">
                <a:solidFill>
                  <a:srgbClr val="0000FF"/>
                </a:solidFill>
                <a:uFill>
                  <a:solidFill>
                    <a:srgbClr val="0000FF"/>
                  </a:solidFill>
                </a:uFill>
                <a:latin typeface="+mj-lt"/>
                <a:cs typeface="Calibri"/>
                <a:hlinkClick r:id="rId3"/>
              </a:rPr>
              <a:t>DrPH,</a:t>
            </a:r>
            <a:r>
              <a:rPr sz="1600" u="sng" spc="-50" dirty="0">
                <a:solidFill>
                  <a:srgbClr val="0000FF"/>
                </a:solidFill>
                <a:uFill>
                  <a:solidFill>
                    <a:srgbClr val="0000FF"/>
                  </a:solidFill>
                </a:uFill>
                <a:latin typeface="+mj-lt"/>
                <a:cs typeface="Calibri"/>
                <a:hlinkClick r:id="rId3"/>
              </a:rPr>
              <a:t> </a:t>
            </a:r>
            <a:r>
              <a:rPr sz="1600" u="sng" dirty="0">
                <a:solidFill>
                  <a:srgbClr val="0000FF"/>
                </a:solidFill>
                <a:uFill>
                  <a:solidFill>
                    <a:srgbClr val="0000FF"/>
                  </a:solidFill>
                </a:uFill>
                <a:latin typeface="+mj-lt"/>
                <a:cs typeface="Calibri"/>
                <a:hlinkClick r:id="rId3"/>
              </a:rPr>
              <a:t>APRN,</a:t>
            </a:r>
            <a:r>
              <a:rPr sz="1600" u="sng" spc="-35" dirty="0">
                <a:solidFill>
                  <a:srgbClr val="0000FF"/>
                </a:solidFill>
                <a:uFill>
                  <a:solidFill>
                    <a:srgbClr val="0000FF"/>
                  </a:solidFill>
                </a:uFill>
                <a:latin typeface="+mj-lt"/>
                <a:cs typeface="Calibri"/>
                <a:hlinkClick r:id="rId3"/>
              </a:rPr>
              <a:t> </a:t>
            </a:r>
            <a:r>
              <a:rPr sz="1600" u="sng" dirty="0">
                <a:solidFill>
                  <a:srgbClr val="0000FF"/>
                </a:solidFill>
                <a:uFill>
                  <a:solidFill>
                    <a:srgbClr val="0000FF"/>
                  </a:solidFill>
                </a:uFill>
                <a:latin typeface="+mj-lt"/>
                <a:cs typeface="Calibri"/>
                <a:hlinkClick r:id="rId3"/>
              </a:rPr>
              <a:t>BC,</a:t>
            </a:r>
            <a:r>
              <a:rPr sz="1600" u="sng" spc="-50" dirty="0">
                <a:solidFill>
                  <a:srgbClr val="0000FF"/>
                </a:solidFill>
                <a:uFill>
                  <a:solidFill>
                    <a:srgbClr val="0000FF"/>
                  </a:solidFill>
                </a:uFill>
                <a:latin typeface="+mj-lt"/>
                <a:cs typeface="Calibri"/>
                <a:hlinkClick r:id="rId3"/>
              </a:rPr>
              <a:t> </a:t>
            </a:r>
            <a:r>
              <a:rPr sz="1600" u="sng" spc="-45" dirty="0">
                <a:solidFill>
                  <a:srgbClr val="0000FF"/>
                </a:solidFill>
                <a:uFill>
                  <a:solidFill>
                    <a:srgbClr val="0000FF"/>
                  </a:solidFill>
                </a:uFill>
                <a:latin typeface="+mj-lt"/>
                <a:cs typeface="Calibri"/>
                <a:hlinkClick r:id="rId3"/>
              </a:rPr>
              <a:t>PNP</a:t>
            </a:r>
            <a:r>
              <a:rPr sz="1600" spc="-45" dirty="0">
                <a:solidFill>
                  <a:srgbClr val="8A8A8A"/>
                </a:solidFill>
                <a:latin typeface="+mj-lt"/>
                <a:cs typeface="Calibri"/>
                <a:hlinkClick r:id="rId3"/>
              </a:rPr>
              <a:t>, </a:t>
            </a:r>
            <a:r>
              <a:rPr sz="1600" u="sng" spc="-10" dirty="0">
                <a:solidFill>
                  <a:srgbClr val="0000FF"/>
                </a:solidFill>
                <a:uFill>
                  <a:solidFill>
                    <a:srgbClr val="0000FF"/>
                  </a:solidFill>
                </a:uFill>
                <a:latin typeface="+mj-lt"/>
                <a:cs typeface="Calibri"/>
                <a:hlinkClick r:id="rId3"/>
              </a:rPr>
              <a:t>Marialiana</a:t>
            </a:r>
            <a:r>
              <a:rPr sz="1600" spc="-10" dirty="0">
                <a:solidFill>
                  <a:srgbClr val="0000FF"/>
                </a:solidFill>
                <a:latin typeface="+mj-lt"/>
                <a:cs typeface="Calibri"/>
                <a:hlinkClick r:id="rId3"/>
              </a:rPr>
              <a:t> </a:t>
            </a:r>
            <a:r>
              <a:rPr sz="1600" u="sng" dirty="0">
                <a:solidFill>
                  <a:srgbClr val="0000FF"/>
                </a:solidFill>
                <a:uFill>
                  <a:solidFill>
                    <a:srgbClr val="0000FF"/>
                  </a:solidFill>
                </a:uFill>
                <a:latin typeface="+mj-lt"/>
                <a:cs typeface="Calibri"/>
                <a:hlinkClick r:id="rId3"/>
              </a:rPr>
              <a:t>Stark</a:t>
            </a:r>
            <a:r>
              <a:rPr sz="1600" u="sng" spc="-30" dirty="0">
                <a:solidFill>
                  <a:srgbClr val="0000FF"/>
                </a:solidFill>
                <a:uFill>
                  <a:solidFill>
                    <a:srgbClr val="0000FF"/>
                  </a:solidFill>
                </a:uFill>
                <a:latin typeface="+mj-lt"/>
                <a:cs typeface="Calibri"/>
                <a:hlinkClick r:id="rId3"/>
              </a:rPr>
              <a:t> </a:t>
            </a:r>
            <a:r>
              <a:rPr sz="1600" u="sng" dirty="0">
                <a:solidFill>
                  <a:srgbClr val="0000FF"/>
                </a:solidFill>
                <a:uFill>
                  <a:solidFill>
                    <a:srgbClr val="0000FF"/>
                  </a:solidFill>
                </a:uFill>
                <a:latin typeface="+mj-lt"/>
                <a:cs typeface="Calibri"/>
                <a:hlinkClick r:id="rId3"/>
              </a:rPr>
              <a:t>DrPH,</a:t>
            </a:r>
            <a:r>
              <a:rPr sz="1600" u="sng" spc="-60" dirty="0">
                <a:solidFill>
                  <a:srgbClr val="0000FF"/>
                </a:solidFill>
                <a:uFill>
                  <a:solidFill>
                    <a:srgbClr val="0000FF"/>
                  </a:solidFill>
                </a:uFill>
                <a:latin typeface="+mj-lt"/>
                <a:cs typeface="Calibri"/>
                <a:hlinkClick r:id="rId3"/>
              </a:rPr>
              <a:t> </a:t>
            </a:r>
            <a:r>
              <a:rPr sz="1600" u="sng" spc="-20" dirty="0">
                <a:solidFill>
                  <a:srgbClr val="0000FF"/>
                </a:solidFill>
                <a:uFill>
                  <a:solidFill>
                    <a:srgbClr val="0000FF"/>
                  </a:solidFill>
                </a:uFill>
                <a:latin typeface="+mj-lt"/>
                <a:cs typeface="Calibri"/>
                <a:hlinkClick r:id="rId3"/>
              </a:rPr>
              <a:t>CPNP</a:t>
            </a:r>
            <a:endParaRPr sz="1600" dirty="0">
              <a:latin typeface="+mj-lt"/>
              <a:cs typeface="Calibri"/>
            </a:endParaRPr>
          </a:p>
          <a:p>
            <a:pPr marL="356870" indent="-344170">
              <a:lnSpc>
                <a:spcPct val="100000"/>
              </a:lnSpc>
              <a:spcBef>
                <a:spcPts val="385"/>
              </a:spcBef>
              <a:buFont typeface="Arial MT"/>
              <a:buChar char="•"/>
              <a:tabLst>
                <a:tab pos="356870" algn="l"/>
              </a:tabLst>
            </a:pPr>
            <a:r>
              <a:rPr sz="1600" dirty="0">
                <a:solidFill>
                  <a:srgbClr val="8A8A8A"/>
                </a:solidFill>
                <a:latin typeface="+mj-lt"/>
                <a:cs typeface="Calibri"/>
                <a:hlinkClick r:id="rId4"/>
              </a:rPr>
              <a:t>First</a:t>
            </a:r>
            <a:r>
              <a:rPr sz="1600" spc="-20" dirty="0">
                <a:solidFill>
                  <a:srgbClr val="8A8A8A"/>
                </a:solidFill>
                <a:latin typeface="+mj-lt"/>
                <a:cs typeface="Calibri"/>
                <a:hlinkClick r:id="rId4"/>
              </a:rPr>
              <a:t> </a:t>
            </a:r>
            <a:r>
              <a:rPr sz="1600" dirty="0">
                <a:solidFill>
                  <a:srgbClr val="8A8A8A"/>
                </a:solidFill>
                <a:latin typeface="+mj-lt"/>
                <a:cs typeface="Calibri"/>
                <a:hlinkClick r:id="rId4"/>
              </a:rPr>
              <a:t>published:</a:t>
            </a:r>
            <a:r>
              <a:rPr sz="1600" spc="-30" dirty="0">
                <a:solidFill>
                  <a:srgbClr val="8A8A8A"/>
                </a:solidFill>
                <a:latin typeface="+mj-lt"/>
                <a:cs typeface="Calibri"/>
                <a:hlinkClick r:id="rId4"/>
              </a:rPr>
              <a:t> </a:t>
            </a:r>
            <a:r>
              <a:rPr sz="1600" dirty="0">
                <a:solidFill>
                  <a:srgbClr val="1C1D1E"/>
                </a:solidFill>
                <a:latin typeface="+mj-lt"/>
                <a:cs typeface="Calibri"/>
                <a:hlinkClick r:id="rId4"/>
              </a:rPr>
              <a:t>05</a:t>
            </a:r>
            <a:r>
              <a:rPr sz="1600" spc="-30" dirty="0">
                <a:solidFill>
                  <a:srgbClr val="1C1D1E"/>
                </a:solidFill>
                <a:latin typeface="+mj-lt"/>
                <a:cs typeface="Calibri"/>
                <a:hlinkClick r:id="rId4"/>
              </a:rPr>
              <a:t> </a:t>
            </a:r>
            <a:r>
              <a:rPr sz="1600" dirty="0">
                <a:solidFill>
                  <a:srgbClr val="1C1D1E"/>
                </a:solidFill>
                <a:latin typeface="+mj-lt"/>
                <a:cs typeface="Calibri"/>
                <a:hlinkClick r:id="rId4"/>
              </a:rPr>
              <a:t>January</a:t>
            </a:r>
            <a:r>
              <a:rPr sz="1600" spc="-35" dirty="0">
                <a:solidFill>
                  <a:srgbClr val="1C1D1E"/>
                </a:solidFill>
                <a:latin typeface="+mj-lt"/>
                <a:cs typeface="Calibri"/>
                <a:hlinkClick r:id="rId4"/>
              </a:rPr>
              <a:t> </a:t>
            </a:r>
            <a:r>
              <a:rPr sz="1600" dirty="0">
                <a:solidFill>
                  <a:srgbClr val="1C1D1E"/>
                </a:solidFill>
                <a:latin typeface="+mj-lt"/>
                <a:cs typeface="Calibri"/>
                <a:hlinkClick r:id="rId4"/>
              </a:rPr>
              <a:t>2009</a:t>
            </a:r>
            <a:r>
              <a:rPr sz="1600" spc="310" dirty="0">
                <a:solidFill>
                  <a:srgbClr val="1C1D1E"/>
                </a:solidFill>
                <a:latin typeface="+mj-lt"/>
                <a:cs typeface="Calibri"/>
                <a:hlinkClick r:id="rId4"/>
              </a:rPr>
              <a:t> </a:t>
            </a:r>
            <a:r>
              <a:rPr sz="1600" b="1" u="sng" spc="-10" dirty="0">
                <a:solidFill>
                  <a:srgbClr val="0000FF"/>
                </a:solidFill>
                <a:uFill>
                  <a:solidFill>
                    <a:srgbClr val="0000FF"/>
                  </a:solidFill>
                </a:uFill>
                <a:latin typeface="+mj-lt"/>
                <a:cs typeface="Calibri"/>
                <a:hlinkClick r:id="rId4"/>
              </a:rPr>
              <a:t>https://doi.org/10.1111/j.1745-</a:t>
            </a:r>
            <a:endParaRPr sz="1600" dirty="0">
              <a:latin typeface="+mj-lt"/>
              <a:cs typeface="Calibri"/>
            </a:endParaRPr>
          </a:p>
          <a:p>
            <a:pPr marL="356870">
              <a:lnSpc>
                <a:spcPct val="100000"/>
              </a:lnSpc>
              <a:spcBef>
                <a:spcPts val="5"/>
              </a:spcBef>
            </a:pPr>
            <a:r>
              <a:rPr sz="1600" b="1" u="sng" spc="-10" dirty="0">
                <a:solidFill>
                  <a:srgbClr val="0000FF"/>
                </a:solidFill>
                <a:uFill>
                  <a:solidFill>
                    <a:srgbClr val="0000FF"/>
                  </a:solidFill>
                </a:uFill>
                <a:latin typeface="+mj-lt"/>
                <a:cs typeface="Calibri"/>
                <a:hlinkClick r:id="rId4"/>
              </a:rPr>
              <a:t>7599.2008.00367.x</a:t>
            </a:r>
            <a:r>
              <a:rPr sz="1600" spc="-10" dirty="0">
                <a:solidFill>
                  <a:srgbClr val="767676"/>
                </a:solidFill>
                <a:latin typeface="+mj-lt"/>
                <a:cs typeface="Calibri"/>
                <a:hlinkClick r:id="rId4"/>
              </a:rPr>
              <a:t>Citations:</a:t>
            </a:r>
            <a:r>
              <a:rPr sz="1600" spc="60" dirty="0">
                <a:solidFill>
                  <a:srgbClr val="767676"/>
                </a:solidFill>
                <a:latin typeface="+mj-lt"/>
                <a:cs typeface="Calibri"/>
              </a:rPr>
              <a:t> </a:t>
            </a:r>
            <a:r>
              <a:rPr sz="1600" u="sng" spc="-25" dirty="0">
                <a:solidFill>
                  <a:srgbClr val="0000FF"/>
                </a:solidFill>
                <a:uFill>
                  <a:solidFill>
                    <a:srgbClr val="0000FF"/>
                  </a:solidFill>
                </a:uFill>
                <a:latin typeface="+mj-lt"/>
                <a:cs typeface="Calibri"/>
                <a:hlinkClick r:id="rId5"/>
              </a:rPr>
              <a:t>80</a:t>
            </a:r>
            <a:endParaRPr sz="1600" dirty="0">
              <a:latin typeface="+mj-lt"/>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3145E-816B-3F36-8DD7-E39784AC6736}"/>
              </a:ext>
            </a:extLst>
          </p:cNvPr>
          <p:cNvSpPr>
            <a:spLocks noGrp="1"/>
          </p:cNvSpPr>
          <p:nvPr>
            <p:ph type="title"/>
          </p:nvPr>
        </p:nvSpPr>
        <p:spPr>
          <a:xfrm>
            <a:off x="829462" y="75641"/>
            <a:ext cx="7331075" cy="677108"/>
          </a:xfrm>
        </p:spPr>
        <p:txBody>
          <a:bodyPr/>
          <a:lstStyle/>
          <a:p>
            <a:r>
              <a:rPr lang="en-US" dirty="0"/>
              <a:t>Research </a:t>
            </a:r>
            <a:endParaRPr lang="en-PK" dirty="0"/>
          </a:p>
        </p:txBody>
      </p:sp>
      <p:sp>
        <p:nvSpPr>
          <p:cNvPr id="3" name="Text Placeholder 2">
            <a:extLst>
              <a:ext uri="{FF2B5EF4-FFF2-40B4-BE49-F238E27FC236}">
                <a16:creationId xmlns:a16="http://schemas.microsoft.com/office/drawing/2014/main" id="{19FECAA5-FB7C-80C9-8140-58C13A708BB9}"/>
              </a:ext>
            </a:extLst>
          </p:cNvPr>
          <p:cNvSpPr>
            <a:spLocks noGrp="1"/>
          </p:cNvSpPr>
          <p:nvPr>
            <p:ph type="body" idx="1"/>
          </p:nvPr>
        </p:nvSpPr>
        <p:spPr>
          <a:xfrm>
            <a:off x="535940" y="1609420"/>
            <a:ext cx="8006080" cy="5109091"/>
          </a:xfrm>
          <a:solidFill>
            <a:schemeClr val="bg2"/>
          </a:solidFill>
        </p:spPr>
        <p:txBody>
          <a:bodyPr/>
          <a:lstStyle/>
          <a:p>
            <a:pPr algn="l"/>
            <a:r>
              <a:rPr lang="en-US" sz="1200" b="1" dirty="0">
                <a:solidFill>
                  <a:srgbClr val="000000"/>
                </a:solidFill>
                <a:effectLst/>
                <a:latin typeface="arial" panose="020B0604020202020204" pitchFamily="34" charset="0"/>
              </a:rPr>
              <a:t>Chapter 4Bacterial Metabolism</a:t>
            </a:r>
          </a:p>
          <a:p>
            <a:pPr algn="l"/>
            <a:r>
              <a:rPr lang="en-US" sz="1200" b="0" dirty="0">
                <a:solidFill>
                  <a:srgbClr val="000000"/>
                </a:solidFill>
                <a:effectLst/>
                <a:latin typeface="arial" panose="020B0604020202020204" pitchFamily="34" charset="0"/>
              </a:rPr>
              <a:t>Peter </a:t>
            </a:r>
            <a:r>
              <a:rPr lang="en-US" sz="1200" b="0" dirty="0" err="1">
                <a:solidFill>
                  <a:srgbClr val="000000"/>
                </a:solidFill>
                <a:effectLst/>
                <a:latin typeface="arial" panose="020B0604020202020204" pitchFamily="34" charset="0"/>
              </a:rPr>
              <a:t>Jurtshuk</a:t>
            </a:r>
            <a:r>
              <a:rPr lang="en-US" sz="1200" b="0" dirty="0">
                <a:solidFill>
                  <a:srgbClr val="000000"/>
                </a:solidFill>
                <a:effectLst/>
                <a:latin typeface="arial" panose="020B0604020202020204" pitchFamily="34" charset="0"/>
              </a:rPr>
              <a:t>, Jr.</a:t>
            </a:r>
          </a:p>
          <a:p>
            <a:pPr algn="r"/>
            <a:r>
              <a:rPr lang="en-US" sz="1200" b="0" i="0" u="none" strike="noStrike" dirty="0">
                <a:solidFill>
                  <a:srgbClr val="2F4A8B"/>
                </a:solidFill>
                <a:effectLst/>
                <a:latin typeface="arial" panose="020B0604020202020204" pitchFamily="34" charset="0"/>
                <a:hlinkClick r:id="rId2" tooltip="Go to other sections in this page"/>
              </a:rPr>
              <a:t>Go to:</a:t>
            </a:r>
            <a:endParaRPr lang="en-US" sz="1200" b="0" i="0" dirty="0">
              <a:solidFill>
                <a:srgbClr val="000000"/>
              </a:solidFill>
              <a:effectLst/>
              <a:latin typeface="arial" panose="020B0604020202020204" pitchFamily="34" charset="0"/>
            </a:endParaRPr>
          </a:p>
          <a:p>
            <a:pPr algn="l"/>
            <a:r>
              <a:rPr lang="en-US" sz="1200" b="1" i="0" dirty="0">
                <a:solidFill>
                  <a:srgbClr val="985735"/>
                </a:solidFill>
                <a:effectLst/>
                <a:latin typeface="arial" panose="020B0604020202020204" pitchFamily="34" charset="0"/>
              </a:rPr>
              <a:t>General Concepts</a:t>
            </a:r>
          </a:p>
          <a:p>
            <a:pPr algn="l"/>
            <a:r>
              <a:rPr lang="en-US" sz="1200" b="1" i="0" dirty="0">
                <a:solidFill>
                  <a:srgbClr val="724128"/>
                </a:solidFill>
                <a:effectLst/>
                <a:latin typeface="arial" panose="020B0604020202020204" pitchFamily="34" charset="0"/>
              </a:rPr>
              <a:t>Heterotrophic Metabolism</a:t>
            </a:r>
          </a:p>
          <a:p>
            <a:pPr algn="l"/>
            <a:r>
              <a:rPr lang="en-US" sz="1200" b="0" i="0" dirty="0">
                <a:solidFill>
                  <a:srgbClr val="000000"/>
                </a:solidFill>
                <a:effectLst/>
                <a:latin typeface="Times New Roman" panose="02020603050405020304" pitchFamily="18" charset="0"/>
              </a:rPr>
              <a:t>Heterotrophic metabolism is the biologic oxidation of organic compounds, such as glucose, to yield ATP and simpler organic (or inorganic) compounds, which are needed by the bacterial cell for biosynthetic or assimilatory reactions.</a:t>
            </a:r>
          </a:p>
          <a:p>
            <a:pPr algn="l"/>
            <a:r>
              <a:rPr lang="en-US" sz="1200" b="1" i="0" dirty="0">
                <a:solidFill>
                  <a:srgbClr val="724128"/>
                </a:solidFill>
                <a:effectLst/>
                <a:latin typeface="arial" panose="020B0604020202020204" pitchFamily="34" charset="0"/>
              </a:rPr>
              <a:t>Respiration</a:t>
            </a:r>
          </a:p>
          <a:p>
            <a:pPr algn="l"/>
            <a:r>
              <a:rPr lang="en-US" sz="1200" b="0" i="0" dirty="0">
                <a:solidFill>
                  <a:srgbClr val="000000"/>
                </a:solidFill>
                <a:effectLst/>
                <a:latin typeface="Times New Roman" panose="02020603050405020304" pitchFamily="18" charset="0"/>
              </a:rPr>
              <a:t>Respiration is a type of heterotrophic metabolism that uses oxygen and in which 38 moles of ATP are derived from the oxidation of 1 mole of glucose, yielding 380,000 cal. (An additional 308,000 </a:t>
            </a:r>
            <a:r>
              <a:rPr lang="en-US" sz="1200" b="0" i="0" dirty="0" err="1">
                <a:solidFill>
                  <a:srgbClr val="000000"/>
                </a:solidFill>
                <a:effectLst/>
                <a:latin typeface="Times New Roman" panose="02020603050405020304" pitchFamily="18" charset="0"/>
              </a:rPr>
              <a:t>cal</a:t>
            </a:r>
            <a:r>
              <a:rPr lang="en-US" sz="1200" b="0" i="0" dirty="0">
                <a:solidFill>
                  <a:srgbClr val="000000"/>
                </a:solidFill>
                <a:effectLst/>
                <a:latin typeface="Times New Roman" panose="02020603050405020304" pitchFamily="18" charset="0"/>
              </a:rPr>
              <a:t> is lost as heat.)</a:t>
            </a:r>
          </a:p>
          <a:p>
            <a:pPr algn="l"/>
            <a:r>
              <a:rPr lang="en-US" sz="1200" b="1" i="0" dirty="0">
                <a:solidFill>
                  <a:srgbClr val="724128"/>
                </a:solidFill>
                <a:effectLst/>
                <a:latin typeface="arial" panose="020B0604020202020204" pitchFamily="34" charset="0"/>
              </a:rPr>
              <a:t>Fermentation</a:t>
            </a:r>
          </a:p>
          <a:p>
            <a:pPr algn="l"/>
            <a:r>
              <a:rPr lang="en-US" sz="1200" b="0" i="0" dirty="0">
                <a:solidFill>
                  <a:srgbClr val="000000"/>
                </a:solidFill>
                <a:effectLst/>
                <a:latin typeface="Times New Roman" panose="02020603050405020304" pitchFamily="18" charset="0"/>
              </a:rPr>
              <a:t>In fermentation, another type of heterotrophic metabolism, an organic compound rather than oxygen is the terminal electron (or hydrogen) acceptor. Less energy is generated from this incomplete form of glucose oxidation, but the process supports anaerobic growth.</a:t>
            </a:r>
          </a:p>
          <a:p>
            <a:pPr algn="l"/>
            <a:r>
              <a:rPr lang="en-US" sz="1200" b="1" i="0" dirty="0">
                <a:solidFill>
                  <a:srgbClr val="724128"/>
                </a:solidFill>
                <a:effectLst/>
                <a:latin typeface="arial" panose="020B0604020202020204" pitchFamily="34" charset="0"/>
              </a:rPr>
              <a:t>Krebs Cycle</a:t>
            </a:r>
          </a:p>
          <a:p>
            <a:pPr algn="l"/>
            <a:r>
              <a:rPr lang="en-US" sz="1200" b="0" i="0" dirty="0">
                <a:solidFill>
                  <a:srgbClr val="000000"/>
                </a:solidFill>
                <a:effectLst/>
                <a:latin typeface="Times New Roman" panose="02020603050405020304" pitchFamily="18" charset="0"/>
              </a:rPr>
              <a:t>The Krebs cycle is the oxidative process in respiration by which pyruvate (via acetyl coenzyme A) is completely decarboxylated to CO</a:t>
            </a:r>
            <a:r>
              <a:rPr lang="en-US" sz="1200" b="0" i="0" baseline="-25000" dirty="0">
                <a:solidFill>
                  <a:srgbClr val="000000"/>
                </a:solidFill>
                <a:effectLst/>
                <a:latin typeface="Times New Roman" panose="02020603050405020304" pitchFamily="18" charset="0"/>
              </a:rPr>
              <a:t>2</a:t>
            </a:r>
            <a:r>
              <a:rPr lang="en-US" sz="1200" b="0" i="0" dirty="0">
                <a:solidFill>
                  <a:srgbClr val="000000"/>
                </a:solidFill>
                <a:effectLst/>
                <a:latin typeface="Times New Roman" panose="02020603050405020304" pitchFamily="18" charset="0"/>
              </a:rPr>
              <a:t>. The pathway yields 15 moles of ATP (150,000 calories).</a:t>
            </a:r>
          </a:p>
          <a:p>
            <a:pPr algn="l"/>
            <a:r>
              <a:rPr lang="en-US" sz="1200" b="1" i="0" dirty="0">
                <a:solidFill>
                  <a:srgbClr val="724128"/>
                </a:solidFill>
                <a:effectLst/>
                <a:latin typeface="arial" panose="020B0604020202020204" pitchFamily="34" charset="0"/>
              </a:rPr>
              <a:t>Glyoxylate Cycle</a:t>
            </a:r>
          </a:p>
          <a:p>
            <a:pPr algn="l"/>
            <a:r>
              <a:rPr lang="en-US" sz="1200" b="0" i="0" dirty="0">
                <a:solidFill>
                  <a:srgbClr val="000000"/>
                </a:solidFill>
                <a:effectLst/>
                <a:latin typeface="Times New Roman" panose="02020603050405020304" pitchFamily="18" charset="0"/>
              </a:rPr>
              <a:t>The glyoxylate cycle, which occurs in some bacteria, is a modification of the Krebs cycle. Acetyl coenzyme A is generated directly from oxidation of fatty acids or other lipid compounds.</a:t>
            </a:r>
          </a:p>
          <a:p>
            <a:pPr algn="l"/>
            <a:r>
              <a:rPr lang="en-US" sz="1200" b="1" i="0" dirty="0">
                <a:solidFill>
                  <a:srgbClr val="724128"/>
                </a:solidFill>
                <a:effectLst/>
                <a:latin typeface="arial" panose="020B0604020202020204" pitchFamily="34" charset="0"/>
              </a:rPr>
              <a:t>Electron Transport and Oxidative Phosphorylation</a:t>
            </a:r>
          </a:p>
          <a:p>
            <a:pPr algn="l"/>
            <a:r>
              <a:rPr lang="en-US" sz="1200" b="0" i="0" dirty="0">
                <a:solidFill>
                  <a:srgbClr val="000000"/>
                </a:solidFill>
                <a:effectLst/>
                <a:latin typeface="Times New Roman" panose="02020603050405020304" pitchFamily="18" charset="0"/>
              </a:rPr>
              <a:t>In the final stage of respiration, ATP is formed through a series of electron transfer reactions within the cytoplasmic membrane that drive the oxidative phosphorylation of ADP to ATP. Bacteria use various flavins, cytochrome, and non-heme iron components as well as multiple cytochrome oxidases for this process.</a:t>
            </a:r>
          </a:p>
          <a:p>
            <a:pPr algn="l"/>
            <a:r>
              <a:rPr lang="en-US" sz="1200" b="1" i="0" dirty="0">
                <a:solidFill>
                  <a:srgbClr val="724128"/>
                </a:solidFill>
                <a:effectLst/>
                <a:latin typeface="arial" panose="020B0604020202020204" pitchFamily="34" charset="0"/>
              </a:rPr>
              <a:t>Mitchell or Proton Extrusion Hypothesis</a:t>
            </a:r>
          </a:p>
          <a:p>
            <a:endParaRPr lang="en-PK" dirty="0"/>
          </a:p>
        </p:txBody>
      </p:sp>
      <p:sp>
        <p:nvSpPr>
          <p:cNvPr id="5" name="TextBox 4">
            <a:extLst>
              <a:ext uri="{FF2B5EF4-FFF2-40B4-BE49-F238E27FC236}">
                <a16:creationId xmlns:a16="http://schemas.microsoft.com/office/drawing/2014/main" id="{2B17DE85-B39E-32C4-3002-6F469C3F2964}"/>
              </a:ext>
            </a:extLst>
          </p:cNvPr>
          <p:cNvSpPr txBox="1"/>
          <p:nvPr/>
        </p:nvSpPr>
        <p:spPr>
          <a:xfrm>
            <a:off x="1676400" y="963089"/>
            <a:ext cx="4572000" cy="646331"/>
          </a:xfrm>
          <a:prstGeom prst="rect">
            <a:avLst/>
          </a:prstGeom>
          <a:noFill/>
        </p:spPr>
        <p:txBody>
          <a:bodyPr wrap="square">
            <a:spAutoFit/>
          </a:bodyPr>
          <a:lstStyle/>
          <a:p>
            <a:r>
              <a:rPr lang="en-PK" dirty="0"/>
              <a:t>https://www.ncbi.nlm.nih.gov/books/NBK7919/</a:t>
            </a:r>
          </a:p>
        </p:txBody>
      </p:sp>
    </p:spTree>
    <p:extLst>
      <p:ext uri="{BB962C8B-B14F-4D97-AF65-F5344CB8AC3E}">
        <p14:creationId xmlns:p14="http://schemas.microsoft.com/office/powerpoint/2010/main" val="53522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2" y="75641"/>
            <a:ext cx="7331075" cy="1082013"/>
          </a:xfrm>
          <a:prstGeom prst="rect">
            <a:avLst/>
          </a:prstGeom>
        </p:spPr>
        <p:txBody>
          <a:bodyPr vert="horz" wrap="square" lIns="0" tIns="400989" rIns="0" bIns="0" rtlCol="0">
            <a:spAutoFit/>
          </a:bodyPr>
          <a:lstStyle/>
          <a:p>
            <a:pPr marL="1765300">
              <a:lnSpc>
                <a:spcPct val="100000"/>
              </a:lnSpc>
              <a:spcBef>
                <a:spcPts val="90"/>
              </a:spcBef>
            </a:pPr>
            <a:r>
              <a:rPr dirty="0"/>
              <a:t>Biomedical</a:t>
            </a:r>
            <a:r>
              <a:rPr spc="-200" dirty="0"/>
              <a:t> </a:t>
            </a:r>
            <a:r>
              <a:rPr lang="en-US" spc="-10" dirty="0"/>
              <a:t>e</a:t>
            </a:r>
            <a:r>
              <a:rPr spc="-10" dirty="0"/>
              <a:t>thics</a:t>
            </a:r>
          </a:p>
        </p:txBody>
      </p:sp>
      <p:sp>
        <p:nvSpPr>
          <p:cNvPr id="3" name="object 3"/>
          <p:cNvSpPr txBox="1">
            <a:spLocks noGrp="1"/>
          </p:cNvSpPr>
          <p:nvPr>
            <p:ph type="body" idx="1"/>
          </p:nvPr>
        </p:nvSpPr>
        <p:spPr>
          <a:xfrm>
            <a:off x="535940" y="1609420"/>
            <a:ext cx="8006080" cy="2979662"/>
          </a:xfrm>
          <a:prstGeom prst="rect">
            <a:avLst/>
          </a:prstGeom>
        </p:spPr>
        <p:txBody>
          <a:bodyPr vert="horz" wrap="square" lIns="0" tIns="12065" rIns="0" bIns="0" rtlCol="0">
            <a:spAutoFit/>
          </a:bodyPr>
          <a:lstStyle/>
          <a:p>
            <a:pPr marL="356870" marR="5080" indent="-344805">
              <a:lnSpc>
                <a:spcPct val="100000"/>
              </a:lnSpc>
              <a:spcBef>
                <a:spcPts val="95"/>
              </a:spcBef>
              <a:buFont typeface="Arial MT"/>
              <a:buChar char="•"/>
              <a:tabLst>
                <a:tab pos="356870" algn="l"/>
              </a:tabLst>
            </a:pPr>
            <a:r>
              <a:rPr sz="2400" dirty="0"/>
              <a:t>Few</a:t>
            </a:r>
            <a:r>
              <a:rPr sz="2400" spc="-60" dirty="0"/>
              <a:t> </a:t>
            </a:r>
            <a:r>
              <a:rPr sz="2400" dirty="0"/>
              <a:t>people</a:t>
            </a:r>
            <a:r>
              <a:rPr sz="2400" spc="-70" dirty="0"/>
              <a:t> </a:t>
            </a:r>
            <a:r>
              <a:rPr sz="2400" dirty="0"/>
              <a:t>are</a:t>
            </a:r>
            <a:r>
              <a:rPr sz="2400" spc="-80" dirty="0"/>
              <a:t> </a:t>
            </a:r>
            <a:r>
              <a:rPr sz="2400" dirty="0"/>
              <a:t>in</a:t>
            </a:r>
            <a:r>
              <a:rPr sz="2400" spc="-80" dirty="0"/>
              <a:t> </a:t>
            </a:r>
            <a:r>
              <a:rPr sz="2400" dirty="0"/>
              <a:t>any</a:t>
            </a:r>
            <a:r>
              <a:rPr sz="2400" spc="-90" dirty="0"/>
              <a:t> </a:t>
            </a:r>
            <a:r>
              <a:rPr sz="2400" dirty="0"/>
              <a:t>doubt</a:t>
            </a:r>
            <a:r>
              <a:rPr sz="2400" spc="-45" dirty="0"/>
              <a:t> </a:t>
            </a:r>
            <a:r>
              <a:rPr sz="2400" dirty="0"/>
              <a:t>that</a:t>
            </a:r>
            <a:r>
              <a:rPr sz="2400" spc="-85" dirty="0"/>
              <a:t> </a:t>
            </a:r>
            <a:r>
              <a:rPr sz="2400" spc="-10" dirty="0"/>
              <a:t>microbes </a:t>
            </a:r>
            <a:r>
              <a:rPr sz="2400" dirty="0"/>
              <a:t>should</a:t>
            </a:r>
            <a:r>
              <a:rPr sz="2400" spc="-80" dirty="0"/>
              <a:t> </a:t>
            </a:r>
            <a:r>
              <a:rPr sz="2400" dirty="0"/>
              <a:t>be</a:t>
            </a:r>
            <a:r>
              <a:rPr sz="2400" spc="-75" dirty="0"/>
              <a:t> </a:t>
            </a:r>
            <a:r>
              <a:rPr sz="2400" dirty="0"/>
              <a:t>conserved</a:t>
            </a:r>
            <a:r>
              <a:rPr sz="2400" spc="-55" dirty="0"/>
              <a:t> </a:t>
            </a:r>
            <a:r>
              <a:rPr sz="2400" dirty="0"/>
              <a:t>for</a:t>
            </a:r>
            <a:r>
              <a:rPr sz="2400" spc="-85" dirty="0"/>
              <a:t> </a:t>
            </a:r>
            <a:r>
              <a:rPr sz="2400" dirty="0"/>
              <a:t>their</a:t>
            </a:r>
            <a:r>
              <a:rPr sz="2400" spc="-75" dirty="0"/>
              <a:t> </a:t>
            </a:r>
            <a:r>
              <a:rPr sz="2400" dirty="0"/>
              <a:t>direct</a:t>
            </a:r>
            <a:r>
              <a:rPr sz="2400" spc="-70" dirty="0"/>
              <a:t> </a:t>
            </a:r>
            <a:r>
              <a:rPr sz="2400" dirty="0"/>
              <a:t>uses</a:t>
            </a:r>
            <a:r>
              <a:rPr sz="2400" spc="-95" dirty="0"/>
              <a:t> </a:t>
            </a:r>
            <a:r>
              <a:rPr sz="2400" spc="-25" dirty="0"/>
              <a:t>to </a:t>
            </a:r>
            <a:r>
              <a:rPr sz="2400" dirty="0"/>
              <a:t>humans,</a:t>
            </a:r>
            <a:r>
              <a:rPr sz="2400" spc="-60" dirty="0"/>
              <a:t> </a:t>
            </a:r>
            <a:r>
              <a:rPr sz="2400" dirty="0"/>
              <a:t>for</a:t>
            </a:r>
            <a:r>
              <a:rPr sz="2400" spc="-85" dirty="0"/>
              <a:t> </a:t>
            </a:r>
            <a:r>
              <a:rPr sz="2400" spc="-10" dirty="0"/>
              <a:t>example,</a:t>
            </a:r>
            <a:r>
              <a:rPr sz="2400" spc="-80" dirty="0"/>
              <a:t> </a:t>
            </a:r>
            <a:r>
              <a:rPr sz="2400" dirty="0"/>
              <a:t>in</a:t>
            </a:r>
            <a:r>
              <a:rPr sz="2400" spc="-95" dirty="0"/>
              <a:t> </a:t>
            </a:r>
            <a:r>
              <a:rPr sz="2400" dirty="0"/>
              <a:t>food</a:t>
            </a:r>
            <a:r>
              <a:rPr sz="2400" spc="-75" dirty="0"/>
              <a:t> </a:t>
            </a:r>
            <a:r>
              <a:rPr sz="2400" dirty="0"/>
              <a:t>and</a:t>
            </a:r>
            <a:r>
              <a:rPr sz="2400" spc="-75" dirty="0"/>
              <a:t> </a:t>
            </a:r>
            <a:r>
              <a:rPr sz="2400" spc="-20" dirty="0"/>
              <a:t>drug </a:t>
            </a:r>
            <a:r>
              <a:rPr sz="2400" dirty="0"/>
              <a:t>production,</a:t>
            </a:r>
            <a:r>
              <a:rPr sz="2400" spc="-60" dirty="0"/>
              <a:t> </a:t>
            </a:r>
            <a:r>
              <a:rPr sz="2400" dirty="0"/>
              <a:t>and</a:t>
            </a:r>
            <a:r>
              <a:rPr sz="2400" spc="-65" dirty="0"/>
              <a:t> </a:t>
            </a:r>
            <a:r>
              <a:rPr sz="2400" dirty="0"/>
              <a:t>their</a:t>
            </a:r>
            <a:r>
              <a:rPr sz="2400" spc="-75" dirty="0"/>
              <a:t> </a:t>
            </a:r>
            <a:r>
              <a:rPr sz="2400" dirty="0"/>
              <a:t>indirect</a:t>
            </a:r>
            <a:r>
              <a:rPr sz="2400" spc="-70" dirty="0"/>
              <a:t> </a:t>
            </a:r>
            <a:r>
              <a:rPr sz="2400" dirty="0"/>
              <a:t>uses</a:t>
            </a:r>
            <a:r>
              <a:rPr sz="2400" spc="-80" dirty="0"/>
              <a:t> </a:t>
            </a:r>
            <a:r>
              <a:rPr sz="2400" dirty="0"/>
              <a:t>such</a:t>
            </a:r>
            <a:r>
              <a:rPr sz="2400" spc="-80" dirty="0"/>
              <a:t> </a:t>
            </a:r>
            <a:r>
              <a:rPr sz="2400" dirty="0"/>
              <a:t>as</a:t>
            </a:r>
            <a:r>
              <a:rPr sz="2400" spc="-90" dirty="0"/>
              <a:t> </a:t>
            </a:r>
            <a:r>
              <a:rPr sz="2400" spc="-25" dirty="0"/>
              <a:t>the </a:t>
            </a:r>
            <a:r>
              <a:rPr sz="2400" dirty="0"/>
              <a:t>crucial</a:t>
            </a:r>
            <a:r>
              <a:rPr sz="2400" spc="-50" dirty="0"/>
              <a:t> </a:t>
            </a:r>
            <a:r>
              <a:rPr sz="2400" dirty="0"/>
              <a:t>role</a:t>
            </a:r>
            <a:r>
              <a:rPr sz="2400" spc="-60" dirty="0"/>
              <a:t> </a:t>
            </a:r>
            <a:r>
              <a:rPr sz="2400" dirty="0"/>
              <a:t>they</a:t>
            </a:r>
            <a:r>
              <a:rPr sz="2400" spc="-65" dirty="0"/>
              <a:t> </a:t>
            </a:r>
            <a:r>
              <a:rPr sz="2400" dirty="0"/>
              <a:t>have</a:t>
            </a:r>
            <a:r>
              <a:rPr sz="2400" spc="-75" dirty="0"/>
              <a:t> </a:t>
            </a:r>
            <a:r>
              <a:rPr sz="2400" dirty="0"/>
              <a:t>in</a:t>
            </a:r>
            <a:r>
              <a:rPr sz="2400" spc="-80" dirty="0"/>
              <a:t> </a:t>
            </a:r>
            <a:r>
              <a:rPr sz="2400" dirty="0"/>
              <a:t>the</a:t>
            </a:r>
            <a:r>
              <a:rPr sz="2400" spc="-55" dirty="0"/>
              <a:t> </a:t>
            </a:r>
            <a:r>
              <a:rPr sz="2400" dirty="0"/>
              <a:t>health</a:t>
            </a:r>
            <a:r>
              <a:rPr sz="2400" spc="-80" dirty="0"/>
              <a:t> </a:t>
            </a:r>
            <a:r>
              <a:rPr sz="2400" spc="-25" dirty="0"/>
              <a:t>of </a:t>
            </a:r>
            <a:r>
              <a:rPr sz="2400" spc="-20" dirty="0"/>
              <a:t>ecosystems.</a:t>
            </a:r>
            <a:r>
              <a:rPr sz="2400" spc="-75" dirty="0"/>
              <a:t> </a:t>
            </a:r>
            <a:r>
              <a:rPr sz="2400" dirty="0"/>
              <a:t>Indeed,</a:t>
            </a:r>
            <a:r>
              <a:rPr sz="2400" spc="-60" dirty="0"/>
              <a:t> </a:t>
            </a:r>
            <a:r>
              <a:rPr sz="2400" dirty="0"/>
              <a:t>these</a:t>
            </a:r>
            <a:r>
              <a:rPr sz="2400" spc="-80" dirty="0"/>
              <a:t> </a:t>
            </a:r>
            <a:r>
              <a:rPr sz="2400" spc="-10" dirty="0"/>
              <a:t>motivations</a:t>
            </a:r>
            <a:r>
              <a:rPr sz="2400" spc="-80" dirty="0"/>
              <a:t> </a:t>
            </a:r>
            <a:r>
              <a:rPr sz="2400" dirty="0"/>
              <a:t>can</a:t>
            </a:r>
            <a:r>
              <a:rPr sz="2400" spc="-70" dirty="0"/>
              <a:t> </a:t>
            </a:r>
            <a:r>
              <a:rPr sz="2400" spc="-25" dirty="0"/>
              <a:t>be </a:t>
            </a:r>
            <a:r>
              <a:rPr sz="2400" dirty="0"/>
              <a:t>used</a:t>
            </a:r>
            <a:r>
              <a:rPr sz="2400" spc="-114" dirty="0"/>
              <a:t> </a:t>
            </a:r>
            <a:r>
              <a:rPr sz="2400" dirty="0"/>
              <a:t>to</a:t>
            </a:r>
            <a:r>
              <a:rPr sz="2400" spc="-130" dirty="0"/>
              <a:t> </a:t>
            </a:r>
            <a:r>
              <a:rPr sz="2400" dirty="0"/>
              <a:t>prioritize</a:t>
            </a:r>
            <a:r>
              <a:rPr sz="2400" spc="-125" dirty="0"/>
              <a:t> </a:t>
            </a:r>
            <a:r>
              <a:rPr sz="2400" dirty="0"/>
              <a:t>microbial</a:t>
            </a:r>
            <a:r>
              <a:rPr sz="2400" spc="-80" dirty="0"/>
              <a:t> </a:t>
            </a:r>
            <a:r>
              <a:rPr sz="2400" spc="-10" dirty="0"/>
              <a:t>conservation</a:t>
            </a:r>
            <a:r>
              <a:rPr sz="2400" spc="-85" dirty="0"/>
              <a:t> </a:t>
            </a:r>
            <a:r>
              <a:rPr sz="2400" spc="-25" dirty="0"/>
              <a:t>and </a:t>
            </a:r>
            <a:r>
              <a:rPr sz="2400" spc="-10" dirty="0"/>
              <a:t>protection</a:t>
            </a:r>
            <a:r>
              <a:rPr sz="2400" spc="-85" dirty="0"/>
              <a:t> </a:t>
            </a:r>
            <a:r>
              <a:rPr sz="2400" spc="-10" dirty="0"/>
              <a:t>efforts.</a:t>
            </a:r>
          </a:p>
          <a:p>
            <a:pPr marL="356870" indent="-344170">
              <a:lnSpc>
                <a:spcPct val="100000"/>
              </a:lnSpc>
              <a:spcBef>
                <a:spcPts val="780"/>
              </a:spcBef>
              <a:buFont typeface="Arial MT"/>
              <a:buChar char="•"/>
              <a:tabLst>
                <a:tab pos="356870" algn="l"/>
              </a:tabLst>
            </a:pPr>
            <a:r>
              <a:rPr sz="2400" spc="-10" dirty="0"/>
              <a:t>Refernce:</a:t>
            </a:r>
          </a:p>
          <a:p>
            <a:pPr marL="12700">
              <a:lnSpc>
                <a:spcPct val="100000"/>
              </a:lnSpc>
              <a:spcBef>
                <a:spcPts val="459"/>
              </a:spcBef>
              <a:tabLst>
                <a:tab pos="210820" algn="l"/>
              </a:tabLst>
            </a:pPr>
            <a:r>
              <a:rPr sz="1400" u="sng" dirty="0">
                <a:solidFill>
                  <a:srgbClr val="0000FF"/>
                </a:solidFill>
                <a:uFill>
                  <a:solidFill>
                    <a:srgbClr val="0000FF"/>
                  </a:solidFill>
                </a:uFill>
                <a:hlinkClick r:id="rId2"/>
              </a:rPr>
              <a:t>	</a:t>
            </a:r>
            <a:r>
              <a:rPr sz="1400" u="sng" spc="-10" dirty="0">
                <a:solidFill>
                  <a:srgbClr val="0000FF"/>
                </a:solidFill>
                <a:uFill>
                  <a:solidFill>
                    <a:srgbClr val="0000FF"/>
                  </a:solidFill>
                </a:uFill>
                <a:hlinkClick r:id="rId2"/>
              </a:rPr>
              <a:t>https://www.ncbi.nlm.nih.gov/pmc/articles/PMC3059913/</a:t>
            </a:r>
            <a:endParaRPr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00989" rIns="0" bIns="0" rtlCol="0">
            <a:spAutoFit/>
          </a:bodyPr>
          <a:lstStyle/>
          <a:p>
            <a:pPr marL="1555115">
              <a:lnSpc>
                <a:spcPct val="100000"/>
              </a:lnSpc>
              <a:spcBef>
                <a:spcPts val="90"/>
              </a:spcBef>
            </a:pPr>
            <a:r>
              <a:rPr dirty="0"/>
              <a:t>Learning</a:t>
            </a:r>
            <a:r>
              <a:rPr spc="-125" dirty="0"/>
              <a:t> </a:t>
            </a:r>
            <a:r>
              <a:rPr spc="-10" dirty="0"/>
              <a:t>objectives</a:t>
            </a:r>
          </a:p>
        </p:txBody>
      </p:sp>
      <p:sp>
        <p:nvSpPr>
          <p:cNvPr id="3" name="object 3"/>
          <p:cNvSpPr txBox="1"/>
          <p:nvPr/>
        </p:nvSpPr>
        <p:spPr>
          <a:xfrm>
            <a:off x="536244" y="1609420"/>
            <a:ext cx="7752080" cy="3964547"/>
          </a:xfrm>
          <a:prstGeom prst="rect">
            <a:avLst/>
          </a:prstGeom>
        </p:spPr>
        <p:txBody>
          <a:bodyPr vert="horz" wrap="square" lIns="0" tIns="12065" rIns="0" bIns="0" rtlCol="0">
            <a:spAutoFit/>
          </a:bodyPr>
          <a:lstStyle/>
          <a:p>
            <a:pPr marL="356870" marR="5080" indent="-344805">
              <a:spcBef>
                <a:spcPts val="95"/>
              </a:spcBef>
              <a:buFont typeface="Arial MT"/>
              <a:buChar char="•"/>
              <a:tabLst>
                <a:tab pos="356870" algn="l"/>
              </a:tabLst>
            </a:pPr>
            <a:r>
              <a:rPr lang="en-US" sz="2400" spc="-20" dirty="0">
                <a:latin typeface="Calibri"/>
                <a:cs typeface="Calibri"/>
              </a:rPr>
              <a:t>Bacterial requirement for growth</a:t>
            </a:r>
            <a:endParaRPr lang="en-US" sz="2400" dirty="0">
              <a:latin typeface="Calibri"/>
              <a:cs typeface="Calibri"/>
            </a:endParaRPr>
          </a:p>
          <a:p>
            <a:pPr marL="356870" marR="5080" indent="-344805">
              <a:lnSpc>
                <a:spcPct val="100000"/>
              </a:lnSpc>
              <a:spcBef>
                <a:spcPts val="95"/>
              </a:spcBef>
              <a:buFont typeface="Arial MT"/>
              <a:buChar char="•"/>
              <a:tabLst>
                <a:tab pos="356870" algn="l"/>
              </a:tabLst>
            </a:pPr>
            <a:r>
              <a:rPr lang="en-US" sz="2400" spc="-20" dirty="0">
                <a:latin typeface="Calibri"/>
                <a:cs typeface="Calibri"/>
              </a:rPr>
              <a:t>Differentiate</a:t>
            </a:r>
            <a:r>
              <a:rPr lang="en-US" sz="2400" spc="-140" dirty="0">
                <a:latin typeface="Calibri"/>
                <a:cs typeface="Calibri"/>
              </a:rPr>
              <a:t> </a:t>
            </a:r>
            <a:r>
              <a:rPr lang="en-US" sz="2400" dirty="0">
                <a:latin typeface="Calibri"/>
                <a:cs typeface="Calibri"/>
              </a:rPr>
              <a:t>between</a:t>
            </a:r>
            <a:r>
              <a:rPr lang="en-US" sz="2400" spc="-90" dirty="0">
                <a:latin typeface="Calibri"/>
                <a:cs typeface="Calibri"/>
              </a:rPr>
              <a:t> </a:t>
            </a:r>
            <a:r>
              <a:rPr lang="en-US" sz="2400" dirty="0">
                <a:latin typeface="Calibri"/>
                <a:cs typeface="Calibri"/>
              </a:rPr>
              <a:t>aerobic</a:t>
            </a:r>
            <a:r>
              <a:rPr lang="en-US" sz="2400" spc="-95" dirty="0">
                <a:latin typeface="Calibri"/>
                <a:cs typeface="Calibri"/>
              </a:rPr>
              <a:t> </a:t>
            </a:r>
            <a:r>
              <a:rPr lang="en-US" sz="2400" dirty="0">
                <a:latin typeface="Calibri"/>
                <a:cs typeface="Calibri"/>
              </a:rPr>
              <a:t>and</a:t>
            </a:r>
            <a:r>
              <a:rPr lang="en-US" sz="2400" spc="-85" dirty="0">
                <a:latin typeface="Calibri"/>
                <a:cs typeface="Calibri"/>
              </a:rPr>
              <a:t> </a:t>
            </a:r>
            <a:r>
              <a:rPr lang="en-US" sz="2400" spc="-10" dirty="0">
                <a:latin typeface="Calibri"/>
                <a:cs typeface="Calibri"/>
              </a:rPr>
              <a:t>anaerobic growth</a:t>
            </a:r>
            <a:endParaRPr sz="2400" dirty="0">
              <a:latin typeface="Calibri"/>
              <a:cs typeface="Calibri"/>
            </a:endParaRPr>
          </a:p>
          <a:p>
            <a:pPr marL="356870" indent="-344170">
              <a:lnSpc>
                <a:spcPct val="100000"/>
              </a:lnSpc>
              <a:spcBef>
                <a:spcPts val="770"/>
              </a:spcBef>
              <a:buFont typeface="Arial MT"/>
              <a:buChar char="•"/>
              <a:tabLst>
                <a:tab pos="356870" algn="l"/>
              </a:tabLst>
            </a:pPr>
            <a:r>
              <a:rPr lang="en-US" sz="2400" dirty="0">
                <a:latin typeface="Calibri"/>
                <a:cs typeface="Calibri"/>
              </a:rPr>
              <a:t>Special culture for bacterial growth</a:t>
            </a:r>
          </a:p>
          <a:p>
            <a:pPr marL="356870" indent="-344170">
              <a:lnSpc>
                <a:spcPct val="100000"/>
              </a:lnSpc>
              <a:spcBef>
                <a:spcPts val="770"/>
              </a:spcBef>
              <a:buFont typeface="Arial MT"/>
              <a:buChar char="•"/>
              <a:tabLst>
                <a:tab pos="356870" algn="l"/>
              </a:tabLst>
            </a:pPr>
            <a:r>
              <a:rPr sz="2400" dirty="0">
                <a:latin typeface="Calibri"/>
                <a:cs typeface="Calibri"/>
              </a:rPr>
              <a:t>Explain</a:t>
            </a:r>
            <a:r>
              <a:rPr sz="2400" spc="-65" dirty="0">
                <a:latin typeface="Calibri"/>
                <a:cs typeface="Calibri"/>
              </a:rPr>
              <a:t> </a:t>
            </a:r>
            <a:r>
              <a:rPr sz="2400" spc="-20" dirty="0">
                <a:latin typeface="Calibri"/>
                <a:cs typeface="Calibri"/>
              </a:rPr>
              <a:t>fermentation</a:t>
            </a:r>
            <a:r>
              <a:rPr sz="2400" spc="-45" dirty="0">
                <a:latin typeface="Calibri"/>
                <a:cs typeface="Calibri"/>
              </a:rPr>
              <a:t> </a:t>
            </a:r>
            <a:r>
              <a:rPr sz="2400" dirty="0">
                <a:latin typeface="Calibri"/>
                <a:cs typeface="Calibri"/>
              </a:rPr>
              <a:t>of</a:t>
            </a:r>
            <a:r>
              <a:rPr sz="2400" spc="-40" dirty="0">
                <a:latin typeface="Calibri"/>
                <a:cs typeface="Calibri"/>
              </a:rPr>
              <a:t> </a:t>
            </a:r>
            <a:r>
              <a:rPr sz="2400" spc="-10" dirty="0">
                <a:latin typeface="Calibri"/>
                <a:cs typeface="Calibri"/>
              </a:rPr>
              <a:t>sugars</a:t>
            </a:r>
            <a:endParaRPr lang="en-US" sz="2400" spc="-10" dirty="0">
              <a:latin typeface="Calibri"/>
              <a:cs typeface="Calibri"/>
            </a:endParaRPr>
          </a:p>
          <a:p>
            <a:pPr marL="356870" indent="-344170">
              <a:lnSpc>
                <a:spcPct val="100000"/>
              </a:lnSpc>
              <a:spcBef>
                <a:spcPts val="770"/>
              </a:spcBef>
              <a:buFont typeface="Arial MT"/>
              <a:buChar char="•"/>
              <a:tabLst>
                <a:tab pos="356870" algn="l"/>
              </a:tabLst>
            </a:pPr>
            <a:r>
              <a:rPr lang="en-US" sz="2400" spc="-10" dirty="0">
                <a:latin typeface="Calibri"/>
                <a:cs typeface="Calibri"/>
              </a:rPr>
              <a:t>Explain the general concept of energy production</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Discuss</a:t>
            </a:r>
            <a:r>
              <a:rPr sz="2400" spc="-95" dirty="0">
                <a:latin typeface="Calibri"/>
                <a:cs typeface="Calibri"/>
              </a:rPr>
              <a:t> </a:t>
            </a:r>
            <a:r>
              <a:rPr sz="2400" dirty="0">
                <a:latin typeface="Calibri"/>
                <a:cs typeface="Calibri"/>
              </a:rPr>
              <a:t>iron</a:t>
            </a:r>
            <a:r>
              <a:rPr sz="2400" spc="-90" dirty="0">
                <a:latin typeface="Calibri"/>
                <a:cs typeface="Calibri"/>
              </a:rPr>
              <a:t> </a:t>
            </a:r>
            <a:r>
              <a:rPr sz="2400" spc="-10" dirty="0">
                <a:latin typeface="Calibri"/>
                <a:cs typeface="Calibri"/>
              </a:rPr>
              <a:t>metabolism</a:t>
            </a:r>
            <a:endParaRPr lang="en-US" sz="2400" spc="-10" dirty="0">
              <a:latin typeface="Calibri"/>
              <a:cs typeface="Calibri"/>
            </a:endParaRPr>
          </a:p>
          <a:p>
            <a:pPr marL="356870" indent="-344170">
              <a:lnSpc>
                <a:spcPct val="100000"/>
              </a:lnSpc>
              <a:spcBef>
                <a:spcPts val="770"/>
              </a:spcBef>
              <a:buFont typeface="Arial MT"/>
              <a:buChar char="•"/>
              <a:tabLst>
                <a:tab pos="356870" algn="l"/>
              </a:tabLst>
            </a:pPr>
            <a:r>
              <a:rPr lang="en-US" sz="2400" spc="-10" dirty="0">
                <a:latin typeface="Calibri"/>
                <a:cs typeface="Calibri"/>
              </a:rPr>
              <a:t>Different limiting factor in environment </a:t>
            </a:r>
            <a:r>
              <a:rPr lang="en-US" sz="2400" spc="-10">
                <a:latin typeface="Calibri"/>
                <a:cs typeface="Calibri"/>
              </a:rPr>
              <a:t>that limit bacterial </a:t>
            </a:r>
            <a:r>
              <a:rPr lang="en-US" sz="2400" spc="-10" dirty="0">
                <a:latin typeface="Calibri"/>
                <a:cs typeface="Calibri"/>
              </a:rPr>
              <a:t>growth</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Define</a:t>
            </a:r>
            <a:r>
              <a:rPr sz="2400" spc="-90" dirty="0">
                <a:latin typeface="Calibri"/>
                <a:cs typeface="Calibri"/>
              </a:rPr>
              <a:t> </a:t>
            </a:r>
            <a:r>
              <a:rPr sz="2400" dirty="0">
                <a:latin typeface="Calibri"/>
                <a:cs typeface="Calibri"/>
              </a:rPr>
              <a:t>each</a:t>
            </a:r>
            <a:r>
              <a:rPr sz="2400" spc="-70" dirty="0">
                <a:latin typeface="Calibri"/>
                <a:cs typeface="Calibri"/>
              </a:rPr>
              <a:t> </a:t>
            </a:r>
            <a:r>
              <a:rPr sz="2400" dirty="0">
                <a:latin typeface="Calibri"/>
                <a:cs typeface="Calibri"/>
              </a:rPr>
              <a:t>phase</a:t>
            </a:r>
            <a:r>
              <a:rPr sz="2400" spc="-80" dirty="0">
                <a:latin typeface="Calibri"/>
                <a:cs typeface="Calibri"/>
              </a:rPr>
              <a:t> </a:t>
            </a:r>
            <a:r>
              <a:rPr sz="2400" dirty="0">
                <a:latin typeface="Calibri"/>
                <a:cs typeface="Calibri"/>
              </a:rPr>
              <a:t>of</a:t>
            </a:r>
            <a:r>
              <a:rPr sz="2400" spc="-65" dirty="0">
                <a:latin typeface="Calibri"/>
                <a:cs typeface="Calibri"/>
              </a:rPr>
              <a:t> </a:t>
            </a:r>
            <a:r>
              <a:rPr sz="2400" dirty="0">
                <a:latin typeface="Calibri"/>
                <a:cs typeface="Calibri"/>
              </a:rPr>
              <a:t>growth</a:t>
            </a:r>
            <a:r>
              <a:rPr sz="2400" spc="-60" dirty="0">
                <a:latin typeface="Calibri"/>
                <a:cs typeface="Calibri"/>
              </a:rPr>
              <a:t> </a:t>
            </a:r>
            <a:r>
              <a:rPr sz="2400" spc="-10" dirty="0">
                <a:latin typeface="Calibri"/>
                <a:cs typeface="Calibri"/>
              </a:rPr>
              <a:t>cycle</a:t>
            </a:r>
            <a:endParaRPr sz="2400" dirty="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2" y="75641"/>
            <a:ext cx="7331075" cy="1082013"/>
          </a:xfrm>
          <a:prstGeom prst="rect">
            <a:avLst/>
          </a:prstGeom>
        </p:spPr>
        <p:txBody>
          <a:bodyPr vert="horz" wrap="square" lIns="0" tIns="400989" rIns="0" bIns="0" rtlCol="0">
            <a:spAutoFit/>
          </a:bodyPr>
          <a:lstStyle/>
          <a:p>
            <a:pPr marL="1765300">
              <a:lnSpc>
                <a:spcPct val="100000"/>
              </a:lnSpc>
              <a:spcBef>
                <a:spcPts val="90"/>
              </a:spcBef>
            </a:pPr>
            <a:r>
              <a:rPr dirty="0"/>
              <a:t>Biomedical</a:t>
            </a:r>
            <a:r>
              <a:rPr lang="en-US" spc="-200" dirty="0"/>
              <a:t> </a:t>
            </a:r>
            <a:r>
              <a:rPr lang="en-US" spc="-10" dirty="0"/>
              <a:t>ethics</a:t>
            </a:r>
            <a:endParaRPr spc="-10" dirty="0"/>
          </a:p>
        </p:txBody>
      </p:sp>
      <p:pic>
        <p:nvPicPr>
          <p:cNvPr id="3" name="object 3"/>
          <p:cNvPicPr/>
          <p:nvPr/>
        </p:nvPicPr>
        <p:blipFill>
          <a:blip r:embed="rId2" cstate="print"/>
          <a:stretch>
            <a:fillRect/>
          </a:stretch>
        </p:blipFill>
        <p:spPr>
          <a:xfrm>
            <a:off x="2438400" y="2316479"/>
            <a:ext cx="4267200" cy="309372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79360" y="2438400"/>
            <a:ext cx="7769556" cy="1397177"/>
          </a:xfrm>
          <a:prstGeom prst="rect">
            <a:avLst/>
          </a:prstGeom>
        </p:spPr>
        <p:txBody>
          <a:bodyPr vert="horz" wrap="square" lIns="0" tIns="12065" rIns="0" bIns="0" rtlCol="0">
            <a:spAutoFit/>
          </a:bodyPr>
          <a:lstStyle/>
          <a:p>
            <a:pPr marL="12700">
              <a:lnSpc>
                <a:spcPct val="100000"/>
              </a:lnSpc>
              <a:spcBef>
                <a:spcPts val="95"/>
              </a:spcBef>
              <a:tabLst>
                <a:tab pos="356870" algn="l"/>
              </a:tabLst>
            </a:pPr>
            <a:r>
              <a:rPr sz="9000" dirty="0">
                <a:latin typeface="Calibri"/>
                <a:cs typeface="Calibri"/>
              </a:rPr>
              <a:t>Thank</a:t>
            </a:r>
            <a:r>
              <a:rPr sz="9000" spc="-70" dirty="0">
                <a:latin typeface="Calibri"/>
                <a:cs typeface="Calibri"/>
              </a:rPr>
              <a:t> </a:t>
            </a:r>
            <a:r>
              <a:rPr sz="9000" spc="-25" dirty="0">
                <a:latin typeface="Calibri"/>
                <a:cs typeface="Calibri"/>
              </a:rPr>
              <a:t>you</a:t>
            </a:r>
            <a:endParaRPr sz="900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85800" y="468421"/>
            <a:ext cx="7331075" cy="689291"/>
          </a:xfrm>
          <a:prstGeom prst="rect">
            <a:avLst/>
          </a:prstGeom>
        </p:spPr>
        <p:txBody>
          <a:bodyPr vert="horz" wrap="square" lIns="0" tIns="12065" rIns="0" bIns="0" rtlCol="0">
            <a:spAutoFit/>
          </a:bodyPr>
          <a:lstStyle/>
          <a:p>
            <a:pPr marL="1905" algn="ctr">
              <a:lnSpc>
                <a:spcPct val="100000"/>
              </a:lnSpc>
            </a:pPr>
            <a:r>
              <a:rPr lang="en-US" spc="-20" dirty="0"/>
              <a:t>Requirements</a:t>
            </a:r>
            <a:r>
              <a:rPr lang="en-US" spc="-135" dirty="0"/>
              <a:t> </a:t>
            </a:r>
            <a:r>
              <a:rPr lang="en-US" dirty="0"/>
              <a:t>for</a:t>
            </a:r>
            <a:r>
              <a:rPr lang="en-US" spc="-165" dirty="0"/>
              <a:t> </a:t>
            </a:r>
            <a:r>
              <a:rPr lang="en-US" spc="-10" dirty="0"/>
              <a:t>growth</a:t>
            </a:r>
          </a:p>
        </p:txBody>
      </p:sp>
      <p:sp>
        <p:nvSpPr>
          <p:cNvPr id="4" name="object 4"/>
          <p:cNvSpPr txBox="1"/>
          <p:nvPr/>
        </p:nvSpPr>
        <p:spPr>
          <a:xfrm>
            <a:off x="536244" y="1997202"/>
            <a:ext cx="8028940" cy="2879725"/>
          </a:xfrm>
          <a:prstGeom prst="rect">
            <a:avLst/>
          </a:prstGeom>
        </p:spPr>
        <p:txBody>
          <a:bodyPr vert="horz" wrap="square" lIns="0" tIns="12700" rIns="0" bIns="0" rtlCol="0">
            <a:spAutoFit/>
          </a:bodyPr>
          <a:lstStyle/>
          <a:p>
            <a:pPr marL="356870" marR="5080" indent="-344805">
              <a:lnSpc>
                <a:spcPct val="100000"/>
              </a:lnSpc>
              <a:spcBef>
                <a:spcPts val="100"/>
              </a:spcBef>
              <a:buFont typeface="Arial MT"/>
              <a:buChar char="•"/>
              <a:tabLst>
                <a:tab pos="356870" algn="l"/>
                <a:tab pos="7609840" algn="l"/>
              </a:tabLst>
            </a:pPr>
            <a:r>
              <a:rPr sz="2400" b="1" dirty="0">
                <a:latin typeface="+mj-lt"/>
                <a:cs typeface="Calibri"/>
              </a:rPr>
              <a:t>1-Chemical</a:t>
            </a:r>
            <a:r>
              <a:rPr sz="2400" b="1" spc="-60" dirty="0">
                <a:latin typeface="+mj-lt"/>
                <a:cs typeface="Calibri"/>
              </a:rPr>
              <a:t> </a:t>
            </a:r>
            <a:r>
              <a:rPr sz="2400" b="1" spc="-10" dirty="0">
                <a:latin typeface="+mj-lt"/>
                <a:cs typeface="Calibri"/>
              </a:rPr>
              <a:t>Requirments</a:t>
            </a:r>
            <a:r>
              <a:rPr sz="2400" spc="-10" dirty="0">
                <a:latin typeface="+mj-lt"/>
                <a:cs typeface="Calibri"/>
              </a:rPr>
              <a:t>:</a:t>
            </a:r>
            <a:r>
              <a:rPr sz="2400" spc="-75" dirty="0">
                <a:latin typeface="+mj-lt"/>
                <a:cs typeface="Calibri"/>
              </a:rPr>
              <a:t> </a:t>
            </a:r>
            <a:r>
              <a:rPr sz="2400" dirty="0">
                <a:latin typeface="+mj-lt"/>
                <a:cs typeface="Calibri"/>
              </a:rPr>
              <a:t>Macro</a:t>
            </a:r>
            <a:r>
              <a:rPr sz="2400" spc="-80" dirty="0">
                <a:latin typeface="+mj-lt"/>
                <a:cs typeface="Calibri"/>
              </a:rPr>
              <a:t> </a:t>
            </a:r>
            <a:r>
              <a:rPr sz="2400" dirty="0">
                <a:latin typeface="+mj-lt"/>
                <a:cs typeface="Calibri"/>
              </a:rPr>
              <a:t>&amp;</a:t>
            </a:r>
            <a:r>
              <a:rPr sz="2400" spc="-50" dirty="0">
                <a:latin typeface="+mj-lt"/>
                <a:cs typeface="Calibri"/>
              </a:rPr>
              <a:t> </a:t>
            </a:r>
            <a:r>
              <a:rPr sz="2400" dirty="0">
                <a:latin typeface="+mj-lt"/>
                <a:cs typeface="Calibri"/>
              </a:rPr>
              <a:t>Micro</a:t>
            </a:r>
            <a:r>
              <a:rPr sz="2400" spc="-50" dirty="0">
                <a:latin typeface="+mj-lt"/>
                <a:cs typeface="Calibri"/>
              </a:rPr>
              <a:t> </a:t>
            </a:r>
            <a:r>
              <a:rPr sz="2400" dirty="0">
                <a:solidFill>
                  <a:schemeClr val="tx1"/>
                </a:solidFill>
                <a:latin typeface="+mj-lt"/>
                <a:cs typeface="Calibri"/>
              </a:rPr>
              <a:t>Elements</a:t>
            </a:r>
            <a:r>
              <a:rPr sz="2400" spc="-70" dirty="0">
                <a:solidFill>
                  <a:schemeClr val="tx1"/>
                </a:solidFill>
                <a:latin typeface="+mj-lt"/>
                <a:cs typeface="Calibri"/>
              </a:rPr>
              <a:t> </a:t>
            </a:r>
            <a:r>
              <a:rPr sz="2400" dirty="0">
                <a:solidFill>
                  <a:schemeClr val="tx1"/>
                </a:solidFill>
                <a:latin typeface="+mj-lt"/>
                <a:cs typeface="Calibri"/>
              </a:rPr>
              <a:t>Ca</a:t>
            </a:r>
            <a:r>
              <a:rPr sz="2400" spc="-60" dirty="0">
                <a:solidFill>
                  <a:schemeClr val="tx1"/>
                </a:solidFill>
                <a:latin typeface="+mj-lt"/>
                <a:cs typeface="Calibri"/>
              </a:rPr>
              <a:t> </a:t>
            </a:r>
            <a:r>
              <a:rPr sz="2400" spc="-25" dirty="0">
                <a:solidFill>
                  <a:schemeClr val="tx1"/>
                </a:solidFill>
                <a:latin typeface="+mj-lt"/>
                <a:cs typeface="Calibri"/>
              </a:rPr>
              <a:t>Fe</a:t>
            </a:r>
            <a:r>
              <a:rPr sz="2400" dirty="0">
                <a:solidFill>
                  <a:schemeClr val="tx1"/>
                </a:solidFill>
                <a:latin typeface="+mj-lt"/>
                <a:cs typeface="Calibri"/>
              </a:rPr>
              <a:t>	</a:t>
            </a:r>
            <a:r>
              <a:rPr sz="2400" spc="-25" dirty="0">
                <a:solidFill>
                  <a:schemeClr val="tx1"/>
                </a:solidFill>
                <a:latin typeface="+mj-lt"/>
                <a:cs typeface="Calibri"/>
              </a:rPr>
              <a:t>Mg </a:t>
            </a:r>
            <a:r>
              <a:rPr sz="2400" spc="-20" dirty="0">
                <a:solidFill>
                  <a:schemeClr val="tx1"/>
                </a:solidFill>
                <a:latin typeface="+mj-lt"/>
                <a:cs typeface="Calibri"/>
              </a:rPr>
              <a:t>NaCl</a:t>
            </a:r>
            <a:endParaRPr sz="2400" dirty="0">
              <a:solidFill>
                <a:schemeClr val="tx1"/>
              </a:solidFill>
              <a:latin typeface="+mj-lt"/>
              <a:cs typeface="Calibri"/>
            </a:endParaRPr>
          </a:p>
          <a:p>
            <a:pPr marL="12700">
              <a:lnSpc>
                <a:spcPct val="100000"/>
              </a:lnSpc>
              <a:spcBef>
                <a:spcPts val="575"/>
              </a:spcBef>
            </a:pPr>
            <a:r>
              <a:rPr sz="2400" b="1" dirty="0">
                <a:latin typeface="+mj-lt"/>
                <a:cs typeface="Calibri"/>
              </a:rPr>
              <a:t>2-</a:t>
            </a:r>
            <a:r>
              <a:rPr sz="2400" b="1" spc="-10" dirty="0">
                <a:latin typeface="+mj-lt"/>
                <a:cs typeface="Calibri"/>
              </a:rPr>
              <a:t>Physical</a:t>
            </a:r>
            <a:r>
              <a:rPr sz="2400" b="1" spc="-30" dirty="0">
                <a:latin typeface="+mj-lt"/>
                <a:cs typeface="Calibri"/>
              </a:rPr>
              <a:t> </a:t>
            </a:r>
            <a:r>
              <a:rPr sz="2400" b="1" spc="-10" dirty="0">
                <a:latin typeface="+mj-lt"/>
                <a:cs typeface="Calibri"/>
              </a:rPr>
              <a:t>Requirements</a:t>
            </a:r>
            <a:r>
              <a:rPr sz="2400" spc="-10" dirty="0">
                <a:latin typeface="+mj-lt"/>
                <a:cs typeface="Calibri"/>
              </a:rPr>
              <a:t>:</a:t>
            </a:r>
            <a:r>
              <a:rPr sz="2400" spc="-55" dirty="0">
                <a:latin typeface="+mj-lt"/>
                <a:cs typeface="Calibri"/>
              </a:rPr>
              <a:t> </a:t>
            </a:r>
            <a:r>
              <a:rPr sz="2400" dirty="0">
                <a:latin typeface="+mj-lt"/>
                <a:cs typeface="Calibri"/>
              </a:rPr>
              <a:t>It</a:t>
            </a:r>
            <a:r>
              <a:rPr sz="2400" spc="-30" dirty="0">
                <a:latin typeface="+mj-lt"/>
                <a:cs typeface="Calibri"/>
              </a:rPr>
              <a:t> </a:t>
            </a:r>
            <a:r>
              <a:rPr sz="2400" spc="-10" dirty="0">
                <a:latin typeface="+mj-lt"/>
                <a:cs typeface="Calibri"/>
              </a:rPr>
              <a:t>includes</a:t>
            </a:r>
            <a:endParaRPr sz="2400" dirty="0">
              <a:latin typeface="+mj-lt"/>
              <a:cs typeface="Calibri"/>
            </a:endParaRPr>
          </a:p>
          <a:p>
            <a:pPr marL="356870" indent="-344170">
              <a:lnSpc>
                <a:spcPct val="100000"/>
              </a:lnSpc>
              <a:spcBef>
                <a:spcPts val="580"/>
              </a:spcBef>
              <a:buFont typeface="Arial MT"/>
              <a:buChar char="•"/>
              <a:tabLst>
                <a:tab pos="356870" algn="l"/>
              </a:tabLst>
            </a:pPr>
            <a:r>
              <a:rPr sz="2400" spc="-10" dirty="0">
                <a:latin typeface="+mj-lt"/>
                <a:cs typeface="Calibri"/>
              </a:rPr>
              <a:t>Temperature</a:t>
            </a:r>
            <a:endParaRPr sz="2400" dirty="0">
              <a:latin typeface="+mj-lt"/>
              <a:cs typeface="Calibri"/>
            </a:endParaRPr>
          </a:p>
          <a:p>
            <a:pPr marL="469900">
              <a:lnSpc>
                <a:spcPct val="100000"/>
              </a:lnSpc>
              <a:spcBef>
                <a:spcPts val="575"/>
              </a:spcBef>
              <a:tabLst>
                <a:tab pos="2651125" algn="l"/>
                <a:tab pos="6415405" algn="l"/>
                <a:tab pos="6933565" algn="l"/>
                <a:tab pos="7165340" algn="l"/>
              </a:tabLst>
            </a:pPr>
            <a:r>
              <a:rPr sz="2400" dirty="0">
                <a:latin typeface="+mj-lt"/>
                <a:cs typeface="Arial MT"/>
              </a:rPr>
              <a:t>–</a:t>
            </a:r>
            <a:r>
              <a:rPr sz="2400" spc="235" dirty="0">
                <a:latin typeface="+mj-lt"/>
                <a:cs typeface="Arial MT"/>
              </a:rPr>
              <a:t> </a:t>
            </a:r>
            <a:r>
              <a:rPr sz="2400" spc="-10" dirty="0">
                <a:latin typeface="+mj-lt"/>
                <a:cs typeface="Calibri"/>
              </a:rPr>
              <a:t>psychrophiles</a:t>
            </a:r>
            <a:r>
              <a:rPr sz="2400" dirty="0">
                <a:latin typeface="+mj-lt"/>
                <a:cs typeface="Calibri"/>
              </a:rPr>
              <a:t>	(cold</a:t>
            </a:r>
            <a:r>
              <a:rPr sz="2400" spc="-40" dirty="0">
                <a:latin typeface="+mj-lt"/>
                <a:cs typeface="Calibri"/>
              </a:rPr>
              <a:t> </a:t>
            </a:r>
            <a:r>
              <a:rPr sz="2400" dirty="0">
                <a:latin typeface="+mj-lt"/>
                <a:cs typeface="Calibri"/>
              </a:rPr>
              <a:t>loving</a:t>
            </a:r>
            <a:r>
              <a:rPr sz="2400" spc="-50" dirty="0">
                <a:latin typeface="+mj-lt"/>
                <a:cs typeface="Calibri"/>
              </a:rPr>
              <a:t> </a:t>
            </a:r>
            <a:r>
              <a:rPr sz="2400" dirty="0">
                <a:latin typeface="+mj-lt"/>
                <a:cs typeface="Calibri"/>
              </a:rPr>
              <a:t>microbes</a:t>
            </a:r>
            <a:r>
              <a:rPr sz="2400" spc="-65" dirty="0">
                <a:latin typeface="+mj-lt"/>
                <a:cs typeface="Calibri"/>
              </a:rPr>
              <a:t> </a:t>
            </a:r>
            <a:r>
              <a:rPr sz="2400" dirty="0">
                <a:latin typeface="+mj-lt"/>
                <a:cs typeface="Calibri"/>
              </a:rPr>
              <a:t>)</a:t>
            </a:r>
            <a:r>
              <a:rPr sz="2400" spc="-40" dirty="0">
                <a:latin typeface="+mj-lt"/>
                <a:cs typeface="Calibri"/>
              </a:rPr>
              <a:t> </a:t>
            </a:r>
            <a:r>
              <a:rPr sz="2400" spc="-10" dirty="0">
                <a:latin typeface="+mj-lt"/>
                <a:cs typeface="Calibri"/>
              </a:rPr>
              <a:t>.range</a:t>
            </a:r>
            <a:r>
              <a:rPr sz="2400" dirty="0">
                <a:latin typeface="+mj-lt"/>
                <a:cs typeface="Calibri"/>
              </a:rPr>
              <a:t>	0</a:t>
            </a:r>
            <a:r>
              <a:rPr sz="2400" spc="-45" dirty="0">
                <a:latin typeface="+mj-lt"/>
                <a:cs typeface="Calibri"/>
              </a:rPr>
              <a:t> </a:t>
            </a:r>
            <a:r>
              <a:rPr sz="2400" spc="-50" dirty="0">
                <a:latin typeface="+mj-lt"/>
                <a:cs typeface="Calibri"/>
              </a:rPr>
              <a:t>C</a:t>
            </a:r>
            <a:r>
              <a:rPr sz="2400" dirty="0">
                <a:latin typeface="+mj-lt"/>
                <a:cs typeface="Calibri"/>
              </a:rPr>
              <a:t>	</a:t>
            </a:r>
            <a:r>
              <a:rPr sz="2400" spc="-50" dirty="0">
                <a:latin typeface="+mj-lt"/>
                <a:cs typeface="Calibri"/>
              </a:rPr>
              <a:t>-</a:t>
            </a:r>
            <a:r>
              <a:rPr sz="2400" dirty="0">
                <a:latin typeface="+mj-lt"/>
                <a:cs typeface="Calibri"/>
              </a:rPr>
              <a:t>	20</a:t>
            </a:r>
            <a:r>
              <a:rPr sz="2400" spc="-40" dirty="0">
                <a:latin typeface="+mj-lt"/>
                <a:cs typeface="Calibri"/>
              </a:rPr>
              <a:t> </a:t>
            </a:r>
            <a:r>
              <a:rPr sz="2400" spc="-50" dirty="0">
                <a:latin typeface="+mj-lt"/>
                <a:cs typeface="Calibri"/>
              </a:rPr>
              <a:t>C</a:t>
            </a:r>
            <a:endParaRPr sz="2400" dirty="0">
              <a:latin typeface="+mj-lt"/>
              <a:cs typeface="Calibri"/>
            </a:endParaRPr>
          </a:p>
          <a:p>
            <a:pPr marL="756285" marR="188595" indent="-287020">
              <a:lnSpc>
                <a:spcPct val="100000"/>
              </a:lnSpc>
              <a:spcBef>
                <a:spcPts val="580"/>
              </a:spcBef>
              <a:tabLst>
                <a:tab pos="7738745" algn="l"/>
              </a:tabLst>
            </a:pPr>
            <a:r>
              <a:rPr sz="2400" spc="-10" dirty="0">
                <a:latin typeface="+mj-lt"/>
                <a:cs typeface="Calibri"/>
              </a:rPr>
              <a:t>-</a:t>
            </a:r>
            <a:r>
              <a:rPr sz="2400" dirty="0">
                <a:latin typeface="+mj-lt"/>
                <a:cs typeface="Calibri"/>
              </a:rPr>
              <a:t>mesophiles</a:t>
            </a:r>
            <a:r>
              <a:rPr sz="2400" spc="-90" dirty="0">
                <a:latin typeface="+mj-lt"/>
                <a:cs typeface="Calibri"/>
              </a:rPr>
              <a:t> </a:t>
            </a:r>
            <a:r>
              <a:rPr sz="2400" spc="-10" dirty="0">
                <a:latin typeface="+mj-lt"/>
                <a:cs typeface="Calibri"/>
              </a:rPr>
              <a:t>(moderate</a:t>
            </a:r>
            <a:r>
              <a:rPr sz="2400" spc="-110" dirty="0">
                <a:latin typeface="+mj-lt"/>
                <a:cs typeface="Calibri"/>
              </a:rPr>
              <a:t> </a:t>
            </a:r>
            <a:r>
              <a:rPr sz="2400" dirty="0">
                <a:latin typeface="+mj-lt"/>
                <a:cs typeface="Calibri"/>
              </a:rPr>
              <a:t>temp.</a:t>
            </a:r>
            <a:r>
              <a:rPr sz="2400" spc="-90" dirty="0">
                <a:latin typeface="+mj-lt"/>
                <a:cs typeface="Calibri"/>
              </a:rPr>
              <a:t> </a:t>
            </a:r>
            <a:r>
              <a:rPr sz="2400" dirty="0">
                <a:latin typeface="+mj-lt"/>
                <a:cs typeface="Calibri"/>
              </a:rPr>
              <a:t>loving</a:t>
            </a:r>
            <a:r>
              <a:rPr sz="2400" spc="-95" dirty="0">
                <a:latin typeface="+mj-lt"/>
                <a:cs typeface="Calibri"/>
              </a:rPr>
              <a:t> </a:t>
            </a:r>
            <a:r>
              <a:rPr sz="2400" dirty="0">
                <a:latin typeface="+mj-lt"/>
                <a:cs typeface="Calibri"/>
              </a:rPr>
              <a:t>microbes</a:t>
            </a:r>
            <a:r>
              <a:rPr sz="2400" spc="-65" dirty="0">
                <a:latin typeface="+mj-lt"/>
                <a:cs typeface="Calibri"/>
              </a:rPr>
              <a:t> </a:t>
            </a:r>
            <a:r>
              <a:rPr sz="2400" dirty="0">
                <a:latin typeface="+mj-lt"/>
                <a:cs typeface="Calibri"/>
              </a:rPr>
              <a:t>.range20</a:t>
            </a:r>
            <a:r>
              <a:rPr sz="2400" spc="-85" dirty="0">
                <a:latin typeface="+mj-lt"/>
                <a:cs typeface="Calibri"/>
              </a:rPr>
              <a:t> </a:t>
            </a:r>
            <a:r>
              <a:rPr sz="2400" spc="-50" dirty="0">
                <a:latin typeface="+mj-lt"/>
                <a:cs typeface="Calibri"/>
              </a:rPr>
              <a:t>C</a:t>
            </a:r>
            <a:r>
              <a:rPr sz="2400" dirty="0">
                <a:latin typeface="+mj-lt"/>
                <a:cs typeface="Calibri"/>
              </a:rPr>
              <a:t>	</a:t>
            </a:r>
            <a:r>
              <a:rPr sz="2400" spc="-50" dirty="0">
                <a:latin typeface="+mj-lt"/>
                <a:cs typeface="Calibri"/>
              </a:rPr>
              <a:t>- </a:t>
            </a:r>
            <a:r>
              <a:rPr sz="2400" dirty="0">
                <a:latin typeface="+mj-lt"/>
                <a:cs typeface="Calibri"/>
              </a:rPr>
              <a:t>40</a:t>
            </a:r>
            <a:r>
              <a:rPr sz="2400" spc="-30" dirty="0">
                <a:latin typeface="+mj-lt"/>
                <a:cs typeface="Calibri"/>
              </a:rPr>
              <a:t> </a:t>
            </a:r>
            <a:r>
              <a:rPr sz="2400" spc="-50" dirty="0">
                <a:latin typeface="+mj-lt"/>
                <a:cs typeface="Calibri"/>
              </a:rPr>
              <a:t>C</a:t>
            </a:r>
            <a:endParaRPr sz="2400" dirty="0">
              <a:latin typeface="+mj-lt"/>
              <a:cs typeface="Calibri"/>
            </a:endParaRPr>
          </a:p>
        </p:txBody>
      </p:sp>
      <p:sp>
        <p:nvSpPr>
          <p:cNvPr id="5" name="object 5"/>
          <p:cNvSpPr txBox="1"/>
          <p:nvPr/>
        </p:nvSpPr>
        <p:spPr>
          <a:xfrm>
            <a:off x="993444" y="4850942"/>
            <a:ext cx="1978025" cy="904240"/>
          </a:xfrm>
          <a:prstGeom prst="rect">
            <a:avLst/>
          </a:prstGeom>
        </p:spPr>
        <p:txBody>
          <a:bodyPr vert="horz" wrap="square" lIns="0" tIns="85725" rIns="0" bIns="0" rtlCol="0">
            <a:spAutoFit/>
          </a:bodyPr>
          <a:lstStyle/>
          <a:p>
            <a:pPr marL="297815" indent="-285115">
              <a:lnSpc>
                <a:spcPct val="100000"/>
              </a:lnSpc>
              <a:spcBef>
                <a:spcPts val="675"/>
              </a:spcBef>
              <a:buFont typeface="Arial MT"/>
              <a:buChar char="–"/>
              <a:tabLst>
                <a:tab pos="297815" algn="l"/>
              </a:tabLst>
            </a:pPr>
            <a:r>
              <a:rPr sz="2400" spc="-10" dirty="0">
                <a:latin typeface="Calibri"/>
                <a:cs typeface="Calibri"/>
              </a:rPr>
              <a:t>thermophiles</a:t>
            </a:r>
            <a:endParaRPr sz="2400" dirty="0">
              <a:latin typeface="Calibri"/>
              <a:cs typeface="Calibri"/>
            </a:endParaRPr>
          </a:p>
          <a:p>
            <a:pPr marL="697230" lvl="1" indent="-227329">
              <a:lnSpc>
                <a:spcPct val="100000"/>
              </a:lnSpc>
              <a:spcBef>
                <a:spcPts val="580"/>
              </a:spcBef>
              <a:buFont typeface="Arial MT"/>
              <a:buChar char="•"/>
              <a:tabLst>
                <a:tab pos="697230" algn="l"/>
              </a:tabLst>
            </a:pPr>
            <a:r>
              <a:rPr sz="2400" spc="-10" dirty="0">
                <a:latin typeface="Calibri"/>
                <a:cs typeface="Calibri"/>
              </a:rPr>
              <a:t>range</a:t>
            </a:r>
            <a:endParaRPr sz="2400" dirty="0">
              <a:latin typeface="Calibri"/>
              <a:cs typeface="Calibri"/>
            </a:endParaRPr>
          </a:p>
        </p:txBody>
      </p:sp>
      <p:sp>
        <p:nvSpPr>
          <p:cNvPr id="6" name="object 6"/>
          <p:cNvSpPr txBox="1"/>
          <p:nvPr/>
        </p:nvSpPr>
        <p:spPr>
          <a:xfrm>
            <a:off x="3201161" y="4850942"/>
            <a:ext cx="2861945" cy="904240"/>
          </a:xfrm>
          <a:prstGeom prst="rect">
            <a:avLst/>
          </a:prstGeom>
        </p:spPr>
        <p:txBody>
          <a:bodyPr vert="horz" wrap="square" lIns="0" tIns="12700" rIns="0" bIns="0" rtlCol="0">
            <a:spAutoFit/>
          </a:bodyPr>
          <a:lstStyle/>
          <a:p>
            <a:pPr marL="12700" marR="5080" indent="76835">
              <a:lnSpc>
                <a:spcPct val="120100"/>
              </a:lnSpc>
              <a:spcBef>
                <a:spcPts val="100"/>
              </a:spcBef>
              <a:tabLst>
                <a:tab pos="685800" algn="l"/>
                <a:tab pos="917575" algn="l"/>
              </a:tabLst>
            </a:pPr>
            <a:r>
              <a:rPr sz="2400" dirty="0">
                <a:latin typeface="Calibri"/>
                <a:cs typeface="Calibri"/>
              </a:rPr>
              <a:t>(heat</a:t>
            </a:r>
            <a:r>
              <a:rPr sz="2400" spc="-40" dirty="0">
                <a:latin typeface="Calibri"/>
                <a:cs typeface="Calibri"/>
              </a:rPr>
              <a:t> </a:t>
            </a:r>
            <a:r>
              <a:rPr sz="2400" dirty="0">
                <a:latin typeface="Calibri"/>
                <a:cs typeface="Calibri"/>
              </a:rPr>
              <a:t>loving</a:t>
            </a:r>
            <a:r>
              <a:rPr sz="2400" spc="-75" dirty="0">
                <a:latin typeface="Calibri"/>
                <a:cs typeface="Calibri"/>
              </a:rPr>
              <a:t> </a:t>
            </a:r>
            <a:r>
              <a:rPr sz="2400" spc="-10" dirty="0">
                <a:latin typeface="Calibri"/>
                <a:cs typeface="Calibri"/>
              </a:rPr>
              <a:t>microbes) </a:t>
            </a:r>
            <a:r>
              <a:rPr sz="2400" dirty="0">
                <a:latin typeface="Calibri"/>
                <a:cs typeface="Calibri"/>
              </a:rPr>
              <a:t>40</a:t>
            </a:r>
            <a:r>
              <a:rPr sz="2400" spc="-30" dirty="0">
                <a:latin typeface="Calibri"/>
                <a:cs typeface="Calibri"/>
              </a:rPr>
              <a:t> </a:t>
            </a:r>
            <a:r>
              <a:rPr sz="2400" spc="-50" dirty="0">
                <a:latin typeface="Calibri"/>
                <a:cs typeface="Calibri"/>
              </a:rPr>
              <a:t>C</a:t>
            </a:r>
            <a:r>
              <a:rPr sz="2400" dirty="0">
                <a:latin typeface="Calibri"/>
                <a:cs typeface="Calibri"/>
              </a:rPr>
              <a:t>	</a:t>
            </a:r>
            <a:r>
              <a:rPr sz="2400" spc="-50" dirty="0">
                <a:latin typeface="Calibri"/>
                <a:cs typeface="Calibri"/>
              </a:rPr>
              <a:t>-</a:t>
            </a:r>
            <a:r>
              <a:rPr sz="2400" dirty="0">
                <a:latin typeface="Calibri"/>
                <a:cs typeface="Calibri"/>
              </a:rPr>
              <a:t>	100</a:t>
            </a:r>
            <a:r>
              <a:rPr sz="2400" spc="-45" dirty="0">
                <a:latin typeface="Calibri"/>
                <a:cs typeface="Calibri"/>
              </a:rPr>
              <a:t> </a:t>
            </a:r>
            <a:r>
              <a:rPr sz="2400" spc="-50" dirty="0">
                <a:latin typeface="Calibri"/>
                <a:cs typeface="Calibri"/>
              </a:rPr>
              <a:t>C</a:t>
            </a:r>
            <a:endParaRPr sz="2400">
              <a:latin typeface="Calibri"/>
              <a:cs typeface="Calibri"/>
            </a:endParaRPr>
          </a:p>
        </p:txBody>
      </p:sp>
      <p:sp>
        <p:nvSpPr>
          <p:cNvPr id="7" name="TextBox 6">
            <a:extLst>
              <a:ext uri="{FF2B5EF4-FFF2-40B4-BE49-F238E27FC236}">
                <a16:creationId xmlns:a16="http://schemas.microsoft.com/office/drawing/2014/main" id="{B0CA29A6-2A19-4579-B3A7-3DEDD05E6F25}"/>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0608-AA27-EB80-FEEF-AF004300BE24}"/>
              </a:ext>
            </a:extLst>
          </p:cNvPr>
          <p:cNvSpPr>
            <a:spLocks noGrp="1"/>
          </p:cNvSpPr>
          <p:nvPr>
            <p:ph type="title"/>
          </p:nvPr>
        </p:nvSpPr>
        <p:spPr>
          <a:xfrm>
            <a:off x="6858001" y="152400"/>
            <a:ext cx="1676400" cy="304800"/>
          </a:xfrm>
        </p:spPr>
        <p:txBody>
          <a:bodyPr/>
          <a:lstStyle/>
          <a:p>
            <a:r>
              <a:rPr lang="en-US" sz="1600" dirty="0"/>
              <a:t>spiral</a:t>
            </a:r>
            <a:endParaRPr lang="en-PK" sz="1600" dirty="0"/>
          </a:p>
        </p:txBody>
      </p:sp>
      <p:pic>
        <p:nvPicPr>
          <p:cNvPr id="1026" name="Picture 2" descr="Bacterial Metabolism and Genetics">
            <a:extLst>
              <a:ext uri="{FF2B5EF4-FFF2-40B4-BE49-F238E27FC236}">
                <a16:creationId xmlns:a16="http://schemas.microsoft.com/office/drawing/2014/main" id="{42311316-BBB9-754E-A019-C455AEFB1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106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244" y="1983557"/>
            <a:ext cx="7614920" cy="4420870"/>
          </a:xfrm>
          <a:prstGeom prst="rect">
            <a:avLst/>
          </a:prstGeom>
        </p:spPr>
        <p:txBody>
          <a:bodyPr vert="horz" wrap="square" lIns="0" tIns="97155" rIns="0" bIns="0" rtlCol="0">
            <a:spAutoFit/>
          </a:bodyPr>
          <a:lstStyle/>
          <a:p>
            <a:pPr marL="356870" indent="-344170">
              <a:lnSpc>
                <a:spcPct val="100000"/>
              </a:lnSpc>
              <a:spcBef>
                <a:spcPts val="765"/>
              </a:spcBef>
              <a:buFont typeface="Arial MT"/>
              <a:buChar char="•"/>
              <a:tabLst>
                <a:tab pos="356870" algn="l"/>
              </a:tabLst>
            </a:pPr>
            <a:r>
              <a:rPr sz="2400" dirty="0">
                <a:latin typeface="Calibri"/>
                <a:cs typeface="Calibri"/>
              </a:rPr>
              <a:t>Most</a:t>
            </a:r>
            <a:r>
              <a:rPr sz="2400" spc="-60" dirty="0">
                <a:latin typeface="Calibri"/>
                <a:cs typeface="Calibri"/>
              </a:rPr>
              <a:t> </a:t>
            </a:r>
            <a:r>
              <a:rPr sz="2400" dirty="0">
                <a:latin typeface="Calibri"/>
                <a:cs typeface="Calibri"/>
              </a:rPr>
              <a:t>bacteria</a:t>
            </a:r>
            <a:r>
              <a:rPr sz="2400" spc="-70" dirty="0">
                <a:latin typeface="Calibri"/>
                <a:cs typeface="Calibri"/>
              </a:rPr>
              <a:t> </a:t>
            </a:r>
            <a:r>
              <a:rPr sz="2400" dirty="0">
                <a:latin typeface="Calibri"/>
                <a:cs typeface="Calibri"/>
              </a:rPr>
              <a:t>grow</a:t>
            </a:r>
            <a:r>
              <a:rPr sz="2400" spc="-60" dirty="0">
                <a:latin typeface="Calibri"/>
                <a:cs typeface="Calibri"/>
              </a:rPr>
              <a:t> </a:t>
            </a:r>
            <a:r>
              <a:rPr sz="2400" dirty="0">
                <a:latin typeface="Calibri"/>
                <a:cs typeface="Calibri"/>
              </a:rPr>
              <a:t>between</a:t>
            </a:r>
            <a:r>
              <a:rPr sz="2400" spc="-65" dirty="0">
                <a:latin typeface="Calibri"/>
                <a:cs typeface="Calibri"/>
              </a:rPr>
              <a:t> </a:t>
            </a:r>
            <a:r>
              <a:rPr sz="2400" dirty="0">
                <a:latin typeface="Calibri"/>
                <a:cs typeface="Calibri"/>
              </a:rPr>
              <a:t>pH</a:t>
            </a:r>
            <a:r>
              <a:rPr sz="2400" spc="-10" dirty="0">
                <a:latin typeface="Calibri"/>
                <a:cs typeface="Calibri"/>
              </a:rPr>
              <a:t> </a:t>
            </a:r>
            <a:r>
              <a:rPr sz="2400" dirty="0">
                <a:latin typeface="Calibri"/>
                <a:cs typeface="Calibri"/>
              </a:rPr>
              <a:t>6.5</a:t>
            </a:r>
            <a:r>
              <a:rPr sz="2400" spc="-30" dirty="0">
                <a:latin typeface="Calibri"/>
                <a:cs typeface="Calibri"/>
              </a:rPr>
              <a:t> </a:t>
            </a:r>
            <a:r>
              <a:rPr sz="2400" dirty="0">
                <a:latin typeface="Calibri"/>
                <a:cs typeface="Calibri"/>
              </a:rPr>
              <a:t>-</a:t>
            </a:r>
            <a:r>
              <a:rPr sz="2400" spc="-30" dirty="0">
                <a:latin typeface="Calibri"/>
                <a:cs typeface="Calibri"/>
              </a:rPr>
              <a:t> </a:t>
            </a:r>
            <a:r>
              <a:rPr sz="2400" dirty="0">
                <a:latin typeface="Calibri"/>
                <a:cs typeface="Calibri"/>
              </a:rPr>
              <a:t>pH</a:t>
            </a:r>
            <a:r>
              <a:rPr sz="2400" spc="-20" dirty="0">
                <a:latin typeface="Calibri"/>
                <a:cs typeface="Calibri"/>
              </a:rPr>
              <a:t> </a:t>
            </a:r>
            <a:r>
              <a:rPr sz="2400" spc="-25" dirty="0">
                <a:latin typeface="Calibri"/>
                <a:cs typeface="Calibri"/>
              </a:rPr>
              <a:t>7.5</a:t>
            </a:r>
            <a:endParaRPr sz="2400" dirty="0">
              <a:latin typeface="Calibri"/>
              <a:cs typeface="Calibri"/>
            </a:endParaRPr>
          </a:p>
          <a:p>
            <a:pPr marL="356870" indent="-344170">
              <a:lnSpc>
                <a:spcPct val="100000"/>
              </a:lnSpc>
              <a:spcBef>
                <a:spcPts val="675"/>
              </a:spcBef>
              <a:buFont typeface="Arial MT"/>
              <a:buChar char="•"/>
              <a:tabLst>
                <a:tab pos="356870" algn="l"/>
                <a:tab pos="3531870" algn="l"/>
                <a:tab pos="4738370" algn="l"/>
              </a:tabLst>
            </a:pPr>
            <a:r>
              <a:rPr sz="2400" dirty="0">
                <a:latin typeface="Calibri"/>
                <a:cs typeface="Calibri"/>
              </a:rPr>
              <a:t>Very</a:t>
            </a:r>
            <a:r>
              <a:rPr sz="2400" spc="-110" dirty="0">
                <a:latin typeface="Calibri"/>
                <a:cs typeface="Calibri"/>
              </a:rPr>
              <a:t> </a:t>
            </a:r>
            <a:r>
              <a:rPr sz="2400" dirty="0">
                <a:latin typeface="Calibri"/>
                <a:cs typeface="Calibri"/>
              </a:rPr>
              <a:t>few</a:t>
            </a:r>
            <a:r>
              <a:rPr sz="2400" spc="-110" dirty="0">
                <a:latin typeface="Calibri"/>
                <a:cs typeface="Calibri"/>
              </a:rPr>
              <a:t> </a:t>
            </a:r>
            <a:r>
              <a:rPr sz="2400" dirty="0">
                <a:latin typeface="Calibri"/>
                <a:cs typeface="Calibri"/>
              </a:rPr>
              <a:t>can</a:t>
            </a:r>
            <a:r>
              <a:rPr sz="2400" spc="-95" dirty="0">
                <a:latin typeface="Calibri"/>
                <a:cs typeface="Calibri"/>
              </a:rPr>
              <a:t> </a:t>
            </a:r>
            <a:r>
              <a:rPr sz="2400" dirty="0">
                <a:latin typeface="Calibri"/>
                <a:cs typeface="Calibri"/>
              </a:rPr>
              <a:t>grow</a:t>
            </a:r>
            <a:r>
              <a:rPr sz="2400" spc="-105" dirty="0">
                <a:latin typeface="Calibri"/>
                <a:cs typeface="Calibri"/>
              </a:rPr>
              <a:t> </a:t>
            </a:r>
            <a:r>
              <a:rPr sz="2400" spc="-25" dirty="0">
                <a:latin typeface="Calibri"/>
                <a:cs typeface="Calibri"/>
              </a:rPr>
              <a:t>at</a:t>
            </a:r>
            <a:r>
              <a:rPr sz="2400" dirty="0">
                <a:latin typeface="Calibri"/>
                <a:cs typeface="Calibri"/>
              </a:rPr>
              <a:t>	</a:t>
            </a:r>
            <a:r>
              <a:rPr sz="2400" spc="-20" dirty="0">
                <a:latin typeface="Calibri"/>
                <a:cs typeface="Calibri"/>
              </a:rPr>
              <a:t>below</a:t>
            </a:r>
            <a:r>
              <a:rPr sz="2400" dirty="0">
                <a:latin typeface="Calibri"/>
                <a:cs typeface="Calibri"/>
              </a:rPr>
              <a:t>	pH</a:t>
            </a:r>
            <a:r>
              <a:rPr sz="2400" spc="20" dirty="0">
                <a:latin typeface="Calibri"/>
                <a:cs typeface="Calibri"/>
              </a:rPr>
              <a:t> </a:t>
            </a:r>
            <a:r>
              <a:rPr sz="2400" spc="-25" dirty="0">
                <a:latin typeface="Calibri"/>
                <a:cs typeface="Calibri"/>
              </a:rPr>
              <a:t>4.0</a:t>
            </a:r>
            <a:endParaRPr sz="2400" dirty="0">
              <a:latin typeface="Calibri"/>
              <a:cs typeface="Calibri"/>
            </a:endParaRPr>
          </a:p>
          <a:p>
            <a:pPr marL="742315" lvl="1" indent="-285115" algn="ctr">
              <a:lnSpc>
                <a:spcPct val="100000"/>
              </a:lnSpc>
              <a:spcBef>
                <a:spcPts val="615"/>
              </a:spcBef>
              <a:buFont typeface="Arial MT"/>
              <a:buChar char="–"/>
              <a:tabLst>
                <a:tab pos="742315" algn="l"/>
              </a:tabLst>
            </a:pPr>
            <a:r>
              <a:rPr sz="2400" dirty="0">
                <a:latin typeface="Calibri"/>
                <a:cs typeface="Calibri"/>
              </a:rPr>
              <a:t>many</a:t>
            </a:r>
            <a:r>
              <a:rPr sz="2400" spc="-60" dirty="0">
                <a:latin typeface="Calibri"/>
                <a:cs typeface="Calibri"/>
              </a:rPr>
              <a:t> </a:t>
            </a:r>
            <a:r>
              <a:rPr sz="2400" dirty="0">
                <a:latin typeface="Calibri"/>
                <a:cs typeface="Calibri"/>
              </a:rPr>
              <a:t>foods,</a:t>
            </a:r>
            <a:r>
              <a:rPr sz="2400" spc="-65" dirty="0">
                <a:latin typeface="Calibri"/>
                <a:cs typeface="Calibri"/>
              </a:rPr>
              <a:t> </a:t>
            </a:r>
            <a:r>
              <a:rPr sz="2400" dirty="0">
                <a:latin typeface="Calibri"/>
                <a:cs typeface="Calibri"/>
              </a:rPr>
              <a:t>such</a:t>
            </a:r>
            <a:r>
              <a:rPr sz="2400" spc="-40" dirty="0">
                <a:latin typeface="Calibri"/>
                <a:cs typeface="Calibri"/>
              </a:rPr>
              <a:t> </a:t>
            </a:r>
            <a:r>
              <a:rPr sz="2400" dirty="0">
                <a:latin typeface="Calibri"/>
                <a:cs typeface="Calibri"/>
              </a:rPr>
              <a:t>as</a:t>
            </a:r>
            <a:r>
              <a:rPr sz="2400" spc="-40" dirty="0">
                <a:latin typeface="Calibri"/>
                <a:cs typeface="Calibri"/>
              </a:rPr>
              <a:t> </a:t>
            </a:r>
            <a:r>
              <a:rPr sz="2400" dirty="0">
                <a:latin typeface="Calibri"/>
                <a:cs typeface="Calibri"/>
              </a:rPr>
              <a:t>pickles,</a:t>
            </a:r>
            <a:r>
              <a:rPr sz="2400" spc="-25" dirty="0">
                <a:latin typeface="Calibri"/>
                <a:cs typeface="Calibri"/>
              </a:rPr>
              <a:t> </a:t>
            </a:r>
            <a:r>
              <a:rPr sz="2400" dirty="0">
                <a:latin typeface="Calibri"/>
                <a:cs typeface="Calibri"/>
              </a:rPr>
              <a:t>and</a:t>
            </a:r>
            <a:r>
              <a:rPr sz="2400" spc="-55" dirty="0">
                <a:latin typeface="Calibri"/>
                <a:cs typeface="Calibri"/>
              </a:rPr>
              <a:t> </a:t>
            </a:r>
            <a:r>
              <a:rPr sz="2400" dirty="0">
                <a:latin typeface="Calibri"/>
                <a:cs typeface="Calibri"/>
              </a:rPr>
              <a:t>cheeses</a:t>
            </a:r>
            <a:r>
              <a:rPr sz="2400" spc="-40" dirty="0">
                <a:latin typeface="Calibri"/>
                <a:cs typeface="Calibri"/>
              </a:rPr>
              <a:t> </a:t>
            </a:r>
            <a:r>
              <a:rPr sz="2400" dirty="0">
                <a:latin typeface="Calibri"/>
                <a:cs typeface="Calibri"/>
              </a:rPr>
              <a:t>are</a:t>
            </a:r>
            <a:r>
              <a:rPr sz="2400" spc="-35" dirty="0">
                <a:latin typeface="Calibri"/>
                <a:cs typeface="Calibri"/>
              </a:rPr>
              <a:t> </a:t>
            </a:r>
            <a:r>
              <a:rPr sz="2400" spc="-10" dirty="0">
                <a:latin typeface="Calibri"/>
                <a:cs typeface="Calibri"/>
              </a:rPr>
              <a:t>preserved</a:t>
            </a:r>
            <a:endParaRPr sz="2400" dirty="0">
              <a:latin typeface="Calibri"/>
              <a:cs typeface="Calibri"/>
            </a:endParaRPr>
          </a:p>
          <a:p>
            <a:pPr marL="475615" algn="ctr">
              <a:lnSpc>
                <a:spcPct val="100000"/>
              </a:lnSpc>
              <a:spcBef>
                <a:spcPts val="5"/>
              </a:spcBef>
            </a:pPr>
            <a:r>
              <a:rPr sz="2400" dirty="0">
                <a:latin typeface="Calibri"/>
                <a:cs typeface="Calibri"/>
              </a:rPr>
              <a:t>from</a:t>
            </a:r>
            <a:r>
              <a:rPr sz="2400" spc="-50" dirty="0">
                <a:latin typeface="Calibri"/>
                <a:cs typeface="Calibri"/>
              </a:rPr>
              <a:t> </a:t>
            </a:r>
            <a:r>
              <a:rPr sz="2400" dirty="0">
                <a:latin typeface="Calibri"/>
                <a:cs typeface="Calibri"/>
              </a:rPr>
              <a:t>spoilage</a:t>
            </a:r>
            <a:r>
              <a:rPr sz="2400" spc="-65" dirty="0">
                <a:latin typeface="Calibri"/>
                <a:cs typeface="Calibri"/>
              </a:rPr>
              <a:t> </a:t>
            </a:r>
            <a:r>
              <a:rPr sz="2400" dirty="0">
                <a:latin typeface="Calibri"/>
                <a:cs typeface="Calibri"/>
              </a:rPr>
              <a:t>by</a:t>
            </a:r>
            <a:r>
              <a:rPr sz="2400" spc="-55" dirty="0">
                <a:latin typeface="Calibri"/>
                <a:cs typeface="Calibri"/>
              </a:rPr>
              <a:t> </a:t>
            </a:r>
            <a:r>
              <a:rPr sz="2400" dirty="0">
                <a:latin typeface="Calibri"/>
                <a:cs typeface="Calibri"/>
              </a:rPr>
              <a:t>acids</a:t>
            </a:r>
            <a:r>
              <a:rPr sz="2400" spc="-50" dirty="0">
                <a:latin typeface="Calibri"/>
                <a:cs typeface="Calibri"/>
              </a:rPr>
              <a:t> </a:t>
            </a:r>
            <a:r>
              <a:rPr sz="2400" dirty="0">
                <a:latin typeface="Calibri"/>
                <a:cs typeface="Calibri"/>
              </a:rPr>
              <a:t>produced</a:t>
            </a:r>
            <a:r>
              <a:rPr sz="2400" spc="-60" dirty="0">
                <a:latin typeface="Calibri"/>
                <a:cs typeface="Calibri"/>
              </a:rPr>
              <a:t> </a:t>
            </a:r>
            <a:r>
              <a:rPr sz="2400" dirty="0">
                <a:latin typeface="Calibri"/>
                <a:cs typeface="Calibri"/>
              </a:rPr>
              <a:t>during</a:t>
            </a:r>
            <a:r>
              <a:rPr sz="2400" spc="-75" dirty="0">
                <a:latin typeface="Calibri"/>
                <a:cs typeface="Calibri"/>
              </a:rPr>
              <a:t> </a:t>
            </a:r>
            <a:r>
              <a:rPr sz="2400" spc="-10" dirty="0">
                <a:latin typeface="Calibri"/>
                <a:cs typeface="Calibri"/>
              </a:rPr>
              <a:t>fermentation</a:t>
            </a:r>
            <a:endParaRPr sz="2400" dirty="0">
              <a:latin typeface="Calibri"/>
              <a:cs typeface="Calibri"/>
            </a:endParaRPr>
          </a:p>
          <a:p>
            <a:pPr marL="344170" marR="78105" indent="-344170" algn="ctr">
              <a:lnSpc>
                <a:spcPct val="100000"/>
              </a:lnSpc>
              <a:spcBef>
                <a:spcPts val="575"/>
              </a:spcBef>
              <a:buFont typeface="Arial MT"/>
              <a:buChar char="•"/>
              <a:tabLst>
                <a:tab pos="344170" algn="l"/>
              </a:tabLst>
            </a:pPr>
            <a:r>
              <a:rPr sz="2400" dirty="0">
                <a:latin typeface="Calibri"/>
                <a:cs typeface="Calibri"/>
              </a:rPr>
              <a:t>Microbes</a:t>
            </a:r>
            <a:r>
              <a:rPr sz="2400" spc="-65" dirty="0">
                <a:latin typeface="Calibri"/>
                <a:cs typeface="Calibri"/>
              </a:rPr>
              <a:t> </a:t>
            </a:r>
            <a:r>
              <a:rPr sz="2400" dirty="0">
                <a:latin typeface="Calibri"/>
                <a:cs typeface="Calibri"/>
              </a:rPr>
              <a:t>obtain</a:t>
            </a:r>
            <a:r>
              <a:rPr sz="2400" spc="-75" dirty="0">
                <a:latin typeface="Calibri"/>
                <a:cs typeface="Calibri"/>
              </a:rPr>
              <a:t> </a:t>
            </a:r>
            <a:r>
              <a:rPr sz="2400" dirty="0">
                <a:latin typeface="Calibri"/>
                <a:cs typeface="Calibri"/>
              </a:rPr>
              <a:t>almost</a:t>
            </a:r>
            <a:r>
              <a:rPr sz="2400" spc="-50" dirty="0">
                <a:latin typeface="Calibri"/>
                <a:cs typeface="Calibri"/>
              </a:rPr>
              <a:t> </a:t>
            </a:r>
            <a:r>
              <a:rPr sz="2400" dirty="0">
                <a:latin typeface="Calibri"/>
                <a:cs typeface="Calibri"/>
              </a:rPr>
              <a:t>all</a:t>
            </a:r>
            <a:r>
              <a:rPr sz="2400" spc="-35" dirty="0">
                <a:latin typeface="Calibri"/>
                <a:cs typeface="Calibri"/>
              </a:rPr>
              <a:t> </a:t>
            </a:r>
            <a:r>
              <a:rPr sz="2400" dirty="0">
                <a:latin typeface="Calibri"/>
                <a:cs typeface="Calibri"/>
              </a:rPr>
              <a:t>their</a:t>
            </a:r>
            <a:r>
              <a:rPr sz="2400" spc="-55" dirty="0">
                <a:latin typeface="Calibri"/>
                <a:cs typeface="Calibri"/>
              </a:rPr>
              <a:t> </a:t>
            </a:r>
            <a:r>
              <a:rPr sz="2400" spc="-10" dirty="0">
                <a:latin typeface="Calibri"/>
                <a:cs typeface="Calibri"/>
              </a:rPr>
              <a:t>nutrients</a:t>
            </a:r>
            <a:r>
              <a:rPr sz="2400" spc="-90" dirty="0">
                <a:latin typeface="Calibri"/>
                <a:cs typeface="Calibri"/>
              </a:rPr>
              <a:t> </a:t>
            </a:r>
            <a:r>
              <a:rPr sz="2400" dirty="0">
                <a:latin typeface="Calibri"/>
                <a:cs typeface="Calibri"/>
              </a:rPr>
              <a:t>in</a:t>
            </a:r>
            <a:r>
              <a:rPr sz="2400" spc="-30" dirty="0">
                <a:latin typeface="Calibri"/>
                <a:cs typeface="Calibri"/>
              </a:rPr>
              <a:t> </a:t>
            </a:r>
            <a:r>
              <a:rPr sz="2400" dirty="0">
                <a:latin typeface="Calibri"/>
                <a:cs typeface="Calibri"/>
              </a:rPr>
              <a:t>solution</a:t>
            </a:r>
            <a:r>
              <a:rPr sz="2400" spc="-70" dirty="0">
                <a:latin typeface="Calibri"/>
                <a:cs typeface="Calibri"/>
              </a:rPr>
              <a:t> </a:t>
            </a:r>
            <a:r>
              <a:rPr sz="2400" spc="-20" dirty="0">
                <a:latin typeface="Calibri"/>
                <a:cs typeface="Calibri"/>
              </a:rPr>
              <a:t>from</a:t>
            </a:r>
            <a:endParaRPr sz="2400" dirty="0">
              <a:latin typeface="Calibri"/>
              <a:cs typeface="Calibri"/>
            </a:endParaRPr>
          </a:p>
          <a:p>
            <a:pPr marR="4608830" algn="ctr">
              <a:lnSpc>
                <a:spcPct val="100000"/>
              </a:lnSpc>
            </a:pPr>
            <a:r>
              <a:rPr sz="2400" spc="-10" dirty="0">
                <a:latin typeface="Calibri"/>
                <a:cs typeface="Calibri"/>
              </a:rPr>
              <a:t>surrounding</a:t>
            </a:r>
            <a:r>
              <a:rPr sz="2400" spc="-65" dirty="0">
                <a:latin typeface="Calibri"/>
                <a:cs typeface="Calibri"/>
              </a:rPr>
              <a:t> </a:t>
            </a:r>
            <a:r>
              <a:rPr sz="2400" spc="-10" dirty="0">
                <a:latin typeface="Calibri"/>
                <a:cs typeface="Calibri"/>
              </a:rPr>
              <a:t>water</a:t>
            </a:r>
            <a:endParaRPr sz="2400" dirty="0">
              <a:latin typeface="Calibri"/>
              <a:cs typeface="Calibri"/>
            </a:endParaRPr>
          </a:p>
          <a:p>
            <a:pPr marL="356870" indent="-344170">
              <a:lnSpc>
                <a:spcPct val="100000"/>
              </a:lnSpc>
              <a:spcBef>
                <a:spcPts val="580"/>
              </a:spcBef>
              <a:buFont typeface="Arial MT"/>
              <a:buChar char="•"/>
              <a:tabLst>
                <a:tab pos="356870" algn="l"/>
              </a:tabLst>
            </a:pPr>
            <a:r>
              <a:rPr sz="2400" spc="-10" dirty="0">
                <a:latin typeface="Calibri"/>
                <a:cs typeface="Calibri"/>
              </a:rPr>
              <a:t>Tonicity</a:t>
            </a:r>
            <a:endParaRPr sz="2400" dirty="0">
              <a:latin typeface="Calibri"/>
              <a:cs typeface="Calibri"/>
            </a:endParaRPr>
          </a:p>
          <a:p>
            <a:pPr marL="755015" lvl="1" indent="-285115">
              <a:lnSpc>
                <a:spcPct val="100000"/>
              </a:lnSpc>
              <a:spcBef>
                <a:spcPts val="575"/>
              </a:spcBef>
              <a:buFont typeface="Arial MT"/>
              <a:buChar char="–"/>
              <a:tabLst>
                <a:tab pos="755015" algn="l"/>
              </a:tabLst>
            </a:pPr>
            <a:r>
              <a:rPr sz="2400" spc="-10" dirty="0">
                <a:latin typeface="Calibri"/>
                <a:cs typeface="Calibri"/>
              </a:rPr>
              <a:t>isotonic</a:t>
            </a:r>
            <a:endParaRPr sz="2400" dirty="0">
              <a:latin typeface="Calibri"/>
              <a:cs typeface="Calibri"/>
            </a:endParaRPr>
          </a:p>
          <a:p>
            <a:pPr marL="755015" lvl="1" indent="-285115">
              <a:lnSpc>
                <a:spcPct val="100000"/>
              </a:lnSpc>
              <a:spcBef>
                <a:spcPts val="580"/>
              </a:spcBef>
              <a:buFont typeface="Arial MT"/>
              <a:buChar char="–"/>
              <a:tabLst>
                <a:tab pos="755015" algn="l"/>
              </a:tabLst>
            </a:pPr>
            <a:r>
              <a:rPr sz="2400" spc="-10" dirty="0">
                <a:latin typeface="Calibri"/>
                <a:cs typeface="Calibri"/>
              </a:rPr>
              <a:t>hypertonic</a:t>
            </a:r>
            <a:endParaRPr sz="2400" dirty="0">
              <a:latin typeface="Calibri"/>
              <a:cs typeface="Calibri"/>
            </a:endParaRPr>
          </a:p>
          <a:p>
            <a:pPr marL="755015" lvl="1" indent="-285115">
              <a:lnSpc>
                <a:spcPct val="100000"/>
              </a:lnSpc>
              <a:spcBef>
                <a:spcPts val="580"/>
              </a:spcBef>
              <a:buFont typeface="Arial MT"/>
              <a:buChar char="–"/>
              <a:tabLst>
                <a:tab pos="755015" algn="l"/>
              </a:tabLst>
            </a:pPr>
            <a:r>
              <a:rPr sz="2400" spc="-10" dirty="0">
                <a:latin typeface="Calibri"/>
                <a:cs typeface="Calibri"/>
              </a:rPr>
              <a:t>hypotonic</a:t>
            </a:r>
            <a:endParaRPr sz="2400" dirty="0">
              <a:latin typeface="Calibri"/>
              <a:cs typeface="Calibri"/>
            </a:endParaRPr>
          </a:p>
        </p:txBody>
      </p:sp>
      <p:sp>
        <p:nvSpPr>
          <p:cNvPr id="5" name="object 5"/>
          <p:cNvSpPr txBox="1">
            <a:spLocks noGrp="1"/>
          </p:cNvSpPr>
          <p:nvPr>
            <p:ph type="title"/>
          </p:nvPr>
        </p:nvSpPr>
        <p:spPr>
          <a:xfrm>
            <a:off x="1591817" y="853262"/>
            <a:ext cx="5808345" cy="695325"/>
          </a:xfrm>
          <a:prstGeom prst="rect">
            <a:avLst/>
          </a:prstGeom>
        </p:spPr>
        <p:txBody>
          <a:bodyPr vert="horz" wrap="square" lIns="0" tIns="12065" rIns="0" bIns="0" rtlCol="0">
            <a:spAutoFit/>
          </a:bodyPr>
          <a:lstStyle/>
          <a:p>
            <a:pPr marL="12700">
              <a:lnSpc>
                <a:spcPct val="100000"/>
              </a:lnSpc>
              <a:spcBef>
                <a:spcPts val="95"/>
              </a:spcBef>
            </a:pPr>
            <a:r>
              <a:rPr spc="-20" dirty="0"/>
              <a:t>Requirements</a:t>
            </a:r>
            <a:r>
              <a:rPr spc="-135" dirty="0"/>
              <a:t> </a:t>
            </a:r>
            <a:r>
              <a:rPr dirty="0"/>
              <a:t>for</a:t>
            </a:r>
            <a:r>
              <a:rPr spc="-165" dirty="0"/>
              <a:t> </a:t>
            </a:r>
            <a:r>
              <a:rPr spc="-10" dirty="0"/>
              <a:t>Growth</a:t>
            </a:r>
          </a:p>
        </p:txBody>
      </p:sp>
      <p:sp>
        <p:nvSpPr>
          <p:cNvPr id="9" name="object 9"/>
          <p:cNvSpPr txBox="1"/>
          <p:nvPr/>
        </p:nvSpPr>
        <p:spPr>
          <a:xfrm>
            <a:off x="2250439" y="586181"/>
            <a:ext cx="5027295" cy="391795"/>
          </a:xfrm>
          <a:prstGeom prst="rect">
            <a:avLst/>
          </a:prstGeom>
        </p:spPr>
        <p:txBody>
          <a:bodyPr vert="horz" wrap="square" lIns="0" tIns="12700" rIns="0" bIns="0" rtlCol="0">
            <a:spAutoFit/>
          </a:bodyPr>
          <a:lstStyle/>
          <a:p>
            <a:pPr marL="12700">
              <a:lnSpc>
                <a:spcPct val="100000"/>
              </a:lnSpc>
              <a:spcBef>
                <a:spcPts val="100"/>
              </a:spcBef>
              <a:tabLst>
                <a:tab pos="3312160" algn="l"/>
              </a:tabLst>
            </a:pPr>
            <a:r>
              <a:rPr sz="2400" dirty="0">
                <a:solidFill>
                  <a:srgbClr val="FFFFFF"/>
                </a:solidFill>
                <a:latin typeface="Calibri"/>
                <a:cs typeface="Calibri"/>
              </a:rPr>
              <a:t>Bacterial</a:t>
            </a:r>
            <a:r>
              <a:rPr sz="2400" spc="-75" dirty="0">
                <a:solidFill>
                  <a:srgbClr val="FFFFFF"/>
                </a:solidFill>
                <a:latin typeface="Calibri"/>
                <a:cs typeface="Calibri"/>
              </a:rPr>
              <a:t> </a:t>
            </a:r>
            <a:r>
              <a:rPr sz="2400" dirty="0">
                <a:solidFill>
                  <a:srgbClr val="FFFFFF"/>
                </a:solidFill>
                <a:latin typeface="Calibri"/>
                <a:cs typeface="Calibri"/>
              </a:rPr>
              <a:t>Metabolism</a:t>
            </a:r>
            <a:r>
              <a:rPr sz="2400" spc="-114" dirty="0">
                <a:solidFill>
                  <a:srgbClr val="FFFFFF"/>
                </a:solidFill>
                <a:latin typeface="Calibri"/>
                <a:cs typeface="Calibri"/>
              </a:rPr>
              <a:t> </a:t>
            </a:r>
            <a:r>
              <a:rPr sz="2400" spc="-25" dirty="0">
                <a:solidFill>
                  <a:srgbClr val="FFFFFF"/>
                </a:solidFill>
                <a:latin typeface="Calibri"/>
                <a:cs typeface="Calibri"/>
              </a:rPr>
              <a:t>and</a:t>
            </a:r>
            <a:r>
              <a:rPr sz="2400" dirty="0">
                <a:solidFill>
                  <a:srgbClr val="FFFFFF"/>
                </a:solidFill>
                <a:latin typeface="Calibri"/>
                <a:cs typeface="Calibri"/>
              </a:rPr>
              <a:t>	Growth</a:t>
            </a:r>
            <a:r>
              <a:rPr sz="2400" spc="-105" dirty="0">
                <a:solidFill>
                  <a:srgbClr val="FFFFFF"/>
                </a:solidFill>
                <a:latin typeface="Calibri"/>
                <a:cs typeface="Calibri"/>
              </a:rPr>
              <a:t> </a:t>
            </a:r>
            <a:r>
              <a:rPr sz="2400" spc="-10" dirty="0">
                <a:solidFill>
                  <a:srgbClr val="FFFFFF"/>
                </a:solidFill>
                <a:latin typeface="Calibri"/>
                <a:cs typeface="Calibri"/>
              </a:rPr>
              <a:t>cont..</a:t>
            </a:r>
            <a:endParaRPr sz="2400">
              <a:latin typeface="Calibri"/>
              <a:cs typeface="Calibri"/>
            </a:endParaRPr>
          </a:p>
        </p:txBody>
      </p:sp>
      <p:sp>
        <p:nvSpPr>
          <p:cNvPr id="10" name="TextBox 9">
            <a:extLst>
              <a:ext uri="{FF2B5EF4-FFF2-40B4-BE49-F238E27FC236}">
                <a16:creationId xmlns:a16="http://schemas.microsoft.com/office/drawing/2014/main" id="{10863CAC-2538-E9EB-6CDD-3ADEE0D61B08}"/>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566" y="963548"/>
            <a:ext cx="7197725" cy="1243930"/>
          </a:xfrm>
          <a:prstGeom prst="rect">
            <a:avLst/>
          </a:prstGeom>
        </p:spPr>
        <p:txBody>
          <a:bodyPr vert="horz" wrap="square" lIns="0" tIns="12700" rIns="0" bIns="0" rtlCol="0">
            <a:spAutoFit/>
          </a:bodyPr>
          <a:lstStyle/>
          <a:p>
            <a:pPr marL="12700">
              <a:lnSpc>
                <a:spcPct val="100000"/>
              </a:lnSpc>
              <a:spcBef>
                <a:spcPts val="100"/>
              </a:spcBef>
            </a:pPr>
            <a:r>
              <a:rPr sz="4000" dirty="0"/>
              <a:t>What</a:t>
            </a:r>
            <a:r>
              <a:rPr sz="4000" spc="-70" dirty="0"/>
              <a:t> </a:t>
            </a:r>
            <a:r>
              <a:rPr sz="4000" dirty="0"/>
              <a:t>is</a:t>
            </a:r>
            <a:r>
              <a:rPr sz="4000" spc="-30" dirty="0"/>
              <a:t> </a:t>
            </a:r>
            <a:r>
              <a:rPr sz="4000" dirty="0"/>
              <a:t>Aerobic</a:t>
            </a:r>
            <a:r>
              <a:rPr sz="4000" spc="-50" dirty="0"/>
              <a:t> </a:t>
            </a:r>
            <a:r>
              <a:rPr sz="4000" dirty="0"/>
              <a:t>and</a:t>
            </a:r>
            <a:r>
              <a:rPr sz="4000" spc="-55" dirty="0"/>
              <a:t> </a:t>
            </a:r>
            <a:r>
              <a:rPr sz="4000" dirty="0"/>
              <a:t>anaerobic</a:t>
            </a:r>
            <a:r>
              <a:rPr sz="4000" spc="-75" dirty="0"/>
              <a:t> </a:t>
            </a:r>
            <a:r>
              <a:rPr sz="4000" spc="-10" dirty="0"/>
              <a:t>Growth</a:t>
            </a:r>
            <a:endParaRPr sz="4000" dirty="0"/>
          </a:p>
        </p:txBody>
      </p:sp>
      <p:sp>
        <p:nvSpPr>
          <p:cNvPr id="3" name="object 3"/>
          <p:cNvSpPr txBox="1"/>
          <p:nvPr/>
        </p:nvSpPr>
        <p:spPr>
          <a:xfrm>
            <a:off x="536244" y="2149602"/>
            <a:ext cx="7973059" cy="4489450"/>
          </a:xfrm>
          <a:prstGeom prst="rect">
            <a:avLst/>
          </a:prstGeom>
        </p:spPr>
        <p:txBody>
          <a:bodyPr vert="horz" wrap="square" lIns="0" tIns="12700" rIns="0" bIns="0" rtlCol="0">
            <a:spAutoFit/>
          </a:bodyPr>
          <a:lstStyle/>
          <a:p>
            <a:pPr marL="356870" marR="5080" indent="-344805">
              <a:lnSpc>
                <a:spcPct val="100000"/>
              </a:lnSpc>
              <a:spcBef>
                <a:spcPts val="100"/>
              </a:spcBef>
              <a:buFont typeface="Arial MT"/>
              <a:buChar char="•"/>
              <a:tabLst>
                <a:tab pos="356870" algn="l"/>
              </a:tabLst>
            </a:pPr>
            <a:r>
              <a:rPr sz="2400" spc="-10" dirty="0">
                <a:latin typeface="Calibri"/>
                <a:cs typeface="Calibri"/>
              </a:rPr>
              <a:t>Adequate</a:t>
            </a:r>
            <a:r>
              <a:rPr sz="2400" spc="-105" dirty="0">
                <a:latin typeface="Calibri"/>
                <a:cs typeface="Calibri"/>
              </a:rPr>
              <a:t> </a:t>
            </a:r>
            <a:r>
              <a:rPr sz="2400" dirty="0">
                <a:latin typeface="Calibri"/>
                <a:cs typeface="Calibri"/>
              </a:rPr>
              <a:t>supply</a:t>
            </a:r>
            <a:r>
              <a:rPr sz="2400" spc="-70" dirty="0">
                <a:latin typeface="Calibri"/>
                <a:cs typeface="Calibri"/>
              </a:rPr>
              <a:t> </a:t>
            </a:r>
            <a:r>
              <a:rPr sz="2400" dirty="0">
                <a:latin typeface="Calibri"/>
                <a:cs typeface="Calibri"/>
              </a:rPr>
              <a:t>of</a:t>
            </a:r>
            <a:r>
              <a:rPr sz="2400" spc="-70" dirty="0">
                <a:latin typeface="Calibri"/>
                <a:cs typeface="Calibri"/>
              </a:rPr>
              <a:t> </a:t>
            </a:r>
            <a:r>
              <a:rPr sz="2400" spc="-10" dirty="0">
                <a:latin typeface="Calibri"/>
                <a:cs typeface="Calibri"/>
              </a:rPr>
              <a:t>oxygen</a:t>
            </a:r>
            <a:r>
              <a:rPr sz="2400" spc="-50" dirty="0">
                <a:latin typeface="Calibri"/>
                <a:cs typeface="Calibri"/>
              </a:rPr>
              <a:t> </a:t>
            </a:r>
            <a:r>
              <a:rPr sz="2400" dirty="0">
                <a:latin typeface="Calibri"/>
                <a:cs typeface="Calibri"/>
              </a:rPr>
              <a:t>enhances</a:t>
            </a:r>
            <a:r>
              <a:rPr sz="2400" spc="-60" dirty="0">
                <a:latin typeface="Calibri"/>
                <a:cs typeface="Calibri"/>
              </a:rPr>
              <a:t> </a:t>
            </a:r>
            <a:r>
              <a:rPr sz="2400" spc="-10" dirty="0">
                <a:latin typeface="Calibri"/>
                <a:cs typeface="Calibri"/>
              </a:rPr>
              <a:t>metabolism</a:t>
            </a:r>
            <a:r>
              <a:rPr sz="2400" spc="-105" dirty="0">
                <a:latin typeface="Calibri"/>
                <a:cs typeface="Calibri"/>
              </a:rPr>
              <a:t> </a:t>
            </a:r>
            <a:r>
              <a:rPr sz="2400" dirty="0">
                <a:latin typeface="Calibri"/>
                <a:cs typeface="Calibri"/>
              </a:rPr>
              <a:t>and</a:t>
            </a:r>
            <a:r>
              <a:rPr sz="2400" spc="-55" dirty="0">
                <a:latin typeface="Calibri"/>
                <a:cs typeface="Calibri"/>
              </a:rPr>
              <a:t> </a:t>
            </a:r>
            <a:r>
              <a:rPr sz="2400" spc="-10" dirty="0">
                <a:latin typeface="Calibri"/>
                <a:cs typeface="Calibri"/>
              </a:rPr>
              <a:t>growth </a:t>
            </a:r>
            <a:r>
              <a:rPr sz="2400" dirty="0">
                <a:latin typeface="Calibri"/>
                <a:cs typeface="Calibri"/>
              </a:rPr>
              <a:t>in</a:t>
            </a:r>
            <a:r>
              <a:rPr sz="2400" spc="-15" dirty="0">
                <a:latin typeface="Calibri"/>
                <a:cs typeface="Calibri"/>
              </a:rPr>
              <a:t> </a:t>
            </a:r>
            <a:r>
              <a:rPr sz="2400" spc="-10" dirty="0">
                <a:latin typeface="Calibri"/>
                <a:cs typeface="Calibri"/>
              </a:rPr>
              <a:t>bacteria.</a:t>
            </a:r>
            <a:endParaRPr sz="2400" dirty="0">
              <a:latin typeface="Calibri"/>
              <a:cs typeface="Calibri"/>
            </a:endParaRPr>
          </a:p>
          <a:p>
            <a:pPr marL="356870" marR="555625" indent="-344805">
              <a:lnSpc>
                <a:spcPct val="100000"/>
              </a:lnSpc>
              <a:spcBef>
                <a:spcPts val="575"/>
              </a:spcBef>
              <a:buFont typeface="Arial MT"/>
              <a:buChar char="•"/>
              <a:tabLst>
                <a:tab pos="356870" algn="l"/>
              </a:tabLst>
            </a:pPr>
            <a:r>
              <a:rPr sz="2400" dirty="0">
                <a:latin typeface="Calibri"/>
                <a:cs typeface="Calibri"/>
              </a:rPr>
              <a:t>Oxygen</a:t>
            </a:r>
            <a:r>
              <a:rPr sz="2400" spc="-20" dirty="0">
                <a:latin typeface="Calibri"/>
                <a:cs typeface="Calibri"/>
              </a:rPr>
              <a:t> </a:t>
            </a:r>
            <a:r>
              <a:rPr sz="2400" dirty="0">
                <a:latin typeface="Calibri"/>
                <a:cs typeface="Calibri"/>
              </a:rPr>
              <a:t>acts</a:t>
            </a:r>
            <a:r>
              <a:rPr sz="2400" spc="-60" dirty="0">
                <a:latin typeface="Calibri"/>
                <a:cs typeface="Calibri"/>
              </a:rPr>
              <a:t> </a:t>
            </a:r>
            <a:r>
              <a:rPr sz="2400" dirty="0">
                <a:latin typeface="Calibri"/>
                <a:cs typeface="Calibri"/>
              </a:rPr>
              <a:t>as</a:t>
            </a:r>
            <a:r>
              <a:rPr sz="2400" spc="-50" dirty="0">
                <a:latin typeface="Calibri"/>
                <a:cs typeface="Calibri"/>
              </a:rPr>
              <a:t> </a:t>
            </a:r>
            <a:r>
              <a:rPr sz="2400" spc="-20" dirty="0">
                <a:latin typeface="Calibri"/>
                <a:cs typeface="Calibri"/>
              </a:rPr>
              <a:t>hydrogen</a:t>
            </a:r>
            <a:r>
              <a:rPr sz="2400" spc="-45" dirty="0">
                <a:latin typeface="Calibri"/>
                <a:cs typeface="Calibri"/>
              </a:rPr>
              <a:t> </a:t>
            </a:r>
            <a:r>
              <a:rPr sz="2400" dirty="0">
                <a:latin typeface="Calibri"/>
                <a:cs typeface="Calibri"/>
              </a:rPr>
              <a:t>acceptor</a:t>
            </a:r>
            <a:r>
              <a:rPr sz="2400" spc="-90" dirty="0">
                <a:latin typeface="Calibri"/>
                <a:cs typeface="Calibri"/>
              </a:rPr>
              <a:t> </a:t>
            </a:r>
            <a:r>
              <a:rPr sz="2400" dirty="0">
                <a:latin typeface="Calibri"/>
                <a:cs typeface="Calibri"/>
              </a:rPr>
              <a:t>in</a:t>
            </a:r>
            <a:r>
              <a:rPr sz="2400" spc="-45" dirty="0">
                <a:latin typeface="Calibri"/>
                <a:cs typeface="Calibri"/>
              </a:rPr>
              <a:t> </a:t>
            </a:r>
            <a:r>
              <a:rPr sz="2400" dirty="0">
                <a:latin typeface="Calibri"/>
                <a:cs typeface="Calibri"/>
              </a:rPr>
              <a:t>final</a:t>
            </a:r>
            <a:r>
              <a:rPr sz="2400" spc="-55" dirty="0">
                <a:latin typeface="Calibri"/>
                <a:cs typeface="Calibri"/>
              </a:rPr>
              <a:t> </a:t>
            </a:r>
            <a:r>
              <a:rPr sz="2400" spc="-10" dirty="0">
                <a:latin typeface="Calibri"/>
                <a:cs typeface="Calibri"/>
              </a:rPr>
              <a:t>steps</a:t>
            </a:r>
            <a:r>
              <a:rPr sz="2400" spc="-100" dirty="0">
                <a:latin typeface="Calibri"/>
                <a:cs typeface="Calibri"/>
              </a:rPr>
              <a:t> </a:t>
            </a:r>
            <a:r>
              <a:rPr sz="2400" dirty="0">
                <a:latin typeface="Calibri"/>
                <a:cs typeface="Calibri"/>
              </a:rPr>
              <a:t>of</a:t>
            </a:r>
            <a:r>
              <a:rPr sz="2400" spc="-40" dirty="0">
                <a:latin typeface="Calibri"/>
                <a:cs typeface="Calibri"/>
              </a:rPr>
              <a:t> </a:t>
            </a:r>
            <a:r>
              <a:rPr sz="2400" spc="-10" dirty="0">
                <a:latin typeface="Calibri"/>
                <a:cs typeface="Calibri"/>
              </a:rPr>
              <a:t>energy </a:t>
            </a:r>
            <a:r>
              <a:rPr sz="2400" dirty="0">
                <a:latin typeface="Calibri"/>
                <a:cs typeface="Calibri"/>
              </a:rPr>
              <a:t>production</a:t>
            </a:r>
            <a:r>
              <a:rPr sz="2400" spc="-85" dirty="0">
                <a:latin typeface="Calibri"/>
                <a:cs typeface="Calibri"/>
              </a:rPr>
              <a:t> </a:t>
            </a:r>
            <a:r>
              <a:rPr sz="2400" spc="-20" dirty="0">
                <a:latin typeface="Calibri"/>
                <a:cs typeface="Calibri"/>
              </a:rPr>
              <a:t>catalyzed</a:t>
            </a:r>
            <a:r>
              <a:rPr sz="2400" spc="-65" dirty="0">
                <a:latin typeface="Calibri"/>
                <a:cs typeface="Calibri"/>
              </a:rPr>
              <a:t> </a:t>
            </a:r>
            <a:r>
              <a:rPr sz="2400" dirty="0">
                <a:latin typeface="Calibri"/>
                <a:cs typeface="Calibri"/>
              </a:rPr>
              <a:t>by</a:t>
            </a:r>
            <a:r>
              <a:rPr sz="2400" spc="-55" dirty="0">
                <a:latin typeface="Calibri"/>
                <a:cs typeface="Calibri"/>
              </a:rPr>
              <a:t> </a:t>
            </a:r>
            <a:r>
              <a:rPr sz="2400" spc="-10" dirty="0">
                <a:latin typeface="Calibri"/>
                <a:cs typeface="Calibri"/>
              </a:rPr>
              <a:t>cytochromes</a:t>
            </a:r>
            <a:r>
              <a:rPr sz="2400" spc="-75" dirty="0">
                <a:latin typeface="Calibri"/>
                <a:cs typeface="Calibri"/>
              </a:rPr>
              <a:t> </a:t>
            </a:r>
            <a:r>
              <a:rPr sz="2400" dirty="0">
                <a:latin typeface="Calibri"/>
                <a:cs typeface="Calibri"/>
              </a:rPr>
              <a:t>and</a:t>
            </a:r>
            <a:r>
              <a:rPr sz="2400" spc="-45" dirty="0">
                <a:latin typeface="Calibri"/>
                <a:cs typeface="Calibri"/>
              </a:rPr>
              <a:t> </a:t>
            </a:r>
            <a:r>
              <a:rPr sz="2400" spc="-10" dirty="0">
                <a:latin typeface="Calibri"/>
                <a:cs typeface="Calibri"/>
              </a:rPr>
              <a:t>flavoprotein.</a:t>
            </a:r>
            <a:endParaRPr sz="2400" dirty="0">
              <a:latin typeface="Calibri"/>
              <a:cs typeface="Calibri"/>
            </a:endParaRPr>
          </a:p>
          <a:p>
            <a:pPr marL="356870" indent="-344170">
              <a:lnSpc>
                <a:spcPct val="100000"/>
              </a:lnSpc>
              <a:spcBef>
                <a:spcPts val="580"/>
              </a:spcBef>
              <a:buFont typeface="Arial MT"/>
              <a:buChar char="•"/>
              <a:tabLst>
                <a:tab pos="356870" algn="l"/>
              </a:tabLst>
            </a:pPr>
            <a:r>
              <a:rPr sz="2400" dirty="0">
                <a:latin typeface="Calibri"/>
                <a:cs typeface="Calibri"/>
              </a:rPr>
              <a:t>Use</a:t>
            </a:r>
            <a:r>
              <a:rPr sz="2400" spc="-35" dirty="0">
                <a:latin typeface="Calibri"/>
                <a:cs typeface="Calibri"/>
              </a:rPr>
              <a:t> </a:t>
            </a:r>
            <a:r>
              <a:rPr sz="2400" dirty="0">
                <a:latin typeface="Calibri"/>
                <a:cs typeface="Calibri"/>
              </a:rPr>
              <a:t>of</a:t>
            </a:r>
            <a:r>
              <a:rPr sz="2400" spc="-65" dirty="0">
                <a:latin typeface="Calibri"/>
                <a:cs typeface="Calibri"/>
              </a:rPr>
              <a:t> </a:t>
            </a:r>
            <a:r>
              <a:rPr sz="2400" spc="-10" dirty="0">
                <a:latin typeface="Calibri"/>
                <a:cs typeface="Calibri"/>
              </a:rPr>
              <a:t>oxygen</a:t>
            </a:r>
            <a:r>
              <a:rPr sz="2400" spc="-50" dirty="0">
                <a:latin typeface="Calibri"/>
                <a:cs typeface="Calibri"/>
              </a:rPr>
              <a:t> </a:t>
            </a:r>
            <a:r>
              <a:rPr sz="2400" spc="-20" dirty="0">
                <a:latin typeface="Calibri"/>
                <a:cs typeface="Calibri"/>
              </a:rPr>
              <a:t>generates</a:t>
            </a:r>
            <a:r>
              <a:rPr sz="2400" spc="-80" dirty="0">
                <a:latin typeface="Calibri"/>
                <a:cs typeface="Calibri"/>
              </a:rPr>
              <a:t> </a:t>
            </a:r>
            <a:r>
              <a:rPr sz="2400" dirty="0">
                <a:latin typeface="Calibri"/>
                <a:cs typeface="Calibri"/>
              </a:rPr>
              <a:t>two</a:t>
            </a:r>
            <a:r>
              <a:rPr sz="2400" spc="-55" dirty="0">
                <a:latin typeface="Calibri"/>
                <a:cs typeface="Calibri"/>
              </a:rPr>
              <a:t> </a:t>
            </a:r>
            <a:r>
              <a:rPr sz="2400" dirty="0">
                <a:latin typeface="Calibri"/>
                <a:cs typeface="Calibri"/>
              </a:rPr>
              <a:t>toxic</a:t>
            </a:r>
            <a:r>
              <a:rPr sz="2400" spc="-65" dirty="0">
                <a:latin typeface="Calibri"/>
                <a:cs typeface="Calibri"/>
              </a:rPr>
              <a:t> </a:t>
            </a:r>
            <a:r>
              <a:rPr sz="2400" dirty="0">
                <a:latin typeface="Calibri"/>
                <a:cs typeface="Calibri"/>
              </a:rPr>
              <a:t>molecules</a:t>
            </a:r>
            <a:r>
              <a:rPr sz="2400" spc="-80" dirty="0">
                <a:latin typeface="Calibri"/>
                <a:cs typeface="Calibri"/>
              </a:rPr>
              <a:t> </a:t>
            </a:r>
            <a:r>
              <a:rPr sz="2400" spc="-10" dirty="0">
                <a:latin typeface="Calibri"/>
                <a:cs typeface="Calibri"/>
              </a:rPr>
              <a:t>hydrogen</a:t>
            </a:r>
            <a:endParaRPr sz="2400" dirty="0">
              <a:latin typeface="Calibri"/>
              <a:cs typeface="Calibri"/>
            </a:endParaRPr>
          </a:p>
          <a:p>
            <a:pPr marL="356870">
              <a:lnSpc>
                <a:spcPct val="100000"/>
              </a:lnSpc>
            </a:pPr>
            <a:r>
              <a:rPr sz="2400" spc="-10" dirty="0">
                <a:latin typeface="Calibri"/>
                <a:cs typeface="Calibri"/>
              </a:rPr>
              <a:t>peroxide(H2O2)</a:t>
            </a:r>
            <a:r>
              <a:rPr sz="2400" spc="-90" dirty="0">
                <a:latin typeface="Calibri"/>
                <a:cs typeface="Calibri"/>
              </a:rPr>
              <a:t> </a:t>
            </a:r>
            <a:r>
              <a:rPr sz="2400" dirty="0">
                <a:latin typeface="Calibri"/>
                <a:cs typeface="Calibri"/>
              </a:rPr>
              <a:t>and</a:t>
            </a:r>
            <a:r>
              <a:rPr sz="2400" spc="-90" dirty="0">
                <a:latin typeface="Calibri"/>
                <a:cs typeface="Calibri"/>
              </a:rPr>
              <a:t> </a:t>
            </a:r>
            <a:r>
              <a:rPr sz="2400" dirty="0">
                <a:latin typeface="Calibri"/>
                <a:cs typeface="Calibri"/>
              </a:rPr>
              <a:t>free</a:t>
            </a:r>
            <a:r>
              <a:rPr sz="2400" spc="-70" dirty="0">
                <a:latin typeface="Calibri"/>
                <a:cs typeface="Calibri"/>
              </a:rPr>
              <a:t> </a:t>
            </a:r>
            <a:r>
              <a:rPr sz="2400" dirty="0">
                <a:latin typeface="Calibri"/>
                <a:cs typeface="Calibri"/>
              </a:rPr>
              <a:t>radical</a:t>
            </a:r>
            <a:r>
              <a:rPr sz="2400" spc="-75" dirty="0">
                <a:latin typeface="Calibri"/>
                <a:cs typeface="Calibri"/>
              </a:rPr>
              <a:t> </a:t>
            </a:r>
            <a:r>
              <a:rPr sz="2400" spc="-10" dirty="0">
                <a:latin typeface="Calibri"/>
                <a:cs typeface="Calibri"/>
              </a:rPr>
              <a:t>superoxide.</a:t>
            </a:r>
            <a:endParaRPr sz="2400" dirty="0">
              <a:latin typeface="Calibri"/>
              <a:cs typeface="Calibri"/>
            </a:endParaRPr>
          </a:p>
          <a:p>
            <a:pPr marL="356870" indent="-344170">
              <a:lnSpc>
                <a:spcPct val="100000"/>
              </a:lnSpc>
              <a:spcBef>
                <a:spcPts val="580"/>
              </a:spcBef>
              <a:buFont typeface="Arial MT"/>
              <a:buChar char="•"/>
              <a:tabLst>
                <a:tab pos="356870" algn="l"/>
              </a:tabLst>
            </a:pPr>
            <a:r>
              <a:rPr sz="2400" spc="-10" dirty="0">
                <a:latin typeface="Calibri"/>
                <a:cs typeface="Calibri"/>
              </a:rPr>
              <a:t>Superoxide</a:t>
            </a:r>
            <a:r>
              <a:rPr sz="2400" spc="-90" dirty="0">
                <a:latin typeface="Calibri"/>
                <a:cs typeface="Calibri"/>
              </a:rPr>
              <a:t> </a:t>
            </a:r>
            <a:r>
              <a:rPr sz="2400" dirty="0">
                <a:latin typeface="Calibri"/>
                <a:cs typeface="Calibri"/>
              </a:rPr>
              <a:t>(steals</a:t>
            </a:r>
            <a:r>
              <a:rPr sz="2400" spc="-65" dirty="0">
                <a:latin typeface="Calibri"/>
                <a:cs typeface="Calibri"/>
              </a:rPr>
              <a:t> </a:t>
            </a:r>
            <a:r>
              <a:rPr sz="2400" dirty="0">
                <a:latin typeface="Calibri"/>
                <a:cs typeface="Calibri"/>
              </a:rPr>
              <a:t>electrons)</a:t>
            </a:r>
            <a:r>
              <a:rPr sz="2400" spc="-105" dirty="0">
                <a:latin typeface="Calibri"/>
                <a:cs typeface="Calibri"/>
              </a:rPr>
              <a:t> </a:t>
            </a:r>
            <a:r>
              <a:rPr sz="2400" dirty="0">
                <a:latin typeface="Calibri"/>
                <a:cs typeface="Calibri"/>
              </a:rPr>
              <a:t>and</a:t>
            </a:r>
            <a:r>
              <a:rPr sz="2400" spc="-65" dirty="0">
                <a:latin typeface="Calibri"/>
                <a:cs typeface="Calibri"/>
              </a:rPr>
              <a:t> </a:t>
            </a:r>
            <a:r>
              <a:rPr sz="2400" spc="-10" dirty="0">
                <a:latin typeface="Calibri"/>
                <a:cs typeface="Calibri"/>
              </a:rPr>
              <a:t>Hydrogen</a:t>
            </a:r>
            <a:r>
              <a:rPr sz="2400" spc="-55" dirty="0">
                <a:latin typeface="Calibri"/>
                <a:cs typeface="Calibri"/>
              </a:rPr>
              <a:t> </a:t>
            </a:r>
            <a:r>
              <a:rPr sz="2400" spc="-10" dirty="0">
                <a:latin typeface="Calibri"/>
                <a:cs typeface="Calibri"/>
              </a:rPr>
              <a:t>peroxide</a:t>
            </a:r>
            <a:r>
              <a:rPr sz="2400" spc="-70" dirty="0">
                <a:latin typeface="Calibri"/>
                <a:cs typeface="Calibri"/>
              </a:rPr>
              <a:t> </a:t>
            </a:r>
            <a:r>
              <a:rPr sz="2400" dirty="0">
                <a:latin typeface="Calibri"/>
                <a:cs typeface="Calibri"/>
              </a:rPr>
              <a:t>is</a:t>
            </a:r>
            <a:r>
              <a:rPr sz="2400" spc="-70" dirty="0">
                <a:latin typeface="Calibri"/>
                <a:cs typeface="Calibri"/>
              </a:rPr>
              <a:t> </a:t>
            </a:r>
            <a:r>
              <a:rPr sz="2400" spc="-10" dirty="0">
                <a:latin typeface="Calibri"/>
                <a:cs typeface="Calibri"/>
              </a:rPr>
              <a:t>toxic</a:t>
            </a:r>
            <a:endParaRPr sz="2400" dirty="0">
              <a:latin typeface="Calibri"/>
              <a:cs typeface="Calibri"/>
            </a:endParaRPr>
          </a:p>
          <a:p>
            <a:pPr marL="356870">
              <a:lnSpc>
                <a:spcPct val="100000"/>
              </a:lnSpc>
              <a:tabLst>
                <a:tab pos="2822575" algn="l"/>
              </a:tabLst>
            </a:pPr>
            <a:r>
              <a:rPr sz="2400" dirty="0">
                <a:latin typeface="Calibri"/>
                <a:cs typeface="Calibri"/>
              </a:rPr>
              <a:t>to</a:t>
            </a:r>
            <a:r>
              <a:rPr sz="2400" spc="-65" dirty="0">
                <a:latin typeface="Calibri"/>
                <a:cs typeface="Calibri"/>
              </a:rPr>
              <a:t> </a:t>
            </a:r>
            <a:r>
              <a:rPr sz="2400" dirty="0">
                <a:latin typeface="Calibri"/>
                <a:cs typeface="Calibri"/>
              </a:rPr>
              <a:t>cells</a:t>
            </a:r>
            <a:r>
              <a:rPr sz="2400" spc="-20" dirty="0">
                <a:latin typeface="Calibri"/>
                <a:cs typeface="Calibri"/>
              </a:rPr>
              <a:t> </a:t>
            </a:r>
            <a:r>
              <a:rPr sz="2400" dirty="0">
                <a:latin typeface="Calibri"/>
                <a:cs typeface="Calibri"/>
              </a:rPr>
              <a:t>and</a:t>
            </a:r>
            <a:r>
              <a:rPr sz="2400" spc="-55" dirty="0">
                <a:latin typeface="Calibri"/>
                <a:cs typeface="Calibri"/>
              </a:rPr>
              <a:t> </a:t>
            </a:r>
            <a:r>
              <a:rPr sz="2400" dirty="0">
                <a:latin typeface="Calibri"/>
                <a:cs typeface="Calibri"/>
              </a:rPr>
              <a:t>it</a:t>
            </a:r>
            <a:r>
              <a:rPr sz="2400" spc="-30" dirty="0">
                <a:latin typeface="Calibri"/>
                <a:cs typeface="Calibri"/>
              </a:rPr>
              <a:t> </a:t>
            </a:r>
            <a:r>
              <a:rPr sz="2400" spc="-20" dirty="0">
                <a:latin typeface="Calibri"/>
                <a:cs typeface="Calibri"/>
              </a:rPr>
              <a:t>must</a:t>
            </a:r>
            <a:r>
              <a:rPr sz="2400" dirty="0">
                <a:latin typeface="Calibri"/>
                <a:cs typeface="Calibri"/>
              </a:rPr>
              <a:t>	be</a:t>
            </a:r>
            <a:r>
              <a:rPr sz="2400" spc="-55" dirty="0">
                <a:latin typeface="Calibri"/>
                <a:cs typeface="Calibri"/>
              </a:rPr>
              <a:t> </a:t>
            </a:r>
            <a:r>
              <a:rPr sz="2400" spc="-10" dirty="0">
                <a:latin typeface="Calibri"/>
                <a:cs typeface="Calibri"/>
              </a:rPr>
              <a:t>neutralized</a:t>
            </a:r>
            <a:endParaRPr sz="2400" dirty="0">
              <a:latin typeface="Calibri"/>
              <a:cs typeface="Calibri"/>
            </a:endParaRPr>
          </a:p>
          <a:p>
            <a:pPr marL="356870" indent="-344170">
              <a:lnSpc>
                <a:spcPct val="100000"/>
              </a:lnSpc>
              <a:spcBef>
                <a:spcPts val="580"/>
              </a:spcBef>
              <a:buFont typeface="Arial MT"/>
              <a:buChar char="•"/>
              <a:tabLst>
                <a:tab pos="356870" algn="l"/>
              </a:tabLst>
            </a:pPr>
            <a:r>
              <a:rPr sz="2400" dirty="0">
                <a:latin typeface="Calibri"/>
                <a:cs typeface="Calibri"/>
              </a:rPr>
              <a:t>Bacteria</a:t>
            </a:r>
            <a:r>
              <a:rPr sz="2400" spc="-70" dirty="0">
                <a:latin typeface="Calibri"/>
                <a:cs typeface="Calibri"/>
              </a:rPr>
              <a:t> </a:t>
            </a:r>
            <a:r>
              <a:rPr sz="2400" spc="-10" dirty="0">
                <a:latin typeface="Calibri"/>
                <a:cs typeface="Calibri"/>
              </a:rPr>
              <a:t>requires</a:t>
            </a:r>
            <a:r>
              <a:rPr sz="2400" spc="-110" dirty="0">
                <a:latin typeface="Calibri"/>
                <a:cs typeface="Calibri"/>
              </a:rPr>
              <a:t> </a:t>
            </a:r>
            <a:r>
              <a:rPr sz="2400" dirty="0">
                <a:latin typeface="Calibri"/>
                <a:cs typeface="Calibri"/>
              </a:rPr>
              <a:t>two</a:t>
            </a:r>
            <a:r>
              <a:rPr sz="2400" spc="-60" dirty="0">
                <a:latin typeface="Calibri"/>
                <a:cs typeface="Calibri"/>
              </a:rPr>
              <a:t> </a:t>
            </a:r>
            <a:r>
              <a:rPr sz="2400" dirty="0">
                <a:latin typeface="Calibri"/>
                <a:cs typeface="Calibri"/>
              </a:rPr>
              <a:t>enzymes</a:t>
            </a:r>
            <a:r>
              <a:rPr sz="2400" spc="-70" dirty="0">
                <a:latin typeface="Calibri"/>
                <a:cs typeface="Calibri"/>
              </a:rPr>
              <a:t> </a:t>
            </a:r>
            <a:r>
              <a:rPr sz="2400" dirty="0">
                <a:latin typeface="Calibri"/>
                <a:cs typeface="Calibri"/>
              </a:rPr>
              <a:t>to</a:t>
            </a:r>
            <a:r>
              <a:rPr sz="2400" spc="-80" dirty="0">
                <a:latin typeface="Calibri"/>
                <a:cs typeface="Calibri"/>
              </a:rPr>
              <a:t> </a:t>
            </a:r>
            <a:r>
              <a:rPr sz="2400" dirty="0">
                <a:latin typeface="Calibri"/>
                <a:cs typeface="Calibri"/>
              </a:rPr>
              <a:t>utilize</a:t>
            </a:r>
            <a:r>
              <a:rPr sz="2400" spc="-85" dirty="0">
                <a:latin typeface="Calibri"/>
                <a:cs typeface="Calibri"/>
              </a:rPr>
              <a:t> </a:t>
            </a:r>
            <a:r>
              <a:rPr sz="2400" spc="-10" dirty="0">
                <a:latin typeface="Calibri"/>
                <a:cs typeface="Calibri"/>
              </a:rPr>
              <a:t>oxygen</a:t>
            </a:r>
            <a:endParaRPr sz="2400" dirty="0">
              <a:latin typeface="Calibri"/>
              <a:cs typeface="Calibri"/>
            </a:endParaRPr>
          </a:p>
          <a:p>
            <a:pPr marL="356870" indent="-344170">
              <a:lnSpc>
                <a:spcPct val="100000"/>
              </a:lnSpc>
              <a:spcBef>
                <a:spcPts val="575"/>
              </a:spcBef>
              <a:buFont typeface="Arial MT"/>
              <a:buChar char="•"/>
              <a:tabLst>
                <a:tab pos="356870" algn="l"/>
              </a:tabLst>
            </a:pPr>
            <a:r>
              <a:rPr sz="2400" dirty="0">
                <a:latin typeface="Calibri"/>
                <a:cs typeface="Calibri"/>
              </a:rPr>
              <a:t>1-</a:t>
            </a:r>
            <a:r>
              <a:rPr sz="2400" spc="-10" dirty="0">
                <a:latin typeface="Calibri"/>
                <a:cs typeface="Calibri"/>
              </a:rPr>
              <a:t>superoxide</a:t>
            </a:r>
            <a:r>
              <a:rPr sz="2400" spc="-70" dirty="0">
                <a:latin typeface="Calibri"/>
                <a:cs typeface="Calibri"/>
              </a:rPr>
              <a:t> </a:t>
            </a:r>
            <a:r>
              <a:rPr sz="2400" spc="-10" dirty="0">
                <a:latin typeface="Calibri"/>
                <a:cs typeface="Calibri"/>
              </a:rPr>
              <a:t>dismutase</a:t>
            </a:r>
            <a:endParaRPr sz="2400" dirty="0">
              <a:latin typeface="Calibri"/>
              <a:cs typeface="Calibri"/>
            </a:endParaRPr>
          </a:p>
          <a:p>
            <a:pPr marL="356870" indent="-344170">
              <a:lnSpc>
                <a:spcPct val="100000"/>
              </a:lnSpc>
              <a:spcBef>
                <a:spcPts val="580"/>
              </a:spcBef>
              <a:buFont typeface="Arial MT"/>
              <a:buChar char="•"/>
              <a:tabLst>
                <a:tab pos="356870" algn="l"/>
              </a:tabLst>
            </a:pPr>
            <a:r>
              <a:rPr sz="2400" dirty="0">
                <a:latin typeface="Calibri"/>
                <a:cs typeface="Calibri"/>
              </a:rPr>
              <a:t>2-</a:t>
            </a:r>
            <a:r>
              <a:rPr sz="2400" spc="-10" dirty="0">
                <a:latin typeface="Calibri"/>
                <a:cs typeface="Calibri"/>
              </a:rPr>
              <a:t>Catalase</a:t>
            </a:r>
            <a:endParaRPr sz="2400" dirty="0">
              <a:latin typeface="Calibri"/>
              <a:cs typeface="Calibri"/>
            </a:endParaRPr>
          </a:p>
        </p:txBody>
      </p:sp>
      <p:sp>
        <p:nvSpPr>
          <p:cNvPr id="5" name="TextBox 4">
            <a:extLst>
              <a:ext uri="{FF2B5EF4-FFF2-40B4-BE49-F238E27FC236}">
                <a16:creationId xmlns:a16="http://schemas.microsoft.com/office/drawing/2014/main" id="{DD137F84-E602-7435-2A38-251CE69690E5}"/>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TotalTime>
  <Words>2153</Words>
  <Application>Microsoft Office PowerPoint</Application>
  <PresentationFormat>On-screen Show (4:3)</PresentationFormat>
  <Paragraphs>277</Paragraphs>
  <Slides>51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ＭＳ Ｐゴシック</vt:lpstr>
      <vt:lpstr>Aptos</vt:lpstr>
      <vt:lpstr>Arial</vt:lpstr>
      <vt:lpstr>Arial</vt:lpstr>
      <vt:lpstr>Arial MT</vt:lpstr>
      <vt:lpstr>Calibri</vt:lpstr>
      <vt:lpstr>Times New Roman</vt:lpstr>
      <vt:lpstr>Office Theme</vt:lpstr>
      <vt:lpstr>Bacterial metabolism and growth Microbe  Module 3rd Year MBBS</vt:lpstr>
      <vt:lpstr>Motto of RMU</vt:lpstr>
      <vt:lpstr>Vision of RMU The Dream/ Tomorrow</vt:lpstr>
      <vt:lpstr>Prof Umar’s LGIS model</vt:lpstr>
      <vt:lpstr>Learning objectives</vt:lpstr>
      <vt:lpstr>Requirements for growth</vt:lpstr>
      <vt:lpstr>spiral</vt:lpstr>
      <vt:lpstr>Requirements for Growth</vt:lpstr>
      <vt:lpstr>What is Aerobic and anaerobic Growth</vt:lpstr>
      <vt:lpstr>Superoxide dismutase</vt:lpstr>
      <vt:lpstr>PowerPoint Presentation</vt:lpstr>
      <vt:lpstr>Practical Significance of oxygen Response of bacteria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Culture Techniques</vt:lpstr>
      <vt:lpstr>PowerPoint Presentation</vt:lpstr>
      <vt:lpstr>PowerPoint Presentation</vt:lpstr>
      <vt:lpstr>PowerPoint Presentation</vt:lpstr>
      <vt:lpstr>Fermentation of Sugar in Bacteria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Uses of concept of sugar fermentation</vt:lpstr>
      <vt:lpstr>PowerPoint Presentation</vt:lpstr>
      <vt:lpstr>Iron metabolism in bacteria</vt:lpstr>
      <vt:lpstr>PowerPoint Presentation</vt:lpstr>
      <vt:lpstr>PowerPoint Presentation</vt:lpstr>
      <vt:lpstr>PowerPoint Presentation</vt:lpstr>
      <vt:lpstr>Bacterial growth</vt:lpstr>
      <vt:lpstr>Limiting factors in the environment</vt:lpstr>
      <vt:lpstr>Phases of Growth</vt:lpstr>
      <vt:lpstr>Core</vt:lpstr>
      <vt:lpstr>PowerPoint Presentation</vt:lpstr>
      <vt:lpstr>PowerPoint Presentation</vt:lpstr>
      <vt:lpstr>PowerPoint Presentation</vt:lpstr>
      <vt:lpstr>Horizontal integration  Pharmacology</vt:lpstr>
      <vt:lpstr>Horizontal integration Community Medicine</vt:lpstr>
      <vt:lpstr>Family medicine</vt:lpstr>
      <vt:lpstr>Research </vt:lpstr>
      <vt:lpstr>Biomedical ethics</vt:lpstr>
      <vt:lpstr>Biomedical ethics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samma</dc:creator>
  <cp:lastModifiedBy>sammarfatima93@gmail.com</cp:lastModifiedBy>
  <cp:revision>1</cp:revision>
  <dcterms:created xsi:type="dcterms:W3CDTF">2025-02-16T15:10:36Z</dcterms:created>
  <dcterms:modified xsi:type="dcterms:W3CDTF">2025-02-21T11:58:16Z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2023-08-10T00:00:00Z</vt:filetime>
  </property>
  <property fmtid="{D5CDD505-2E9C-101B-9397-08002B2CF9AE}" pid="3" name="Creator">
    <vt:lpwstr>Microsoft® PowerPoint® 2016</vt:lpwstr>
  </property>
  <property fmtid="{D5CDD505-2E9C-101B-9397-08002B2CF9AE}" pid="4" name="LastSaved">
    <vt:filetime>2025-02-16T00:00:00Z</vt:filetime>
  </property>
  <property fmtid="{D5CDD505-2E9C-101B-9397-08002B2CF9AE}" pid="5" name="Producer">
    <vt:lpwstr>www.ilovepdf.com</vt:lpwstr>
  </property>
</Properties>
</file>