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343" r:id="rId2"/>
    <p:sldId id="256" r:id="rId3"/>
    <p:sldId id="342" r:id="rId4"/>
    <p:sldId id="344" r:id="rId5"/>
    <p:sldId id="296" r:id="rId6"/>
    <p:sldId id="345" r:id="rId7"/>
    <p:sldId id="261" r:id="rId8"/>
    <p:sldId id="317" r:id="rId9"/>
    <p:sldId id="318" r:id="rId10"/>
    <p:sldId id="257" r:id="rId11"/>
    <p:sldId id="258" r:id="rId12"/>
    <p:sldId id="259" r:id="rId13"/>
    <p:sldId id="260" r:id="rId14"/>
    <p:sldId id="262" r:id="rId15"/>
    <p:sldId id="263" r:id="rId16"/>
    <p:sldId id="265" r:id="rId17"/>
    <p:sldId id="266" r:id="rId18"/>
    <p:sldId id="267" r:id="rId19"/>
    <p:sldId id="268" r:id="rId20"/>
    <p:sldId id="269" r:id="rId21"/>
    <p:sldId id="270" r:id="rId22"/>
    <p:sldId id="273" r:id="rId23"/>
    <p:sldId id="274" r:id="rId24"/>
    <p:sldId id="276" r:id="rId25"/>
    <p:sldId id="275" r:id="rId26"/>
    <p:sldId id="277" r:id="rId27"/>
    <p:sldId id="278" r:id="rId28"/>
    <p:sldId id="279" r:id="rId29"/>
    <p:sldId id="280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298" r:id="rId47"/>
    <p:sldId id="299" r:id="rId48"/>
    <p:sldId id="315" r:id="rId49"/>
    <p:sldId id="300" r:id="rId50"/>
    <p:sldId id="301" r:id="rId51"/>
    <p:sldId id="302" r:id="rId52"/>
    <p:sldId id="303" r:id="rId53"/>
    <p:sldId id="307" r:id="rId54"/>
    <p:sldId id="308" r:id="rId55"/>
    <p:sldId id="309" r:id="rId56"/>
    <p:sldId id="305" r:id="rId57"/>
    <p:sldId id="304" r:id="rId58"/>
    <p:sldId id="306" r:id="rId59"/>
    <p:sldId id="310" r:id="rId60"/>
    <p:sldId id="312" r:id="rId61"/>
    <p:sldId id="311" r:id="rId62"/>
    <p:sldId id="313" r:id="rId63"/>
    <p:sldId id="314" r:id="rId64"/>
    <p:sldId id="285" r:id="rId65"/>
    <p:sldId id="335" r:id="rId66"/>
    <p:sldId id="336" r:id="rId67"/>
    <p:sldId id="337" r:id="rId68"/>
    <p:sldId id="338" r:id="rId69"/>
    <p:sldId id="341" r:id="rId70"/>
    <p:sldId id="340" r:id="rId71"/>
    <p:sldId id="316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6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1094A-771C-4A4E-89C0-2879E3DC856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9BE58-95FE-4E96-BC0E-1C26EE1B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9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6B2F-5F3A-4F46-94A5-F711CF41AE9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6B2F-5F3A-4F46-94A5-F711CF41AE9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D8ED-F3E9-401D-AA0D-BCB6D05D76F7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ADFC-E3CB-4103-9924-F038EB85D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D8ED-F3E9-401D-AA0D-BCB6D05D76F7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ADFC-E3CB-4103-9924-F038EB85D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D8ED-F3E9-401D-AA0D-BCB6D05D76F7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ADFC-E3CB-4103-9924-F038EB85D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D8ED-F3E9-401D-AA0D-BCB6D05D76F7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ADFC-E3CB-4103-9924-F038EB85D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D8ED-F3E9-401D-AA0D-BCB6D05D76F7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ADFC-E3CB-4103-9924-F038EB85D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D8ED-F3E9-401D-AA0D-BCB6D05D76F7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ADFC-E3CB-4103-9924-F038EB85D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D8ED-F3E9-401D-AA0D-BCB6D05D76F7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ADFC-E3CB-4103-9924-F038EB85D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D8ED-F3E9-401D-AA0D-BCB6D05D76F7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ADFC-E3CB-4103-9924-F038EB85D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D8ED-F3E9-401D-AA0D-BCB6D05D76F7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ADFC-E3CB-4103-9924-F038EB85D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D8ED-F3E9-401D-AA0D-BCB6D05D76F7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ADFC-E3CB-4103-9924-F038EB85D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D8ED-F3E9-401D-AA0D-BCB6D05D76F7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ADFC-E3CB-4103-9924-F038EB85D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6D8ED-F3E9-401D-AA0D-BCB6D05D76F7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1ADFC-E3CB-4103-9924-F038EB85D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229" t="1406"/>
          <a:stretch>
            <a:fillRect/>
          </a:stretch>
        </p:blipFill>
        <p:spPr bwMode="auto">
          <a:xfrm>
            <a:off x="4724400" y="533400"/>
            <a:ext cx="3962400" cy="5867400"/>
          </a:xfrm>
          <a:prstGeom prst="rect">
            <a:avLst/>
          </a:prstGeom>
          <a:noFill/>
        </p:spPr>
      </p:pic>
      <p:pic>
        <p:nvPicPr>
          <p:cNvPr id="5" name="Picture 2" descr="bismiallahi1w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42672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CONTRAINDICATIONS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Pregnancy is a relative contraindication to the use of </a:t>
            </a:r>
            <a:r>
              <a:rPr lang="en-US" dirty="0" err="1">
                <a:solidFill>
                  <a:schemeClr val="bg1"/>
                </a:solidFill>
              </a:rPr>
              <a:t>ionising</a:t>
            </a:r>
            <a:r>
              <a:rPr lang="en-US" dirty="0">
                <a:solidFill>
                  <a:schemeClr val="bg1"/>
                </a:solidFill>
              </a:rPr>
              <a:t> radiation. Non-</a:t>
            </a:r>
            <a:r>
              <a:rPr lang="en-US" dirty="0" err="1">
                <a:solidFill>
                  <a:schemeClr val="bg1"/>
                </a:solidFill>
              </a:rPr>
              <a:t>ionising</a:t>
            </a:r>
            <a:r>
              <a:rPr lang="en-US" dirty="0">
                <a:solidFill>
                  <a:schemeClr val="bg1"/>
                </a:solidFill>
              </a:rPr>
              <a:t> studies (e.g. ultrasound or MRI) should be tried first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PROJECTIONS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Standard projections</a:t>
            </a:r>
          </a:p>
          <a:p>
            <a:r>
              <a:rPr lang="en-US" dirty="0">
                <a:solidFill>
                  <a:schemeClr val="bg1"/>
                </a:solidFill>
              </a:rPr>
              <a:t>AP supine view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Stand alone or as series of acute abdomen</a:t>
            </a:r>
          </a:p>
          <a:p>
            <a:r>
              <a:rPr lang="en-US" dirty="0">
                <a:solidFill>
                  <a:schemeClr val="bg1"/>
                </a:solidFill>
              </a:rPr>
              <a:t>PA erect view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often taken with the supine view, when used together it is a valuable projection in assessing air-fluid levels, and free air in the abdominal cavity.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ADDITIONAL PROJECTIONS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lateral </a:t>
            </a:r>
            <a:r>
              <a:rPr lang="en-US" dirty="0" err="1">
                <a:solidFill>
                  <a:schemeClr val="bg1"/>
                </a:solidFill>
              </a:rPr>
              <a:t>decubitus</a:t>
            </a:r>
            <a:r>
              <a:rPr lang="en-US" dirty="0">
                <a:solidFill>
                  <a:schemeClr val="bg1"/>
                </a:solidFill>
              </a:rPr>
              <a:t> view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performed as an alternative to the PA erect view to assess for free gas in the abdominal cavity </a:t>
            </a:r>
          </a:p>
          <a:p>
            <a:r>
              <a:rPr lang="en-US" dirty="0">
                <a:solidFill>
                  <a:schemeClr val="bg1"/>
                </a:solidFill>
              </a:rPr>
              <a:t>lateral view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often used as a problem-solving view during the identification and </a:t>
            </a:r>
            <a:r>
              <a:rPr lang="en-US" dirty="0" err="1">
                <a:solidFill>
                  <a:schemeClr val="bg1"/>
                </a:solidFill>
              </a:rPr>
              <a:t>localisation</a:t>
            </a:r>
            <a:r>
              <a:rPr lang="en-US" dirty="0">
                <a:solidFill>
                  <a:schemeClr val="bg1"/>
                </a:solidFill>
              </a:rPr>
              <a:t> of foreign bodies  </a:t>
            </a:r>
          </a:p>
          <a:p>
            <a:r>
              <a:rPr lang="en-US" dirty="0">
                <a:solidFill>
                  <a:schemeClr val="bg1"/>
                </a:solidFill>
              </a:rPr>
              <a:t>PA prone view</a:t>
            </a:r>
          </a:p>
          <a:p>
            <a:r>
              <a:rPr lang="en-US" dirty="0">
                <a:solidFill>
                  <a:schemeClr val="bg1"/>
                </a:solidFill>
              </a:rPr>
              <a:t>dorsal </a:t>
            </a:r>
            <a:r>
              <a:rPr lang="en-US" dirty="0" err="1">
                <a:solidFill>
                  <a:schemeClr val="bg1"/>
                </a:solidFill>
              </a:rPr>
              <a:t>decubitus</a:t>
            </a:r>
            <a:r>
              <a:rPr lang="en-US" dirty="0">
                <a:solidFill>
                  <a:schemeClr val="bg1"/>
                </a:solidFill>
              </a:rPr>
              <a:t> view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used when it is unsafe to perform both a PA erect or a lateral </a:t>
            </a:r>
            <a:r>
              <a:rPr lang="en-US" dirty="0" err="1">
                <a:solidFill>
                  <a:schemeClr val="bg1"/>
                </a:solidFill>
              </a:rPr>
              <a:t>decubitus</a:t>
            </a:r>
            <a:r>
              <a:rPr lang="en-US" dirty="0">
                <a:solidFill>
                  <a:schemeClr val="bg1"/>
                </a:solidFill>
              </a:rPr>
              <a:t> view, this projection requires no patient movement.</a:t>
            </a:r>
          </a:p>
          <a:p>
            <a:r>
              <a:rPr lang="en-US" dirty="0">
                <a:solidFill>
                  <a:schemeClr val="bg1"/>
                </a:solidFill>
              </a:rPr>
              <a:t>oblique views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used in barium studies and the location of foreign bodies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est-x-ray-fundamentals-23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7848600" cy="5668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+Basic+Radiographic+Densit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7772399" cy="5668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27702680dda25e188658fdf6ef7cc_jumbo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8153400" cy="5668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INTERPRETATION OF ABDOMINAL FILM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Gas pattern</a:t>
            </a:r>
          </a:p>
          <a:p>
            <a:r>
              <a:rPr lang="en-US" dirty="0">
                <a:solidFill>
                  <a:schemeClr val="bg1"/>
                </a:solidFill>
              </a:rPr>
              <a:t>Calcification</a:t>
            </a:r>
          </a:p>
          <a:p>
            <a:r>
              <a:rPr lang="en-US" dirty="0">
                <a:solidFill>
                  <a:schemeClr val="bg1"/>
                </a:solidFill>
              </a:rPr>
              <a:t>Soft tissues</a:t>
            </a:r>
          </a:p>
          <a:p>
            <a:r>
              <a:rPr lang="en-US" dirty="0">
                <a:solidFill>
                  <a:schemeClr val="bg1"/>
                </a:solidFill>
              </a:rPr>
              <a:t>Bones</a:t>
            </a:r>
          </a:p>
          <a:p>
            <a:r>
              <a:rPr lang="en-US" dirty="0">
                <a:solidFill>
                  <a:schemeClr val="bg1"/>
                </a:solidFill>
              </a:rPr>
              <a:t>Everything else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GAS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NORMAL</a:t>
            </a:r>
          </a:p>
          <a:p>
            <a:pPr lvl="2"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Bowel loop air/fluid level &lt; 3cm for small bowel, larger for colon</a:t>
            </a:r>
          </a:p>
          <a:p>
            <a:pPr lvl="2"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Air in stomach, rectum &amp; cecum</a:t>
            </a:r>
          </a:p>
          <a:p>
            <a:pPr lvl="2"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 lvl="2"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ormal gas patte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0999" y="381000"/>
            <a:ext cx="8305801" cy="6096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ormal+Gas+Patter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1" y="457200"/>
            <a:ext cx="8001000" cy="6096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67400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CNS FINAL YEAR MODULE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(RADIOLOGY)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 BASIC  RADIOLOGICAL APPROACH TO GASTROINTESTINAL ANATOMY AND PATHOLOGY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  <a:latin typeface="+mn-lt"/>
              </a:rPr>
              <a:t>By</a:t>
            </a:r>
            <a:r>
              <a:rPr lang="en-US" sz="3600" dirty="0">
                <a:solidFill>
                  <a:schemeClr val="bg2"/>
                </a:solidFill>
                <a:latin typeface="+mn-lt"/>
              </a:rPr>
              <a:t>. </a:t>
            </a:r>
            <a:br>
              <a:rPr lang="en-US" sz="3600" dirty="0">
                <a:solidFill>
                  <a:schemeClr val="bg2"/>
                </a:solidFill>
                <a:latin typeface="+mn-lt"/>
              </a:rPr>
            </a:br>
            <a:r>
              <a:rPr lang="en-US" sz="3600" dirty="0">
                <a:solidFill>
                  <a:schemeClr val="bg2"/>
                </a:solidFill>
                <a:latin typeface="+mn-lt"/>
              </a:rPr>
              <a:t>Dr. Aniqua Saleem</a:t>
            </a:r>
            <a:br>
              <a:rPr lang="en-US" sz="3600" dirty="0">
                <a:solidFill>
                  <a:schemeClr val="bg2"/>
                </a:solidFill>
                <a:latin typeface="+mn-lt"/>
              </a:rPr>
            </a:br>
            <a:r>
              <a:rPr lang="en-US" sz="3600" dirty="0">
                <a:solidFill>
                  <a:schemeClr val="bg2"/>
                </a:solidFill>
                <a:latin typeface="+mn-lt"/>
              </a:rPr>
              <a:t>Senior Registrar, DHQ Hospital Rawalpindi</a:t>
            </a:r>
            <a:br>
              <a:rPr lang="en-US" sz="2800" dirty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ABNORMAL GAS PATTERN</a:t>
            </a:r>
          </a:p>
          <a:p>
            <a:pPr lvl="2"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Obstruction</a:t>
            </a:r>
          </a:p>
          <a:p>
            <a:pPr lvl="2"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ileus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0BSTRUCTION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Small bowel</a:t>
            </a:r>
          </a:p>
          <a:p>
            <a:pPr lvl="2"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dilated loops &gt; 3 cm</a:t>
            </a:r>
          </a:p>
          <a:p>
            <a:pPr lvl="2"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Air/fluid levels</a:t>
            </a:r>
          </a:p>
          <a:p>
            <a:pPr lvl="2"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Non distended colon</a:t>
            </a:r>
          </a:p>
          <a:p>
            <a:r>
              <a:rPr lang="en-US" dirty="0">
                <a:solidFill>
                  <a:schemeClr val="bg1"/>
                </a:solidFill>
              </a:rPr>
              <a:t>Large bowel</a:t>
            </a:r>
          </a:p>
          <a:p>
            <a:pPr lvl="2"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small bowel obstruction as above</a:t>
            </a:r>
          </a:p>
          <a:p>
            <a:pPr lvl="2"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distended large bowel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SMALL BOWEL OBSTRUCTION</a:t>
            </a:r>
          </a:p>
        </p:txBody>
      </p:sp>
      <p:pic>
        <p:nvPicPr>
          <p:cNvPr id="4" name="Content Placeholder 3" descr="sb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1" y="1600200"/>
            <a:ext cx="3921854" cy="46482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SMALL BOWEL OBSTRUCTION</a:t>
            </a:r>
          </a:p>
        </p:txBody>
      </p:sp>
      <p:pic>
        <p:nvPicPr>
          <p:cNvPr id="4" name="Content Placeholder 3" descr="sb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524000"/>
            <a:ext cx="4191000" cy="51054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LARGE BOWEL OBSTRUCTION</a:t>
            </a:r>
            <a:endParaRPr lang="en-US" dirty="0"/>
          </a:p>
        </p:txBody>
      </p:sp>
      <p:pic>
        <p:nvPicPr>
          <p:cNvPr id="4" name="Content Placeholder 3" descr="lb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295400"/>
            <a:ext cx="5257800" cy="52578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LARGE BOWEL OBSTRUCTION</a:t>
            </a:r>
            <a:endParaRPr lang="en-US" dirty="0"/>
          </a:p>
        </p:txBody>
      </p:sp>
      <p:pic>
        <p:nvPicPr>
          <p:cNvPr id="4" name="Content Placeholder 3" descr="coffee bean sigmo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600200"/>
            <a:ext cx="4572000" cy="50292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038600" cy="5821363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solidFill>
                  <a:srgbClr val="FFC000"/>
                </a:solidFill>
              </a:rPr>
              <a:t>CAUSES OF SMALL BOWEL OBSTRUCTION</a:t>
            </a:r>
          </a:p>
          <a:p>
            <a:pPr algn="ctr">
              <a:buNone/>
            </a:pPr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adhesions (most common)</a:t>
            </a:r>
          </a:p>
          <a:p>
            <a:r>
              <a:rPr lang="en-US" dirty="0">
                <a:solidFill>
                  <a:schemeClr val="bg1"/>
                </a:solidFill>
              </a:rPr>
              <a:t>Hernia</a:t>
            </a:r>
          </a:p>
          <a:p>
            <a:r>
              <a:rPr lang="en-US" dirty="0" err="1">
                <a:solidFill>
                  <a:schemeClr val="bg1"/>
                </a:solidFill>
              </a:rPr>
              <a:t>intussusseption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038600" cy="5821363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solidFill>
                  <a:srgbClr val="FFC000"/>
                </a:solidFill>
              </a:rPr>
              <a:t>CAUSES OF LARGE BOWEL OBSTRUCTION</a:t>
            </a:r>
          </a:p>
          <a:p>
            <a:pPr algn="ctr">
              <a:buNone/>
            </a:pPr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Mass/ tumor (most common)</a:t>
            </a:r>
          </a:p>
          <a:p>
            <a:r>
              <a:rPr lang="en-US" dirty="0" err="1">
                <a:solidFill>
                  <a:schemeClr val="bg1"/>
                </a:solidFill>
              </a:rPr>
              <a:t>Volvulus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Hernia</a:t>
            </a:r>
          </a:p>
          <a:p>
            <a:r>
              <a:rPr lang="en-US" dirty="0">
                <a:solidFill>
                  <a:schemeClr val="bg1"/>
                </a:solidFill>
              </a:rPr>
              <a:t>inflammation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ILEUS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Localized (sentinel Loop)</a:t>
            </a:r>
          </a:p>
          <a:p>
            <a:pPr lvl="2"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Adjacent inflammatory process causing localized irritation/dilatation</a:t>
            </a:r>
          </a:p>
          <a:p>
            <a:pPr lvl="2"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Pancreatitis, appendicitis, diverticulitis, ulcer</a:t>
            </a:r>
          </a:p>
          <a:p>
            <a:r>
              <a:rPr lang="en-US" dirty="0">
                <a:solidFill>
                  <a:schemeClr val="bg1"/>
                </a:solidFill>
              </a:rPr>
              <a:t>Generalized</a:t>
            </a:r>
          </a:p>
          <a:p>
            <a:pPr lvl="2"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Post operative</a:t>
            </a:r>
          </a:p>
          <a:p>
            <a:pPr lvl="2"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Gas in small/large bowel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ILEUS DUE TO APPENDICITIS (SENTINEL LOOP)</a:t>
            </a:r>
            <a:endParaRPr lang="en-US" dirty="0"/>
          </a:p>
        </p:txBody>
      </p:sp>
      <p:pic>
        <p:nvPicPr>
          <p:cNvPr id="4" name="Content Placeholder 3" descr="appendicitis sentinel lo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600200"/>
            <a:ext cx="5334000" cy="50292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POST OPERATIVE ILEUS</a:t>
            </a:r>
          </a:p>
        </p:txBody>
      </p:sp>
      <p:pic>
        <p:nvPicPr>
          <p:cNvPr id="4" name="Content Placeholder 3" descr="post operati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143000"/>
            <a:ext cx="5105400" cy="5334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WHAT DOES PICTURE SHOW???????</a:t>
            </a:r>
          </a:p>
        </p:txBody>
      </p:sp>
      <p:pic>
        <p:nvPicPr>
          <p:cNvPr id="4" name="Content Placeholder 3" descr="ShadowHero_DSC90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2362200"/>
            <a:ext cx="3581400" cy="3581400"/>
          </a:xfrm>
        </p:spPr>
      </p:pic>
      <p:pic>
        <p:nvPicPr>
          <p:cNvPr id="5" name="Picture 4" descr="xray shad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2362200"/>
            <a:ext cx="38608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CALCIFICATIONS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Urinary stones</a:t>
            </a:r>
          </a:p>
          <a:p>
            <a:pPr lvl="2"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kidney, ureter  &amp; bladder</a:t>
            </a:r>
          </a:p>
          <a:p>
            <a:r>
              <a:rPr lang="en-US" dirty="0">
                <a:solidFill>
                  <a:schemeClr val="bg1"/>
                </a:solidFill>
              </a:rPr>
              <a:t>Gall stones</a:t>
            </a:r>
          </a:p>
          <a:p>
            <a:r>
              <a:rPr lang="en-US" dirty="0">
                <a:solidFill>
                  <a:schemeClr val="bg1"/>
                </a:solidFill>
              </a:rPr>
              <a:t>Vascular</a:t>
            </a:r>
          </a:p>
          <a:p>
            <a:pPr lvl="2"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Aortic wall, </a:t>
            </a:r>
            <a:r>
              <a:rPr lang="en-US" dirty="0" err="1">
                <a:solidFill>
                  <a:schemeClr val="bg1"/>
                </a:solidFill>
              </a:rPr>
              <a:t>aneuryms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phleboliths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Masses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URINARY STONES</a:t>
            </a:r>
          </a:p>
        </p:txBody>
      </p:sp>
      <p:pic>
        <p:nvPicPr>
          <p:cNvPr id="4" name="Content Placeholder 3" descr="ki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295400"/>
            <a:ext cx="4267200" cy="5334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GALL BLADDER CALCULI</a:t>
            </a:r>
          </a:p>
        </p:txBody>
      </p:sp>
      <p:pic>
        <p:nvPicPr>
          <p:cNvPr id="4" name="Content Placeholder 3" descr="g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7300" y="1608931"/>
            <a:ext cx="6629400" cy="45085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GALL BLADDER WALL CALCIFICATION</a:t>
            </a:r>
          </a:p>
        </p:txBody>
      </p:sp>
      <p:pic>
        <p:nvPicPr>
          <p:cNvPr id="4" name="Content Placeholder 3" descr="porcel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295400"/>
            <a:ext cx="5562599" cy="5029199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AORTIC CALCIFICATION</a:t>
            </a:r>
          </a:p>
        </p:txBody>
      </p:sp>
      <p:pic>
        <p:nvPicPr>
          <p:cNvPr id="4" name="Content Placeholder 3" descr="aort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295400"/>
            <a:ext cx="7315199" cy="51816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CALCIFIED AORTIC ANEURYSM</a:t>
            </a:r>
          </a:p>
        </p:txBody>
      </p:sp>
      <p:pic>
        <p:nvPicPr>
          <p:cNvPr id="4" name="Content Placeholder 3" descr="aneury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295400"/>
            <a:ext cx="6629400" cy="51816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CALCIFIED FIBROID</a:t>
            </a:r>
          </a:p>
        </p:txBody>
      </p:sp>
      <p:pic>
        <p:nvPicPr>
          <p:cNvPr id="4" name="Content Placeholder 3" descr="fibro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295400"/>
            <a:ext cx="6172200" cy="4952999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DERMOID</a:t>
            </a:r>
          </a:p>
        </p:txBody>
      </p:sp>
      <p:pic>
        <p:nvPicPr>
          <p:cNvPr id="4" name="Content Placeholder 3" descr="too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524000"/>
            <a:ext cx="6324600" cy="48006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SOFT TISSUES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Hepatomegaly</a:t>
            </a:r>
            <a:r>
              <a:rPr lang="en-US" dirty="0">
                <a:solidFill>
                  <a:schemeClr val="bg1"/>
                </a:solidFill>
              </a:rPr>
              <a:t>/splenomegaly</a:t>
            </a:r>
          </a:p>
          <a:p>
            <a:r>
              <a:rPr lang="en-US" dirty="0">
                <a:solidFill>
                  <a:schemeClr val="bg1"/>
                </a:solidFill>
              </a:rPr>
              <a:t>Ascites (bulging flanks)</a:t>
            </a:r>
          </a:p>
          <a:p>
            <a:r>
              <a:rPr lang="en-US" dirty="0">
                <a:solidFill>
                  <a:schemeClr val="bg1"/>
                </a:solidFill>
              </a:rPr>
              <a:t>Mass effect (</a:t>
            </a:r>
            <a:r>
              <a:rPr lang="en-US" dirty="0" err="1">
                <a:solidFill>
                  <a:schemeClr val="bg1"/>
                </a:solidFill>
              </a:rPr>
              <a:t>displced</a:t>
            </a:r>
            <a:r>
              <a:rPr lang="en-US" dirty="0">
                <a:solidFill>
                  <a:schemeClr val="bg1"/>
                </a:solidFill>
              </a:rPr>
              <a:t> bowel loops)</a:t>
            </a:r>
          </a:p>
          <a:p>
            <a:r>
              <a:rPr lang="en-US" dirty="0">
                <a:solidFill>
                  <a:schemeClr val="bg1"/>
                </a:solidFill>
              </a:rPr>
              <a:t>Psoas sign (loss of psoas shadow)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HEPATOMEGALY</a:t>
            </a:r>
          </a:p>
        </p:txBody>
      </p:sp>
      <p:pic>
        <p:nvPicPr>
          <p:cNvPr id="4" name="Content Placeholder 3" descr="hepatomegal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371600"/>
            <a:ext cx="6096000" cy="5029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3193"/>
            <a:ext cx="7315200" cy="11748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XRAYS ALSO FORM SHADOWS!!!!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086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ASCITES</a:t>
            </a:r>
          </a:p>
        </p:txBody>
      </p:sp>
      <p:pic>
        <p:nvPicPr>
          <p:cNvPr id="4" name="Content Placeholder 3" descr="asci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447800"/>
            <a:ext cx="6019800" cy="50292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MASS EFFECT</a:t>
            </a:r>
          </a:p>
        </p:txBody>
      </p:sp>
      <p:pic>
        <p:nvPicPr>
          <p:cNvPr id="4" name="Content Placeholder 3" descr="mass in left lan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371600"/>
            <a:ext cx="4800600" cy="47244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FREE AIR (NEUMOPERITONEUM)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Usually perforated </a:t>
            </a:r>
            <a:r>
              <a:rPr lang="en-US" dirty="0" err="1">
                <a:solidFill>
                  <a:schemeClr val="bg1"/>
                </a:solidFill>
              </a:rPr>
              <a:t>viscus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Post op…..</a:t>
            </a:r>
            <a:r>
              <a:rPr lang="en-US" dirty="0" err="1">
                <a:solidFill>
                  <a:schemeClr val="bg1"/>
                </a:solidFill>
              </a:rPr>
              <a:t>upto</a:t>
            </a:r>
            <a:r>
              <a:rPr lang="en-US" dirty="0">
                <a:solidFill>
                  <a:schemeClr val="bg1"/>
                </a:solidFill>
              </a:rPr>
              <a:t> a week</a:t>
            </a:r>
          </a:p>
          <a:p>
            <a:r>
              <a:rPr lang="en-US" dirty="0">
                <a:solidFill>
                  <a:schemeClr val="bg1"/>
                </a:solidFill>
              </a:rPr>
              <a:t>Need only few cc to be visible</a:t>
            </a:r>
          </a:p>
          <a:p>
            <a:r>
              <a:rPr lang="en-US" dirty="0">
                <a:solidFill>
                  <a:schemeClr val="bg1"/>
                </a:solidFill>
              </a:rPr>
              <a:t>Air under diaphragm (over liver margin)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PNEUMOPERITONEUM</a:t>
            </a:r>
          </a:p>
        </p:txBody>
      </p:sp>
      <p:pic>
        <p:nvPicPr>
          <p:cNvPr id="4" name="Content Placeholder 3" descr="pneum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447800"/>
            <a:ext cx="5181600" cy="48768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otb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8733"/>
          <a:stretch>
            <a:fillRect/>
          </a:stretch>
        </p:blipFill>
        <p:spPr>
          <a:xfrm>
            <a:off x="533400" y="533400"/>
            <a:ext cx="7924800" cy="5592763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po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0673"/>
          <a:stretch>
            <a:fillRect/>
          </a:stretch>
        </p:blipFill>
        <p:spPr>
          <a:xfrm>
            <a:off x="304800" y="609600"/>
            <a:ext cx="8458200" cy="5668963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BARIUM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C000"/>
                </a:solidFill>
              </a:rPr>
              <a:t>Barium swallow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C000"/>
                </a:solidFill>
              </a:rPr>
              <a:t>Barium Meal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C000"/>
                </a:solidFill>
              </a:rPr>
              <a:t>Barium Meal and Follow through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C000"/>
                </a:solidFill>
              </a:rPr>
              <a:t>Small Bowel Enema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C000"/>
                </a:solidFill>
              </a:rPr>
              <a:t>Barium Enema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BARIUM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Barium </a:t>
            </a:r>
            <a:r>
              <a:rPr lang="en-US" dirty="0" err="1">
                <a:solidFill>
                  <a:srgbClr val="FFC000"/>
                </a:solidFill>
              </a:rPr>
              <a:t>Sulphate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Barium carbonate is toxic</a:t>
            </a:r>
          </a:p>
          <a:p>
            <a:r>
              <a:rPr lang="en-US" dirty="0">
                <a:solidFill>
                  <a:srgbClr val="FFC000"/>
                </a:solidFill>
              </a:rPr>
              <a:t>Atomic number 56</a:t>
            </a:r>
          </a:p>
          <a:p>
            <a:r>
              <a:rPr lang="en-US" dirty="0">
                <a:solidFill>
                  <a:srgbClr val="FFC000"/>
                </a:solidFill>
              </a:rPr>
              <a:t>Inert/ water insoluble</a:t>
            </a:r>
          </a:p>
          <a:p>
            <a:r>
              <a:rPr lang="en-US" dirty="0">
                <a:solidFill>
                  <a:srgbClr val="FFC000"/>
                </a:solidFill>
              </a:rPr>
              <a:t>Non absorbable/non toxic</a:t>
            </a:r>
          </a:p>
          <a:p>
            <a:r>
              <a:rPr lang="en-US" dirty="0">
                <a:solidFill>
                  <a:srgbClr val="FFC000"/>
                </a:solidFill>
              </a:rPr>
              <a:t>Additives (saccharine, </a:t>
            </a:r>
            <a:r>
              <a:rPr lang="en-US" dirty="0" err="1">
                <a:solidFill>
                  <a:srgbClr val="FFC000"/>
                </a:solidFill>
              </a:rPr>
              <a:t>Nacitrate</a:t>
            </a:r>
            <a:r>
              <a:rPr lang="en-US" dirty="0">
                <a:solidFill>
                  <a:srgbClr val="FFC000"/>
                </a:solidFill>
              </a:rPr>
              <a:t>, </a:t>
            </a:r>
            <a:r>
              <a:rPr lang="en-US" dirty="0" err="1">
                <a:solidFill>
                  <a:srgbClr val="FFC000"/>
                </a:solidFill>
              </a:rPr>
              <a:t>carboximethylcellulose</a:t>
            </a:r>
            <a:r>
              <a:rPr lang="en-US" dirty="0">
                <a:solidFill>
                  <a:srgbClr val="FFC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GASTROGRAFFIN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Ionic iodinate contrast</a:t>
            </a:r>
          </a:p>
          <a:p>
            <a:r>
              <a:rPr lang="en-US" dirty="0">
                <a:solidFill>
                  <a:srgbClr val="FFC000"/>
                </a:solidFill>
              </a:rPr>
              <a:t>Barium is contraindicated in perforations and post operative leaks</a:t>
            </a:r>
          </a:p>
          <a:p>
            <a:r>
              <a:rPr lang="en-US" dirty="0">
                <a:solidFill>
                  <a:srgbClr val="FFC000"/>
                </a:solidFill>
              </a:rPr>
              <a:t>However </a:t>
            </a:r>
            <a:r>
              <a:rPr lang="en-US" dirty="0" err="1">
                <a:solidFill>
                  <a:srgbClr val="FFC000"/>
                </a:solidFill>
              </a:rPr>
              <a:t>gastrograffin</a:t>
            </a:r>
            <a:r>
              <a:rPr lang="en-US" dirty="0">
                <a:solidFill>
                  <a:srgbClr val="FFC000"/>
                </a:solidFill>
              </a:rPr>
              <a:t> is not to be used if there is suspicion of aspiration. </a:t>
            </a:r>
          </a:p>
          <a:p>
            <a:r>
              <a:rPr lang="en-US" dirty="0">
                <a:solidFill>
                  <a:srgbClr val="FFC000"/>
                </a:solidFill>
              </a:rPr>
              <a:t>In infants we use non ionic iodinated contrast like </a:t>
            </a:r>
            <a:r>
              <a:rPr lang="en-US" dirty="0" err="1">
                <a:solidFill>
                  <a:srgbClr val="FFC000"/>
                </a:solidFill>
              </a:rPr>
              <a:t>omnipaque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SINGLE VERSUS DOUBLE CONTRAST</a:t>
            </a:r>
          </a:p>
        </p:txBody>
      </p:sp>
      <p:pic>
        <p:nvPicPr>
          <p:cNvPr id="4" name="Content Placeholder 3" descr="single vs dou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9765" y="1600200"/>
            <a:ext cx="4904469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LEARNING OBJECTIVES </a:t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7418"/>
            <a:ext cx="8229600" cy="57681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>
                <a:solidFill>
                  <a:schemeClr val="bg1"/>
                </a:solidFill>
              </a:rPr>
              <a:t>Upon completion of the session, students will be able to</a:t>
            </a:r>
          </a:p>
          <a:p>
            <a:r>
              <a:rPr lang="en-US" sz="2200" dirty="0">
                <a:solidFill>
                  <a:schemeClr val="bg1"/>
                </a:solidFill>
              </a:rPr>
              <a:t>To enlist indications of performing abdominal radiograph/ x-ray </a:t>
            </a:r>
          </a:p>
          <a:p>
            <a:pPr lvl="0"/>
            <a:r>
              <a:rPr lang="en-US" sz="2200" dirty="0">
                <a:solidFill>
                  <a:schemeClr val="bg1"/>
                </a:solidFill>
              </a:rPr>
              <a:t>To be aware of importance of technical parameters of abdominal radiograph and importance of patient’s identity, age, sex and date.</a:t>
            </a:r>
          </a:p>
          <a:p>
            <a:r>
              <a:rPr lang="en-US" sz="2200" dirty="0">
                <a:solidFill>
                  <a:schemeClr val="bg1"/>
                </a:solidFill>
              </a:rPr>
              <a:t>To identify basic film projections</a:t>
            </a:r>
          </a:p>
          <a:p>
            <a:pPr lvl="0"/>
            <a:r>
              <a:rPr lang="en-US" sz="2200" dirty="0">
                <a:solidFill>
                  <a:schemeClr val="bg1"/>
                </a:solidFill>
              </a:rPr>
              <a:t>To recognize and differentiate between different radiological densities</a:t>
            </a:r>
          </a:p>
          <a:p>
            <a:pPr lvl="0"/>
            <a:r>
              <a:rPr lang="en-US" sz="2200" dirty="0">
                <a:solidFill>
                  <a:schemeClr val="bg1"/>
                </a:solidFill>
              </a:rPr>
              <a:t>To outline normal solid soft tissue organs, intestines and the bones</a:t>
            </a:r>
          </a:p>
          <a:p>
            <a:pPr lvl="0"/>
            <a:r>
              <a:rPr lang="en-US" sz="2200" dirty="0">
                <a:solidFill>
                  <a:schemeClr val="bg1"/>
                </a:solidFill>
              </a:rPr>
              <a:t>To differentiate between normal and abnormal radiological shadows</a:t>
            </a:r>
          </a:p>
          <a:p>
            <a:pPr lvl="0"/>
            <a:r>
              <a:rPr lang="en-US" sz="2200" dirty="0">
                <a:solidFill>
                  <a:schemeClr val="bg1"/>
                </a:solidFill>
              </a:rPr>
              <a:t>To identify common abdominal emergencies requiring urgent treatment</a:t>
            </a:r>
          </a:p>
          <a:p>
            <a:r>
              <a:rPr lang="en-US" sz="2200" dirty="0">
                <a:solidFill>
                  <a:schemeClr val="bg1"/>
                </a:solidFill>
              </a:rPr>
              <a:t>To understand the importance of rapid recognition of emergencies on plain radiograph helping them save their patients from complications and unnecessary investigations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BARIUM SWALLOW</a:t>
            </a:r>
          </a:p>
        </p:txBody>
      </p:sp>
      <p:pic>
        <p:nvPicPr>
          <p:cNvPr id="4" name="Content Placeholder 3" descr="Ca esophag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371600"/>
            <a:ext cx="2971799" cy="4953000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rium-aspiration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304800"/>
            <a:ext cx="6934200" cy="609600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rium-aspiration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533400"/>
            <a:ext cx="7772400" cy="594360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aric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317"/>
          <a:stretch>
            <a:fillRect/>
          </a:stretch>
        </p:blipFill>
        <p:spPr>
          <a:xfrm>
            <a:off x="1447800" y="304800"/>
            <a:ext cx="6019800" cy="61722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>
                <a:solidFill>
                  <a:srgbClr val="FFC000"/>
                </a:solidFill>
              </a:rPr>
              <a:t>Types of VARICES???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phill and downhi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694" t="13513" b="1351"/>
          <a:stretch>
            <a:fillRect/>
          </a:stretch>
        </p:blipFill>
        <p:spPr>
          <a:xfrm>
            <a:off x="914400" y="609600"/>
            <a:ext cx="7315200" cy="5715000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yloric-stenosis-9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792" t="20204" r="8990" b="22553"/>
          <a:stretch>
            <a:fillRect/>
          </a:stretch>
        </p:blipFill>
        <p:spPr>
          <a:xfrm>
            <a:off x="457200" y="381000"/>
            <a:ext cx="8001000" cy="56388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yloric steno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67" t="3367" r="3231" b="10768"/>
          <a:stretch>
            <a:fillRect/>
          </a:stretch>
        </p:blipFill>
        <p:spPr>
          <a:xfrm>
            <a:off x="609600" y="685800"/>
            <a:ext cx="7696200" cy="53340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nnitus plast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28600"/>
            <a:ext cx="6781800" cy="6324600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lignant gastric ulc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495" t="26938" r="53792" b="7401"/>
          <a:stretch>
            <a:fillRect/>
          </a:stretch>
        </p:blipFill>
        <p:spPr>
          <a:xfrm>
            <a:off x="1600200" y="685800"/>
            <a:ext cx="5486400" cy="5562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CONTRAINDICATIONS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6711654" cy="419548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Pregnancy</a:t>
            </a:r>
          </a:p>
          <a:p>
            <a:r>
              <a:rPr lang="en-US" dirty="0">
                <a:solidFill>
                  <a:schemeClr val="bg1"/>
                </a:solidFill>
              </a:rPr>
              <a:t>Non-ionizing studies (e.g. ultrasound or MRI)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should be tried first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6CBEF-9FE9-4C7F-A3AD-F3FBE66DE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01" y="1458643"/>
            <a:ext cx="3982306" cy="4326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rium en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471"/>
          <a:stretch>
            <a:fillRect/>
          </a:stretch>
        </p:blipFill>
        <p:spPr>
          <a:xfrm>
            <a:off x="1295400" y="457200"/>
            <a:ext cx="6172200" cy="5867400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lcerative coliti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7391400" cy="6019800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ylp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7467600" cy="6248400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lyp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7772400" cy="5745163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ULTRASONOGRAPHY</a:t>
            </a:r>
          </a:p>
        </p:txBody>
      </p:sp>
      <p:pic>
        <p:nvPicPr>
          <p:cNvPr id="4" name="Content Placeholder 3" descr="tussuscep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857" r="13393" b="9677"/>
          <a:stretch>
            <a:fillRect/>
          </a:stretch>
        </p:blipFill>
        <p:spPr>
          <a:xfrm>
            <a:off x="1143000" y="1219200"/>
            <a:ext cx="7315200" cy="5181600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381000"/>
            <a:ext cx="7162800" cy="6172200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p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457200"/>
            <a:ext cx="6553200" cy="5486400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ppendi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533400"/>
            <a:ext cx="7086599" cy="5867400"/>
          </a:xfr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CT</a:t>
            </a:r>
          </a:p>
        </p:txBody>
      </p:sp>
      <p:pic>
        <p:nvPicPr>
          <p:cNvPr id="4" name="Content Placeholder 3" descr="m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066800"/>
            <a:ext cx="6019800" cy="5410200"/>
          </a:xfr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oh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668" b="5666"/>
          <a:stretch>
            <a:fillRect/>
          </a:stretch>
        </p:blipFill>
        <p:spPr>
          <a:xfrm>
            <a:off x="762000" y="304800"/>
            <a:ext cx="6934200" cy="5867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VARIOUS RADIOLOGICAL MODALITIES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ABDOMINAL RADIOGRAPHY</a:t>
            </a:r>
          </a:p>
          <a:p>
            <a:r>
              <a:rPr lang="en-US" dirty="0">
                <a:solidFill>
                  <a:schemeClr val="bg1"/>
                </a:solidFill>
              </a:rPr>
              <a:t>ULTRASONOGRAPHY</a:t>
            </a:r>
          </a:p>
          <a:p>
            <a:r>
              <a:rPr lang="en-US" dirty="0">
                <a:solidFill>
                  <a:schemeClr val="bg1"/>
                </a:solidFill>
              </a:rPr>
              <a:t>BARIUM STUDIES</a:t>
            </a:r>
          </a:p>
          <a:p>
            <a:r>
              <a:rPr lang="en-US" dirty="0">
                <a:solidFill>
                  <a:schemeClr val="bg1"/>
                </a:solidFill>
              </a:rPr>
              <a:t>CT</a:t>
            </a:r>
          </a:p>
          <a:p>
            <a:r>
              <a:rPr lang="en-US" dirty="0">
                <a:solidFill>
                  <a:schemeClr val="bg1"/>
                </a:solidFill>
              </a:rPr>
              <a:t>MRI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ohn'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685800"/>
            <a:ext cx="7848600" cy="5562600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RECOMMENDED BOOKS: </a:t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1. Aids to Radiological Differential Diagnosis by Chapman S. and </a:t>
            </a:r>
            <a:r>
              <a:rPr lang="en-US" dirty="0" err="1">
                <a:solidFill>
                  <a:schemeClr val="bg2"/>
                </a:solidFill>
              </a:rPr>
              <a:t>Nakielny</a:t>
            </a:r>
            <a:r>
              <a:rPr lang="en-US" dirty="0">
                <a:solidFill>
                  <a:schemeClr val="bg2"/>
                </a:solidFill>
              </a:rPr>
              <a:t> R. 4th ed. Elsevier Science Limited; 2003. </a:t>
            </a:r>
          </a:p>
          <a:p>
            <a:r>
              <a:rPr lang="en-US" dirty="0">
                <a:solidFill>
                  <a:schemeClr val="bg2"/>
                </a:solidFill>
              </a:rPr>
              <a:t>2. Online Journals and Reading Materials through HEC Digital Library Facility.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ABDOMINAL RADIOGRAPHY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Preliminary evaluation of bowel gas in an emergent setting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evaluation of </a:t>
            </a:r>
            <a:r>
              <a:rPr lang="en-US" dirty="0" err="1">
                <a:solidFill>
                  <a:schemeClr val="bg1"/>
                </a:solidFill>
              </a:rPr>
              <a:t>radiopaque</a:t>
            </a:r>
            <a:r>
              <a:rPr lang="en-US" dirty="0">
                <a:solidFill>
                  <a:schemeClr val="bg1"/>
                </a:solidFill>
              </a:rPr>
              <a:t> tubes and lines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evaluation for </a:t>
            </a:r>
            <a:r>
              <a:rPr lang="en-US" dirty="0" err="1">
                <a:solidFill>
                  <a:schemeClr val="bg1"/>
                </a:solidFill>
              </a:rPr>
              <a:t>radiopaque</a:t>
            </a:r>
            <a:r>
              <a:rPr lang="en-US" dirty="0">
                <a:solidFill>
                  <a:schemeClr val="bg1"/>
                </a:solidFill>
              </a:rPr>
              <a:t> foreign bodies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evaluation for post procedural  intra peritoneal &amp; retroperitoneal free gas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monitoring the amount of bowel gas in postoperative ileus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Evaluating renal or biliary calculi &amp; intra abdominal calcifications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6079</TotalTime>
  <Words>771</Words>
  <Application>Microsoft Office PowerPoint</Application>
  <PresentationFormat>On-screen Show (4:3)</PresentationFormat>
  <Paragraphs>151</Paragraphs>
  <Slides>71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Arial</vt:lpstr>
      <vt:lpstr>Calibri</vt:lpstr>
      <vt:lpstr>Wingdings</vt:lpstr>
      <vt:lpstr>Office Theme</vt:lpstr>
      <vt:lpstr>PowerPoint Presentation</vt:lpstr>
      <vt:lpstr> CNS FINAL YEAR MODULE (RADIOLOGY)  BASIC  RADIOLOGICAL APPROACH TO GASTROINTESTINAL ANATOMY AND PATHOLOGY  By.  Dr. Aniqua Saleem Senior Registrar, DHQ Hospital Rawalpindi </vt:lpstr>
      <vt:lpstr>WHAT DOES PICTURE SHOW???????</vt:lpstr>
      <vt:lpstr>XRAYS ALSO FORM SHADOWS!!!!</vt:lpstr>
      <vt:lpstr>LEARNING OBJECTIVES  </vt:lpstr>
      <vt:lpstr>CONTRAINDICATIONS</vt:lpstr>
      <vt:lpstr>VARIOUS RADIOLOGICAL MODALITIES</vt:lpstr>
      <vt:lpstr>ABDOMINAL RADIOGRAPHY</vt:lpstr>
      <vt:lpstr>INDICATIONS</vt:lpstr>
      <vt:lpstr>CONTRAINDICATIONS</vt:lpstr>
      <vt:lpstr>PROJECTIONS</vt:lpstr>
      <vt:lpstr>ADDITIONAL PROJECTIONS</vt:lpstr>
      <vt:lpstr>PowerPoint Presentation</vt:lpstr>
      <vt:lpstr>PowerPoint Presentation</vt:lpstr>
      <vt:lpstr>PowerPoint Presentation</vt:lpstr>
      <vt:lpstr>INTERPRETATION OF ABDOMINAL FILM</vt:lpstr>
      <vt:lpstr>GAS PATTERN</vt:lpstr>
      <vt:lpstr>PowerPoint Presentation</vt:lpstr>
      <vt:lpstr>PowerPoint Presentation</vt:lpstr>
      <vt:lpstr>PowerPoint Presentation</vt:lpstr>
      <vt:lpstr>0BSTRUCTION</vt:lpstr>
      <vt:lpstr>SMALL BOWEL OBSTRUCTION</vt:lpstr>
      <vt:lpstr>SMALL BOWEL OBSTRUCTION</vt:lpstr>
      <vt:lpstr>LARGE BOWEL OBSTRUCTION</vt:lpstr>
      <vt:lpstr>LARGE BOWEL OBSTRUCTION</vt:lpstr>
      <vt:lpstr>PowerPoint Presentation</vt:lpstr>
      <vt:lpstr>ILEUS</vt:lpstr>
      <vt:lpstr>ILEUS DUE TO APPENDICITIS (SENTINEL LOOP)</vt:lpstr>
      <vt:lpstr>POST OPERATIVE ILEUS</vt:lpstr>
      <vt:lpstr>CALCIFICATIONS</vt:lpstr>
      <vt:lpstr>URINARY STONES</vt:lpstr>
      <vt:lpstr>GALL BLADDER CALCULI</vt:lpstr>
      <vt:lpstr>GALL BLADDER WALL CALCIFICATION</vt:lpstr>
      <vt:lpstr>AORTIC CALCIFICATION</vt:lpstr>
      <vt:lpstr>CALCIFIED AORTIC ANEURYSM</vt:lpstr>
      <vt:lpstr>CALCIFIED FIBROID</vt:lpstr>
      <vt:lpstr>DERMOID</vt:lpstr>
      <vt:lpstr>SOFT TISSUES</vt:lpstr>
      <vt:lpstr>HEPATOMEGALY</vt:lpstr>
      <vt:lpstr>ASCITES</vt:lpstr>
      <vt:lpstr>MASS EFFECT</vt:lpstr>
      <vt:lpstr>FREE AIR (NEUMOPERITONEUM)</vt:lpstr>
      <vt:lpstr>PNEUMOPERITONEUM</vt:lpstr>
      <vt:lpstr>PowerPoint Presentation</vt:lpstr>
      <vt:lpstr>PowerPoint Presentation</vt:lpstr>
      <vt:lpstr>BARIUM STUDIES</vt:lpstr>
      <vt:lpstr>BARIUM</vt:lpstr>
      <vt:lpstr>GASTROGRAFFIN</vt:lpstr>
      <vt:lpstr>SINGLE VERSUS DOUBLE CONTRAST</vt:lpstr>
      <vt:lpstr>BARIUM SWALLOW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ULTRASONOGRAPHY</vt:lpstr>
      <vt:lpstr>PowerPoint Presentation</vt:lpstr>
      <vt:lpstr>PowerPoint Presentation</vt:lpstr>
      <vt:lpstr>PowerPoint Presentation</vt:lpstr>
      <vt:lpstr>CT</vt:lpstr>
      <vt:lpstr>PowerPoint Presentation</vt:lpstr>
      <vt:lpstr>PowerPoint Presentation</vt:lpstr>
      <vt:lpstr> RECOMMENDED BOOKS: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APPROACH TO ABDOMINAL RADIOGRAPH  By.  Dr. Aniqua Saleem Dr. Lubna Farooq</dc:title>
  <dc:creator>Aadam</dc:creator>
  <cp:lastModifiedBy>Dr. Aniqua Saleem</cp:lastModifiedBy>
  <cp:revision>14</cp:revision>
  <dcterms:created xsi:type="dcterms:W3CDTF">2018-12-31T07:51:55Z</dcterms:created>
  <dcterms:modified xsi:type="dcterms:W3CDTF">2023-11-02T04:50:20Z</dcterms:modified>
</cp:coreProperties>
</file>