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12192000" cy="6858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arfatima93@gmail.com" userId="d44883e3c0456043" providerId="LiveId" clId="{53178660-A950-4958-9B17-FF4296D809C2}"/>
    <pc:docChg chg="undo custSel addSld modSld">
      <pc:chgData name="sammarfatima93@gmail.com" userId="d44883e3c0456043" providerId="LiveId" clId="{53178660-A950-4958-9B17-FF4296D809C2}" dt="2025-02-18T10:23:36.270" v="58" actId="1076"/>
      <pc:docMkLst>
        <pc:docMk/>
      </pc:docMkLst>
      <pc:sldChg chg="modSp mod">
        <pc:chgData name="sammarfatima93@gmail.com" userId="d44883e3c0456043" providerId="LiveId" clId="{53178660-A950-4958-9B17-FF4296D809C2}" dt="2025-02-17T06:42:18.370" v="44" actId="122"/>
        <pc:sldMkLst>
          <pc:docMk/>
          <pc:sldMk cId="0" sldId="256"/>
        </pc:sldMkLst>
        <pc:spChg chg="mod">
          <ac:chgData name="sammarfatima93@gmail.com" userId="d44883e3c0456043" providerId="LiveId" clId="{53178660-A950-4958-9B17-FF4296D809C2}" dt="2025-02-17T06:42:18.370" v="44" actId="122"/>
          <ac:spMkLst>
            <pc:docMk/>
            <pc:sldMk cId="0" sldId="256"/>
            <ac:spMk id="2" creationId="{00000000-0000-0000-0000-000000000000}"/>
          </ac:spMkLst>
        </pc:spChg>
      </pc:sldChg>
      <pc:sldChg chg="addSp modSp new mod">
        <pc:chgData name="sammarfatima93@gmail.com" userId="d44883e3c0456043" providerId="LiveId" clId="{53178660-A950-4958-9B17-FF4296D809C2}" dt="2025-02-18T10:23:36.270" v="58" actId="1076"/>
        <pc:sldMkLst>
          <pc:docMk/>
          <pc:sldMk cId="665794120" sldId="284"/>
        </pc:sldMkLst>
        <pc:spChg chg="mod">
          <ac:chgData name="sammarfatima93@gmail.com" userId="d44883e3c0456043" providerId="LiveId" clId="{53178660-A950-4958-9B17-FF4296D809C2}" dt="2025-02-18T10:23:30.759" v="56" actId="14100"/>
          <ac:spMkLst>
            <pc:docMk/>
            <pc:sldMk cId="665794120" sldId="284"/>
            <ac:spMk id="2" creationId="{DEF8468B-6D5A-EEA4-9BDC-4E49AC198DA8}"/>
          </ac:spMkLst>
        </pc:spChg>
        <pc:picChg chg="add mod">
          <ac:chgData name="sammarfatima93@gmail.com" userId="d44883e3c0456043" providerId="LiveId" clId="{53178660-A950-4958-9B17-FF4296D809C2}" dt="2025-02-18T10:23:36.270" v="58" actId="1076"/>
          <ac:picMkLst>
            <pc:docMk/>
            <pc:sldMk cId="665794120" sldId="284"/>
            <ac:picMk id="1026" creationId="{11E9FFD3-0799-AE61-BC56-3F23C157BB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3087-05D6-E732-E4D2-665E1AB6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0F1BD-56B9-DD48-0A19-50796ACAE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F6A5-7FD4-B51A-8E97-A6875387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DF0F-DADD-AA8A-A85B-4F67F121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1366F-794C-7488-2AF4-A8CF75B1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2571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2C4A-C2BA-1B61-86BC-6BBDC506B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0A262-FD99-66D4-E68D-8C272EE97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B7EA0-B431-462F-0A32-51D5E9AE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CE041-E629-E275-50F6-B76D36EF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0DB8-D616-70AB-0321-C0AAD71A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9255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24EAAA-19F1-451F-1A36-16EF14318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705A6-5C54-39CA-7ACC-4E0F98BF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7AE60-84A4-B6A4-670A-578C3FB5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AAA3-2FDE-5FC8-7807-898D90A0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BB25A-984E-350D-4A4F-B804FD4C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994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E55E-B3EB-D635-1EAB-E582AEE4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0262-047B-F4DC-ABE9-A5F8B2FA8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7330F-291B-9760-625E-36EEB1FB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7C737-1F2C-69F8-3305-1E49F345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B0587-E2BE-399B-A819-15FB6613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7402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F136-CFD1-ECE2-6F3A-43244B12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E0B73-A49A-A40D-E35E-D9468C7C4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9A86-825D-2827-D00D-2268B4DA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5C7EA-66B0-5AD6-2ECA-852CAFD5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E893-5662-C67E-10E6-4DB4FBCF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8466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A006-57F4-40F2-E15A-31F52A8C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12D25-62AB-BFD0-4B97-BD8FE0673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28A92-B351-D0A3-CC0B-8E3F27AE0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AB567-432C-EF2B-BC76-69015B64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E385C-EFF5-B9E7-BB73-D0E88EA8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A281E-64F8-F920-D54C-C91190B6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9257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9261-0BFF-D1BE-4332-F2562F45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219FA-9F64-C24A-B01B-BD64912E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1FD09-AED6-3289-00F6-2A90C047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544BF-E829-F9AE-5C59-454C7DF24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E71A0-1C51-F455-2D45-8EBC79569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0B1163-FBFC-C937-F3B4-B1B7DA24A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B53E7-7415-F687-49C7-8CAD1D0A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CC553-D6BD-2560-D6EA-B9B4A2A75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890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4934-8A82-B85C-AF9D-CDF6EE2A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D635-36C7-C8E7-16F4-4FF946A0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2814-2000-BC2B-35A7-EDD15A9B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D2F35-B7D5-0F53-10C5-CD3FADEF2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7466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EA96FC-310E-5D2A-565A-628E0E1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2FA7C-EB22-DDE0-968D-81502D37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200BE-1E48-5180-C3F3-41FDDEFA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688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6455-998A-BCAA-8795-17BBC650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AF31-5B87-EBF4-A5A2-184C74EF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CD9EB-6B08-840A-B8D0-CC35E7D05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F90F2-8EE9-9BF0-9460-DB1C6F61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095B1-59CA-D15E-6004-8BAF4F56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DF39-DFB0-E47F-BE37-AAB07584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6619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A3EF-DF4A-C62D-4FBD-62E69FEE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04F9C-4AB5-63D3-49C6-15F1FA93E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4B92E-040A-48EF-2673-672BFB018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2602A-7664-C298-3834-2D6413D5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80D-54DA-1267-10AE-48C3E0FB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B81C-5866-2C7F-B1C3-87AD61BE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158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B3BE32-C2B7-D07B-E768-1DFE434A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B0E51-4386-E44A-B47C-63EDCF0E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22C9-7615-B673-0F99-1D51D7424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789CF-C59A-E9D7-12A9-3F8C0FA35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E34BC-64BF-0CC1-B816-C7A7506A1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3556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7908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7337" y="1022046"/>
            <a:ext cx="653732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05200" algn="l"/>
              </a:tabLst>
            </a:pPr>
            <a:r>
              <a:rPr lang="en-US" sz="4000" spc="-10" dirty="0"/>
              <a:t>Bacterial Genetics</a:t>
            </a:r>
            <a:br>
              <a:rPr lang="en-US" sz="6000" spc="-10" dirty="0"/>
            </a:br>
            <a:r>
              <a:rPr lang="en-US" sz="6000" spc="-10" dirty="0"/>
              <a:t> </a:t>
            </a:r>
            <a:r>
              <a:rPr lang="en-US" sz="4000" spc="-10" dirty="0"/>
              <a:t>Microbe Module </a:t>
            </a:r>
            <a:br>
              <a:rPr lang="en-US" sz="4000" spc="-10" dirty="0"/>
            </a:br>
            <a:r>
              <a:rPr lang="en-US" sz="4000" spc="-10" dirty="0"/>
              <a:t>3</a:t>
            </a:r>
            <a:r>
              <a:rPr lang="en-US" sz="4000" spc="-10" baseline="30000" dirty="0"/>
              <a:t>rd</a:t>
            </a:r>
            <a:r>
              <a:rPr lang="en-US" sz="4000" spc="-10" dirty="0"/>
              <a:t> year MBBS</a:t>
            </a:r>
            <a:endParaRPr lang="en-US"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090542" y="3374794"/>
            <a:ext cx="4010914" cy="182530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819"/>
              </a:spcBef>
            </a:pPr>
            <a:r>
              <a:rPr sz="2400" spc="-25" dirty="0">
                <a:latin typeface="Calibri"/>
                <a:cs typeface="Calibri"/>
              </a:rPr>
              <a:t>BY</a:t>
            </a:r>
            <a:endParaRPr sz="24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24600"/>
              </a:lnSpc>
              <a:spcBef>
                <a:spcPts val="15"/>
              </a:spcBef>
            </a:pPr>
            <a:r>
              <a:rPr lang="en-US" sz="2400" dirty="0">
                <a:latin typeface="Calibri"/>
                <a:cs typeface="Calibri"/>
              </a:rPr>
              <a:t>Dr.</a:t>
            </a:r>
            <a:r>
              <a:rPr lang="en-US" sz="2400" spc="-1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Kiran</a:t>
            </a:r>
            <a:r>
              <a:rPr lang="en-US" sz="2400" spc="-10" dirty="0">
                <a:latin typeface="Calibri"/>
                <a:cs typeface="Calibri"/>
              </a:rPr>
              <a:t> Fatima </a:t>
            </a:r>
          </a:p>
          <a:p>
            <a:pPr marL="12700" marR="5080" indent="-1270" algn="ctr">
              <a:lnSpc>
                <a:spcPct val="124600"/>
              </a:lnSpc>
              <a:spcBef>
                <a:spcPts val="15"/>
              </a:spcBef>
            </a:pPr>
            <a:r>
              <a:rPr lang="en-US" sz="2400" spc="-50" dirty="0">
                <a:latin typeface="Calibri"/>
                <a:cs typeface="Calibri"/>
              </a:rPr>
              <a:t>Pathology</a:t>
            </a:r>
            <a:r>
              <a:rPr lang="en-US" sz="2400" spc="-75" dirty="0">
                <a:latin typeface="Calibri"/>
                <a:cs typeface="Calibri"/>
              </a:rPr>
              <a:t> </a:t>
            </a:r>
            <a:r>
              <a:rPr lang="en-US" sz="2400" spc="-25" dirty="0">
                <a:latin typeface="Calibri"/>
                <a:cs typeface="Calibri"/>
              </a:rPr>
              <a:t>Department</a:t>
            </a:r>
          </a:p>
          <a:p>
            <a:pPr marL="12700" marR="5080" indent="-1270" algn="ctr">
              <a:lnSpc>
                <a:spcPct val="124600"/>
              </a:lnSpc>
              <a:spcBef>
                <a:spcPts val="15"/>
              </a:spcBef>
            </a:pPr>
            <a:r>
              <a:rPr lang="en-US" sz="2400" spc="-25" dirty="0">
                <a:latin typeface="Calibri"/>
                <a:cs typeface="Calibri"/>
              </a:rPr>
              <a:t>Rawalpindi Medical University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3"/>
            <a:ext cx="12191999" cy="68442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227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227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6865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3428" y="90677"/>
            <a:ext cx="468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spiral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4038" y="-78232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0601" y="-78232"/>
            <a:ext cx="468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spiral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4087"/>
            <a:ext cx="12191999" cy="6153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216788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216788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755" y="202466"/>
            <a:ext cx="11465830" cy="657128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112" y="225550"/>
            <a:ext cx="11103663" cy="66324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6865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3428" y="90677"/>
            <a:ext cx="468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spiral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610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75986" y="2082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2168" y="2082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96865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93428" y="90677"/>
            <a:ext cx="468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spiral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864" y="0"/>
            <a:ext cx="11930016" cy="64948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46950" y="34289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43258" y="34289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7014"/>
            <a:ext cx="64922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Ai</a:t>
            </a:r>
            <a:r>
              <a:rPr lang="en-US" spc="-50" dirty="0"/>
              <a:t> </a:t>
            </a:r>
            <a:r>
              <a:rPr lang="en-US" dirty="0"/>
              <a:t>and</a:t>
            </a:r>
            <a:r>
              <a:rPr lang="en-US" spc="-45" dirty="0"/>
              <a:t> automation</a:t>
            </a:r>
            <a:r>
              <a:rPr lang="en-US" spc="-70" dirty="0"/>
              <a:t> </a:t>
            </a:r>
            <a:r>
              <a:rPr lang="en-US" dirty="0"/>
              <a:t>in</a:t>
            </a:r>
            <a:r>
              <a:rPr lang="en-US" spc="-55" dirty="0"/>
              <a:t> </a:t>
            </a:r>
            <a:r>
              <a:rPr lang="en-US" spc="-25" dirty="0"/>
              <a:t>lab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78188" y="216788"/>
            <a:ext cx="104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Longitudinal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" y="1056132"/>
            <a:ext cx="11990832" cy="56052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Bioethics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4750"/>
            <a:ext cx="12191999" cy="54132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78188" y="216788"/>
            <a:ext cx="104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Longitudinal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64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/>
              <a:t>Research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Font typeface="Arial MT"/>
              <a:buChar char="•"/>
              <a:tabLst>
                <a:tab pos="240665" algn="l"/>
              </a:tabLst>
            </a:pPr>
            <a:r>
              <a:rPr spc="-10" dirty="0">
                <a:hlinkClick r:id="rId2"/>
              </a:rPr>
              <a:t>https://www.ncbi.nlm.nih.gov/books/NBK7908/</a:t>
            </a: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u="none" dirty="0">
                <a:solidFill>
                  <a:srgbClr val="000000"/>
                </a:solidFill>
              </a:rPr>
              <a:t>General</a:t>
            </a:r>
            <a:r>
              <a:rPr u="none" spc="-9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Concepts</a:t>
            </a: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u="none" dirty="0">
                <a:solidFill>
                  <a:srgbClr val="000000"/>
                </a:solidFill>
              </a:rPr>
              <a:t>Genetic</a:t>
            </a:r>
            <a:r>
              <a:rPr u="none" spc="-8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Information</a:t>
            </a:r>
            <a:r>
              <a:rPr u="none" spc="-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Microbes</a:t>
            </a:r>
          </a:p>
          <a:p>
            <a:pPr marL="240029" marR="5080" indent="-227965" algn="just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u="none" dirty="0">
                <a:solidFill>
                  <a:srgbClr val="000000"/>
                </a:solidFill>
              </a:rPr>
              <a:t>Genetic</a:t>
            </a:r>
            <a:r>
              <a:rPr u="none" spc="-8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information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bacteria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many</a:t>
            </a:r>
            <a:r>
              <a:rPr u="none" spc="-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viruses</a:t>
            </a:r>
            <a:r>
              <a:rPr u="none" spc="-5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is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encoded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spc="-20" dirty="0">
                <a:solidFill>
                  <a:srgbClr val="000000"/>
                </a:solidFill>
              </a:rPr>
              <a:t>DNA, 	</a:t>
            </a:r>
            <a:r>
              <a:rPr u="none" dirty="0">
                <a:solidFill>
                  <a:srgbClr val="000000"/>
                </a:solidFill>
              </a:rPr>
              <a:t>but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some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viruses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use</a:t>
            </a:r>
            <a:r>
              <a:rPr u="none" spc="-4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RNA.</a:t>
            </a:r>
            <a:r>
              <a:rPr u="none" spc="-3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Replication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the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genome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is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essential</a:t>
            </a:r>
            <a:r>
              <a:rPr u="none" spc="-5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for 	</a:t>
            </a:r>
            <a:r>
              <a:rPr u="none" dirty="0">
                <a:solidFill>
                  <a:srgbClr val="000000"/>
                </a:solidFill>
              </a:rPr>
              <a:t>inheritance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9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genetically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determined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traits.</a:t>
            </a:r>
            <a:r>
              <a:rPr u="none" spc="-8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Gene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expression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usually 	involves</a:t>
            </a:r>
            <a:r>
              <a:rPr u="none" spc="-7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transcription</a:t>
            </a:r>
            <a:r>
              <a:rPr u="none" spc="-6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of</a:t>
            </a:r>
            <a:r>
              <a:rPr u="none" spc="-9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DNA</a:t>
            </a:r>
            <a:r>
              <a:rPr u="none" spc="-7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into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messenger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RNA</a:t>
            </a:r>
            <a:r>
              <a:rPr u="none" spc="-6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and</a:t>
            </a:r>
            <a:r>
              <a:rPr u="none" spc="-80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translation</a:t>
            </a:r>
            <a:r>
              <a:rPr u="none" spc="-80" dirty="0">
                <a:solidFill>
                  <a:srgbClr val="000000"/>
                </a:solidFill>
              </a:rPr>
              <a:t> </a:t>
            </a:r>
            <a:r>
              <a:rPr u="none" spc="-25" dirty="0">
                <a:solidFill>
                  <a:srgbClr val="000000"/>
                </a:solidFill>
              </a:rPr>
              <a:t>of 	</a:t>
            </a:r>
            <a:r>
              <a:rPr u="none" dirty="0">
                <a:solidFill>
                  <a:srgbClr val="000000"/>
                </a:solidFill>
              </a:rPr>
              <a:t>mRNA</a:t>
            </a:r>
            <a:r>
              <a:rPr u="none" spc="-7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into</a:t>
            </a:r>
            <a:r>
              <a:rPr u="none" spc="-8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78188" y="216788"/>
            <a:ext cx="104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Longitudinal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2572" y="263652"/>
            <a:ext cx="5501639" cy="62880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80" dirty="0"/>
              <a:t>Family</a:t>
            </a:r>
            <a:r>
              <a:rPr lang="en-US" spc="-130" dirty="0"/>
              <a:t> </a:t>
            </a:r>
            <a:r>
              <a:rPr lang="en-US" spc="-10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07918"/>
            <a:ext cx="9798050" cy="36074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spc="-10" dirty="0">
                <a:latin typeface="Calibri"/>
                <a:cs typeface="Calibri"/>
              </a:rPr>
              <a:t>Scenario:</a:t>
            </a:r>
            <a:endParaRPr sz="2800">
              <a:latin typeface="Calibri"/>
              <a:cs typeface="Calibri"/>
            </a:endParaRPr>
          </a:p>
          <a:p>
            <a:pPr marL="12700" marR="5080" indent="80645">
              <a:lnSpc>
                <a:spcPct val="90000"/>
              </a:lnSpc>
              <a:spcBef>
                <a:spcPts val="1005"/>
              </a:spcBef>
            </a:pP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hospital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experiencing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outbreak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antibiotic-</a:t>
            </a:r>
            <a:r>
              <a:rPr sz="2800" spc="-10" dirty="0">
                <a:latin typeface="Calibri"/>
                <a:cs typeface="Calibri"/>
              </a:rPr>
              <a:t>resistant</a:t>
            </a:r>
            <a:r>
              <a:rPr sz="2800" dirty="0">
                <a:latin typeface="Calibri"/>
                <a:cs typeface="Calibri"/>
              </a:rPr>
              <a:t> E.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coli </a:t>
            </a:r>
            <a:r>
              <a:rPr sz="2800" spc="-10" dirty="0">
                <a:latin typeface="Calibri"/>
                <a:cs typeface="Calibri"/>
              </a:rPr>
              <a:t>infections.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Doctors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suspect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bacteria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acquiring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resistance </a:t>
            </a:r>
            <a:r>
              <a:rPr sz="2800" dirty="0">
                <a:latin typeface="Calibri"/>
                <a:cs typeface="Calibri"/>
              </a:rPr>
              <a:t>genes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gut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bacteria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patients.</a:t>
            </a:r>
            <a:endParaRPr sz="2800">
              <a:latin typeface="Calibri"/>
              <a:cs typeface="Calibri"/>
            </a:endParaRPr>
          </a:p>
          <a:p>
            <a:pPr marL="240029" marR="170180" indent="-227965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Question: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genetic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transfer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bacteria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likely 	</a:t>
            </a:r>
            <a:r>
              <a:rPr sz="2800" dirty="0">
                <a:latin typeface="Calibri"/>
                <a:cs typeface="Calibri"/>
              </a:rPr>
              <a:t>responsible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spread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antibiotic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resistance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this 	</a:t>
            </a:r>
            <a:r>
              <a:rPr sz="2800" spc="-10" dirty="0">
                <a:latin typeface="Calibri"/>
                <a:cs typeface="Calibri"/>
              </a:rPr>
              <a:t>scenario?</a:t>
            </a:r>
            <a:endParaRPr sz="2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Answer: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Conjugation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8188" y="216788"/>
            <a:ext cx="1047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Longitudinal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-1"/>
            <a:ext cx="11899392" cy="6761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5131" y="-1"/>
            <a:ext cx="6503487" cy="64693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2619"/>
            <a:ext cx="10515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/>
              <a:t>Learning</a:t>
            </a:r>
            <a:r>
              <a:rPr lang="en-US" spc="-90" dirty="0"/>
              <a:t> </a:t>
            </a:r>
            <a:r>
              <a:rPr lang="en-US" spc="-10" dirty="0"/>
              <a:t>outcomes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752600"/>
            <a:ext cx="9531985" cy="24549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After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this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lecture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students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will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able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understand;</a:t>
            </a:r>
            <a:endParaRPr lang="en-US"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0029" algn="l"/>
              </a:tabLst>
            </a:pPr>
            <a:r>
              <a:rPr lang="en-US" sz="2800" spc="-45" dirty="0">
                <a:latin typeface="Calibri"/>
                <a:cs typeface="Calibri"/>
              </a:rPr>
              <a:t>What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</a:t>
            </a:r>
            <a:r>
              <a:rPr lang="en-US" sz="2800" spc="-7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meant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by</a:t>
            </a:r>
            <a:r>
              <a:rPr lang="en-US" sz="2800" spc="-8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gene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transfer.</a:t>
            </a:r>
            <a:endParaRPr lang="en-US" sz="28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665" algn="l"/>
              </a:tabLst>
            </a:pPr>
            <a:r>
              <a:rPr lang="en-US" sz="2800" dirty="0">
                <a:latin typeface="Calibri"/>
                <a:cs typeface="Calibri"/>
              </a:rPr>
              <a:t>Methods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gene</a:t>
            </a:r>
            <a:r>
              <a:rPr lang="en-US" sz="2800" spc="-8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transfer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bacteria</a:t>
            </a:r>
            <a:endParaRPr lang="en-US" sz="2800" dirty="0">
              <a:latin typeface="Calibri"/>
              <a:cs typeface="Calibri"/>
            </a:endParaRPr>
          </a:p>
          <a:p>
            <a:pPr marL="240029" marR="1760855" indent="-227965">
              <a:lnSpc>
                <a:spcPts val="302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35" dirty="0">
                <a:latin typeface="Calibri"/>
                <a:cs typeface="Calibri"/>
              </a:rPr>
              <a:t>What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difference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between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conjugation, 	</a:t>
            </a:r>
            <a:r>
              <a:rPr lang="en-US" sz="2800" spc="-25" dirty="0">
                <a:latin typeface="Calibri"/>
                <a:cs typeface="Calibri"/>
              </a:rPr>
              <a:t>transformation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transduction.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844" y="3541903"/>
            <a:ext cx="69640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dirty="0">
                <a:latin typeface="Calibri Light"/>
                <a:cs typeface="Calibri Light"/>
              </a:rPr>
              <a:t>Learning</a:t>
            </a:r>
            <a:r>
              <a:rPr lang="en-US" sz="4000" spc="-160" dirty="0">
                <a:latin typeface="Calibri Light"/>
                <a:cs typeface="Calibri Light"/>
              </a:rPr>
              <a:t> </a:t>
            </a:r>
            <a:r>
              <a:rPr lang="en-US" sz="4000" spc="-10" dirty="0">
                <a:latin typeface="Calibri Light"/>
                <a:cs typeface="Calibri Light"/>
              </a:rPr>
              <a:t>resources</a:t>
            </a:r>
            <a:endParaRPr lang="en-US" sz="40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844" y="4566615"/>
            <a:ext cx="9977755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Levinson,</a:t>
            </a:r>
            <a:r>
              <a:rPr sz="2400" u="sng" spc="-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1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W.</a:t>
            </a:r>
            <a:r>
              <a:rPr sz="2400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Review</a:t>
            </a:r>
            <a:r>
              <a:rPr sz="240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of</a:t>
            </a:r>
            <a:r>
              <a:rPr sz="2400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Medical</a:t>
            </a:r>
            <a:r>
              <a:rPr sz="2400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Microbiology</a:t>
            </a:r>
            <a:r>
              <a:rPr sz="24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and</a:t>
            </a:r>
            <a:r>
              <a:rPr sz="24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Immunology.</a:t>
            </a:r>
            <a:r>
              <a:rPr sz="2400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15th</a:t>
            </a:r>
            <a:r>
              <a:rPr sz="2400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ed.</a:t>
            </a:r>
            <a:r>
              <a:rPr sz="2400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McGraw-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ts val="2735"/>
              </a:lnSpc>
            </a:pP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Hill</a:t>
            </a:r>
            <a:r>
              <a:rPr sz="2400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Education</a:t>
            </a:r>
            <a:r>
              <a:rPr sz="2400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/</a:t>
            </a:r>
            <a:r>
              <a:rPr sz="2400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Medical;</a:t>
            </a:r>
            <a:r>
              <a:rPr sz="2400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 </a:t>
            </a:r>
            <a:r>
              <a:rPr sz="2400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 Light"/>
                <a:cs typeface="Calibri Light"/>
              </a:rPr>
              <a:t>2020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468B-6D5A-EEA4-9BDC-4E49AC19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800" y="365125"/>
            <a:ext cx="762000" cy="625475"/>
          </a:xfrm>
        </p:spPr>
        <p:txBody>
          <a:bodyPr>
            <a:normAutofit/>
          </a:bodyPr>
          <a:lstStyle/>
          <a:p>
            <a:r>
              <a:rPr lang="en-US" sz="1600" dirty="0"/>
              <a:t>spiral</a:t>
            </a:r>
            <a:endParaRPr lang="en-PK" sz="1600" dirty="0"/>
          </a:p>
        </p:txBody>
      </p:sp>
      <p:pic>
        <p:nvPicPr>
          <p:cNvPr id="1026" name="Picture 2" descr="Genetic Recombination in Bacteria | Definition, Types &amp; Examples - Lesson |  Study.com">
            <a:extLst>
              <a:ext uri="{FF2B5EF4-FFF2-40B4-BE49-F238E27FC236}">
                <a16:creationId xmlns:a16="http://schemas.microsoft.com/office/drawing/2014/main" id="{11E9FFD3-0799-AE61-BC56-3F23C157B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8630"/>
            <a:ext cx="7019925" cy="57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9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227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9536" y="90677"/>
            <a:ext cx="8458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212A35"/>
                </a:solidFill>
                <a:latin typeface="Calibri"/>
                <a:cs typeface="Calibri"/>
              </a:rPr>
              <a:t>Pathology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2270" y="9067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212A35"/>
                </a:solidFill>
                <a:latin typeface="Calibri"/>
                <a:cs typeface="Calibri"/>
              </a:rPr>
              <a:t>core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259</Words>
  <Application>Microsoft Office PowerPoint</Application>
  <PresentationFormat>Widescreen</PresentationFormat>
  <Paragraphs>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Arial</vt:lpstr>
      <vt:lpstr>Arial MT</vt:lpstr>
      <vt:lpstr>Calibri</vt:lpstr>
      <vt:lpstr>Calibri Light</vt:lpstr>
      <vt:lpstr>Office Theme</vt:lpstr>
      <vt:lpstr>Bacterial Genetics  Microbe Module  3rd year MBBS</vt:lpstr>
      <vt:lpstr>PowerPoint Presentation</vt:lpstr>
      <vt:lpstr>PowerPoint Presentation</vt:lpstr>
      <vt:lpstr>PowerPoint Presentation</vt:lpstr>
      <vt:lpstr>Learning outcomes</vt:lpstr>
      <vt:lpstr>PowerPoint Presentation</vt:lpstr>
      <vt:lpstr>spiral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and automation in lab</vt:lpstr>
      <vt:lpstr>Bioethics</vt:lpstr>
      <vt:lpstr>Research</vt:lpstr>
      <vt:lpstr>PowerPoint Presentation</vt:lpstr>
      <vt:lpstr>Family medicine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GENETICS</dc:title>
  <dc:creator>HP1</dc:creator>
  <cp:lastModifiedBy>sammarfatima93@gmail.com</cp:lastModifiedBy>
  <cp:revision>1</cp:revision>
  <dcterms:created xsi:type="dcterms:W3CDTF">2025-02-17T05:25:36Z</dcterms:created>
  <dcterms:modified xsi:type="dcterms:W3CDTF">2025-02-18T10:24:03Z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2025-02-17T00:00:00Z</vt:filetime>
  </property>
  <property fmtid="{D5CDD505-2E9C-101B-9397-08002B2CF9AE}" pid="5" name="Producer">
    <vt:lpwstr>iLovePDF</vt:lpwstr>
  </property>
</Properties>
</file>