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31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7" r:id="rId34"/>
    <p:sldId id="314" r:id="rId35"/>
    <p:sldId id="315" r:id="rId36"/>
    <p:sldId id="288" r:id="rId3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5492" y="2121535"/>
            <a:ext cx="7226300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D269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8350" y="5374322"/>
            <a:ext cx="7569200" cy="769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D269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D269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rgbClr val="D269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105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692" y="1674494"/>
            <a:ext cx="7460614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rgbClr val="D269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350" y="2342895"/>
            <a:ext cx="756920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F2F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journal/diagnostics/special_issues/Autopsy" TargetMode="External"/><Relationship Id="rId2" Type="http://schemas.openxmlformats.org/officeDocument/2006/relationships/hyperlink" Target="https://pubmed.ncbi.nlm.nih.gov/2225014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.bmj.com/content/101/1/5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81050" y="0"/>
            <a:ext cx="7543800" cy="3048000"/>
          </a:xfrm>
          <a:custGeom>
            <a:avLst/>
            <a:gdLst/>
            <a:ahLst/>
            <a:cxnLst/>
            <a:rect l="l" t="t" r="r" b="b"/>
            <a:pathLst>
              <a:path w="7543800" h="3048000">
                <a:moveTo>
                  <a:pt x="7543800" y="0"/>
                </a:moveTo>
                <a:lnTo>
                  <a:pt x="0" y="0"/>
                </a:lnTo>
                <a:lnTo>
                  <a:pt x="0" y="3048000"/>
                </a:lnTo>
                <a:lnTo>
                  <a:pt x="7543800" y="3048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692" y="3441636"/>
            <a:ext cx="4526280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spc="-10" dirty="0">
                <a:solidFill>
                  <a:srgbClr val="252525"/>
                </a:solidFill>
                <a:latin typeface="Impact"/>
                <a:cs typeface="Impact"/>
              </a:rPr>
              <a:t>AUTOPSY-</a:t>
            </a:r>
            <a:r>
              <a:rPr sz="8000" spc="-25" dirty="0">
                <a:solidFill>
                  <a:srgbClr val="252525"/>
                </a:solidFill>
                <a:latin typeface="Impact"/>
                <a:cs typeface="Impact"/>
              </a:rPr>
              <a:t>II</a:t>
            </a:r>
            <a:endParaRPr sz="80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692" y="4672457"/>
            <a:ext cx="5688330" cy="144590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75"/>
              </a:spcBef>
            </a:pPr>
            <a:r>
              <a:rPr sz="2750" dirty="0">
                <a:solidFill>
                  <a:srgbClr val="C00000"/>
                </a:solidFill>
                <a:latin typeface="Times New Roman"/>
                <a:cs typeface="Times New Roman"/>
              </a:rPr>
              <a:t>Dr.</a:t>
            </a:r>
            <a:r>
              <a:rPr sz="275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50" spc="-20" dirty="0" err="1">
                <a:solidFill>
                  <a:srgbClr val="C00000"/>
                </a:solidFill>
                <a:latin typeface="Times New Roman"/>
                <a:cs typeface="Times New Roman"/>
              </a:rPr>
              <a:t>Filza</a:t>
            </a:r>
            <a:r>
              <a:rPr lang="en-US" sz="275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just">
              <a:lnSpc>
                <a:spcPct val="100000"/>
              </a:lnSpc>
              <a:spcBef>
                <a:spcPts val="475"/>
              </a:spcBef>
            </a:pPr>
            <a:r>
              <a:rPr lang="en-US" sz="2750" spc="-20">
                <a:solidFill>
                  <a:srgbClr val="C00000"/>
                </a:solidFill>
                <a:latin typeface="Times New Roman"/>
                <a:cs typeface="Times New Roman"/>
              </a:rPr>
              <a:t>Dr </a:t>
            </a:r>
            <a:r>
              <a:rPr lang="en-US" sz="2750" spc="-2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en-US" sz="2750" spc="-20">
                <a:solidFill>
                  <a:srgbClr val="C00000"/>
                </a:solidFill>
                <a:latin typeface="Times New Roman"/>
                <a:cs typeface="Times New Roman"/>
              </a:rPr>
              <a:t>hahrukh</a:t>
            </a:r>
            <a:endParaRPr sz="27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80"/>
              </a:spcBef>
            </a:pPr>
            <a:r>
              <a:rPr sz="2750" b="1" dirty="0">
                <a:latin typeface="Times New Roman"/>
                <a:cs typeface="Times New Roman"/>
              </a:rPr>
              <a:t>Forensic</a:t>
            </a:r>
            <a:r>
              <a:rPr sz="2750" b="1" spc="250" dirty="0">
                <a:latin typeface="Times New Roman"/>
                <a:cs typeface="Times New Roman"/>
              </a:rPr>
              <a:t> </a:t>
            </a:r>
            <a:r>
              <a:rPr sz="2750" b="1" dirty="0">
                <a:latin typeface="Times New Roman"/>
                <a:cs typeface="Times New Roman"/>
              </a:rPr>
              <a:t>Medicine</a:t>
            </a:r>
            <a:r>
              <a:rPr sz="2750" b="1" spc="20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&amp;Toxicology</a:t>
            </a:r>
            <a:endParaRPr sz="2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288597"/>
            <a:ext cx="784987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u="sng" spc="-3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Causes</a:t>
            </a:r>
            <a:r>
              <a:rPr sz="5400" u="sng" spc="-114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5400" u="sng" spc="-2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Negative</a:t>
            </a:r>
            <a:r>
              <a:rPr sz="5400" u="sng" spc="5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Autops</a:t>
            </a:r>
            <a:r>
              <a:rPr sz="5400" spc="-10" dirty="0">
                <a:solidFill>
                  <a:srgbClr val="252525"/>
                </a:solidFill>
                <a:latin typeface="Impact"/>
                <a:cs typeface="Impact"/>
              </a:rPr>
              <a:t>y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692" y="1077849"/>
            <a:ext cx="278193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Negative</a:t>
            </a:r>
            <a:r>
              <a:rPr sz="2750" b="1" u="none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Autopsy: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92" y="1501711"/>
            <a:ext cx="7469505" cy="26676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365125" algn="l"/>
                <a:tab pos="426783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Inadequate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history.eg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epilepsy,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vagal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inhibition</a:t>
            </a:r>
            <a:endParaRPr sz="24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651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Inadequate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external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internal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examination.</a:t>
            </a:r>
            <a:endParaRPr sz="24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365125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Insufficient</a:t>
            </a:r>
            <a:r>
              <a:rPr sz="2400" spc="2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laboratory</a:t>
            </a:r>
            <a:r>
              <a:rPr sz="24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examinations.</a:t>
            </a:r>
            <a:endParaRPr sz="24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651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Lack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toxicological</a:t>
            </a:r>
            <a:r>
              <a:rPr sz="24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analysis.</a:t>
            </a:r>
            <a:endParaRPr sz="2400">
              <a:latin typeface="Times New Roman"/>
              <a:cs typeface="Times New Roman"/>
            </a:endParaRPr>
          </a:p>
          <a:p>
            <a:pPr marL="365125" indent="-3524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651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Lack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training</a:t>
            </a:r>
            <a:r>
              <a:rPr sz="24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doctor.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Corruption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7939" y="4890770"/>
            <a:ext cx="4255135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spc="-10" dirty="0">
                <a:solidFill>
                  <a:srgbClr val="252525"/>
                </a:solidFill>
                <a:latin typeface="Impact"/>
                <a:cs typeface="Impact"/>
              </a:rPr>
              <a:t>EXHUMATION</a:t>
            </a:r>
            <a:endParaRPr sz="66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075" y="752348"/>
            <a:ext cx="7177151" cy="3443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0"/>
            <a:ext cx="1600200" cy="219075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705" y="862711"/>
            <a:ext cx="22574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DEFINITION: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5" y="1291970"/>
            <a:ext cx="6763384" cy="46316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868805">
              <a:lnSpc>
                <a:spcPct val="101699"/>
              </a:lnSpc>
              <a:spcBef>
                <a:spcPts val="70"/>
              </a:spcBef>
              <a:tabLst>
                <a:tab pos="2270760" algn="l"/>
                <a:tab pos="3641725" algn="l"/>
                <a:tab pos="5313680" algn="l"/>
              </a:tabLst>
            </a:pPr>
            <a:r>
              <a:rPr sz="2750" b="1" dirty="0">
                <a:solidFill>
                  <a:srgbClr val="C00000"/>
                </a:solidFill>
                <a:latin typeface="Times New Roman"/>
                <a:cs typeface="Times New Roman"/>
              </a:rPr>
              <a:t>“</a:t>
            </a:r>
            <a:r>
              <a:rPr sz="2750" dirty="0">
                <a:latin typeface="Times New Roman"/>
                <a:cs typeface="Times New Roman"/>
              </a:rPr>
              <a:t>Lawfull</a:t>
            </a:r>
            <a:r>
              <a:rPr sz="2750" spc="1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disinternment</a:t>
            </a:r>
            <a:r>
              <a:rPr sz="2750" dirty="0">
                <a:latin typeface="Times New Roman"/>
                <a:cs typeface="Times New Roman"/>
              </a:rPr>
              <a:t>	or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digging </a:t>
            </a:r>
            <a:r>
              <a:rPr sz="2750" dirty="0">
                <a:latin typeface="Times New Roman"/>
                <a:cs typeface="Times New Roman"/>
              </a:rPr>
              <a:t>out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buried</a:t>
            </a:r>
            <a:r>
              <a:rPr sz="2750" dirty="0">
                <a:latin typeface="Times New Roman"/>
                <a:cs typeface="Times New Roman"/>
              </a:rPr>
              <a:t>	body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from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the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grave</a:t>
            </a:r>
            <a:r>
              <a:rPr sz="2750" spc="13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for </a:t>
            </a:r>
            <a:r>
              <a:rPr sz="2750" dirty="0">
                <a:latin typeface="Times New Roman"/>
                <a:cs typeface="Times New Roman"/>
              </a:rPr>
              <a:t>postmortem</a:t>
            </a:r>
            <a:r>
              <a:rPr sz="2750" spc="14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examination</a:t>
            </a:r>
            <a:r>
              <a:rPr sz="2750" dirty="0">
                <a:latin typeface="Times New Roman"/>
                <a:cs typeface="Times New Roman"/>
              </a:rPr>
              <a:t>	or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re-</a:t>
            </a:r>
            <a:r>
              <a:rPr sz="2750" spc="-10" dirty="0">
                <a:latin typeface="Times New Roman"/>
                <a:cs typeface="Times New Roman"/>
              </a:rPr>
              <a:t>examination</a:t>
            </a:r>
            <a:r>
              <a:rPr sz="275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” </a:t>
            </a:r>
            <a:r>
              <a:rPr sz="2750" dirty="0">
                <a:latin typeface="Times New Roman"/>
                <a:cs typeface="Times New Roman"/>
              </a:rPr>
              <a:t>Three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parties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required:</a:t>
            </a:r>
            <a:endParaRPr sz="2750">
              <a:latin typeface="Times New Roman"/>
              <a:cs typeface="Times New Roman"/>
            </a:endParaRPr>
          </a:p>
          <a:p>
            <a:pPr marL="441325" indent="-428625">
              <a:lnSpc>
                <a:spcPct val="100000"/>
              </a:lnSpc>
              <a:spcBef>
                <a:spcPts val="85"/>
              </a:spcBef>
              <a:buClr>
                <a:srgbClr val="C00000"/>
              </a:buClr>
              <a:buFont typeface="Wingdings"/>
              <a:buChar char=""/>
              <a:tabLst>
                <a:tab pos="441325" algn="l"/>
                <a:tab pos="3530600" algn="l"/>
              </a:tabLst>
            </a:pP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Judicial</a:t>
            </a:r>
            <a:r>
              <a:rPr sz="275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party</a:t>
            </a:r>
            <a:r>
              <a:rPr sz="2750" spc="-3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-50" dirty="0">
                <a:latin typeface="Times New Roman"/>
                <a:cs typeface="Times New Roman"/>
              </a:rPr>
              <a:t>-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" dirty="0">
                <a:latin typeface="Times New Roman"/>
                <a:cs typeface="Times New Roman"/>
              </a:rPr>
              <a:t>Magistrate</a:t>
            </a:r>
            <a:endParaRPr sz="2750">
              <a:latin typeface="Times New Roman"/>
              <a:cs typeface="Times New Roman"/>
            </a:endParaRPr>
          </a:p>
          <a:p>
            <a:pPr marL="355600" marR="927100" indent="-343535">
              <a:lnSpc>
                <a:spcPct val="102299"/>
              </a:lnSpc>
              <a:buFont typeface="Wingdings"/>
              <a:buChar char=""/>
              <a:tabLst>
                <a:tab pos="355600" algn="l"/>
                <a:tab pos="441325" algn="l"/>
              </a:tabLst>
            </a:pPr>
            <a:r>
              <a:rPr sz="275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Police</a:t>
            </a:r>
            <a:r>
              <a:rPr sz="2750" spc="-3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dirty="0">
                <a:latin typeface="Times New Roman"/>
                <a:cs typeface="Times New Roman"/>
              </a:rPr>
              <a:t>-</a:t>
            </a:r>
            <a:r>
              <a:rPr sz="2750" spc="3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arrangement</a:t>
            </a:r>
            <a:r>
              <a:rPr sz="2750" spc="22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for </a:t>
            </a:r>
            <a:r>
              <a:rPr sz="2750" spc="-10" dirty="0">
                <a:latin typeface="Times New Roman"/>
                <a:cs typeface="Times New Roman"/>
              </a:rPr>
              <a:t>exhumation</a:t>
            </a:r>
            <a:endParaRPr sz="2750">
              <a:latin typeface="Times New Roman"/>
              <a:cs typeface="Times New Roman"/>
            </a:endParaRPr>
          </a:p>
          <a:p>
            <a:pPr marL="536575" indent="-523875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536575" algn="l"/>
              </a:tabLst>
            </a:pP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Medical</a:t>
            </a:r>
            <a:r>
              <a:rPr sz="275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board</a:t>
            </a:r>
            <a:r>
              <a:rPr sz="2750" spc="-30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--</a:t>
            </a:r>
            <a:r>
              <a:rPr sz="2750" spc="55" dirty="0">
                <a:latin typeface="Times New Roman"/>
                <a:cs typeface="Times New Roman"/>
              </a:rPr>
              <a:t>-</a:t>
            </a:r>
            <a:r>
              <a:rPr sz="2750" spc="-25" dirty="0">
                <a:latin typeface="Times New Roman"/>
                <a:cs typeface="Times New Roman"/>
              </a:rPr>
              <a:t>-</a:t>
            </a:r>
            <a:r>
              <a:rPr sz="2750" dirty="0">
                <a:latin typeface="Times New Roman"/>
                <a:cs typeface="Times New Roman"/>
              </a:rPr>
              <a:t>-</a:t>
            </a:r>
            <a:r>
              <a:rPr sz="2750" spc="28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3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Doctors</a:t>
            </a:r>
            <a:endParaRPr sz="2750">
              <a:latin typeface="Times New Roman"/>
              <a:cs typeface="Times New Roman"/>
            </a:endParaRPr>
          </a:p>
          <a:p>
            <a:pPr marL="622935">
              <a:lnSpc>
                <a:spcPct val="100000"/>
              </a:lnSpc>
              <a:spcBef>
                <a:spcPts val="1510"/>
              </a:spcBef>
            </a:pPr>
            <a:r>
              <a:rPr sz="6600" spc="-10" dirty="0">
                <a:solidFill>
                  <a:srgbClr val="252525"/>
                </a:solidFill>
                <a:latin typeface="Impact"/>
                <a:cs typeface="Impact"/>
              </a:rPr>
              <a:t>EXHUMATION</a:t>
            </a:r>
            <a:endParaRPr sz="6600">
              <a:latin typeface="Impact"/>
              <a:cs typeface="Impac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0" y="2809811"/>
            <a:ext cx="2300351" cy="2909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51088" y="0"/>
            <a:ext cx="1692911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75" y="690181"/>
            <a:ext cx="8220709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tabLst>
                <a:tab pos="355600" algn="l"/>
              </a:tabLst>
            </a:pPr>
            <a:r>
              <a:rPr u="none" spc="-25" dirty="0">
                <a:solidFill>
                  <a:srgbClr val="000000"/>
                </a:solidFill>
              </a:rPr>
              <a:t>1.</a:t>
            </a:r>
            <a:r>
              <a:rPr u="none" dirty="0">
                <a:solidFill>
                  <a:srgbClr val="000000"/>
                </a:solidFill>
              </a:rPr>
              <a:t>	Medical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board</a:t>
            </a:r>
            <a:r>
              <a:rPr u="none" spc="-1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proceeds</a:t>
            </a:r>
            <a:r>
              <a:rPr u="none" spc="-19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to</a:t>
            </a:r>
            <a:r>
              <a:rPr u="none" spc="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AFEF"/>
                </a:solidFill>
              </a:rPr>
              <a:t>burial</a:t>
            </a:r>
            <a:r>
              <a:rPr u="none" spc="-15" dirty="0">
                <a:solidFill>
                  <a:srgbClr val="00AFEF"/>
                </a:solidFill>
              </a:rPr>
              <a:t> </a:t>
            </a:r>
            <a:r>
              <a:rPr u="none" dirty="0">
                <a:solidFill>
                  <a:srgbClr val="00AFEF"/>
                </a:solidFill>
              </a:rPr>
              <a:t>place</a:t>
            </a:r>
            <a:r>
              <a:rPr u="none" spc="-150" dirty="0">
                <a:solidFill>
                  <a:srgbClr val="00AFEF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with</a:t>
            </a:r>
            <a:r>
              <a:rPr u="none" spc="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area</a:t>
            </a:r>
            <a:r>
              <a:rPr u="none" spc="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magistrate.Exumation</a:t>
            </a:r>
            <a:r>
              <a:rPr u="none" spc="1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is </a:t>
            </a:r>
            <a:r>
              <a:rPr u="none" dirty="0">
                <a:solidFill>
                  <a:srgbClr val="000000"/>
                </a:solidFill>
              </a:rPr>
              <a:t>conducted</a:t>
            </a:r>
            <a:r>
              <a:rPr u="none" spc="-20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early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hours</a:t>
            </a:r>
            <a:r>
              <a:rPr u="none" spc="-1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AFEF"/>
                </a:solidFill>
              </a:rPr>
              <a:t>morning</a:t>
            </a:r>
            <a:r>
              <a:rPr u="none" spc="-25" dirty="0">
                <a:solidFill>
                  <a:srgbClr val="00AFEF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,</a:t>
            </a:r>
            <a:r>
              <a:rPr u="none" spc="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police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will</a:t>
            </a:r>
            <a:r>
              <a:rPr u="none" spc="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cordon</a:t>
            </a:r>
            <a:r>
              <a:rPr u="none" spc="-1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area</a:t>
            </a:r>
            <a:r>
              <a:rPr u="none" spc="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,</a:t>
            </a:r>
            <a:r>
              <a:rPr u="none" spc="45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with </a:t>
            </a:r>
            <a:r>
              <a:rPr u="none" dirty="0">
                <a:solidFill>
                  <a:srgbClr val="000000"/>
                </a:solidFill>
              </a:rPr>
              <a:t>shamiana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qanat.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775" y="1605978"/>
            <a:ext cx="8007350" cy="3691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9240" algn="l"/>
                <a:tab pos="1946910" algn="l"/>
              </a:tabLst>
            </a:pPr>
            <a:r>
              <a:rPr sz="2000" spc="-50" dirty="0">
                <a:solidFill>
                  <a:srgbClr val="00AFEF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	Magistrate</a:t>
            </a:r>
            <a:r>
              <a:rPr sz="2000" spc="-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gets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the:</a:t>
            </a:r>
            <a:endParaRPr sz="2000">
              <a:latin typeface="Times New Roman"/>
              <a:cs typeface="Times New Roman"/>
            </a:endParaRPr>
          </a:p>
          <a:p>
            <a:pPr marL="880110" indent="-40005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880110" algn="l"/>
              </a:tabLst>
            </a:pPr>
            <a:r>
              <a:rPr sz="2000" dirty="0">
                <a:latin typeface="Times New Roman"/>
                <a:cs typeface="Times New Roman"/>
              </a:rPr>
              <a:t>Grave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identified</a:t>
            </a:r>
            <a:endParaRPr sz="2000">
              <a:latin typeface="Times New Roman"/>
              <a:cs typeface="Times New Roman"/>
            </a:endParaRPr>
          </a:p>
          <a:p>
            <a:pPr marL="880110" indent="-40005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880110" algn="l"/>
              </a:tabLst>
            </a:pPr>
            <a:r>
              <a:rPr sz="2000" dirty="0">
                <a:latin typeface="Times New Roman"/>
                <a:cs typeface="Times New Roman"/>
              </a:rPr>
              <a:t>Dead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body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exhumed</a:t>
            </a:r>
            <a:endParaRPr sz="2000">
              <a:latin typeface="Times New Roman"/>
              <a:cs typeface="Times New Roman"/>
            </a:endParaRPr>
          </a:p>
          <a:p>
            <a:pPr marL="880110" indent="-40005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880110" algn="l"/>
              </a:tabLst>
            </a:pPr>
            <a:r>
              <a:rPr sz="2000" dirty="0">
                <a:latin typeface="Times New Roman"/>
                <a:cs typeface="Times New Roman"/>
              </a:rPr>
              <a:t>Dead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body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identified</a:t>
            </a:r>
            <a:endParaRPr sz="2000">
              <a:latin typeface="Times New Roman"/>
              <a:cs typeface="Times New Roman"/>
            </a:endParaRPr>
          </a:p>
          <a:p>
            <a:pPr marL="937260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937260" algn="l"/>
              </a:tabLst>
            </a:pPr>
            <a:r>
              <a:rPr sz="2000" dirty="0">
                <a:latin typeface="Times New Roman"/>
                <a:cs typeface="Times New Roman"/>
              </a:rPr>
              <a:t>Hands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over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body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medical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board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D3737"/>
                </a:solidFill>
                <a:latin typeface="Times New Roman"/>
                <a:cs typeface="Times New Roman"/>
              </a:rPr>
              <a:t>writing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29845" indent="-3435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  <a:tab pos="7360284" algn="l"/>
              </a:tabLst>
            </a:pP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Medical</a:t>
            </a:r>
            <a:r>
              <a:rPr sz="2000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board</a:t>
            </a:r>
            <a:r>
              <a:rPr sz="2000" spc="-10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conduct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mortem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examination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side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Times New Roman"/>
                <a:cs typeface="Times New Roman"/>
              </a:rPr>
              <a:t>grave, </a:t>
            </a:r>
            <a:r>
              <a:rPr sz="2000" dirty="0">
                <a:latin typeface="Times New Roman"/>
                <a:cs typeface="Times New Roman"/>
              </a:rPr>
              <a:t>shielded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lookers.</a:t>
            </a:r>
            <a:endParaRPr sz="2000">
              <a:latin typeface="Times New Roman"/>
              <a:cs typeface="Times New Roman"/>
            </a:endParaRPr>
          </a:p>
          <a:p>
            <a:pPr marL="355600" marR="104139" indent="-3435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Samples</a:t>
            </a:r>
            <a:r>
              <a:rPr sz="2000" spc="-6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soil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above,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below,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sides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coffin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control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earth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taken.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completion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Postmortem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examination,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dead body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handed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back </a:t>
            </a:r>
            <a:r>
              <a:rPr sz="2000" spc="-2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Magistrate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D3737"/>
                </a:solidFill>
                <a:latin typeface="Times New Roman"/>
                <a:cs typeface="Times New Roman"/>
              </a:rPr>
              <a:t>writing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22275" indent="-409575">
              <a:lnSpc>
                <a:spcPct val="100000"/>
              </a:lnSpc>
              <a:spcBef>
                <a:spcPts val="10"/>
              </a:spcBef>
              <a:buAutoNum type="arabicPeriod" startAt="3"/>
              <a:tabLst>
                <a:tab pos="422275" algn="l"/>
              </a:tabLst>
            </a:pPr>
            <a:r>
              <a:rPr sz="2000" dirty="0">
                <a:latin typeface="Times New Roman"/>
                <a:cs typeface="Times New Roman"/>
              </a:rPr>
              <a:t>Magistrate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responsible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AFEF"/>
                </a:solidFill>
                <a:latin typeface="Times New Roman"/>
                <a:cs typeface="Times New Roman"/>
              </a:rPr>
              <a:t>Re-burial</a:t>
            </a:r>
            <a:r>
              <a:rPr sz="2000" spc="-114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dead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75" y="5455284"/>
            <a:ext cx="61588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PROCEDURE</a:t>
            </a:r>
            <a:r>
              <a:rPr sz="4400" spc="-18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4400" spc="-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EXHUMATION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6450" y="666623"/>
            <a:ext cx="2814701" cy="4443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7692" y="697611"/>
            <a:ext cx="6645275" cy="5459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Should be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daylight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Ventilation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adequate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against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wind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side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356235" marR="1750695" indent="-343535">
              <a:lnSpc>
                <a:spcPct val="101699"/>
              </a:lnSpc>
              <a:buClr>
                <a:srgbClr val="C00000"/>
              </a:buClr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Face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mask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preferably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impregnated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KMnO4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Gloves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intact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/>
              <a:buChar char=""/>
            </a:pPr>
            <a:endParaRPr sz="2400">
              <a:latin typeface="Times New Roman"/>
              <a:cs typeface="Times New Roman"/>
            </a:endParaRPr>
          </a:p>
          <a:p>
            <a:pPr marL="356235" marR="1471930" indent="-343535">
              <a:lnSpc>
                <a:spcPct val="101699"/>
              </a:lnSpc>
              <a:buClr>
                <a:srgbClr val="C00000"/>
              </a:buClr>
              <a:buFont typeface="Wingdings"/>
              <a:buChar char=""/>
              <a:tabLst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Disinfectant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sprinkled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body,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body.</a:t>
            </a: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ts val="5265"/>
              </a:lnSpc>
            </a:pPr>
            <a:r>
              <a:rPr sz="4400" dirty="0">
                <a:latin typeface="Impact"/>
                <a:cs typeface="Impact"/>
              </a:rPr>
              <a:t>PRECAUTIONS</a:t>
            </a:r>
            <a:r>
              <a:rPr sz="4400" spc="-145" dirty="0">
                <a:latin typeface="Impact"/>
                <a:cs typeface="Impact"/>
              </a:rPr>
              <a:t> </a:t>
            </a:r>
            <a:r>
              <a:rPr sz="440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4400" spc="-75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Impact"/>
                <a:cs typeface="Impact"/>
              </a:rPr>
              <a:t>EXHUMATION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0"/>
            <a:ext cx="1676400" cy="3048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75" y="975423"/>
            <a:ext cx="6013450" cy="405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865"/>
              </a:lnSpc>
              <a:spcBef>
                <a:spcPts val="100"/>
              </a:spcBef>
              <a:buClr>
                <a:srgbClr val="C00000"/>
              </a:buClr>
              <a:buFont typeface="Times New Roman"/>
              <a:buAutoNum type="arabicPeriod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lapse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exhumation.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65"/>
              </a:lnSpc>
              <a:buClr>
                <a:srgbClr val="C00000"/>
              </a:buClr>
              <a:buAutoNum type="arabicPeriod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Soft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findings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obscured.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70"/>
              </a:lnSpc>
              <a:spcBef>
                <a:spcPts val="50"/>
              </a:spcBef>
              <a:buClr>
                <a:srgbClr val="C00000"/>
              </a:buClr>
              <a:buAutoNum type="arabicPeriod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Environmental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soil,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level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70"/>
              </a:lnSpc>
            </a:pP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rains.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65"/>
              </a:lnSpc>
              <a:spcBef>
                <a:spcPts val="45"/>
              </a:spcBef>
              <a:buClr>
                <a:srgbClr val="C00000"/>
              </a:buClr>
              <a:buAutoNum type="arabicPeriod" startAt="4"/>
              <a:tabLst>
                <a:tab pos="354965" algn="l"/>
              </a:tabLst>
            </a:pPr>
            <a:r>
              <a:rPr sz="2400" spc="-40" dirty="0">
                <a:latin typeface="Times New Roman"/>
                <a:cs typeface="Times New Roman"/>
              </a:rPr>
              <a:t>Post-</a:t>
            </a:r>
            <a:r>
              <a:rPr sz="2400" dirty="0">
                <a:latin typeface="Times New Roman"/>
                <a:cs typeface="Times New Roman"/>
              </a:rPr>
              <a:t>Mortem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Artifacts</a:t>
            </a:r>
            <a:endParaRPr sz="2400">
              <a:latin typeface="Times New Roman"/>
              <a:cs typeface="Times New Roman"/>
            </a:endParaRPr>
          </a:p>
          <a:p>
            <a:pPr marL="354330" marR="5080" indent="-342265">
              <a:lnSpc>
                <a:spcPts val="2860"/>
              </a:lnSpc>
              <a:spcBef>
                <a:spcPts val="100"/>
              </a:spcBef>
              <a:buClr>
                <a:srgbClr val="C00000"/>
              </a:buClr>
              <a:buAutoNum type="arabicPeriod" startAt="4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Decomposition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causes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details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-- 	</a:t>
            </a:r>
            <a:r>
              <a:rPr sz="2400" spc="-10" dirty="0">
                <a:latin typeface="Times New Roman"/>
                <a:cs typeface="Times New Roman"/>
              </a:rPr>
              <a:t>Histopathological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limitation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20"/>
              </a:lnSpc>
              <a:buClr>
                <a:srgbClr val="C00000"/>
              </a:buClr>
              <a:buAutoNum type="arabicPeriod" startAt="4"/>
              <a:tabLst>
                <a:tab pos="354965" algn="l"/>
              </a:tabLst>
            </a:pPr>
            <a:r>
              <a:rPr sz="2400" spc="-10" dirty="0">
                <a:latin typeface="Times New Roman"/>
                <a:cs typeface="Times New Roman"/>
              </a:rPr>
              <a:t>Toxicological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analysis-</a:t>
            </a:r>
            <a:r>
              <a:rPr sz="2400" dirty="0">
                <a:latin typeface="Times New Roman"/>
                <a:cs typeface="Times New Roman"/>
              </a:rPr>
              <a:t>--</a:t>
            </a:r>
            <a:r>
              <a:rPr sz="2400" spc="-55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---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disappear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soon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e.g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vegetable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poisons,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volatile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70"/>
              </a:lnSpc>
              <a:spcBef>
                <a:spcPts val="50"/>
              </a:spcBef>
            </a:pPr>
            <a:r>
              <a:rPr sz="2400" spc="-10" dirty="0">
                <a:latin typeface="Times New Roman"/>
                <a:cs typeface="Times New Roman"/>
              </a:rPr>
              <a:t>poisons,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synthetic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poisons.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70"/>
              </a:lnSpc>
              <a:buClr>
                <a:srgbClr val="C00000"/>
              </a:buClr>
              <a:buAutoNum type="arabicPeriod" startAt="7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Inexperienced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untrained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staff.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3700" y="942847"/>
            <a:ext cx="2281301" cy="41672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775" y="5455284"/>
            <a:ext cx="77247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711440" algn="l"/>
              </a:tabLst>
            </a:pPr>
            <a:r>
              <a:rPr sz="4400" spc="-465" dirty="0">
                <a:latin typeface="Impact"/>
                <a:cs typeface="Impact"/>
              </a:rPr>
              <a:t>L</a:t>
            </a:r>
            <a:r>
              <a:rPr sz="4400" u="sng" spc="-24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4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IMITATIONS</a:t>
            </a:r>
            <a:r>
              <a:rPr sz="4400" u="sng" spc="-229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4400" u="sng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EXHUMATION</a:t>
            </a:r>
            <a:r>
              <a:rPr sz="4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-7172"/>
            <a:ext cx="1600200" cy="235772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6269" y="1363662"/>
            <a:ext cx="5178425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4330" marR="229235" indent="-342265">
              <a:lnSpc>
                <a:spcPts val="2850"/>
              </a:lnSpc>
              <a:spcBef>
                <a:spcPts val="220"/>
              </a:spcBef>
              <a:buClr>
                <a:srgbClr val="C00000"/>
              </a:buClr>
              <a:buFont typeface="Courier New"/>
              <a:buChar char="o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suspicion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foul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play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 </a:t>
            </a:r>
            <a:r>
              <a:rPr sz="2400" spc="-20" dirty="0">
                <a:latin typeface="Times New Roman"/>
                <a:cs typeface="Times New Roman"/>
              </a:rPr>
              <a:t>been 	</a:t>
            </a:r>
            <a:r>
              <a:rPr sz="2400" dirty="0">
                <a:latin typeface="Times New Roman"/>
                <a:cs typeface="Times New Roman"/>
              </a:rPr>
              <a:t>raised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burial.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30"/>
              </a:lnSpc>
              <a:buClr>
                <a:srgbClr val="C00000"/>
              </a:buClr>
              <a:buFont typeface="Courier New"/>
              <a:buChar char="o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identity</a:t>
            </a:r>
            <a:r>
              <a:rPr sz="24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65"/>
              </a:lnSpc>
            </a:pPr>
            <a:r>
              <a:rPr sz="2400" spc="-10" dirty="0">
                <a:latin typeface="Times New Roman"/>
                <a:cs typeface="Times New Roman"/>
              </a:rPr>
              <a:t>established.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65"/>
              </a:lnSpc>
              <a:spcBef>
                <a:spcPts val="50"/>
              </a:spcBef>
              <a:buClr>
                <a:srgbClr val="C00000"/>
              </a:buClr>
              <a:buFont typeface="Courier New"/>
              <a:buChar char="o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cause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disputed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Times New Roman"/>
                <a:cs typeface="Times New Roman"/>
              </a:rPr>
              <a:t>further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evidence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required.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ts val="2865"/>
              </a:lnSpc>
              <a:buClr>
                <a:srgbClr val="C00000"/>
              </a:buClr>
              <a:buFont typeface="Courier New"/>
              <a:buChar char="o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permanent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burial(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ammanat</a:t>
            </a:r>
            <a:r>
              <a:rPr sz="2400" spc="-1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1725" y="980947"/>
            <a:ext cx="2700401" cy="33862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269" y="5373687"/>
            <a:ext cx="79146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98775" algn="l"/>
              </a:tabLst>
            </a:pPr>
            <a:r>
              <a:rPr sz="3950" spc="-10" dirty="0">
                <a:latin typeface="Impact"/>
                <a:cs typeface="Impact"/>
              </a:rPr>
              <a:t>MEDICOLEGAL</a:t>
            </a:r>
            <a:r>
              <a:rPr sz="3950" dirty="0">
                <a:latin typeface="Impact"/>
                <a:cs typeface="Impact"/>
              </a:rPr>
              <a:t>	ASPECTS</a:t>
            </a:r>
            <a:r>
              <a:rPr sz="3950" spc="70" dirty="0">
                <a:latin typeface="Impact"/>
                <a:cs typeface="Impact"/>
              </a:rPr>
              <a:t> </a:t>
            </a:r>
            <a:r>
              <a:rPr sz="3950" dirty="0">
                <a:solidFill>
                  <a:srgbClr val="252525"/>
                </a:solidFill>
                <a:latin typeface="Impact"/>
                <a:cs typeface="Impact"/>
              </a:rPr>
              <a:t>OF</a:t>
            </a:r>
            <a:r>
              <a:rPr sz="3950" spc="140" dirty="0">
                <a:solidFill>
                  <a:srgbClr val="252525"/>
                </a:solidFill>
                <a:latin typeface="Impact"/>
                <a:cs typeface="Impact"/>
              </a:rPr>
              <a:t> </a:t>
            </a:r>
            <a:r>
              <a:rPr sz="3950" spc="-10" dirty="0">
                <a:solidFill>
                  <a:srgbClr val="252525"/>
                </a:solidFill>
                <a:latin typeface="Impact"/>
                <a:cs typeface="Impact"/>
              </a:rPr>
              <a:t>EXHUMATION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475" y="2123948"/>
            <a:ext cx="6415151" cy="29861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1074" y="709930"/>
            <a:ext cx="346964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u="none" spc="-40" dirty="0">
                <a:solidFill>
                  <a:srgbClr val="000000"/>
                </a:solidFill>
              </a:rPr>
              <a:t>We</a:t>
            </a:r>
            <a:r>
              <a:rPr sz="2400" u="none" dirty="0">
                <a:solidFill>
                  <a:srgbClr val="000000"/>
                </a:solidFill>
              </a:rPr>
              <a:t> can</a:t>
            </a:r>
            <a:r>
              <a:rPr sz="2400" u="none" spc="-114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perform</a:t>
            </a:r>
            <a:r>
              <a:rPr sz="2400" u="none" spc="-105" dirty="0">
                <a:solidFill>
                  <a:srgbClr val="000000"/>
                </a:solidFill>
              </a:rPr>
              <a:t> </a:t>
            </a:r>
            <a:r>
              <a:rPr sz="2400" u="none" dirty="0">
                <a:solidFill>
                  <a:srgbClr val="000000"/>
                </a:solidFill>
              </a:rPr>
              <a:t>autopsy</a:t>
            </a:r>
            <a:r>
              <a:rPr sz="2400" u="none" spc="75" dirty="0">
                <a:solidFill>
                  <a:srgbClr val="000000"/>
                </a:solidFill>
              </a:rPr>
              <a:t> </a:t>
            </a:r>
            <a:r>
              <a:rPr sz="2400" u="none" spc="-25" dirty="0">
                <a:solidFill>
                  <a:srgbClr val="000000"/>
                </a:solidFill>
              </a:rPr>
              <a:t>on: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81074" y="1072832"/>
            <a:ext cx="28206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latin typeface="Times New Roman"/>
                <a:cs typeface="Times New Roman"/>
              </a:rPr>
              <a:t>Decomposed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bodies</a:t>
            </a:r>
            <a:endParaRPr sz="2400">
              <a:latin typeface="Times New Roman"/>
              <a:cs typeface="Times New Roman"/>
            </a:endParaRPr>
          </a:p>
          <a:p>
            <a:pPr marL="240665" indent="-227965">
              <a:lnSpc>
                <a:spcPts val="2865"/>
              </a:lnSpc>
              <a:spcBef>
                <a:spcPts val="5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dirty="0">
                <a:latin typeface="Times New Roman"/>
                <a:cs typeface="Times New Roman"/>
              </a:rPr>
              <a:t>Mutilated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bodies</a:t>
            </a: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ts val="2865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Times New Roman"/>
                <a:cs typeface="Times New Roman"/>
              </a:rPr>
              <a:t>Fragmentary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remains</a:t>
            </a:r>
            <a:endParaRPr sz="24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latin typeface="Times New Roman"/>
                <a:cs typeface="Times New Roman"/>
              </a:rPr>
              <a:t>Bones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92" y="4993004"/>
            <a:ext cx="757237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  <a:tabLst>
                <a:tab pos="7559040" algn="l"/>
              </a:tabLst>
            </a:pPr>
            <a:r>
              <a:rPr sz="3950" dirty="0">
                <a:latin typeface="Impact"/>
                <a:cs typeface="Impact"/>
              </a:rPr>
              <a:t>Examination</a:t>
            </a:r>
            <a:r>
              <a:rPr sz="3950" spc="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of</a:t>
            </a:r>
            <a:r>
              <a:rPr sz="3950" spc="7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mutilated</a:t>
            </a:r>
            <a:r>
              <a:rPr sz="3950" spc="55" dirty="0">
                <a:latin typeface="Impact"/>
                <a:cs typeface="Impact"/>
              </a:rPr>
              <a:t> </a:t>
            </a:r>
            <a:r>
              <a:rPr sz="3950" spc="-25" dirty="0">
                <a:latin typeface="Impact"/>
                <a:cs typeface="Impact"/>
              </a:rPr>
              <a:t>and </a:t>
            </a:r>
            <a:r>
              <a:rPr sz="395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decomposed</a:t>
            </a:r>
            <a:r>
              <a:rPr sz="3950" u="sng" spc="5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3950" u="sng" spc="-1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bodies</a:t>
            </a:r>
            <a:r>
              <a:rPr sz="395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9675" y="1838198"/>
            <a:ext cx="3748151" cy="24337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492" y="634047"/>
            <a:ext cx="7572375" cy="560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Decomposed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body: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tabLst>
                <a:tab pos="973455" algn="l"/>
              </a:tabLst>
            </a:pPr>
            <a:r>
              <a:rPr sz="2400" spc="-10" dirty="0">
                <a:latin typeface="Times New Roman"/>
                <a:cs typeface="Times New Roman"/>
              </a:rPr>
              <a:t>Shows</a:t>
            </a:r>
            <a:r>
              <a:rPr sz="2400" dirty="0">
                <a:latin typeface="Times New Roman"/>
                <a:cs typeface="Times New Roman"/>
              </a:rPr>
              <a:t>	putrefactive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changes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  <a:spcBef>
                <a:spcPts val="50"/>
              </a:spcBef>
            </a:pPr>
            <a:r>
              <a:rPr sz="2400" dirty="0">
                <a:latin typeface="Times New Roman"/>
                <a:cs typeface="Times New Roman"/>
              </a:rPr>
              <a:t>depending upon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elapsed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Times New Roman"/>
                <a:cs typeface="Times New Roman"/>
              </a:rPr>
              <a:t>since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death</a:t>
            </a:r>
            <a:endParaRPr sz="2400">
              <a:latin typeface="Times New Roman"/>
              <a:cs typeface="Times New Roman"/>
            </a:endParaRPr>
          </a:p>
          <a:p>
            <a:pPr marL="622935">
              <a:lnSpc>
                <a:spcPts val="2865"/>
              </a:lnSpc>
              <a:spcBef>
                <a:spcPts val="5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Mutilated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body:</a:t>
            </a:r>
            <a:endParaRPr sz="2400">
              <a:latin typeface="Times New Roman"/>
              <a:cs typeface="Times New Roman"/>
            </a:endParaRPr>
          </a:p>
          <a:p>
            <a:pPr marL="12700" marR="3370579">
              <a:lnSpc>
                <a:spcPts val="2860"/>
              </a:lnSpc>
              <a:spcBef>
                <a:spcPts val="95"/>
              </a:spcBef>
              <a:tabLst>
                <a:tab pos="2767965" algn="l"/>
              </a:tabLst>
            </a:pP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disfigured,deprived</a:t>
            </a:r>
            <a:r>
              <a:rPr sz="2400" dirty="0">
                <a:latin typeface="Times New Roman"/>
                <a:cs typeface="Times New Roman"/>
              </a:rPr>
              <a:t>	of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limb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body.</a:t>
            </a:r>
            <a:r>
              <a:rPr sz="2400" dirty="0">
                <a:latin typeface="Times New Roman"/>
                <a:cs typeface="Times New Roman"/>
              </a:rPr>
              <a:t> Soft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tissues,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</a:pPr>
            <a:r>
              <a:rPr sz="2400" spc="-20" dirty="0">
                <a:latin typeface="Times New Roman"/>
                <a:cs typeface="Times New Roman"/>
              </a:rPr>
              <a:t>muscles,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still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attached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65"/>
              </a:lnSpc>
            </a:pPr>
            <a:r>
              <a:rPr sz="2400" spc="-10" dirty="0">
                <a:latin typeface="Times New Roman"/>
                <a:cs typeface="Times New Roman"/>
              </a:rPr>
              <a:t>bones.</a:t>
            </a:r>
            <a:endParaRPr sz="2400">
              <a:latin typeface="Times New Roman"/>
              <a:cs typeface="Times New Roman"/>
            </a:endParaRPr>
          </a:p>
          <a:p>
            <a:pPr marL="12700" marR="3747135" indent="610235">
              <a:lnSpc>
                <a:spcPct val="99100"/>
              </a:lnSpc>
              <a:spcBef>
                <a:spcPts val="7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Fragmentary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remains: </a:t>
            </a:r>
            <a:r>
              <a:rPr sz="2400" dirty="0">
                <a:latin typeface="Times New Roman"/>
                <a:cs typeface="Times New Roman"/>
              </a:rPr>
              <a:t>Only</a:t>
            </a:r>
            <a:r>
              <a:rPr sz="2400" spc="-10" dirty="0">
                <a:latin typeface="Times New Roman"/>
                <a:cs typeface="Times New Roman"/>
              </a:rPr>
              <a:t> fragments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e.g </a:t>
            </a:r>
            <a:r>
              <a:rPr sz="2400" dirty="0">
                <a:latin typeface="Times New Roman"/>
                <a:cs typeface="Times New Roman"/>
              </a:rPr>
              <a:t>head,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trunk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limb.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4515"/>
              </a:lnSpc>
            </a:pPr>
            <a:r>
              <a:rPr sz="3950" dirty="0">
                <a:latin typeface="Impact"/>
                <a:cs typeface="Impact"/>
              </a:rPr>
              <a:t>Examination</a:t>
            </a:r>
            <a:r>
              <a:rPr sz="3950" spc="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of</a:t>
            </a:r>
            <a:r>
              <a:rPr sz="3950" spc="7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mutilated</a:t>
            </a:r>
            <a:r>
              <a:rPr sz="3950" spc="55" dirty="0">
                <a:latin typeface="Impact"/>
                <a:cs typeface="Impact"/>
              </a:rPr>
              <a:t> </a:t>
            </a:r>
            <a:r>
              <a:rPr sz="3950" spc="-25" dirty="0">
                <a:latin typeface="Impact"/>
                <a:cs typeface="Impact"/>
              </a:rPr>
              <a:t>and</a:t>
            </a:r>
            <a:endParaRPr sz="395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7559040" algn="l"/>
              </a:tabLst>
            </a:pPr>
            <a:r>
              <a:rPr sz="395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decomposed</a:t>
            </a:r>
            <a:r>
              <a:rPr sz="3950" u="sng" spc="5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3950" u="sng" spc="-1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bodies</a:t>
            </a:r>
            <a:r>
              <a:rPr sz="395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8875" y="1057211"/>
            <a:ext cx="2538476" cy="48911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857" y="710247"/>
            <a:ext cx="5382260" cy="5275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68326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following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information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specially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looked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autopsy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Decomposed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Times New Roman"/>
                <a:cs typeface="Times New Roman"/>
              </a:rPr>
              <a:t>bodies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Mutilated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bodies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Fragmentary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remains</a:t>
            </a:r>
            <a:r>
              <a:rPr sz="2000" spc="-25" dirty="0">
                <a:latin typeface="Times New Roman"/>
                <a:cs typeface="Times New Roman"/>
              </a:rPr>
              <a:t> and </a:t>
            </a:r>
            <a:r>
              <a:rPr sz="2000" spc="-10" dirty="0">
                <a:latin typeface="Times New Roman"/>
                <a:cs typeface="Times New Roman"/>
              </a:rPr>
              <a:t>Bones.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ts val="2390"/>
              </a:lnSpc>
              <a:spcBef>
                <a:spcPts val="5"/>
              </a:spcBef>
              <a:buAutoNum type="arabicParenR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Source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Specimen</a:t>
            </a:r>
            <a:endParaRPr sz="2000">
              <a:latin typeface="Times New Roman"/>
              <a:cs typeface="Times New Roman"/>
            </a:endParaRPr>
          </a:p>
          <a:p>
            <a:pPr marL="470534">
              <a:lnSpc>
                <a:spcPts val="2870"/>
              </a:lnSpc>
            </a:pP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animal)……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Precipitin</a:t>
            </a:r>
            <a:r>
              <a:rPr sz="2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arenR" startAt="2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part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belongs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endParaRPr sz="2000">
              <a:latin typeface="Times New Roman"/>
              <a:cs typeface="Times New Roman"/>
            </a:endParaRPr>
          </a:p>
          <a:p>
            <a:pPr marL="53721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individual……….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DNA</a:t>
            </a:r>
            <a:r>
              <a:rPr sz="2000" b="1" spc="-3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Profiling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900" algn="l"/>
              </a:tabLst>
            </a:pPr>
            <a:r>
              <a:rPr sz="2000" spc="-25" dirty="0">
                <a:latin typeface="Times New Roman"/>
                <a:cs typeface="Times New Roman"/>
              </a:rPr>
              <a:t>Age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900" algn="l"/>
              </a:tabLst>
            </a:pPr>
            <a:r>
              <a:rPr sz="2000" spc="-25" dirty="0">
                <a:latin typeface="Times New Roman"/>
                <a:cs typeface="Times New Roman"/>
              </a:rPr>
              <a:t>Sex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arenR" startAt="3"/>
              <a:tabLst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Stature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900" algn="l"/>
              </a:tabLst>
            </a:pPr>
            <a:r>
              <a:rPr sz="2000" spc="-20" dirty="0">
                <a:latin typeface="Times New Roman"/>
                <a:cs typeface="Times New Roman"/>
              </a:rPr>
              <a:t>Race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900" algn="l"/>
              </a:tabLst>
            </a:pPr>
            <a:r>
              <a:rPr sz="2000" spc="-10" dirty="0">
                <a:latin typeface="Times New Roman"/>
                <a:cs typeface="Times New Roman"/>
              </a:rPr>
              <a:t>Identity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arenR" startAt="3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Special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features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Cause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469265" algn="l"/>
              </a:tabLst>
            </a:pPr>
            <a:r>
              <a:rPr sz="2000" dirty="0">
                <a:latin typeface="Times New Roman"/>
                <a:cs typeface="Times New Roman"/>
              </a:rPr>
              <a:t>Time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since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961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55865" algn="l"/>
              </a:tabLst>
            </a:pPr>
            <a:r>
              <a:rPr sz="4850" u="sng" spc="-24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POSTMORTEM</a:t>
            </a:r>
            <a:r>
              <a:rPr sz="4850" u="sng" spc="6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ARTIFACTS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92" y="920178"/>
            <a:ext cx="6510020" cy="83629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ct val="81100"/>
              </a:lnSpc>
              <a:spcBef>
                <a:spcPts val="85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Artifact: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6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artifact</a:t>
            </a:r>
            <a:r>
              <a:rPr sz="26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is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6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artificial</a:t>
            </a:r>
            <a:r>
              <a:rPr sz="26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product</a:t>
            </a:r>
            <a:r>
              <a:rPr sz="2600" spc="-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2F2F2F"/>
                </a:solidFill>
                <a:latin typeface="Times New Roman"/>
                <a:cs typeface="Times New Roman"/>
              </a:rPr>
              <a:t>or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feature</a:t>
            </a:r>
            <a:r>
              <a:rPr sz="26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26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appears</a:t>
            </a:r>
            <a:r>
              <a:rPr sz="2600" spc="-2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6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processing</a:t>
            </a:r>
            <a:r>
              <a:rPr sz="26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6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F2F2F"/>
                </a:solidFill>
                <a:latin typeface="Times New Roman"/>
                <a:cs typeface="Times New Roman"/>
              </a:rPr>
              <a:t>handling.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98425" algn="just">
              <a:lnSpc>
                <a:spcPct val="80300"/>
              </a:lnSpc>
              <a:spcBef>
                <a:spcPts val="885"/>
              </a:spcBef>
            </a:pPr>
            <a:r>
              <a:rPr sz="320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Post</a:t>
            </a:r>
            <a:r>
              <a:rPr sz="3200" b="1" u="none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mortem</a:t>
            </a:r>
            <a:r>
              <a:rPr sz="3200" b="1" u="none" spc="-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Artifact:</a:t>
            </a:r>
            <a:r>
              <a:rPr sz="3200" b="1" u="none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An</a:t>
            </a:r>
            <a:r>
              <a:rPr sz="2600" u="none" spc="4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artifact</a:t>
            </a:r>
            <a:r>
              <a:rPr sz="2600" u="none" spc="-5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that</a:t>
            </a:r>
            <a:r>
              <a:rPr sz="2600" u="none" spc="-16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is</a:t>
            </a:r>
            <a:r>
              <a:rPr sz="2600" u="none" spc="30" dirty="0">
                <a:solidFill>
                  <a:srgbClr val="2F2F2F"/>
                </a:solidFill>
              </a:rPr>
              <a:t> </a:t>
            </a:r>
            <a:r>
              <a:rPr sz="2600" u="none" spc="-10" dirty="0">
                <a:solidFill>
                  <a:srgbClr val="2F2F2F"/>
                </a:solidFill>
              </a:rPr>
              <a:t>added </a:t>
            </a:r>
            <a:r>
              <a:rPr sz="2600" u="none" dirty="0">
                <a:solidFill>
                  <a:srgbClr val="2F2F2F"/>
                </a:solidFill>
              </a:rPr>
              <a:t>to</a:t>
            </a:r>
            <a:r>
              <a:rPr sz="2600" u="none" spc="1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the</a:t>
            </a:r>
            <a:r>
              <a:rPr sz="2600" u="none" spc="-6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dead</a:t>
            </a:r>
            <a:r>
              <a:rPr sz="2600" u="none" spc="-6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body</a:t>
            </a:r>
            <a:r>
              <a:rPr sz="2600" u="none" spc="-6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during</a:t>
            </a:r>
            <a:r>
              <a:rPr sz="2600" u="none" spc="-13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post</a:t>
            </a:r>
            <a:r>
              <a:rPr sz="2600" u="none" spc="-8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mortem</a:t>
            </a:r>
            <a:r>
              <a:rPr sz="2600" u="none" spc="3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period</a:t>
            </a:r>
            <a:r>
              <a:rPr sz="2600" u="none" spc="1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is</a:t>
            </a:r>
            <a:r>
              <a:rPr sz="2600" u="none" spc="85" dirty="0">
                <a:solidFill>
                  <a:srgbClr val="2F2F2F"/>
                </a:solidFill>
              </a:rPr>
              <a:t> </a:t>
            </a:r>
            <a:r>
              <a:rPr sz="2600" u="none" spc="-10" dirty="0">
                <a:solidFill>
                  <a:srgbClr val="2F2F2F"/>
                </a:solidFill>
              </a:rPr>
              <a:t>known </a:t>
            </a:r>
            <a:r>
              <a:rPr sz="2600" u="none" dirty="0">
                <a:solidFill>
                  <a:srgbClr val="2F2F2F"/>
                </a:solidFill>
              </a:rPr>
              <a:t>as</a:t>
            </a:r>
            <a:r>
              <a:rPr sz="2600" u="none" spc="-9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post</a:t>
            </a:r>
            <a:r>
              <a:rPr sz="2600" u="none" spc="-2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mortem</a:t>
            </a:r>
            <a:r>
              <a:rPr sz="2600" u="none" spc="-55" dirty="0">
                <a:solidFill>
                  <a:srgbClr val="2F2F2F"/>
                </a:solidFill>
              </a:rPr>
              <a:t> </a:t>
            </a:r>
            <a:r>
              <a:rPr sz="2600" u="none" spc="-10" dirty="0">
                <a:solidFill>
                  <a:srgbClr val="2F2F2F"/>
                </a:solidFill>
              </a:rPr>
              <a:t>artifact</a:t>
            </a:r>
            <a:endParaRPr sz="2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79500"/>
              </a:lnSpc>
              <a:spcBef>
                <a:spcPts val="675"/>
              </a:spcBef>
            </a:pPr>
            <a:r>
              <a:rPr sz="2600" u="none" dirty="0">
                <a:solidFill>
                  <a:srgbClr val="2F2F2F"/>
                </a:solidFill>
              </a:rPr>
              <a:t>Post</a:t>
            </a:r>
            <a:r>
              <a:rPr sz="2600" u="none" spc="-114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mortem</a:t>
            </a:r>
            <a:r>
              <a:rPr sz="2600" u="none" spc="-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artifacts</a:t>
            </a:r>
            <a:r>
              <a:rPr sz="2600" u="none" spc="-50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FF0000"/>
                </a:solidFill>
              </a:rPr>
              <a:t>lacks</a:t>
            </a:r>
            <a:r>
              <a:rPr sz="2600" u="none" spc="-30" dirty="0">
                <a:solidFill>
                  <a:srgbClr val="FF0000"/>
                </a:solidFill>
              </a:rPr>
              <a:t> </a:t>
            </a:r>
            <a:r>
              <a:rPr sz="2600" u="none" dirty="0">
                <a:solidFill>
                  <a:srgbClr val="FF0000"/>
                </a:solidFill>
              </a:rPr>
              <a:t>vital</a:t>
            </a:r>
            <a:r>
              <a:rPr sz="2600" u="none" spc="35" dirty="0">
                <a:solidFill>
                  <a:srgbClr val="FF0000"/>
                </a:solidFill>
              </a:rPr>
              <a:t> </a:t>
            </a:r>
            <a:r>
              <a:rPr sz="2600" u="none" dirty="0">
                <a:solidFill>
                  <a:srgbClr val="FF0000"/>
                </a:solidFill>
              </a:rPr>
              <a:t>reactions</a:t>
            </a:r>
            <a:r>
              <a:rPr sz="2600" u="none" spc="5" dirty="0">
                <a:solidFill>
                  <a:srgbClr val="FF0000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of</a:t>
            </a:r>
            <a:r>
              <a:rPr sz="2600" u="none" spc="-35" dirty="0">
                <a:solidFill>
                  <a:srgbClr val="2F2F2F"/>
                </a:solidFill>
              </a:rPr>
              <a:t> </a:t>
            </a:r>
            <a:r>
              <a:rPr sz="2600" u="none" dirty="0">
                <a:solidFill>
                  <a:srgbClr val="2F2F2F"/>
                </a:solidFill>
              </a:rPr>
              <a:t>the</a:t>
            </a:r>
            <a:r>
              <a:rPr sz="2600" u="none" spc="-100" dirty="0">
                <a:solidFill>
                  <a:srgbClr val="2F2F2F"/>
                </a:solidFill>
              </a:rPr>
              <a:t> </a:t>
            </a:r>
            <a:r>
              <a:rPr sz="2600" u="none" spc="-10" dirty="0">
                <a:solidFill>
                  <a:srgbClr val="2F2F2F"/>
                </a:solidFill>
              </a:rPr>
              <a:t>living tissues</a:t>
            </a:r>
            <a:endParaRPr sz="2600"/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57" y="1331531"/>
            <a:ext cx="49117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Causes</a:t>
            </a:r>
            <a:r>
              <a:rPr sz="2750" b="1" u="none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750" b="1" u="none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Post</a:t>
            </a:r>
            <a:r>
              <a:rPr sz="2750" b="1" u="none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mortem</a:t>
            </a:r>
            <a:r>
              <a:rPr sz="2750" b="1" u="none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Artifacts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755469"/>
            <a:ext cx="4981575" cy="12744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Physical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handling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Interference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scavengers,</a:t>
            </a:r>
            <a:r>
              <a:rPr sz="2400" spc="20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insects</a:t>
            </a:r>
            <a:endParaRPr sz="24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animals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0275" y="771398"/>
            <a:ext cx="2643251" cy="4395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3275" y="2771775"/>
            <a:ext cx="2300351" cy="25670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8350" y="5374322"/>
            <a:ext cx="7569200" cy="769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55865" algn="l"/>
              </a:tabLst>
            </a:pPr>
            <a:r>
              <a:rPr sz="4850" u="sng" spc="-24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POSTMORTEM</a:t>
            </a:r>
            <a:r>
              <a:rPr sz="4850" u="sng" spc="6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ARTIFACTS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706119"/>
          <a:ext cx="7923530" cy="454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Causes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Postmortem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Artifacts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Misinterpretations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8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0" marR="106045" indent="-18415" algn="ctr">
                        <a:lnSpc>
                          <a:spcPct val="100400"/>
                        </a:lnSpc>
                        <a:spcBef>
                          <a:spcPts val="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Introduced during systemic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death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1615" marR="208279" indent="-10160" algn="ctr">
                        <a:lnSpc>
                          <a:spcPts val="286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Agonal 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Resuscitation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09220" indent="-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Regurgitation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aspiration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gastric</a:t>
                      </a:r>
                      <a:r>
                        <a:rPr sz="2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contents</a:t>
                      </a:r>
                      <a:r>
                        <a:rPr sz="20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air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passages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Chocking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872490" marR="133985" indent="-7340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Injection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marks</a:t>
                      </a:r>
                      <a:r>
                        <a:rPr sz="2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limbs,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neck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chest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Addiction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Bruising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skin</a:t>
                      </a:r>
                      <a:r>
                        <a:rPr sz="2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chest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Fracture</a:t>
                      </a:r>
                      <a:r>
                        <a:rPr sz="20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ribs</a:t>
                      </a:r>
                      <a:r>
                        <a:rPr sz="2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sternum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39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Bruising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heart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8350" y="5442902"/>
            <a:ext cx="75692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4800" u="sng" spc="-17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050" y="831850"/>
          <a:ext cx="8077199" cy="449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Causes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Postmortem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Artefacts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Misinterpretations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865">
                <a:tc rowSpan="2">
                  <a:txBody>
                    <a:bodyPr/>
                    <a:lstStyle/>
                    <a:p>
                      <a:pPr marL="88900" marR="81915" indent="38100">
                        <a:lnSpc>
                          <a:spcPct val="100899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Introduced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postmortem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period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ts val="2130"/>
                        </a:lnSpc>
                        <a:tabLst>
                          <a:tab pos="717550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Situational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13435">
                        <a:lnSpc>
                          <a:spcPts val="213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handling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Pseudo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groove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neck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tight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collar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Ligature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mark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Dislocation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shoulder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hip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joints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tabLst>
                          <a:tab pos="508000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Decomposition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Bloatment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Obesity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606550" marR="346075" indent="-1249045">
                        <a:lnSpc>
                          <a:spcPct val="1008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Rupture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stomach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wall</a:t>
                      </a:r>
                      <a:r>
                        <a:rPr sz="1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due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acid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digestion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527685">
                        <a:lnSpc>
                          <a:spcPct val="100800"/>
                        </a:lnSpc>
                        <a:spcBef>
                          <a:spcPts val="30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Corrosive Poisoning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Separation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skull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sutures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infants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Violence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3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tabLst>
                          <a:tab pos="869950" algn="l"/>
                        </a:tabLst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Animal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Nibbling</a:t>
                      </a:r>
                      <a:r>
                        <a:rPr sz="18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rats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rodents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Incised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wounds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859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Ravage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fish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crabs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Incised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wounds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859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Ripping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apart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vultures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Lacerated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wounds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8350" y="5542597"/>
            <a:ext cx="756920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4800" u="sng" spc="32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</a:t>
            </a:r>
            <a:r>
              <a:rPr sz="48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908050"/>
          <a:ext cx="8326120" cy="3671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Causes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Postmortem</a:t>
                      </a:r>
                      <a:r>
                        <a:rPr sz="2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Artefacts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Misinterpretations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679450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Postmortem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8011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Burning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Heat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ruptures</a:t>
                      </a:r>
                      <a:r>
                        <a:rPr sz="20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 skin</a:t>
                      </a:r>
                      <a:r>
                        <a:rPr sz="20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scalp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wounds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E2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222250" marR="212725" indent="6985" algn="ctr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Introduced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20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Autopsy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Faulty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technique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91565" marR="104139" indent="-97281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Pseudo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bruising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subcutaneous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tissue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neck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7051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Throttling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C0000"/>
                      </a:solidFill>
                      <a:prstDash val="solid"/>
                    </a:lnL>
                    <a:lnR w="12700">
                      <a:solidFill>
                        <a:srgbClr val="AC0000"/>
                      </a:solidFill>
                      <a:prstDash val="solid"/>
                    </a:lnR>
                    <a:lnT w="12700">
                      <a:solidFill>
                        <a:srgbClr val="AC0000"/>
                      </a:solidFill>
                      <a:prstDash val="solid"/>
                    </a:lnT>
                    <a:lnB w="12700">
                      <a:solidFill>
                        <a:srgbClr val="AC0000"/>
                      </a:solidFill>
                      <a:prstDash val="solid"/>
                    </a:lnB>
                    <a:solidFill>
                      <a:srgbClr val="F0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68350" y="5288597"/>
            <a:ext cx="7569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5400" u="sng" spc="-3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CLASSIFICATION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374322"/>
            <a:ext cx="7569200" cy="769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55865" algn="l"/>
              </a:tabLst>
            </a:pPr>
            <a:r>
              <a:rPr sz="4850" u="sng" spc="-254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AUTOPSY</a:t>
            </a:r>
            <a:r>
              <a:rPr sz="4850" u="sng" spc="3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HAZARDS/RISKS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692" y="795972"/>
            <a:ext cx="7071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1.Mechanical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Hazards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;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Injuries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limbs,hands,back,eyes.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1692" y="1606168"/>
            <a:ext cx="70231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01315" algn="l"/>
              </a:tabLst>
            </a:pPr>
            <a:r>
              <a:rPr sz="2400" u="none" dirty="0">
                <a:solidFill>
                  <a:srgbClr val="2F2F2F"/>
                </a:solidFill>
              </a:rPr>
              <a:t>2.</a:t>
            </a:r>
            <a:r>
              <a:rPr sz="2400" u="none" dirty="0">
                <a:solidFill>
                  <a:srgbClr val="00AF50"/>
                </a:solidFill>
              </a:rPr>
              <a:t>Biological</a:t>
            </a:r>
            <a:r>
              <a:rPr sz="2400" u="none" spc="-35" dirty="0">
                <a:solidFill>
                  <a:srgbClr val="00AF50"/>
                </a:solidFill>
              </a:rPr>
              <a:t> </a:t>
            </a:r>
            <a:r>
              <a:rPr sz="2400" u="none" dirty="0">
                <a:solidFill>
                  <a:srgbClr val="00AF50"/>
                </a:solidFill>
              </a:rPr>
              <a:t>Hazards</a:t>
            </a:r>
            <a:r>
              <a:rPr sz="2400" u="none" spc="-50" dirty="0">
                <a:solidFill>
                  <a:srgbClr val="00AF50"/>
                </a:solidFill>
              </a:rPr>
              <a:t> </a:t>
            </a:r>
            <a:r>
              <a:rPr sz="2400" u="none" spc="-50" dirty="0">
                <a:solidFill>
                  <a:srgbClr val="2F2F2F"/>
                </a:solidFill>
              </a:rPr>
              <a:t>;</a:t>
            </a:r>
            <a:r>
              <a:rPr sz="2400" u="none" dirty="0">
                <a:solidFill>
                  <a:srgbClr val="2F2F2F"/>
                </a:solidFill>
              </a:rPr>
              <a:t>	Bacterial,</a:t>
            </a:r>
            <a:r>
              <a:rPr sz="2400" u="none" spc="-150" dirty="0">
                <a:solidFill>
                  <a:srgbClr val="2F2F2F"/>
                </a:solidFill>
              </a:rPr>
              <a:t> </a:t>
            </a:r>
            <a:r>
              <a:rPr sz="2400" u="none" spc="-10" dirty="0">
                <a:solidFill>
                  <a:srgbClr val="2F2F2F"/>
                </a:solidFill>
              </a:rPr>
              <a:t>Viral,</a:t>
            </a:r>
            <a:r>
              <a:rPr sz="2400" u="none" spc="-140" dirty="0">
                <a:solidFill>
                  <a:srgbClr val="2F2F2F"/>
                </a:solidFill>
              </a:rPr>
              <a:t> </a:t>
            </a:r>
            <a:r>
              <a:rPr sz="2400" u="none" dirty="0">
                <a:solidFill>
                  <a:srgbClr val="2F2F2F"/>
                </a:solidFill>
              </a:rPr>
              <a:t>Fungal</a:t>
            </a:r>
            <a:r>
              <a:rPr sz="2400" u="none" spc="60" dirty="0">
                <a:solidFill>
                  <a:srgbClr val="2F2F2F"/>
                </a:solidFill>
              </a:rPr>
              <a:t> </a:t>
            </a:r>
            <a:r>
              <a:rPr sz="2400" u="none" spc="-10" dirty="0">
                <a:solidFill>
                  <a:srgbClr val="2F2F2F"/>
                </a:solidFill>
              </a:rPr>
              <a:t>infections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841692" y="2407856"/>
            <a:ext cx="733869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100"/>
              </a:spcBef>
              <a:buClr>
                <a:srgbClr val="2F2F2F"/>
              </a:buClr>
              <a:buAutoNum type="arabicPeriod" startAt="3"/>
              <a:tabLst>
                <a:tab pos="316865" algn="l"/>
                <a:tab pos="2853690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Chemical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Hazards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;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Antiseptics,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Preservatives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buClr>
                <a:srgbClr val="2F2F2F"/>
              </a:buClr>
              <a:buFont typeface="Times New Roman"/>
              <a:buAutoNum type="arabicPeriod" startAt="3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2F2F2F"/>
              </a:buClr>
              <a:buAutoNum type="arabicPeriod" startAt="3"/>
              <a:tabLst>
                <a:tab pos="316865" algn="l"/>
                <a:tab pos="2872740" algn="l"/>
              </a:tabLst>
            </a:pP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Electrical</a:t>
            </a:r>
            <a:r>
              <a:rPr sz="2400" spc="-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6FC0"/>
                </a:solidFill>
                <a:latin typeface="Times New Roman"/>
                <a:cs typeface="Times New Roman"/>
              </a:rPr>
              <a:t>Hazards</a:t>
            </a:r>
            <a:r>
              <a:rPr sz="2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;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Electric</a:t>
            </a:r>
            <a:r>
              <a:rPr sz="24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burns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……faulty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appliances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buClr>
                <a:srgbClr val="2F2F2F"/>
              </a:buClr>
              <a:buFont typeface="Times New Roman"/>
              <a:buAutoNum type="arabicPeriod" startAt="3"/>
            </a:pP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buClr>
                <a:srgbClr val="2F2F2F"/>
              </a:buClr>
              <a:buAutoNum type="arabicPeriod" startAt="3"/>
              <a:tabLst>
                <a:tab pos="316865" algn="l"/>
                <a:tab pos="2891790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Radiation</a:t>
            </a:r>
            <a:r>
              <a:rPr sz="24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Hazards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;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Electromagnetic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radiation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0"/>
            <a:ext cx="1600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75" y="605472"/>
            <a:ext cx="7724775" cy="5538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2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b="1" dirty="0">
                <a:latin typeface="Times New Roman"/>
                <a:cs typeface="Times New Roman"/>
              </a:rPr>
              <a:t>Between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doctor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dead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body.</a:t>
            </a:r>
            <a:endParaRPr sz="20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body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its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surroundings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tell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nothing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but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truth.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What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dialogues?</a:t>
            </a:r>
            <a:endParaRPr sz="20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Who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you?</a:t>
            </a:r>
            <a:endParaRPr sz="2000">
              <a:latin typeface="Times New Roman"/>
              <a:cs typeface="Times New Roman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Identity</a:t>
            </a:r>
            <a:endParaRPr sz="20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How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you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died?</a:t>
            </a:r>
            <a:endParaRPr sz="2000">
              <a:latin typeface="Times New Roman"/>
              <a:cs typeface="Times New Roman"/>
            </a:endParaRP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Ca</a:t>
            </a:r>
            <a:r>
              <a:rPr sz="2000" b="1" dirty="0">
                <a:latin typeface="Times New Roman"/>
                <a:cs typeface="Times New Roman"/>
              </a:rPr>
              <a:t>use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When</a:t>
            </a:r>
            <a:r>
              <a:rPr sz="20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you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died</a:t>
            </a:r>
            <a:r>
              <a:rPr sz="20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which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system</a:t>
            </a:r>
            <a:r>
              <a:rPr sz="20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failed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first?</a:t>
            </a:r>
            <a:endParaRPr sz="2000">
              <a:latin typeface="Times New Roman"/>
              <a:cs typeface="Times New Roman"/>
            </a:endParaRPr>
          </a:p>
          <a:p>
            <a:pPr marL="134747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Mode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  <a:p>
            <a:pPr marL="288925" marR="2373630" indent="-27622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1347470" algn="l"/>
              </a:tabLst>
            </a:pP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Your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death</a:t>
            </a:r>
            <a:r>
              <a:rPr sz="20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was</a:t>
            </a:r>
            <a:r>
              <a:rPr sz="20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suicidal,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accidental</a:t>
            </a:r>
            <a:r>
              <a:rPr sz="20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or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homicidal? 	</a:t>
            </a:r>
            <a:r>
              <a:rPr sz="2000" dirty="0">
                <a:latin typeface="Times New Roman"/>
                <a:cs typeface="Times New Roman"/>
              </a:rPr>
              <a:t>Mann</a:t>
            </a:r>
            <a:r>
              <a:rPr sz="2000" b="1" dirty="0">
                <a:latin typeface="Times New Roman"/>
                <a:cs typeface="Times New Roman"/>
              </a:rPr>
              <a:t>er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6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When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you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died?</a:t>
            </a:r>
            <a:endParaRPr sz="2000">
              <a:latin typeface="Times New Roman"/>
              <a:cs typeface="Times New Roman"/>
            </a:endParaRPr>
          </a:p>
          <a:p>
            <a:pPr marR="4585970" algn="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Time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since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death</a:t>
            </a:r>
            <a:endParaRPr sz="2000">
              <a:latin typeface="Times New Roman"/>
              <a:cs typeface="Times New Roman"/>
            </a:endParaRPr>
          </a:p>
          <a:p>
            <a:pPr marL="276225" marR="4563110" indent="-276225" algn="r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7622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What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was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position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body?</a:t>
            </a:r>
            <a:endParaRPr sz="2000">
              <a:latin typeface="Times New Roman"/>
              <a:cs typeface="Times New Roman"/>
            </a:endParaRPr>
          </a:p>
          <a:p>
            <a:pPr marL="1280795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Lividity</a:t>
            </a:r>
            <a:endParaRPr sz="2000">
              <a:latin typeface="Times New Roman"/>
              <a:cs typeface="Times New Roman"/>
            </a:endParaRPr>
          </a:p>
          <a:p>
            <a:pPr marL="168275">
              <a:lnSpc>
                <a:spcPct val="100000"/>
              </a:lnSpc>
              <a:spcBef>
                <a:spcPts val="1510"/>
              </a:spcBef>
              <a:tabLst>
                <a:tab pos="7711440" algn="l"/>
              </a:tabLst>
            </a:pPr>
            <a:r>
              <a:rPr sz="4850" u="sng" spc="-24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AUTOPSY</a:t>
            </a:r>
            <a:r>
              <a:rPr sz="4850" u="sng" spc="-114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IS</a:t>
            </a:r>
            <a:r>
              <a:rPr sz="4850" u="sng" spc="6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A</a:t>
            </a:r>
            <a:r>
              <a:rPr sz="4850" u="sng" spc="1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DIALOGUE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855" y="2311717"/>
            <a:ext cx="35375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Criminal</a:t>
            </a:r>
            <a:r>
              <a:rPr sz="2750" spc="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procedure</a:t>
            </a:r>
            <a:r>
              <a:rPr sz="275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2F2F2F"/>
                </a:solidFill>
                <a:latin typeface="Times New Roman"/>
                <a:cs typeface="Times New Roman"/>
              </a:rPr>
              <a:t>code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5855" y="2826385"/>
            <a:ext cx="326834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27050" algn="l"/>
              </a:tabLst>
            </a:pPr>
            <a:r>
              <a:rPr sz="2750" u="none" spc="-25" dirty="0">
                <a:solidFill>
                  <a:srgbClr val="AC0000"/>
                </a:solidFill>
              </a:rPr>
              <a:t>1.</a:t>
            </a:r>
            <a:r>
              <a:rPr sz="2750" u="none" dirty="0">
                <a:solidFill>
                  <a:srgbClr val="AC0000"/>
                </a:solidFill>
              </a:rPr>
              <a:t>	</a:t>
            </a:r>
            <a:r>
              <a:rPr sz="2750" u="none" dirty="0">
                <a:solidFill>
                  <a:srgbClr val="2F2F2F"/>
                </a:solidFill>
              </a:rPr>
              <a:t>Cr.</a:t>
            </a:r>
            <a:r>
              <a:rPr sz="2750" u="none" spc="-70" dirty="0">
                <a:solidFill>
                  <a:srgbClr val="2F2F2F"/>
                </a:solidFill>
              </a:rPr>
              <a:t> </a:t>
            </a:r>
            <a:r>
              <a:rPr sz="2750" u="none" dirty="0">
                <a:solidFill>
                  <a:srgbClr val="2F2F2F"/>
                </a:solidFill>
              </a:rPr>
              <a:t>PC</a:t>
            </a:r>
            <a:r>
              <a:rPr sz="2750" u="none" spc="-95" dirty="0">
                <a:solidFill>
                  <a:srgbClr val="2F2F2F"/>
                </a:solidFill>
              </a:rPr>
              <a:t> </a:t>
            </a:r>
            <a:r>
              <a:rPr sz="2750" u="none" dirty="0">
                <a:solidFill>
                  <a:srgbClr val="2F2F2F"/>
                </a:solidFill>
              </a:rPr>
              <a:t>Section</a:t>
            </a:r>
            <a:r>
              <a:rPr sz="2750" u="none" spc="180" dirty="0">
                <a:solidFill>
                  <a:srgbClr val="2F2F2F"/>
                </a:solidFill>
              </a:rPr>
              <a:t> </a:t>
            </a:r>
            <a:r>
              <a:rPr sz="2750" u="none" spc="-25" dirty="0">
                <a:solidFill>
                  <a:srgbClr val="2F2F2F"/>
                </a:solidFill>
              </a:rPr>
              <a:t>174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994092" y="3341370"/>
            <a:ext cx="5351145" cy="2650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  <a:tabLst>
                <a:tab pos="659130" algn="l"/>
              </a:tabLst>
            </a:pPr>
            <a:r>
              <a:rPr sz="2750" spc="-25" dirty="0">
                <a:solidFill>
                  <a:srgbClr val="AC0000"/>
                </a:solidFill>
                <a:latin typeface="Times New Roman"/>
                <a:cs typeface="Times New Roman"/>
              </a:rPr>
              <a:t>2.</a:t>
            </a:r>
            <a:r>
              <a:rPr sz="2750" dirty="0">
                <a:solidFill>
                  <a:srgbClr val="AC0000"/>
                </a:solidFill>
                <a:latin typeface="Times New Roman"/>
                <a:cs typeface="Times New Roman"/>
              </a:rPr>
              <a:t>	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Cr.</a:t>
            </a:r>
            <a:r>
              <a:rPr sz="275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PC</a:t>
            </a:r>
            <a:r>
              <a:rPr sz="275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2F2F2F"/>
                </a:solidFill>
                <a:latin typeface="Times New Roman"/>
                <a:cs typeface="Times New Roman"/>
              </a:rPr>
              <a:t>Section</a:t>
            </a:r>
            <a:r>
              <a:rPr sz="2750" spc="1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2F2F2F"/>
                </a:solidFill>
                <a:latin typeface="Times New Roman"/>
                <a:cs typeface="Times New Roman"/>
              </a:rPr>
              <a:t>176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01400"/>
              </a:lnSpc>
            </a:pPr>
            <a:r>
              <a:rPr sz="3950" dirty="0">
                <a:latin typeface="Impact"/>
                <a:cs typeface="Impact"/>
              </a:rPr>
              <a:t>LAWS</a:t>
            </a:r>
            <a:r>
              <a:rPr sz="3950" spc="17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RELATED</a:t>
            </a:r>
            <a:r>
              <a:rPr sz="3950" spc="-1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TO</a:t>
            </a:r>
            <a:r>
              <a:rPr sz="3950" spc="145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MEDICAL EXAMINATIONS</a:t>
            </a:r>
            <a:endParaRPr sz="3950">
              <a:latin typeface="Impact"/>
              <a:cs typeface="Impac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4450" y="1361947"/>
            <a:ext cx="3424301" cy="2909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75" y="920368"/>
            <a:ext cx="35528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u="none" dirty="0">
                <a:solidFill>
                  <a:srgbClr val="C00000"/>
                </a:solidFill>
              </a:rPr>
              <a:t>i)</a:t>
            </a:r>
            <a:r>
              <a:rPr sz="3200" u="none" spc="-45" dirty="0">
                <a:solidFill>
                  <a:srgbClr val="C00000"/>
                </a:solidFill>
              </a:rPr>
              <a:t> </a:t>
            </a:r>
            <a:r>
              <a:rPr sz="3200" b="1" u="none" spc="-35" dirty="0">
                <a:solidFill>
                  <a:srgbClr val="C00000"/>
                </a:solidFill>
                <a:latin typeface="Times New Roman"/>
                <a:cs typeface="Times New Roman"/>
              </a:rPr>
              <a:t>Cr.PC</a:t>
            </a:r>
            <a:r>
              <a:rPr sz="3200" b="1" u="none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Section</a:t>
            </a:r>
            <a:r>
              <a:rPr sz="3200" b="1" u="none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25" dirty="0">
                <a:solidFill>
                  <a:srgbClr val="C00000"/>
                </a:solidFill>
                <a:latin typeface="Times New Roman"/>
                <a:cs typeface="Times New Roman"/>
              </a:rPr>
              <a:t>174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75" y="1492948"/>
            <a:ext cx="7672070" cy="2366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21590" indent="-276860" algn="just">
              <a:lnSpc>
                <a:spcPct val="100400"/>
              </a:lnSpc>
              <a:spcBef>
                <a:spcPts val="9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officer</a:t>
            </a:r>
            <a:r>
              <a:rPr sz="2400" spc="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in-charge</a:t>
            </a:r>
            <a:r>
              <a:rPr sz="2400" spc="1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police</a:t>
            </a:r>
            <a:r>
              <a:rPr sz="2400" spc="2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station</a:t>
            </a:r>
            <a:r>
              <a:rPr sz="240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400" spc="20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some</a:t>
            </a:r>
            <a:r>
              <a:rPr sz="2400" spc="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400" spc="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police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officer</a:t>
            </a:r>
            <a:r>
              <a:rPr sz="2400" spc="2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specially</a:t>
            </a:r>
            <a:r>
              <a:rPr sz="240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empowered</a:t>
            </a:r>
            <a:r>
              <a:rPr sz="2400" spc="1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provincial</a:t>
            </a:r>
            <a:r>
              <a:rPr sz="2400" spc="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Government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behalf,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on</a:t>
            </a:r>
            <a:r>
              <a:rPr sz="24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receiving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information</a:t>
            </a:r>
            <a:r>
              <a:rPr sz="2400" spc="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person:</a:t>
            </a:r>
            <a:endParaRPr sz="2400">
              <a:latin typeface="Times New Roman"/>
              <a:cs typeface="Times New Roman"/>
            </a:endParaRPr>
          </a:p>
          <a:p>
            <a:pPr marL="526415" indent="-51371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lphaLcPeriod"/>
              <a:tabLst>
                <a:tab pos="52641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committed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suicide,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527685" marR="5080" indent="-514984" algn="just">
              <a:lnSpc>
                <a:spcPts val="2860"/>
              </a:lnSpc>
              <a:spcBef>
                <a:spcPts val="685"/>
              </a:spcBef>
              <a:buClr>
                <a:srgbClr val="AC0000"/>
              </a:buClr>
              <a:buAutoNum type="alphaLcPeriod"/>
              <a:tabLst>
                <a:tab pos="52768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sz="2400" spc="24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been</a:t>
            </a:r>
            <a:r>
              <a:rPr sz="2400" spc="26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killed</a:t>
            </a:r>
            <a:r>
              <a:rPr sz="2400" spc="30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30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another,</a:t>
            </a:r>
            <a:r>
              <a:rPr sz="2400" spc="29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400" spc="31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26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animal,</a:t>
            </a:r>
            <a:r>
              <a:rPr sz="2400" spc="31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400" spc="31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by 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machinery,</a:t>
            </a:r>
            <a:r>
              <a:rPr sz="2400" spc="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4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accident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75" y="3906202"/>
            <a:ext cx="1021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050" algn="l"/>
              </a:tabLst>
            </a:pPr>
            <a:r>
              <a:rPr sz="2400" spc="-25" dirty="0">
                <a:solidFill>
                  <a:srgbClr val="AC0000"/>
                </a:solidFill>
                <a:latin typeface="Times New Roman"/>
                <a:cs typeface="Times New Roman"/>
              </a:rPr>
              <a:t>c.</a:t>
            </a:r>
            <a:r>
              <a:rPr sz="2400" dirty="0">
                <a:solidFill>
                  <a:srgbClr val="AC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3245" y="3906202"/>
            <a:ext cx="6431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709420" algn="l"/>
                <a:tab pos="3673475" algn="l"/>
                <a:tab pos="4741545" algn="l"/>
                <a:tab pos="5113655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died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under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circumstances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raising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reasonable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775" y="4122056"/>
            <a:ext cx="7567930" cy="202183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330"/>
              </a:spcBef>
            </a:pP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suspicion-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--some</a:t>
            </a:r>
            <a:r>
              <a:rPr sz="2400" spc="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person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committed</a:t>
            </a:r>
            <a:r>
              <a:rPr sz="2400" spc="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offence.</a:t>
            </a:r>
            <a:endParaRPr sz="2400">
              <a:latin typeface="Times New Roman"/>
              <a:cs typeface="Times New Roman"/>
            </a:endParaRPr>
          </a:p>
          <a:p>
            <a:pPr marL="12700" marR="2222500">
              <a:lnSpc>
                <a:spcPct val="101400"/>
              </a:lnSpc>
              <a:spcBef>
                <a:spcPts val="1989"/>
              </a:spcBef>
            </a:pPr>
            <a:r>
              <a:rPr sz="3950" dirty="0">
                <a:latin typeface="Impact"/>
                <a:cs typeface="Impact"/>
              </a:rPr>
              <a:t>LAWS</a:t>
            </a:r>
            <a:r>
              <a:rPr sz="3950" spc="19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RELATED</a:t>
            </a:r>
            <a:r>
              <a:rPr sz="3950" spc="-1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TO</a:t>
            </a:r>
            <a:r>
              <a:rPr sz="3950" spc="150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MEDICAL EXAMINATIONS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0"/>
            <a:ext cx="1752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4977765"/>
            <a:ext cx="7569200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latin typeface="Impact"/>
                <a:cs typeface="Impact"/>
              </a:rPr>
              <a:t>LAWS</a:t>
            </a:r>
            <a:r>
              <a:rPr sz="3950" spc="19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RELATED</a:t>
            </a:r>
            <a:r>
              <a:rPr sz="3950" spc="-1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TO</a:t>
            </a:r>
            <a:r>
              <a:rPr sz="3950" spc="150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MEDICAL</a:t>
            </a:r>
            <a:endParaRPr sz="395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7555865" algn="l"/>
              </a:tabLst>
            </a:pPr>
            <a:r>
              <a:rPr sz="3950" u="sng" spc="47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3950" u="sng" spc="-1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EXAMINATIONS</a:t>
            </a:r>
            <a:r>
              <a:rPr sz="395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492" y="933132"/>
            <a:ext cx="366776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u="none" dirty="0">
                <a:solidFill>
                  <a:srgbClr val="C00000"/>
                </a:solidFill>
              </a:rPr>
              <a:t>ii)</a:t>
            </a:r>
            <a:r>
              <a:rPr sz="3200" u="none" spc="-145" dirty="0">
                <a:solidFill>
                  <a:srgbClr val="C00000"/>
                </a:solidFill>
              </a:rPr>
              <a:t> </a:t>
            </a:r>
            <a:r>
              <a:rPr sz="3200" b="1" u="none" spc="-25" dirty="0">
                <a:solidFill>
                  <a:srgbClr val="C00000"/>
                </a:solidFill>
                <a:latin typeface="Times New Roman"/>
                <a:cs typeface="Times New Roman"/>
              </a:rPr>
              <a:t>Cr.PC</a:t>
            </a:r>
            <a:r>
              <a:rPr sz="3200" b="1" u="none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Section</a:t>
            </a:r>
            <a:r>
              <a:rPr sz="3200" b="1" u="none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u="none" spc="-25" dirty="0">
                <a:solidFill>
                  <a:srgbClr val="C00000"/>
                </a:solidFill>
                <a:latin typeface="Times New Roman"/>
                <a:cs typeface="Times New Roman"/>
              </a:rPr>
              <a:t>176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92" y="1433269"/>
            <a:ext cx="6287135" cy="9023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8290" algn="l"/>
              </a:tabLst>
            </a:pP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Inquiry</a:t>
            </a:r>
            <a:r>
              <a:rPr sz="2400" b="1" u="sng" spc="45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by</a:t>
            </a:r>
            <a:r>
              <a:rPr sz="2400" b="1" u="sng" spc="-25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Magistrate</a:t>
            </a:r>
            <a:r>
              <a:rPr sz="2400" b="1" u="sng" spc="-114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into</a:t>
            </a:r>
            <a:r>
              <a:rPr sz="2400" b="1" u="sng" spc="-9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cause</a:t>
            </a:r>
            <a:r>
              <a:rPr sz="2400" b="1" u="sng" spc="35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b="1" u="sng" spc="-1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death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70"/>
              </a:spcBef>
              <a:tabLst>
                <a:tab pos="956310" algn="l"/>
                <a:tab pos="1547495" algn="l"/>
                <a:tab pos="2510790" algn="l"/>
                <a:tab pos="3159125" algn="l"/>
                <a:tab pos="3988435" algn="l"/>
                <a:tab pos="4379595" algn="l"/>
                <a:tab pos="4903470" algn="l"/>
                <a:tab pos="6000115" algn="l"/>
              </a:tabLst>
            </a:pP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When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any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person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dies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while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custody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5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5834" y="1943480"/>
            <a:ext cx="137160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police,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492" y="2306256"/>
            <a:ext cx="7936230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10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nearest</a:t>
            </a:r>
            <a:r>
              <a:rPr sz="240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Magistrate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empowered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hold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inquests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shall,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any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case</a:t>
            </a:r>
            <a:r>
              <a:rPr sz="2400" spc="5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mentioned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section</a:t>
            </a:r>
            <a:r>
              <a:rPr sz="2400" spc="5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174,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clauses</a:t>
            </a:r>
            <a:r>
              <a:rPr sz="2400" spc="5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(a),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(b)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(c)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subsection</a:t>
            </a:r>
            <a:r>
              <a:rPr sz="2400" spc="5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(1)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any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Magistrate</a:t>
            </a:r>
            <a:r>
              <a:rPr sz="2400" spc="5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so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empowered</a:t>
            </a:r>
            <a:r>
              <a:rPr sz="2400" spc="55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may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hold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any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inquiry</a:t>
            </a:r>
            <a:r>
              <a:rPr sz="2400" spc="20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into</a:t>
            </a:r>
            <a:r>
              <a:rPr sz="2400" spc="2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25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cause</a:t>
            </a:r>
            <a:r>
              <a:rPr sz="2400" spc="2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2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death</a:t>
            </a:r>
            <a:r>
              <a:rPr sz="2400" spc="2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either</a:t>
            </a:r>
            <a:r>
              <a:rPr sz="2400" spc="2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instead</a:t>
            </a:r>
            <a:r>
              <a:rPr sz="2400" spc="2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of,</a:t>
            </a:r>
            <a:r>
              <a:rPr sz="2400" spc="2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400" spc="2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addition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to,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investigation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held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police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officer,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if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does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so,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shall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have</a:t>
            </a:r>
            <a:r>
              <a:rPr sz="24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powers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conducting</a:t>
            </a:r>
            <a:r>
              <a:rPr sz="240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which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would.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692" y="4901565"/>
            <a:ext cx="534860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latin typeface="Impact"/>
                <a:cs typeface="Impact"/>
              </a:rPr>
              <a:t>LAWS</a:t>
            </a:r>
            <a:r>
              <a:rPr sz="3950" spc="190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RELATED</a:t>
            </a:r>
            <a:r>
              <a:rPr sz="3950" spc="-145" dirty="0">
                <a:latin typeface="Impact"/>
                <a:cs typeface="Impact"/>
              </a:rPr>
              <a:t> </a:t>
            </a:r>
            <a:r>
              <a:rPr sz="3950" dirty="0">
                <a:latin typeface="Impact"/>
                <a:cs typeface="Impact"/>
              </a:rPr>
              <a:t>TO</a:t>
            </a:r>
            <a:r>
              <a:rPr sz="3950" spc="150" dirty="0">
                <a:latin typeface="Impact"/>
                <a:cs typeface="Impact"/>
              </a:rPr>
              <a:t> </a:t>
            </a:r>
            <a:r>
              <a:rPr sz="3950" spc="-10" dirty="0">
                <a:latin typeface="Impact"/>
                <a:cs typeface="Impact"/>
              </a:rPr>
              <a:t>MEDICAL EXAMINATIONS</a:t>
            </a:r>
            <a:endParaRPr sz="3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75" y="998156"/>
            <a:ext cx="7748905" cy="34728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9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have</a:t>
            </a:r>
            <a:r>
              <a:rPr sz="2400" spc="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2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holding</a:t>
            </a:r>
            <a:r>
              <a:rPr sz="2400" spc="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400" spc="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inquiry</a:t>
            </a:r>
            <a:r>
              <a:rPr sz="2400" spc="2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shall</a:t>
            </a:r>
            <a:r>
              <a:rPr sz="2400" spc="2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record</a:t>
            </a:r>
            <a:r>
              <a:rPr sz="2400" spc="2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evidence</a:t>
            </a:r>
            <a:r>
              <a:rPr sz="2400" spc="2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taken</a:t>
            </a:r>
            <a:r>
              <a:rPr sz="2400" spc="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2F2F2F"/>
                </a:solidFill>
                <a:latin typeface="Times New Roman"/>
                <a:cs typeface="Times New Roman"/>
              </a:rPr>
              <a:t>by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him</a:t>
            </a:r>
            <a:r>
              <a:rPr sz="24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connection</a:t>
            </a:r>
            <a:r>
              <a:rPr sz="24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therewith</a:t>
            </a:r>
            <a:r>
              <a:rPr sz="2400" spc="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any</a:t>
            </a:r>
            <a:r>
              <a:rPr sz="2400" spc="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2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manners</a:t>
            </a:r>
            <a:r>
              <a:rPr sz="2400" spc="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hereinafter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prescribed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according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circumstances</a:t>
            </a:r>
            <a:r>
              <a:rPr sz="2400" spc="2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case</a:t>
            </a:r>
            <a:endParaRPr sz="2400">
              <a:latin typeface="Times New Roman"/>
              <a:cs typeface="Times New Roman"/>
            </a:endParaRPr>
          </a:p>
          <a:p>
            <a:pPr marL="288290" indent="-275590" algn="just">
              <a:lnSpc>
                <a:spcPct val="100000"/>
              </a:lnSpc>
              <a:spcBef>
                <a:spcPts val="27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8290" algn="l"/>
              </a:tabLst>
            </a:pP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Power</a:t>
            </a:r>
            <a:r>
              <a:rPr sz="2400" b="1" u="sng" spc="-9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2400" b="1" u="sng" spc="1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disinter</a:t>
            </a:r>
            <a:r>
              <a:rPr sz="2400" b="1" u="sng" spc="-8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corpses:</a:t>
            </a:r>
            <a:endParaRPr sz="2400">
              <a:latin typeface="Times New Roman"/>
              <a:cs typeface="Times New Roman"/>
            </a:endParaRPr>
          </a:p>
          <a:p>
            <a:pPr marL="12700" marR="1024255">
              <a:lnSpc>
                <a:spcPct val="110200"/>
              </a:lnSpc>
              <a:spcBef>
                <a:spcPts val="60"/>
              </a:spcBef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Whenever</a:t>
            </a:r>
            <a:r>
              <a:rPr sz="24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such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Magistrate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considers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it</a:t>
            </a:r>
            <a:r>
              <a:rPr sz="24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expedient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to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make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</a:t>
            </a:r>
            <a:r>
              <a:rPr sz="2400" spc="2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dead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body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any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person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who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has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been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already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interred,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order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discover</a:t>
            </a:r>
            <a:r>
              <a:rPr sz="2400" spc="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cause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his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death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Magistrate</a:t>
            </a:r>
            <a:r>
              <a:rPr sz="24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may,</a:t>
            </a:r>
            <a:r>
              <a:rPr sz="24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cause</a:t>
            </a:r>
            <a:r>
              <a:rPr sz="24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body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disinterred</a:t>
            </a:r>
            <a:r>
              <a:rPr sz="2400" spc="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0"/>
            <a:ext cx="18288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788606"/>
            <a:ext cx="7140575" cy="8782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655" marR="5080" indent="-275590">
              <a:lnSpc>
                <a:spcPct val="89200"/>
              </a:lnSpc>
              <a:spcBef>
                <a:spcPts val="385"/>
              </a:spcBef>
              <a:buClr>
                <a:srgbClr val="AC0000"/>
              </a:buClr>
              <a:buFont typeface="Wingdings"/>
              <a:buChar char=""/>
              <a:tabLst>
                <a:tab pos="288925" algn="l"/>
              </a:tabLst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This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study</a:t>
            </a:r>
            <a:r>
              <a:rPr sz="20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reveals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correspondence</a:t>
            </a:r>
            <a:r>
              <a:rPr sz="20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rate</a:t>
            </a:r>
            <a:r>
              <a:rPr sz="20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between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clinical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 and 	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postmortem</a:t>
            </a:r>
            <a:r>
              <a:rPr sz="2000" spc="-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diagnosis,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well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between</a:t>
            </a:r>
            <a:r>
              <a:rPr sz="2000" spc="-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macroscopic</a:t>
            </a:r>
            <a:r>
              <a:rPr sz="20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and 	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histopathological</a:t>
            </a:r>
            <a:r>
              <a:rPr sz="20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diagnosis.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hlinkClick r:id="rId2"/>
              </a:rPr>
              <a:t>https://pubmed.ncbi.nlm.nih.gov/22250143/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0680" marR="128270" indent="-275590" algn="just">
              <a:lnSpc>
                <a:spcPct val="89200"/>
              </a:lnSpc>
              <a:spcBef>
                <a:spcPts val="390"/>
              </a:spcBef>
              <a:buClr>
                <a:srgbClr val="AC0000"/>
              </a:buClr>
              <a:buFont typeface="Wingdings"/>
              <a:buChar char=""/>
              <a:tabLst>
                <a:tab pos="361950" algn="l"/>
              </a:tabLst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importance</a:t>
            </a:r>
            <a:r>
              <a:rPr spc="-125" dirty="0"/>
              <a:t> </a:t>
            </a:r>
            <a:r>
              <a:rPr dirty="0"/>
              <a:t>of</a:t>
            </a:r>
            <a:r>
              <a:rPr spc="30" dirty="0"/>
              <a:t> </a:t>
            </a:r>
            <a:r>
              <a:rPr dirty="0"/>
              <a:t>post-</a:t>
            </a:r>
            <a:r>
              <a:rPr spc="-10" dirty="0"/>
              <a:t>mortem</a:t>
            </a:r>
            <a:r>
              <a:rPr spc="-114" dirty="0"/>
              <a:t> </a:t>
            </a:r>
            <a:r>
              <a:rPr spc="-10" dirty="0"/>
              <a:t>investigations</a:t>
            </a:r>
            <a:r>
              <a:rPr spc="70" dirty="0"/>
              <a:t> </a:t>
            </a:r>
            <a:r>
              <a:rPr dirty="0"/>
              <a:t>for</a:t>
            </a:r>
            <a:r>
              <a:rPr spc="114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documentation 	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cause</a:t>
            </a:r>
            <a:r>
              <a:rPr spc="-1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death</a:t>
            </a:r>
            <a:r>
              <a:rPr spc="-65" dirty="0"/>
              <a:t> </a:t>
            </a:r>
            <a:r>
              <a:rPr dirty="0"/>
              <a:t>will</a:t>
            </a:r>
            <a:r>
              <a:rPr spc="2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discussed</a:t>
            </a:r>
            <a:r>
              <a:rPr spc="-60" dirty="0"/>
              <a:t> </a:t>
            </a:r>
            <a:r>
              <a:rPr dirty="0"/>
              <a:t>in</a:t>
            </a:r>
            <a:r>
              <a:rPr spc="95" dirty="0"/>
              <a:t> </a:t>
            </a:r>
            <a:r>
              <a:rPr dirty="0"/>
              <a:t>this</a:t>
            </a:r>
            <a:r>
              <a:rPr spc="-55" dirty="0"/>
              <a:t> </a:t>
            </a:r>
            <a:r>
              <a:rPr dirty="0"/>
              <a:t>Special</a:t>
            </a:r>
            <a:r>
              <a:rPr spc="-65" dirty="0"/>
              <a:t> </a:t>
            </a:r>
            <a:r>
              <a:rPr dirty="0"/>
              <a:t>Issue,</a:t>
            </a:r>
            <a:r>
              <a:rPr spc="80" dirty="0"/>
              <a:t> </a:t>
            </a:r>
            <a:r>
              <a:rPr dirty="0"/>
              <a:t>including</a:t>
            </a:r>
            <a:r>
              <a:rPr spc="-125" dirty="0"/>
              <a:t> </a:t>
            </a:r>
            <a:r>
              <a:rPr spc="-25" dirty="0"/>
              <a:t>the 	</a:t>
            </a:r>
            <a:r>
              <a:rPr dirty="0"/>
              <a:t>expanding</a:t>
            </a:r>
            <a:r>
              <a:rPr spc="-70" dirty="0"/>
              <a:t> </a:t>
            </a:r>
            <a:r>
              <a:rPr dirty="0"/>
              <a:t>roles</a:t>
            </a:r>
            <a:r>
              <a:rPr spc="-70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molecular</a:t>
            </a:r>
            <a:r>
              <a:rPr spc="-110" dirty="0"/>
              <a:t> </a:t>
            </a:r>
            <a:r>
              <a:rPr spc="-10" dirty="0"/>
              <a:t>autopsy</a:t>
            </a:r>
          </a:p>
          <a:p>
            <a:pPr marL="85725">
              <a:lnSpc>
                <a:spcPct val="100000"/>
              </a:lnSpc>
              <a:spcBef>
                <a:spcPts val="300"/>
              </a:spcBef>
            </a:pPr>
            <a:r>
              <a:rPr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3"/>
              </a:rPr>
              <a:t>https://www.mdpi.com/journal/diagnostics/special_issues/Autopsy</a:t>
            </a: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u="sng" spc="-10" dirty="0">
              <a:solidFill>
                <a:srgbClr val="D26900"/>
              </a:solidFill>
              <a:uFill>
                <a:solidFill>
                  <a:srgbClr val="D26900"/>
                </a:solidFill>
              </a:uFill>
              <a:hlinkClick r:id="rId3"/>
            </a:endParaRPr>
          </a:p>
          <a:p>
            <a:pPr marL="360680" marR="110489" indent="-275590">
              <a:lnSpc>
                <a:spcPct val="90800"/>
              </a:lnSpc>
              <a:buClr>
                <a:srgbClr val="AC0000"/>
              </a:buClr>
              <a:buFont typeface="Wingdings"/>
              <a:buChar char=""/>
              <a:tabLst>
                <a:tab pos="361950" algn="l"/>
              </a:tabLst>
            </a:pPr>
            <a:r>
              <a:rPr dirty="0"/>
              <a:t>This</a:t>
            </a:r>
            <a:r>
              <a:rPr spc="20" dirty="0"/>
              <a:t> </a:t>
            </a:r>
            <a:r>
              <a:rPr dirty="0"/>
              <a:t>article</a:t>
            </a:r>
            <a:r>
              <a:rPr spc="-70" dirty="0"/>
              <a:t> </a:t>
            </a:r>
            <a:r>
              <a:rPr dirty="0"/>
              <a:t>summarises</a:t>
            </a:r>
            <a:r>
              <a:rPr spc="120" dirty="0"/>
              <a:t> </a:t>
            </a:r>
            <a:r>
              <a:rPr dirty="0"/>
              <a:t>current</a:t>
            </a:r>
            <a:r>
              <a:rPr spc="-14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future</a:t>
            </a:r>
            <a:r>
              <a:rPr spc="-90" dirty="0"/>
              <a:t> </a:t>
            </a:r>
            <a:r>
              <a:rPr dirty="0"/>
              <a:t>areas</a:t>
            </a:r>
            <a:r>
              <a:rPr spc="20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paediatric</a:t>
            </a:r>
            <a:r>
              <a:rPr spc="-160" dirty="0"/>
              <a:t> </a:t>
            </a:r>
            <a:r>
              <a:rPr spc="-10" dirty="0"/>
              <a:t>autopsy 	</a:t>
            </a:r>
            <a:r>
              <a:rPr dirty="0"/>
              <a:t>research,</a:t>
            </a:r>
            <a:r>
              <a:rPr spc="-55" dirty="0"/>
              <a:t> </a:t>
            </a:r>
            <a:r>
              <a:rPr dirty="0"/>
              <a:t>including</a:t>
            </a:r>
            <a:r>
              <a:rPr spc="-204" dirty="0"/>
              <a:t> </a:t>
            </a:r>
            <a:r>
              <a:rPr dirty="0"/>
              <a:t>postmortem</a:t>
            </a:r>
            <a:r>
              <a:rPr spc="-165" dirty="0"/>
              <a:t> </a:t>
            </a:r>
            <a:r>
              <a:rPr spc="-10" dirty="0"/>
              <a:t>imaging,</a:t>
            </a:r>
            <a:r>
              <a:rPr spc="280" dirty="0"/>
              <a:t> </a:t>
            </a:r>
            <a:r>
              <a:rPr dirty="0"/>
              <a:t>molecular</a:t>
            </a:r>
            <a:r>
              <a:rPr spc="-155" dirty="0"/>
              <a:t> </a:t>
            </a:r>
            <a:r>
              <a:rPr dirty="0"/>
              <a:t>biology</a:t>
            </a:r>
            <a:r>
              <a:rPr spc="-35" dirty="0"/>
              <a:t> </a:t>
            </a:r>
            <a:r>
              <a:rPr spc="-25" dirty="0"/>
              <a:t>and 	</a:t>
            </a:r>
            <a:r>
              <a:rPr spc="-10" dirty="0"/>
              <a:t>discovery-</a:t>
            </a:r>
            <a:r>
              <a:rPr dirty="0"/>
              <a:t>based</a:t>
            </a:r>
            <a:r>
              <a:rPr spc="140" dirty="0"/>
              <a:t> </a:t>
            </a:r>
            <a:r>
              <a:rPr dirty="0"/>
              <a:t>laboratory</a:t>
            </a:r>
            <a:r>
              <a:rPr spc="-155" dirty="0"/>
              <a:t> </a:t>
            </a:r>
            <a:r>
              <a:rPr spc="-10" dirty="0"/>
              <a:t>approaches</a:t>
            </a:r>
          </a:p>
          <a:p>
            <a:pPr marL="85090">
              <a:lnSpc>
                <a:spcPct val="100000"/>
              </a:lnSpc>
              <a:spcBef>
                <a:spcPts val="225"/>
              </a:spcBef>
            </a:pPr>
            <a:r>
              <a:rPr u="sng" spc="3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4"/>
              </a:rPr>
              <a:t> </a:t>
            </a:r>
            <a:r>
              <a:rPr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4"/>
              </a:rPr>
              <a:t>https://ep.bmj.com/content/101/1/54</a:t>
            </a:r>
          </a:p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7555865" algn="l"/>
              </a:tabLst>
            </a:pPr>
            <a:r>
              <a:rPr sz="5400" u="sng" spc="-3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Research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0"/>
            <a:ext cx="1219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5" y="326390"/>
            <a:ext cx="530415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Recommendations</a:t>
            </a:r>
            <a:r>
              <a:rPr sz="3050" b="1" u="none" spc="2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sz="3050" b="1" u="none" spc="-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Autopsy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75" y="793368"/>
            <a:ext cx="8270875" cy="54444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ct val="80600"/>
              </a:lnSpc>
              <a:spcBef>
                <a:spcPts val="595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Before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conducting</a:t>
            </a:r>
            <a:r>
              <a:rPr sz="2000" spc="-3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Autopsies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0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cases</a:t>
            </a:r>
            <a:r>
              <a:rPr sz="20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 sudden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death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000" spc="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young,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multidisciplinary</a:t>
            </a:r>
            <a:r>
              <a:rPr sz="2000" spc="-2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team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medical examiners</a:t>
            </a:r>
            <a:r>
              <a:rPr sz="20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clinical</a:t>
            </a:r>
            <a:r>
              <a:rPr sz="20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geneticists,</a:t>
            </a:r>
            <a:r>
              <a:rPr sz="2000" spc="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genetic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counselors,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 cardiologists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established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who</a:t>
            </a:r>
            <a:r>
              <a:rPr sz="20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consult</a:t>
            </a:r>
            <a:r>
              <a:rPr sz="20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specialized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0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professionals,</a:t>
            </a:r>
            <a:r>
              <a:rPr sz="2000" spc="-1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bioethicists,</a:t>
            </a:r>
            <a:r>
              <a:rPr sz="20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lawyers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when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appropriate.</a:t>
            </a:r>
            <a:r>
              <a:rPr sz="2000" spc="-1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Following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0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Points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must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considered</a:t>
            </a:r>
            <a:r>
              <a:rPr sz="20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before</a:t>
            </a:r>
            <a:r>
              <a:rPr sz="20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conducting</a:t>
            </a:r>
            <a:r>
              <a:rPr sz="2000" spc="-1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autopsies: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Confidentiality:</a:t>
            </a:r>
            <a:endParaRPr sz="2000">
              <a:latin typeface="Times New Roman"/>
              <a:cs typeface="Times New Roman"/>
            </a:endParaRPr>
          </a:p>
          <a:p>
            <a:pPr marL="12700" marR="594360">
              <a:lnSpc>
                <a:spcPct val="80300"/>
              </a:lnSpc>
              <a:spcBef>
                <a:spcPts val="475"/>
              </a:spcBef>
            </a:pPr>
            <a:r>
              <a:rPr sz="2000" dirty="0">
                <a:latin typeface="Times New Roman"/>
                <a:cs typeface="Times New Roman"/>
              </a:rPr>
              <a:t>Confidentiality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maintained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but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public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release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post-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mortem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report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generally</a:t>
            </a:r>
            <a:r>
              <a:rPr sz="20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treated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as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“unwarranted</a:t>
            </a:r>
            <a:r>
              <a:rPr sz="2000" spc="-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invasion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personal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privacy”</a:t>
            </a:r>
            <a:r>
              <a:rPr sz="20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exempted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from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disclosure</a:t>
            </a:r>
            <a:r>
              <a:rPr sz="2000" spc="-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under</a:t>
            </a:r>
            <a:r>
              <a:rPr sz="20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state</a:t>
            </a:r>
            <a:r>
              <a:rPr sz="2000" spc="-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federal</a:t>
            </a:r>
            <a:r>
              <a:rPr sz="20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Freedom</a:t>
            </a:r>
            <a:r>
              <a:rPr sz="2000" spc="-1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F2F2F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Information</a:t>
            </a:r>
            <a:r>
              <a:rPr sz="20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Acts.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Analysis:</a:t>
            </a:r>
            <a:endParaRPr sz="2000">
              <a:latin typeface="Times New Roman"/>
              <a:cs typeface="Times New Roman"/>
            </a:endParaRPr>
          </a:p>
          <a:p>
            <a:pPr marL="12700" marR="1137920">
              <a:lnSpc>
                <a:spcPct val="78200"/>
              </a:lnSpc>
              <a:spcBef>
                <a:spcPts val="525"/>
              </a:spcBef>
            </a:pP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Validation</a:t>
            </a:r>
            <a:r>
              <a:rPr sz="20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000" spc="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finding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by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</a:t>
            </a:r>
            <a:r>
              <a:rPr sz="2000" spc="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independent</a:t>
            </a:r>
            <a:r>
              <a:rPr sz="2000" spc="-1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method,</a:t>
            </a:r>
            <a:r>
              <a:rPr sz="20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multidisciplinary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collaboration,</a:t>
            </a:r>
            <a:r>
              <a:rPr sz="2000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other</a:t>
            </a:r>
            <a:r>
              <a:rPr sz="2000" spc="-1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useful</a:t>
            </a:r>
            <a:r>
              <a:rPr sz="20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methods.</a:t>
            </a:r>
            <a:endParaRPr sz="200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"/>
              <a:tabLst>
                <a:tab pos="288290" algn="l"/>
              </a:tabLst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Disclosure:</a:t>
            </a:r>
            <a:endParaRPr sz="2000">
              <a:latin typeface="Times New Roman"/>
              <a:cs typeface="Times New Roman"/>
            </a:endParaRPr>
          </a:p>
          <a:p>
            <a:pPr marL="12700" marR="665480" algn="just">
              <a:lnSpc>
                <a:spcPct val="79800"/>
              </a:lnSpc>
              <a:spcBef>
                <a:spcPts val="489"/>
              </a:spcBef>
            </a:pP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Positive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results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that</a:t>
            </a:r>
            <a:r>
              <a:rPr sz="20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confirmed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determined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0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causative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or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likely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causative</a:t>
            </a:r>
            <a:r>
              <a:rPr sz="2000" spc="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should</a:t>
            </a:r>
            <a:r>
              <a:rPr sz="20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be</a:t>
            </a:r>
            <a:r>
              <a:rPr sz="20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disclosed</a:t>
            </a:r>
            <a:r>
              <a:rPr sz="20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0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0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next-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of-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kin</a:t>
            </a:r>
            <a:r>
              <a:rPr sz="2000" spc="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F2F2F"/>
                </a:solidFill>
                <a:latin typeface="Times New Roman"/>
                <a:cs typeface="Times New Roman"/>
              </a:rPr>
              <a:t>first-</a:t>
            </a:r>
            <a:r>
              <a:rPr sz="2000" dirty="0">
                <a:solidFill>
                  <a:srgbClr val="2F2F2F"/>
                </a:solidFill>
                <a:latin typeface="Times New Roman"/>
                <a:cs typeface="Times New Roman"/>
              </a:rPr>
              <a:t>degree</a:t>
            </a:r>
            <a:r>
              <a:rPr sz="2000" spc="9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F2F2F"/>
                </a:solidFill>
                <a:latin typeface="Times New Roman"/>
                <a:cs typeface="Times New Roman"/>
              </a:rPr>
              <a:t>biological relatives</a:t>
            </a:r>
            <a:endParaRPr sz="20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Biomedical</a:t>
            </a:r>
            <a:r>
              <a:rPr sz="4850" u="sng" spc="3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5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Ethics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0"/>
            <a:ext cx="9906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Ethics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530415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050" dirty="0">
                <a:latin typeface="Times New Roman"/>
                <a:cs typeface="Times New Roman"/>
              </a:rPr>
              <a:t>How to Approach a dead body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066800"/>
            <a:ext cx="8270875" cy="455701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While approaching a dead body received at your set up following points should be kept in mind as a GP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Confirm all signs of death and inform all the relatives with empathy 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If any foul play is suspected, must inform the relevant authorities .</a:t>
            </a:r>
          </a:p>
          <a:p>
            <a:pPr marL="317500">
              <a:lnSpc>
                <a:spcPct val="1000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7863840" algn="l"/>
              </a:tabLst>
            </a:pPr>
            <a:r>
              <a:rPr lang="en-US" sz="24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Gadugi" pitchFamily="34" charset="0"/>
                <a:ea typeface="Gadugi" pitchFamily="34" charset="0"/>
                <a:cs typeface="Impact"/>
              </a:rPr>
              <a:t>In case of an unknown or unidentified body . It is important to notify police and body should be handed over to them after proper documentation </a:t>
            </a:r>
            <a:endParaRPr lang="en-US" sz="4850" u="sng" dirty="0">
              <a:solidFill>
                <a:srgbClr val="252525"/>
              </a:solidFill>
              <a:uFill>
                <a:solidFill>
                  <a:srgbClr val="AC0000"/>
                </a:solidFill>
              </a:uFill>
              <a:latin typeface="Impact"/>
              <a:cs typeface="Impact"/>
            </a:endParaRPr>
          </a:p>
          <a:p>
            <a:pPr marL="317500">
              <a:lnSpc>
                <a:spcPct val="100000"/>
              </a:lnSpc>
              <a:spcBef>
                <a:spcPts val="760"/>
              </a:spcBef>
              <a:tabLst>
                <a:tab pos="7863840" algn="l"/>
              </a:tabLst>
            </a:pPr>
            <a:r>
              <a:rPr lang="en-US"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Family Medicine </a:t>
            </a:r>
            <a:r>
              <a:rPr sz="48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50">
              <a:latin typeface="Impact"/>
              <a:cs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0"/>
            <a:ext cx="19812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Family Medicine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172200" cy="34358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724" y="2054655"/>
            <a:ext cx="6172200" cy="366034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8BAB1959-F767-7DBC-A6EF-1ECAFD3B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66558" cy="466630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968C04BE-D16A-7E9C-3178-96D26776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197157"/>
            <a:ext cx="75692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6000" u="sng" spc="-5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60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THANK</a:t>
            </a:r>
            <a:r>
              <a:rPr sz="6000" u="sng" spc="-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6000" u="sng" spc="-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YOU</a:t>
            </a:r>
            <a:r>
              <a:rPr sz="60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600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742823"/>
            <a:ext cx="7100951" cy="43672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467288"/>
            <a:ext cx="6796405" cy="2091055"/>
            <a:chOff x="457200" y="4467288"/>
            <a:chExt cx="6796405" cy="2091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467288"/>
              <a:ext cx="4357751" cy="1366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75" y="5191188"/>
              <a:ext cx="6691376" cy="13667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8350" y="4657153"/>
            <a:ext cx="7569200" cy="1483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ts val="5735"/>
              </a:lnSpc>
              <a:spcBef>
                <a:spcPts val="105"/>
              </a:spcBef>
            </a:pPr>
            <a:r>
              <a:rPr sz="4800" dirty="0">
                <a:latin typeface="Impact"/>
                <a:cs typeface="Impact"/>
              </a:rPr>
              <a:t>VISION</a:t>
            </a:r>
            <a:r>
              <a:rPr sz="4800" spc="5" dirty="0">
                <a:latin typeface="Impact"/>
                <a:cs typeface="Impact"/>
              </a:rPr>
              <a:t> </a:t>
            </a:r>
            <a:r>
              <a:rPr sz="4800" dirty="0">
                <a:latin typeface="Impact"/>
                <a:cs typeface="Impact"/>
              </a:rPr>
              <a:t>OF</a:t>
            </a:r>
            <a:r>
              <a:rPr sz="4800" spc="-105" dirty="0">
                <a:latin typeface="Impact"/>
                <a:cs typeface="Impact"/>
              </a:rPr>
              <a:t> </a:t>
            </a:r>
            <a:r>
              <a:rPr sz="4800" spc="-25" dirty="0">
                <a:latin typeface="Impact"/>
                <a:cs typeface="Impact"/>
              </a:rPr>
              <a:t>RMU</a:t>
            </a:r>
            <a:endParaRPr sz="4800">
              <a:latin typeface="Impact"/>
              <a:cs typeface="Impact"/>
            </a:endParaRPr>
          </a:p>
          <a:p>
            <a:pPr marL="12700">
              <a:lnSpc>
                <a:spcPts val="5735"/>
              </a:lnSpc>
              <a:tabLst>
                <a:tab pos="7555865" algn="l"/>
              </a:tabLst>
            </a:pPr>
            <a:r>
              <a:rPr sz="4800" u="sng" spc="50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THE</a:t>
            </a:r>
            <a:r>
              <a:rPr sz="4800" u="sng" spc="-8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DREAM/</a:t>
            </a:r>
            <a:r>
              <a:rPr sz="4800" u="sng" spc="85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4800" u="sng" spc="-10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TOMORROW</a:t>
            </a:r>
            <a:r>
              <a:rPr sz="4800" u="sng" dirty="0"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1752600"/>
            <a:ext cx="7315200" cy="20338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8925" marR="227329" indent="-276225">
              <a:lnSpc>
                <a:spcPts val="2850"/>
              </a:lnSpc>
              <a:spcBef>
                <a:spcPts val="22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impart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evidence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based research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oriented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medical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education</a:t>
            </a:r>
            <a:endParaRPr sz="24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8290" algn="l"/>
              </a:tabLst>
            </a:pP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provide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best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possible</a:t>
            </a:r>
            <a:r>
              <a:rPr sz="2400" spc="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patient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care</a:t>
            </a:r>
            <a:endParaRPr sz="2400" dirty="0">
              <a:latin typeface="Times New Roman"/>
              <a:cs typeface="Times New Roman"/>
            </a:endParaRPr>
          </a:p>
          <a:p>
            <a:pPr marL="288290" indent="-27559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290" algn="l"/>
              </a:tabLst>
            </a:pP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inculcate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values</a:t>
            </a:r>
            <a:r>
              <a:rPr sz="2400" spc="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mutual</a:t>
            </a:r>
            <a:r>
              <a:rPr sz="2400" spc="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respect</a:t>
            </a:r>
            <a:r>
              <a:rPr sz="2400" spc="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endParaRPr sz="2400" dirty="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ethical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practice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medicine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0614" cy="553998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729361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Bell MT" pitchFamily="18" charset="0"/>
              </a:rPr>
              <a:t>Learning Objectives </a:t>
            </a:r>
          </a:p>
          <a:p>
            <a:r>
              <a:rPr lang="en-US" sz="2800" dirty="0">
                <a:latin typeface="Bell MT" pitchFamily="18" charset="0"/>
              </a:rPr>
              <a:t>Core concept </a:t>
            </a:r>
            <a:r>
              <a:rPr lang="en-US" sz="2800" i="1" dirty="0">
                <a:latin typeface="Bell MT" pitchFamily="18" charset="0"/>
              </a:rPr>
              <a:t>70 %</a:t>
            </a:r>
          </a:p>
          <a:p>
            <a:r>
              <a:rPr lang="en-US" sz="2800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dirty="0">
                <a:latin typeface="Bell MT" pitchFamily="18" charset="0"/>
              </a:rPr>
              <a:t>15 %</a:t>
            </a:r>
          </a:p>
          <a:p>
            <a:r>
              <a:rPr lang="en-US" sz="28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dirty="0">
                <a:latin typeface="Bell MT" pitchFamily="18" charset="0"/>
              </a:rPr>
              <a:t>10%</a:t>
            </a:r>
          </a:p>
          <a:p>
            <a:r>
              <a:rPr lang="en-US" sz="2800" dirty="0">
                <a:latin typeface="Bell MT" pitchFamily="18" charset="0"/>
              </a:rPr>
              <a:t>Research article relevant to the topic </a:t>
            </a:r>
            <a:r>
              <a:rPr lang="en-US" sz="2800" i="1" dirty="0">
                <a:latin typeface="Bell MT" pitchFamily="18" charset="0"/>
              </a:rPr>
              <a:t>3%</a:t>
            </a:r>
          </a:p>
          <a:p>
            <a:r>
              <a:rPr lang="en-US" sz="2800" dirty="0">
                <a:latin typeface="Bell MT" pitchFamily="18" charset="0"/>
              </a:rPr>
              <a:t>Ethics and family medicine </a:t>
            </a:r>
            <a:r>
              <a:rPr lang="en-US" sz="2800" i="1" dirty="0">
                <a:latin typeface="Bell MT" pitchFamily="18" charset="0"/>
              </a:rPr>
              <a:t>2%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475813BC-56F8-D315-62D2-8BCD1E68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434451" cy="4586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8350" y="5288597"/>
            <a:ext cx="7569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5400" u="sng" spc="-3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Prof</a:t>
            </a:r>
            <a:r>
              <a:rPr sz="5400" u="sng" spc="-1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395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U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mar’s</a:t>
            </a:r>
            <a:r>
              <a:rPr sz="5400" u="sng" spc="-4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LGIS</a:t>
            </a:r>
            <a:r>
              <a:rPr sz="5400" u="sng" spc="-12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model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pic>
        <p:nvPicPr>
          <p:cNvPr id="6" name="Picture 5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08DC9D61-7E26-CB63-7637-3C9EE0EE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288597"/>
            <a:ext cx="7569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5400" u="sng" spc="-38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Sequence</a:t>
            </a:r>
            <a:r>
              <a:rPr sz="5400" u="sng" spc="-4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of</a:t>
            </a:r>
            <a:r>
              <a:rPr sz="5400" u="sng" spc="-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lecture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892" y="1588706"/>
            <a:ext cx="5462270" cy="30968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Core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Subject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Spiral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Integration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Horizontal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Integration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Vertical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integration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EOLA(End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lecture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assessment)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Digital</a:t>
            </a:r>
            <a:r>
              <a:rPr sz="2400" spc="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Library</a:t>
            </a:r>
            <a:r>
              <a:rPr sz="2400" spc="-1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References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Research,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Bioethics,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Artificial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Intelligence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C9697BEE-6F98-679A-A6E6-AFB58958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350" y="5288597"/>
            <a:ext cx="7569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55865" algn="l"/>
              </a:tabLst>
            </a:pPr>
            <a:r>
              <a:rPr sz="5400" u="sng" spc="-30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Learning</a:t>
            </a:r>
            <a:r>
              <a:rPr sz="5400" u="sng" spc="-125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 </a:t>
            </a:r>
            <a:r>
              <a:rPr sz="5400" u="sng" spc="-10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objectives:</a:t>
            </a:r>
            <a:r>
              <a:rPr sz="5400" u="sng" dirty="0">
                <a:solidFill>
                  <a:srgbClr val="252525"/>
                </a:solidFill>
                <a:uFill>
                  <a:solidFill>
                    <a:srgbClr val="AC0000"/>
                  </a:solidFill>
                </a:uFill>
                <a:latin typeface="Impact"/>
                <a:cs typeface="Impact"/>
              </a:rPr>
              <a:t>	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692" y="486981"/>
            <a:ext cx="7358380" cy="376427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Define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Negative</a:t>
            </a:r>
            <a:r>
              <a:rPr sz="2400" spc="-5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Autopsy</a:t>
            </a:r>
            <a:r>
              <a:rPr sz="2400" spc="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&amp;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Enlist</a:t>
            </a:r>
            <a:r>
              <a:rPr sz="2400" spc="-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causes.</a:t>
            </a:r>
            <a:endParaRPr sz="2400">
              <a:latin typeface="Times New Roman"/>
              <a:cs typeface="Times New Roman"/>
            </a:endParaRPr>
          </a:p>
          <a:p>
            <a:pPr marL="288925" marR="406400" indent="-276860">
              <a:lnSpc>
                <a:spcPts val="2850"/>
              </a:lnSpc>
              <a:spcBef>
                <a:spcPts val="69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Describe</a:t>
            </a:r>
            <a:r>
              <a:rPr sz="2400" spc="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the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procedure</a:t>
            </a:r>
            <a:r>
              <a:rPr sz="2400" spc="-10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D3737"/>
                </a:solidFill>
                <a:latin typeface="Times New Roman"/>
                <a:cs typeface="Times New Roman"/>
              </a:rPr>
              <a:t>exhumation</a:t>
            </a:r>
            <a:r>
              <a:rPr sz="2400" spc="18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r>
              <a:rPr sz="2400" spc="-114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Forensic Importance.</a:t>
            </a:r>
            <a:endParaRPr sz="2400">
              <a:latin typeface="Times New Roman"/>
              <a:cs typeface="Times New Roman"/>
            </a:endParaRPr>
          </a:p>
          <a:p>
            <a:pPr marL="288925" marR="5080" indent="-276860">
              <a:lnSpc>
                <a:spcPct val="101699"/>
              </a:lnSpc>
              <a:spcBef>
                <a:spcPts val="44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Briefly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explain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</a:t>
            </a:r>
            <a:r>
              <a:rPr sz="2400" spc="1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mutilated</a:t>
            </a:r>
            <a:r>
              <a:rPr sz="2400" spc="2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and</a:t>
            </a:r>
            <a:r>
              <a:rPr sz="2400" spc="2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D3737"/>
                </a:solidFill>
                <a:latin typeface="Times New Roman"/>
                <a:cs typeface="Times New Roman"/>
              </a:rPr>
              <a:t>decomposed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bodies</a:t>
            </a:r>
            <a:endParaRPr sz="2400">
              <a:latin typeface="Times New Roman"/>
              <a:cs typeface="Times New Roman"/>
            </a:endParaRPr>
          </a:p>
          <a:p>
            <a:pPr marL="288925" marR="926465" indent="-276860">
              <a:lnSpc>
                <a:spcPts val="2850"/>
              </a:lnSpc>
              <a:spcBef>
                <a:spcPts val="695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Define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Postmortem</a:t>
            </a:r>
            <a:r>
              <a:rPr sz="2400" spc="4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artifacts</a:t>
            </a:r>
            <a:r>
              <a:rPr sz="2400" spc="-2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its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type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F2F2F"/>
                </a:solidFill>
                <a:latin typeface="Times New Roman"/>
                <a:cs typeface="Times New Roman"/>
              </a:rPr>
              <a:t>w.r.t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their 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medico-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legal</a:t>
            </a:r>
            <a:r>
              <a:rPr sz="2400" spc="24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importance.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484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Risks</a:t>
            </a:r>
            <a:r>
              <a:rPr sz="2400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D3737"/>
                </a:solidFill>
                <a:latin typeface="Times New Roman"/>
                <a:cs typeface="Times New Roman"/>
              </a:rPr>
              <a:t>Hazards</a:t>
            </a:r>
            <a:r>
              <a:rPr sz="2400" spc="-30" dirty="0">
                <a:solidFill>
                  <a:srgbClr val="FD373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autopsy.</a:t>
            </a:r>
            <a:endParaRPr sz="2400">
              <a:latin typeface="Times New Roman"/>
              <a:cs typeface="Times New Roman"/>
            </a:endParaRPr>
          </a:p>
          <a:p>
            <a:pPr marL="288925" indent="-276225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89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Relevant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Laws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>
            <a:extLst>
              <a:ext uri="{FF2B5EF4-FFF2-40B4-BE49-F238E27FC236}">
                <a16:creationId xmlns:a16="http://schemas.microsoft.com/office/drawing/2014/main" id="{A5EEC358-D9ED-BF02-D6BD-284C22AA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382000" y="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6172200"/>
            <a:ext cx="7543800" cy="28575"/>
          </a:xfrm>
          <a:custGeom>
            <a:avLst/>
            <a:gdLst/>
            <a:ahLst/>
            <a:cxnLst/>
            <a:rect l="l" t="t" r="r" b="b"/>
            <a:pathLst>
              <a:path w="7543800" h="28575">
                <a:moveTo>
                  <a:pt x="7543800" y="0"/>
                </a:moveTo>
                <a:lnTo>
                  <a:pt x="0" y="0"/>
                </a:lnTo>
                <a:lnTo>
                  <a:pt x="0" y="28575"/>
                </a:lnTo>
                <a:lnTo>
                  <a:pt x="7543800" y="28575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5492" y="5288597"/>
            <a:ext cx="500253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27960" algn="l"/>
              </a:tabLst>
            </a:pPr>
            <a:r>
              <a:rPr sz="5400" spc="-10" dirty="0">
                <a:solidFill>
                  <a:srgbClr val="252525"/>
                </a:solidFill>
                <a:latin typeface="Impact"/>
                <a:cs typeface="Impact"/>
              </a:rPr>
              <a:t>Negative</a:t>
            </a:r>
            <a:r>
              <a:rPr sz="5400" dirty="0">
                <a:solidFill>
                  <a:srgbClr val="252525"/>
                </a:solidFill>
                <a:latin typeface="Impact"/>
                <a:cs typeface="Impact"/>
              </a:rPr>
              <a:t>	</a:t>
            </a:r>
            <a:r>
              <a:rPr sz="5400" spc="-10" dirty="0">
                <a:solidFill>
                  <a:srgbClr val="252525"/>
                </a:solidFill>
                <a:latin typeface="Impact"/>
                <a:cs typeface="Impact"/>
              </a:rPr>
              <a:t>Autopsy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u="none" dirty="0">
                <a:solidFill>
                  <a:srgbClr val="C00000"/>
                </a:solidFill>
                <a:latin typeface="Times New Roman"/>
                <a:cs typeface="Times New Roman"/>
              </a:rPr>
              <a:t>Negative</a:t>
            </a:r>
            <a:r>
              <a:rPr sz="2750" b="1" u="none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50" b="1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Autopsy: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692" y="2170430"/>
            <a:ext cx="7566025" cy="14986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79425" marR="5080" indent="-467359">
              <a:lnSpc>
                <a:spcPct val="100800"/>
              </a:lnSpc>
              <a:spcBef>
                <a:spcPts val="80"/>
              </a:spcBef>
              <a:buClr>
                <a:srgbClr val="AC0000"/>
              </a:buClr>
              <a:buFont typeface="Wingdings"/>
              <a:buChar char=""/>
              <a:tabLst>
                <a:tab pos="479425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</a:t>
            </a:r>
            <a:r>
              <a:rPr sz="2400" spc="-9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about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2–5%</a:t>
            </a:r>
            <a:r>
              <a:rPr sz="2400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postmortem</a:t>
            </a:r>
            <a:r>
              <a:rPr sz="2400" spc="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</a:t>
            </a:r>
            <a:r>
              <a:rPr sz="2400" spc="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cases,</a:t>
            </a:r>
            <a:r>
              <a:rPr sz="2400" spc="16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cause</a:t>
            </a:r>
            <a:r>
              <a:rPr sz="2400" spc="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of</a:t>
            </a:r>
            <a:r>
              <a:rPr sz="2400" spc="-7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death</a:t>
            </a:r>
            <a:r>
              <a:rPr sz="2400" spc="-10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remains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unknown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,</a:t>
            </a:r>
            <a:r>
              <a:rPr sz="2400" spc="1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even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after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all</a:t>
            </a:r>
            <a:r>
              <a:rPr sz="2400" spc="-8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laboratory examinations</a:t>
            </a:r>
            <a:r>
              <a:rPr sz="2400" spc="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including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biochemical,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microbiological,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virological,</a:t>
            </a:r>
            <a:r>
              <a:rPr sz="2400" spc="-8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microscopic</a:t>
            </a:r>
            <a:r>
              <a:rPr sz="2400" spc="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toxicological</a:t>
            </a:r>
            <a:r>
              <a:rPr sz="2400" spc="-7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examination.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0"/>
            <a:ext cx="1676400" cy="228600"/>
          </a:xfrm>
          <a:prstGeom prst="rect">
            <a:avLst/>
          </a:prstGeom>
          <a:solidFill>
            <a:srgbClr val="9E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1987</Words>
  <Application>Microsoft Office PowerPoint</Application>
  <PresentationFormat>On-screen Show (4:3)</PresentationFormat>
  <Paragraphs>319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MT</vt:lpstr>
      <vt:lpstr>Bell MT</vt:lpstr>
      <vt:lpstr>Courier New</vt:lpstr>
      <vt:lpstr>Gadugi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SEQUENCE OF LGIS</vt:lpstr>
      <vt:lpstr>PowerPoint Presentation</vt:lpstr>
      <vt:lpstr>PowerPoint Presentation</vt:lpstr>
      <vt:lpstr>PowerPoint Presentation</vt:lpstr>
      <vt:lpstr>Negative Autopsy:</vt:lpstr>
      <vt:lpstr>Negative Autopsy:</vt:lpstr>
      <vt:lpstr>PowerPoint Presentation</vt:lpstr>
      <vt:lpstr>DEFINITION:</vt:lpstr>
      <vt:lpstr>1. Medical board proceeds to the burial place with area magistrate.Exumation is conducted in early hours of morning , police will cordon the area , with shamiana and qanat.</vt:lpstr>
      <vt:lpstr>PowerPoint Presentation</vt:lpstr>
      <vt:lpstr>PowerPoint Presentation</vt:lpstr>
      <vt:lpstr>PowerPoint Presentation</vt:lpstr>
      <vt:lpstr>We can perform autopsy on:</vt:lpstr>
      <vt:lpstr>PowerPoint Presentation</vt:lpstr>
      <vt:lpstr>PowerPoint Presentation</vt:lpstr>
      <vt:lpstr>Post mortem Artifact: An artifact that is added to the dead body during post mortem period is known as post mortem artifact Post mortem artifacts lacks vital reactions of the living tissues</vt:lpstr>
      <vt:lpstr>Causes of Post mortem Artifacts</vt:lpstr>
      <vt:lpstr>PowerPoint Presentation</vt:lpstr>
      <vt:lpstr>PowerPoint Presentation</vt:lpstr>
      <vt:lpstr>PowerPoint Presentation</vt:lpstr>
      <vt:lpstr>2.Biological Hazards ; Bacterial, Viral, Fungal infections</vt:lpstr>
      <vt:lpstr>PowerPoint Presentation</vt:lpstr>
      <vt:lpstr>1. Cr. PC Section 174</vt:lpstr>
      <vt:lpstr>i) Cr.PC Section 174</vt:lpstr>
      <vt:lpstr>ii) Cr.PC Section 176</vt:lpstr>
      <vt:lpstr>PowerPoint Presentation</vt:lpstr>
      <vt:lpstr>https://pubmed.ncbi.nlm.nih.gov/22250143/</vt:lpstr>
      <vt:lpstr>Recommendations For Autopsy</vt:lpstr>
      <vt:lpstr>How to Approach a dead body</vt:lpstr>
      <vt:lpstr>How To Access Digital Library</vt:lpstr>
      <vt:lpstr>Learning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54</cp:lastModifiedBy>
  <cp:revision>10</cp:revision>
  <dcterms:created xsi:type="dcterms:W3CDTF">2025-02-10T06:55:43Z</dcterms:created>
  <dcterms:modified xsi:type="dcterms:W3CDTF">2025-02-25T10:12:26Z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LastSaved">
    <vt:filetime>2025-02-10T00:00:00Z</vt:filetime>
  </property>
</Properties>
</file>