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18" r:id="rId4"/>
    <p:sldId id="317" r:id="rId5"/>
    <p:sldId id="31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21" r:id="rId40"/>
    <p:sldId id="322" r:id="rId41"/>
    <p:sldId id="314" r:id="rId42"/>
    <p:sldId id="320" r:id="rId43"/>
    <p:sldId id="292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1654" y="1529537"/>
            <a:ext cx="6963409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95422" y="5285943"/>
            <a:ext cx="2865754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72922"/>
            <a:ext cx="807211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190" y="2135534"/>
            <a:ext cx="5515610" cy="2136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pladder.com/neet-pg-study-material/forensic-medicine/forensic-autopsy-types-incisions-techniques" TargetMode="External"/><Relationship Id="rId2" Type="http://schemas.openxmlformats.org/officeDocument/2006/relationships/hyperlink" Target="https://www.intechopen.com/chapters/722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books/NBK539901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1828800"/>
            <a:ext cx="4165346" cy="1779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55" dirty="0">
                <a:solidFill>
                  <a:srgbClr val="C00000"/>
                </a:solidFill>
                <a:latin typeface="Calibri"/>
                <a:cs typeface="Calibri"/>
              </a:rPr>
              <a:t>GIT Module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600" b="1" spc="-55">
                <a:solidFill>
                  <a:srgbClr val="C00000"/>
                </a:solidFill>
                <a:latin typeface="Calibri"/>
                <a:cs typeface="Calibri"/>
              </a:rPr>
              <a:t>AUTOPSY</a:t>
            </a:r>
            <a:r>
              <a:rPr lang="en-US" sz="6600" b="1" spc="-55" dirty="0">
                <a:solidFill>
                  <a:srgbClr val="C00000"/>
                </a:solidFill>
                <a:latin typeface="Calibri"/>
                <a:cs typeface="Calibri"/>
              </a:rPr>
              <a:t>-I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676400" y="4038600"/>
            <a:ext cx="4876800" cy="984885"/>
          </a:xfrm>
        </p:spPr>
        <p:txBody>
          <a:bodyPr/>
          <a:lstStyle/>
          <a:p>
            <a:r>
              <a:rPr lang="en-US" sz="3200" b="1" dirty="0"/>
              <a:t>Dr </a:t>
            </a:r>
            <a:r>
              <a:rPr lang="en-US" sz="3200" b="1" dirty="0" err="1"/>
              <a:t>Filza</a:t>
            </a:r>
            <a:r>
              <a:rPr lang="en-US" sz="3200" b="1" dirty="0"/>
              <a:t> Ali</a:t>
            </a:r>
          </a:p>
          <a:p>
            <a:r>
              <a:rPr lang="en-US" sz="3200" b="1" dirty="0"/>
              <a:t>Dr </a:t>
            </a:r>
            <a:r>
              <a:rPr lang="en-US" sz="3200" b="1" dirty="0" err="1"/>
              <a:t>Gulzaib</a:t>
            </a:r>
            <a:r>
              <a:rPr lang="en-US" sz="3200" b="1" dirty="0"/>
              <a:t> </a:t>
            </a:r>
            <a:r>
              <a:rPr lang="en-US" sz="3200" b="1" dirty="0" err="1"/>
              <a:t>Pervaiz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839469"/>
            <a:ext cx="4454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4</a:t>
            </a:r>
            <a:r>
              <a:rPr sz="40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r>
              <a:rPr sz="4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u="sng" spc="-2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PSYCHOLOGICAL</a:t>
            </a:r>
            <a:r>
              <a:rPr sz="2800" u="sng" spc="-1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AUTOPSY: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58213"/>
            <a:ext cx="738759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899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performed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when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person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commits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suicide.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only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collection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information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from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friends,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relatives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find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out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reason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suicide.</a:t>
            </a:r>
            <a:endParaRPr sz="2800">
              <a:latin typeface="Calibri"/>
              <a:cs typeface="Calibri"/>
            </a:endParaRPr>
          </a:p>
          <a:p>
            <a:pPr marL="12700" marR="681355">
              <a:lnSpc>
                <a:spcPct val="100000"/>
              </a:lnSpc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Not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performed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dead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body.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doctor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is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needed.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Performed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Social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workers,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Psychologists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0"/>
            <a:ext cx="18288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901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E2B1F"/>
                </a:solidFill>
                <a:latin typeface="Arial"/>
                <a:cs typeface="Arial"/>
              </a:rPr>
              <a:t>Objectives</a:t>
            </a:r>
            <a:r>
              <a:rPr sz="3200" spc="-9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E2B1F"/>
                </a:solidFill>
                <a:latin typeface="Arial"/>
                <a:cs typeface="Arial"/>
              </a:rPr>
              <a:t>of</a:t>
            </a:r>
            <a:r>
              <a:rPr sz="3200" spc="-6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E2B1F"/>
                </a:solidFill>
                <a:latin typeface="Arial"/>
                <a:cs typeface="Arial"/>
              </a:rPr>
              <a:t>Postmortem</a:t>
            </a:r>
            <a:r>
              <a:rPr sz="3200" spc="-6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Arial"/>
                <a:cs typeface="Arial"/>
              </a:rPr>
              <a:t>Examination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9290" y="2135534"/>
          <a:ext cx="5439408" cy="2136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Forensic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Clinical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10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Identification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Yes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Cause</a:t>
                      </a:r>
                      <a:r>
                        <a:rPr sz="2000" b="1" spc="-3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death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Yes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Yes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Time</a:t>
                      </a:r>
                      <a:r>
                        <a:rPr sz="2000" b="1" spc="-4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since</a:t>
                      </a:r>
                      <a:r>
                        <a:rPr sz="2000" b="1" spc="-3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death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Yes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31750">
                        <a:lnSpc>
                          <a:spcPts val="2320"/>
                        </a:lnSpc>
                        <a:spcBef>
                          <a:spcPts val="595"/>
                        </a:spcBef>
                      </a:pPr>
                      <a:r>
                        <a:rPr sz="2000" b="1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Manner</a:t>
                      </a:r>
                      <a:r>
                        <a:rPr sz="2000" b="1" spc="-40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="1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2000" b="1" spc="-20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 death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ts val="232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Yes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2320"/>
                        </a:lnSpc>
                        <a:spcBef>
                          <a:spcPts val="595"/>
                        </a:spcBef>
                      </a:pPr>
                      <a:r>
                        <a:rPr sz="2000" b="1" spc="-25" dirty="0">
                          <a:solidFill>
                            <a:srgbClr val="2E2B1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755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632829" y="5847384"/>
            <a:ext cx="1275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5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0"/>
            <a:ext cx="1600200" cy="2729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6809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PROTOCOL</a:t>
            </a:r>
            <a:r>
              <a:rPr sz="3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3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E2B1F"/>
                </a:solidFill>
                <a:latin typeface="Calibri"/>
                <a:cs typeface="Calibri"/>
              </a:rPr>
              <a:t>MEDICO-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LEGAL</a:t>
            </a:r>
            <a:r>
              <a:rPr sz="32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r>
              <a:rPr sz="1800" b="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219200"/>
            <a:ext cx="7693660" cy="4676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8279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signed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document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containing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written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record,which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serves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as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proof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autopsy.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-10" dirty="0">
                <a:solidFill>
                  <a:srgbClr val="2E2B1F"/>
                </a:solidFill>
                <a:latin typeface="Calibri"/>
                <a:cs typeface="Calibri"/>
              </a:rPr>
              <a:t>TYPES: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Narrative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protocol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Numerical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protocol</a:t>
            </a:r>
            <a:endParaRPr sz="2000">
              <a:latin typeface="Calibri"/>
              <a:cs typeface="Calibri"/>
            </a:endParaRPr>
          </a:p>
          <a:p>
            <a:pPr marL="382270" lvl="1" indent="-301625">
              <a:lnSpc>
                <a:spcPct val="100000"/>
              </a:lnSpc>
              <a:spcBef>
                <a:spcPts val="2135"/>
              </a:spcBef>
              <a:buAutoNum type="arabicPeriod"/>
              <a:tabLst>
                <a:tab pos="382270" algn="l"/>
              </a:tabLst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NARRATIVE</a:t>
            </a:r>
            <a:r>
              <a:rPr sz="24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AUTOPSY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PROTOCOL:</a:t>
            </a:r>
            <a:endParaRPr sz="2400">
              <a:latin typeface="Calibri"/>
              <a:cs typeface="Calibri"/>
            </a:endParaRPr>
          </a:p>
          <a:p>
            <a:pPr marL="1113155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written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story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form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Advantage:</a:t>
            </a:r>
            <a:endParaRPr sz="2400">
              <a:latin typeface="Calibri"/>
              <a:cs typeface="Calibri"/>
            </a:endParaRPr>
          </a:p>
          <a:p>
            <a:pPr marL="1199515" lvl="2" indent="-191770">
              <a:lnSpc>
                <a:spcPct val="100000"/>
              </a:lnSpc>
              <a:spcBef>
                <a:spcPts val="25"/>
              </a:spcBef>
              <a:buAutoNum type="romanLcParenR"/>
              <a:tabLst>
                <a:tab pos="1199515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Best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people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who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are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able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tell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story</a:t>
            </a:r>
            <a:endParaRPr sz="2000">
              <a:latin typeface="Calibri"/>
              <a:cs typeface="Calibri"/>
            </a:endParaRPr>
          </a:p>
          <a:p>
            <a:pPr marL="1235075" lvl="2" indent="-251460">
              <a:lnSpc>
                <a:spcPct val="100000"/>
              </a:lnSpc>
              <a:buAutoNum type="romanLcParenR"/>
              <a:tabLst>
                <a:tab pos="1235075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Immediate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storage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facts</a:t>
            </a:r>
            <a:endParaRPr sz="2000">
              <a:latin typeface="Calibri"/>
              <a:cs typeface="Calibri"/>
            </a:endParaRPr>
          </a:p>
          <a:p>
            <a:pPr marL="1292860" marR="764540" lvl="2" indent="-309880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13843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Forensic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expert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can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tell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difference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between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normal 	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abnormal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5769051"/>
            <a:ext cx="4542155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Disadvantage:</a:t>
            </a:r>
            <a:endParaRPr sz="2400">
              <a:latin typeface="Calibri"/>
              <a:cs typeface="Calibri"/>
            </a:endParaRPr>
          </a:p>
          <a:p>
            <a:pPr marL="1203960" indent="-191770">
              <a:lnSpc>
                <a:spcPct val="100000"/>
              </a:lnSpc>
              <a:spcBef>
                <a:spcPts val="25"/>
              </a:spcBef>
              <a:buAutoNum type="romanLcParenR"/>
              <a:tabLst>
                <a:tab pos="120396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Narration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may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be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sketching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only</a:t>
            </a:r>
            <a:endParaRPr sz="2000">
              <a:latin typeface="Calibri"/>
              <a:cs typeface="Calibri"/>
            </a:endParaRPr>
          </a:p>
          <a:p>
            <a:pPr marL="1292860" indent="-251460">
              <a:lnSpc>
                <a:spcPct val="100000"/>
              </a:lnSpc>
              <a:buAutoNum type="romanLcParenR"/>
              <a:tabLst>
                <a:tab pos="129286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Subjective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personal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6629" y="5962599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0"/>
            <a:ext cx="16764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10432"/>
            <a:ext cx="6535420" cy="14306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2.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Numerical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Autopsy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Protocol:</a:t>
            </a:r>
            <a:endParaRPr sz="2400" dirty="0">
              <a:latin typeface="Calibri"/>
              <a:cs typeface="Calibri"/>
            </a:endParaRPr>
          </a:p>
          <a:p>
            <a:pPr marL="12700" marR="5080" indent="1979930">
              <a:lnSpc>
                <a:spcPct val="102299"/>
              </a:lnSpc>
              <a:spcBef>
                <a:spcPts val="345"/>
              </a:spcBef>
            </a:pP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2000"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latin typeface="Calibri"/>
                <a:cs typeface="Calibri"/>
              </a:rPr>
              <a:t>systemic</a:t>
            </a:r>
            <a:r>
              <a:rPr sz="2000" b="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report</a:t>
            </a:r>
            <a:r>
              <a:rPr sz="2000"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0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Listing</a:t>
            </a:r>
            <a:r>
              <a:rPr sz="20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various</a:t>
            </a:r>
            <a:r>
              <a:rPr sz="2000"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2E2B1F"/>
                </a:solidFill>
                <a:latin typeface="Calibri"/>
                <a:cs typeface="Calibri"/>
              </a:rPr>
              <a:t>systems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0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brief</a:t>
            </a:r>
            <a:r>
              <a:rPr sz="2000"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AFEF"/>
                </a:solidFill>
                <a:latin typeface="Calibri"/>
                <a:cs typeface="Calibri"/>
              </a:rPr>
              <a:t>description</a:t>
            </a:r>
            <a:r>
              <a:rPr sz="2000" b="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r>
              <a:rPr sz="20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0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PAKISTAN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MIXED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autopsy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protocal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2E2B1F"/>
                </a:solidFill>
                <a:latin typeface="Calibri"/>
                <a:cs typeface="Calibri"/>
              </a:rPr>
              <a:t>is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used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177922"/>
            <a:ext cx="6814184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Advantages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AutoNum type="alphaLcPeriod"/>
              <a:tabLst>
                <a:tab pos="3556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Minor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details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are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mentioned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report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comprehensive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Provides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unifrom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detail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all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information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all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cases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objective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impersonal</a:t>
            </a:r>
            <a:endParaRPr sz="2000">
              <a:latin typeface="Calibri"/>
              <a:cs typeface="Calibri"/>
            </a:endParaRPr>
          </a:p>
          <a:p>
            <a:pPr marL="355600" marR="421005" indent="-34353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556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Facilitates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immediate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inspection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any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particular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heading, feature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lesion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found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at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Disadvantages: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90"/>
              </a:spcBef>
              <a:buAutoNum type="alphaLcPeriod"/>
              <a:tabLst>
                <a:tab pos="3556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Requires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more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time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completion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Requires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more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pages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0"/>
            <a:ext cx="1600200" cy="304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09600"/>
            <a:ext cx="7608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2B1F"/>
                </a:solidFill>
                <a:latin typeface="Arial"/>
                <a:cs typeface="Arial"/>
              </a:rPr>
              <a:t>Post-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mortem</a:t>
            </a:r>
            <a:r>
              <a:rPr sz="1800" b="1" spc="-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Protocol:</a:t>
            </a:r>
            <a:r>
              <a:rPr sz="1800" b="1" spc="-3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Descriptive</a:t>
            </a:r>
            <a:r>
              <a:rPr sz="1800" b="1" spc="1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</a:t>
            </a:r>
            <a:r>
              <a:rPr sz="1800" b="1" spc="-4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Used</a:t>
            </a:r>
            <a:r>
              <a:rPr sz="1800" b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in</a:t>
            </a:r>
            <a:r>
              <a:rPr sz="1800" b="1" spc="-3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Pakistan</a:t>
            </a:r>
            <a:r>
              <a:rPr sz="1800" b="1" spc="-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E2B1F"/>
                </a:solidFill>
                <a:latin typeface="Arial"/>
                <a:cs typeface="Arial"/>
              </a:rPr>
              <a:t>(page</a:t>
            </a:r>
            <a:r>
              <a:rPr sz="1800" b="1" i="1" spc="-25" dirty="0">
                <a:solidFill>
                  <a:srgbClr val="2E2B1F"/>
                </a:solidFill>
                <a:latin typeface="Arial"/>
                <a:cs typeface="Arial"/>
              </a:rPr>
              <a:t> 1)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7752588" cy="5638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0" y="0"/>
            <a:ext cx="17526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09600"/>
            <a:ext cx="8305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2B1F"/>
                </a:solidFill>
                <a:latin typeface="Arial"/>
                <a:cs typeface="Arial"/>
              </a:rPr>
              <a:t>Post-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mortem</a:t>
            </a:r>
            <a:r>
              <a:rPr sz="1800" b="1" spc="-1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Protocol:</a:t>
            </a:r>
            <a:r>
              <a:rPr sz="1800" b="1" spc="-3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Descriptive</a:t>
            </a:r>
            <a:r>
              <a:rPr sz="1800" b="1" spc="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</a:t>
            </a:r>
            <a:r>
              <a:rPr sz="1800" b="1" spc="-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Used</a:t>
            </a:r>
            <a:r>
              <a:rPr sz="1800" b="1" spc="-1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2E2B1F"/>
                </a:solidFill>
                <a:latin typeface="Arial"/>
                <a:cs typeface="Arial"/>
              </a:rPr>
              <a:t>in</a:t>
            </a:r>
            <a:r>
              <a:rPr sz="1800" b="1" spc="-2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spc="-10">
                <a:solidFill>
                  <a:srgbClr val="2E2B1F"/>
                </a:solidFill>
                <a:latin typeface="Arial"/>
                <a:cs typeface="Arial"/>
              </a:rPr>
              <a:t>Pakistan</a:t>
            </a:r>
            <a:r>
              <a:rPr lang="en-US" b="1" spc="-1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i="1">
                <a:solidFill>
                  <a:srgbClr val="2E2B1F"/>
                </a:solidFill>
                <a:latin typeface="Arial"/>
                <a:cs typeface="Arial"/>
              </a:rPr>
              <a:t>(p</a:t>
            </a:r>
            <a:r>
              <a:rPr lang="en-US" sz="1800" b="1" i="1" dirty="0">
                <a:solidFill>
                  <a:srgbClr val="2E2B1F"/>
                </a:solidFill>
                <a:latin typeface="Arial"/>
                <a:cs typeface="Arial"/>
              </a:rPr>
              <a:t>g</a:t>
            </a:r>
            <a:r>
              <a:rPr sz="1800" b="1" i="1" spc="-2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2E2B1F"/>
                </a:solidFill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077200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0" y="0"/>
            <a:ext cx="17526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685800"/>
            <a:ext cx="7696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E2B1F"/>
                </a:solidFill>
                <a:latin typeface="Arial"/>
                <a:cs typeface="Arial"/>
              </a:rPr>
              <a:t>Post-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mortem</a:t>
            </a:r>
            <a:r>
              <a:rPr sz="1600" b="1" spc="-1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Protocol:</a:t>
            </a:r>
            <a:r>
              <a:rPr sz="1600" b="1" spc="-3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Descriptive</a:t>
            </a:r>
            <a:r>
              <a:rPr sz="1600" b="1" spc="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Protocol</a:t>
            </a:r>
            <a:r>
              <a:rPr sz="1600" b="1" spc="-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Used</a:t>
            </a:r>
            <a:r>
              <a:rPr sz="1600" b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2E2B1F"/>
                </a:solidFill>
                <a:latin typeface="Arial"/>
                <a:cs typeface="Arial"/>
              </a:rPr>
              <a:t>in</a:t>
            </a:r>
            <a:r>
              <a:rPr sz="1600" b="1" spc="-2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2E2B1F"/>
                </a:solidFill>
                <a:latin typeface="Arial"/>
                <a:cs typeface="Arial"/>
              </a:rPr>
              <a:t>Pakistan</a:t>
            </a:r>
            <a:r>
              <a:rPr lang="en-US" sz="1600" b="1" spc="-10" dirty="0">
                <a:solidFill>
                  <a:srgbClr val="2E2B1F"/>
                </a:solidFill>
                <a:latin typeface="Arial"/>
                <a:cs typeface="Arial"/>
              </a:rPr>
              <a:t>  </a:t>
            </a:r>
            <a:r>
              <a:rPr sz="1600" b="1" i="1">
                <a:solidFill>
                  <a:srgbClr val="2E2B1F"/>
                </a:solidFill>
                <a:latin typeface="Arial"/>
                <a:cs typeface="Arial"/>
              </a:rPr>
              <a:t>(p</a:t>
            </a:r>
            <a:r>
              <a:rPr lang="en-US" sz="1600" b="1" i="1" dirty="0">
                <a:solidFill>
                  <a:srgbClr val="2E2B1F"/>
                </a:solidFill>
                <a:latin typeface="Arial"/>
                <a:cs typeface="Arial"/>
              </a:rPr>
              <a:t>g</a:t>
            </a:r>
            <a:r>
              <a:rPr sz="1600" b="1" i="1" spc="-25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2E2B1F"/>
                </a:solidFill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848600" cy="5449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1800" y="0"/>
            <a:ext cx="1676400" cy="25904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33400"/>
            <a:ext cx="59912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E2B1F"/>
                </a:solidFill>
                <a:latin typeface="Arial"/>
                <a:cs typeface="Arial"/>
              </a:rPr>
              <a:t>Post-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mortem</a:t>
            </a:r>
            <a:r>
              <a:rPr sz="1600" b="1" spc="-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Protocol</a:t>
            </a:r>
            <a:r>
              <a:rPr sz="1600" b="1" spc="-1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:</a:t>
            </a:r>
            <a:r>
              <a:rPr sz="1600" b="1" spc="-3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Descriptive</a:t>
            </a:r>
            <a:r>
              <a:rPr sz="1600" b="1" spc="1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protocol</a:t>
            </a:r>
            <a:r>
              <a:rPr sz="1600" b="1" spc="-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Used</a:t>
            </a:r>
            <a:r>
              <a:rPr sz="1600" b="1" spc="-5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E2B1F"/>
                </a:solidFill>
                <a:latin typeface="Arial"/>
                <a:cs typeface="Arial"/>
              </a:rPr>
              <a:t>in</a:t>
            </a:r>
            <a:r>
              <a:rPr sz="1600" b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E2B1F"/>
                </a:solidFill>
                <a:latin typeface="Arial"/>
                <a:cs typeface="Arial"/>
              </a:rPr>
              <a:t>Pakistan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dirty="0">
                <a:solidFill>
                  <a:srgbClr val="2E2B1F"/>
                </a:solidFill>
                <a:latin typeface="Arial"/>
                <a:cs typeface="Arial"/>
              </a:rPr>
              <a:t>(page</a:t>
            </a:r>
            <a:r>
              <a:rPr sz="1600" b="1" i="1" spc="-25" dirty="0">
                <a:solidFill>
                  <a:srgbClr val="2E2B1F"/>
                </a:solidFill>
                <a:latin typeface="Arial"/>
                <a:cs typeface="Arial"/>
              </a:rPr>
              <a:t> 4)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37844"/>
            <a:ext cx="7467600" cy="5820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00824" y="0"/>
            <a:ext cx="1857375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75920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REQUIREMENTS</a:t>
            </a:r>
            <a:r>
              <a:rPr sz="32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32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MEDICOLEGAL</a:t>
            </a:r>
            <a:r>
              <a:rPr sz="32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2E2B1F"/>
                </a:solidFill>
                <a:latin typeface="Calibri"/>
                <a:cs typeface="Calibri"/>
              </a:rPr>
              <a:t>AUTOPSY: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7466965" cy="435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indent="-4108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23545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Authorization:</a:t>
            </a:r>
            <a:endParaRPr sz="2400">
              <a:latin typeface="Calibri"/>
              <a:cs typeface="Calibri"/>
            </a:endParaRPr>
          </a:p>
          <a:p>
            <a:pPr marL="982980" marR="1745614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CMO</a:t>
            </a:r>
            <a:r>
              <a:rPr sz="20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given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authority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examine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cadaver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by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Health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Department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Government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Punjab</a:t>
            </a:r>
            <a:endParaRPr sz="2000">
              <a:latin typeface="Calibri"/>
              <a:cs typeface="Calibri"/>
            </a:endParaRPr>
          </a:p>
          <a:p>
            <a:pPr marL="453390" indent="-440690">
              <a:lnSpc>
                <a:spcPct val="100000"/>
              </a:lnSpc>
              <a:spcBef>
                <a:spcPts val="2375"/>
              </a:spcBef>
              <a:buAutoNum type="arabicPeriod" startAt="2"/>
              <a:tabLst>
                <a:tab pos="453390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Complete</a:t>
            </a:r>
            <a:r>
              <a:rPr sz="24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police</a:t>
            </a:r>
            <a:r>
              <a:rPr sz="24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papers:</a:t>
            </a:r>
            <a:endParaRPr sz="2400">
              <a:latin typeface="Calibri"/>
              <a:cs typeface="Calibri"/>
            </a:endParaRPr>
          </a:p>
          <a:p>
            <a:pPr marL="534670" lvl="1" indent="-237490">
              <a:lnSpc>
                <a:spcPct val="100000"/>
              </a:lnSpc>
              <a:buAutoNum type="romanLcParenR"/>
              <a:tabLst>
                <a:tab pos="53467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Docket</a:t>
            </a:r>
            <a:r>
              <a:rPr sz="2400" b="1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(from</a:t>
            </a:r>
            <a:r>
              <a:rPr sz="24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Competent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authority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1225550" lvl="2" indent="-298450">
              <a:lnSpc>
                <a:spcPct val="100000"/>
              </a:lnSpc>
              <a:buAutoNum type="alphaLcPeriod"/>
              <a:tabLst>
                <a:tab pos="122555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24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Docket</a:t>
            </a:r>
            <a:endParaRPr sz="2400">
              <a:latin typeface="Calibri"/>
              <a:cs typeface="Calibri"/>
            </a:endParaRPr>
          </a:p>
          <a:p>
            <a:pPr marL="982980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will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decide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whether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Postmortem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required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not.</a:t>
            </a:r>
            <a:endParaRPr sz="200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IF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required,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written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authority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name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designation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CMO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PME.</a:t>
            </a:r>
            <a:endParaRPr sz="2000">
              <a:latin typeface="Calibri"/>
              <a:cs typeface="Calibri"/>
            </a:endParaRPr>
          </a:p>
          <a:p>
            <a:pPr marL="1350010" lvl="2" indent="-311785">
              <a:lnSpc>
                <a:spcPct val="100000"/>
              </a:lnSpc>
              <a:spcBef>
                <a:spcPts val="969"/>
              </a:spcBef>
              <a:buAutoNum type="alphaLcPeriod" startAt="2"/>
              <a:tabLst>
                <a:tab pos="135001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Judicial</a:t>
            </a:r>
            <a:r>
              <a:rPr sz="24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Orders/</a:t>
            </a:r>
            <a:r>
              <a:rPr sz="24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magistrate</a:t>
            </a:r>
            <a:endParaRPr sz="2400">
              <a:latin typeface="Calibri"/>
              <a:cs typeface="Calibri"/>
            </a:endParaRPr>
          </a:p>
          <a:p>
            <a:pPr marL="503555" lvl="1" indent="-311150">
              <a:lnSpc>
                <a:spcPct val="100000"/>
              </a:lnSpc>
              <a:spcBef>
                <a:spcPts val="1440"/>
              </a:spcBef>
              <a:buAutoNum type="romanLcParenR"/>
              <a:tabLst>
                <a:tab pos="503555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2400" b="1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papers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8374" y="5258206"/>
            <a:ext cx="3395979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AutoNum type="alphaLcPeriod"/>
              <a:tabLst>
                <a:tab pos="469900" algn="l"/>
              </a:tabLst>
            </a:pPr>
            <a:r>
              <a:rPr sz="2400" b="1" spc="-25" dirty="0">
                <a:solidFill>
                  <a:srgbClr val="2E2B1F"/>
                </a:solidFill>
                <a:latin typeface="Calibri"/>
                <a:cs typeface="Calibri"/>
              </a:rPr>
              <a:t>FIR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lphaLcPeriod"/>
              <a:tabLst>
                <a:tab pos="46990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2400" b="1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inquest</a:t>
            </a:r>
            <a:r>
              <a:rPr sz="24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(inquiry)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8028" y="5920536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0"/>
            <a:ext cx="1676400" cy="26753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447800"/>
            <a:ext cx="282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iii)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	Dead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challan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5515610" cy="213677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991235">
              <a:lnSpc>
                <a:spcPct val="100000"/>
              </a:lnSpc>
              <a:spcBef>
                <a:spcPts val="1225"/>
              </a:spcBef>
            </a:pPr>
            <a:r>
              <a:rPr spc="-10" dirty="0"/>
              <a:t>Age,sex,date,time</a:t>
            </a:r>
            <a:r>
              <a:rPr spc="-3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death</a:t>
            </a:r>
            <a:r>
              <a:rPr spc="-35" dirty="0"/>
              <a:t> </a:t>
            </a:r>
            <a:r>
              <a:rPr spc="-25" dirty="0"/>
              <a:t>etc</a:t>
            </a:r>
          </a:p>
          <a:p>
            <a:pPr marL="478155">
              <a:lnSpc>
                <a:spcPct val="100000"/>
              </a:lnSpc>
              <a:spcBef>
                <a:spcPts val="1345"/>
              </a:spcBef>
              <a:tabLst>
                <a:tab pos="997585" algn="l"/>
              </a:tabLst>
            </a:pPr>
            <a:r>
              <a:rPr sz="2400" b="1" spc="-25" dirty="0">
                <a:latin typeface="Calibri"/>
                <a:cs typeface="Calibri"/>
              </a:rPr>
              <a:t>iv)</a:t>
            </a:r>
            <a:r>
              <a:rPr sz="2400" b="1" dirty="0">
                <a:latin typeface="Calibri"/>
                <a:cs typeface="Calibri"/>
              </a:rPr>
              <a:t>	Death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Certificate/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treatment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record</a:t>
            </a:r>
            <a:endParaRPr sz="2400">
              <a:latin typeface="Calibri"/>
              <a:cs typeface="Calibri"/>
            </a:endParaRPr>
          </a:p>
          <a:p>
            <a:pPr marL="935355">
              <a:lnSpc>
                <a:spcPct val="100000"/>
              </a:lnSpc>
              <a:spcBef>
                <a:spcPts val="1300"/>
              </a:spcBef>
            </a:pPr>
            <a:r>
              <a:rPr dirty="0"/>
              <a:t>In</a:t>
            </a:r>
            <a:r>
              <a:rPr spc="-30" dirty="0"/>
              <a:t> </a:t>
            </a:r>
            <a:r>
              <a:rPr dirty="0"/>
              <a:t>case</a:t>
            </a:r>
            <a:r>
              <a:rPr spc="-2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hospital</a:t>
            </a:r>
            <a:r>
              <a:rPr spc="-30" dirty="0"/>
              <a:t> </a:t>
            </a:r>
            <a:r>
              <a:rPr spc="-20" dirty="0"/>
              <a:t>death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3429000"/>
            <a:ext cx="4369308" cy="27691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37629" y="5962599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0"/>
            <a:ext cx="16764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13105"/>
            <a:ext cx="3960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Complete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Meticulous: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642873"/>
            <a:ext cx="7219315" cy="574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18313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367665" algn="l"/>
              </a:tabLst>
            </a:pP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Post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Mortem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should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be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complete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meticulous</a:t>
            </a:r>
            <a:endParaRPr sz="2400">
              <a:latin typeface="Calibri"/>
              <a:cs typeface="Calibri"/>
            </a:endParaRPr>
          </a:p>
          <a:p>
            <a:pPr marL="299085" marR="124650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cavities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should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be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opened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properly,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even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cause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death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present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one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cavity.</a:t>
            </a:r>
            <a:endParaRPr sz="24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2855"/>
              </a:spcBef>
              <a:buAutoNum type="arabicPeriod" startAt="4"/>
              <a:tabLst>
                <a:tab pos="367665" algn="l"/>
              </a:tabLst>
            </a:pP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Preservation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evidence:</a:t>
            </a:r>
            <a:endParaRPr sz="2800">
              <a:latin typeface="Calibri"/>
              <a:cs typeface="Calibri"/>
            </a:endParaRPr>
          </a:p>
          <a:p>
            <a:pPr marL="367665" lvl="1" indent="-354965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36766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All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evidences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should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be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preserved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carefully</a:t>
            </a:r>
            <a:endParaRPr sz="24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spcBef>
                <a:spcPts val="2850"/>
              </a:spcBef>
              <a:buAutoNum type="arabicPeriod" startAt="5"/>
              <a:tabLst>
                <a:tab pos="368300" algn="l"/>
              </a:tabLst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Proper</a:t>
            </a:r>
            <a:r>
              <a:rPr sz="2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Handing</a:t>
            </a:r>
            <a:r>
              <a:rPr sz="28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over</a:t>
            </a:r>
            <a:r>
              <a:rPr sz="2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Dead</a:t>
            </a:r>
            <a:r>
              <a:rPr sz="2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body:</a:t>
            </a:r>
            <a:endParaRPr sz="2800">
              <a:latin typeface="Calibri"/>
              <a:cs typeface="Calibri"/>
            </a:endParaRPr>
          </a:p>
          <a:p>
            <a:pPr marL="299085" marR="1447800" lvl="1" indent="-287020">
              <a:lnSpc>
                <a:spcPct val="100000"/>
              </a:lnSpc>
              <a:spcBef>
                <a:spcPts val="30"/>
              </a:spcBef>
              <a:buChar char="•"/>
              <a:tabLst>
                <a:tab pos="299085" algn="l"/>
                <a:tab pos="367665" algn="l"/>
              </a:tabLst>
            </a:pP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Handing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over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dead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receive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receipt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signature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police officer</a:t>
            </a:r>
            <a:endParaRPr sz="2400">
              <a:latin typeface="Calibri"/>
              <a:cs typeface="Calibri"/>
            </a:endParaRPr>
          </a:p>
          <a:p>
            <a:pPr marL="299085" marR="1603375" lvl="1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Handover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belongings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preserved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evidences,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sealed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(constable).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65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0"/>
            <a:ext cx="1752600" cy="21310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894" y="441705"/>
            <a:ext cx="271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/>
              <a:t>Entry</a:t>
            </a:r>
            <a:r>
              <a:rPr sz="2400" spc="-200" dirty="0"/>
              <a:t> </a:t>
            </a:r>
            <a:r>
              <a:rPr sz="2400" spc="-60" dirty="0"/>
              <a:t>in</a:t>
            </a:r>
            <a:r>
              <a:rPr sz="2400" spc="-190" dirty="0"/>
              <a:t> </a:t>
            </a:r>
            <a:r>
              <a:rPr sz="2400" spc="-85" dirty="0"/>
              <a:t>the</a:t>
            </a:r>
            <a:r>
              <a:rPr sz="2400" spc="-170" dirty="0"/>
              <a:t> </a:t>
            </a:r>
            <a:r>
              <a:rPr sz="2400" spc="-85" dirty="0"/>
              <a:t>registers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26440" y="778509"/>
            <a:ext cx="6731000" cy="52203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71170" algn="l"/>
              </a:tabLst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General</a:t>
            </a:r>
            <a:r>
              <a:rPr sz="24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biodata</a:t>
            </a:r>
            <a:r>
              <a:rPr sz="2400" spc="-6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deceased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date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time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receipt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corpse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name,</a:t>
            </a:r>
            <a:r>
              <a:rPr sz="2400" spc="-7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no,</a:t>
            </a:r>
            <a:r>
              <a:rPr sz="2400" spc="-4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police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station</a:t>
            </a:r>
            <a:r>
              <a:rPr sz="2400" spc="-7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constable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date</a:t>
            </a:r>
            <a:r>
              <a:rPr sz="2400" spc="-5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time</a:t>
            </a:r>
            <a:r>
              <a:rPr sz="2400" spc="-5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return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corpse</a:t>
            </a:r>
            <a:r>
              <a:rPr sz="2400" spc="-4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back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police.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90525" algn="l"/>
              </a:tabLst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Autopsy</a:t>
            </a:r>
            <a:r>
              <a:rPr sz="24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biodata</a:t>
            </a:r>
            <a:r>
              <a:rPr sz="2400" spc="-5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deseased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autopsy</a:t>
            </a:r>
            <a:r>
              <a:rPr sz="2400" spc="-4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no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allocated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deceased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date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time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autopsy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name</a:t>
            </a:r>
            <a:r>
              <a:rPr sz="2400" spc="-3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no</a:t>
            </a:r>
            <a:r>
              <a:rPr sz="2400" spc="-3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specimens</a:t>
            </a:r>
            <a:r>
              <a:rPr sz="2400" spc="-3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collected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date</a:t>
            </a:r>
            <a:r>
              <a:rPr sz="2400" spc="-7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time</a:t>
            </a:r>
            <a:r>
              <a:rPr sz="2400" spc="-6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dispatch</a:t>
            </a:r>
            <a:r>
              <a:rPr sz="2400" spc="-7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specimens</a:t>
            </a:r>
            <a:r>
              <a:rPr sz="2400" spc="-7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name</a:t>
            </a:r>
            <a:r>
              <a:rPr sz="2400" spc="-6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D4635"/>
                </a:solidFill>
                <a:latin typeface="Calibri"/>
                <a:cs typeface="Calibri"/>
              </a:rPr>
              <a:t>of 	lab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6046419"/>
            <a:ext cx="5853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provisional/final</a:t>
            </a:r>
            <a:r>
              <a:rPr sz="2400" spc="-6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conclusion</a:t>
            </a:r>
            <a:r>
              <a:rPr sz="2400" spc="-6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cause</a:t>
            </a:r>
            <a:r>
              <a:rPr sz="2400" spc="-45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635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4D46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635"/>
                </a:solidFill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0029" y="6123533"/>
            <a:ext cx="127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6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0"/>
            <a:ext cx="1600200" cy="299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555" y="546861"/>
            <a:ext cx="6976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STAGES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FORENSIC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POST-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MORTEM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EXAMINATION: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555" y="1278382"/>
            <a:ext cx="6782434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369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PHYSICAL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EXAMINATION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CLOTHES:</a:t>
            </a:r>
            <a:endParaRPr sz="2400">
              <a:latin typeface="Calibri"/>
              <a:cs typeface="Calibri"/>
            </a:endParaRPr>
          </a:p>
          <a:p>
            <a:pPr marL="626745">
              <a:lnSpc>
                <a:spcPct val="100000"/>
              </a:lnSpc>
              <a:tabLst>
                <a:tab pos="2404110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Examined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	i)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Naked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eyes</a:t>
            </a:r>
            <a:endParaRPr sz="2400">
              <a:latin typeface="Calibri"/>
              <a:cs typeface="Calibri"/>
            </a:endParaRPr>
          </a:p>
          <a:p>
            <a:pPr marL="2333625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ii)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Magnified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Lens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2880"/>
              </a:spcBef>
              <a:buAutoNum type="arabicPeriod" startAt="2"/>
              <a:tabLst>
                <a:tab pos="35369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EXTERNAL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POST-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MORTEM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EXAMINATION:</a:t>
            </a:r>
            <a:endParaRPr sz="2400">
              <a:latin typeface="Calibri"/>
              <a:cs typeface="Calibri"/>
            </a:endParaRPr>
          </a:p>
          <a:p>
            <a:pPr marL="695325">
              <a:lnSpc>
                <a:spcPct val="100000"/>
              </a:lnSpc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Examine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from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head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toe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marL="923290" lvl="1" indent="-227965">
              <a:lnSpc>
                <a:spcPct val="100000"/>
              </a:lnSpc>
              <a:buAutoNum type="romanLcParenR"/>
              <a:tabLst>
                <a:tab pos="923290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inspection</a:t>
            </a:r>
            <a:endParaRPr sz="2400">
              <a:latin typeface="Calibri"/>
              <a:cs typeface="Calibri"/>
            </a:endParaRPr>
          </a:p>
          <a:p>
            <a:pPr marL="992505" lvl="1" indent="-297180">
              <a:lnSpc>
                <a:spcPct val="100000"/>
              </a:lnSpc>
              <a:spcBef>
                <a:spcPts val="5"/>
              </a:spcBef>
              <a:buAutoNum type="romanLcParenR"/>
              <a:tabLst>
                <a:tab pos="992505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palpation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2880"/>
              </a:spcBef>
              <a:buAutoNum type="arabicPeriod" startAt="3"/>
              <a:tabLst>
                <a:tab pos="31432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INTERNAL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POST-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MORTEM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EXAMINATION:</a:t>
            </a:r>
            <a:endParaRPr sz="2400">
              <a:latin typeface="Calibri"/>
              <a:cs typeface="Calibri"/>
            </a:endParaRPr>
          </a:p>
          <a:p>
            <a:pPr marL="491490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Open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all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cavities.</a:t>
            </a:r>
            <a:endParaRPr sz="2400">
              <a:latin typeface="Calibri"/>
              <a:cs typeface="Calibri"/>
            </a:endParaRPr>
          </a:p>
          <a:p>
            <a:pPr marL="491490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Spinal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cord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extremities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are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opened,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if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396" y="5668467"/>
            <a:ext cx="622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Fetus……..abdoman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opened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first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see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diaphragm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0428" y="5886399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0"/>
            <a:ext cx="1676400" cy="299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020826"/>
            <a:ext cx="7197090" cy="7708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85"/>
              </a:spcBef>
            </a:pP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4.</a:t>
            </a:r>
            <a:r>
              <a:rPr sz="2800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CAREFUL</a:t>
            </a:r>
            <a:r>
              <a:rPr sz="24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COMPLETE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EXAMINATION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VISCERA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BODY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CAVITIES: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79446"/>
            <a:ext cx="7014209" cy="266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570" indent="-356870">
              <a:lnSpc>
                <a:spcPts val="3060"/>
              </a:lnSpc>
              <a:buSzPct val="116666"/>
              <a:buAutoNum type="arabicPeriod" startAt="5"/>
              <a:tabLst>
                <a:tab pos="36957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COLLECTION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SPECIMENS:</a:t>
            </a:r>
            <a:endParaRPr sz="2400">
              <a:latin typeface="Calibri"/>
              <a:cs typeface="Calibri"/>
            </a:endParaRPr>
          </a:p>
          <a:p>
            <a:pPr marL="28575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Specimens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visera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fluid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are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collected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sent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413384" lvl="1" indent="-400685">
              <a:lnSpc>
                <a:spcPct val="100000"/>
              </a:lnSpc>
              <a:buAutoNum type="romanLcParenR"/>
              <a:tabLst>
                <a:tab pos="413384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Chemical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examiner…………….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Poison,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Drug.</a:t>
            </a:r>
            <a:endParaRPr sz="2400">
              <a:latin typeface="Calibri"/>
              <a:cs typeface="Calibri"/>
            </a:endParaRPr>
          </a:p>
          <a:p>
            <a:pPr marL="413384" lvl="1" indent="-400685">
              <a:lnSpc>
                <a:spcPct val="100000"/>
              </a:lnSpc>
              <a:buAutoNum type="romanLcParenR"/>
              <a:tabLst>
                <a:tab pos="413384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Histopathologists………………..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5"/>
              </a:spcBef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6.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CLOSURE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BODY:</a:t>
            </a:r>
            <a:endParaRPr sz="24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closed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continuous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sutures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6629" y="5733999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0"/>
            <a:ext cx="16764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362" y="557530"/>
            <a:ext cx="6430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40" dirty="0">
                <a:solidFill>
                  <a:srgbClr val="2E2B1F"/>
                </a:solidFill>
                <a:latin typeface="Arial"/>
                <a:cs typeface="Arial"/>
              </a:rPr>
              <a:t>Techniques</a:t>
            </a:r>
            <a:r>
              <a:rPr sz="3200" spc="-20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3200" spc="-275" dirty="0">
                <a:solidFill>
                  <a:srgbClr val="2E2B1F"/>
                </a:solidFill>
                <a:latin typeface="Arial"/>
                <a:cs typeface="Arial"/>
              </a:rPr>
              <a:t>of</a:t>
            </a:r>
            <a:r>
              <a:rPr sz="3200" spc="-15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3200" spc="-280" dirty="0">
                <a:solidFill>
                  <a:srgbClr val="2E2B1F"/>
                </a:solidFill>
                <a:latin typeface="Arial"/>
                <a:cs typeface="Arial"/>
              </a:rPr>
              <a:t>post-</a:t>
            </a:r>
            <a:r>
              <a:rPr sz="3200" spc="-355" dirty="0">
                <a:solidFill>
                  <a:srgbClr val="2E2B1F"/>
                </a:solidFill>
                <a:latin typeface="Arial"/>
                <a:cs typeface="Arial"/>
              </a:rPr>
              <a:t>mortem</a:t>
            </a:r>
            <a:r>
              <a:rPr sz="3200" spc="-17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3200" spc="-320" dirty="0">
                <a:solidFill>
                  <a:srgbClr val="2E2B1F"/>
                </a:solidFill>
                <a:latin typeface="Arial"/>
                <a:cs typeface="Arial"/>
              </a:rPr>
              <a:t>examination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362" y="1034541"/>
            <a:ext cx="432117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353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Rokitansky’s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1804-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1878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examination</a:t>
            </a:r>
            <a:r>
              <a:rPr sz="24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dissection</a:t>
            </a:r>
            <a:r>
              <a:rPr sz="24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b="1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2E2B1F"/>
                </a:solidFill>
                <a:latin typeface="Calibri"/>
                <a:cs typeface="Calibri"/>
              </a:rPr>
              <a:t>situ 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Gohn’s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1890</a:t>
            </a:r>
            <a:endParaRPr sz="2400">
              <a:latin typeface="Calibri"/>
              <a:cs typeface="Calibri"/>
            </a:endParaRPr>
          </a:p>
          <a:p>
            <a:pPr marL="12700" marR="108585">
              <a:lnSpc>
                <a:spcPct val="100000"/>
              </a:lnSpc>
            </a:pPr>
            <a:r>
              <a:rPr sz="2400" b="1" i="1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400" b="1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2E2B1F"/>
                </a:solidFill>
                <a:latin typeface="Calibri"/>
                <a:cs typeface="Calibri"/>
              </a:rPr>
              <a:t>bloc</a:t>
            </a:r>
            <a:r>
              <a:rPr sz="2400" b="1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removal</a:t>
            </a:r>
            <a:r>
              <a:rPr sz="24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b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examination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outside</a:t>
            </a:r>
            <a:r>
              <a:rPr sz="24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285115" marR="550545" indent="-273050">
              <a:lnSpc>
                <a:spcPct val="100000"/>
              </a:lnSpc>
              <a:tabLst>
                <a:tab pos="303530" algn="l"/>
              </a:tabLst>
            </a:pP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Virchow’s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1821-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1902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organ</a:t>
            </a:r>
            <a:r>
              <a:rPr sz="24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sz="24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organ</a:t>
            </a:r>
            <a:r>
              <a:rPr sz="24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24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3530" algn="l"/>
              </a:tabLst>
            </a:pP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Le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Tulle’s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1856-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1929</a:t>
            </a:r>
            <a:endParaRPr sz="2400">
              <a:latin typeface="Calibri"/>
              <a:cs typeface="Calibri"/>
            </a:endParaRPr>
          </a:p>
          <a:p>
            <a:pPr marL="12700" marR="353695">
              <a:lnSpc>
                <a:spcPct val="100000"/>
              </a:lnSpc>
            </a:pPr>
            <a:r>
              <a:rPr sz="2400" b="1" i="1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400" b="1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2E2B1F"/>
                </a:solidFill>
                <a:latin typeface="Calibri"/>
                <a:cs typeface="Calibri"/>
              </a:rPr>
              <a:t>masse</a:t>
            </a:r>
            <a:r>
              <a:rPr sz="2400" b="1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removal</a:t>
            </a:r>
            <a:r>
              <a:rPr sz="24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organs</a:t>
            </a:r>
            <a:r>
              <a:rPr sz="24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E2B1F"/>
                </a:solidFill>
                <a:latin typeface="Calibri"/>
                <a:cs typeface="Calibri"/>
              </a:rPr>
              <a:t>for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later</a:t>
            </a:r>
            <a:r>
              <a:rPr sz="2400" b="1" spc="-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detailed</a:t>
            </a:r>
            <a:r>
              <a:rPr sz="2400" b="1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examination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10555" y="1370075"/>
            <a:ext cx="2224405" cy="4876165"/>
            <a:chOff x="5210555" y="1370075"/>
            <a:chExt cx="2224405" cy="4876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5415" y="1370075"/>
              <a:ext cx="1439417" cy="24010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0555" y="3770375"/>
              <a:ext cx="1504950" cy="247573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928231" y="6077203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504" y="0"/>
            <a:ext cx="1742695" cy="2587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9006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TYPES</a:t>
            </a:r>
            <a:r>
              <a:rPr sz="3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3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POST</a:t>
            </a:r>
            <a:r>
              <a:rPr sz="3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MORTEM</a:t>
            </a:r>
            <a:r>
              <a:rPr sz="3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INCISIONS: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71160"/>
            <a:ext cx="6817359" cy="319913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Primary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Incision:</a:t>
            </a:r>
            <a:endParaRPr sz="2400">
              <a:latin typeface="Calibri"/>
              <a:cs typeface="Calibri"/>
            </a:endParaRPr>
          </a:p>
          <a:p>
            <a:pPr marL="2196465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open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trunk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head</a:t>
            </a:r>
            <a:endParaRPr sz="2000">
              <a:latin typeface="Calibri"/>
              <a:cs typeface="Calibri"/>
            </a:endParaRPr>
          </a:p>
          <a:p>
            <a:pPr marL="2184400">
              <a:lnSpc>
                <a:spcPts val="2385"/>
              </a:lnSpc>
              <a:spcBef>
                <a:spcPts val="10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open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cavities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ts val="2865"/>
              </a:lnSpc>
              <a:buAutoNum type="arabicPeriod" startAt="2"/>
              <a:tabLst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Secondary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Incisions:</a:t>
            </a:r>
            <a:endParaRPr sz="2400">
              <a:latin typeface="Calibri"/>
              <a:cs typeface="Calibri"/>
            </a:endParaRPr>
          </a:p>
          <a:p>
            <a:pPr marL="2129790">
              <a:lnSpc>
                <a:spcPct val="100000"/>
              </a:lnSpc>
              <a:spcBef>
                <a:spcPts val="40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removal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organs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from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Tertiary</a:t>
            </a:r>
            <a:r>
              <a:rPr sz="24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Incisions:</a:t>
            </a:r>
            <a:endParaRPr sz="2400">
              <a:latin typeface="Calibri"/>
              <a:cs typeface="Calibri"/>
            </a:endParaRPr>
          </a:p>
          <a:p>
            <a:pPr marL="2129790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dissect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organ</a:t>
            </a:r>
            <a:r>
              <a:rPr sz="20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e.g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stomach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opened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2127885">
              <a:lnSpc>
                <a:spcPct val="100000"/>
              </a:lnSpc>
              <a:spcBef>
                <a:spcPts val="110"/>
              </a:spcBef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examine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food</a:t>
            </a:r>
            <a:r>
              <a:rPr sz="20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content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any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injury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5145785"/>
            <a:ext cx="4396740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3390" algn="l"/>
              </a:tabLst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4.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Quaternary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Incisions:</a:t>
            </a:r>
            <a:endParaRPr sz="2400">
              <a:latin typeface="Calibri"/>
              <a:cs typeface="Calibri"/>
            </a:endParaRPr>
          </a:p>
          <a:p>
            <a:pPr marL="2056130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Any</a:t>
            </a:r>
            <a:r>
              <a:rPr sz="20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additional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incision</a:t>
            </a:r>
            <a:endParaRPr sz="2000">
              <a:latin typeface="Calibri"/>
              <a:cs typeface="Calibri"/>
            </a:endParaRPr>
          </a:p>
          <a:p>
            <a:pPr marL="2013585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e.g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removal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bullet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8" y="5624271"/>
            <a:ext cx="1275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5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0"/>
            <a:ext cx="1676400" cy="2729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781938"/>
            <a:ext cx="5212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TYPES</a:t>
            </a:r>
            <a:r>
              <a:rPr sz="3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PRIMARY</a:t>
            </a:r>
            <a:r>
              <a:rPr sz="32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INCISIONS: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272667"/>
            <a:ext cx="7617459" cy="459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 indent="-185420">
              <a:lnSpc>
                <a:spcPct val="100000"/>
              </a:lnSpc>
              <a:spcBef>
                <a:spcPts val="95"/>
              </a:spcBef>
              <a:buSzPct val="96428"/>
              <a:buAutoNum type="arabicPlain"/>
              <a:tabLst>
                <a:tab pos="19177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2800" b="1" spc="-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shaped/</a:t>
            </a:r>
            <a:r>
              <a:rPr sz="2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straight</a:t>
            </a:r>
            <a:r>
              <a:rPr sz="2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Incision:</a:t>
            </a:r>
            <a:endParaRPr sz="2800">
              <a:latin typeface="Calibri"/>
              <a:cs typeface="Calibri"/>
            </a:endParaRPr>
          </a:p>
          <a:p>
            <a:pPr marL="526415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midline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avoiding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umbilicus,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which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extends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from</a:t>
            </a:r>
            <a:endParaRPr sz="2000">
              <a:latin typeface="Calibri"/>
              <a:cs typeface="Calibri"/>
            </a:endParaRPr>
          </a:p>
          <a:p>
            <a:pPr marL="526415">
              <a:lnSpc>
                <a:spcPts val="2375"/>
              </a:lnSpc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chin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pubic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symphsis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3335"/>
              </a:lnSpc>
              <a:buSzPct val="96428"/>
              <a:buAutoNum type="arabicPlain" startAt="2"/>
              <a:tabLst>
                <a:tab pos="354965" algn="l"/>
              </a:tabLst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Y-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shaped</a:t>
            </a:r>
            <a:r>
              <a:rPr sz="2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incision:</a:t>
            </a:r>
            <a:endParaRPr sz="2800">
              <a:latin typeface="Calibri"/>
              <a:cs typeface="Calibri"/>
            </a:endParaRPr>
          </a:p>
          <a:p>
            <a:pPr marL="645160" marR="5080" lvl="1" indent="-238125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64516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extending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obliquely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down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from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point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just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front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base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each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ear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meet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at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suprasternal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notch</a:t>
            </a:r>
            <a:endParaRPr sz="2000">
              <a:latin typeface="Calibri"/>
              <a:cs typeface="Calibri"/>
            </a:endParaRPr>
          </a:p>
          <a:p>
            <a:pPr marL="645160" lvl="1" indent="-238125">
              <a:lnSpc>
                <a:spcPct val="100000"/>
              </a:lnSpc>
              <a:buFont typeface="Arial MT"/>
              <a:buChar char="•"/>
              <a:tabLst>
                <a:tab pos="64516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Further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following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course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taken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sz="20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straight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incision</a:t>
            </a:r>
            <a:endParaRPr sz="2000">
              <a:latin typeface="Calibri"/>
              <a:cs typeface="Calibri"/>
            </a:endParaRPr>
          </a:p>
          <a:p>
            <a:pPr marL="645160" lvl="1" indent="-238125">
              <a:lnSpc>
                <a:spcPts val="2375"/>
              </a:lnSpc>
              <a:buFont typeface="Arial MT"/>
              <a:buChar char="•"/>
              <a:tabLst>
                <a:tab pos="64516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Advantage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better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exposure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3335"/>
              </a:lnSpc>
              <a:buAutoNum type="arabicPeriod" startAt="3"/>
              <a:tabLst>
                <a:tab pos="354965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Modified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Y-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shaped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Incision:</a:t>
            </a:r>
            <a:endParaRPr sz="2800">
              <a:latin typeface="Calibri"/>
              <a:cs typeface="Calibri"/>
            </a:endParaRPr>
          </a:p>
          <a:p>
            <a:pPr marL="368300" indent="-355600">
              <a:lnSpc>
                <a:spcPct val="100000"/>
              </a:lnSpc>
              <a:buAutoNum type="arabicPeriod" startAt="3"/>
              <a:tabLst>
                <a:tab pos="36830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Incision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scalp:</a:t>
            </a:r>
            <a:endParaRPr sz="2800">
              <a:latin typeface="Calibri"/>
              <a:cs typeface="Calibri"/>
            </a:endParaRPr>
          </a:p>
          <a:p>
            <a:pPr marL="609600" lvl="1" indent="-2025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6096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from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mastoid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mastoid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2000">
              <a:latin typeface="Calibri"/>
              <a:cs typeface="Calibri"/>
            </a:endParaRPr>
          </a:p>
          <a:p>
            <a:pPr marR="554990" algn="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0"/>
            <a:ext cx="16764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1" y="1371600"/>
            <a:ext cx="7603235" cy="4800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396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Postmortem</a:t>
            </a:r>
            <a:r>
              <a:rPr sz="320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Interval:</a:t>
            </a:r>
            <a:endParaRPr sz="3200">
              <a:latin typeface="Calibri"/>
              <a:cs typeface="Calibri"/>
            </a:endParaRPr>
          </a:p>
          <a:p>
            <a:pPr marL="1251585">
              <a:lnSpc>
                <a:spcPct val="100000"/>
              </a:lnSpc>
              <a:spcBef>
                <a:spcPts val="70"/>
              </a:spcBef>
            </a:pPr>
            <a:r>
              <a:rPr sz="2000" b="0" dirty="0">
                <a:solidFill>
                  <a:srgbClr val="001F5F"/>
                </a:solidFill>
                <a:latin typeface="Calibri"/>
                <a:cs typeface="Calibri"/>
              </a:rPr>
              <a:t>Time</a:t>
            </a:r>
            <a:r>
              <a:rPr sz="2000" b="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"/>
                <a:cs typeface="Calibri"/>
              </a:rPr>
              <a:t>between</a:t>
            </a:r>
            <a:r>
              <a:rPr sz="2000" b="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"/>
                <a:cs typeface="Calibri"/>
              </a:rPr>
              <a:t>death</a:t>
            </a:r>
            <a:r>
              <a:rPr sz="2000" b="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000" b="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1F5F"/>
                </a:solidFill>
                <a:latin typeface="Calibri"/>
                <a:cs typeface="Calibri"/>
              </a:rPr>
              <a:t>autopsy</a:t>
            </a:r>
            <a:r>
              <a:rPr sz="2000" b="0" spc="-50" dirty="0">
                <a:solidFill>
                  <a:srgbClr val="001F5F"/>
                </a:solidFill>
                <a:latin typeface="Calibri"/>
                <a:cs typeface="Calibri"/>
              </a:rPr>
              <a:t> 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229" y="6191199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5228" y="0"/>
            <a:ext cx="1672971" cy="2729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609600"/>
            <a:ext cx="7199630" cy="5562600"/>
            <a:chOff x="685800" y="609600"/>
            <a:chExt cx="7199630" cy="5562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1066800"/>
              <a:ext cx="3694176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609600"/>
              <a:ext cx="4143755" cy="55229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861429" y="6020511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0"/>
            <a:ext cx="16764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239000" cy="54985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0085" y="142747"/>
            <a:ext cx="2978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I-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shaped</a:t>
            </a:r>
            <a:r>
              <a:rPr sz="3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Incision: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0"/>
            <a:ext cx="16002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467288"/>
            <a:ext cx="6796405" cy="2091055"/>
            <a:chOff x="457200" y="4467288"/>
            <a:chExt cx="6796405" cy="2091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467288"/>
              <a:ext cx="4357751" cy="1366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975" y="5191188"/>
              <a:ext cx="6691376" cy="13667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8350" y="4657153"/>
            <a:ext cx="7569200" cy="1483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algn="l">
              <a:lnSpc>
                <a:spcPts val="5735"/>
              </a:lnSpc>
              <a:spcBef>
                <a:spcPts val="105"/>
              </a:spcBef>
            </a:pPr>
            <a:r>
              <a:rPr sz="4800" dirty="0">
                <a:latin typeface="Impact"/>
                <a:cs typeface="Impact"/>
              </a:rPr>
              <a:t>VISION</a:t>
            </a:r>
            <a:r>
              <a:rPr sz="4800" spc="5" dirty="0">
                <a:latin typeface="Impact"/>
                <a:cs typeface="Impact"/>
              </a:rPr>
              <a:t> </a:t>
            </a:r>
            <a:r>
              <a:rPr sz="4800" dirty="0">
                <a:latin typeface="Impact"/>
                <a:cs typeface="Impact"/>
              </a:rPr>
              <a:t>OF</a:t>
            </a:r>
            <a:r>
              <a:rPr sz="4800" spc="-105" dirty="0">
                <a:latin typeface="Impact"/>
                <a:cs typeface="Impact"/>
              </a:rPr>
              <a:t> </a:t>
            </a:r>
            <a:r>
              <a:rPr sz="4800" spc="-25" dirty="0">
                <a:latin typeface="Impact"/>
                <a:cs typeface="Impact"/>
              </a:rPr>
              <a:t>RMU</a:t>
            </a:r>
            <a:endParaRPr sz="4800">
              <a:latin typeface="Impact"/>
              <a:cs typeface="Impact"/>
            </a:endParaRPr>
          </a:p>
          <a:p>
            <a:pPr marL="12700" algn="l">
              <a:lnSpc>
                <a:spcPts val="5735"/>
              </a:lnSpc>
              <a:tabLst>
                <a:tab pos="7555865" algn="l"/>
              </a:tabLst>
            </a:pPr>
            <a:r>
              <a:rPr sz="4800" u="sng" spc="50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THE</a:t>
            </a:r>
            <a:r>
              <a:rPr sz="4800" u="sng" spc="-85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DREAM/</a:t>
            </a:r>
            <a:r>
              <a:rPr sz="4800" u="sng" spc="85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TOMORROW</a:t>
            </a:r>
            <a:r>
              <a:rPr sz="480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990600"/>
            <a:ext cx="7010400" cy="20338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8925" marR="227329" indent="-276225">
              <a:lnSpc>
                <a:spcPts val="2850"/>
              </a:lnSpc>
              <a:spcBef>
                <a:spcPts val="22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impart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evidence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based research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oriented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medical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education</a:t>
            </a:r>
            <a:endParaRPr sz="2400" dirty="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 MT"/>
              <a:buChar char="•"/>
              <a:tabLst>
                <a:tab pos="288290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provide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best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possible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patient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care</a:t>
            </a:r>
            <a:endParaRPr sz="2400" dirty="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290" algn="l"/>
              </a:tabLst>
            </a:pP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inculcate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values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mutual</a:t>
            </a:r>
            <a:r>
              <a:rPr sz="24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respect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endParaRPr sz="2400" dirty="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ethical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practice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medicine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Picture 6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9D6099C3-683F-0F5C-6467-F242F613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090416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28600"/>
            <a:ext cx="8072119" cy="1122680"/>
          </a:xfrm>
          <a:prstGeom prst="rect">
            <a:avLst/>
          </a:prstGeom>
        </p:spPr>
        <p:txBody>
          <a:bodyPr vert="horz" wrap="square" lIns="0" tIns="222123" rIns="0" bIns="0" rtlCol="0">
            <a:spAutoFit/>
          </a:bodyPr>
          <a:lstStyle/>
          <a:p>
            <a:pPr marL="2005964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Incision</a:t>
            </a:r>
            <a:r>
              <a:rPr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Scalp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8700" y="1676400"/>
            <a:ext cx="3992879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-11654"/>
            <a:ext cx="1600200" cy="2402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685800"/>
            <a:ext cx="6678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2B1F"/>
                </a:solidFill>
                <a:latin typeface="Arial"/>
                <a:cs typeface="Arial"/>
              </a:rPr>
              <a:t>Post-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mortem</a:t>
            </a:r>
            <a:r>
              <a:rPr sz="1800" b="1" spc="-1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Protocol:</a:t>
            </a:r>
            <a:r>
              <a:rPr sz="1800" b="1" spc="-3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Descriptive</a:t>
            </a:r>
            <a:r>
              <a:rPr sz="1800" b="1" spc="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</a:t>
            </a:r>
            <a:r>
              <a:rPr sz="1800" b="1" spc="-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Used</a:t>
            </a:r>
            <a:r>
              <a:rPr sz="1800" b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E2B1F"/>
                </a:solidFill>
                <a:latin typeface="Arial"/>
                <a:cs typeface="Arial"/>
              </a:rPr>
              <a:t>Pakistan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2E2B1F"/>
                </a:solidFill>
                <a:latin typeface="Arial"/>
                <a:cs typeface="Arial"/>
              </a:rPr>
              <a:t>(page</a:t>
            </a:r>
            <a:r>
              <a:rPr sz="1800" b="1" i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2E2B1F"/>
                </a:solidFill>
                <a:latin typeface="Arial"/>
                <a:cs typeface="Arial"/>
              </a:rPr>
              <a:t>5)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598"/>
            <a:ext cx="7239000" cy="5372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2200" y="0"/>
            <a:ext cx="22860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762000"/>
            <a:ext cx="6678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2B1F"/>
                </a:solidFill>
                <a:latin typeface="Arial"/>
                <a:cs typeface="Arial"/>
              </a:rPr>
              <a:t>Post-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mortem</a:t>
            </a:r>
            <a:r>
              <a:rPr sz="1800" b="1" spc="-1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Protocol:</a:t>
            </a:r>
            <a:r>
              <a:rPr sz="1800" b="1" spc="-3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Descriptive</a:t>
            </a:r>
            <a:r>
              <a:rPr sz="1800" b="1" spc="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Protocol</a:t>
            </a:r>
            <a:r>
              <a:rPr sz="1800" b="1" spc="-25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Used</a:t>
            </a:r>
            <a:r>
              <a:rPr sz="1800" b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E2B1F"/>
                </a:solidFill>
                <a:latin typeface="Arial"/>
                <a:cs typeface="Arial"/>
              </a:rPr>
              <a:t>in</a:t>
            </a:r>
            <a:r>
              <a:rPr sz="1800" b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E2B1F"/>
                </a:solidFill>
                <a:latin typeface="Arial"/>
                <a:cs typeface="Arial"/>
              </a:rPr>
              <a:t>Pakistan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2E2B1F"/>
                </a:solidFill>
                <a:latin typeface="Arial"/>
                <a:cs typeface="Arial"/>
              </a:rPr>
              <a:t>(page</a:t>
            </a:r>
            <a:r>
              <a:rPr sz="1800" b="1" i="1" spc="-2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2E2B1F"/>
                </a:solidFill>
                <a:latin typeface="Arial"/>
                <a:cs typeface="Arial"/>
              </a:rPr>
              <a:t>6)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155" y="1371600"/>
            <a:ext cx="5199888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6629400" cy="5486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3179" y="398475"/>
            <a:ext cx="2090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Death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Report: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Form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0" y="673353"/>
            <a:ext cx="66808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unexpected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deaths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due</a:t>
            </a:r>
            <a:r>
              <a:rPr sz="1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natural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causes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Ref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18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Rules</a:t>
            </a:r>
            <a:r>
              <a:rPr sz="18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25.35(1)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2055" y="1067815"/>
            <a:ext cx="4399280" cy="497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9505"/>
              </a:lnSpc>
              <a:spcBef>
                <a:spcPts val="95"/>
              </a:spcBef>
              <a:tabLst>
                <a:tab pos="3253740" algn="l"/>
              </a:tabLst>
            </a:pP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2</a:t>
            </a:r>
            <a:r>
              <a:rPr sz="17200" b="1" dirty="0">
                <a:solidFill>
                  <a:srgbClr val="66FFFF"/>
                </a:solidFill>
                <a:latin typeface="Calibri"/>
                <a:cs typeface="Calibri"/>
              </a:rPr>
              <a:t>	</a:t>
            </a: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1</a:t>
            </a:r>
            <a:endParaRPr sz="17200">
              <a:latin typeface="Calibri"/>
              <a:cs typeface="Calibri"/>
            </a:endParaRPr>
          </a:p>
          <a:p>
            <a:pPr marL="100330">
              <a:lnSpc>
                <a:spcPts val="19505"/>
              </a:lnSpc>
              <a:tabLst>
                <a:tab pos="3148965" algn="l"/>
              </a:tabLst>
            </a:pP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4</a:t>
            </a:r>
            <a:r>
              <a:rPr sz="17200" b="1" dirty="0">
                <a:solidFill>
                  <a:srgbClr val="66FFFF"/>
                </a:solidFill>
                <a:latin typeface="Calibri"/>
                <a:cs typeface="Calibri"/>
              </a:rPr>
              <a:t>	</a:t>
            </a:r>
            <a:r>
              <a:rPr sz="25800" b="1" spc="-75" baseline="-9689" dirty="0">
                <a:solidFill>
                  <a:srgbClr val="66FFFF"/>
                </a:solidFill>
                <a:latin typeface="Calibri"/>
                <a:cs typeface="Calibri"/>
              </a:rPr>
              <a:t>3</a:t>
            </a:r>
            <a:endParaRPr sz="25800" baseline="-9689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-10746"/>
            <a:ext cx="1752600" cy="23934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5943600" cy="4914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19400" y="381000"/>
            <a:ext cx="373380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Death</a:t>
            </a:r>
            <a:r>
              <a:rPr sz="1800" b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Report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Form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1800" b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unnatural</a:t>
            </a:r>
            <a:r>
              <a:rPr sz="1800" b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deaths</a:t>
            </a:r>
            <a:r>
              <a:rPr sz="1800" b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due</a:t>
            </a:r>
            <a:r>
              <a:rPr sz="18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800" b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violence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Ref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18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Rules</a:t>
            </a:r>
            <a:r>
              <a:rPr sz="18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25.35(1)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628" y="961516"/>
            <a:ext cx="1142365" cy="5228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485"/>
              </a:lnSpc>
              <a:spcBef>
                <a:spcPts val="95"/>
              </a:spcBef>
            </a:pP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1</a:t>
            </a:r>
            <a:endParaRPr sz="17200">
              <a:latin typeface="Calibri"/>
              <a:cs typeface="Calibri"/>
            </a:endParaRPr>
          </a:p>
          <a:p>
            <a:pPr marL="22225">
              <a:lnSpc>
                <a:spcPts val="20485"/>
              </a:lnSpc>
            </a:pP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3</a:t>
            </a:r>
            <a:endParaRPr sz="1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794" y="1342136"/>
            <a:ext cx="1285240" cy="470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420"/>
              </a:lnSpc>
              <a:spcBef>
                <a:spcPts val="100"/>
              </a:spcBef>
            </a:pP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2</a:t>
            </a:r>
            <a:endParaRPr sz="17200">
              <a:latin typeface="Calibri"/>
              <a:cs typeface="Calibri"/>
            </a:endParaRPr>
          </a:p>
          <a:p>
            <a:pPr marL="165100">
              <a:lnSpc>
                <a:spcPts val="18420"/>
              </a:lnSpc>
            </a:pP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4</a:t>
            </a:r>
            <a:endParaRPr sz="1720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0"/>
            <a:ext cx="17526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784" y="246379"/>
            <a:ext cx="363791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Death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Report</a:t>
            </a:r>
            <a:r>
              <a:rPr sz="1800" b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Form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unnatural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deaths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due</a:t>
            </a:r>
            <a:r>
              <a:rPr sz="18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800" b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poisoning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Ref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18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Rules</a:t>
            </a:r>
            <a:r>
              <a:rPr sz="18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25.35(1)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798"/>
            <a:ext cx="6248400" cy="53080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5919" y="1342136"/>
            <a:ext cx="4133850" cy="525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75"/>
              </a:lnSpc>
              <a:spcBef>
                <a:spcPts val="100"/>
              </a:spcBef>
              <a:tabLst>
                <a:tab pos="2974975" algn="l"/>
              </a:tabLst>
            </a:pPr>
            <a:r>
              <a:rPr sz="25800" b="1" spc="-75" baseline="-5490" dirty="0">
                <a:solidFill>
                  <a:srgbClr val="66FFFF"/>
                </a:solidFill>
                <a:latin typeface="Calibri"/>
                <a:cs typeface="Calibri"/>
              </a:rPr>
              <a:t>2</a:t>
            </a:r>
            <a:r>
              <a:rPr sz="25800" b="1" baseline="-5490" dirty="0">
                <a:solidFill>
                  <a:srgbClr val="66FFFF"/>
                </a:solidFill>
                <a:latin typeface="Calibri"/>
                <a:cs typeface="Calibri"/>
              </a:rPr>
              <a:t>	</a:t>
            </a: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1</a:t>
            </a:r>
            <a:endParaRPr sz="17200">
              <a:latin typeface="Calibri"/>
              <a:cs typeface="Calibri"/>
            </a:endParaRPr>
          </a:p>
          <a:p>
            <a:pPr marL="12700">
              <a:lnSpc>
                <a:spcPts val="20575"/>
              </a:lnSpc>
              <a:tabLst>
                <a:tab pos="3013075" algn="l"/>
              </a:tabLst>
            </a:pP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4</a:t>
            </a:r>
            <a:r>
              <a:rPr sz="17200" b="1" dirty="0">
                <a:solidFill>
                  <a:srgbClr val="66FFFF"/>
                </a:solidFill>
                <a:latin typeface="Calibri"/>
                <a:cs typeface="Calibri"/>
              </a:rPr>
              <a:t>	</a:t>
            </a:r>
            <a:r>
              <a:rPr sz="17200" b="1" spc="-50" dirty="0">
                <a:solidFill>
                  <a:srgbClr val="66FFFF"/>
                </a:solidFill>
                <a:latin typeface="Calibri"/>
                <a:cs typeface="Calibri"/>
              </a:rPr>
              <a:t>3</a:t>
            </a:r>
            <a:endParaRPr sz="172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-20321"/>
            <a:ext cx="1905000" cy="2667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EOLA</a:t>
            </a:r>
          </a:p>
          <a:p>
            <a:pPr marL="12700">
              <a:lnSpc>
                <a:spcPct val="100000"/>
              </a:lnSpc>
            </a:pPr>
            <a:r>
              <a:rPr spc="-90" dirty="0"/>
              <a:t>END</a:t>
            </a:r>
            <a:r>
              <a:rPr spc="-185" dirty="0"/>
              <a:t> </a:t>
            </a:r>
            <a:r>
              <a:rPr spc="-65" dirty="0"/>
              <a:t>OF</a:t>
            </a:r>
            <a:r>
              <a:rPr spc="-200" dirty="0"/>
              <a:t> </a:t>
            </a:r>
            <a:r>
              <a:rPr spc="-105" dirty="0"/>
              <a:t>LECTURE</a:t>
            </a:r>
            <a:r>
              <a:rPr spc="-180" dirty="0"/>
              <a:t> </a:t>
            </a:r>
            <a:r>
              <a:rPr spc="-70" dirty="0"/>
              <a:t>ASSESMENT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7085965" cy="2943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80"/>
              </a:spcBef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Case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Scenario: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dead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middle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aged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man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was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brought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autopsy.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After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checking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police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docket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medicolegal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officer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performs</a:t>
            </a:r>
            <a:r>
              <a:rPr sz="2400" spc="3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autopsy: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C00000"/>
                </a:solidFill>
                <a:latin typeface="Corbel"/>
                <a:cs typeface="Corbel"/>
              </a:rPr>
              <a:t>Questions:</a:t>
            </a:r>
            <a:endParaRPr sz="240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Enlist</a:t>
            </a:r>
            <a:r>
              <a:rPr sz="2400" spc="-2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the</a:t>
            </a:r>
            <a:r>
              <a:rPr sz="2400" spc="-3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types</a:t>
            </a:r>
            <a:r>
              <a:rPr sz="2400" spc="-5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of</a:t>
            </a:r>
            <a:r>
              <a:rPr sz="2400" spc="-5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orbel"/>
                <a:cs typeface="Corbel"/>
              </a:rPr>
              <a:t>autopsies</a:t>
            </a:r>
            <a:endParaRPr sz="240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A9A47B"/>
              </a:buClr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State</a:t>
            </a:r>
            <a:r>
              <a:rPr sz="2400" spc="-5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different</a:t>
            </a:r>
            <a:r>
              <a:rPr sz="2400" spc="-6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objectives</a:t>
            </a:r>
            <a:r>
              <a:rPr sz="2400" spc="-5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of</a:t>
            </a:r>
            <a:r>
              <a:rPr sz="2400" spc="-6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orbel"/>
                <a:cs typeface="Corbel"/>
              </a:rPr>
              <a:t>autopsy.</a:t>
            </a:r>
            <a:endParaRPr sz="240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AutoNum type="arabicPeriod"/>
              <a:tabLst>
                <a:tab pos="469900" algn="l"/>
              </a:tabLst>
            </a:pP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Name</a:t>
            </a:r>
            <a:r>
              <a:rPr sz="2400" spc="355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incisions</a:t>
            </a:r>
            <a:r>
              <a:rPr sz="2400" spc="-35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given</a:t>
            </a:r>
            <a:r>
              <a:rPr sz="2400" spc="-40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2E2B1F"/>
                </a:solidFill>
                <a:latin typeface="Corbel"/>
                <a:cs typeface="Corbel"/>
              </a:rPr>
              <a:t>for</a:t>
            </a:r>
            <a:r>
              <a:rPr sz="2400" spc="-75" dirty="0">
                <a:solidFill>
                  <a:srgbClr val="2E2B1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orbel"/>
                <a:cs typeface="Corbel"/>
              </a:rPr>
              <a:t>autopsy.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2829" y="5657799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0"/>
            <a:ext cx="1981200" cy="2729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987" y="780033"/>
            <a:ext cx="692861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0">
                <a:latin typeface="Arial"/>
                <a:cs typeface="Arial"/>
              </a:rPr>
              <a:t>Research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9" y="2019426"/>
            <a:ext cx="8112761" cy="2848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b="1" u="sng" spc="-10" dirty="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2"/>
              </a:rPr>
              <a:t>https://www.intechopen.com/chapters/72207#:~:text=The%20most%20c</a:t>
            </a:r>
            <a:r>
              <a:rPr sz="2200" b="1" spc="-10" dirty="0">
                <a:solidFill>
                  <a:srgbClr val="D25713"/>
                </a:solid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2"/>
              </a:rPr>
              <a:t>ommonly%20employed%20skin,and%20the%20I%2Dshaped%20incision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marR="119507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b="1" u="sng" spc="-30" dirty="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3"/>
              </a:rPr>
              <a:t>https://www.prepladder.com/neet-</a:t>
            </a:r>
            <a:r>
              <a:rPr sz="2200" b="1" u="sng" spc="-10" dirty="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3"/>
              </a:rPr>
              <a:t>pg-study-material/forensic-</a:t>
            </a:r>
            <a:r>
              <a:rPr sz="2200" b="1" spc="-10" dirty="0">
                <a:solidFill>
                  <a:srgbClr val="D25713"/>
                </a:solidFill>
                <a:latin typeface="Calibri"/>
                <a:cs typeface="Calibri"/>
              </a:rPr>
              <a:t> </a:t>
            </a:r>
            <a:r>
              <a:rPr sz="2200" b="1" u="sng" spc="-25" dirty="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3"/>
              </a:rPr>
              <a:t>medicine/forensic-autopsy-</a:t>
            </a:r>
            <a:r>
              <a:rPr sz="2200" b="1" u="sng" spc="-10" dirty="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3"/>
              </a:rPr>
              <a:t>types-incisions-techniques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b="1" u="sng" spc="-10" dirty="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4"/>
              </a:rPr>
              <a:t>https://</a:t>
            </a:r>
            <a:r>
              <a:rPr sz="2200" b="1" u="sng" spc="-10">
                <a:solidFill>
                  <a:srgbClr val="D25713"/>
                </a:solidFill>
                <a:uFill>
                  <a:solidFill>
                    <a:srgbClr val="D25713"/>
                  </a:solidFill>
                </a:uFill>
                <a:latin typeface="Calibri"/>
                <a:cs typeface="Calibri"/>
                <a:hlinkClick r:id="rId4"/>
              </a:rPr>
              <a:t>www.ncbi.nlm.nih.gov/books/NBK539901/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0"/>
            <a:ext cx="1219200" cy="304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Research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75" y="326390"/>
            <a:ext cx="530415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Recommendations</a:t>
            </a:r>
            <a:r>
              <a:rPr sz="3050" b="1" u="none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3050" b="1" u="none" spc="-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50" b="1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Autopsy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75" y="793368"/>
            <a:ext cx="8270875" cy="54444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ct val="80600"/>
              </a:lnSpc>
              <a:spcBef>
                <a:spcPts val="595"/>
              </a:spcBef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Before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conducting</a:t>
            </a:r>
            <a:r>
              <a:rPr sz="2000" spc="-3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Autopsies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cases</a:t>
            </a:r>
            <a:r>
              <a:rPr sz="2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 sudden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death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000" spc="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young,</a:t>
            </a:r>
            <a:r>
              <a:rPr sz="2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multidisciplinary</a:t>
            </a:r>
            <a:r>
              <a:rPr sz="2000" spc="-2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team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medical examiners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clinical</a:t>
            </a:r>
            <a:r>
              <a:rPr sz="20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geneticists,</a:t>
            </a:r>
            <a:r>
              <a:rPr sz="2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genetic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counselors,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 cardiologists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should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established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who</a:t>
            </a:r>
            <a:r>
              <a:rPr sz="20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consult</a:t>
            </a:r>
            <a:r>
              <a:rPr sz="20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other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specialized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medical</a:t>
            </a:r>
            <a:r>
              <a:rPr sz="2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professionals,</a:t>
            </a:r>
            <a:r>
              <a:rPr sz="2000" spc="-1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bioethicists,</a:t>
            </a:r>
            <a:r>
              <a:rPr sz="20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lawyers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when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appropriate.</a:t>
            </a:r>
            <a:r>
              <a:rPr sz="2000" spc="-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Following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Ethical</a:t>
            </a:r>
            <a:r>
              <a:rPr sz="20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Points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must</a:t>
            </a:r>
            <a:r>
              <a:rPr sz="2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considered</a:t>
            </a:r>
            <a:r>
              <a:rPr sz="20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before</a:t>
            </a:r>
            <a:r>
              <a:rPr sz="2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conducting</a:t>
            </a:r>
            <a:r>
              <a:rPr sz="2000" spc="-1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autopsies:</a:t>
            </a:r>
            <a:endParaRPr sz="20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buClr>
                <a:srgbClr val="AC0000"/>
              </a:buClr>
              <a:buFont typeface="Wingdings"/>
              <a:buChar char=""/>
              <a:tabLst>
                <a:tab pos="288290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Confidentiality:</a:t>
            </a:r>
            <a:endParaRPr sz="2000">
              <a:latin typeface="Times New Roman"/>
              <a:cs typeface="Times New Roman"/>
            </a:endParaRPr>
          </a:p>
          <a:p>
            <a:pPr marL="12700" marR="594360">
              <a:lnSpc>
                <a:spcPct val="80300"/>
              </a:lnSpc>
              <a:spcBef>
                <a:spcPts val="475"/>
              </a:spcBef>
            </a:pPr>
            <a:r>
              <a:rPr sz="2000" dirty="0">
                <a:latin typeface="Times New Roman"/>
                <a:cs typeface="Times New Roman"/>
              </a:rPr>
              <a:t>Confidentiality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maintained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public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release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post-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mortem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report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should</a:t>
            </a:r>
            <a:r>
              <a:rPr sz="20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generally</a:t>
            </a:r>
            <a:r>
              <a:rPr sz="20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treated</a:t>
            </a:r>
            <a:r>
              <a:rPr sz="20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“unwarranted</a:t>
            </a:r>
            <a:r>
              <a:rPr sz="2000" spc="-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invasion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personal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privacy”</a:t>
            </a:r>
            <a:r>
              <a:rPr sz="2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exempted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from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disclosure</a:t>
            </a:r>
            <a:r>
              <a:rPr sz="2000" spc="-1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under</a:t>
            </a:r>
            <a:r>
              <a:rPr sz="20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state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federal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Freedom</a:t>
            </a:r>
            <a:r>
              <a:rPr sz="2000" spc="-1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Information</a:t>
            </a:r>
            <a:r>
              <a:rPr sz="20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Acts.</a:t>
            </a:r>
            <a:endParaRPr sz="20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Wingdings"/>
              <a:buChar char=""/>
              <a:tabLst>
                <a:tab pos="288290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Analysis:</a:t>
            </a:r>
            <a:endParaRPr sz="2000">
              <a:latin typeface="Times New Roman"/>
              <a:cs typeface="Times New Roman"/>
            </a:endParaRPr>
          </a:p>
          <a:p>
            <a:pPr marL="12700" marR="1137920">
              <a:lnSpc>
                <a:spcPct val="78200"/>
              </a:lnSpc>
              <a:spcBef>
                <a:spcPts val="525"/>
              </a:spcBef>
            </a:pP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Validation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finding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independent</a:t>
            </a:r>
            <a:r>
              <a:rPr sz="2000" spc="-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method,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multidisciplinary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collaboration,</a:t>
            </a:r>
            <a:r>
              <a:rPr sz="2000" spc="-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other</a:t>
            </a:r>
            <a:r>
              <a:rPr sz="2000" spc="-1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useful</a:t>
            </a:r>
            <a:r>
              <a:rPr sz="2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methods.</a:t>
            </a:r>
            <a:endParaRPr sz="20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Wingdings"/>
              <a:buChar char=""/>
              <a:tabLst>
                <a:tab pos="288290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Disclosure:</a:t>
            </a:r>
            <a:endParaRPr sz="2000">
              <a:latin typeface="Times New Roman"/>
              <a:cs typeface="Times New Roman"/>
            </a:endParaRPr>
          </a:p>
          <a:p>
            <a:pPr marL="12700" marR="665480" algn="just">
              <a:lnSpc>
                <a:spcPct val="79800"/>
              </a:lnSpc>
              <a:spcBef>
                <a:spcPts val="489"/>
              </a:spcBef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Positive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results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r>
              <a:rPr sz="20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confirmed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determined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causative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likely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causative</a:t>
            </a:r>
            <a:r>
              <a:rPr sz="2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should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disclosed</a:t>
            </a:r>
            <a:r>
              <a:rPr sz="20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next-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of-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kin</a:t>
            </a:r>
            <a:r>
              <a:rPr sz="2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first-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degree</a:t>
            </a:r>
            <a:r>
              <a:rPr sz="20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biological relatives</a:t>
            </a:r>
            <a:endParaRPr sz="20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760"/>
              </a:spcBef>
              <a:tabLst>
                <a:tab pos="7863840" algn="l"/>
              </a:tabLst>
            </a:pP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Biomedical</a:t>
            </a:r>
            <a:r>
              <a:rPr sz="4850" u="sng" spc="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Ethics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-10758"/>
            <a:ext cx="1066800" cy="23935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Ethics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0" y="600075"/>
            <a:ext cx="7448550" cy="4438650"/>
            <a:chOff x="666750" y="600075"/>
            <a:chExt cx="7448550" cy="443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619125"/>
              <a:ext cx="7410450" cy="44005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6275" y="609600"/>
              <a:ext cx="7429500" cy="4419600"/>
            </a:xfrm>
            <a:custGeom>
              <a:avLst/>
              <a:gdLst/>
              <a:ahLst/>
              <a:cxnLst/>
              <a:rect l="l" t="t" r="r" b="b"/>
              <a:pathLst>
                <a:path w="7429500" h="4419600">
                  <a:moveTo>
                    <a:pt x="0" y="4419600"/>
                  </a:moveTo>
                  <a:lnTo>
                    <a:pt x="7429500" y="4419600"/>
                  </a:lnTo>
                  <a:lnTo>
                    <a:pt x="74295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8475" y="5364797"/>
            <a:ext cx="783907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25740" algn="l"/>
              </a:tabLst>
            </a:pP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P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rof</a:t>
            </a:r>
            <a:r>
              <a:rPr sz="5400" u="sng" spc="-114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Umar’s</a:t>
            </a:r>
            <a:r>
              <a:rPr sz="5400" u="sng" spc="-55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LGIS</a:t>
            </a:r>
            <a:r>
              <a:rPr sz="5400" u="sng" spc="-8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Model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863623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6" name="Picture 5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49288A49-1AC4-C05B-08AC-7985C0D8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33400"/>
            <a:ext cx="530415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50" dirty="0">
                <a:latin typeface="Times New Roman"/>
                <a:cs typeface="Times New Roman"/>
              </a:rPr>
              <a:t>How to Approach a dead body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066800"/>
            <a:ext cx="8270875" cy="455701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760"/>
              </a:spcBef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While approaching a dead body received at your set up following points should be kept in mind as a GP</a:t>
            </a:r>
          </a:p>
          <a:p>
            <a:pPr marL="317500">
              <a:lnSpc>
                <a:spcPct val="100000"/>
              </a:lnSpc>
              <a:spcBef>
                <a:spcPts val="760"/>
              </a:spcBef>
              <a:buFont typeface="Arial" pitchFamily="34" charset="0"/>
              <a:buChar char="•"/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Confirm all signs of death and inform all the relatives with empathy </a:t>
            </a:r>
          </a:p>
          <a:p>
            <a:pPr marL="317500">
              <a:lnSpc>
                <a:spcPct val="100000"/>
              </a:lnSpc>
              <a:spcBef>
                <a:spcPts val="760"/>
              </a:spcBef>
              <a:buFont typeface="Arial" pitchFamily="34" charset="0"/>
              <a:buChar char="•"/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If any foul play is suspected, must inform the relevant authorities .</a:t>
            </a:r>
          </a:p>
          <a:p>
            <a:pPr marL="317500">
              <a:lnSpc>
                <a:spcPct val="100000"/>
              </a:lnSpc>
              <a:spcBef>
                <a:spcPts val="760"/>
              </a:spcBef>
              <a:buFont typeface="Arial" pitchFamily="34" charset="0"/>
              <a:buChar char="•"/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In case of an unknown or unidentified body . It is important to notify police and body should be handed over to them after proper documentation </a:t>
            </a:r>
            <a:endParaRPr lang="en-US" sz="4850" u="sng" dirty="0">
              <a:solidFill>
                <a:srgbClr val="252525"/>
              </a:solidFill>
              <a:uFill>
                <a:solidFill>
                  <a:srgbClr val="AC0000"/>
                </a:solidFill>
              </a:uFill>
              <a:latin typeface="Impact"/>
              <a:cs typeface="Impact"/>
            </a:endParaRPr>
          </a:p>
          <a:p>
            <a:pPr marL="317500">
              <a:lnSpc>
                <a:spcPct val="100000"/>
              </a:lnSpc>
              <a:spcBef>
                <a:spcPts val="760"/>
              </a:spcBef>
              <a:tabLst>
                <a:tab pos="7863840" algn="l"/>
              </a:tabLst>
            </a:pPr>
            <a:r>
              <a:rPr lang="en-US"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Family Medicine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0"/>
            <a:ext cx="19812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Family Medicine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72200" cy="36603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03927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66558" cy="489490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Principles &amp; Practice of Forensic Medicine by Nasib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Parikh’s Textbook of Medical Jurisprudence, Forensic Medicine &amp; Toxicology.</a:t>
            </a:r>
            <a:endParaRPr lang="en-US" sz="6200" dirty="0">
              <a:latin typeface="+mj-lt"/>
            </a:endParaRPr>
          </a:p>
          <a:p>
            <a:endParaRPr lang="en-US" sz="3600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34B1EA77-8FFF-EF49-2C41-2F4CD9B3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35"/>
              </a:spcBef>
            </a:pPr>
            <a:r>
              <a:rPr sz="4400" spc="-30" dirty="0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r>
              <a:rPr sz="4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4400" b="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NOT</a:t>
            </a:r>
            <a:r>
              <a:rPr sz="4400" b="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4400" b="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2E2B1F"/>
                </a:solidFill>
                <a:latin typeface="Calibri"/>
                <a:cs typeface="Calibri"/>
              </a:rPr>
              <a:t>OPPOSITE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4400" b="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SUCCESS,</a:t>
            </a:r>
            <a:r>
              <a:rPr sz="4400" b="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spc="-35" dirty="0">
                <a:solidFill>
                  <a:srgbClr val="2E2B1F"/>
                </a:solidFill>
                <a:latin typeface="Calibri"/>
                <a:cs typeface="Calibri"/>
              </a:rPr>
              <a:t>RATHER</a:t>
            </a:r>
            <a:r>
              <a:rPr sz="4400" b="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4400" b="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4400" b="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spc="-50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4400" spc="-45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44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4400" b="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2E2B1F"/>
                </a:solidFill>
                <a:latin typeface="Calibri"/>
                <a:cs typeface="Calibri"/>
              </a:rPr>
              <a:t>SUCCESS.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THANK </a:t>
            </a:r>
            <a:r>
              <a:rPr sz="4400" spc="-45" dirty="0"/>
              <a:t>YOU.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2119" cy="83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1190" y="1524000"/>
            <a:ext cx="7293610" cy="4191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  ( If Applicable )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736499E5-906E-C9A1-B007-4E5EF1A2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536448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8255" algn="l"/>
              </a:tabLst>
            </a:pPr>
            <a:r>
              <a:rPr sz="4600" spc="-10" dirty="0"/>
              <a:t>Learning</a:t>
            </a:r>
            <a:r>
              <a:rPr sz="4600" dirty="0"/>
              <a:t>	</a:t>
            </a:r>
            <a:r>
              <a:rPr sz="4600" spc="-114" dirty="0"/>
              <a:t>Objectives: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50240" y="1592859"/>
            <a:ext cx="7348220" cy="2370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00"/>
              </a:spcBef>
              <a:buClr>
                <a:srgbClr val="A9A47B"/>
              </a:buClr>
              <a:buFont typeface="Symbol"/>
              <a:buChar char=""/>
              <a:tabLst>
                <a:tab pos="24066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Define</a:t>
            </a:r>
            <a:r>
              <a:rPr sz="2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medicolegal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14999"/>
              </a:lnSpc>
              <a:buClr>
                <a:srgbClr val="A9A47B"/>
              </a:buClr>
              <a:buFont typeface="Symbol"/>
              <a:buChar char=""/>
              <a:tabLst>
                <a:tab pos="241300" algn="l"/>
                <a:tab pos="1222375" algn="l"/>
                <a:tab pos="2257425" algn="l"/>
                <a:tab pos="2823210" algn="l"/>
                <a:tab pos="3790950" algn="l"/>
                <a:tab pos="4310380" algn="l"/>
                <a:tab pos="5596890" algn="l"/>
                <a:tab pos="5972175" algn="l"/>
              </a:tabLst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Classify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narrate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objectives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medicolegal autopsy.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5"/>
              </a:spcBef>
              <a:buClr>
                <a:srgbClr val="A9A47B"/>
              </a:buClr>
              <a:buFont typeface="Symbol"/>
              <a:buChar char=""/>
              <a:tabLst>
                <a:tab pos="240665" algn="l"/>
              </a:tabLst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Briefly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state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protocol</a:t>
            </a:r>
            <a:r>
              <a:rPr sz="22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its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requirements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00"/>
              </a:spcBef>
              <a:buClr>
                <a:srgbClr val="A9A47B"/>
              </a:buClr>
              <a:buFont typeface="Symbol"/>
              <a:buChar char=""/>
              <a:tabLst>
                <a:tab pos="240665" algn="l"/>
              </a:tabLst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Describe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stages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medico-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legal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autopsy.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69"/>
              </a:spcBef>
              <a:buClr>
                <a:srgbClr val="A9A47B"/>
              </a:buClr>
              <a:buFont typeface="Symbol"/>
              <a:buChar char=""/>
              <a:tabLst>
                <a:tab pos="240665" algn="l"/>
              </a:tabLst>
            </a:pPr>
            <a:r>
              <a:rPr sz="2000" dirty="0">
                <a:solidFill>
                  <a:srgbClr val="2E2B1F"/>
                </a:solidFill>
                <a:latin typeface="Arial MT"/>
                <a:cs typeface="Arial MT"/>
              </a:rPr>
              <a:t>Describe</a:t>
            </a:r>
            <a:r>
              <a:rPr sz="20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2E2B1F"/>
                </a:solidFill>
                <a:latin typeface="Arial MT"/>
                <a:cs typeface="Arial MT"/>
              </a:rPr>
              <a:t>autopsy</a:t>
            </a:r>
            <a:r>
              <a:rPr sz="2000" spc="-4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procedure.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C80202CE-E09A-2DA7-F10A-B039E7A5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758697"/>
            <a:ext cx="4912360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br>
              <a:rPr lang="en-US" sz="4400" spc="-10" dirty="0">
                <a:solidFill>
                  <a:srgbClr val="2E2B1F"/>
                </a:solidFill>
                <a:latin typeface="Calibri"/>
                <a:cs typeface="Calibri"/>
              </a:rPr>
            </a:br>
            <a:br>
              <a:rPr lang="en-US" sz="2000" spc="-10" dirty="0">
                <a:solidFill>
                  <a:srgbClr val="2E2B1F"/>
                </a:solidFill>
                <a:latin typeface="Calibri"/>
                <a:cs typeface="Calibri"/>
              </a:rPr>
            </a:br>
            <a:r>
              <a:rPr sz="2400" i="1">
                <a:solidFill>
                  <a:srgbClr val="6F2F9F"/>
                </a:solidFill>
                <a:latin typeface="Calibri"/>
                <a:cs typeface="Calibri"/>
              </a:rPr>
              <a:t>“</a:t>
            </a:r>
            <a:r>
              <a:rPr sz="2400" i="1" spc="-2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medical</a:t>
            </a:r>
            <a:r>
              <a:rPr sz="2400" b="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examination</a:t>
            </a:r>
            <a:r>
              <a:rPr sz="24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006FC0"/>
                </a:solidFill>
                <a:latin typeface="Calibri"/>
                <a:cs typeface="Calibri"/>
              </a:rPr>
              <a:t>dead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400" b="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conducted</a:t>
            </a:r>
            <a:r>
              <a:rPr sz="2400" b="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b="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accordance</a:t>
            </a:r>
            <a:r>
              <a:rPr sz="2400" b="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400" b="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25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2400" b="0" dirty="0">
                <a:solidFill>
                  <a:srgbClr val="006FC0"/>
                </a:solidFill>
                <a:latin typeface="Calibri"/>
                <a:cs typeface="Calibri"/>
              </a:rPr>
              <a:t>laws</a:t>
            </a:r>
            <a:r>
              <a:rPr sz="2400" b="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b="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6FC0"/>
                </a:solidFill>
                <a:latin typeface="Calibri"/>
                <a:cs typeface="Calibri"/>
              </a:rPr>
              <a:t>state.</a:t>
            </a:r>
            <a:r>
              <a:rPr sz="2400" b="0" spc="-10" dirty="0">
                <a:solidFill>
                  <a:srgbClr val="2E2B1F"/>
                </a:solidFill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7" y="3573779"/>
            <a:ext cx="1622298" cy="6774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52572" y="3573779"/>
            <a:ext cx="2047875" cy="677545"/>
            <a:chOff x="3052572" y="3573779"/>
            <a:chExt cx="2047875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2572" y="3573779"/>
              <a:ext cx="931926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1400" y="3573779"/>
              <a:ext cx="496062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4363" y="3573779"/>
              <a:ext cx="1425702" cy="677418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8790" y="3166745"/>
          <a:ext cx="4438649" cy="1557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970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sz="18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Also</a:t>
                      </a:r>
                      <a:r>
                        <a:rPr sz="1800" spc="-4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800" spc="-2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 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685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Necropsy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36525" marR="29337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998855" algn="l"/>
                          <a:tab pos="1029335" algn="l"/>
                        </a:tabLst>
                      </a:pPr>
                      <a:r>
                        <a:rPr sz="18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Necros:</a:t>
                      </a:r>
                      <a:r>
                        <a:rPr sz="18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Dead </a:t>
                      </a:r>
                      <a:r>
                        <a:rPr sz="18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Opis:</a:t>
                      </a:r>
                      <a:r>
                        <a:rPr sz="18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		</a:t>
                      </a:r>
                      <a:r>
                        <a:rPr sz="1800" spc="-1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View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spc="-25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7005" marB="0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Post-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Mortem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69240" marR="38100" indent="-49530" algn="ctr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887094" algn="l"/>
                          <a:tab pos="1306830" algn="l"/>
                        </a:tabLst>
                      </a:pPr>
                      <a:r>
                        <a:rPr sz="18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Post:</a:t>
                      </a:r>
                      <a:r>
                        <a:rPr sz="18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After Mortem:</a:t>
                      </a:r>
                      <a:r>
                        <a:rPr sz="180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20" dirty="0">
                          <a:solidFill>
                            <a:srgbClr val="2E2B1F"/>
                          </a:solidFill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2600" y="1752600"/>
            <a:ext cx="2802636" cy="46756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0" y="0"/>
            <a:ext cx="16002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160" y="309117"/>
            <a:ext cx="3769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TYPES</a:t>
            </a:r>
            <a:r>
              <a:rPr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45" dirty="0">
                <a:solidFill>
                  <a:srgbClr val="2E2B1F"/>
                </a:solidFill>
                <a:latin typeface="Calibri"/>
                <a:cs typeface="Calibri"/>
              </a:rPr>
              <a:t>AUTOPSY: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1371600"/>
            <a:ext cx="2001011" cy="267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4"/>
          <p:cNvSpPr txBox="1"/>
          <p:nvPr/>
        </p:nvSpPr>
        <p:spPr>
          <a:xfrm>
            <a:off x="535940" y="866902"/>
            <a:ext cx="7371715" cy="539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indent="-290830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303530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Clinical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/medical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Pathological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AutoNum type="arabicPeriod"/>
              <a:tabLst>
                <a:tab pos="309245" algn="l"/>
                <a:tab pos="2082164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Psychological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Clr>
                <a:srgbClr val="2E2B1F"/>
              </a:buClr>
              <a:buAutoNum type="arabicPeriod"/>
              <a:tabLst>
                <a:tab pos="309245" algn="l"/>
                <a:tab pos="3384550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Medicolegal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Forensic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Autopsy</a:t>
            </a:r>
            <a:endParaRPr sz="240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buClr>
                <a:srgbClr val="2E2B1F"/>
              </a:buClr>
              <a:buAutoNum type="arabicPeriod"/>
              <a:tabLst>
                <a:tab pos="309880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Exhumation</a:t>
            </a:r>
            <a:endParaRPr sz="24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26162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Mini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endParaRPr sz="2000">
              <a:latin typeface="Calibri"/>
              <a:cs typeface="Calibri"/>
            </a:endParaRPr>
          </a:p>
          <a:p>
            <a:pPr marL="261620" indent="-248920">
              <a:lnSpc>
                <a:spcPct val="100000"/>
              </a:lnSpc>
              <a:buAutoNum type="arabicPeriod"/>
              <a:tabLst>
                <a:tab pos="26162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Sonopsy</a:t>
            </a:r>
            <a:endParaRPr sz="2000">
              <a:latin typeface="Calibri"/>
              <a:cs typeface="Calibri"/>
            </a:endParaRPr>
          </a:p>
          <a:p>
            <a:pPr marL="205740" indent="-205104">
              <a:lnSpc>
                <a:spcPct val="100000"/>
              </a:lnSpc>
              <a:buSzPct val="95000"/>
              <a:buAutoNum type="arabicPeriod"/>
              <a:tabLst>
                <a:tab pos="20574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Needle</a:t>
            </a:r>
            <a:r>
              <a:rPr sz="20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Autopsy</a:t>
            </a:r>
            <a:endParaRPr sz="2000">
              <a:latin typeface="Calibri"/>
              <a:cs typeface="Calibri"/>
            </a:endParaRPr>
          </a:p>
          <a:p>
            <a:pPr marL="204470" indent="-200025">
              <a:lnSpc>
                <a:spcPct val="100000"/>
              </a:lnSpc>
              <a:buSzPct val="92500"/>
              <a:buAutoNum type="arabicPeriod"/>
              <a:tabLst>
                <a:tab pos="204470" algn="l"/>
              </a:tabLst>
            </a:pP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PMCT..post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mortem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computerized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tomography</a:t>
            </a:r>
            <a:endParaRPr sz="2000">
              <a:latin typeface="Calibri"/>
              <a:cs typeface="Calibri"/>
            </a:endParaRPr>
          </a:p>
          <a:p>
            <a:pPr marL="186690" indent="-185420">
              <a:lnSpc>
                <a:spcPct val="100000"/>
              </a:lnSpc>
              <a:buSzPct val="85000"/>
              <a:buAutoNum type="arabicPeriod"/>
              <a:tabLst>
                <a:tab pos="18669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Virtopsy…3D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computerized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tomography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CLINICAL</a:t>
            </a:r>
            <a:r>
              <a:rPr sz="2400" b="1" u="sng" spc="-6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or</a:t>
            </a:r>
            <a:r>
              <a:rPr sz="2400" b="1" u="sng" spc="-4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3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PATHOLOGICAL</a:t>
            </a:r>
            <a:r>
              <a:rPr sz="2400" b="1" u="sng" spc="-2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AUTOPSY:</a:t>
            </a:r>
            <a:endParaRPr sz="2400">
              <a:latin typeface="Calibri"/>
              <a:cs typeface="Calibri"/>
            </a:endParaRPr>
          </a:p>
          <a:p>
            <a:pPr marL="355600" marR="821055" lvl="1" indent="-116839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355600" algn="l"/>
                <a:tab pos="483234" algn="l"/>
              </a:tabLst>
            </a:pP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	Performed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diagnosis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disease,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see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effects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disease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different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organs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body.</a:t>
            </a:r>
            <a:endParaRPr sz="2400">
              <a:latin typeface="Calibri"/>
              <a:cs typeface="Calibri"/>
            </a:endParaRPr>
          </a:p>
          <a:p>
            <a:pPr marL="551815" lvl="1" indent="-31051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55181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Done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HISTOPATHOLOGISTS.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714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0"/>
            <a:ext cx="16764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080" y="613917"/>
            <a:ext cx="5567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  <a:tab pos="2325370" algn="l"/>
                <a:tab pos="4301490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2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r>
              <a:rPr sz="2400" u="sng" spc="24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FORENSIC</a:t>
            </a:r>
            <a:r>
              <a:rPr sz="2400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	</a:t>
            </a:r>
            <a:r>
              <a:rPr sz="2400" u="sng" spc="-2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OR</a:t>
            </a:r>
            <a:r>
              <a:rPr sz="2400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	</a:t>
            </a:r>
            <a:r>
              <a:rPr sz="2400" u="sng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MEDICOLEGAL</a:t>
            </a:r>
            <a:r>
              <a:rPr sz="2400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	</a:t>
            </a:r>
            <a:r>
              <a:rPr sz="2400" u="sng" spc="-3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AUTOPSY: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171702"/>
            <a:ext cx="5053965" cy="458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256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These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are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unnatural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,sudden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suspicious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deaths.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Done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under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law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state.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Performed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marL="446405" indent="-433705">
              <a:lnSpc>
                <a:spcPct val="100000"/>
              </a:lnSpc>
              <a:buAutoNum type="arabicPeriod"/>
              <a:tabLst>
                <a:tab pos="44640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Causality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Medical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officer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CMO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……DHQ/THQ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265" algn="l"/>
                <a:tab pos="1633855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Forensic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demonstrators……teaching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hospitals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buAutoNum type="arabicPeriod" startAt="3"/>
              <a:tabLst>
                <a:tab pos="527685" algn="l"/>
              </a:tabLst>
            </a:pPr>
            <a:r>
              <a:rPr sz="2800" b="1" spc="-10" dirty="0">
                <a:solidFill>
                  <a:srgbClr val="2E2B1F"/>
                </a:solidFill>
                <a:latin typeface="Calibri"/>
                <a:cs typeface="Calibri"/>
              </a:rPr>
              <a:t>EXUMATION</a:t>
            </a:r>
            <a:endParaRPr sz="2800">
              <a:latin typeface="Calibri"/>
              <a:cs typeface="Calibri"/>
            </a:endParaRPr>
          </a:p>
          <a:p>
            <a:pPr marL="498475">
              <a:lnSpc>
                <a:spcPct val="100000"/>
              </a:lnSpc>
              <a:spcBef>
                <a:spcPts val="405"/>
              </a:spcBef>
            </a:pP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Digging</a:t>
            </a:r>
            <a:r>
              <a:rPr sz="2400" b="1" u="sng" spc="-5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out</a:t>
            </a:r>
            <a:r>
              <a:rPr sz="2400" b="1" u="sng" spc="-3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a</a:t>
            </a:r>
            <a:r>
              <a:rPr sz="2400" b="1" u="sng" spc="-4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dead</a:t>
            </a:r>
            <a:r>
              <a:rPr sz="2400" b="1" u="sng" spc="-3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body</a:t>
            </a:r>
            <a:r>
              <a:rPr sz="2400" b="1" u="sng" spc="-2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after</a:t>
            </a:r>
            <a:r>
              <a:rPr sz="2400" b="1" u="sng" spc="-3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libri"/>
                <a:cs typeface="Calibri"/>
              </a:rPr>
              <a:t>buria</a:t>
            </a:r>
            <a:r>
              <a:rPr sz="2400" b="1" u="sng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371600"/>
            <a:ext cx="2537459" cy="3886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1685" y="5838240"/>
            <a:ext cx="127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orbel"/>
                <a:cs typeface="Corbel"/>
              </a:rPr>
              <a:t>Core</a:t>
            </a:r>
            <a:r>
              <a:rPr sz="1800" b="1" spc="-4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orbel"/>
                <a:cs typeface="Corbel"/>
              </a:rPr>
              <a:t>Subject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A59B5-5F0B-C175-3A0B-A20345C916F4}"/>
              </a:ext>
            </a:extLst>
          </p:cNvPr>
          <p:cNvSpPr/>
          <p:nvPr/>
        </p:nvSpPr>
        <p:spPr>
          <a:xfrm>
            <a:off x="6781800" y="0"/>
            <a:ext cx="1676400" cy="22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57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1849</Words>
  <Application>Microsoft Office PowerPoint</Application>
  <PresentationFormat>On-screen Show (4:3)</PresentationFormat>
  <Paragraphs>313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Arial MT</vt:lpstr>
      <vt:lpstr>Bell MT</vt:lpstr>
      <vt:lpstr>Calibri</vt:lpstr>
      <vt:lpstr>Cambria</vt:lpstr>
      <vt:lpstr>Corbel</vt:lpstr>
      <vt:lpstr>Gadugi</vt:lpstr>
      <vt:lpstr>Impact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SEQUENCE OF LGIS</vt:lpstr>
      <vt:lpstr>Learning Objectives:</vt:lpstr>
      <vt:lpstr>Autopsy  “ A medical examination of dead body conducted in accordance with the laws of the state.”</vt:lpstr>
      <vt:lpstr>TYPES OF AUTOPSY:</vt:lpstr>
      <vt:lpstr>2. FORENSIC OR MEDICOLEGAL AUTOPSY:</vt:lpstr>
      <vt:lpstr>4. PSYCHOLOGICAL AUTOPSY:</vt:lpstr>
      <vt:lpstr>Objectives of Postmortem Examination</vt:lpstr>
      <vt:lpstr>PROTOCOL OF MEDICO-LEGAL AUTOPSY:</vt:lpstr>
      <vt:lpstr>2. Numerical Autopsy Protocol: It is systemic report , Listing various systems and brief description. In PAKISTAN MIXED autopsy protocal is used</vt:lpstr>
      <vt:lpstr>PowerPoint Presentation</vt:lpstr>
      <vt:lpstr>PowerPoint Presentation</vt:lpstr>
      <vt:lpstr>PowerPoint Presentation</vt:lpstr>
      <vt:lpstr>PowerPoint Presentation</vt:lpstr>
      <vt:lpstr>REQUIREMENTS OF MEDICOLEGAL AUTOPSY:</vt:lpstr>
      <vt:lpstr>iii) Dead body challan</vt:lpstr>
      <vt:lpstr>3. Complete &amp; Meticulous:</vt:lpstr>
      <vt:lpstr>Entry in the registers</vt:lpstr>
      <vt:lpstr>STAGES OF A FORENSIC POST-MORTEM EXAMINATION:</vt:lpstr>
      <vt:lpstr>4. CAREFUL &amp; COMPLETE EXAMINATION OF ALL VISCERA &amp; BODY CAVITIES:</vt:lpstr>
      <vt:lpstr>Techniques of post-mortem examination</vt:lpstr>
      <vt:lpstr>TYPES OF POST MORTEM INCISIONS:</vt:lpstr>
      <vt:lpstr>TYPES OF PRIMARY INCISIONS:</vt:lpstr>
      <vt:lpstr>Postmortem Interval: Time between death and autopsy .</vt:lpstr>
      <vt:lpstr>PowerPoint Presentation</vt:lpstr>
      <vt:lpstr>I-shaped Incision:</vt:lpstr>
      <vt:lpstr>Incision for Scalp</vt:lpstr>
      <vt:lpstr>PowerPoint Presentation</vt:lpstr>
      <vt:lpstr>PowerPoint Presentation</vt:lpstr>
      <vt:lpstr>PowerPoint Presentation</vt:lpstr>
      <vt:lpstr>Death Report: Form A</vt:lpstr>
      <vt:lpstr>PowerPoint Presentation</vt:lpstr>
      <vt:lpstr>PowerPoint Presentation</vt:lpstr>
      <vt:lpstr>EOLA END OF LECTURE ASSESMENT</vt:lpstr>
      <vt:lpstr>Research</vt:lpstr>
      <vt:lpstr>Recommendations For Autopsy</vt:lpstr>
      <vt:lpstr>How to Approach a dead body</vt:lpstr>
      <vt:lpstr>How To Access Digital Library</vt:lpstr>
      <vt:lpstr>Learning Resources </vt:lpstr>
      <vt:lpstr>FAILURE IS NOT THE OPPOSITE OF SUCCESS, RATHER IT IS A PART OF SUCCESS.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54</cp:lastModifiedBy>
  <cp:revision>13</cp:revision>
  <dcterms:created xsi:type="dcterms:W3CDTF">2025-02-10T06:53:02Z</dcterms:created>
  <dcterms:modified xsi:type="dcterms:W3CDTF">2025-02-25T10:17:22Z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2025-02-10T00:00:00Z</vt:filetime>
  </property>
  <property fmtid="{D5CDD505-2E9C-101B-9397-08002B2CF9AE}" pid="3" name="LastSaved">
    <vt:filetime>2025-02-10T00:00:00Z</vt:filetime>
  </property>
  <property fmtid="{D5CDD505-2E9C-101B-9397-08002B2CF9AE}" pid="4" name="Producer">
    <vt:lpwstr>Pdftools SDK 1.5.1.0, Pdftools (www.pdf-tools.com)</vt:lpwstr>
  </property>
</Properties>
</file>