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261" r:id="rId3"/>
    <p:sldId id="298" r:id="rId4"/>
    <p:sldId id="299" r:id="rId5"/>
    <p:sldId id="300" r:id="rId6"/>
    <p:sldId id="301" r:id="rId7"/>
    <p:sldId id="302" r:id="rId8"/>
    <p:sldId id="292" r:id="rId9"/>
    <p:sldId id="294" r:id="rId10"/>
    <p:sldId id="303" r:id="rId11"/>
    <p:sldId id="295" r:id="rId12"/>
    <p:sldId id="297" r:id="rId13"/>
    <p:sldId id="304" r:id="rId14"/>
    <p:sldId id="269" r:id="rId15"/>
    <p:sldId id="272" r:id="rId16"/>
    <p:sldId id="278" r:id="rId17"/>
    <p:sldId id="280" r:id="rId18"/>
    <p:sldId id="281" r:id="rId19"/>
    <p:sldId id="282" r:id="rId20"/>
    <p:sldId id="283" r:id="rId21"/>
    <p:sldId id="285" r:id="rId22"/>
    <p:sldId id="286" r:id="rId23"/>
    <p:sldId id="26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982AA-9AB0-4149-982A-1DD06121AB60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3A964-8432-48AD-8720-84914399F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04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3A964-8432-48AD-8720-84914399F0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63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3A964-8432-48AD-8720-84914399F0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9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4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9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5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8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9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1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0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3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2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7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305F-E3A5-4C8F-A302-44C86F453757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32471-5BD6-4694-9483-F7E597F2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9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frontiersin.org/files/Articles/471183/fpsyg-10-01857-HTML/image_m/fpsyg-10-01857-g002.jpg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mc-uk.org/ethical-guidance/ethical-guidance-for-doctors/consent" TargetMode="External"/><Relationship Id="rId2" Type="http://schemas.openxmlformats.org/officeDocument/2006/relationships/hyperlink" Target="https://www.bma.org.uk/advice-and-support/ethics/medical-studen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7252" y="1320538"/>
            <a:ext cx="9419422" cy="15423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Nature,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&amp; dimensions)</a:t>
            </a:r>
            <a:endParaRPr lang="en-US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581" y="3183874"/>
            <a:ext cx="9389616" cy="30518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Prof. Dr. Mohammad Akram Randhawa</a:t>
            </a:r>
          </a:p>
          <a:p>
            <a:pPr>
              <a:lnSpc>
                <a:spcPct val="70000"/>
              </a:lnSpc>
            </a:pPr>
            <a:r>
              <a:rPr lang="en-US" b="1" dirty="0" smtClean="0">
                <a:latin typeface="Times New Roman" pitchFamily="18" charset="0"/>
              </a:rPr>
              <a:t>MBBS (KE), MPhil (</a:t>
            </a:r>
            <a:r>
              <a:rPr lang="en-US" b="1" dirty="0" err="1" smtClean="0">
                <a:latin typeface="Times New Roman" pitchFamily="18" charset="0"/>
              </a:rPr>
              <a:t>Pb</a:t>
            </a:r>
            <a:r>
              <a:rPr lang="en-US" b="1" dirty="0" smtClean="0">
                <a:latin typeface="Times New Roman" pitchFamily="18" charset="0"/>
              </a:rPr>
              <a:t>), PhD (QU) </a:t>
            </a:r>
          </a:p>
          <a:p>
            <a:pPr>
              <a:lnSpc>
                <a:spcPct val="70000"/>
              </a:lnSpc>
            </a:pPr>
            <a:r>
              <a:rPr lang="en-US" b="1" dirty="0" smtClean="0">
                <a:latin typeface="Times New Roman" pitchFamily="18" charset="0"/>
              </a:rPr>
              <a:t>Fellowship Clinical Pharmacology (UK)</a:t>
            </a:r>
          </a:p>
          <a:p>
            <a:endParaRPr lang="en-US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Postgraduate Department </a:t>
            </a: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Rawalpindi Medical University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604251" y="287921"/>
            <a:ext cx="4582275" cy="79086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altLang="en-US" sz="4800" dirty="0" smtClean="0"/>
              <a:t>بسم الله الرحمن الرحيم</a:t>
            </a:r>
            <a:endParaRPr lang="en-US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0336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85" y="226034"/>
            <a:ext cx="11085816" cy="5753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 and Surrogate Decision Making (Cont.)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70" y="893852"/>
            <a:ext cx="11476232" cy="518844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 and Surrogate Decision Making [Cont.]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have no authorized surrogate, health care practitioners usually rely on the next of kin or even a close friend. 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of priority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spouse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 child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 possibly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 friend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person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the same priority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several adult children),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preferred.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 on an ethically and legally sound resolution cannot be reached, health care practitioners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consult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hospital/institution ethics committee.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8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132" y="132204"/>
            <a:ext cx="11325340" cy="111270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Competence to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refuse medical treatment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 vs paternalism 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455" y="1377108"/>
            <a:ext cx="11556694" cy="512284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refuse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treatment is universally recognized as a fundamental principle of liberty.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often infringed upon by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misunderstand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ignore the patient's liberty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 and give more weightage to patients competency/ incompetency to decide about coerced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capacity to decide depends upon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his/her ability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information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during obtaining consent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treatment.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patient has this capacity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both his consent and refusal must be honored.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patient lacks the capacity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decide than arrangements could be made 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designate another person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decision making.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1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6030"/>
            <a:ext cx="10515600" cy="71919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 directives and proxies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159" y="1037690"/>
            <a:ext cx="11198831" cy="54557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Directives are documents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describe, the extent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medical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given, when patient is likely to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unconscious or too ill to communicate.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called "advance directives," because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of the time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someone would need 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health care team is then unable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express them.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should be encouraged to discuss in advance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his/her spouse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other family members, physicians, nurses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while he/she is feeling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and thinking clearly.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16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179"/>
            <a:ext cx="10515600" cy="79585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 directives and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proxies [Cont.]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406" y="863035"/>
            <a:ext cx="11137187" cy="5702152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 directives include: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A health care proxy,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gives the person chosen as authority to make all health care decisions for patient when he is unable to do so. 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Decisions to remove or provide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life-sustaining treatment.  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will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gives specific information about the procedures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would like, or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not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like, to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performed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patient will become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terminally ill.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A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attorney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durable power of attorney, which authorizes the person designated by patient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financial decisions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him/her. .</a:t>
            </a: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Anatomical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gift,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patient can specify that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his/her organ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&amp;/or tissue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 for transplantation, research or educational purposes.</a:t>
            </a:r>
          </a:p>
        </p:txBody>
      </p:sp>
    </p:spTree>
    <p:extLst>
      <p:ext uri="{BB962C8B-B14F-4D97-AF65-F5344CB8AC3E}">
        <p14:creationId xmlns:p14="http://schemas.microsoft.com/office/powerpoint/2010/main" val="125710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36" y="231355"/>
            <a:ext cx="11777031" cy="68304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  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988" y="914398"/>
            <a:ext cx="11013526" cy="541448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recent years,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proposed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patient autonomy need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expanded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beyond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 decisions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a specific medical intervention or treatment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the(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decisional autonomy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meet the requirements or fil the gaps, a multidimensional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of patient autonomy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proposed as under: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Decisional autonomy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autonomy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autonomy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Informative autonomy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 autonomy </a:t>
            </a:r>
          </a:p>
        </p:txBody>
      </p:sp>
    </p:spTree>
    <p:extLst>
      <p:ext uri="{BB962C8B-B14F-4D97-AF65-F5344CB8AC3E}">
        <p14:creationId xmlns:p14="http://schemas.microsoft.com/office/powerpoint/2010/main" val="35780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253"/>
            <a:ext cx="10515600" cy="55084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822960"/>
            <a:ext cx="11295778" cy="5673492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multidimensional concept is needed: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care situations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to view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almost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exclusively in decisional terms, for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accepting or rejecting a specific therapeutic decision.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chronic cases, 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as chronic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fatal illness or degenerative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diseases, capability of decision making is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diminished or compromised.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autonomy can only be respected if the patient is capable of that.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viewing decision-making capacity as the only feature of autonomy means ignoring many of its other manifestations.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reason, it is necessary to “decentralize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autonomy”.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5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298" y="152584"/>
            <a:ext cx="10505501" cy="74914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144" y="901731"/>
            <a:ext cx="11275702" cy="567051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Decisional autonomy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patients’ freedom of choice, in other words, their capacity to deliberate and decide on a course of action from among a suitable range of useful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options.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essentially to three requirements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rabi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voluntarily, i.e., with no external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duress.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Have sufficient information regarding the decision they are going to make (i.e., aim of the decision, any risks and benefits and possible alternatives).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capacity, i.e., possess a series of psychological (cognitive, volitional, and affective) capabilities, to be able to know, appraise, and manage this information properly, to make a decision and to express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9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507"/>
            <a:ext cx="10515600" cy="6059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 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Autonomy (Cont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24" y="707432"/>
            <a:ext cx="11346012" cy="5574534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Functional autonomy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addresses patients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psychological circumstances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appropriately in chronic illnesses, where there is  disability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different measures or indicators of an individual’s functional capacity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considered. Which can be grouped 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514350" indent="-514350">
              <a:buAutoNum type="arabicParenBoth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(Cognitive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psychological, emotional,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awareness,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(Motor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functions, anatomical functions and structures,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voice, speech and general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physiological functions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body).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Sensory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(Visual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auditory, olfactory, gustatory, tactile &amp;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functional autonomy derives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disabilities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have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can be judged from ability to perform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task (e.g., getting dressed without help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71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352" y="166825"/>
            <a:ext cx="10515600" cy="6153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Autonomy (Cont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968" y="782201"/>
            <a:ext cx="11308010" cy="569051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Executive autonomy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terms, 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xecutive autonomy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may be defined as the capacity to implement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patient’s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to plan,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perform tasks related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chronic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illness.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related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and execution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Patient’s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autonomy may be essential for effectively supervising and executing the treatment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ignoring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can be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non-adherence to treatment, poorer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outcomes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repeated hospitalizations.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8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9870"/>
            <a:ext cx="10515600" cy="648427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Autonomy (Cont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589" y="925417"/>
            <a:ext cx="11326950" cy="544233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Narrative autonomy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 autonomy addresses communication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doctor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patient, which is key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implementing a more humane model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objectives are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patients with better care, gain a deeper knowledge of their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 and 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closer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cooperative model requires a certain “narrative competence” on the part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acknowledge, absorb,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act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plights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others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narrative autonomy means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capable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and communication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physician.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in developing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suitable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47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265" y="220337"/>
            <a:ext cx="10527535" cy="7601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3" y="980500"/>
            <a:ext cx="10961783" cy="551945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 from Greek 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autonomos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Autos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‘self’ +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nomos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‘law’,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‘having its own laws’,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condition of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self-government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“Between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and Second World Wars, Canada gained greater autonomy from Britain"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external control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influence, i.e.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independence.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“ courts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 a considerable degree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autonomy”</a:t>
            </a:r>
          </a:p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Synonyms or similar words: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Self-government , independence, self-rule, sovereignty, self-determination, freedom, autarchy, self-sufficiency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8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802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Patient Autonomy (Cont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07" y="837282"/>
            <a:ext cx="11347374" cy="5596569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Informative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informative autonomy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involves patients’ ability to access and control their personal, intimate,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public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personal management of clinical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right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communicate or protect such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includes, doctor’s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duty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communicate with others about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patient’s illness.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informative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has an intrinsic value and enables patients to decide for themselves when and under what conditions they disclose situations referring to their own life and health.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decisional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has an instrumental value and refers to all medical aspects (details about treatment,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&amp;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effects, 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183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6819"/>
            <a:ext cx="10515600" cy="64842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 of autonomies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nteraction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539" y="947450"/>
            <a:ext cx="11369407" cy="553046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dimensions of patient autonomy should not be viewed as isolated realities.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entails considerably more than just decision-making 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Respecting autonomy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much more than simply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signatures on 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consent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dimensions of autonomy possess considerable integration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 continuum (Figure. 1).</a:t>
            </a:r>
          </a:p>
        </p:txBody>
      </p:sp>
    </p:spTree>
    <p:extLst>
      <p:ext uri="{BB962C8B-B14F-4D97-AF65-F5344CB8AC3E}">
        <p14:creationId xmlns:p14="http://schemas.microsoft.com/office/powerpoint/2010/main" val="15837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699" y="5784350"/>
            <a:ext cx="11248346" cy="79111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1.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Mental capacity is fundamental element of patient’s autonomy and is influenced by various dimensions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autonomy.</a:t>
            </a:r>
          </a:p>
        </p:txBody>
      </p:sp>
      <p:pic>
        <p:nvPicPr>
          <p:cNvPr id="3" name="fig2" descr="www.frontiersin.or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45" y="195210"/>
            <a:ext cx="10917715" cy="5445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04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52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(Patient Autonomy)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708" y="1181528"/>
            <a:ext cx="11248222" cy="504461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www.bma.org.uk/advice-and-support/ethics/medical-students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Gerald Dworkin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practice of autonomy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GMC – Consent: patients and doctors making decisions together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Arrieta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Valero.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Autonomies in Interaction: Dimensions of Patient Autonomy and Non-adherence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Treatment. Front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Psychol., 14 August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2019. Sec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Theoretical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Philosophical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Psychology. Volume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10 - 2019 | https://doi.org/10.3389/fpsyg.2019.01857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167"/>
            <a:ext cx="10515600" cy="79321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 in medical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(Overview)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540" y="903383"/>
            <a:ext cx="11457542" cy="565165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may be defined as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of competent adults to make informed decisions about their own medical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care”.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 competency to make decision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a specific medical intervention or treatment (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decisional autonomy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seek consent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informed agreement of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any investigation or treatment takes place.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example of the practice of autonomy in full strength  is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exercise their autonomy by refusing life-sustaining treatment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 certain situations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 may have to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decide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 interest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and help patient (or his relatives, in case of minors, too old or psychiatric patients) to understand the problem.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“autonomy has its value, but within its limits or dimensions”.  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704"/>
            <a:ext cx="10515600" cy="65944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Autonomy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71" y="749148"/>
            <a:ext cx="11414588" cy="592707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Earlier, autonomy has been described as: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adult patient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suffers from no mental incapacity has an absolute right to choose whether to consent to medical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of choice is not limited to decisions which others might regard as sensible.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 reasons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making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rational, irrational, unknown or even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non-existent. [Lord Donaldson, 1992].</a:t>
            </a:r>
          </a:p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Currently, most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theories of autonomy agree 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are essential for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liberty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independence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controlling influences) and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agency’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(‘capacity’ or capability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intentional action). </a:t>
            </a:r>
          </a:p>
        </p:txBody>
      </p:sp>
    </p:spTree>
    <p:extLst>
      <p:ext uri="{BB962C8B-B14F-4D97-AF65-F5344CB8AC3E}">
        <p14:creationId xmlns:p14="http://schemas.microsoft.com/office/powerpoint/2010/main" val="142058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337"/>
            <a:ext cx="10515600" cy="6610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Autonomy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047" y="859316"/>
            <a:ext cx="11548153" cy="576182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Earlier concept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mainly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highlighted first element (‘liberty’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patients to freely choose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act)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neglected second (‘capacity’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implement the options they freely choose). 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Now, it is emphasized that there is need to expand concept of patient autonomy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beyond liberty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decisions regarding a specific medical intervention or treatment, i.e.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include capability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choose appropriate decision/action. </a:t>
            </a:r>
          </a:p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Thus, in medical context, autonomy or autonomous decision is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ordinarily </a:t>
            </a:r>
            <a:r>
              <a:rPr lang="en-US" sz="32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regarded as autonomous </a:t>
            </a:r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has </a:t>
            </a:r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</a:t>
            </a:r>
            <a:r>
              <a:rPr lang="en-US" sz="3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decision, has </a:t>
            </a:r>
            <a:r>
              <a:rPr lang="en-US" sz="32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sufficient information 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the decision and does so </a:t>
            </a:r>
            <a:r>
              <a:rPr lang="en-US" sz="32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voluntarily</a:t>
            </a:r>
            <a:r>
              <a:rPr lang="en-US" sz="32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012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836"/>
            <a:ext cx="10515600" cy="6924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Autonomy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418" y="780836"/>
            <a:ext cx="11394040" cy="5630981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 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autonomy is </a:t>
            </a:r>
            <a:r>
              <a:rPr lang="en-US" sz="3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lacking:</a:t>
            </a:r>
            <a:endParaRPr lang="en-US" sz="3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someone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being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compelled to make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decision then it cannot be said to be theirs and should not be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respected. </a:t>
            </a:r>
          </a:p>
          <a:p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compulsion is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always easy to detect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a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young woman who visits a GP with her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husband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termination of pregnancy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under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to proceed.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doctor had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compulsion/coercion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should find an opportunity to talk to the lady alone in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confirm that the decision is genuinely hers.</a:t>
            </a:r>
          </a:p>
        </p:txBody>
      </p:sp>
    </p:spTree>
    <p:extLst>
      <p:ext uri="{BB962C8B-B14F-4D97-AF65-F5344CB8AC3E}">
        <p14:creationId xmlns:p14="http://schemas.microsoft.com/office/powerpoint/2010/main" val="254484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988" y="161663"/>
            <a:ext cx="10515600" cy="60815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Autonomy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96" y="842481"/>
            <a:ext cx="11384385" cy="5486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patients 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the capacity to make a </a:t>
            </a:r>
            <a:r>
              <a:rPr 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decision.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decisions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made on their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behalf, e.g. 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In case of very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young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children, decisions are made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Provision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compulsory treatment for mentally ill persons.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Where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adults lack capacity, health care decisions are ordinarily made by the health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professional, overall in charge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Adults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appoint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someone to make decisions on their behalf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 feeding suffering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patients suffering from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anorexia. Justification is that anorexia undermines ability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an autonomous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decision, similar to mentally ill persons.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When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decisions are medically required, the doctrine of presumed consent applies. In other circumstances, consent must be obtained.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6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651" y="102742"/>
            <a:ext cx="10515600" cy="61645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Surrogate 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499" y="719192"/>
            <a:ext cx="11507056" cy="594873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 for Autonomy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emphasizes the importance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written consent,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ensuring that patients have access to 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information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illness.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Surrogate Decision 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unable to make decisions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personal health care,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other person or people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be provided with sufficient information or direction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decision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 on his/her behalf.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for such person is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surrogate decision maker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Children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require a decision maker in medical situations.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non-emergency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decisions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affecting children and minors, medical care cannot be given without a parent’s or guardian’s consent.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guardian’s decision can be overridden only if a court determines that the decision constitutes neglect or abuse of the child.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93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54" y="226031"/>
            <a:ext cx="11149669" cy="65531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 and Surrogate Decision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(Cont.)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55" y="881347"/>
            <a:ext cx="11292290" cy="552972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Adults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 patients lack capacity to consent to or refuse medical treatment, health care practitioners must rely on an authorized surrogate for consent and decision making.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surrogates—whether appointed by the patient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by the court—have an obligation to follow the expressed wishes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patient, taking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account the patient’s personal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 and goals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 patients already have a court-appointed guardian with authority to make health care decisions, the guardian is the authorized surrogate.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guardian, besides an overall judgment of the situation,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include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(Patient’s desires)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decision-making as much as possible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7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20258</TotalTime>
  <Words>2159</Words>
  <Application>Microsoft Office PowerPoint</Application>
  <PresentationFormat>Widescreen</PresentationFormat>
  <Paragraphs>155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Autonomy  (Nature, value &amp; dimensions)</vt:lpstr>
      <vt:lpstr>Autonomy</vt:lpstr>
      <vt:lpstr>Autonomy in medical ethics (Overview)</vt:lpstr>
      <vt:lpstr>Patient Autonomy (Cont.)</vt:lpstr>
      <vt:lpstr>Patient Autonomy (Cont.)</vt:lpstr>
      <vt:lpstr>Patient Autonomy (Cont.)</vt:lpstr>
      <vt:lpstr>Patient Autonomy (Cont.)</vt:lpstr>
      <vt:lpstr>Consent and Surrogate Decision Making</vt:lpstr>
      <vt:lpstr>Consent and Surrogate Decision Making (Cont.) </vt:lpstr>
      <vt:lpstr>Consent and Surrogate Decision Making (Cont.) </vt:lpstr>
      <vt:lpstr>Competence to refuse medical treatment: Autonomy vs paternalism </vt:lpstr>
      <vt:lpstr>Advanced directives and proxies</vt:lpstr>
      <vt:lpstr>Advanced directives and proxies [Cont.]</vt:lpstr>
      <vt:lpstr>Dimensions of Patient Autonomy  </vt:lpstr>
      <vt:lpstr>Dimensions of Patient Autonomy (Cont.)</vt:lpstr>
      <vt:lpstr>Five Dimensions of Patient Autonomy</vt:lpstr>
      <vt:lpstr> Dimensions of Patient Autonomy (Cont.)</vt:lpstr>
      <vt:lpstr>Dimensions of Patient Autonomy (Cont.)</vt:lpstr>
      <vt:lpstr> Dimensions of Patient Autonomy (Cont.)</vt:lpstr>
      <vt:lpstr>Dimensions of Patient Autonomy (Cont.)</vt:lpstr>
      <vt:lpstr>Dimensions of autonomies in interaction</vt:lpstr>
      <vt:lpstr>Figure 1. Mental capacity is fundamental element of patient’s autonomy and is influenced by various dimensions autonomy.</vt:lpstr>
      <vt:lpstr>References (Patient Autonomy)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Akram</dc:creator>
  <cp:lastModifiedBy>Mohammad Akram</cp:lastModifiedBy>
  <cp:revision>126</cp:revision>
  <dcterms:created xsi:type="dcterms:W3CDTF">2023-01-29T12:12:03Z</dcterms:created>
  <dcterms:modified xsi:type="dcterms:W3CDTF">2024-04-07T07:59:42Z</dcterms:modified>
</cp:coreProperties>
</file>