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3"/>
  </p:notesMasterIdLst>
  <p:sldIdLst>
    <p:sldId id="306" r:id="rId2"/>
    <p:sldId id="256" r:id="rId3"/>
    <p:sldId id="303" r:id="rId4"/>
    <p:sldId id="292" r:id="rId5"/>
    <p:sldId id="304" r:id="rId6"/>
    <p:sldId id="257" r:id="rId7"/>
    <p:sldId id="264" r:id="rId8"/>
    <p:sldId id="265" r:id="rId9"/>
    <p:sldId id="260" r:id="rId10"/>
    <p:sldId id="266" r:id="rId11"/>
    <p:sldId id="263" r:id="rId12"/>
    <p:sldId id="261" r:id="rId13"/>
    <p:sldId id="302" r:id="rId14"/>
    <p:sldId id="262" r:id="rId15"/>
    <p:sldId id="267" r:id="rId16"/>
    <p:sldId id="290" r:id="rId17"/>
    <p:sldId id="274" r:id="rId18"/>
    <p:sldId id="268" r:id="rId19"/>
    <p:sldId id="269" r:id="rId20"/>
    <p:sldId id="291" r:id="rId21"/>
    <p:sldId id="270" r:id="rId22"/>
    <p:sldId id="299" r:id="rId23"/>
    <p:sldId id="272" r:id="rId24"/>
    <p:sldId id="307" r:id="rId25"/>
    <p:sldId id="273" r:id="rId26"/>
    <p:sldId id="282" r:id="rId27"/>
    <p:sldId id="276" r:id="rId28"/>
    <p:sldId id="294" r:id="rId29"/>
    <p:sldId id="277" r:id="rId30"/>
    <p:sldId id="278" r:id="rId31"/>
    <p:sldId id="295" r:id="rId32"/>
    <p:sldId id="284" r:id="rId33"/>
    <p:sldId id="293" r:id="rId34"/>
    <p:sldId id="285" r:id="rId35"/>
    <p:sldId id="287" r:id="rId36"/>
    <p:sldId id="288" r:id="rId37"/>
    <p:sldId id="296" r:id="rId38"/>
    <p:sldId id="297" r:id="rId39"/>
    <p:sldId id="298" r:id="rId40"/>
    <p:sldId id="301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4662" autoAdjust="0"/>
  </p:normalViewPr>
  <p:slideViewPr>
    <p:cSldViewPr>
      <p:cViewPr varScale="1">
        <p:scale>
          <a:sx n="104" d="100"/>
          <a:sy n="104" d="100"/>
        </p:scale>
        <p:origin x="22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8ED34-433A-4415-A882-1979DAA6894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2CCCBB-B3AE-4B05-848B-4A10DED84ED2}">
      <dgm:prSet phldrT="[Text]" custT="1"/>
      <dgm:spPr/>
      <dgm:t>
        <a:bodyPr/>
        <a:lstStyle/>
        <a:p>
          <a:r>
            <a:rPr lang="en-US" sz="2000" b="1" dirty="0"/>
            <a:t>Test for assessment of fetal well being</a:t>
          </a:r>
        </a:p>
        <a:p>
          <a:endParaRPr lang="en-US" sz="2000" b="1" dirty="0"/>
        </a:p>
      </dgm:t>
    </dgm:pt>
    <dgm:pt modelId="{7BA86A33-258F-470C-A94F-8D4E80CB96C1}" type="parTrans" cxnId="{7DD1C1EC-7B47-4368-A4E3-9A620FEB9723}">
      <dgm:prSet/>
      <dgm:spPr/>
      <dgm:t>
        <a:bodyPr/>
        <a:lstStyle/>
        <a:p>
          <a:endParaRPr lang="en-US"/>
        </a:p>
      </dgm:t>
    </dgm:pt>
    <dgm:pt modelId="{2865A881-3803-4289-A682-F743577A0CB9}" type="sibTrans" cxnId="{7DD1C1EC-7B47-4368-A4E3-9A620FEB9723}">
      <dgm:prSet/>
      <dgm:spPr/>
      <dgm:t>
        <a:bodyPr/>
        <a:lstStyle/>
        <a:p>
          <a:endParaRPr lang="en-US"/>
        </a:p>
      </dgm:t>
    </dgm:pt>
    <dgm:pt modelId="{565844D4-0C41-4B5E-9320-3A22A29FC59E}">
      <dgm:prSet phldrT="[Text]" custT="1"/>
      <dgm:spPr/>
      <dgm:t>
        <a:bodyPr/>
        <a:lstStyle/>
        <a:p>
          <a:r>
            <a:rPr lang="en-US" sz="2000" b="1" dirty="0"/>
            <a:t>Early in pregnancy</a:t>
          </a:r>
        </a:p>
      </dgm:t>
    </dgm:pt>
    <dgm:pt modelId="{3B1286A7-69E4-4534-B346-725191EB8B0E}" type="parTrans" cxnId="{90E15832-C90A-4981-8614-C117DA0905C9}">
      <dgm:prSet/>
      <dgm:spPr/>
      <dgm:t>
        <a:bodyPr/>
        <a:lstStyle/>
        <a:p>
          <a:endParaRPr lang="en-US"/>
        </a:p>
      </dgm:t>
    </dgm:pt>
    <dgm:pt modelId="{FC75D7D3-45EC-4348-B23D-0844117C2D5B}" type="sibTrans" cxnId="{90E15832-C90A-4981-8614-C117DA0905C9}">
      <dgm:prSet/>
      <dgm:spPr/>
      <dgm:t>
        <a:bodyPr/>
        <a:lstStyle/>
        <a:p>
          <a:endParaRPr lang="en-US"/>
        </a:p>
      </dgm:t>
    </dgm:pt>
    <dgm:pt modelId="{1DC12057-FFC2-4D2B-A7A1-A65A455269A3}">
      <dgm:prSet phldrT="[Text]" custT="1"/>
      <dgm:spPr/>
      <dgm:t>
        <a:bodyPr/>
        <a:lstStyle/>
        <a:p>
          <a:pPr algn="ctr"/>
          <a:r>
            <a:rPr lang="en-US" sz="2000" b="1" dirty="0"/>
            <a:t>Chorionic  villus sampling</a:t>
          </a:r>
        </a:p>
        <a:p>
          <a:pPr algn="ctr"/>
          <a:r>
            <a:rPr lang="en-US" sz="2000" b="1" dirty="0"/>
            <a:t>Amniocentesis</a:t>
          </a:r>
        </a:p>
        <a:p>
          <a:pPr algn="ctr"/>
          <a:r>
            <a:rPr lang="en-US" sz="2000" b="1" dirty="0" err="1"/>
            <a:t>Cordocentesis</a:t>
          </a:r>
          <a:endParaRPr lang="en-US" sz="2000" b="1" dirty="0"/>
        </a:p>
      </dgm:t>
    </dgm:pt>
    <dgm:pt modelId="{C9DD810C-AF4D-4F1F-A360-DC5D8AF3ACB3}" type="parTrans" cxnId="{34FDD50F-8ECD-4AD2-AE43-BEDDEFF9E6C8}">
      <dgm:prSet/>
      <dgm:spPr/>
      <dgm:t>
        <a:bodyPr/>
        <a:lstStyle/>
        <a:p>
          <a:endParaRPr lang="en-US"/>
        </a:p>
      </dgm:t>
    </dgm:pt>
    <dgm:pt modelId="{5F2DAB02-131B-441E-A5E1-6472F8C8DBB6}" type="sibTrans" cxnId="{34FDD50F-8ECD-4AD2-AE43-BEDDEFF9E6C8}">
      <dgm:prSet/>
      <dgm:spPr/>
      <dgm:t>
        <a:bodyPr/>
        <a:lstStyle/>
        <a:p>
          <a:endParaRPr lang="en-US"/>
        </a:p>
      </dgm:t>
    </dgm:pt>
    <dgm:pt modelId="{8CBDD6EE-4403-4280-A001-F226516C9FD5}">
      <dgm:prSet phldrT="[Text]" custT="1"/>
      <dgm:spPr/>
      <dgm:t>
        <a:bodyPr/>
        <a:lstStyle/>
        <a:p>
          <a:r>
            <a:rPr lang="en-US" sz="2000" b="1" dirty="0"/>
            <a:t>Later in pregnancy</a:t>
          </a:r>
        </a:p>
      </dgm:t>
    </dgm:pt>
    <dgm:pt modelId="{8D383BE5-3576-4107-AB4E-EFC102A70B09}" type="parTrans" cxnId="{E0C881BC-16CF-4C43-974B-A57299DB74E9}">
      <dgm:prSet/>
      <dgm:spPr/>
      <dgm:t>
        <a:bodyPr/>
        <a:lstStyle/>
        <a:p>
          <a:endParaRPr lang="en-US"/>
        </a:p>
      </dgm:t>
    </dgm:pt>
    <dgm:pt modelId="{03B98D47-A336-48E5-985E-C158AAB27128}" type="sibTrans" cxnId="{E0C881BC-16CF-4C43-974B-A57299DB74E9}">
      <dgm:prSet/>
      <dgm:spPr/>
      <dgm:t>
        <a:bodyPr/>
        <a:lstStyle/>
        <a:p>
          <a:endParaRPr lang="en-US"/>
        </a:p>
      </dgm:t>
    </dgm:pt>
    <dgm:pt modelId="{8C631894-DB20-48EC-9A67-988DDF96F3CA}">
      <dgm:prSet phldrT="[Text]" custT="1"/>
      <dgm:spPr/>
      <dgm:t>
        <a:bodyPr/>
        <a:lstStyle/>
        <a:p>
          <a:r>
            <a:rPr lang="en-US" sz="2000" b="1" dirty="0"/>
            <a:t>Ultrasound/ Biophysical profile</a:t>
          </a:r>
        </a:p>
        <a:p>
          <a:r>
            <a:rPr lang="en-US" sz="2000" b="1" dirty="0"/>
            <a:t>CTG</a:t>
          </a:r>
        </a:p>
        <a:p>
          <a:r>
            <a:rPr lang="en-US" sz="2000" b="1" dirty="0"/>
            <a:t>Doppler ultrasound</a:t>
          </a:r>
        </a:p>
        <a:p>
          <a:r>
            <a:rPr lang="en-US" sz="2000" b="1" dirty="0"/>
            <a:t>MRI</a:t>
          </a:r>
        </a:p>
      </dgm:t>
    </dgm:pt>
    <dgm:pt modelId="{9791F684-BF96-46BF-96A4-5AF33ADD02E5}" type="parTrans" cxnId="{71C71FC1-80D7-4456-88F2-3F039B5CF938}">
      <dgm:prSet/>
      <dgm:spPr/>
      <dgm:t>
        <a:bodyPr/>
        <a:lstStyle/>
        <a:p>
          <a:endParaRPr lang="en-US"/>
        </a:p>
      </dgm:t>
    </dgm:pt>
    <dgm:pt modelId="{99CA4B65-E77B-4B75-B70D-4BA8EDE9E973}" type="sibTrans" cxnId="{71C71FC1-80D7-4456-88F2-3F039B5CF938}">
      <dgm:prSet/>
      <dgm:spPr/>
      <dgm:t>
        <a:bodyPr/>
        <a:lstStyle/>
        <a:p>
          <a:endParaRPr lang="en-US"/>
        </a:p>
      </dgm:t>
    </dgm:pt>
    <dgm:pt modelId="{011D35A9-2850-4EE4-AEF0-17F1E29DD6C2}" type="pres">
      <dgm:prSet presAssocID="{A968ED34-433A-4415-A882-1979DAA689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2764FF-B562-468B-A26C-F19F5ECDD94E}" type="pres">
      <dgm:prSet presAssocID="{522CCCBB-B3AE-4B05-848B-4A10DED84ED2}" presName="hierRoot1" presStyleCnt="0"/>
      <dgm:spPr/>
    </dgm:pt>
    <dgm:pt modelId="{6FD437F5-FFE1-427D-A5FC-D6BB8EAE2F0B}" type="pres">
      <dgm:prSet presAssocID="{522CCCBB-B3AE-4B05-848B-4A10DED84ED2}" presName="composite" presStyleCnt="0"/>
      <dgm:spPr/>
    </dgm:pt>
    <dgm:pt modelId="{87ACF547-DB19-459B-917B-D1664BDFB2AE}" type="pres">
      <dgm:prSet presAssocID="{522CCCBB-B3AE-4B05-848B-4A10DED84ED2}" presName="background" presStyleLbl="node0" presStyleIdx="0" presStyleCnt="1"/>
      <dgm:spPr/>
    </dgm:pt>
    <dgm:pt modelId="{3869CA17-D8A9-4157-92D9-E1FAE048EF58}" type="pres">
      <dgm:prSet presAssocID="{522CCCBB-B3AE-4B05-848B-4A10DED84ED2}" presName="text" presStyleLbl="fgAcc0" presStyleIdx="0" presStyleCnt="1">
        <dgm:presLayoutVars>
          <dgm:chPref val="3"/>
        </dgm:presLayoutVars>
      </dgm:prSet>
      <dgm:spPr/>
    </dgm:pt>
    <dgm:pt modelId="{EB153E07-CC41-4564-A1E7-739697FA41E2}" type="pres">
      <dgm:prSet presAssocID="{522CCCBB-B3AE-4B05-848B-4A10DED84ED2}" presName="hierChild2" presStyleCnt="0"/>
      <dgm:spPr/>
    </dgm:pt>
    <dgm:pt modelId="{F2A50BE3-36DC-42EE-B7B4-D090AC93A139}" type="pres">
      <dgm:prSet presAssocID="{3B1286A7-69E4-4534-B346-725191EB8B0E}" presName="Name10" presStyleLbl="parChTrans1D2" presStyleIdx="0" presStyleCnt="2"/>
      <dgm:spPr/>
    </dgm:pt>
    <dgm:pt modelId="{11F54A38-44BD-4AA2-B123-F29E7B53980C}" type="pres">
      <dgm:prSet presAssocID="{565844D4-0C41-4B5E-9320-3A22A29FC59E}" presName="hierRoot2" presStyleCnt="0"/>
      <dgm:spPr/>
    </dgm:pt>
    <dgm:pt modelId="{4972946F-36FB-46BD-AE27-BBF6F875C86E}" type="pres">
      <dgm:prSet presAssocID="{565844D4-0C41-4B5E-9320-3A22A29FC59E}" presName="composite2" presStyleCnt="0"/>
      <dgm:spPr/>
    </dgm:pt>
    <dgm:pt modelId="{1B8937E5-100D-4FF5-9ED6-BBBDBF553C1E}" type="pres">
      <dgm:prSet presAssocID="{565844D4-0C41-4B5E-9320-3A22A29FC59E}" presName="background2" presStyleLbl="node2" presStyleIdx="0" presStyleCnt="2"/>
      <dgm:spPr/>
    </dgm:pt>
    <dgm:pt modelId="{143F3158-2964-4309-8D47-A918E2493CDB}" type="pres">
      <dgm:prSet presAssocID="{565844D4-0C41-4B5E-9320-3A22A29FC59E}" presName="text2" presStyleLbl="fgAcc2" presStyleIdx="0" presStyleCnt="2">
        <dgm:presLayoutVars>
          <dgm:chPref val="3"/>
        </dgm:presLayoutVars>
      </dgm:prSet>
      <dgm:spPr/>
    </dgm:pt>
    <dgm:pt modelId="{49720666-E2FB-42C9-8706-0E9698C7DF89}" type="pres">
      <dgm:prSet presAssocID="{565844D4-0C41-4B5E-9320-3A22A29FC59E}" presName="hierChild3" presStyleCnt="0"/>
      <dgm:spPr/>
    </dgm:pt>
    <dgm:pt modelId="{99EC4C2C-C776-48EA-9572-2C5FE8D1F84D}" type="pres">
      <dgm:prSet presAssocID="{C9DD810C-AF4D-4F1F-A360-DC5D8AF3ACB3}" presName="Name17" presStyleLbl="parChTrans1D3" presStyleIdx="0" presStyleCnt="2"/>
      <dgm:spPr/>
    </dgm:pt>
    <dgm:pt modelId="{E1037506-51BD-46DC-8626-1D8F2C29FB2A}" type="pres">
      <dgm:prSet presAssocID="{1DC12057-FFC2-4D2B-A7A1-A65A455269A3}" presName="hierRoot3" presStyleCnt="0"/>
      <dgm:spPr/>
    </dgm:pt>
    <dgm:pt modelId="{41375B3E-3993-4616-AED9-3AF40B48C28E}" type="pres">
      <dgm:prSet presAssocID="{1DC12057-FFC2-4D2B-A7A1-A65A455269A3}" presName="composite3" presStyleCnt="0"/>
      <dgm:spPr/>
    </dgm:pt>
    <dgm:pt modelId="{9E8D56B1-F24E-40DF-876E-E355698D439C}" type="pres">
      <dgm:prSet presAssocID="{1DC12057-FFC2-4D2B-A7A1-A65A455269A3}" presName="background3" presStyleLbl="node3" presStyleIdx="0" presStyleCnt="2"/>
      <dgm:spPr/>
    </dgm:pt>
    <dgm:pt modelId="{C174DF11-C002-46B3-8C43-F81A8924BE5B}" type="pres">
      <dgm:prSet presAssocID="{1DC12057-FFC2-4D2B-A7A1-A65A455269A3}" presName="text3" presStyleLbl="fgAcc3" presStyleIdx="0" presStyleCnt="2" custScaleX="127982" custScaleY="82082">
        <dgm:presLayoutVars>
          <dgm:chPref val="3"/>
        </dgm:presLayoutVars>
      </dgm:prSet>
      <dgm:spPr/>
    </dgm:pt>
    <dgm:pt modelId="{BF27E53A-36BF-41C4-8F91-31C6A0247DAF}" type="pres">
      <dgm:prSet presAssocID="{1DC12057-FFC2-4D2B-A7A1-A65A455269A3}" presName="hierChild4" presStyleCnt="0"/>
      <dgm:spPr/>
    </dgm:pt>
    <dgm:pt modelId="{220479C1-5E16-4416-A0FE-0865E0EAE362}" type="pres">
      <dgm:prSet presAssocID="{8D383BE5-3576-4107-AB4E-EFC102A70B09}" presName="Name10" presStyleLbl="parChTrans1D2" presStyleIdx="1" presStyleCnt="2"/>
      <dgm:spPr/>
    </dgm:pt>
    <dgm:pt modelId="{3E04FC37-9CAF-4808-B17E-18B18A3BC233}" type="pres">
      <dgm:prSet presAssocID="{8CBDD6EE-4403-4280-A001-F226516C9FD5}" presName="hierRoot2" presStyleCnt="0"/>
      <dgm:spPr/>
    </dgm:pt>
    <dgm:pt modelId="{D97F52C0-44EF-436B-A853-0947D74BEB32}" type="pres">
      <dgm:prSet presAssocID="{8CBDD6EE-4403-4280-A001-F226516C9FD5}" presName="composite2" presStyleCnt="0"/>
      <dgm:spPr/>
    </dgm:pt>
    <dgm:pt modelId="{7E534A71-2F04-4C01-B253-F172833896D8}" type="pres">
      <dgm:prSet presAssocID="{8CBDD6EE-4403-4280-A001-F226516C9FD5}" presName="background2" presStyleLbl="node2" presStyleIdx="1" presStyleCnt="2"/>
      <dgm:spPr/>
    </dgm:pt>
    <dgm:pt modelId="{01DE0A5A-BB1E-4264-85C5-C17B11BBE61E}" type="pres">
      <dgm:prSet presAssocID="{8CBDD6EE-4403-4280-A001-F226516C9FD5}" presName="text2" presStyleLbl="fgAcc2" presStyleIdx="1" presStyleCnt="2">
        <dgm:presLayoutVars>
          <dgm:chPref val="3"/>
        </dgm:presLayoutVars>
      </dgm:prSet>
      <dgm:spPr/>
    </dgm:pt>
    <dgm:pt modelId="{900C1CE4-464E-4FFD-AB92-6733218C5007}" type="pres">
      <dgm:prSet presAssocID="{8CBDD6EE-4403-4280-A001-F226516C9FD5}" presName="hierChild3" presStyleCnt="0"/>
      <dgm:spPr/>
    </dgm:pt>
    <dgm:pt modelId="{9DA6B6F8-B1F2-4B4C-B318-BFCF1B7DA057}" type="pres">
      <dgm:prSet presAssocID="{9791F684-BF96-46BF-96A4-5AF33ADD02E5}" presName="Name17" presStyleLbl="parChTrans1D3" presStyleIdx="1" presStyleCnt="2"/>
      <dgm:spPr/>
    </dgm:pt>
    <dgm:pt modelId="{47486554-1496-4C88-8F14-EA552B43D83B}" type="pres">
      <dgm:prSet presAssocID="{8C631894-DB20-48EC-9A67-988DDF96F3CA}" presName="hierRoot3" presStyleCnt="0"/>
      <dgm:spPr/>
    </dgm:pt>
    <dgm:pt modelId="{96BEB8DA-0B2E-41C0-96B0-3D4934910432}" type="pres">
      <dgm:prSet presAssocID="{8C631894-DB20-48EC-9A67-988DDF96F3CA}" presName="composite3" presStyleCnt="0"/>
      <dgm:spPr/>
    </dgm:pt>
    <dgm:pt modelId="{DC4EA26C-148D-4390-BB59-3CAA77CC7F97}" type="pres">
      <dgm:prSet presAssocID="{8C631894-DB20-48EC-9A67-988DDF96F3CA}" presName="background3" presStyleLbl="node3" presStyleIdx="1" presStyleCnt="2"/>
      <dgm:spPr/>
    </dgm:pt>
    <dgm:pt modelId="{04EDC1C9-1D7D-469B-9A6F-B48443A7CB00}" type="pres">
      <dgm:prSet presAssocID="{8C631894-DB20-48EC-9A67-988DDF96F3CA}" presName="text3" presStyleLbl="fgAcc3" presStyleIdx="1" presStyleCnt="2" custScaleX="140448" custScaleY="89396">
        <dgm:presLayoutVars>
          <dgm:chPref val="3"/>
        </dgm:presLayoutVars>
      </dgm:prSet>
      <dgm:spPr/>
    </dgm:pt>
    <dgm:pt modelId="{8F8E6A5F-5975-431C-8E96-4BCE452D5B71}" type="pres">
      <dgm:prSet presAssocID="{8C631894-DB20-48EC-9A67-988DDF96F3CA}" presName="hierChild4" presStyleCnt="0"/>
      <dgm:spPr/>
    </dgm:pt>
  </dgm:ptLst>
  <dgm:cxnLst>
    <dgm:cxn modelId="{4E290306-68ED-4E2E-A319-B78C7B92B281}" type="presOf" srcId="{522CCCBB-B3AE-4B05-848B-4A10DED84ED2}" destId="{3869CA17-D8A9-4157-92D9-E1FAE048EF58}" srcOrd="0" destOrd="0" presId="urn:microsoft.com/office/officeart/2005/8/layout/hierarchy1"/>
    <dgm:cxn modelId="{34FDD50F-8ECD-4AD2-AE43-BEDDEFF9E6C8}" srcId="{565844D4-0C41-4B5E-9320-3A22A29FC59E}" destId="{1DC12057-FFC2-4D2B-A7A1-A65A455269A3}" srcOrd="0" destOrd="0" parTransId="{C9DD810C-AF4D-4F1F-A360-DC5D8AF3ACB3}" sibTransId="{5F2DAB02-131B-441E-A5E1-6472F8C8DBB6}"/>
    <dgm:cxn modelId="{A91F5C1D-4B21-4E25-BBE0-60919B78DE78}" type="presOf" srcId="{9791F684-BF96-46BF-96A4-5AF33ADD02E5}" destId="{9DA6B6F8-B1F2-4B4C-B318-BFCF1B7DA057}" srcOrd="0" destOrd="0" presId="urn:microsoft.com/office/officeart/2005/8/layout/hierarchy1"/>
    <dgm:cxn modelId="{90E15832-C90A-4981-8614-C117DA0905C9}" srcId="{522CCCBB-B3AE-4B05-848B-4A10DED84ED2}" destId="{565844D4-0C41-4B5E-9320-3A22A29FC59E}" srcOrd="0" destOrd="0" parTransId="{3B1286A7-69E4-4534-B346-725191EB8B0E}" sibTransId="{FC75D7D3-45EC-4348-B23D-0844117C2D5B}"/>
    <dgm:cxn modelId="{688B395B-F3DA-4BAB-ABD4-F1DF552C59C8}" type="presOf" srcId="{A968ED34-433A-4415-A882-1979DAA6894E}" destId="{011D35A9-2850-4EE4-AEF0-17F1E29DD6C2}" srcOrd="0" destOrd="0" presId="urn:microsoft.com/office/officeart/2005/8/layout/hierarchy1"/>
    <dgm:cxn modelId="{3D82996E-426E-4633-921C-481AD2EB6F6E}" type="presOf" srcId="{8D383BE5-3576-4107-AB4E-EFC102A70B09}" destId="{220479C1-5E16-4416-A0FE-0865E0EAE362}" srcOrd="0" destOrd="0" presId="urn:microsoft.com/office/officeart/2005/8/layout/hierarchy1"/>
    <dgm:cxn modelId="{3E2F7C70-42EC-4450-B758-F9617CA79363}" type="presOf" srcId="{565844D4-0C41-4B5E-9320-3A22A29FC59E}" destId="{143F3158-2964-4309-8D47-A918E2493CDB}" srcOrd="0" destOrd="0" presId="urn:microsoft.com/office/officeart/2005/8/layout/hierarchy1"/>
    <dgm:cxn modelId="{C5B2017B-2439-41E2-A81F-E921764178CF}" type="presOf" srcId="{8CBDD6EE-4403-4280-A001-F226516C9FD5}" destId="{01DE0A5A-BB1E-4264-85C5-C17B11BBE61E}" srcOrd="0" destOrd="0" presId="urn:microsoft.com/office/officeart/2005/8/layout/hierarchy1"/>
    <dgm:cxn modelId="{F5450AA2-027B-4372-9773-F6E1990640D3}" type="presOf" srcId="{3B1286A7-69E4-4534-B346-725191EB8B0E}" destId="{F2A50BE3-36DC-42EE-B7B4-D090AC93A139}" srcOrd="0" destOrd="0" presId="urn:microsoft.com/office/officeart/2005/8/layout/hierarchy1"/>
    <dgm:cxn modelId="{E0C881BC-16CF-4C43-974B-A57299DB74E9}" srcId="{522CCCBB-B3AE-4B05-848B-4A10DED84ED2}" destId="{8CBDD6EE-4403-4280-A001-F226516C9FD5}" srcOrd="1" destOrd="0" parTransId="{8D383BE5-3576-4107-AB4E-EFC102A70B09}" sibTransId="{03B98D47-A336-48E5-985E-C158AAB27128}"/>
    <dgm:cxn modelId="{71C71FC1-80D7-4456-88F2-3F039B5CF938}" srcId="{8CBDD6EE-4403-4280-A001-F226516C9FD5}" destId="{8C631894-DB20-48EC-9A67-988DDF96F3CA}" srcOrd="0" destOrd="0" parTransId="{9791F684-BF96-46BF-96A4-5AF33ADD02E5}" sibTransId="{99CA4B65-E77B-4B75-B70D-4BA8EDE9E973}"/>
    <dgm:cxn modelId="{7DD1C1EC-7B47-4368-A4E3-9A620FEB9723}" srcId="{A968ED34-433A-4415-A882-1979DAA6894E}" destId="{522CCCBB-B3AE-4B05-848B-4A10DED84ED2}" srcOrd="0" destOrd="0" parTransId="{7BA86A33-258F-470C-A94F-8D4E80CB96C1}" sibTransId="{2865A881-3803-4289-A682-F743577A0CB9}"/>
    <dgm:cxn modelId="{16FE7AF0-18CC-4DE1-8FCA-8E65DE2E04A2}" type="presOf" srcId="{8C631894-DB20-48EC-9A67-988DDF96F3CA}" destId="{04EDC1C9-1D7D-469B-9A6F-B48443A7CB00}" srcOrd="0" destOrd="0" presId="urn:microsoft.com/office/officeart/2005/8/layout/hierarchy1"/>
    <dgm:cxn modelId="{CD6407FB-27CB-47C2-B4F7-0A76F53FBCD5}" type="presOf" srcId="{C9DD810C-AF4D-4F1F-A360-DC5D8AF3ACB3}" destId="{99EC4C2C-C776-48EA-9572-2C5FE8D1F84D}" srcOrd="0" destOrd="0" presId="urn:microsoft.com/office/officeart/2005/8/layout/hierarchy1"/>
    <dgm:cxn modelId="{63F2B7FD-D01F-4FA8-A163-26406CD0EA67}" type="presOf" srcId="{1DC12057-FFC2-4D2B-A7A1-A65A455269A3}" destId="{C174DF11-C002-46B3-8C43-F81A8924BE5B}" srcOrd="0" destOrd="0" presId="urn:microsoft.com/office/officeart/2005/8/layout/hierarchy1"/>
    <dgm:cxn modelId="{B7C33E60-E1F8-4232-BC5B-C4E6ED502F47}" type="presParOf" srcId="{011D35A9-2850-4EE4-AEF0-17F1E29DD6C2}" destId="{E72764FF-B562-468B-A26C-F19F5ECDD94E}" srcOrd="0" destOrd="0" presId="urn:microsoft.com/office/officeart/2005/8/layout/hierarchy1"/>
    <dgm:cxn modelId="{52D4779E-8E1D-464D-8220-F3631AE6AFAA}" type="presParOf" srcId="{E72764FF-B562-468B-A26C-F19F5ECDD94E}" destId="{6FD437F5-FFE1-427D-A5FC-D6BB8EAE2F0B}" srcOrd="0" destOrd="0" presId="urn:microsoft.com/office/officeart/2005/8/layout/hierarchy1"/>
    <dgm:cxn modelId="{C85B635B-66EC-4155-A9CB-38751CD87C3E}" type="presParOf" srcId="{6FD437F5-FFE1-427D-A5FC-D6BB8EAE2F0B}" destId="{87ACF547-DB19-459B-917B-D1664BDFB2AE}" srcOrd="0" destOrd="0" presId="urn:microsoft.com/office/officeart/2005/8/layout/hierarchy1"/>
    <dgm:cxn modelId="{6DE5D574-BACC-4FC4-9FAB-5A10ADE1A840}" type="presParOf" srcId="{6FD437F5-FFE1-427D-A5FC-D6BB8EAE2F0B}" destId="{3869CA17-D8A9-4157-92D9-E1FAE048EF58}" srcOrd="1" destOrd="0" presId="urn:microsoft.com/office/officeart/2005/8/layout/hierarchy1"/>
    <dgm:cxn modelId="{E3E9B684-C77F-4AE9-A8D1-852B503A7A11}" type="presParOf" srcId="{E72764FF-B562-468B-A26C-F19F5ECDD94E}" destId="{EB153E07-CC41-4564-A1E7-739697FA41E2}" srcOrd="1" destOrd="0" presId="urn:microsoft.com/office/officeart/2005/8/layout/hierarchy1"/>
    <dgm:cxn modelId="{3D37D79F-849B-479A-89F6-D4FCEB3F5460}" type="presParOf" srcId="{EB153E07-CC41-4564-A1E7-739697FA41E2}" destId="{F2A50BE3-36DC-42EE-B7B4-D090AC93A139}" srcOrd="0" destOrd="0" presId="urn:microsoft.com/office/officeart/2005/8/layout/hierarchy1"/>
    <dgm:cxn modelId="{3E6DCED4-A9B1-40C5-8BF7-6010AF24F946}" type="presParOf" srcId="{EB153E07-CC41-4564-A1E7-739697FA41E2}" destId="{11F54A38-44BD-4AA2-B123-F29E7B53980C}" srcOrd="1" destOrd="0" presId="urn:microsoft.com/office/officeart/2005/8/layout/hierarchy1"/>
    <dgm:cxn modelId="{1BAB0DD7-8E93-4660-BB41-FE245834228A}" type="presParOf" srcId="{11F54A38-44BD-4AA2-B123-F29E7B53980C}" destId="{4972946F-36FB-46BD-AE27-BBF6F875C86E}" srcOrd="0" destOrd="0" presId="urn:microsoft.com/office/officeart/2005/8/layout/hierarchy1"/>
    <dgm:cxn modelId="{7CD0D426-8260-4FAD-BED2-FAD8AFB4F466}" type="presParOf" srcId="{4972946F-36FB-46BD-AE27-BBF6F875C86E}" destId="{1B8937E5-100D-4FF5-9ED6-BBBDBF553C1E}" srcOrd="0" destOrd="0" presId="urn:microsoft.com/office/officeart/2005/8/layout/hierarchy1"/>
    <dgm:cxn modelId="{E9CD1BBD-2CFF-4A22-AC25-3EC0656AA9B3}" type="presParOf" srcId="{4972946F-36FB-46BD-AE27-BBF6F875C86E}" destId="{143F3158-2964-4309-8D47-A918E2493CDB}" srcOrd="1" destOrd="0" presId="urn:microsoft.com/office/officeart/2005/8/layout/hierarchy1"/>
    <dgm:cxn modelId="{245AA250-CCDF-4624-AA34-F5E27F8AC1CA}" type="presParOf" srcId="{11F54A38-44BD-4AA2-B123-F29E7B53980C}" destId="{49720666-E2FB-42C9-8706-0E9698C7DF89}" srcOrd="1" destOrd="0" presId="urn:microsoft.com/office/officeart/2005/8/layout/hierarchy1"/>
    <dgm:cxn modelId="{4DE3F23A-97D6-4AF1-A3AB-4009AFBC46A3}" type="presParOf" srcId="{49720666-E2FB-42C9-8706-0E9698C7DF89}" destId="{99EC4C2C-C776-48EA-9572-2C5FE8D1F84D}" srcOrd="0" destOrd="0" presId="urn:microsoft.com/office/officeart/2005/8/layout/hierarchy1"/>
    <dgm:cxn modelId="{C6223528-D336-4F54-B5A0-445FBF262284}" type="presParOf" srcId="{49720666-E2FB-42C9-8706-0E9698C7DF89}" destId="{E1037506-51BD-46DC-8626-1D8F2C29FB2A}" srcOrd="1" destOrd="0" presId="urn:microsoft.com/office/officeart/2005/8/layout/hierarchy1"/>
    <dgm:cxn modelId="{DFD4CAC5-982E-46DC-8125-EAFDDEE21DD7}" type="presParOf" srcId="{E1037506-51BD-46DC-8626-1D8F2C29FB2A}" destId="{41375B3E-3993-4616-AED9-3AF40B48C28E}" srcOrd="0" destOrd="0" presId="urn:microsoft.com/office/officeart/2005/8/layout/hierarchy1"/>
    <dgm:cxn modelId="{59A290B2-EA72-4A8F-AA69-E13DEB282DC8}" type="presParOf" srcId="{41375B3E-3993-4616-AED9-3AF40B48C28E}" destId="{9E8D56B1-F24E-40DF-876E-E355698D439C}" srcOrd="0" destOrd="0" presId="urn:microsoft.com/office/officeart/2005/8/layout/hierarchy1"/>
    <dgm:cxn modelId="{D2D6AAF5-C429-4883-9014-D6507ADBA970}" type="presParOf" srcId="{41375B3E-3993-4616-AED9-3AF40B48C28E}" destId="{C174DF11-C002-46B3-8C43-F81A8924BE5B}" srcOrd="1" destOrd="0" presId="urn:microsoft.com/office/officeart/2005/8/layout/hierarchy1"/>
    <dgm:cxn modelId="{9A15DD0E-EDC2-40E0-9CA5-B4FAF6FF3BD8}" type="presParOf" srcId="{E1037506-51BD-46DC-8626-1D8F2C29FB2A}" destId="{BF27E53A-36BF-41C4-8F91-31C6A0247DAF}" srcOrd="1" destOrd="0" presId="urn:microsoft.com/office/officeart/2005/8/layout/hierarchy1"/>
    <dgm:cxn modelId="{4989A09D-6AB8-40EF-B30A-C3BE23F921F6}" type="presParOf" srcId="{EB153E07-CC41-4564-A1E7-739697FA41E2}" destId="{220479C1-5E16-4416-A0FE-0865E0EAE362}" srcOrd="2" destOrd="0" presId="urn:microsoft.com/office/officeart/2005/8/layout/hierarchy1"/>
    <dgm:cxn modelId="{34001E22-9BAD-4871-8394-E89F0E14353D}" type="presParOf" srcId="{EB153E07-CC41-4564-A1E7-739697FA41E2}" destId="{3E04FC37-9CAF-4808-B17E-18B18A3BC233}" srcOrd="3" destOrd="0" presId="urn:microsoft.com/office/officeart/2005/8/layout/hierarchy1"/>
    <dgm:cxn modelId="{B2278357-D457-40A5-A6BD-238259275DAB}" type="presParOf" srcId="{3E04FC37-9CAF-4808-B17E-18B18A3BC233}" destId="{D97F52C0-44EF-436B-A853-0947D74BEB32}" srcOrd="0" destOrd="0" presId="urn:microsoft.com/office/officeart/2005/8/layout/hierarchy1"/>
    <dgm:cxn modelId="{4660D2D5-C1BC-4F21-B50D-CF27AB488877}" type="presParOf" srcId="{D97F52C0-44EF-436B-A853-0947D74BEB32}" destId="{7E534A71-2F04-4C01-B253-F172833896D8}" srcOrd="0" destOrd="0" presId="urn:microsoft.com/office/officeart/2005/8/layout/hierarchy1"/>
    <dgm:cxn modelId="{50E7E809-EC3C-43F3-93AD-4BEDBBB50B1C}" type="presParOf" srcId="{D97F52C0-44EF-436B-A853-0947D74BEB32}" destId="{01DE0A5A-BB1E-4264-85C5-C17B11BBE61E}" srcOrd="1" destOrd="0" presId="urn:microsoft.com/office/officeart/2005/8/layout/hierarchy1"/>
    <dgm:cxn modelId="{B6C01534-84A5-4B31-96D6-1E8F8DB2BF4B}" type="presParOf" srcId="{3E04FC37-9CAF-4808-B17E-18B18A3BC233}" destId="{900C1CE4-464E-4FFD-AB92-6733218C5007}" srcOrd="1" destOrd="0" presId="urn:microsoft.com/office/officeart/2005/8/layout/hierarchy1"/>
    <dgm:cxn modelId="{B9B19ADF-F134-4B9C-8555-2E3DF30CFCD3}" type="presParOf" srcId="{900C1CE4-464E-4FFD-AB92-6733218C5007}" destId="{9DA6B6F8-B1F2-4B4C-B318-BFCF1B7DA057}" srcOrd="0" destOrd="0" presId="urn:microsoft.com/office/officeart/2005/8/layout/hierarchy1"/>
    <dgm:cxn modelId="{ABCA3F73-8CC4-4157-97AC-E8E54CF6E44D}" type="presParOf" srcId="{900C1CE4-464E-4FFD-AB92-6733218C5007}" destId="{47486554-1496-4C88-8F14-EA552B43D83B}" srcOrd="1" destOrd="0" presId="urn:microsoft.com/office/officeart/2005/8/layout/hierarchy1"/>
    <dgm:cxn modelId="{46E03558-AD40-40F8-8961-2C5A92E83B59}" type="presParOf" srcId="{47486554-1496-4C88-8F14-EA552B43D83B}" destId="{96BEB8DA-0B2E-41C0-96B0-3D4934910432}" srcOrd="0" destOrd="0" presId="urn:microsoft.com/office/officeart/2005/8/layout/hierarchy1"/>
    <dgm:cxn modelId="{23D02C7C-944E-4F77-9DCF-C98F99BA30FF}" type="presParOf" srcId="{96BEB8DA-0B2E-41C0-96B0-3D4934910432}" destId="{DC4EA26C-148D-4390-BB59-3CAA77CC7F97}" srcOrd="0" destOrd="0" presId="urn:microsoft.com/office/officeart/2005/8/layout/hierarchy1"/>
    <dgm:cxn modelId="{6D337A9C-2612-400B-A6DA-556B69AB35C4}" type="presParOf" srcId="{96BEB8DA-0B2E-41C0-96B0-3D4934910432}" destId="{04EDC1C9-1D7D-469B-9A6F-B48443A7CB00}" srcOrd="1" destOrd="0" presId="urn:microsoft.com/office/officeart/2005/8/layout/hierarchy1"/>
    <dgm:cxn modelId="{2F2CB295-CA3F-4EFE-8D15-8F8A4BE4A897}" type="presParOf" srcId="{47486554-1496-4C88-8F14-EA552B43D83B}" destId="{8F8E6A5F-5975-431C-8E96-4BCE452D5B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AF907A-409B-4BF5-840B-D7DFA02FC02E}" type="doc">
      <dgm:prSet loTypeId="urn:microsoft.com/office/officeart/2005/8/layout/hierarchy3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3ED45E0-B356-43D4-B154-2706352AF7CC}">
      <dgm:prSet phldrT="[Text]" custT="1"/>
      <dgm:spPr/>
      <dgm:t>
        <a:bodyPr/>
        <a:lstStyle/>
        <a:p>
          <a:r>
            <a:rPr lang="en-US" sz="4000" b="1" dirty="0"/>
            <a:t>Baseline FHR</a:t>
          </a:r>
        </a:p>
      </dgm:t>
    </dgm:pt>
    <dgm:pt modelId="{14B383EC-4D5D-409A-86DF-E4DB3CAEE99F}" type="parTrans" cxnId="{86ED1908-FCC8-4D32-A0D3-8162891CE52A}">
      <dgm:prSet/>
      <dgm:spPr/>
      <dgm:t>
        <a:bodyPr/>
        <a:lstStyle/>
        <a:p>
          <a:endParaRPr lang="en-US"/>
        </a:p>
      </dgm:t>
    </dgm:pt>
    <dgm:pt modelId="{DD3CA933-CE57-446A-95E6-185DE05A4DF1}" type="sibTrans" cxnId="{86ED1908-FCC8-4D32-A0D3-8162891CE52A}">
      <dgm:prSet/>
      <dgm:spPr/>
      <dgm:t>
        <a:bodyPr/>
        <a:lstStyle/>
        <a:p>
          <a:endParaRPr lang="en-US"/>
        </a:p>
      </dgm:t>
    </dgm:pt>
    <dgm:pt modelId="{4F406D8C-0AA6-46F7-BFB9-DEED5B935112}">
      <dgm:prSet phldrT="[Text]" custT="1"/>
      <dgm:spPr/>
      <dgm:t>
        <a:bodyPr/>
        <a:lstStyle/>
        <a:p>
          <a:r>
            <a:rPr lang="en-US" sz="2000" b="1" dirty="0">
              <a:solidFill>
                <a:srgbClr val="C00000"/>
              </a:solidFill>
            </a:rPr>
            <a:t>Fetal tachycardia</a:t>
          </a:r>
        </a:p>
      </dgm:t>
    </dgm:pt>
    <dgm:pt modelId="{CF039E6E-3A09-480A-95FE-E03A12E06374}" type="parTrans" cxnId="{BAB804EB-E6AA-40D1-BB99-6B35B0E33A8B}">
      <dgm:prSet/>
      <dgm:spPr/>
      <dgm:t>
        <a:bodyPr/>
        <a:lstStyle/>
        <a:p>
          <a:endParaRPr lang="en-US"/>
        </a:p>
      </dgm:t>
    </dgm:pt>
    <dgm:pt modelId="{EDA44DCA-D9C2-41D1-BDA0-7517906B4B29}" type="sibTrans" cxnId="{BAB804EB-E6AA-40D1-BB99-6B35B0E33A8B}">
      <dgm:prSet/>
      <dgm:spPr/>
      <dgm:t>
        <a:bodyPr/>
        <a:lstStyle/>
        <a:p>
          <a:endParaRPr lang="en-US"/>
        </a:p>
      </dgm:t>
    </dgm:pt>
    <dgm:pt modelId="{80ED1B1B-B34C-4083-BBF1-8D2EE0BF1096}">
      <dgm:prSet phldrT="[Text]" custT="1"/>
      <dgm:spPr/>
      <dgm:t>
        <a:bodyPr/>
        <a:lstStyle/>
        <a:p>
          <a:r>
            <a:rPr lang="en-US" sz="1800" b="1" dirty="0"/>
            <a:t>Maternal or fetal infections</a:t>
          </a:r>
        </a:p>
        <a:p>
          <a:r>
            <a:rPr lang="en-US" sz="1800" b="1" dirty="0"/>
            <a:t>Acute fetal hypoxia</a:t>
          </a:r>
        </a:p>
        <a:p>
          <a:r>
            <a:rPr lang="en-US" sz="1800" b="1" dirty="0"/>
            <a:t>Fetal anemia</a:t>
          </a:r>
        </a:p>
        <a:p>
          <a:r>
            <a:rPr lang="en-US" sz="1800" b="1" dirty="0"/>
            <a:t>Drugs </a:t>
          </a:r>
          <a:r>
            <a:rPr lang="en-US" sz="1800" b="1" dirty="0" err="1"/>
            <a:t>e.g</a:t>
          </a:r>
          <a:r>
            <a:rPr lang="en-US" sz="1800" b="1" dirty="0"/>
            <a:t> </a:t>
          </a:r>
          <a:r>
            <a:rPr lang="en-US" sz="1800" b="1" dirty="0" err="1"/>
            <a:t>Ritodrine</a:t>
          </a:r>
          <a:endParaRPr lang="en-US" sz="1800" b="1" dirty="0"/>
        </a:p>
        <a:p>
          <a:endParaRPr lang="en-US" sz="1800" b="1" dirty="0"/>
        </a:p>
      </dgm:t>
    </dgm:pt>
    <dgm:pt modelId="{44DBF42E-EAB1-4347-9321-30380353C53B}" type="parTrans" cxnId="{52B06A90-30DE-4055-9BB8-39430B9444F7}">
      <dgm:prSet/>
      <dgm:spPr/>
      <dgm:t>
        <a:bodyPr/>
        <a:lstStyle/>
        <a:p>
          <a:endParaRPr lang="en-US"/>
        </a:p>
      </dgm:t>
    </dgm:pt>
    <dgm:pt modelId="{16D40C75-3C05-4D19-B735-D659F3BB7756}" type="sibTrans" cxnId="{52B06A90-30DE-4055-9BB8-39430B9444F7}">
      <dgm:prSet/>
      <dgm:spPr/>
      <dgm:t>
        <a:bodyPr/>
        <a:lstStyle/>
        <a:p>
          <a:endParaRPr lang="en-US"/>
        </a:p>
      </dgm:t>
    </dgm:pt>
    <dgm:pt modelId="{365C7E88-FED2-46EA-99A0-BDAF5A867681}">
      <dgm:prSet phldrT="[Text]" custT="1"/>
      <dgm:spPr/>
      <dgm:t>
        <a:bodyPr/>
        <a:lstStyle/>
        <a:p>
          <a:r>
            <a:rPr lang="en-US" sz="2000" b="1" dirty="0">
              <a:solidFill>
                <a:srgbClr val="C00000"/>
              </a:solidFill>
            </a:rPr>
            <a:t>Fetal </a:t>
          </a:r>
          <a:r>
            <a:rPr lang="en-US" sz="2000" b="1" dirty="0" err="1">
              <a:solidFill>
                <a:srgbClr val="C00000"/>
              </a:solidFill>
            </a:rPr>
            <a:t>bradycardia</a:t>
          </a:r>
          <a:endParaRPr lang="en-US" sz="2000" b="1" dirty="0">
            <a:solidFill>
              <a:srgbClr val="C00000"/>
            </a:solidFill>
          </a:endParaRPr>
        </a:p>
      </dgm:t>
    </dgm:pt>
    <dgm:pt modelId="{B3C779EF-2AF8-4C46-8376-A099A054BEB5}" type="parTrans" cxnId="{D827B6A1-94C0-4A78-9A27-DA498B195D8B}">
      <dgm:prSet/>
      <dgm:spPr/>
      <dgm:t>
        <a:bodyPr/>
        <a:lstStyle/>
        <a:p>
          <a:endParaRPr lang="en-US"/>
        </a:p>
      </dgm:t>
    </dgm:pt>
    <dgm:pt modelId="{65171815-A62D-419F-AF91-9F5C254C3C81}" type="sibTrans" cxnId="{D827B6A1-94C0-4A78-9A27-DA498B195D8B}">
      <dgm:prSet/>
      <dgm:spPr/>
      <dgm:t>
        <a:bodyPr/>
        <a:lstStyle/>
        <a:p>
          <a:endParaRPr lang="en-US"/>
        </a:p>
      </dgm:t>
    </dgm:pt>
    <dgm:pt modelId="{A659816F-2F95-4237-8FE0-031C2B96E505}">
      <dgm:prSet phldrT="[Text]" custT="1"/>
      <dgm:spPr/>
      <dgm:t>
        <a:bodyPr/>
        <a:lstStyle/>
        <a:p>
          <a:r>
            <a:rPr lang="en-US" sz="1800" b="1" dirty="0"/>
            <a:t>Hypoglycemia</a:t>
          </a:r>
        </a:p>
        <a:p>
          <a:r>
            <a:rPr lang="en-US" sz="1800" b="1" dirty="0"/>
            <a:t>Hypotension</a:t>
          </a:r>
        </a:p>
        <a:p>
          <a:r>
            <a:rPr lang="en-US" sz="1800" b="1" dirty="0"/>
            <a:t>Hypothermia</a:t>
          </a:r>
        </a:p>
        <a:p>
          <a:r>
            <a:rPr lang="en-US" sz="1800" b="1" dirty="0"/>
            <a:t>Drugs </a:t>
          </a:r>
          <a:r>
            <a:rPr lang="en-US" sz="1800" b="1" dirty="0" err="1"/>
            <a:t>e.g</a:t>
          </a:r>
          <a:r>
            <a:rPr lang="en-US" sz="1800" b="1" dirty="0"/>
            <a:t> beta blockers</a:t>
          </a:r>
        </a:p>
      </dgm:t>
    </dgm:pt>
    <dgm:pt modelId="{82E2AB23-2FC9-48C5-B868-80FA6736EDFA}" type="parTrans" cxnId="{93DF4FD8-0E2D-48A0-9D21-4DA79569E879}">
      <dgm:prSet/>
      <dgm:spPr/>
      <dgm:t>
        <a:bodyPr/>
        <a:lstStyle/>
        <a:p>
          <a:endParaRPr lang="en-US"/>
        </a:p>
      </dgm:t>
    </dgm:pt>
    <dgm:pt modelId="{0030BB30-2F4D-4275-91C1-4E95B601D99D}" type="sibTrans" cxnId="{93DF4FD8-0E2D-48A0-9D21-4DA79569E879}">
      <dgm:prSet/>
      <dgm:spPr/>
      <dgm:t>
        <a:bodyPr/>
        <a:lstStyle/>
        <a:p>
          <a:endParaRPr lang="en-US"/>
        </a:p>
      </dgm:t>
    </dgm:pt>
    <dgm:pt modelId="{C9217084-B5D8-4A8F-8055-3D3A63C8E055}" type="pres">
      <dgm:prSet presAssocID="{EEAF907A-409B-4BF5-840B-D7DFA02FC0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6045B7-7E27-4B04-A1E8-493D0F6B1EFC}" type="pres">
      <dgm:prSet presAssocID="{63ED45E0-B356-43D4-B154-2706352AF7CC}" presName="root" presStyleCnt="0"/>
      <dgm:spPr/>
    </dgm:pt>
    <dgm:pt modelId="{69A2843F-AC92-406C-95CD-CD1E045A6118}" type="pres">
      <dgm:prSet presAssocID="{63ED45E0-B356-43D4-B154-2706352AF7CC}" presName="rootComposite" presStyleCnt="0"/>
      <dgm:spPr/>
    </dgm:pt>
    <dgm:pt modelId="{0B664E5E-6A6F-4073-81E3-E23016391487}" type="pres">
      <dgm:prSet presAssocID="{63ED45E0-B356-43D4-B154-2706352AF7CC}" presName="rootText" presStyleLbl="node1" presStyleIdx="0" presStyleCnt="1"/>
      <dgm:spPr/>
    </dgm:pt>
    <dgm:pt modelId="{188416FF-3403-4FCD-A569-31FFEF2B212F}" type="pres">
      <dgm:prSet presAssocID="{63ED45E0-B356-43D4-B154-2706352AF7CC}" presName="rootConnector" presStyleLbl="node1" presStyleIdx="0" presStyleCnt="1"/>
      <dgm:spPr/>
    </dgm:pt>
    <dgm:pt modelId="{1686249D-D179-425C-AE08-E2D4F9062ADB}" type="pres">
      <dgm:prSet presAssocID="{63ED45E0-B356-43D4-B154-2706352AF7CC}" presName="childShape" presStyleCnt="0"/>
      <dgm:spPr/>
    </dgm:pt>
    <dgm:pt modelId="{3B40C1AE-12C8-434E-BF2E-60D587955CEC}" type="pres">
      <dgm:prSet presAssocID="{CF039E6E-3A09-480A-95FE-E03A12E06374}" presName="Name13" presStyleLbl="parChTrans1D2" presStyleIdx="0" presStyleCnt="2"/>
      <dgm:spPr/>
    </dgm:pt>
    <dgm:pt modelId="{42EA71A4-F386-4C82-A463-DBE1598BF98E}" type="pres">
      <dgm:prSet presAssocID="{4F406D8C-0AA6-46F7-BFB9-DEED5B935112}" presName="childText" presStyleLbl="bgAcc1" presStyleIdx="0" presStyleCnt="2" custScaleX="135200">
        <dgm:presLayoutVars>
          <dgm:bulletEnabled val="1"/>
        </dgm:presLayoutVars>
      </dgm:prSet>
      <dgm:spPr/>
    </dgm:pt>
    <dgm:pt modelId="{B5E150A2-38EA-411B-A2C5-EFF31632FF79}" type="pres">
      <dgm:prSet presAssocID="{B3C779EF-2AF8-4C46-8376-A099A054BEB5}" presName="Name13" presStyleLbl="parChTrans1D2" presStyleIdx="1" presStyleCnt="2"/>
      <dgm:spPr/>
    </dgm:pt>
    <dgm:pt modelId="{06B5BD8B-E208-4197-9422-E88F8012B598}" type="pres">
      <dgm:prSet presAssocID="{365C7E88-FED2-46EA-99A0-BDAF5A867681}" presName="childText" presStyleLbl="bgAcc1" presStyleIdx="1" presStyleCnt="2" custScaleX="135200">
        <dgm:presLayoutVars>
          <dgm:bulletEnabled val="1"/>
        </dgm:presLayoutVars>
      </dgm:prSet>
      <dgm:spPr/>
    </dgm:pt>
  </dgm:ptLst>
  <dgm:cxnLst>
    <dgm:cxn modelId="{86ED1908-FCC8-4D32-A0D3-8162891CE52A}" srcId="{EEAF907A-409B-4BF5-840B-D7DFA02FC02E}" destId="{63ED45E0-B356-43D4-B154-2706352AF7CC}" srcOrd="0" destOrd="0" parTransId="{14B383EC-4D5D-409A-86DF-E4DB3CAEE99F}" sibTransId="{DD3CA933-CE57-446A-95E6-185DE05A4DF1}"/>
    <dgm:cxn modelId="{4D27D62E-62F3-4206-B4AF-A03EBED6344F}" type="presOf" srcId="{CF039E6E-3A09-480A-95FE-E03A12E06374}" destId="{3B40C1AE-12C8-434E-BF2E-60D587955CEC}" srcOrd="0" destOrd="0" presId="urn:microsoft.com/office/officeart/2005/8/layout/hierarchy3"/>
    <dgm:cxn modelId="{E41F8743-5D85-4900-8E68-D46671510BDD}" type="presOf" srcId="{365C7E88-FED2-46EA-99A0-BDAF5A867681}" destId="{06B5BD8B-E208-4197-9422-E88F8012B598}" srcOrd="0" destOrd="0" presId="urn:microsoft.com/office/officeart/2005/8/layout/hierarchy3"/>
    <dgm:cxn modelId="{8CEA6070-ED24-4706-BB3C-65FB089F4909}" type="presOf" srcId="{A659816F-2F95-4237-8FE0-031C2B96E505}" destId="{06B5BD8B-E208-4197-9422-E88F8012B598}" srcOrd="0" destOrd="1" presId="urn:microsoft.com/office/officeart/2005/8/layout/hierarchy3"/>
    <dgm:cxn modelId="{C03C4E54-C01C-41A6-BEF2-94A056E221A1}" type="presOf" srcId="{4F406D8C-0AA6-46F7-BFB9-DEED5B935112}" destId="{42EA71A4-F386-4C82-A463-DBE1598BF98E}" srcOrd="0" destOrd="0" presId="urn:microsoft.com/office/officeart/2005/8/layout/hierarchy3"/>
    <dgm:cxn modelId="{2AFBEE76-77C5-4354-A21D-A8FC1A11E7B2}" type="presOf" srcId="{EEAF907A-409B-4BF5-840B-D7DFA02FC02E}" destId="{C9217084-B5D8-4A8F-8055-3D3A63C8E055}" srcOrd="0" destOrd="0" presId="urn:microsoft.com/office/officeart/2005/8/layout/hierarchy3"/>
    <dgm:cxn modelId="{52B06A90-30DE-4055-9BB8-39430B9444F7}" srcId="{4F406D8C-0AA6-46F7-BFB9-DEED5B935112}" destId="{80ED1B1B-B34C-4083-BBF1-8D2EE0BF1096}" srcOrd="0" destOrd="0" parTransId="{44DBF42E-EAB1-4347-9321-30380353C53B}" sibTransId="{16D40C75-3C05-4D19-B735-D659F3BB7756}"/>
    <dgm:cxn modelId="{D827B6A1-94C0-4A78-9A27-DA498B195D8B}" srcId="{63ED45E0-B356-43D4-B154-2706352AF7CC}" destId="{365C7E88-FED2-46EA-99A0-BDAF5A867681}" srcOrd="1" destOrd="0" parTransId="{B3C779EF-2AF8-4C46-8376-A099A054BEB5}" sibTransId="{65171815-A62D-419F-AF91-9F5C254C3C81}"/>
    <dgm:cxn modelId="{F86DB3AB-3030-41A1-A25D-51EAD0E6D367}" type="presOf" srcId="{63ED45E0-B356-43D4-B154-2706352AF7CC}" destId="{0B664E5E-6A6F-4073-81E3-E23016391487}" srcOrd="0" destOrd="0" presId="urn:microsoft.com/office/officeart/2005/8/layout/hierarchy3"/>
    <dgm:cxn modelId="{9B075BC5-F1EF-46E0-A161-E2D778C9F8C2}" type="presOf" srcId="{80ED1B1B-B34C-4083-BBF1-8D2EE0BF1096}" destId="{42EA71A4-F386-4C82-A463-DBE1598BF98E}" srcOrd="0" destOrd="1" presId="urn:microsoft.com/office/officeart/2005/8/layout/hierarchy3"/>
    <dgm:cxn modelId="{8DF338D0-8763-40EA-8126-FB2241895BEE}" type="presOf" srcId="{63ED45E0-B356-43D4-B154-2706352AF7CC}" destId="{188416FF-3403-4FCD-A569-31FFEF2B212F}" srcOrd="1" destOrd="0" presId="urn:microsoft.com/office/officeart/2005/8/layout/hierarchy3"/>
    <dgm:cxn modelId="{93DF4FD8-0E2D-48A0-9D21-4DA79569E879}" srcId="{365C7E88-FED2-46EA-99A0-BDAF5A867681}" destId="{A659816F-2F95-4237-8FE0-031C2B96E505}" srcOrd="0" destOrd="0" parTransId="{82E2AB23-2FC9-48C5-B868-80FA6736EDFA}" sibTransId="{0030BB30-2F4D-4275-91C1-4E95B601D99D}"/>
    <dgm:cxn modelId="{A15B06E8-AED1-4892-A696-58A785527E5C}" type="presOf" srcId="{B3C779EF-2AF8-4C46-8376-A099A054BEB5}" destId="{B5E150A2-38EA-411B-A2C5-EFF31632FF79}" srcOrd="0" destOrd="0" presId="urn:microsoft.com/office/officeart/2005/8/layout/hierarchy3"/>
    <dgm:cxn modelId="{BAB804EB-E6AA-40D1-BB99-6B35B0E33A8B}" srcId="{63ED45E0-B356-43D4-B154-2706352AF7CC}" destId="{4F406D8C-0AA6-46F7-BFB9-DEED5B935112}" srcOrd="0" destOrd="0" parTransId="{CF039E6E-3A09-480A-95FE-E03A12E06374}" sibTransId="{EDA44DCA-D9C2-41D1-BDA0-7517906B4B29}"/>
    <dgm:cxn modelId="{226E407E-EB4F-4B5E-81B9-DDFCB127CF5F}" type="presParOf" srcId="{C9217084-B5D8-4A8F-8055-3D3A63C8E055}" destId="{276045B7-7E27-4B04-A1E8-493D0F6B1EFC}" srcOrd="0" destOrd="0" presId="urn:microsoft.com/office/officeart/2005/8/layout/hierarchy3"/>
    <dgm:cxn modelId="{B6E59CD5-34F5-47AC-B71B-E8FDBBD387B0}" type="presParOf" srcId="{276045B7-7E27-4B04-A1E8-493D0F6B1EFC}" destId="{69A2843F-AC92-406C-95CD-CD1E045A6118}" srcOrd="0" destOrd="0" presId="urn:microsoft.com/office/officeart/2005/8/layout/hierarchy3"/>
    <dgm:cxn modelId="{EF029679-0CF1-48E3-81DE-DA66FF1DF08E}" type="presParOf" srcId="{69A2843F-AC92-406C-95CD-CD1E045A6118}" destId="{0B664E5E-6A6F-4073-81E3-E23016391487}" srcOrd="0" destOrd="0" presId="urn:microsoft.com/office/officeart/2005/8/layout/hierarchy3"/>
    <dgm:cxn modelId="{826F2B3C-8B38-4F26-9114-CCB6F83DB9E4}" type="presParOf" srcId="{69A2843F-AC92-406C-95CD-CD1E045A6118}" destId="{188416FF-3403-4FCD-A569-31FFEF2B212F}" srcOrd="1" destOrd="0" presId="urn:microsoft.com/office/officeart/2005/8/layout/hierarchy3"/>
    <dgm:cxn modelId="{8C7E216E-C192-4AF8-A10F-FC5F42ADE997}" type="presParOf" srcId="{276045B7-7E27-4B04-A1E8-493D0F6B1EFC}" destId="{1686249D-D179-425C-AE08-E2D4F9062ADB}" srcOrd="1" destOrd="0" presId="urn:microsoft.com/office/officeart/2005/8/layout/hierarchy3"/>
    <dgm:cxn modelId="{3D01C86E-410C-4331-B71C-CACCDA9AB720}" type="presParOf" srcId="{1686249D-D179-425C-AE08-E2D4F9062ADB}" destId="{3B40C1AE-12C8-434E-BF2E-60D587955CEC}" srcOrd="0" destOrd="0" presId="urn:microsoft.com/office/officeart/2005/8/layout/hierarchy3"/>
    <dgm:cxn modelId="{10E89E62-43C3-41D8-AC04-4E4BFE625599}" type="presParOf" srcId="{1686249D-D179-425C-AE08-E2D4F9062ADB}" destId="{42EA71A4-F386-4C82-A463-DBE1598BF98E}" srcOrd="1" destOrd="0" presId="urn:microsoft.com/office/officeart/2005/8/layout/hierarchy3"/>
    <dgm:cxn modelId="{16C0092F-2F67-4A57-8C36-18F8B9E839FF}" type="presParOf" srcId="{1686249D-D179-425C-AE08-E2D4F9062ADB}" destId="{B5E150A2-38EA-411B-A2C5-EFF31632FF79}" srcOrd="2" destOrd="0" presId="urn:microsoft.com/office/officeart/2005/8/layout/hierarchy3"/>
    <dgm:cxn modelId="{901091A9-8EE4-4804-87FA-E97C65FADCA9}" type="presParOf" srcId="{1686249D-D179-425C-AE08-E2D4F9062ADB}" destId="{06B5BD8B-E208-4197-9422-E88F8012B59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6B6F8-B1F2-4B4C-B318-BFCF1B7DA057}">
      <dsp:nvSpPr>
        <dsp:cNvPr id="0" name=""/>
        <dsp:cNvSpPr/>
      </dsp:nvSpPr>
      <dsp:spPr>
        <a:xfrm>
          <a:off x="5798537" y="4220065"/>
          <a:ext cx="91440" cy="77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103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479C1-5E16-4416-A0FE-0865E0EAE362}">
      <dsp:nvSpPr>
        <dsp:cNvPr id="0" name=""/>
        <dsp:cNvSpPr/>
      </dsp:nvSpPr>
      <dsp:spPr>
        <a:xfrm>
          <a:off x="3770594" y="1765576"/>
          <a:ext cx="2073663" cy="77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435"/>
              </a:lnTo>
              <a:lnTo>
                <a:pt x="2073663" y="525435"/>
              </a:lnTo>
              <a:lnTo>
                <a:pt x="2073663" y="7710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C4C2C-C776-48EA-9572-2C5FE8D1F84D}">
      <dsp:nvSpPr>
        <dsp:cNvPr id="0" name=""/>
        <dsp:cNvSpPr/>
      </dsp:nvSpPr>
      <dsp:spPr>
        <a:xfrm>
          <a:off x="1651210" y="4220065"/>
          <a:ext cx="91440" cy="77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103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50BE3-36DC-42EE-B7B4-D090AC93A139}">
      <dsp:nvSpPr>
        <dsp:cNvPr id="0" name=""/>
        <dsp:cNvSpPr/>
      </dsp:nvSpPr>
      <dsp:spPr>
        <a:xfrm>
          <a:off x="1696930" y="1765576"/>
          <a:ext cx="2073663" cy="771031"/>
        </a:xfrm>
        <a:custGeom>
          <a:avLst/>
          <a:gdLst/>
          <a:ahLst/>
          <a:cxnLst/>
          <a:rect l="0" t="0" r="0" b="0"/>
          <a:pathLst>
            <a:path>
              <a:moveTo>
                <a:pt x="2073663" y="0"/>
              </a:moveTo>
              <a:lnTo>
                <a:pt x="2073663" y="525435"/>
              </a:lnTo>
              <a:lnTo>
                <a:pt x="0" y="525435"/>
              </a:lnTo>
              <a:lnTo>
                <a:pt x="0" y="7710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CF547-DB19-459B-917B-D1664BDFB2AE}">
      <dsp:nvSpPr>
        <dsp:cNvPr id="0" name=""/>
        <dsp:cNvSpPr/>
      </dsp:nvSpPr>
      <dsp:spPr>
        <a:xfrm>
          <a:off x="2445037" y="82120"/>
          <a:ext cx="2651112" cy="1683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9CA17-D8A9-4157-92D9-E1FAE048EF58}">
      <dsp:nvSpPr>
        <dsp:cNvPr id="0" name=""/>
        <dsp:cNvSpPr/>
      </dsp:nvSpPr>
      <dsp:spPr>
        <a:xfrm>
          <a:off x="2739605" y="361960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Test for assessment of fetal well being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2788912" y="411267"/>
        <a:ext cx="2552498" cy="1584842"/>
      </dsp:txXfrm>
    </dsp:sp>
    <dsp:sp modelId="{1B8937E5-100D-4FF5-9ED6-BBBDBF553C1E}">
      <dsp:nvSpPr>
        <dsp:cNvPr id="0" name=""/>
        <dsp:cNvSpPr/>
      </dsp:nvSpPr>
      <dsp:spPr>
        <a:xfrm>
          <a:off x="371374" y="2536608"/>
          <a:ext cx="2651112" cy="16834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F3158-2964-4309-8D47-A918E2493CDB}">
      <dsp:nvSpPr>
        <dsp:cNvPr id="0" name=""/>
        <dsp:cNvSpPr/>
      </dsp:nvSpPr>
      <dsp:spPr>
        <a:xfrm>
          <a:off x="665942" y="2816448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Early in pregnancy</a:t>
          </a:r>
        </a:p>
      </dsp:txBody>
      <dsp:txXfrm>
        <a:off x="715249" y="2865755"/>
        <a:ext cx="2552498" cy="1584842"/>
      </dsp:txXfrm>
    </dsp:sp>
    <dsp:sp modelId="{9E8D56B1-F24E-40DF-876E-E355698D439C}">
      <dsp:nvSpPr>
        <dsp:cNvPr id="0" name=""/>
        <dsp:cNvSpPr/>
      </dsp:nvSpPr>
      <dsp:spPr>
        <a:xfrm>
          <a:off x="457" y="4991097"/>
          <a:ext cx="3392946" cy="1381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4DF11-C002-46B3-8C43-F81A8924BE5B}">
      <dsp:nvSpPr>
        <dsp:cNvPr id="0" name=""/>
        <dsp:cNvSpPr/>
      </dsp:nvSpPr>
      <dsp:spPr>
        <a:xfrm>
          <a:off x="295025" y="5270936"/>
          <a:ext cx="3392946" cy="1381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Chorionic  villus sampling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Amniocentesis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Cordocentesis</a:t>
          </a:r>
          <a:endParaRPr lang="en-US" sz="2000" b="1" kern="1200" dirty="0"/>
        </a:p>
      </dsp:txBody>
      <dsp:txXfrm>
        <a:off x="335497" y="5311408"/>
        <a:ext cx="3312002" cy="1300870"/>
      </dsp:txXfrm>
    </dsp:sp>
    <dsp:sp modelId="{7E534A71-2F04-4C01-B253-F172833896D8}">
      <dsp:nvSpPr>
        <dsp:cNvPr id="0" name=""/>
        <dsp:cNvSpPr/>
      </dsp:nvSpPr>
      <dsp:spPr>
        <a:xfrm>
          <a:off x="4518701" y="2536608"/>
          <a:ext cx="2651112" cy="16834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0A5A-BB1E-4264-85C5-C17B11BBE61E}">
      <dsp:nvSpPr>
        <dsp:cNvPr id="0" name=""/>
        <dsp:cNvSpPr/>
      </dsp:nvSpPr>
      <dsp:spPr>
        <a:xfrm>
          <a:off x="4813269" y="2816448"/>
          <a:ext cx="2651112" cy="168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Later in pregnancy</a:t>
          </a:r>
        </a:p>
      </dsp:txBody>
      <dsp:txXfrm>
        <a:off x="4862576" y="2865755"/>
        <a:ext cx="2552498" cy="1584842"/>
      </dsp:txXfrm>
    </dsp:sp>
    <dsp:sp modelId="{DC4EA26C-148D-4390-BB59-3CAA77CC7F97}">
      <dsp:nvSpPr>
        <dsp:cNvPr id="0" name=""/>
        <dsp:cNvSpPr/>
      </dsp:nvSpPr>
      <dsp:spPr>
        <a:xfrm>
          <a:off x="3982540" y="4991097"/>
          <a:ext cx="3723434" cy="1504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DC1C9-1D7D-469B-9A6F-B48443A7CB00}">
      <dsp:nvSpPr>
        <dsp:cNvPr id="0" name=""/>
        <dsp:cNvSpPr/>
      </dsp:nvSpPr>
      <dsp:spPr>
        <a:xfrm>
          <a:off x="4277108" y="5270936"/>
          <a:ext cx="3723434" cy="1504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Ultrasound/ Biophysical profile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CTG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Doppler ultrasound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MRI</a:t>
          </a:r>
        </a:p>
      </dsp:txBody>
      <dsp:txXfrm>
        <a:off x="4321186" y="5315014"/>
        <a:ext cx="3635278" cy="141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64E5E-6A6F-4073-81E3-E23016391487}">
      <dsp:nvSpPr>
        <dsp:cNvPr id="0" name=""/>
        <dsp:cNvSpPr/>
      </dsp:nvSpPr>
      <dsp:spPr>
        <a:xfrm>
          <a:off x="1600203" y="2716"/>
          <a:ext cx="3567410" cy="17837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Baseline FHR</a:t>
          </a:r>
        </a:p>
      </dsp:txBody>
      <dsp:txXfrm>
        <a:off x="1652446" y="54959"/>
        <a:ext cx="3462924" cy="1679219"/>
      </dsp:txXfrm>
    </dsp:sp>
    <dsp:sp modelId="{3B40C1AE-12C8-434E-BF2E-60D587955CEC}">
      <dsp:nvSpPr>
        <dsp:cNvPr id="0" name=""/>
        <dsp:cNvSpPr/>
      </dsp:nvSpPr>
      <dsp:spPr>
        <a:xfrm>
          <a:off x="1956944" y="1786421"/>
          <a:ext cx="356741" cy="1337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778"/>
              </a:lnTo>
              <a:lnTo>
                <a:pt x="356741" y="13377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A71A4-F386-4C82-A463-DBE1598BF98E}">
      <dsp:nvSpPr>
        <dsp:cNvPr id="0" name=""/>
        <dsp:cNvSpPr/>
      </dsp:nvSpPr>
      <dsp:spPr>
        <a:xfrm>
          <a:off x="2313685" y="2232347"/>
          <a:ext cx="3858510" cy="1783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</a:rPr>
            <a:t>Fetal tachycardia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Maternal or fetal infections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Acute fetal hypoxia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Fetal anemia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Drugs </a:t>
          </a:r>
          <a:r>
            <a:rPr lang="en-US" sz="1800" b="1" kern="1200" dirty="0" err="1"/>
            <a:t>e.g</a:t>
          </a:r>
          <a:r>
            <a:rPr lang="en-US" sz="1800" b="1" kern="1200" dirty="0"/>
            <a:t> </a:t>
          </a:r>
          <a:r>
            <a:rPr lang="en-US" sz="1800" b="1" kern="1200" dirty="0" err="1"/>
            <a:t>Ritodrine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</dsp:txBody>
      <dsp:txXfrm>
        <a:off x="2365928" y="2284590"/>
        <a:ext cx="3754024" cy="1679219"/>
      </dsp:txXfrm>
    </dsp:sp>
    <dsp:sp modelId="{B5E150A2-38EA-411B-A2C5-EFF31632FF79}">
      <dsp:nvSpPr>
        <dsp:cNvPr id="0" name=""/>
        <dsp:cNvSpPr/>
      </dsp:nvSpPr>
      <dsp:spPr>
        <a:xfrm>
          <a:off x="1956944" y="1786421"/>
          <a:ext cx="356741" cy="3567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7410"/>
              </a:lnTo>
              <a:lnTo>
                <a:pt x="356741" y="35674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5BD8B-E208-4197-9422-E88F8012B598}">
      <dsp:nvSpPr>
        <dsp:cNvPr id="0" name=""/>
        <dsp:cNvSpPr/>
      </dsp:nvSpPr>
      <dsp:spPr>
        <a:xfrm>
          <a:off x="2313685" y="4461978"/>
          <a:ext cx="3858510" cy="1783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519944"/>
              <a:satOff val="-36129"/>
              <a:lumOff val="1509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</a:rPr>
            <a:t>Fetal </a:t>
          </a:r>
          <a:r>
            <a:rPr lang="en-US" sz="2000" b="1" kern="1200" dirty="0" err="1">
              <a:solidFill>
                <a:srgbClr val="C00000"/>
              </a:solidFill>
            </a:rPr>
            <a:t>bradycardia</a:t>
          </a:r>
          <a:endParaRPr lang="en-US" sz="2000" b="1" kern="1200" dirty="0">
            <a:solidFill>
              <a:srgbClr val="C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Hypoglycemia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Hypotension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Hypothermia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Drugs </a:t>
          </a:r>
          <a:r>
            <a:rPr lang="en-US" sz="1800" b="1" kern="1200" dirty="0" err="1"/>
            <a:t>e.g</a:t>
          </a:r>
          <a:r>
            <a:rPr lang="en-US" sz="1800" b="1" kern="1200" dirty="0"/>
            <a:t> beta blockers</a:t>
          </a:r>
        </a:p>
      </dsp:txBody>
      <dsp:txXfrm>
        <a:off x="2365928" y="4514221"/>
        <a:ext cx="3754024" cy="167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5D5EC-CE64-48DB-A9B0-9F76C1B38353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3247-A4CB-4707-AB0D-274C0E0D1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5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73247-A4CB-4707-AB0D-274C0E0D19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7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2393380-68E5-4432-AFCB-CF501A34074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453CE4A-07F7-4308-81E5-D83FB6238106}" type="datetimeFigureOut">
              <a:rPr lang="en-US" smtClean="0"/>
              <a:t>3/1/2025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smillah PNG Images, Free Transparent Bismillah Download - Kind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ismillah PNG Images, Free Transparent Bismillah Download - Kind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9664"/>
            <a:ext cx="7643813" cy="428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10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7620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914400"/>
            <a:ext cx="80391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3:Multiple pregnancy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/>
              <a:t>Determine </a:t>
            </a:r>
            <a:r>
              <a:rPr lang="en-US" dirty="0" err="1"/>
              <a:t>chorionicity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Dichorionic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dirty="0"/>
              <a:t>pregnancies have a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 inter-twin separating membrane </a:t>
            </a:r>
            <a:r>
              <a:rPr lang="en-US" dirty="0"/>
              <a:t>(septum)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Monochorionic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</a:t>
            </a:r>
            <a:r>
              <a:rPr lang="en-US" b="1" dirty="0">
                <a:solidFill>
                  <a:srgbClr val="DE5E10"/>
                </a:solidFill>
              </a:rPr>
              <a:t> </a:t>
            </a:r>
            <a:r>
              <a:rPr lang="en-US" dirty="0"/>
              <a:t>pregnancy has a very </a:t>
            </a:r>
            <a:r>
              <a:rPr lang="en-US" b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inter-twin septum</a:t>
            </a:r>
            <a:r>
              <a:rPr lang="en-US" dirty="0">
                <a:solidFill>
                  <a:srgbClr val="DE5E10"/>
                </a:solidFill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59836"/>
            <a:ext cx="46101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ultiple Gestation | Radiology 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836"/>
            <a:ext cx="3810000" cy="26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6962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4: Placental localization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/>
              <a:t>Identification of the lower edge of the placenta to exclude or confirm placenta </a:t>
            </a:r>
            <a:r>
              <a:rPr lang="en-US" dirty="0" err="1"/>
              <a:t>previa</a:t>
            </a:r>
            <a:r>
              <a:rPr lang="en-US" dirty="0"/>
              <a:t> as a cause for antepartum </a:t>
            </a:r>
            <a:r>
              <a:rPr lang="en-US" dirty="0" err="1"/>
              <a:t>haemorrhage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55" y="3276600"/>
            <a:ext cx="525314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9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772400" cy="4953000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sz="2600" b="1" i="1" dirty="0">
                <a:solidFill>
                  <a:schemeClr val="accent1"/>
                </a:solidFill>
              </a:rPr>
              <a:t>5:Amniotic fluid assessment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amniotic fluid index (AFI) is measured by dividing the uterus into four ‘ultrasound’ quadrants  (10-25 cm)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dirty="0">
                <a:solidFill>
                  <a:srgbClr val="DE5E10"/>
                </a:solidFill>
              </a:rPr>
              <a:t>   Reduced volume </a:t>
            </a:r>
            <a:r>
              <a:rPr lang="en-US" sz="3000" dirty="0">
                <a:solidFill>
                  <a:prstClr val="black"/>
                </a:solidFill>
              </a:rPr>
              <a:t>(&lt;</a:t>
            </a:r>
            <a:r>
              <a:rPr lang="en-US" dirty="0"/>
              <a:t> 10 cm) 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   </a:t>
            </a:r>
            <a:r>
              <a:rPr lang="en-US" b="1" dirty="0" err="1">
                <a:solidFill>
                  <a:srgbClr val="DE5E10"/>
                </a:solidFill>
              </a:rPr>
              <a:t>Oligohydramnios</a:t>
            </a:r>
            <a:r>
              <a:rPr lang="en-US" dirty="0">
                <a:solidFill>
                  <a:srgbClr val="DE5E10"/>
                </a:solidFill>
              </a:rPr>
              <a:t> </a:t>
            </a:r>
            <a:r>
              <a:rPr lang="en-US" dirty="0"/>
              <a:t>  (&lt;5 cm)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solidFill>
                  <a:srgbClr val="DE5E10"/>
                </a:solidFill>
              </a:rPr>
              <a:t>   </a:t>
            </a:r>
            <a:r>
              <a:rPr lang="en-US" b="1" dirty="0" err="1">
                <a:solidFill>
                  <a:srgbClr val="DE5E10"/>
                </a:solidFill>
              </a:rPr>
              <a:t>Polyhydramnios</a:t>
            </a:r>
            <a:r>
              <a:rPr lang="en-US" dirty="0">
                <a:solidFill>
                  <a:srgbClr val="DE5E10"/>
                </a:solidFill>
              </a:rPr>
              <a:t>     </a:t>
            </a:r>
            <a:r>
              <a:rPr lang="en-US" dirty="0"/>
              <a:t>(&gt;25 cm)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1464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685800"/>
          </a:xfrm>
        </p:spPr>
        <p:txBody>
          <a:bodyPr/>
          <a:lstStyle/>
          <a:p>
            <a:r>
              <a:rPr lang="en-US" sz="3600" b="1" i="1" dirty="0"/>
              <a:t>Amniotic fluid index  (AFI)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1851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4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543800" cy="6858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6200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6: Diagnosis of fetal abnormality</a:t>
            </a:r>
          </a:p>
          <a:p>
            <a:pPr indent="-342900">
              <a:buFont typeface="Wingdings" pitchFamily="2" charset="2"/>
              <a:buChar char="q"/>
            </a:pPr>
            <a:r>
              <a:rPr lang="en-US" dirty="0"/>
              <a:t>Major fetal structural abnormalities  2–3% of pregnancies</a:t>
            </a:r>
          </a:p>
          <a:p>
            <a:pPr indent="-342900">
              <a:buFont typeface="Wingdings" pitchFamily="2" charset="2"/>
              <a:buChar char="q"/>
            </a:pPr>
            <a:r>
              <a:rPr lang="en-US" dirty="0"/>
              <a:t>Diagnosis at around or before 20 weeks’ gestation.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spina</a:t>
            </a:r>
            <a:r>
              <a:rPr lang="en-US" dirty="0"/>
              <a:t> bifida and hydrocephalus, </a:t>
            </a:r>
            <a:r>
              <a:rPr lang="en-US" dirty="0" err="1"/>
              <a:t>exomphalos</a:t>
            </a:r>
            <a:r>
              <a:rPr lang="en-US" dirty="0"/>
              <a:t> and </a:t>
            </a:r>
            <a:r>
              <a:rPr lang="en-US" dirty="0" err="1"/>
              <a:t>gastroschisis</a:t>
            </a:r>
            <a:r>
              <a:rPr lang="en-US" dirty="0"/>
              <a:t>, anencephaly</a:t>
            </a:r>
            <a:endParaRPr lang="en-US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1" y="4588239"/>
            <a:ext cx="4104197" cy="215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Pediatric Surgery at Brown Medical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7" y="2919334"/>
            <a:ext cx="456079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ina bifid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18" y="4588239"/>
            <a:ext cx="2776660" cy="2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9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7620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620000" cy="5638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7: Measurement of cervical length</a:t>
            </a:r>
          </a:p>
          <a:p>
            <a:pPr marL="114300" indent="0">
              <a:buNone/>
            </a:pPr>
            <a:endParaRPr lang="en-US" sz="2400" b="1" i="1" dirty="0"/>
          </a:p>
          <a:p>
            <a:pPr marL="114300" indent="0">
              <a:buNone/>
            </a:pPr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endParaRPr lang="en-US" b="1" i="1" dirty="0"/>
          </a:p>
          <a:p>
            <a:pPr marL="114300" indent="0">
              <a:buNone/>
            </a:pPr>
            <a:endParaRPr lang="en-US" b="1" i="1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4876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746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3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1.Ultrasound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/>
          <a:stretch/>
        </p:blipFill>
        <p:spPr bwMode="auto">
          <a:xfrm>
            <a:off x="1309478" y="3465313"/>
            <a:ext cx="5610644" cy="336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219201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8:Confirmation of intrauterine death. Confirmation of fetal presentation in uncertain cases</a:t>
            </a:r>
            <a:r>
              <a:rPr lang="en-US" sz="2400" b="1" i="1" dirty="0">
                <a:solidFill>
                  <a:prstClr val="black"/>
                </a:solidFill>
              </a:rPr>
              <a:t>.</a:t>
            </a: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endParaRPr lang="en-US" sz="2400" b="1" i="1" dirty="0">
              <a:solidFill>
                <a:prstClr val="black"/>
              </a:solidFill>
            </a:endParaRP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9: Diagnosis of uterine and pelvic abnormalities</a:t>
            </a:r>
            <a:r>
              <a:rPr lang="en-US" sz="2400" b="1" i="1" dirty="0">
                <a:solidFill>
                  <a:prstClr val="black"/>
                </a:solidFill>
              </a:rPr>
              <a:t> </a:t>
            </a:r>
          </a:p>
          <a:p>
            <a:pPr marL="114300" lvl="0">
              <a:spcBef>
                <a:spcPct val="20000"/>
              </a:spcBef>
              <a:buClr>
                <a:srgbClr val="0F6FC6"/>
              </a:buClr>
            </a:pPr>
            <a:r>
              <a:rPr lang="en-US" sz="2200" dirty="0">
                <a:solidFill>
                  <a:prstClr val="black"/>
                </a:solidFill>
              </a:rPr>
              <a:t>for example </a:t>
            </a:r>
            <a:r>
              <a:rPr lang="en-US" sz="2200" dirty="0" err="1">
                <a:solidFill>
                  <a:prstClr val="black"/>
                </a:solidFill>
              </a:rPr>
              <a:t>fibromyomata</a:t>
            </a:r>
            <a:r>
              <a:rPr lang="en-US" sz="2200" dirty="0">
                <a:solidFill>
                  <a:prstClr val="black"/>
                </a:solidFill>
              </a:rPr>
              <a:t> and ovarian cysts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6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725311"/>
          </a:xfrm>
        </p:spPr>
        <p:txBody>
          <a:bodyPr>
            <a:no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Biophysical</a:t>
            </a:r>
            <a:r>
              <a:rPr lang="en-US" sz="4000" b="1" i="1" dirty="0"/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4543"/>
            <a:ext cx="5612983" cy="465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5715000"/>
            <a:ext cx="4724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0, 2 or 4            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6   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of  8 ,10                                    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46226" y="5923002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846226" y="6207097"/>
            <a:ext cx="838200" cy="154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46226" y="6553200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7131" y="573833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131" y="6075402"/>
            <a:ext cx="107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Equivocal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1998" y="644473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85392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620000" cy="1249362"/>
          </a:xfrm>
        </p:spPr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2.Cardiotocography (CTG)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924800" cy="19812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/>
                </a:solidFill>
              </a:rPr>
              <a:t>Definition</a:t>
            </a:r>
          </a:p>
          <a:p>
            <a:pPr marL="0" indent="0">
              <a:buNone/>
            </a:pPr>
            <a:r>
              <a:rPr lang="en-US" sz="2800" b="1" dirty="0"/>
              <a:t>                   </a:t>
            </a:r>
            <a:r>
              <a:rPr lang="en-US" sz="2800" dirty="0"/>
              <a:t>It is a continuous tracing of the fetal heart rate used to assess fetal wellbeing, together with an assessment of uterine activity.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6"/>
          <a:stretch/>
        </p:blipFill>
        <p:spPr bwMode="auto">
          <a:xfrm>
            <a:off x="2209800" y="3830213"/>
            <a:ext cx="4233757" cy="302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358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086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Important CTG features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Baseline rate.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Baseline variability.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Accelerations.</a:t>
            </a:r>
          </a:p>
          <a:p>
            <a:pPr marL="628650" indent="-514350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 Decelerations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7889" y="457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</p:spTree>
    <p:extLst>
      <p:ext uri="{BB962C8B-B14F-4D97-AF65-F5344CB8AC3E}">
        <p14:creationId xmlns:p14="http://schemas.microsoft.com/office/powerpoint/2010/main" val="135533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543800" cy="27432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Assessment of fetal well being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461760" cy="18288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Dr.Humera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Noreen</a:t>
            </a:r>
          </a:p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</a:t>
            </a:r>
          </a:p>
          <a:p>
            <a:pPr algn="ctr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Gynae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 1</a:t>
            </a:r>
          </a:p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Family Hospital</a:t>
            </a:r>
          </a:p>
          <a:p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4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b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36835"/>
            <a:ext cx="7915274" cy="2911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460349" y="1402218"/>
            <a:ext cx="228600" cy="609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58521" y="1032886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Acceleration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948706" y="2205500"/>
            <a:ext cx="533399" cy="1456399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5E1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10200" y="3410762"/>
            <a:ext cx="685800" cy="1600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5071" y="501753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HR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05000" y="2775119"/>
            <a:ext cx="990600" cy="216586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02619" y="5018143"/>
            <a:ext cx="193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variability</a:t>
            </a:r>
          </a:p>
        </p:txBody>
      </p:sp>
    </p:spTree>
    <p:extLst>
      <p:ext uri="{BB962C8B-B14F-4D97-AF65-F5344CB8AC3E}">
        <p14:creationId xmlns:p14="http://schemas.microsoft.com/office/powerpoint/2010/main" val="403821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78486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1.Baseline fetal heart rate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/>
              <a:t>Normal fetal heart rate        110–160 (bpm)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 Fetal tachycardia                   &gt;160 bpm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 Fetal </a:t>
            </a:r>
            <a:r>
              <a:rPr lang="en-US" dirty="0" err="1"/>
              <a:t>bradycardia</a:t>
            </a:r>
            <a:r>
              <a:rPr lang="en-US" dirty="0"/>
              <a:t>                  &lt;110 </a:t>
            </a:r>
            <a:r>
              <a:rPr lang="en-US" dirty="0" err="1"/>
              <a:t>bpm</a:t>
            </a:r>
            <a:r>
              <a:rPr lang="en-US" dirty="0"/>
              <a:t>                                                                                                                                          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2279" r="5752" b="40385"/>
          <a:stretch/>
        </p:blipFill>
        <p:spPr bwMode="auto">
          <a:xfrm>
            <a:off x="651933" y="3962400"/>
            <a:ext cx="743937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676400" y="536222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76500" y="3657600"/>
            <a:ext cx="2324100" cy="1447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00600" y="349551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HR</a:t>
            </a:r>
          </a:p>
        </p:txBody>
      </p:sp>
    </p:spTree>
    <p:extLst>
      <p:ext uri="{BB962C8B-B14F-4D97-AF65-F5344CB8AC3E}">
        <p14:creationId xmlns:p14="http://schemas.microsoft.com/office/powerpoint/2010/main" val="322631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655269"/>
              </p:ext>
            </p:extLst>
          </p:nvPr>
        </p:nvGraphicFramePr>
        <p:xfrm>
          <a:off x="457200" y="304800"/>
          <a:ext cx="7772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83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/>
                </a:solidFill>
              </a:rPr>
              <a:t>2.Baseline variability</a:t>
            </a:r>
          </a:p>
          <a:p>
            <a:pPr marL="0" indent="0">
              <a:buNone/>
            </a:pPr>
            <a:r>
              <a:rPr lang="en-US" sz="2800" dirty="0"/>
              <a:t>                          fluctuations in heart rate occurring between two and six times per minute. </a:t>
            </a:r>
          </a:p>
          <a:p>
            <a:pPr marL="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92162"/>
          </a:xfrm>
        </p:spPr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33319" r="14783" b="26047"/>
          <a:stretch/>
        </p:blipFill>
        <p:spPr bwMode="auto">
          <a:xfrm rot="16200000">
            <a:off x="2625625" y="1713321"/>
            <a:ext cx="3206952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5632" y="6323351"/>
            <a:ext cx="2187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Minimal variability</a:t>
            </a:r>
          </a:p>
        </p:txBody>
      </p:sp>
    </p:spTree>
    <p:extLst>
      <p:ext uri="{BB962C8B-B14F-4D97-AF65-F5344CB8AC3E}">
        <p14:creationId xmlns:p14="http://schemas.microsoft.com/office/powerpoint/2010/main" val="3547367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rgbClr val="DE5E10"/>
                </a:solidFill>
              </a:rPr>
              <a:t>Factors reduce baseline variability</a:t>
            </a:r>
            <a:r>
              <a:rPr lang="en-US" sz="2800" i="1" dirty="0">
                <a:solidFill>
                  <a:srgbClr val="DE5E10"/>
                </a:solidFill>
              </a:rPr>
              <a:t>: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Hypoxia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Fetal Infection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/>
              <a:t> Drugs suppressing the fetal central nervous system, such as opioids, and hypnotics 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1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/>
          <a:lstStyle/>
          <a:p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620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1"/>
                </a:solidFill>
              </a:rPr>
              <a:t>3.Fetal heart rate acceleration</a:t>
            </a:r>
          </a:p>
          <a:p>
            <a:pPr marL="0" indent="0">
              <a:buNone/>
            </a:pPr>
            <a:r>
              <a:rPr lang="en-US" sz="2800" b="1" i="1" dirty="0"/>
              <a:t>      </a:t>
            </a:r>
            <a:r>
              <a:rPr lang="en-US" sz="2800" dirty="0"/>
              <a:t> </a:t>
            </a:r>
            <a:r>
              <a:rPr lang="en-US" sz="2400" dirty="0"/>
              <a:t>“Increase in the baseline fetal heart rate of at least </a:t>
            </a:r>
            <a:r>
              <a:rPr lang="en-US" sz="2400" b="1" dirty="0">
                <a:solidFill>
                  <a:srgbClr val="DE5E10"/>
                </a:solidFill>
              </a:rPr>
              <a:t>15 </a:t>
            </a:r>
            <a:r>
              <a:rPr lang="en-US" sz="2400" b="1" dirty="0" err="1">
                <a:solidFill>
                  <a:srgbClr val="DE5E10"/>
                </a:solidFill>
              </a:rPr>
              <a:t>bpm</a:t>
            </a:r>
            <a:r>
              <a:rPr lang="en-US" sz="2400" b="1" dirty="0">
                <a:solidFill>
                  <a:srgbClr val="DE5E10"/>
                </a:solidFill>
              </a:rPr>
              <a:t>, lasting for at least 15 seconds”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Two or more accelerations on a 20–30-minute CTG defines a reactive trace and is indicative of a non-hypoxic fetus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endParaRPr lang="en-US" sz="2800" b="1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1" t="22914" r="4382" b="47596"/>
          <a:stretch/>
        </p:blipFill>
        <p:spPr bwMode="auto">
          <a:xfrm>
            <a:off x="1524000" y="3955242"/>
            <a:ext cx="5638800" cy="202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060818" y="5214638"/>
            <a:ext cx="990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41033" y="5174282"/>
            <a:ext cx="228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48200" y="5225880"/>
            <a:ext cx="990600" cy="11223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9090" y="6347012"/>
            <a:ext cx="144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Accelerations</a:t>
            </a:r>
          </a:p>
        </p:txBody>
      </p:sp>
    </p:spTree>
    <p:extLst>
      <p:ext uri="{BB962C8B-B14F-4D97-AF65-F5344CB8AC3E}">
        <p14:creationId xmlns:p14="http://schemas.microsoft.com/office/powerpoint/2010/main" val="413328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20000" cy="868362"/>
          </a:xfrm>
        </p:spPr>
        <p:txBody>
          <a:bodyPr/>
          <a:lstStyle/>
          <a:p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Cardiotocography</a:t>
            </a:r>
            <a:r>
              <a:rPr lang="en-US" sz="4000" b="1" i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(CTG)</a:t>
            </a:r>
            <a:endParaRPr lang="en-US" sz="4000" i="1" dirty="0"/>
          </a:p>
        </p:txBody>
      </p:sp>
      <p:sp>
        <p:nvSpPr>
          <p:cNvPr id="4" name="Rectangle 3"/>
          <p:cNvSpPr/>
          <p:nvPr/>
        </p:nvSpPr>
        <p:spPr>
          <a:xfrm>
            <a:off x="609600" y="969171"/>
            <a:ext cx="71628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400" b="1" i="1" dirty="0">
                <a:solidFill>
                  <a:schemeClr val="accent1"/>
                </a:solidFill>
              </a:rPr>
              <a:t>4.Fetal heart rate decelerations</a:t>
            </a:r>
          </a:p>
          <a:p>
            <a:pPr lvl="0">
              <a:spcBef>
                <a:spcPct val="20000"/>
              </a:spcBef>
              <a:buClr>
                <a:srgbClr val="0F6FC6"/>
              </a:buClr>
            </a:pPr>
            <a:r>
              <a:rPr lang="en-US" sz="2800" b="1" i="1" dirty="0">
                <a:solidFill>
                  <a:prstClr val="black"/>
                </a:solidFill>
              </a:rPr>
              <a:t>        “ </a:t>
            </a:r>
            <a:r>
              <a:rPr lang="en-US" sz="2400" dirty="0">
                <a:solidFill>
                  <a:prstClr val="black"/>
                </a:solidFill>
              </a:rPr>
              <a:t>Transient reductions in fetal heart rate of </a:t>
            </a:r>
            <a:r>
              <a:rPr lang="en-US" sz="2400" b="1" dirty="0">
                <a:solidFill>
                  <a:srgbClr val="DE5E10"/>
                </a:solidFill>
              </a:rPr>
              <a:t>15 </a:t>
            </a:r>
            <a:r>
              <a:rPr lang="en-US" sz="2400" b="1" dirty="0" err="1">
                <a:solidFill>
                  <a:srgbClr val="DE5E10"/>
                </a:solidFill>
              </a:rPr>
              <a:t>bpm</a:t>
            </a:r>
            <a:r>
              <a:rPr lang="en-US" sz="2400" b="1" dirty="0">
                <a:solidFill>
                  <a:srgbClr val="DE5E10"/>
                </a:solidFill>
              </a:rPr>
              <a:t> or more, lasting for more than 15 seconds”</a:t>
            </a:r>
          </a:p>
          <a:p>
            <a:pPr marL="342900" lvl="0" indent="-228600">
              <a:spcBef>
                <a:spcPct val="20000"/>
              </a:spcBef>
              <a:buClr>
                <a:srgbClr val="0F6FC6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prstClr val="black"/>
                </a:solidFill>
              </a:rPr>
              <a:t> Indicative of fetal hypoxia or umbilical cord compression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30150" r="25820" b="42495"/>
          <a:stretch/>
        </p:blipFill>
        <p:spPr bwMode="auto">
          <a:xfrm>
            <a:off x="2895600" y="3733800"/>
            <a:ext cx="5212002" cy="289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5001615"/>
            <a:ext cx="1524000" cy="3269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4805745"/>
            <a:ext cx="180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FHR Deceleration</a:t>
            </a:r>
          </a:p>
        </p:txBody>
      </p:sp>
    </p:spTree>
    <p:extLst>
      <p:ext uri="{BB962C8B-B14F-4D97-AF65-F5344CB8AC3E}">
        <p14:creationId xmlns:p14="http://schemas.microsoft.com/office/powerpoint/2010/main" val="1445616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Doppler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886200" cy="45262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C00000"/>
                </a:solidFill>
              </a:rPr>
              <a:t>Measure sound waves that are reflected from moving objects such as red blood cells</a:t>
            </a:r>
          </a:p>
          <a:p>
            <a:pPr marL="514350" indent="-514350">
              <a:buFont typeface="+mj-lt"/>
              <a:buAutoNum type="alphaLcParenR"/>
            </a:pP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Umbilical artery</a:t>
            </a:r>
          </a:p>
          <a:p>
            <a:pPr marL="857250" indent="-8572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Fetal vessels </a:t>
            </a:r>
          </a:p>
          <a:p>
            <a:pPr marL="857250" indent="-857250">
              <a:buFont typeface="+mj-lt"/>
              <a:buAutoNum type="alphaLcParenR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Maternal uterine artery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18938"/>
            <a:ext cx="4191000" cy="44770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3810000" cy="40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76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(Anatomy)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1972"/>
            <a:ext cx="5791200" cy="368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933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 (Physiology)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i="1" dirty="0"/>
              <a:t>Provide information on placental resistance to blood flow ……</a:t>
            </a:r>
            <a:r>
              <a:rPr lang="en-US" sz="3000" b="1" i="1" dirty="0">
                <a:solidFill>
                  <a:srgbClr val="C00000"/>
                </a:solidFill>
              </a:rPr>
              <a:t>placental health </a:t>
            </a:r>
            <a:endParaRPr lang="en-US" sz="3000" i="1" dirty="0"/>
          </a:p>
          <a:p>
            <a:pPr>
              <a:buFont typeface="Wingdings" pitchFamily="2" charset="2"/>
              <a:buChar char="q"/>
            </a:pPr>
            <a:r>
              <a:rPr lang="en-US" sz="3000" i="1" dirty="0"/>
              <a:t> </a:t>
            </a:r>
            <a:r>
              <a:rPr lang="en-US" sz="3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normal pregnancy</a:t>
            </a:r>
            <a:r>
              <a:rPr lang="en-US" sz="3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000" i="1" dirty="0"/>
              <a:t>the normal constant </a:t>
            </a:r>
            <a:r>
              <a:rPr lang="en-US" sz="3000" b="1" i="1" dirty="0"/>
              <a:t>forward flow </a:t>
            </a:r>
            <a:r>
              <a:rPr lang="en-US" sz="3000" i="1" dirty="0"/>
              <a:t>of blood in diastole will be seen</a:t>
            </a:r>
          </a:p>
          <a:p>
            <a:pPr marL="114300" indent="0">
              <a:buNone/>
            </a:pPr>
            <a:endParaRPr lang="en-US" sz="3000" i="1" dirty="0"/>
          </a:p>
          <a:p>
            <a:pPr>
              <a:buFont typeface="Wingdings" pitchFamily="2" charset="2"/>
              <a:buChar char="q"/>
            </a:pPr>
            <a:r>
              <a:rPr lang="en-US" sz="3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diseased placenta  </a:t>
            </a:r>
            <a:r>
              <a:rPr lang="en-US" sz="3000" i="1" dirty="0"/>
              <a:t>flow during diastole may be </a:t>
            </a:r>
            <a:r>
              <a:rPr lang="en-US" sz="3000" b="1" i="1" dirty="0"/>
              <a:t>reduced, absent or even reversed </a:t>
            </a:r>
          </a:p>
          <a:p>
            <a:pPr marL="114300" indent="0">
              <a:buNone/>
            </a:pPr>
            <a:endParaRPr lang="en-US" sz="3000" b="1" i="1" dirty="0"/>
          </a:p>
          <a:p>
            <a:pPr>
              <a:buFont typeface="Wingdings" pitchFamily="2" charset="2"/>
              <a:buChar char="q"/>
            </a:pPr>
            <a:r>
              <a:rPr lang="en-US" sz="3000" i="1" dirty="0"/>
              <a:t> Strong correlation with </a:t>
            </a:r>
            <a:r>
              <a:rPr lang="en-US" sz="3000" i="1" dirty="0">
                <a:solidFill>
                  <a:srgbClr val="C00000"/>
                </a:solidFill>
              </a:rPr>
              <a:t>fetal hypoxia and intrauterine death. </a:t>
            </a:r>
          </a:p>
          <a:p>
            <a:pPr>
              <a:buFont typeface="Wingdings" pitchFamily="2" charset="2"/>
              <a:buChar char="q"/>
            </a:pPr>
            <a:endParaRPr lang="en-US" sz="3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At the end of this lecture the student will be able to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Understand the importance of assessment of fetal wellbeing </a:t>
            </a:r>
          </a:p>
          <a:p>
            <a:r>
              <a:rPr lang="en-US" dirty="0"/>
              <a:t>Discuss the various modalities used for assessment </a:t>
            </a:r>
          </a:p>
          <a:p>
            <a:r>
              <a:rPr lang="en-US" dirty="0"/>
              <a:t>Outline the uses of ultrasound in fetal wellbeing</a:t>
            </a:r>
          </a:p>
          <a:p>
            <a:r>
              <a:rPr lang="en-US" dirty="0"/>
              <a:t>Recognize value of CTG and its features </a:t>
            </a:r>
          </a:p>
          <a:p>
            <a:r>
              <a:rPr lang="en-US" dirty="0"/>
              <a:t>Aware of role of Doppler USG in management of high risk pregnancies </a:t>
            </a:r>
          </a:p>
          <a:p>
            <a:r>
              <a:rPr lang="en-US" dirty="0"/>
              <a:t>Importance of Bioethics in fetal assessment </a:t>
            </a:r>
          </a:p>
          <a:p>
            <a:r>
              <a:rPr lang="en-US" dirty="0"/>
              <a:t>Implication of research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34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762000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Umbilical artery Doppler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49"/>
          <a:stretch/>
        </p:blipFill>
        <p:spPr bwMode="auto">
          <a:xfrm>
            <a:off x="533400" y="1219200"/>
            <a:ext cx="7419109" cy="21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752600" y="2971800"/>
            <a:ext cx="762000" cy="1447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24695" y="2971800"/>
            <a:ext cx="490105" cy="827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843379" y="2781300"/>
            <a:ext cx="719221" cy="1866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14600" y="3810000"/>
            <a:ext cx="232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end diastolic flow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53200" y="2781300"/>
            <a:ext cx="304800" cy="10287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0" y="4463534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2400" b="1" dirty="0"/>
              <a:t>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8045" y="4648200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Absent end diastolic flow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600" y="3875809"/>
            <a:ext cx="26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end diastolic flow</a:t>
            </a:r>
          </a:p>
        </p:txBody>
      </p:sp>
      <p:sp>
        <p:nvSpPr>
          <p:cNvPr id="19" name="Left Brace 18"/>
          <p:cNvSpPr/>
          <p:nvPr/>
        </p:nvSpPr>
        <p:spPr>
          <a:xfrm rot="16200000">
            <a:off x="4538658" y="3440836"/>
            <a:ext cx="809006" cy="396239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02382" y="608202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Abnormal</a:t>
            </a:r>
          </a:p>
        </p:txBody>
      </p:sp>
    </p:spTree>
    <p:extLst>
      <p:ext uri="{BB962C8B-B14F-4D97-AF65-F5344CB8AC3E}">
        <p14:creationId xmlns:p14="http://schemas.microsoft.com/office/powerpoint/2010/main" val="2203460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Middle cerebral artery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00200"/>
            <a:ext cx="4038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676400"/>
            <a:ext cx="37338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473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11" y="457200"/>
            <a:ext cx="7620000" cy="750651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Middle cerebral artery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/>
          <a:stretch/>
        </p:blipFill>
        <p:spPr bwMode="auto">
          <a:xfrm>
            <a:off x="990600" y="2438400"/>
            <a:ext cx="654405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911" y="1676400"/>
            <a:ext cx="739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28600">
              <a:spcBef>
                <a:spcPct val="20000"/>
              </a:spcBef>
              <a:buClr>
                <a:srgbClr val="0F6FC6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prstClr val="black"/>
                </a:solidFill>
              </a:rPr>
              <a:t> Indicator of fetal </a:t>
            </a:r>
            <a:r>
              <a:rPr lang="en-US" sz="2200" dirty="0" err="1">
                <a:solidFill>
                  <a:prstClr val="black"/>
                </a:solidFill>
              </a:rPr>
              <a:t>anaemia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e.g</a:t>
            </a:r>
            <a:r>
              <a:rPr lang="en-US" sz="2200" dirty="0">
                <a:solidFill>
                  <a:prstClr val="black"/>
                </a:solidFill>
              </a:rPr>
              <a:t> Rhesus </a:t>
            </a:r>
            <a:r>
              <a:rPr lang="en-US" sz="2200" dirty="0" err="1">
                <a:solidFill>
                  <a:prstClr val="black"/>
                </a:solidFill>
              </a:rPr>
              <a:t>isoimmunization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2204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Uterine artery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rteries of the Pelvis - Internal Iliac - Pudendal - Vesical -  TeachMe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3437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30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20000" cy="1143000"/>
          </a:xfrm>
        </p:spPr>
        <p:txBody>
          <a:bodyPr/>
          <a:lstStyle/>
          <a:p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Uterine artery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43000"/>
            <a:ext cx="7543800" cy="4953000"/>
          </a:xfrm>
        </p:spPr>
        <p:txBody>
          <a:bodyPr/>
          <a:lstStyle/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dirty="0"/>
              <a:t>To predict pregnancies at risk of adverse outcome during the first and early second trimester</a:t>
            </a:r>
          </a:p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dirty="0"/>
              <a:t>Including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eclampsia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FGR and placental abruption</a:t>
            </a:r>
          </a:p>
          <a:p>
            <a:pPr>
              <a:lnSpc>
                <a:spcPct val="200000"/>
              </a:lnSpc>
              <a:buFont typeface="Courier New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at 20–24 weeks</a:t>
            </a:r>
            <a:r>
              <a:rPr lang="en-US" dirty="0"/>
              <a:t>’ gestation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26069"/>
            <a:ext cx="4552950" cy="293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611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and 4D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Used as an adjunct to 2D ultrasound</a:t>
            </a:r>
          </a:p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Interrogate fetal structures that may be difficult to visualize, such as the corpus callosum or fetal spine</a:t>
            </a:r>
          </a:p>
          <a:p>
            <a:pPr marL="628650" indent="-514350">
              <a:lnSpc>
                <a:spcPct val="200000"/>
              </a:lnSpc>
              <a:buFont typeface="+mj-lt"/>
              <a:buAutoNum type="romanUcPeriod"/>
            </a:pPr>
            <a:r>
              <a:rPr lang="en-US" dirty="0"/>
              <a:t>To demonstrate fetal structural abnormalities to the parents, for example cleft lip and palate</a:t>
            </a:r>
          </a:p>
        </p:txBody>
      </p:sp>
    </p:spTree>
    <p:extLst>
      <p:ext uri="{BB962C8B-B14F-4D97-AF65-F5344CB8AC3E}">
        <p14:creationId xmlns:p14="http://schemas.microsoft.com/office/powerpoint/2010/main" val="3395000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Magnetic resonance imaging</a:t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(MRI)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620000" cy="3886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endParaRPr lang="en-US" sz="2400" dirty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/>
              <a:t>Limited role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/>
              <a:t>Better characterization of anatomic details of, for example, the fetal brain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US" sz="3200" dirty="0"/>
              <a:t>                                        </a:t>
            </a:r>
            <a:r>
              <a:rPr lang="en-US" sz="24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78077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20000" cy="1143000"/>
          </a:xfrm>
        </p:spPr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7620000" cy="3886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Healthy mother and healthy baby must be our aim </a:t>
            </a:r>
          </a:p>
          <a:p>
            <a:pPr>
              <a:lnSpc>
                <a:spcPct val="150000"/>
              </a:lnSpc>
            </a:pPr>
            <a:r>
              <a:rPr lang="en-US" dirty="0"/>
              <a:t>Every patient with small for gestational age fetus must be evaluated fully with justified investigations </a:t>
            </a:r>
          </a:p>
          <a:p>
            <a:pPr>
              <a:lnSpc>
                <a:spcPct val="150000"/>
              </a:lnSpc>
            </a:pPr>
            <a:r>
              <a:rPr lang="en-US" dirty="0"/>
              <a:t>There must not be cesarean section for early onset IUGR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61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 comprehensive history must be taken to find the risk factors for FGR</a:t>
            </a:r>
          </a:p>
          <a:p>
            <a:pPr>
              <a:lnSpc>
                <a:spcPct val="150000"/>
              </a:lnSpc>
            </a:pPr>
            <a:r>
              <a:rPr lang="en-US" dirty="0"/>
              <a:t>Detailed examination with special emphasis on </a:t>
            </a:r>
            <a:r>
              <a:rPr lang="en-US" dirty="0" err="1"/>
              <a:t>symphysio</a:t>
            </a:r>
            <a:r>
              <a:rPr lang="en-US" dirty="0"/>
              <a:t>- fundal height ( SFH) to suspect FGR</a:t>
            </a:r>
          </a:p>
          <a:p>
            <a:pPr>
              <a:lnSpc>
                <a:spcPct val="150000"/>
              </a:lnSpc>
            </a:pPr>
            <a:r>
              <a:rPr lang="en-US" dirty="0"/>
              <a:t>If there are risk factors for FGR then timely referral to tertiary care hospital must be done</a:t>
            </a:r>
          </a:p>
        </p:txBody>
      </p:sp>
    </p:spTree>
    <p:extLst>
      <p:ext uri="{BB962C8B-B14F-4D97-AF65-F5344CB8AC3E}">
        <p14:creationId xmlns:p14="http://schemas.microsoft.com/office/powerpoint/2010/main" val="144193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6312932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https://www.ncbi.nlm.nih.gov/pmc/articles/PMC9550204/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2857"/>
          <a:stretch/>
        </p:blipFill>
        <p:spPr bwMode="auto">
          <a:xfrm>
            <a:off x="802577" y="1600199"/>
            <a:ext cx="6893623" cy="44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32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sz="4000" b="1" dirty="0"/>
              <a:t>Professor Umar’s model of integration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2912"/>
            <a:ext cx="5542005" cy="51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237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620000" cy="575754"/>
          </a:xfrm>
        </p:spPr>
        <p:txBody>
          <a:bodyPr/>
          <a:lstStyle/>
          <a:p>
            <a:r>
              <a:rPr lang="en-US" sz="4000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en-US" sz="4000" dirty="0">
              <a:solidFill>
                <a:srgbClr val="DE5E1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6365"/>
          <a:stretch/>
        </p:blipFill>
        <p:spPr bwMode="auto">
          <a:xfrm>
            <a:off x="990600" y="1261383"/>
            <a:ext cx="6172200" cy="48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6070431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https://accp1.onlinelibrary.wiley.com/doi/full/10.1002/jcph.2126</a:t>
            </a:r>
          </a:p>
        </p:txBody>
      </p:sp>
    </p:spTree>
    <p:extLst>
      <p:ext uri="{BB962C8B-B14F-4D97-AF65-F5344CB8AC3E}">
        <p14:creationId xmlns:p14="http://schemas.microsoft.com/office/powerpoint/2010/main" val="1086699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ge 3 | Thank You Blu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5895"/>
            <a:ext cx="7938407" cy="44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3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7543800" cy="1222375"/>
          </a:xfrm>
        </p:spPr>
        <p:txBody>
          <a:bodyPr/>
          <a:lstStyle/>
          <a:p>
            <a:r>
              <a:rPr lang="en-US" b="1" i="1" dirty="0">
                <a:solidFill>
                  <a:srgbClr val="DE5E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subject  60%</a:t>
            </a:r>
          </a:p>
        </p:txBody>
      </p:sp>
    </p:spTree>
    <p:extLst>
      <p:ext uri="{BB962C8B-B14F-4D97-AF65-F5344CB8AC3E}">
        <p14:creationId xmlns:p14="http://schemas.microsoft.com/office/powerpoint/2010/main" val="124373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20000" cy="1219200"/>
          </a:xfrm>
        </p:spPr>
        <p:txBody>
          <a:bodyPr/>
          <a:lstStyle/>
          <a:p>
            <a:pPr algn="l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assessment of fetal well being 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57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To ensure optimal neonatal outcomes from both pregnancy and labor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 Identify the compromised fetus at a stage at which intervention will improve outcome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4572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4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321539"/>
              </p:ext>
            </p:extLst>
          </p:nvPr>
        </p:nvGraphicFramePr>
        <p:xfrm>
          <a:off x="228600" y="0"/>
          <a:ext cx="8001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880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990600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36192"/>
            <a:ext cx="3505200" cy="4590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>
                <a:solidFill>
                  <a:schemeClr val="accent1"/>
                </a:solidFill>
              </a:rPr>
              <a:t>1:Diagnosis and confirmation of viability in early pregnancy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    Also detects disorders of early pregnancy like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Incomplete miscarriage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Blighted ovum</a:t>
            </a:r>
          </a:p>
          <a:p>
            <a:pPr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 Ectopic pregnancy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8" y="1295400"/>
            <a:ext cx="3657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9333" y="3245470"/>
            <a:ext cx="199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Blighted ovum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9718" y="6248400"/>
            <a:ext cx="189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Ectopic pregnancy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14803"/>
            <a:ext cx="4280343" cy="263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249333" y="5410200"/>
            <a:ext cx="770467" cy="10228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2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1534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  </a:t>
            </a:r>
            <a:r>
              <a:rPr lang="en-US" sz="2400" b="1" i="1" dirty="0">
                <a:solidFill>
                  <a:schemeClr val="accent1"/>
                </a:solidFill>
              </a:rPr>
              <a:t>2:Determination of gestational age and assessment of fetal size and growth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DE5E10"/>
                </a:solidFill>
              </a:rPr>
              <a:t>In early pregnancy</a:t>
            </a:r>
          </a:p>
          <a:p>
            <a:pPr marL="0" indent="0">
              <a:buNone/>
            </a:pPr>
            <a:r>
              <a:rPr lang="en-US" i="1" dirty="0"/>
              <a:t>Crown rump length…..13+6 weeks </a:t>
            </a:r>
          </a:p>
          <a:p>
            <a:pPr marL="0" indent="0">
              <a:buNone/>
            </a:pPr>
            <a:r>
              <a:rPr lang="en-US" i="1" dirty="0"/>
              <a:t>Head circumference …..14 to 20 weeks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>
                <a:solidFill>
                  <a:srgbClr val="DE5E10"/>
                </a:solidFill>
              </a:rPr>
              <a:t>In later pregnancy</a:t>
            </a:r>
          </a:p>
          <a:p>
            <a:pPr marL="0" indent="0">
              <a:buNone/>
            </a:pPr>
            <a:r>
              <a:rPr lang="en-US" dirty="0"/>
              <a:t>Head circumference(HC)</a:t>
            </a:r>
          </a:p>
          <a:p>
            <a:pPr marL="0" indent="0">
              <a:buNone/>
            </a:pPr>
            <a:r>
              <a:rPr lang="en-US" dirty="0"/>
              <a:t>Abdominal circumference(AC)</a:t>
            </a:r>
          </a:p>
          <a:p>
            <a:pPr marL="0" indent="0">
              <a:buNone/>
            </a:pPr>
            <a:r>
              <a:rPr lang="en-US" dirty="0" err="1"/>
              <a:t>Biparietal</a:t>
            </a:r>
            <a:r>
              <a:rPr lang="en-US" dirty="0"/>
              <a:t> diameter(BPD)</a:t>
            </a:r>
          </a:p>
          <a:p>
            <a:pPr marL="0" indent="0">
              <a:buNone/>
            </a:pPr>
            <a:r>
              <a:rPr lang="en-US" dirty="0"/>
              <a:t>Femur length(FL)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61216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27161" r="15591"/>
          <a:stretch/>
        </p:blipFill>
        <p:spPr bwMode="auto">
          <a:xfrm>
            <a:off x="5104343" y="1564807"/>
            <a:ext cx="2682853" cy="20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486400" y="2611203"/>
            <a:ext cx="1828800" cy="36059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17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7023</TotalTime>
  <Words>1097</Words>
  <Application>Microsoft Office PowerPoint</Application>
  <PresentationFormat>On-screen Show (4:3)</PresentationFormat>
  <Paragraphs>201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Courier New</vt:lpstr>
      <vt:lpstr>Wingdings</vt:lpstr>
      <vt:lpstr>Adjacency</vt:lpstr>
      <vt:lpstr>PowerPoint Presentation</vt:lpstr>
      <vt:lpstr>Assessment of fetal well being </vt:lpstr>
      <vt:lpstr>Learning objectives</vt:lpstr>
      <vt:lpstr>Professor Umar’s model of integration</vt:lpstr>
      <vt:lpstr>Core subject  60%</vt:lpstr>
      <vt:lpstr>Why assessment of fetal well being is important?</vt:lpstr>
      <vt:lpstr>PowerPoint Presentation</vt:lpstr>
      <vt:lpstr>1. Ultrasound</vt:lpstr>
      <vt:lpstr>1. Ultrasound</vt:lpstr>
      <vt:lpstr>1.Ultrasound</vt:lpstr>
      <vt:lpstr>1. Ultrasound</vt:lpstr>
      <vt:lpstr>1.Ultrasound</vt:lpstr>
      <vt:lpstr>Amniotic fluid index  (AFI)</vt:lpstr>
      <vt:lpstr>1.Ultrasound</vt:lpstr>
      <vt:lpstr>1.Ultrasound</vt:lpstr>
      <vt:lpstr>1.Ultrasound</vt:lpstr>
      <vt:lpstr>Biophysical profile</vt:lpstr>
      <vt:lpstr>2.Cardiotocography (CTG)</vt:lpstr>
      <vt:lpstr>PowerPoint Presentation</vt:lpstr>
      <vt:lpstr> Cardiotocography (CTG) </vt:lpstr>
      <vt:lpstr>Cardiotocography (CTG)</vt:lpstr>
      <vt:lpstr>PowerPoint Presentation</vt:lpstr>
      <vt:lpstr>Cardiotocography (CTG)</vt:lpstr>
      <vt:lpstr>Cardiotocography (CTG)</vt:lpstr>
      <vt:lpstr> Cardiotocography (CTG)</vt:lpstr>
      <vt:lpstr> Cardiotocography (CTG)</vt:lpstr>
      <vt:lpstr>3. Doppler Ultrasound</vt:lpstr>
      <vt:lpstr>a. Umbilical artery (Anatomy)</vt:lpstr>
      <vt:lpstr>a. Umbilical artery  (Physiology)</vt:lpstr>
      <vt:lpstr>a. Umbilical artery Doppler</vt:lpstr>
      <vt:lpstr>b. Middle cerebral artery</vt:lpstr>
      <vt:lpstr>b. Middle cerebral artery</vt:lpstr>
      <vt:lpstr>c. Uterine artery</vt:lpstr>
      <vt:lpstr>c. Uterine artery</vt:lpstr>
      <vt:lpstr>3D and 4D ultrasound</vt:lpstr>
      <vt:lpstr>4. Magnetic resonance imaging (MRI)</vt:lpstr>
      <vt:lpstr> Bioethics</vt:lpstr>
      <vt:lpstr>Family Medicine</vt:lpstr>
      <vt:lpstr>Research</vt:lpstr>
      <vt:lpstr>Research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Assesment of fetal well being</dc:title>
  <dc:creator>Dr. Shaista</dc:creator>
  <cp:lastModifiedBy>DELL</cp:lastModifiedBy>
  <cp:revision>131</cp:revision>
  <dcterms:created xsi:type="dcterms:W3CDTF">2023-05-02T19:01:12Z</dcterms:created>
  <dcterms:modified xsi:type="dcterms:W3CDTF">2025-03-01T05:19:37Z</dcterms:modified>
</cp:coreProperties>
</file>