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312" r:id="rId3"/>
    <p:sldId id="316" r:id="rId4"/>
    <p:sldId id="317" r:id="rId5"/>
    <p:sldId id="318" r:id="rId6"/>
    <p:sldId id="310" r:id="rId7"/>
    <p:sldId id="258" r:id="rId8"/>
    <p:sldId id="259" r:id="rId9"/>
    <p:sldId id="315" r:id="rId10"/>
    <p:sldId id="261" r:id="rId11"/>
    <p:sldId id="262" r:id="rId12"/>
    <p:sldId id="265" r:id="rId13"/>
    <p:sldId id="266" r:id="rId14"/>
    <p:sldId id="293" r:id="rId15"/>
    <p:sldId id="294" r:id="rId16"/>
    <p:sldId id="267" r:id="rId17"/>
    <p:sldId id="298" r:id="rId18"/>
    <p:sldId id="268" r:id="rId19"/>
    <p:sldId id="299" r:id="rId20"/>
    <p:sldId id="269" r:id="rId21"/>
    <p:sldId id="300" r:id="rId22"/>
    <p:sldId id="271" r:id="rId23"/>
    <p:sldId id="272" r:id="rId24"/>
    <p:sldId id="301" r:id="rId25"/>
    <p:sldId id="276" r:id="rId26"/>
    <p:sldId id="277" r:id="rId27"/>
    <p:sldId id="305" r:id="rId28"/>
    <p:sldId id="304" r:id="rId29"/>
    <p:sldId id="280" r:id="rId30"/>
    <p:sldId id="313" r:id="rId31"/>
    <p:sldId id="306" r:id="rId32"/>
    <p:sldId id="307" r:id="rId33"/>
    <p:sldId id="308" r:id="rId34"/>
    <p:sldId id="282" r:id="rId35"/>
    <p:sldId id="311" r:id="rId36"/>
    <p:sldId id="319" r:id="rId37"/>
    <p:sldId id="320" r:id="rId38"/>
    <p:sldId id="321" r:id="rId39"/>
    <p:sldId id="279" r:id="rId40"/>
    <p:sldId id="322"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941"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a:solidFill>
          <a:schemeClr val="accent2"/>
        </a:solidFill>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a:solidFill>
          <a:schemeClr val="accent2"/>
        </a:solidFill>
      </dgm:spPr>
      <dgm:t>
        <a:bodyPr/>
        <a:lstStyle/>
        <a:p>
          <a:pPr algn="ctr"/>
          <a:endParaRPr lang="en-US"/>
        </a:p>
      </dgm:t>
    </dgm:pt>
    <dgm:pt modelId="{663C1E13-76F9-4B70-A2F2-CA23180743CE}">
      <dgm:prSet phldrT="[Text]"/>
      <dgm:spPr>
        <a:solidFill>
          <a:schemeClr val="bg2">
            <a:lumMod val="50000"/>
          </a:schemeClr>
        </a:solidFill>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a:solidFill>
          <a:schemeClr val="bg2">
            <a:lumMod val="50000"/>
          </a:schemeClr>
        </a:solidFill>
      </dgm:spPr>
      <dgm:t>
        <a:bodyPr/>
        <a:lstStyle/>
        <a:p>
          <a:pPr algn="ctr"/>
          <a:endParaRPr lang="en-US"/>
        </a:p>
      </dgm:t>
    </dgm:pt>
    <dgm:pt modelId="{399ACE2F-90C5-48B1-9E65-700A32562848}">
      <dgm:prSet phldrT="[Text]"/>
      <dgm:spPr>
        <a:solidFill>
          <a:schemeClr val="tx2">
            <a:lumMod val="40000"/>
            <a:lumOff val="60000"/>
          </a:schemeClr>
        </a:solidFill>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a:solidFill>
          <a:schemeClr val="tx2">
            <a:lumMod val="40000"/>
            <a:lumOff val="60000"/>
          </a:schemeClr>
        </a:solidFill>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EB45AD23-1065-4103-B62F-1287DF28DB24}" type="presOf" srcId="{F9CEBA05-2F10-437E-89B2-54F4D9FAF478}" destId="{5ED88519-AC6C-4AA3-B76D-812B93A167E4}" srcOrd="0" destOrd="0" presId="urn:microsoft.com/office/officeart/2005/8/layout/gear1#1"/>
    <dgm:cxn modelId="{2E12EA25-58CF-4F48-B257-C8693D89ED20}" type="presOf" srcId="{DA82EADB-2721-42A0-95EA-F9B5521A38A6}" destId="{A09CEA93-9338-4361-A5E6-CF85B6019F5A}" srcOrd="0" destOrd="0" presId="urn:microsoft.com/office/officeart/2005/8/layout/gear1#1"/>
    <dgm:cxn modelId="{411BE427-A14D-4795-9DBD-9A585251A135}" type="presOf" srcId="{399ACE2F-90C5-48B1-9E65-700A32562848}" destId="{59EDF28D-6C67-49D0-B5A1-DE5C3CBA2292}" srcOrd="0" destOrd="0" presId="urn:microsoft.com/office/officeart/2005/8/layout/gear1#1"/>
    <dgm:cxn modelId="{9912222B-16F4-40FA-B0F6-F763C2E6B0DE}" type="presOf" srcId="{DACAB5BA-B8B4-4D66-8B11-1D02259E020B}" destId="{8BC64EA7-2794-42B6-96C9-F39A52CB985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30E74330-DDFF-4E59-81ED-3B1B2951FEFE}" type="presOf" srcId="{DACAB5BA-B8B4-4D66-8B11-1D02259E020B}" destId="{87622A90-D0D8-4EA3-BC0D-D537801AF2B1}" srcOrd="0" destOrd="0" presId="urn:microsoft.com/office/officeart/2005/8/layout/gear1#1"/>
    <dgm:cxn modelId="{C1816644-7652-4352-A76E-B989B3E307D5}" type="presOf" srcId="{399ACE2F-90C5-48B1-9E65-700A32562848}" destId="{23DC08E4-3725-4448-BFFF-1CCEA2F2987E}" srcOrd="1" destOrd="0" presId="urn:microsoft.com/office/officeart/2005/8/layout/gear1#1"/>
    <dgm:cxn modelId="{9263644F-241F-45D5-9C53-E93F0B3B241C}" type="presOf" srcId="{23718C41-0A1F-40BF-86BE-8A5476EC271E}" destId="{398423B3-DD54-4226-99D7-017EFC1488DF}" srcOrd="0" destOrd="0" presId="urn:microsoft.com/office/officeart/2005/8/layout/gear1#1"/>
    <dgm:cxn modelId="{22B3A873-D64C-4687-82F5-82E737F5D239}" type="presOf" srcId="{DACAB5BA-B8B4-4D66-8B11-1D02259E020B}" destId="{B6B6B41B-120B-4968-AB6A-FC6E7C8EF3C0}" srcOrd="1" destOrd="0" presId="urn:microsoft.com/office/officeart/2005/8/layout/gear1#1"/>
    <dgm:cxn modelId="{14C26A8A-E71C-4231-AB5D-A4F275A498B2}" type="presOf" srcId="{399ACE2F-90C5-48B1-9E65-700A32562848}" destId="{9815588C-16D0-4475-B64C-847FC87C8C32}" srcOrd="3" destOrd="0" presId="urn:microsoft.com/office/officeart/2005/8/layout/gear1#1"/>
    <dgm:cxn modelId="{7B5888A0-3322-4807-9F77-B252FE36A94A}" type="presOf" srcId="{188C389E-9423-41DE-9C5E-D4A7E95C7E62}" destId="{6DF3A3A0-5919-4E69-80DD-61760D6340A0}"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F90576C0-3CCB-4E1D-A225-4E76CE016826}"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4BEE64C4-36C5-4F64-A9D5-56AA3B6DB53B}" type="presOf" srcId="{663C1E13-76F9-4B70-A2F2-CA23180743CE}" destId="{B9330EE9-43E4-4FD4-8144-E92B1DD0FCDF}" srcOrd="1" destOrd="0" presId="urn:microsoft.com/office/officeart/2005/8/layout/gear1#1"/>
    <dgm:cxn modelId="{D061AAD8-BC55-4711-B770-55BE37E40480}" type="presOf" srcId="{399ACE2F-90C5-48B1-9E65-700A32562848}" destId="{7D3EFDB4-E5D1-439A-86D8-1FCF80D959BA}" srcOrd="2" destOrd="0" presId="urn:microsoft.com/office/officeart/2005/8/layout/gear1#1"/>
    <dgm:cxn modelId="{0BE5EEF2-1648-44F7-9F34-3DD8A9B880BD}" type="presOf" srcId="{663C1E13-76F9-4B70-A2F2-CA23180743CE}" destId="{93300324-D62F-4E58-B882-734182BDB462}" srcOrd="0" destOrd="0" presId="urn:microsoft.com/office/officeart/2005/8/layout/gear1#1"/>
    <dgm:cxn modelId="{C519AFBD-69B0-4C41-86FB-0A56F173B590}" type="presParOf" srcId="{5ED88519-AC6C-4AA3-B76D-812B93A167E4}" destId="{87622A90-D0D8-4EA3-BC0D-D537801AF2B1}" srcOrd="0" destOrd="0" presId="urn:microsoft.com/office/officeart/2005/8/layout/gear1#1"/>
    <dgm:cxn modelId="{99591B3E-E0A6-416D-AA9E-F1D6F59749DC}" type="presParOf" srcId="{5ED88519-AC6C-4AA3-B76D-812B93A167E4}" destId="{B6B6B41B-120B-4968-AB6A-FC6E7C8EF3C0}" srcOrd="1" destOrd="0" presId="urn:microsoft.com/office/officeart/2005/8/layout/gear1#1"/>
    <dgm:cxn modelId="{15BB47CE-AF88-4F0D-BC7C-8B4C03114D43}" type="presParOf" srcId="{5ED88519-AC6C-4AA3-B76D-812B93A167E4}" destId="{8BC64EA7-2794-42B6-96C9-F39A52CB985A}" srcOrd="2" destOrd="0" presId="urn:microsoft.com/office/officeart/2005/8/layout/gear1#1"/>
    <dgm:cxn modelId="{BCC5FB82-7D8A-4607-A8F4-B64B7F1264BB}" type="presParOf" srcId="{5ED88519-AC6C-4AA3-B76D-812B93A167E4}" destId="{93300324-D62F-4E58-B882-734182BDB462}" srcOrd="3" destOrd="0" presId="urn:microsoft.com/office/officeart/2005/8/layout/gear1#1"/>
    <dgm:cxn modelId="{83763252-551E-4AF5-8B31-D59089D55B2C}" type="presParOf" srcId="{5ED88519-AC6C-4AA3-B76D-812B93A167E4}" destId="{B9330EE9-43E4-4FD4-8144-E92B1DD0FCDF}" srcOrd="4" destOrd="0" presId="urn:microsoft.com/office/officeart/2005/8/layout/gear1#1"/>
    <dgm:cxn modelId="{61B61313-D363-4B30-B704-A597C2926052}" type="presParOf" srcId="{5ED88519-AC6C-4AA3-B76D-812B93A167E4}" destId="{4822A78E-EAEC-401F-941A-3A84E13E2357}" srcOrd="5" destOrd="0" presId="urn:microsoft.com/office/officeart/2005/8/layout/gear1#1"/>
    <dgm:cxn modelId="{909AA453-DB7B-4508-9E6C-63BCC7C64A65}" type="presParOf" srcId="{5ED88519-AC6C-4AA3-B76D-812B93A167E4}" destId="{59EDF28D-6C67-49D0-B5A1-DE5C3CBA2292}" srcOrd="6" destOrd="0" presId="urn:microsoft.com/office/officeart/2005/8/layout/gear1#1"/>
    <dgm:cxn modelId="{2D201D28-3CB4-4A39-BAB3-CDCFC982EF2B}" type="presParOf" srcId="{5ED88519-AC6C-4AA3-B76D-812B93A167E4}" destId="{23DC08E4-3725-4448-BFFF-1CCEA2F2987E}" srcOrd="7" destOrd="0" presId="urn:microsoft.com/office/officeart/2005/8/layout/gear1#1"/>
    <dgm:cxn modelId="{F9DFF718-C238-4BC2-A4CB-07BDC371E62B}" type="presParOf" srcId="{5ED88519-AC6C-4AA3-B76D-812B93A167E4}" destId="{7D3EFDB4-E5D1-439A-86D8-1FCF80D959BA}" srcOrd="8" destOrd="0" presId="urn:microsoft.com/office/officeart/2005/8/layout/gear1#1"/>
    <dgm:cxn modelId="{2FC27D20-FB97-4504-B7F9-BAB59085FDD5}" type="presParOf" srcId="{5ED88519-AC6C-4AA3-B76D-812B93A167E4}" destId="{9815588C-16D0-4475-B64C-847FC87C8C32}" srcOrd="9" destOrd="0" presId="urn:microsoft.com/office/officeart/2005/8/layout/gear1#1"/>
    <dgm:cxn modelId="{16316CBB-C705-4A2D-97A0-B4E30D4BE4D2}" type="presParOf" srcId="{5ED88519-AC6C-4AA3-B76D-812B93A167E4}" destId="{398423B3-DD54-4226-99D7-017EFC1488DF}" srcOrd="10" destOrd="0" presId="urn:microsoft.com/office/officeart/2005/8/layout/gear1#1"/>
    <dgm:cxn modelId="{6F92CF58-FFCB-462F-9DC7-D8D3998CF6EB}" type="presParOf" srcId="{5ED88519-AC6C-4AA3-B76D-812B93A167E4}" destId="{6DF3A3A0-5919-4E69-80DD-61760D6340A0}" srcOrd="11" destOrd="0" presId="urn:microsoft.com/office/officeart/2005/8/layout/gear1#1"/>
    <dgm:cxn modelId="{A3E30C99-7C41-434B-9CFD-2FAC75D30FF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62882-DFA5-4A9A-A682-8808790C56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0F2F29D-4857-4B91-9A23-C540E1EE163F}">
      <dgm:prSet phldrT="[Text]" custT="1"/>
      <dgm:spPr/>
      <dgm:t>
        <a:bodyPr/>
        <a:lstStyle/>
        <a:p>
          <a:r>
            <a:rPr lang="en-US" sz="1400" dirty="0"/>
            <a:t>Drowning</a:t>
          </a:r>
        </a:p>
      </dgm:t>
    </dgm:pt>
    <dgm:pt modelId="{0242586E-6382-403A-8D36-4B346C2ED5CC}" type="parTrans" cxnId="{E7FE58A0-4C37-49D0-8302-208E9162101A}">
      <dgm:prSet/>
      <dgm:spPr/>
      <dgm:t>
        <a:bodyPr/>
        <a:lstStyle/>
        <a:p>
          <a:endParaRPr lang="en-US"/>
        </a:p>
      </dgm:t>
    </dgm:pt>
    <dgm:pt modelId="{ED9E5A3D-93CF-47FB-B250-E5124EB8D372}" type="sibTrans" cxnId="{E7FE58A0-4C37-49D0-8302-208E9162101A}">
      <dgm:prSet/>
      <dgm:spPr/>
      <dgm:t>
        <a:bodyPr/>
        <a:lstStyle/>
        <a:p>
          <a:endParaRPr lang="en-US"/>
        </a:p>
      </dgm:t>
    </dgm:pt>
    <dgm:pt modelId="{C6DA3A31-64AA-4438-BF1E-100E67D7AD51}">
      <dgm:prSet phldrT="[Text]" custT="1"/>
      <dgm:spPr/>
      <dgm:t>
        <a:bodyPr/>
        <a:lstStyle/>
        <a:p>
          <a:r>
            <a:rPr lang="en-US" sz="1400" dirty="0"/>
            <a:t>Primary/ Typical/ Wet </a:t>
          </a:r>
          <a:r>
            <a:rPr lang="en-US" sz="1400" dirty="0" err="1"/>
            <a:t>Drowing</a:t>
          </a:r>
          <a:endParaRPr lang="en-US" sz="1400" dirty="0"/>
        </a:p>
      </dgm:t>
    </dgm:pt>
    <dgm:pt modelId="{F310EB3E-EF08-406C-9E8E-9A1B0794D3D3}" type="parTrans" cxnId="{4D98CA63-D308-4BA3-A29D-C7489EA7F0EA}">
      <dgm:prSet/>
      <dgm:spPr/>
      <dgm:t>
        <a:bodyPr/>
        <a:lstStyle/>
        <a:p>
          <a:endParaRPr lang="en-US"/>
        </a:p>
      </dgm:t>
    </dgm:pt>
    <dgm:pt modelId="{285AAB8A-8768-44B0-B8ED-869A5B7EAA5B}" type="sibTrans" cxnId="{4D98CA63-D308-4BA3-A29D-C7489EA7F0EA}">
      <dgm:prSet/>
      <dgm:spPr/>
      <dgm:t>
        <a:bodyPr/>
        <a:lstStyle/>
        <a:p>
          <a:endParaRPr lang="en-US"/>
        </a:p>
      </dgm:t>
    </dgm:pt>
    <dgm:pt modelId="{C22435E0-F78B-4DC7-8616-DCBAA6634ACE}">
      <dgm:prSet phldrT="[Text]" custT="1"/>
      <dgm:spPr/>
      <dgm:t>
        <a:bodyPr/>
        <a:lstStyle/>
        <a:p>
          <a:r>
            <a:rPr lang="en-US" sz="1400" dirty="0"/>
            <a:t>Fresh/Brackish water drowning</a:t>
          </a:r>
        </a:p>
      </dgm:t>
    </dgm:pt>
    <dgm:pt modelId="{5C582771-BD1E-4EF5-BF51-683D49FD8D44}" type="parTrans" cxnId="{45DA8065-D79B-4C84-A656-512304049CCE}">
      <dgm:prSet/>
      <dgm:spPr/>
      <dgm:t>
        <a:bodyPr/>
        <a:lstStyle/>
        <a:p>
          <a:endParaRPr lang="en-US"/>
        </a:p>
      </dgm:t>
    </dgm:pt>
    <dgm:pt modelId="{2643E0F4-96CC-4184-897D-E3983D6EBF5A}" type="sibTrans" cxnId="{45DA8065-D79B-4C84-A656-512304049CCE}">
      <dgm:prSet/>
      <dgm:spPr/>
      <dgm:t>
        <a:bodyPr/>
        <a:lstStyle/>
        <a:p>
          <a:endParaRPr lang="en-US"/>
        </a:p>
      </dgm:t>
    </dgm:pt>
    <dgm:pt modelId="{9DCB322B-C956-4495-8417-B2812CD4DE82}">
      <dgm:prSet phldrT="[Text]" custT="1"/>
      <dgm:spPr/>
      <dgm:t>
        <a:bodyPr/>
        <a:lstStyle/>
        <a:p>
          <a:r>
            <a:rPr lang="en-US" sz="1400" dirty="0"/>
            <a:t>Sea/Salt water drowning</a:t>
          </a:r>
        </a:p>
      </dgm:t>
    </dgm:pt>
    <dgm:pt modelId="{E3212DF6-492B-44AF-9CE5-CB848A780B57}" type="parTrans" cxnId="{59AB694F-588D-4A61-9A10-F0C13191995B}">
      <dgm:prSet/>
      <dgm:spPr/>
      <dgm:t>
        <a:bodyPr/>
        <a:lstStyle/>
        <a:p>
          <a:endParaRPr lang="en-US"/>
        </a:p>
      </dgm:t>
    </dgm:pt>
    <dgm:pt modelId="{1B995722-D7E6-498A-BCE8-D359A26FD160}" type="sibTrans" cxnId="{59AB694F-588D-4A61-9A10-F0C13191995B}">
      <dgm:prSet/>
      <dgm:spPr/>
      <dgm:t>
        <a:bodyPr/>
        <a:lstStyle/>
        <a:p>
          <a:endParaRPr lang="en-US"/>
        </a:p>
      </dgm:t>
    </dgm:pt>
    <dgm:pt modelId="{3B9FFF38-2D96-4ACF-A687-BBDF3E2FBACE}">
      <dgm:prSet custT="1"/>
      <dgm:spPr/>
      <dgm:t>
        <a:bodyPr/>
        <a:lstStyle/>
        <a:p>
          <a:r>
            <a:rPr lang="en-US" sz="1400" dirty="0"/>
            <a:t>Atypical Drowning</a:t>
          </a:r>
        </a:p>
      </dgm:t>
    </dgm:pt>
    <dgm:pt modelId="{E37E2502-3568-45F1-B059-A54886842D36}" type="parTrans" cxnId="{88C3CBF2-A095-48A1-9815-5DC28066F14B}">
      <dgm:prSet/>
      <dgm:spPr/>
      <dgm:t>
        <a:bodyPr/>
        <a:lstStyle/>
        <a:p>
          <a:endParaRPr lang="en-US"/>
        </a:p>
      </dgm:t>
    </dgm:pt>
    <dgm:pt modelId="{59B71ED8-840B-4CB8-A647-C49C04A4505B}" type="sibTrans" cxnId="{88C3CBF2-A095-48A1-9815-5DC28066F14B}">
      <dgm:prSet/>
      <dgm:spPr/>
      <dgm:t>
        <a:bodyPr/>
        <a:lstStyle/>
        <a:p>
          <a:endParaRPr lang="en-US"/>
        </a:p>
      </dgm:t>
    </dgm:pt>
    <dgm:pt modelId="{400B8E5B-FDB2-49A1-AD1B-A7819A0DA8F3}">
      <dgm:prSet custT="1"/>
      <dgm:spPr/>
      <dgm:t>
        <a:bodyPr/>
        <a:lstStyle/>
        <a:p>
          <a:r>
            <a:rPr lang="en-US" sz="1400" dirty="0"/>
            <a:t>Dry drowning</a:t>
          </a:r>
        </a:p>
      </dgm:t>
    </dgm:pt>
    <dgm:pt modelId="{1D6E5875-B970-4129-AC9C-AB0613DF7551}" type="parTrans" cxnId="{339AD037-B1D0-4A6D-AE1D-20351C97C23B}">
      <dgm:prSet/>
      <dgm:spPr/>
      <dgm:t>
        <a:bodyPr/>
        <a:lstStyle/>
        <a:p>
          <a:endParaRPr lang="en-US"/>
        </a:p>
      </dgm:t>
    </dgm:pt>
    <dgm:pt modelId="{194BC0D1-600A-42FC-A222-D62CE809D374}" type="sibTrans" cxnId="{339AD037-B1D0-4A6D-AE1D-20351C97C23B}">
      <dgm:prSet/>
      <dgm:spPr/>
      <dgm:t>
        <a:bodyPr/>
        <a:lstStyle/>
        <a:p>
          <a:endParaRPr lang="en-US"/>
        </a:p>
      </dgm:t>
    </dgm:pt>
    <dgm:pt modelId="{420CB366-2AAB-4CAF-8630-E298B432522F}">
      <dgm:prSet custT="1"/>
      <dgm:spPr/>
      <dgm:t>
        <a:bodyPr/>
        <a:lstStyle/>
        <a:p>
          <a:r>
            <a:rPr lang="en-US" sz="1400" dirty="0"/>
            <a:t>Secondary</a:t>
          </a:r>
        </a:p>
        <a:p>
          <a:r>
            <a:rPr lang="en-US" sz="1400" dirty="0"/>
            <a:t>drowning</a:t>
          </a:r>
        </a:p>
      </dgm:t>
    </dgm:pt>
    <dgm:pt modelId="{340EC648-3EE7-4749-8F0B-337F68543308}" type="parTrans" cxnId="{271BD66E-B8CE-486E-901E-A0DF825E40A1}">
      <dgm:prSet/>
      <dgm:spPr/>
      <dgm:t>
        <a:bodyPr/>
        <a:lstStyle/>
        <a:p>
          <a:endParaRPr lang="en-US"/>
        </a:p>
      </dgm:t>
    </dgm:pt>
    <dgm:pt modelId="{30B0E47F-A9E8-4786-9E64-08132A18AC19}" type="sibTrans" cxnId="{271BD66E-B8CE-486E-901E-A0DF825E40A1}">
      <dgm:prSet/>
      <dgm:spPr/>
      <dgm:t>
        <a:bodyPr/>
        <a:lstStyle/>
        <a:p>
          <a:endParaRPr lang="en-US"/>
        </a:p>
      </dgm:t>
    </dgm:pt>
    <dgm:pt modelId="{5340BBFF-DEA2-4A64-9E8F-361D115909F1}">
      <dgm:prSet custT="1"/>
      <dgm:spPr/>
      <dgm:t>
        <a:bodyPr/>
        <a:lstStyle/>
        <a:p>
          <a:r>
            <a:rPr lang="en-US" sz="1400" dirty="0"/>
            <a:t>Immersion syndrome/ </a:t>
          </a:r>
          <a:r>
            <a:rPr lang="en-US" sz="1400" dirty="0" err="1"/>
            <a:t>Hydrcution</a:t>
          </a:r>
          <a:r>
            <a:rPr lang="en-US" sz="1400" dirty="0"/>
            <a:t>/Submersion inhibition</a:t>
          </a:r>
        </a:p>
      </dgm:t>
    </dgm:pt>
    <dgm:pt modelId="{315B12AD-3857-4DA4-9458-E55E131AEA57}" type="parTrans" cxnId="{5D6E029E-D5CF-4CB7-A33E-C66B0B0989B1}">
      <dgm:prSet/>
      <dgm:spPr/>
      <dgm:t>
        <a:bodyPr/>
        <a:lstStyle/>
        <a:p>
          <a:endParaRPr lang="en-US"/>
        </a:p>
      </dgm:t>
    </dgm:pt>
    <dgm:pt modelId="{BDF7A943-5466-49A5-BCD6-4297E8FF22DB}" type="sibTrans" cxnId="{5D6E029E-D5CF-4CB7-A33E-C66B0B0989B1}">
      <dgm:prSet/>
      <dgm:spPr/>
      <dgm:t>
        <a:bodyPr/>
        <a:lstStyle/>
        <a:p>
          <a:endParaRPr lang="en-US"/>
        </a:p>
      </dgm:t>
    </dgm:pt>
    <dgm:pt modelId="{5CBB642B-9CDF-4935-8A29-280F1589772E}">
      <dgm:prSet custT="1"/>
      <dgm:spPr/>
      <dgm:t>
        <a:bodyPr/>
        <a:lstStyle/>
        <a:p>
          <a:r>
            <a:rPr lang="en-US" sz="1400" dirty="0"/>
            <a:t>Shallow water drowning</a:t>
          </a:r>
        </a:p>
      </dgm:t>
    </dgm:pt>
    <dgm:pt modelId="{5F74531A-0166-47BF-9D29-407545FD769B}" type="parTrans" cxnId="{0107CDA9-D1F6-40C6-ABF4-4012DA7D6664}">
      <dgm:prSet/>
      <dgm:spPr/>
      <dgm:t>
        <a:bodyPr/>
        <a:lstStyle/>
        <a:p>
          <a:endParaRPr lang="en-US"/>
        </a:p>
      </dgm:t>
    </dgm:pt>
    <dgm:pt modelId="{5D353414-7810-4BE7-BA58-4C0B1FB4DB32}" type="sibTrans" cxnId="{0107CDA9-D1F6-40C6-ABF4-4012DA7D6664}">
      <dgm:prSet/>
      <dgm:spPr/>
      <dgm:t>
        <a:bodyPr/>
        <a:lstStyle/>
        <a:p>
          <a:endParaRPr lang="en-US"/>
        </a:p>
      </dgm:t>
    </dgm:pt>
    <dgm:pt modelId="{10AA2CD2-382B-4B24-A8ED-0757C4C11E18}" type="pres">
      <dgm:prSet presAssocID="{DAC62882-DFA5-4A9A-A682-8808790C56DD}" presName="hierChild1" presStyleCnt="0">
        <dgm:presLayoutVars>
          <dgm:chPref val="1"/>
          <dgm:dir/>
          <dgm:animOne val="branch"/>
          <dgm:animLvl val="lvl"/>
          <dgm:resizeHandles/>
        </dgm:presLayoutVars>
      </dgm:prSet>
      <dgm:spPr/>
    </dgm:pt>
    <dgm:pt modelId="{0F93372E-677A-4D6F-B78E-CB4E560039C8}" type="pres">
      <dgm:prSet presAssocID="{20F2F29D-4857-4B91-9A23-C540E1EE163F}" presName="hierRoot1" presStyleCnt="0"/>
      <dgm:spPr/>
    </dgm:pt>
    <dgm:pt modelId="{F24C1F60-25BC-4EA3-9032-C632D546EFFB}" type="pres">
      <dgm:prSet presAssocID="{20F2F29D-4857-4B91-9A23-C540E1EE163F}" presName="composite" presStyleCnt="0"/>
      <dgm:spPr/>
    </dgm:pt>
    <dgm:pt modelId="{F746D602-2A58-4B71-8AE0-5436EBBC58F8}" type="pres">
      <dgm:prSet presAssocID="{20F2F29D-4857-4B91-9A23-C540E1EE163F}" presName="background" presStyleLbl="node0" presStyleIdx="0" presStyleCnt="1"/>
      <dgm:spPr/>
    </dgm:pt>
    <dgm:pt modelId="{AE6B2101-46B3-4802-B4D6-CB7506BBF650}" type="pres">
      <dgm:prSet presAssocID="{20F2F29D-4857-4B91-9A23-C540E1EE163F}" presName="text" presStyleLbl="fgAcc0" presStyleIdx="0" presStyleCnt="1" custScaleX="395928" custScaleY="293258" custLinFactY="-154935" custLinFactNeighborX="93496" custLinFactNeighborY="-200000">
        <dgm:presLayoutVars>
          <dgm:chPref val="3"/>
        </dgm:presLayoutVars>
      </dgm:prSet>
      <dgm:spPr/>
    </dgm:pt>
    <dgm:pt modelId="{3F881818-1B48-4F7E-BF94-136ACF325A8B}" type="pres">
      <dgm:prSet presAssocID="{20F2F29D-4857-4B91-9A23-C540E1EE163F}" presName="hierChild2" presStyleCnt="0"/>
      <dgm:spPr/>
    </dgm:pt>
    <dgm:pt modelId="{9E6B6F89-C60B-456E-B5C7-F55CEBE96BB5}" type="pres">
      <dgm:prSet presAssocID="{F310EB3E-EF08-406C-9E8E-9A1B0794D3D3}" presName="Name10" presStyleLbl="parChTrans1D2" presStyleIdx="0" presStyleCnt="2"/>
      <dgm:spPr/>
    </dgm:pt>
    <dgm:pt modelId="{7883A712-D9BC-4959-ADAC-28351BCB367C}" type="pres">
      <dgm:prSet presAssocID="{C6DA3A31-64AA-4438-BF1E-100E67D7AD51}" presName="hierRoot2" presStyleCnt="0"/>
      <dgm:spPr/>
    </dgm:pt>
    <dgm:pt modelId="{1D5BB702-848B-40A7-AF22-E6C53CC7F3B7}" type="pres">
      <dgm:prSet presAssocID="{C6DA3A31-64AA-4438-BF1E-100E67D7AD51}" presName="composite2" presStyleCnt="0"/>
      <dgm:spPr/>
    </dgm:pt>
    <dgm:pt modelId="{600F763E-17B1-4999-8834-853AC3E2F873}" type="pres">
      <dgm:prSet presAssocID="{C6DA3A31-64AA-4438-BF1E-100E67D7AD51}" presName="background2" presStyleLbl="node2" presStyleIdx="0" presStyleCnt="2"/>
      <dgm:spPr/>
    </dgm:pt>
    <dgm:pt modelId="{9A659389-FAD2-487E-BB8D-B71374DF641B}" type="pres">
      <dgm:prSet presAssocID="{C6DA3A31-64AA-4438-BF1E-100E67D7AD51}" presName="text2" presStyleLbl="fgAcc2" presStyleIdx="0" presStyleCnt="2" custScaleX="363393" custScaleY="265369" custLinFactY="-100000" custLinFactNeighborX="55886" custLinFactNeighborY="-130371">
        <dgm:presLayoutVars>
          <dgm:chPref val="3"/>
        </dgm:presLayoutVars>
      </dgm:prSet>
      <dgm:spPr/>
    </dgm:pt>
    <dgm:pt modelId="{FE82675D-C1F0-4F37-92E0-017F7B94CFBA}" type="pres">
      <dgm:prSet presAssocID="{C6DA3A31-64AA-4438-BF1E-100E67D7AD51}" presName="hierChild3" presStyleCnt="0"/>
      <dgm:spPr/>
    </dgm:pt>
    <dgm:pt modelId="{782826F4-C578-469A-B848-6CC87DDA7052}" type="pres">
      <dgm:prSet presAssocID="{5C582771-BD1E-4EF5-BF51-683D49FD8D44}" presName="Name17" presStyleLbl="parChTrans1D3" presStyleIdx="0" presStyleCnt="6"/>
      <dgm:spPr/>
    </dgm:pt>
    <dgm:pt modelId="{FED5FD6D-D0E8-48FD-953C-30F01D70C5D6}" type="pres">
      <dgm:prSet presAssocID="{C22435E0-F78B-4DC7-8616-DCBAA6634ACE}" presName="hierRoot3" presStyleCnt="0"/>
      <dgm:spPr/>
    </dgm:pt>
    <dgm:pt modelId="{C2B35A6C-D950-4704-AB42-A77873C3DDCE}" type="pres">
      <dgm:prSet presAssocID="{C22435E0-F78B-4DC7-8616-DCBAA6634ACE}" presName="composite3" presStyleCnt="0"/>
      <dgm:spPr/>
    </dgm:pt>
    <dgm:pt modelId="{F966B27F-28C5-4646-BE8E-DCC9EA596151}" type="pres">
      <dgm:prSet presAssocID="{C22435E0-F78B-4DC7-8616-DCBAA6634ACE}" presName="background3" presStyleLbl="node3" presStyleIdx="0" presStyleCnt="6"/>
      <dgm:spPr/>
    </dgm:pt>
    <dgm:pt modelId="{5AAB7123-DD15-4887-B9B7-5617DF297E3A}" type="pres">
      <dgm:prSet presAssocID="{C22435E0-F78B-4DC7-8616-DCBAA6634ACE}" presName="text3" presStyleLbl="fgAcc3" presStyleIdx="0" presStyleCnt="6" custScaleX="381435" custScaleY="373147" custLinFactNeighborX="-18741" custLinFactNeighborY="-75536">
        <dgm:presLayoutVars>
          <dgm:chPref val="3"/>
        </dgm:presLayoutVars>
      </dgm:prSet>
      <dgm:spPr/>
    </dgm:pt>
    <dgm:pt modelId="{935FEEAF-C264-4527-B892-6E211A672914}" type="pres">
      <dgm:prSet presAssocID="{C22435E0-F78B-4DC7-8616-DCBAA6634ACE}" presName="hierChild4" presStyleCnt="0"/>
      <dgm:spPr/>
    </dgm:pt>
    <dgm:pt modelId="{5C68FAA5-FEC5-41E5-B8E9-F24E7095C33B}" type="pres">
      <dgm:prSet presAssocID="{E3212DF6-492B-44AF-9CE5-CB848A780B57}" presName="Name17" presStyleLbl="parChTrans1D3" presStyleIdx="1" presStyleCnt="6"/>
      <dgm:spPr/>
    </dgm:pt>
    <dgm:pt modelId="{071820C6-D380-4C12-B984-A5ADC0ED0C9E}" type="pres">
      <dgm:prSet presAssocID="{9DCB322B-C956-4495-8417-B2812CD4DE82}" presName="hierRoot3" presStyleCnt="0"/>
      <dgm:spPr/>
    </dgm:pt>
    <dgm:pt modelId="{75071F9E-AFBD-4010-8CAE-3572B7D207E0}" type="pres">
      <dgm:prSet presAssocID="{9DCB322B-C956-4495-8417-B2812CD4DE82}" presName="composite3" presStyleCnt="0"/>
      <dgm:spPr/>
    </dgm:pt>
    <dgm:pt modelId="{DC063C64-2647-468A-AC38-6EB68288F175}" type="pres">
      <dgm:prSet presAssocID="{9DCB322B-C956-4495-8417-B2812CD4DE82}" presName="background3" presStyleLbl="node3" presStyleIdx="1" presStyleCnt="6"/>
      <dgm:spPr/>
    </dgm:pt>
    <dgm:pt modelId="{C27D9585-C00E-4CE2-8751-938A51BE1FC2}" type="pres">
      <dgm:prSet presAssocID="{9DCB322B-C956-4495-8417-B2812CD4DE82}" presName="text3" presStyleLbl="fgAcc3" presStyleIdx="1" presStyleCnt="6" custScaleX="300858" custScaleY="214942" custLinFactY="200000" custLinFactNeighborX="-48579" custLinFactNeighborY="257383">
        <dgm:presLayoutVars>
          <dgm:chPref val="3"/>
        </dgm:presLayoutVars>
      </dgm:prSet>
      <dgm:spPr/>
    </dgm:pt>
    <dgm:pt modelId="{6CB40D81-D804-47A2-8A8E-433A4248672A}" type="pres">
      <dgm:prSet presAssocID="{9DCB322B-C956-4495-8417-B2812CD4DE82}" presName="hierChild4" presStyleCnt="0"/>
      <dgm:spPr/>
    </dgm:pt>
    <dgm:pt modelId="{EF738309-46E7-4727-BC5D-C8CB5DF5B087}" type="pres">
      <dgm:prSet presAssocID="{E37E2502-3568-45F1-B059-A54886842D36}" presName="Name10" presStyleLbl="parChTrans1D2" presStyleIdx="1" presStyleCnt="2"/>
      <dgm:spPr/>
    </dgm:pt>
    <dgm:pt modelId="{DB9BD596-899A-4F3A-9FFE-97AF032341CD}" type="pres">
      <dgm:prSet presAssocID="{3B9FFF38-2D96-4ACF-A687-BBDF3E2FBACE}" presName="hierRoot2" presStyleCnt="0"/>
      <dgm:spPr/>
    </dgm:pt>
    <dgm:pt modelId="{CFB95294-3D8B-4F95-A0ED-4CC965439595}" type="pres">
      <dgm:prSet presAssocID="{3B9FFF38-2D96-4ACF-A687-BBDF3E2FBACE}" presName="composite2" presStyleCnt="0"/>
      <dgm:spPr/>
    </dgm:pt>
    <dgm:pt modelId="{5EA68BC6-E445-44C6-9CB6-35B3148E24E1}" type="pres">
      <dgm:prSet presAssocID="{3B9FFF38-2D96-4ACF-A687-BBDF3E2FBACE}" presName="background2" presStyleLbl="node2" presStyleIdx="1" presStyleCnt="2"/>
      <dgm:spPr/>
    </dgm:pt>
    <dgm:pt modelId="{B3B5AC9E-CAFD-4115-ADA3-0C4949DBAF82}" type="pres">
      <dgm:prSet presAssocID="{3B9FFF38-2D96-4ACF-A687-BBDF3E2FBACE}" presName="text2" presStyleLbl="fgAcc2" presStyleIdx="1" presStyleCnt="2" custScaleX="326649" custScaleY="254038" custLinFactX="100000" custLinFactY="-100000" custLinFactNeighborX="105655" custLinFactNeighborY="-100962">
        <dgm:presLayoutVars>
          <dgm:chPref val="3"/>
        </dgm:presLayoutVars>
      </dgm:prSet>
      <dgm:spPr/>
    </dgm:pt>
    <dgm:pt modelId="{14D62865-ADDB-4F23-9131-DBD9906D547E}" type="pres">
      <dgm:prSet presAssocID="{3B9FFF38-2D96-4ACF-A687-BBDF3E2FBACE}" presName="hierChild3" presStyleCnt="0"/>
      <dgm:spPr/>
    </dgm:pt>
    <dgm:pt modelId="{9A06C3AB-E6C7-4090-A555-99B518B5D73C}" type="pres">
      <dgm:prSet presAssocID="{1D6E5875-B970-4129-AC9C-AB0613DF7551}" presName="Name17" presStyleLbl="parChTrans1D3" presStyleIdx="2" presStyleCnt="6"/>
      <dgm:spPr/>
    </dgm:pt>
    <dgm:pt modelId="{96060134-95A4-4C22-BDC1-8A139A64DF23}" type="pres">
      <dgm:prSet presAssocID="{400B8E5B-FDB2-49A1-AD1B-A7819A0DA8F3}" presName="hierRoot3" presStyleCnt="0"/>
      <dgm:spPr/>
    </dgm:pt>
    <dgm:pt modelId="{AB1CD71E-DE0B-40FD-A351-84FA23C5C891}" type="pres">
      <dgm:prSet presAssocID="{400B8E5B-FDB2-49A1-AD1B-A7819A0DA8F3}" presName="composite3" presStyleCnt="0"/>
      <dgm:spPr/>
    </dgm:pt>
    <dgm:pt modelId="{1E38B956-DC46-4CE9-A912-1EBEB0D1D3D5}" type="pres">
      <dgm:prSet presAssocID="{400B8E5B-FDB2-49A1-AD1B-A7819A0DA8F3}" presName="background3" presStyleLbl="node3" presStyleIdx="2" presStyleCnt="6"/>
      <dgm:spPr/>
    </dgm:pt>
    <dgm:pt modelId="{214AFEAD-6CFD-4CDD-AF83-D03A87116F92}" type="pres">
      <dgm:prSet presAssocID="{400B8E5B-FDB2-49A1-AD1B-A7819A0DA8F3}" presName="text3" presStyleLbl="fgAcc3" presStyleIdx="2" presStyleCnt="6" custScaleX="284175" custScaleY="277599" custLinFactX="100000" custLinFactY="-42778" custLinFactNeighborX="163031" custLinFactNeighborY="-100000">
        <dgm:presLayoutVars>
          <dgm:chPref val="3"/>
        </dgm:presLayoutVars>
      </dgm:prSet>
      <dgm:spPr/>
    </dgm:pt>
    <dgm:pt modelId="{EAE87448-6326-4B00-8D9D-164D299208DB}" type="pres">
      <dgm:prSet presAssocID="{400B8E5B-FDB2-49A1-AD1B-A7819A0DA8F3}" presName="hierChild4" presStyleCnt="0"/>
      <dgm:spPr/>
    </dgm:pt>
    <dgm:pt modelId="{838AAD01-4303-444B-BE07-3A5F6474B345}" type="pres">
      <dgm:prSet presAssocID="{315B12AD-3857-4DA4-9458-E55E131AEA57}" presName="Name17" presStyleLbl="parChTrans1D3" presStyleIdx="3" presStyleCnt="6"/>
      <dgm:spPr/>
    </dgm:pt>
    <dgm:pt modelId="{66115B8E-E8F6-4721-B251-864005A93EEC}" type="pres">
      <dgm:prSet presAssocID="{5340BBFF-DEA2-4A64-9E8F-361D115909F1}" presName="hierRoot3" presStyleCnt="0"/>
      <dgm:spPr/>
    </dgm:pt>
    <dgm:pt modelId="{14F8BE3E-DB7C-4A3E-A47C-AEE432239C74}" type="pres">
      <dgm:prSet presAssocID="{5340BBFF-DEA2-4A64-9E8F-361D115909F1}" presName="composite3" presStyleCnt="0"/>
      <dgm:spPr/>
    </dgm:pt>
    <dgm:pt modelId="{72D780AC-1CE6-4742-B072-223BB7AD1422}" type="pres">
      <dgm:prSet presAssocID="{5340BBFF-DEA2-4A64-9E8F-361D115909F1}" presName="background3" presStyleLbl="node3" presStyleIdx="3" presStyleCnt="6"/>
      <dgm:spPr/>
    </dgm:pt>
    <dgm:pt modelId="{FE5AF482-1AA7-4102-BC00-5C7FC861C507}" type="pres">
      <dgm:prSet presAssocID="{5340BBFF-DEA2-4A64-9E8F-361D115909F1}" presName="text3" presStyleLbl="fgAcc3" presStyleIdx="3" presStyleCnt="6" custScaleX="463279" custScaleY="328941" custLinFactY="148229" custLinFactNeighborX="20315" custLinFactNeighborY="200000">
        <dgm:presLayoutVars>
          <dgm:chPref val="3"/>
        </dgm:presLayoutVars>
      </dgm:prSet>
      <dgm:spPr/>
    </dgm:pt>
    <dgm:pt modelId="{A49DA0E7-A93F-44C5-A7B9-7C61D5025FEF}" type="pres">
      <dgm:prSet presAssocID="{5340BBFF-DEA2-4A64-9E8F-361D115909F1}" presName="hierChild4" presStyleCnt="0"/>
      <dgm:spPr/>
    </dgm:pt>
    <dgm:pt modelId="{60B4B19F-43C4-4859-B469-5B5031F67742}" type="pres">
      <dgm:prSet presAssocID="{340EC648-3EE7-4749-8F0B-337F68543308}" presName="Name17" presStyleLbl="parChTrans1D3" presStyleIdx="4" presStyleCnt="6"/>
      <dgm:spPr/>
    </dgm:pt>
    <dgm:pt modelId="{C76EE5CA-955B-4283-98C8-1D97AEB5A63C}" type="pres">
      <dgm:prSet presAssocID="{420CB366-2AAB-4CAF-8630-E298B432522F}" presName="hierRoot3" presStyleCnt="0"/>
      <dgm:spPr/>
    </dgm:pt>
    <dgm:pt modelId="{DF597216-24C6-4857-AD48-910EF1D749AA}" type="pres">
      <dgm:prSet presAssocID="{420CB366-2AAB-4CAF-8630-E298B432522F}" presName="composite3" presStyleCnt="0"/>
      <dgm:spPr/>
    </dgm:pt>
    <dgm:pt modelId="{4A2FFF74-45D0-4B1F-94A3-9FBD0934BAD3}" type="pres">
      <dgm:prSet presAssocID="{420CB366-2AAB-4CAF-8630-E298B432522F}" presName="background3" presStyleLbl="node3" presStyleIdx="4" presStyleCnt="6"/>
      <dgm:spPr/>
    </dgm:pt>
    <dgm:pt modelId="{9F8225CB-2B51-4C84-AB4F-B888812A01EC}" type="pres">
      <dgm:prSet presAssocID="{420CB366-2AAB-4CAF-8630-E298B432522F}" presName="text3" presStyleLbl="fgAcc3" presStyleIdx="4" presStyleCnt="6" custScaleX="338131" custScaleY="286041" custLinFactX="100000" custLinFactY="200000" custLinFactNeighborX="187114" custLinFactNeighborY="237446">
        <dgm:presLayoutVars>
          <dgm:chPref val="3"/>
        </dgm:presLayoutVars>
      </dgm:prSet>
      <dgm:spPr/>
    </dgm:pt>
    <dgm:pt modelId="{D653E300-1512-4970-867B-780D43BABAF2}" type="pres">
      <dgm:prSet presAssocID="{420CB366-2AAB-4CAF-8630-E298B432522F}" presName="hierChild4" presStyleCnt="0"/>
      <dgm:spPr/>
    </dgm:pt>
    <dgm:pt modelId="{B34C3CE7-BE56-46E9-845E-555606912773}" type="pres">
      <dgm:prSet presAssocID="{5F74531A-0166-47BF-9D29-407545FD769B}" presName="Name17" presStyleLbl="parChTrans1D3" presStyleIdx="5" presStyleCnt="6"/>
      <dgm:spPr/>
    </dgm:pt>
    <dgm:pt modelId="{91CF71CD-938E-4A3F-A5EA-7245EC2E0F24}" type="pres">
      <dgm:prSet presAssocID="{5CBB642B-9CDF-4935-8A29-280F1589772E}" presName="hierRoot3" presStyleCnt="0"/>
      <dgm:spPr/>
    </dgm:pt>
    <dgm:pt modelId="{CDCE1A1E-CA7B-4853-90B5-7492AB762E90}" type="pres">
      <dgm:prSet presAssocID="{5CBB642B-9CDF-4935-8A29-280F1589772E}" presName="composite3" presStyleCnt="0"/>
      <dgm:spPr/>
    </dgm:pt>
    <dgm:pt modelId="{8EA69403-C88D-45A5-A384-50572C5C9010}" type="pres">
      <dgm:prSet presAssocID="{5CBB642B-9CDF-4935-8A29-280F1589772E}" presName="background3" presStyleLbl="node3" presStyleIdx="5" presStyleCnt="6"/>
      <dgm:spPr/>
    </dgm:pt>
    <dgm:pt modelId="{675FD5EB-580F-442D-B0D5-49571B93B5CE}" type="pres">
      <dgm:prSet presAssocID="{5CBB642B-9CDF-4935-8A29-280F1589772E}" presName="text3" presStyleLbl="fgAcc3" presStyleIdx="5" presStyleCnt="6" custScaleX="311563" custScaleY="268907" custLinFactNeighborX="-34112" custLinFactNeighborY="-87001">
        <dgm:presLayoutVars>
          <dgm:chPref val="3"/>
        </dgm:presLayoutVars>
      </dgm:prSet>
      <dgm:spPr/>
    </dgm:pt>
    <dgm:pt modelId="{A887596E-1336-43A9-AD9B-2D294B502431}" type="pres">
      <dgm:prSet presAssocID="{5CBB642B-9CDF-4935-8A29-280F1589772E}" presName="hierChild4" presStyleCnt="0"/>
      <dgm:spPr/>
    </dgm:pt>
  </dgm:ptLst>
  <dgm:cxnLst>
    <dgm:cxn modelId="{DD991009-7CF9-4BCB-ADE6-7B1F406DC2A1}" type="presOf" srcId="{400B8E5B-FDB2-49A1-AD1B-A7819A0DA8F3}" destId="{214AFEAD-6CFD-4CDD-AF83-D03A87116F92}" srcOrd="0" destOrd="0" presId="urn:microsoft.com/office/officeart/2005/8/layout/hierarchy1"/>
    <dgm:cxn modelId="{C3D1C611-7644-49EF-9649-C0C7EA2A09FB}" type="presOf" srcId="{E37E2502-3568-45F1-B059-A54886842D36}" destId="{EF738309-46E7-4727-BC5D-C8CB5DF5B087}" srcOrd="0" destOrd="0" presId="urn:microsoft.com/office/officeart/2005/8/layout/hierarchy1"/>
    <dgm:cxn modelId="{AE0A3C15-544F-4733-9131-16D46EA16B6F}" type="presOf" srcId="{5CBB642B-9CDF-4935-8A29-280F1589772E}" destId="{675FD5EB-580F-442D-B0D5-49571B93B5CE}" srcOrd="0" destOrd="0" presId="urn:microsoft.com/office/officeart/2005/8/layout/hierarchy1"/>
    <dgm:cxn modelId="{357CCF27-11CD-478D-B8DC-8F522EB72CA7}" type="presOf" srcId="{5C582771-BD1E-4EF5-BF51-683D49FD8D44}" destId="{782826F4-C578-469A-B848-6CC87DDA7052}" srcOrd="0" destOrd="0" presId="urn:microsoft.com/office/officeart/2005/8/layout/hierarchy1"/>
    <dgm:cxn modelId="{339AD037-B1D0-4A6D-AE1D-20351C97C23B}" srcId="{3B9FFF38-2D96-4ACF-A687-BBDF3E2FBACE}" destId="{400B8E5B-FDB2-49A1-AD1B-A7819A0DA8F3}" srcOrd="0" destOrd="0" parTransId="{1D6E5875-B970-4129-AC9C-AB0613DF7551}" sibTransId="{194BC0D1-600A-42FC-A222-D62CE809D374}"/>
    <dgm:cxn modelId="{388B8F39-D9FC-42BD-AFF8-8C2EA5F0B14B}" type="presOf" srcId="{315B12AD-3857-4DA4-9458-E55E131AEA57}" destId="{838AAD01-4303-444B-BE07-3A5F6474B345}" srcOrd="0" destOrd="0" presId="urn:microsoft.com/office/officeart/2005/8/layout/hierarchy1"/>
    <dgm:cxn modelId="{4D98CA63-D308-4BA3-A29D-C7489EA7F0EA}" srcId="{20F2F29D-4857-4B91-9A23-C540E1EE163F}" destId="{C6DA3A31-64AA-4438-BF1E-100E67D7AD51}" srcOrd="0" destOrd="0" parTransId="{F310EB3E-EF08-406C-9E8E-9A1B0794D3D3}" sibTransId="{285AAB8A-8768-44B0-B8ED-869A5B7EAA5B}"/>
    <dgm:cxn modelId="{192B2864-9E52-4986-AF7A-02C4773B57DA}" type="presOf" srcId="{E3212DF6-492B-44AF-9CE5-CB848A780B57}" destId="{5C68FAA5-FEC5-41E5-B8E9-F24E7095C33B}" srcOrd="0" destOrd="0" presId="urn:microsoft.com/office/officeart/2005/8/layout/hierarchy1"/>
    <dgm:cxn modelId="{0E88BB64-E05A-4A68-BC3B-D4696E58760A}" type="presOf" srcId="{5340BBFF-DEA2-4A64-9E8F-361D115909F1}" destId="{FE5AF482-1AA7-4102-BC00-5C7FC861C507}" srcOrd="0" destOrd="0" presId="urn:microsoft.com/office/officeart/2005/8/layout/hierarchy1"/>
    <dgm:cxn modelId="{2D39CE64-631E-468F-B969-93AF56E6FABF}" type="presOf" srcId="{3B9FFF38-2D96-4ACF-A687-BBDF3E2FBACE}" destId="{B3B5AC9E-CAFD-4115-ADA3-0C4949DBAF82}" srcOrd="0" destOrd="0" presId="urn:microsoft.com/office/officeart/2005/8/layout/hierarchy1"/>
    <dgm:cxn modelId="{45DA8065-D79B-4C84-A656-512304049CCE}" srcId="{C6DA3A31-64AA-4438-BF1E-100E67D7AD51}" destId="{C22435E0-F78B-4DC7-8616-DCBAA6634ACE}" srcOrd="0" destOrd="0" parTransId="{5C582771-BD1E-4EF5-BF51-683D49FD8D44}" sibTransId="{2643E0F4-96CC-4184-897D-E3983D6EBF5A}"/>
    <dgm:cxn modelId="{271BD66E-B8CE-486E-901E-A0DF825E40A1}" srcId="{3B9FFF38-2D96-4ACF-A687-BBDF3E2FBACE}" destId="{420CB366-2AAB-4CAF-8630-E298B432522F}" srcOrd="2" destOrd="0" parTransId="{340EC648-3EE7-4749-8F0B-337F68543308}" sibTransId="{30B0E47F-A9E8-4786-9E64-08132A18AC19}"/>
    <dgm:cxn modelId="{59AB694F-588D-4A61-9A10-F0C13191995B}" srcId="{C6DA3A31-64AA-4438-BF1E-100E67D7AD51}" destId="{9DCB322B-C956-4495-8417-B2812CD4DE82}" srcOrd="1" destOrd="0" parTransId="{E3212DF6-492B-44AF-9CE5-CB848A780B57}" sibTransId="{1B995722-D7E6-498A-BCE8-D359A26FD160}"/>
    <dgm:cxn modelId="{8CDC496F-1B0B-47AF-9F07-759347F5E157}" type="presOf" srcId="{C22435E0-F78B-4DC7-8616-DCBAA6634ACE}" destId="{5AAB7123-DD15-4887-B9B7-5617DF297E3A}" srcOrd="0" destOrd="0" presId="urn:microsoft.com/office/officeart/2005/8/layout/hierarchy1"/>
    <dgm:cxn modelId="{2D42AD52-86CF-4CFE-81BF-9FDCBE136ABA}" type="presOf" srcId="{C6DA3A31-64AA-4438-BF1E-100E67D7AD51}" destId="{9A659389-FAD2-487E-BB8D-B71374DF641B}" srcOrd="0" destOrd="0" presId="urn:microsoft.com/office/officeart/2005/8/layout/hierarchy1"/>
    <dgm:cxn modelId="{7FCB9F82-0FA2-442B-95F3-CD8EEA5E5BE6}" type="presOf" srcId="{5F74531A-0166-47BF-9D29-407545FD769B}" destId="{B34C3CE7-BE56-46E9-845E-555606912773}" srcOrd="0" destOrd="0" presId="urn:microsoft.com/office/officeart/2005/8/layout/hierarchy1"/>
    <dgm:cxn modelId="{CAEF6C87-4453-4F9A-911D-D85DA013E051}" type="presOf" srcId="{DAC62882-DFA5-4A9A-A682-8808790C56DD}" destId="{10AA2CD2-382B-4B24-A8ED-0757C4C11E18}" srcOrd="0" destOrd="0" presId="urn:microsoft.com/office/officeart/2005/8/layout/hierarchy1"/>
    <dgm:cxn modelId="{5D6E029E-D5CF-4CB7-A33E-C66B0B0989B1}" srcId="{3B9FFF38-2D96-4ACF-A687-BBDF3E2FBACE}" destId="{5340BBFF-DEA2-4A64-9E8F-361D115909F1}" srcOrd="1" destOrd="0" parTransId="{315B12AD-3857-4DA4-9458-E55E131AEA57}" sibTransId="{BDF7A943-5466-49A5-BCD6-4297E8FF22DB}"/>
    <dgm:cxn modelId="{E7FE58A0-4C37-49D0-8302-208E9162101A}" srcId="{DAC62882-DFA5-4A9A-A682-8808790C56DD}" destId="{20F2F29D-4857-4B91-9A23-C540E1EE163F}" srcOrd="0" destOrd="0" parTransId="{0242586E-6382-403A-8D36-4B346C2ED5CC}" sibTransId="{ED9E5A3D-93CF-47FB-B250-E5124EB8D372}"/>
    <dgm:cxn modelId="{0107CDA9-D1F6-40C6-ABF4-4012DA7D6664}" srcId="{3B9FFF38-2D96-4ACF-A687-BBDF3E2FBACE}" destId="{5CBB642B-9CDF-4935-8A29-280F1589772E}" srcOrd="3" destOrd="0" parTransId="{5F74531A-0166-47BF-9D29-407545FD769B}" sibTransId="{5D353414-7810-4BE7-BA58-4C0B1FB4DB32}"/>
    <dgm:cxn modelId="{A9ADC9C0-6BC1-42E5-B167-B15C835A1BE3}" type="presOf" srcId="{340EC648-3EE7-4749-8F0B-337F68543308}" destId="{60B4B19F-43C4-4859-B469-5B5031F67742}" srcOrd="0" destOrd="0" presId="urn:microsoft.com/office/officeart/2005/8/layout/hierarchy1"/>
    <dgm:cxn modelId="{7C3106C6-56C5-41FB-B87E-215D05591121}" type="presOf" srcId="{9DCB322B-C956-4495-8417-B2812CD4DE82}" destId="{C27D9585-C00E-4CE2-8751-938A51BE1FC2}" srcOrd="0" destOrd="0" presId="urn:microsoft.com/office/officeart/2005/8/layout/hierarchy1"/>
    <dgm:cxn modelId="{50B507CE-8EB1-4ED3-A1CF-A17216BF2B3C}" type="presOf" srcId="{420CB366-2AAB-4CAF-8630-E298B432522F}" destId="{9F8225CB-2B51-4C84-AB4F-B888812A01EC}" srcOrd="0" destOrd="0" presId="urn:microsoft.com/office/officeart/2005/8/layout/hierarchy1"/>
    <dgm:cxn modelId="{517CDEE7-6BA4-4F50-B7CC-80D2A19E604E}" type="presOf" srcId="{F310EB3E-EF08-406C-9E8E-9A1B0794D3D3}" destId="{9E6B6F89-C60B-456E-B5C7-F55CEBE96BB5}" srcOrd="0" destOrd="0" presId="urn:microsoft.com/office/officeart/2005/8/layout/hierarchy1"/>
    <dgm:cxn modelId="{88C3CBF2-A095-48A1-9815-5DC28066F14B}" srcId="{20F2F29D-4857-4B91-9A23-C540E1EE163F}" destId="{3B9FFF38-2D96-4ACF-A687-BBDF3E2FBACE}" srcOrd="1" destOrd="0" parTransId="{E37E2502-3568-45F1-B059-A54886842D36}" sibTransId="{59B71ED8-840B-4CB8-A647-C49C04A4505B}"/>
    <dgm:cxn modelId="{8246D0F2-FF84-4001-9FD2-A024635764B2}" type="presOf" srcId="{1D6E5875-B970-4129-AC9C-AB0613DF7551}" destId="{9A06C3AB-E6C7-4090-A555-99B518B5D73C}" srcOrd="0" destOrd="0" presId="urn:microsoft.com/office/officeart/2005/8/layout/hierarchy1"/>
    <dgm:cxn modelId="{4137EAF5-4722-447A-8BDC-C7C416D61F7E}" type="presOf" srcId="{20F2F29D-4857-4B91-9A23-C540E1EE163F}" destId="{AE6B2101-46B3-4802-B4D6-CB7506BBF650}" srcOrd="0" destOrd="0" presId="urn:microsoft.com/office/officeart/2005/8/layout/hierarchy1"/>
    <dgm:cxn modelId="{157B4D64-C1A0-406E-BE4E-CE1EAB0B1D41}" type="presParOf" srcId="{10AA2CD2-382B-4B24-A8ED-0757C4C11E18}" destId="{0F93372E-677A-4D6F-B78E-CB4E560039C8}" srcOrd="0" destOrd="0" presId="urn:microsoft.com/office/officeart/2005/8/layout/hierarchy1"/>
    <dgm:cxn modelId="{15F6A608-16BE-4195-8E3E-7E647BB75511}" type="presParOf" srcId="{0F93372E-677A-4D6F-B78E-CB4E560039C8}" destId="{F24C1F60-25BC-4EA3-9032-C632D546EFFB}" srcOrd="0" destOrd="0" presId="urn:microsoft.com/office/officeart/2005/8/layout/hierarchy1"/>
    <dgm:cxn modelId="{CA9AB7A4-29A6-4A92-8240-0D190CAB1C33}" type="presParOf" srcId="{F24C1F60-25BC-4EA3-9032-C632D546EFFB}" destId="{F746D602-2A58-4B71-8AE0-5436EBBC58F8}" srcOrd="0" destOrd="0" presId="urn:microsoft.com/office/officeart/2005/8/layout/hierarchy1"/>
    <dgm:cxn modelId="{C103DA62-F6B9-423C-8B04-82037AB246EC}" type="presParOf" srcId="{F24C1F60-25BC-4EA3-9032-C632D546EFFB}" destId="{AE6B2101-46B3-4802-B4D6-CB7506BBF650}" srcOrd="1" destOrd="0" presId="urn:microsoft.com/office/officeart/2005/8/layout/hierarchy1"/>
    <dgm:cxn modelId="{064A81F3-2D5E-4879-8AAD-73C49310808A}" type="presParOf" srcId="{0F93372E-677A-4D6F-B78E-CB4E560039C8}" destId="{3F881818-1B48-4F7E-BF94-136ACF325A8B}" srcOrd="1" destOrd="0" presId="urn:microsoft.com/office/officeart/2005/8/layout/hierarchy1"/>
    <dgm:cxn modelId="{2466E0BB-9D0F-4813-A75F-5D387A2809D7}" type="presParOf" srcId="{3F881818-1B48-4F7E-BF94-136ACF325A8B}" destId="{9E6B6F89-C60B-456E-B5C7-F55CEBE96BB5}" srcOrd="0" destOrd="0" presId="urn:microsoft.com/office/officeart/2005/8/layout/hierarchy1"/>
    <dgm:cxn modelId="{1E444A87-7207-4502-9CE2-07A6831BEC40}" type="presParOf" srcId="{3F881818-1B48-4F7E-BF94-136ACF325A8B}" destId="{7883A712-D9BC-4959-ADAC-28351BCB367C}" srcOrd="1" destOrd="0" presId="urn:microsoft.com/office/officeart/2005/8/layout/hierarchy1"/>
    <dgm:cxn modelId="{49498BB8-BD70-4ED1-B30D-56FD5FED84B4}" type="presParOf" srcId="{7883A712-D9BC-4959-ADAC-28351BCB367C}" destId="{1D5BB702-848B-40A7-AF22-E6C53CC7F3B7}" srcOrd="0" destOrd="0" presId="urn:microsoft.com/office/officeart/2005/8/layout/hierarchy1"/>
    <dgm:cxn modelId="{FC1E1AEB-946E-41C5-9593-9C36D869D653}" type="presParOf" srcId="{1D5BB702-848B-40A7-AF22-E6C53CC7F3B7}" destId="{600F763E-17B1-4999-8834-853AC3E2F873}" srcOrd="0" destOrd="0" presId="urn:microsoft.com/office/officeart/2005/8/layout/hierarchy1"/>
    <dgm:cxn modelId="{6EC58DC8-134F-45E4-8139-63DE8B9BAFA2}" type="presParOf" srcId="{1D5BB702-848B-40A7-AF22-E6C53CC7F3B7}" destId="{9A659389-FAD2-487E-BB8D-B71374DF641B}" srcOrd="1" destOrd="0" presId="urn:microsoft.com/office/officeart/2005/8/layout/hierarchy1"/>
    <dgm:cxn modelId="{936B3D73-F540-4EBF-95B6-30170B6A44FD}" type="presParOf" srcId="{7883A712-D9BC-4959-ADAC-28351BCB367C}" destId="{FE82675D-C1F0-4F37-92E0-017F7B94CFBA}" srcOrd="1" destOrd="0" presId="urn:microsoft.com/office/officeart/2005/8/layout/hierarchy1"/>
    <dgm:cxn modelId="{098775FB-D66B-4800-979E-E2253E958C37}" type="presParOf" srcId="{FE82675D-C1F0-4F37-92E0-017F7B94CFBA}" destId="{782826F4-C578-469A-B848-6CC87DDA7052}" srcOrd="0" destOrd="0" presId="urn:microsoft.com/office/officeart/2005/8/layout/hierarchy1"/>
    <dgm:cxn modelId="{EAC49CB2-D631-496D-B632-78216466D61A}" type="presParOf" srcId="{FE82675D-C1F0-4F37-92E0-017F7B94CFBA}" destId="{FED5FD6D-D0E8-48FD-953C-30F01D70C5D6}" srcOrd="1" destOrd="0" presId="urn:microsoft.com/office/officeart/2005/8/layout/hierarchy1"/>
    <dgm:cxn modelId="{ABA419A0-E633-4B24-9DE9-4AF9EAEFF2F4}" type="presParOf" srcId="{FED5FD6D-D0E8-48FD-953C-30F01D70C5D6}" destId="{C2B35A6C-D950-4704-AB42-A77873C3DDCE}" srcOrd="0" destOrd="0" presId="urn:microsoft.com/office/officeart/2005/8/layout/hierarchy1"/>
    <dgm:cxn modelId="{57CE3D68-0E59-48F2-B06A-E9C4C3A79C31}" type="presParOf" srcId="{C2B35A6C-D950-4704-AB42-A77873C3DDCE}" destId="{F966B27F-28C5-4646-BE8E-DCC9EA596151}" srcOrd="0" destOrd="0" presId="urn:microsoft.com/office/officeart/2005/8/layout/hierarchy1"/>
    <dgm:cxn modelId="{101D593D-0A89-404E-9B23-A5433E638022}" type="presParOf" srcId="{C2B35A6C-D950-4704-AB42-A77873C3DDCE}" destId="{5AAB7123-DD15-4887-B9B7-5617DF297E3A}" srcOrd="1" destOrd="0" presId="urn:microsoft.com/office/officeart/2005/8/layout/hierarchy1"/>
    <dgm:cxn modelId="{C4DDE657-CD5A-49DE-BF11-C36395638595}" type="presParOf" srcId="{FED5FD6D-D0E8-48FD-953C-30F01D70C5D6}" destId="{935FEEAF-C264-4527-B892-6E211A672914}" srcOrd="1" destOrd="0" presId="urn:microsoft.com/office/officeart/2005/8/layout/hierarchy1"/>
    <dgm:cxn modelId="{D9F355FD-E24D-40CF-973A-A387660FCD41}" type="presParOf" srcId="{FE82675D-C1F0-4F37-92E0-017F7B94CFBA}" destId="{5C68FAA5-FEC5-41E5-B8E9-F24E7095C33B}" srcOrd="2" destOrd="0" presId="urn:microsoft.com/office/officeart/2005/8/layout/hierarchy1"/>
    <dgm:cxn modelId="{6CB670BC-EF06-4B35-9E89-7641DAD07554}" type="presParOf" srcId="{FE82675D-C1F0-4F37-92E0-017F7B94CFBA}" destId="{071820C6-D380-4C12-B984-A5ADC0ED0C9E}" srcOrd="3" destOrd="0" presId="urn:microsoft.com/office/officeart/2005/8/layout/hierarchy1"/>
    <dgm:cxn modelId="{299A79EF-DFAD-4518-B43D-97925AD56394}" type="presParOf" srcId="{071820C6-D380-4C12-B984-A5ADC0ED0C9E}" destId="{75071F9E-AFBD-4010-8CAE-3572B7D207E0}" srcOrd="0" destOrd="0" presId="urn:microsoft.com/office/officeart/2005/8/layout/hierarchy1"/>
    <dgm:cxn modelId="{E06E827B-94A3-4ED4-9B54-6796CC32A51C}" type="presParOf" srcId="{75071F9E-AFBD-4010-8CAE-3572B7D207E0}" destId="{DC063C64-2647-468A-AC38-6EB68288F175}" srcOrd="0" destOrd="0" presId="urn:microsoft.com/office/officeart/2005/8/layout/hierarchy1"/>
    <dgm:cxn modelId="{B7B80973-26A6-49F7-A577-8F5A356667A5}" type="presParOf" srcId="{75071F9E-AFBD-4010-8CAE-3572B7D207E0}" destId="{C27D9585-C00E-4CE2-8751-938A51BE1FC2}" srcOrd="1" destOrd="0" presId="urn:microsoft.com/office/officeart/2005/8/layout/hierarchy1"/>
    <dgm:cxn modelId="{9D5F046A-90F5-44FB-A00C-CE5612671A3B}" type="presParOf" srcId="{071820C6-D380-4C12-B984-A5ADC0ED0C9E}" destId="{6CB40D81-D804-47A2-8A8E-433A4248672A}" srcOrd="1" destOrd="0" presId="urn:microsoft.com/office/officeart/2005/8/layout/hierarchy1"/>
    <dgm:cxn modelId="{4F0B5552-99E0-4FF4-A98A-51D76460058F}" type="presParOf" srcId="{3F881818-1B48-4F7E-BF94-136ACF325A8B}" destId="{EF738309-46E7-4727-BC5D-C8CB5DF5B087}" srcOrd="2" destOrd="0" presId="urn:microsoft.com/office/officeart/2005/8/layout/hierarchy1"/>
    <dgm:cxn modelId="{5133793E-20D9-42FA-A139-2D4A51169566}" type="presParOf" srcId="{3F881818-1B48-4F7E-BF94-136ACF325A8B}" destId="{DB9BD596-899A-4F3A-9FFE-97AF032341CD}" srcOrd="3" destOrd="0" presId="urn:microsoft.com/office/officeart/2005/8/layout/hierarchy1"/>
    <dgm:cxn modelId="{CA21C0CD-0C25-41A8-9CA1-EF51176B4D55}" type="presParOf" srcId="{DB9BD596-899A-4F3A-9FFE-97AF032341CD}" destId="{CFB95294-3D8B-4F95-A0ED-4CC965439595}" srcOrd="0" destOrd="0" presId="urn:microsoft.com/office/officeart/2005/8/layout/hierarchy1"/>
    <dgm:cxn modelId="{3721746A-430F-4770-B879-6F81B7F997C0}" type="presParOf" srcId="{CFB95294-3D8B-4F95-A0ED-4CC965439595}" destId="{5EA68BC6-E445-44C6-9CB6-35B3148E24E1}" srcOrd="0" destOrd="0" presId="urn:microsoft.com/office/officeart/2005/8/layout/hierarchy1"/>
    <dgm:cxn modelId="{69E7BE3E-6D78-446B-B1C2-FAD15ED0817C}" type="presParOf" srcId="{CFB95294-3D8B-4F95-A0ED-4CC965439595}" destId="{B3B5AC9E-CAFD-4115-ADA3-0C4949DBAF82}" srcOrd="1" destOrd="0" presId="urn:microsoft.com/office/officeart/2005/8/layout/hierarchy1"/>
    <dgm:cxn modelId="{9502369C-6B7F-4B09-81FD-6406A54903A8}" type="presParOf" srcId="{DB9BD596-899A-4F3A-9FFE-97AF032341CD}" destId="{14D62865-ADDB-4F23-9131-DBD9906D547E}" srcOrd="1" destOrd="0" presId="urn:microsoft.com/office/officeart/2005/8/layout/hierarchy1"/>
    <dgm:cxn modelId="{D8A35585-AE48-4A1C-B8B7-87C0C24E328D}" type="presParOf" srcId="{14D62865-ADDB-4F23-9131-DBD9906D547E}" destId="{9A06C3AB-E6C7-4090-A555-99B518B5D73C}" srcOrd="0" destOrd="0" presId="urn:microsoft.com/office/officeart/2005/8/layout/hierarchy1"/>
    <dgm:cxn modelId="{913B35D2-0444-4FE1-B314-BBCC0B184040}" type="presParOf" srcId="{14D62865-ADDB-4F23-9131-DBD9906D547E}" destId="{96060134-95A4-4C22-BDC1-8A139A64DF23}" srcOrd="1" destOrd="0" presId="urn:microsoft.com/office/officeart/2005/8/layout/hierarchy1"/>
    <dgm:cxn modelId="{E1AB05B2-4273-4240-82EA-8D46F46808B3}" type="presParOf" srcId="{96060134-95A4-4C22-BDC1-8A139A64DF23}" destId="{AB1CD71E-DE0B-40FD-A351-84FA23C5C891}" srcOrd="0" destOrd="0" presId="urn:microsoft.com/office/officeart/2005/8/layout/hierarchy1"/>
    <dgm:cxn modelId="{5C90CBEE-46B8-427F-BE43-1C8C5964DB99}" type="presParOf" srcId="{AB1CD71E-DE0B-40FD-A351-84FA23C5C891}" destId="{1E38B956-DC46-4CE9-A912-1EBEB0D1D3D5}" srcOrd="0" destOrd="0" presId="urn:microsoft.com/office/officeart/2005/8/layout/hierarchy1"/>
    <dgm:cxn modelId="{7E229494-3709-4F79-80BB-3F215C428B6D}" type="presParOf" srcId="{AB1CD71E-DE0B-40FD-A351-84FA23C5C891}" destId="{214AFEAD-6CFD-4CDD-AF83-D03A87116F92}" srcOrd="1" destOrd="0" presId="urn:microsoft.com/office/officeart/2005/8/layout/hierarchy1"/>
    <dgm:cxn modelId="{D9BB1EBE-C64D-4173-BBAB-5FCDC6DF1C60}" type="presParOf" srcId="{96060134-95A4-4C22-BDC1-8A139A64DF23}" destId="{EAE87448-6326-4B00-8D9D-164D299208DB}" srcOrd="1" destOrd="0" presId="urn:microsoft.com/office/officeart/2005/8/layout/hierarchy1"/>
    <dgm:cxn modelId="{D73F2B9F-1B98-4DEF-A3EC-6494A6D25451}" type="presParOf" srcId="{14D62865-ADDB-4F23-9131-DBD9906D547E}" destId="{838AAD01-4303-444B-BE07-3A5F6474B345}" srcOrd="2" destOrd="0" presId="urn:microsoft.com/office/officeart/2005/8/layout/hierarchy1"/>
    <dgm:cxn modelId="{66AE32EE-0951-449C-84FB-334E452B2E37}" type="presParOf" srcId="{14D62865-ADDB-4F23-9131-DBD9906D547E}" destId="{66115B8E-E8F6-4721-B251-864005A93EEC}" srcOrd="3" destOrd="0" presId="urn:microsoft.com/office/officeart/2005/8/layout/hierarchy1"/>
    <dgm:cxn modelId="{0681938D-E07B-4B90-B2D9-77EE77FEFCC6}" type="presParOf" srcId="{66115B8E-E8F6-4721-B251-864005A93EEC}" destId="{14F8BE3E-DB7C-4A3E-A47C-AEE432239C74}" srcOrd="0" destOrd="0" presId="urn:microsoft.com/office/officeart/2005/8/layout/hierarchy1"/>
    <dgm:cxn modelId="{6C2C29A1-125A-4AF6-BD8E-6F3D9A92E107}" type="presParOf" srcId="{14F8BE3E-DB7C-4A3E-A47C-AEE432239C74}" destId="{72D780AC-1CE6-4742-B072-223BB7AD1422}" srcOrd="0" destOrd="0" presId="urn:microsoft.com/office/officeart/2005/8/layout/hierarchy1"/>
    <dgm:cxn modelId="{5DF7E8BC-A88E-4440-AB32-EAD8DFA111D4}" type="presParOf" srcId="{14F8BE3E-DB7C-4A3E-A47C-AEE432239C74}" destId="{FE5AF482-1AA7-4102-BC00-5C7FC861C507}" srcOrd="1" destOrd="0" presId="urn:microsoft.com/office/officeart/2005/8/layout/hierarchy1"/>
    <dgm:cxn modelId="{AF508C8B-11B2-4EE6-99BE-8A22D09E7DF1}" type="presParOf" srcId="{66115B8E-E8F6-4721-B251-864005A93EEC}" destId="{A49DA0E7-A93F-44C5-A7B9-7C61D5025FEF}" srcOrd="1" destOrd="0" presId="urn:microsoft.com/office/officeart/2005/8/layout/hierarchy1"/>
    <dgm:cxn modelId="{91E87099-FD59-47F7-A457-7920315C577B}" type="presParOf" srcId="{14D62865-ADDB-4F23-9131-DBD9906D547E}" destId="{60B4B19F-43C4-4859-B469-5B5031F67742}" srcOrd="4" destOrd="0" presId="urn:microsoft.com/office/officeart/2005/8/layout/hierarchy1"/>
    <dgm:cxn modelId="{9AAAFFCC-387F-477B-9AC9-95B8A7C4758C}" type="presParOf" srcId="{14D62865-ADDB-4F23-9131-DBD9906D547E}" destId="{C76EE5CA-955B-4283-98C8-1D97AEB5A63C}" srcOrd="5" destOrd="0" presId="urn:microsoft.com/office/officeart/2005/8/layout/hierarchy1"/>
    <dgm:cxn modelId="{70C4AF37-BFE0-41D0-BC1B-1E64314DCDCB}" type="presParOf" srcId="{C76EE5CA-955B-4283-98C8-1D97AEB5A63C}" destId="{DF597216-24C6-4857-AD48-910EF1D749AA}" srcOrd="0" destOrd="0" presId="urn:microsoft.com/office/officeart/2005/8/layout/hierarchy1"/>
    <dgm:cxn modelId="{6297FE8A-82C3-42CF-8ADE-AF4E6AD1A2DD}" type="presParOf" srcId="{DF597216-24C6-4857-AD48-910EF1D749AA}" destId="{4A2FFF74-45D0-4B1F-94A3-9FBD0934BAD3}" srcOrd="0" destOrd="0" presId="urn:microsoft.com/office/officeart/2005/8/layout/hierarchy1"/>
    <dgm:cxn modelId="{D2D03DAA-1B26-4C66-98C8-4B433413E4DE}" type="presParOf" srcId="{DF597216-24C6-4857-AD48-910EF1D749AA}" destId="{9F8225CB-2B51-4C84-AB4F-B888812A01EC}" srcOrd="1" destOrd="0" presId="urn:microsoft.com/office/officeart/2005/8/layout/hierarchy1"/>
    <dgm:cxn modelId="{16CC7167-0D8F-494F-9D7B-C9A2DA8C208E}" type="presParOf" srcId="{C76EE5CA-955B-4283-98C8-1D97AEB5A63C}" destId="{D653E300-1512-4970-867B-780D43BABAF2}" srcOrd="1" destOrd="0" presId="urn:microsoft.com/office/officeart/2005/8/layout/hierarchy1"/>
    <dgm:cxn modelId="{C6B8260D-F6D8-42C4-ACC9-12B15A77EC91}" type="presParOf" srcId="{14D62865-ADDB-4F23-9131-DBD9906D547E}" destId="{B34C3CE7-BE56-46E9-845E-555606912773}" srcOrd="6" destOrd="0" presId="urn:microsoft.com/office/officeart/2005/8/layout/hierarchy1"/>
    <dgm:cxn modelId="{9E7C8A47-F06E-486F-8D29-D290CD2940B9}" type="presParOf" srcId="{14D62865-ADDB-4F23-9131-DBD9906D547E}" destId="{91CF71CD-938E-4A3F-A5EA-7245EC2E0F24}" srcOrd="7" destOrd="0" presId="urn:microsoft.com/office/officeart/2005/8/layout/hierarchy1"/>
    <dgm:cxn modelId="{BA0E7055-9EDA-487D-9AAF-0A2404C05968}" type="presParOf" srcId="{91CF71CD-938E-4A3F-A5EA-7245EC2E0F24}" destId="{CDCE1A1E-CA7B-4853-90B5-7492AB762E90}" srcOrd="0" destOrd="0" presId="urn:microsoft.com/office/officeart/2005/8/layout/hierarchy1"/>
    <dgm:cxn modelId="{16B56029-7DF9-4EE3-AFA4-1A60E07BEC17}" type="presParOf" srcId="{CDCE1A1E-CA7B-4853-90B5-7492AB762E90}" destId="{8EA69403-C88D-45A5-A384-50572C5C9010}" srcOrd="0" destOrd="0" presId="urn:microsoft.com/office/officeart/2005/8/layout/hierarchy1"/>
    <dgm:cxn modelId="{7961B427-50AE-4D2E-A79F-39B4F96A4904}" type="presParOf" srcId="{CDCE1A1E-CA7B-4853-90B5-7492AB762E90}" destId="{675FD5EB-580F-442D-B0D5-49571B93B5CE}" srcOrd="1" destOrd="0" presId="urn:microsoft.com/office/officeart/2005/8/layout/hierarchy1"/>
    <dgm:cxn modelId="{EEEF1981-800E-4FE0-BB88-83724F5168D8}" type="presParOf" srcId="{91CF71CD-938E-4A3F-A5EA-7245EC2E0F24}" destId="{A887596E-1336-43A9-AD9B-2D294B5024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890016" y="1969935"/>
          <a:ext cx="2414190" cy="2414190"/>
        </a:xfrm>
        <a:prstGeom prst="gear9">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Black" pitchFamily="34" charset="0"/>
            </a:rPr>
            <a:t>Wisdom</a:t>
          </a:r>
        </a:p>
      </dsp:txBody>
      <dsp:txXfrm>
        <a:off x="4375376" y="2535447"/>
        <a:ext cx="1443470" cy="1240944"/>
      </dsp:txXfrm>
    </dsp:sp>
    <dsp:sp modelId="{93300324-D62F-4E58-B882-734182BDB462}">
      <dsp:nvSpPr>
        <dsp:cNvPr id="0" name=""/>
        <dsp:cNvSpPr/>
      </dsp:nvSpPr>
      <dsp:spPr>
        <a:xfrm>
          <a:off x="2490708" y="1404619"/>
          <a:ext cx="1755774" cy="1755774"/>
        </a:xfrm>
        <a:prstGeom prst="gear6">
          <a:avLst/>
        </a:prstGeom>
        <a:solidFill>
          <a:schemeClr val="bg2">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Black" pitchFamily="34" charset="0"/>
            </a:rPr>
            <a:t>Truth</a:t>
          </a:r>
          <a:r>
            <a:rPr lang="en-US" sz="1700" kern="1200" dirty="0"/>
            <a:t> </a:t>
          </a:r>
        </a:p>
      </dsp:txBody>
      <dsp:txXfrm>
        <a:off x="2932729" y="1849312"/>
        <a:ext cx="871732" cy="866388"/>
      </dsp:txXfrm>
    </dsp:sp>
    <dsp:sp modelId="{59EDF28D-6C67-49D0-B5A1-DE5C3CBA2292}">
      <dsp:nvSpPr>
        <dsp:cNvPr id="0" name=""/>
        <dsp:cNvSpPr/>
      </dsp:nvSpPr>
      <dsp:spPr>
        <a:xfrm rot="20700000">
          <a:off x="3474121" y="193314"/>
          <a:ext cx="1720300" cy="1720300"/>
        </a:xfrm>
        <a:prstGeom prst="gear6">
          <a:avLst/>
        </a:prstGeom>
        <a:solidFill>
          <a:schemeClr val="tx2">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Black" pitchFamily="34" charset="0"/>
            </a:rPr>
            <a:t>Servic</a:t>
          </a:r>
          <a:r>
            <a:rPr lang="en-US" sz="1700" kern="1200" dirty="0">
              <a:latin typeface="Arial Black" pitchFamily="34" charset="0"/>
            </a:rPr>
            <a:t>e</a:t>
          </a:r>
          <a:r>
            <a:rPr lang="en-US" sz="1700" kern="1200" dirty="0"/>
            <a:t> </a:t>
          </a:r>
        </a:p>
      </dsp:txBody>
      <dsp:txXfrm rot="-20700000">
        <a:off x="3851433" y="570626"/>
        <a:ext cx="965676" cy="965676"/>
      </dsp:txXfrm>
    </dsp:sp>
    <dsp:sp modelId="{398423B3-DD54-4226-99D7-017EFC1488DF}">
      <dsp:nvSpPr>
        <dsp:cNvPr id="0" name=""/>
        <dsp:cNvSpPr/>
      </dsp:nvSpPr>
      <dsp:spPr>
        <a:xfrm>
          <a:off x="3711837" y="1609729"/>
          <a:ext cx="3090163" cy="3090163"/>
        </a:xfrm>
        <a:prstGeom prst="circularArrow">
          <a:avLst>
            <a:gd name="adj1" fmla="val 4687"/>
            <a:gd name="adj2" fmla="val 299029"/>
            <a:gd name="adj3" fmla="val 2520674"/>
            <a:gd name="adj4" fmla="val 15851599"/>
            <a:gd name="adj5" fmla="val 546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79763" y="1015295"/>
          <a:ext cx="2245197" cy="2245197"/>
        </a:xfrm>
        <a:prstGeom prst="leftCircularArrow">
          <a:avLst>
            <a:gd name="adj1" fmla="val 6452"/>
            <a:gd name="adj2" fmla="val 429999"/>
            <a:gd name="adj3" fmla="val 10489124"/>
            <a:gd name="adj4" fmla="val 14837806"/>
            <a:gd name="adj5" fmla="val 7527"/>
          </a:avLst>
        </a:prstGeom>
        <a:solidFill>
          <a:schemeClr val="bg2">
            <a:lumMod val="5000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3076198" y="-184333"/>
          <a:ext cx="2420774" cy="2420774"/>
        </a:xfrm>
        <a:prstGeom prst="circularArrow">
          <a:avLst>
            <a:gd name="adj1" fmla="val 5984"/>
            <a:gd name="adj2" fmla="val 394124"/>
            <a:gd name="adj3" fmla="val 13313824"/>
            <a:gd name="adj4" fmla="val 10508221"/>
            <a:gd name="adj5" fmla="val 6981"/>
          </a:avLst>
        </a:prstGeom>
        <a:solidFill>
          <a:schemeClr val="tx2">
            <a:lumMod val="40000"/>
            <a:lumOff val="6000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C3CE7-BE56-46E9-845E-555606912773}">
      <dsp:nvSpPr>
        <dsp:cNvPr id="0" name=""/>
        <dsp:cNvSpPr/>
      </dsp:nvSpPr>
      <dsp:spPr>
        <a:xfrm>
          <a:off x="6218824" y="1891535"/>
          <a:ext cx="1255984" cy="378815"/>
        </a:xfrm>
        <a:custGeom>
          <a:avLst/>
          <a:gdLst/>
          <a:ahLst/>
          <a:cxnLst/>
          <a:rect l="0" t="0" r="0" b="0"/>
          <a:pathLst>
            <a:path>
              <a:moveTo>
                <a:pt x="0" y="0"/>
              </a:moveTo>
              <a:lnTo>
                <a:pt x="0" y="344223"/>
              </a:lnTo>
              <a:lnTo>
                <a:pt x="1255984" y="344223"/>
              </a:lnTo>
              <a:lnTo>
                <a:pt x="1255984" y="378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4B19F-43C4-4859-B469-5B5031F67742}">
      <dsp:nvSpPr>
        <dsp:cNvPr id="0" name=""/>
        <dsp:cNvSpPr/>
      </dsp:nvSpPr>
      <dsp:spPr>
        <a:xfrm>
          <a:off x="6218824" y="1891535"/>
          <a:ext cx="1159484" cy="1622346"/>
        </a:xfrm>
        <a:custGeom>
          <a:avLst/>
          <a:gdLst/>
          <a:ahLst/>
          <a:cxnLst/>
          <a:rect l="0" t="0" r="0" b="0"/>
          <a:pathLst>
            <a:path>
              <a:moveTo>
                <a:pt x="0" y="0"/>
              </a:moveTo>
              <a:lnTo>
                <a:pt x="0" y="1587754"/>
              </a:lnTo>
              <a:lnTo>
                <a:pt x="1159484" y="1587754"/>
              </a:lnTo>
              <a:lnTo>
                <a:pt x="1159484" y="16223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AAD01-4303-444B-BE07-3A5F6474B345}">
      <dsp:nvSpPr>
        <dsp:cNvPr id="0" name=""/>
        <dsp:cNvSpPr/>
      </dsp:nvSpPr>
      <dsp:spPr>
        <a:xfrm>
          <a:off x="4802828" y="1891535"/>
          <a:ext cx="1415995" cy="1410801"/>
        </a:xfrm>
        <a:custGeom>
          <a:avLst/>
          <a:gdLst/>
          <a:ahLst/>
          <a:cxnLst/>
          <a:rect l="0" t="0" r="0" b="0"/>
          <a:pathLst>
            <a:path>
              <a:moveTo>
                <a:pt x="1415995" y="0"/>
              </a:moveTo>
              <a:lnTo>
                <a:pt x="1415995" y="1376209"/>
              </a:lnTo>
              <a:lnTo>
                <a:pt x="0" y="1376209"/>
              </a:lnTo>
              <a:lnTo>
                <a:pt x="0" y="14108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6C3AB-E6C7-4090-A555-99B518B5D73C}">
      <dsp:nvSpPr>
        <dsp:cNvPr id="0" name=""/>
        <dsp:cNvSpPr/>
      </dsp:nvSpPr>
      <dsp:spPr>
        <a:xfrm>
          <a:off x="4230646" y="1891535"/>
          <a:ext cx="1988177" cy="246560"/>
        </a:xfrm>
        <a:custGeom>
          <a:avLst/>
          <a:gdLst/>
          <a:ahLst/>
          <a:cxnLst/>
          <a:rect l="0" t="0" r="0" b="0"/>
          <a:pathLst>
            <a:path>
              <a:moveTo>
                <a:pt x="1988177" y="0"/>
              </a:moveTo>
              <a:lnTo>
                <a:pt x="1988177" y="211968"/>
              </a:lnTo>
              <a:lnTo>
                <a:pt x="0" y="211968"/>
              </a:lnTo>
              <a:lnTo>
                <a:pt x="0" y="2465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38309-46E7-4727-BC5D-C8CB5DF5B087}">
      <dsp:nvSpPr>
        <dsp:cNvPr id="0" name=""/>
        <dsp:cNvSpPr/>
      </dsp:nvSpPr>
      <dsp:spPr>
        <a:xfrm>
          <a:off x="3700056" y="815490"/>
          <a:ext cx="2518767" cy="473688"/>
        </a:xfrm>
        <a:custGeom>
          <a:avLst/>
          <a:gdLst/>
          <a:ahLst/>
          <a:cxnLst/>
          <a:rect l="0" t="0" r="0" b="0"/>
          <a:pathLst>
            <a:path>
              <a:moveTo>
                <a:pt x="0" y="0"/>
              </a:moveTo>
              <a:lnTo>
                <a:pt x="0" y="439096"/>
              </a:lnTo>
              <a:lnTo>
                <a:pt x="2518767" y="439096"/>
              </a:lnTo>
              <a:lnTo>
                <a:pt x="2518767" y="473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8FAA5-FEC5-41E5-B8E9-F24E7095C33B}">
      <dsp:nvSpPr>
        <dsp:cNvPr id="0" name=""/>
        <dsp:cNvSpPr/>
      </dsp:nvSpPr>
      <dsp:spPr>
        <a:xfrm>
          <a:off x="1528261" y="1848670"/>
          <a:ext cx="363561" cy="1739351"/>
        </a:xfrm>
        <a:custGeom>
          <a:avLst/>
          <a:gdLst/>
          <a:ahLst/>
          <a:cxnLst/>
          <a:rect l="0" t="0" r="0" b="0"/>
          <a:pathLst>
            <a:path>
              <a:moveTo>
                <a:pt x="0" y="0"/>
              </a:moveTo>
              <a:lnTo>
                <a:pt x="0" y="1704760"/>
              </a:lnTo>
              <a:lnTo>
                <a:pt x="363561" y="1704760"/>
              </a:lnTo>
              <a:lnTo>
                <a:pt x="363561" y="1739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826F4-C578-469A-B848-6CC87DDA7052}">
      <dsp:nvSpPr>
        <dsp:cNvPr id="0" name=""/>
        <dsp:cNvSpPr/>
      </dsp:nvSpPr>
      <dsp:spPr>
        <a:xfrm>
          <a:off x="670661" y="1848670"/>
          <a:ext cx="857600" cy="475732"/>
        </a:xfrm>
        <a:custGeom>
          <a:avLst/>
          <a:gdLst/>
          <a:ahLst/>
          <a:cxnLst/>
          <a:rect l="0" t="0" r="0" b="0"/>
          <a:pathLst>
            <a:path>
              <a:moveTo>
                <a:pt x="857600" y="0"/>
              </a:moveTo>
              <a:lnTo>
                <a:pt x="857600" y="441140"/>
              </a:lnTo>
              <a:lnTo>
                <a:pt x="0" y="441140"/>
              </a:lnTo>
              <a:lnTo>
                <a:pt x="0" y="4757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B6F89-C60B-456E-B5C7-F55CEBE96BB5}">
      <dsp:nvSpPr>
        <dsp:cNvPr id="0" name=""/>
        <dsp:cNvSpPr/>
      </dsp:nvSpPr>
      <dsp:spPr>
        <a:xfrm>
          <a:off x="1528261" y="815490"/>
          <a:ext cx="2171795" cy="403956"/>
        </a:xfrm>
        <a:custGeom>
          <a:avLst/>
          <a:gdLst/>
          <a:ahLst/>
          <a:cxnLst/>
          <a:rect l="0" t="0" r="0" b="0"/>
          <a:pathLst>
            <a:path>
              <a:moveTo>
                <a:pt x="2171795" y="0"/>
              </a:moveTo>
              <a:lnTo>
                <a:pt x="2171795" y="369364"/>
              </a:lnTo>
              <a:lnTo>
                <a:pt x="0" y="369364"/>
              </a:lnTo>
              <a:lnTo>
                <a:pt x="0" y="403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6D602-2A58-4B71-8AE0-5436EBBC58F8}">
      <dsp:nvSpPr>
        <dsp:cNvPr id="0" name=""/>
        <dsp:cNvSpPr/>
      </dsp:nvSpPr>
      <dsp:spPr>
        <a:xfrm>
          <a:off x="2960846" y="120137"/>
          <a:ext cx="1478419" cy="695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B2101-46B3-4802-B4D6-CB7506BBF650}">
      <dsp:nvSpPr>
        <dsp:cNvPr id="0" name=""/>
        <dsp:cNvSpPr/>
      </dsp:nvSpPr>
      <dsp:spPr>
        <a:xfrm>
          <a:off x="3002336" y="159552"/>
          <a:ext cx="1478419" cy="695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Drowning</a:t>
          </a:r>
        </a:p>
      </dsp:txBody>
      <dsp:txXfrm>
        <a:off x="3022702" y="179918"/>
        <a:ext cx="1437687" cy="654620"/>
      </dsp:txXfrm>
    </dsp:sp>
    <dsp:sp modelId="{600F763E-17B1-4999-8834-853AC3E2F873}">
      <dsp:nvSpPr>
        <dsp:cNvPr id="0" name=""/>
        <dsp:cNvSpPr/>
      </dsp:nvSpPr>
      <dsp:spPr>
        <a:xfrm>
          <a:off x="849795" y="1219446"/>
          <a:ext cx="1356931" cy="6292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59389-FAD2-487E-BB8D-B71374DF641B}">
      <dsp:nvSpPr>
        <dsp:cNvPr id="0" name=""/>
        <dsp:cNvSpPr/>
      </dsp:nvSpPr>
      <dsp:spPr>
        <a:xfrm>
          <a:off x="891284" y="1258861"/>
          <a:ext cx="1356931" cy="6292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Primary/ Typical/ Wet </a:t>
          </a:r>
          <a:r>
            <a:rPr lang="en-US" sz="1400" kern="1200" dirty="0" err="1"/>
            <a:t>Drowing</a:t>
          </a:r>
          <a:endParaRPr lang="en-US" sz="1400" kern="1200" dirty="0"/>
        </a:p>
      </dsp:txBody>
      <dsp:txXfrm>
        <a:off x="909713" y="1277290"/>
        <a:ext cx="1320073" cy="592365"/>
      </dsp:txXfrm>
    </dsp:sp>
    <dsp:sp modelId="{F966B27F-28C5-4646-BE8E-DCC9EA596151}">
      <dsp:nvSpPr>
        <dsp:cNvPr id="0" name=""/>
        <dsp:cNvSpPr/>
      </dsp:nvSpPr>
      <dsp:spPr>
        <a:xfrm>
          <a:off x="-41489" y="2324402"/>
          <a:ext cx="1424301" cy="8847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B7123-DD15-4887-B9B7-5617DF297E3A}">
      <dsp:nvSpPr>
        <dsp:cNvPr id="0" name=""/>
        <dsp:cNvSpPr/>
      </dsp:nvSpPr>
      <dsp:spPr>
        <a:xfrm>
          <a:off x="0" y="2363817"/>
          <a:ext cx="1424301" cy="8847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Fresh/Brackish water drowning</a:t>
          </a:r>
        </a:p>
      </dsp:txBody>
      <dsp:txXfrm>
        <a:off x="25914" y="2389731"/>
        <a:ext cx="1372473" cy="832951"/>
      </dsp:txXfrm>
    </dsp:sp>
    <dsp:sp modelId="{DC063C64-2647-468A-AC38-6EB68288F175}">
      <dsp:nvSpPr>
        <dsp:cNvPr id="0" name=""/>
        <dsp:cNvSpPr/>
      </dsp:nvSpPr>
      <dsp:spPr>
        <a:xfrm>
          <a:off x="1330111" y="3588022"/>
          <a:ext cx="1123421" cy="5096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D9585-C00E-4CE2-8751-938A51BE1FC2}">
      <dsp:nvSpPr>
        <dsp:cNvPr id="0" name=""/>
        <dsp:cNvSpPr/>
      </dsp:nvSpPr>
      <dsp:spPr>
        <a:xfrm>
          <a:off x="1371601" y="3627437"/>
          <a:ext cx="1123421" cy="5096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Sea/Salt water drowning</a:t>
          </a:r>
        </a:p>
      </dsp:txBody>
      <dsp:txXfrm>
        <a:off x="1386528" y="3642364"/>
        <a:ext cx="1093567" cy="479801"/>
      </dsp:txXfrm>
    </dsp:sp>
    <dsp:sp modelId="{5EA68BC6-E445-44C6-9CB6-35B3148E24E1}">
      <dsp:nvSpPr>
        <dsp:cNvPr id="0" name=""/>
        <dsp:cNvSpPr/>
      </dsp:nvSpPr>
      <dsp:spPr>
        <a:xfrm>
          <a:off x="5608960" y="1289178"/>
          <a:ext cx="1219727" cy="602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5AC9E-CAFD-4115-ADA3-0C4949DBAF82}">
      <dsp:nvSpPr>
        <dsp:cNvPr id="0" name=""/>
        <dsp:cNvSpPr/>
      </dsp:nvSpPr>
      <dsp:spPr>
        <a:xfrm>
          <a:off x="5650450" y="1328593"/>
          <a:ext cx="1219727" cy="602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Atypical Drowning</a:t>
          </a:r>
        </a:p>
      </dsp:txBody>
      <dsp:txXfrm>
        <a:off x="5668092" y="1346235"/>
        <a:ext cx="1184443" cy="567072"/>
      </dsp:txXfrm>
    </dsp:sp>
    <dsp:sp modelId="{1E38B956-DC46-4CE9-A912-1EBEB0D1D3D5}">
      <dsp:nvSpPr>
        <dsp:cNvPr id="0" name=""/>
        <dsp:cNvSpPr/>
      </dsp:nvSpPr>
      <dsp:spPr>
        <a:xfrm>
          <a:off x="3700083" y="2138096"/>
          <a:ext cx="1061126" cy="658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AFEAD-6CFD-4CDD-AF83-D03A87116F92}">
      <dsp:nvSpPr>
        <dsp:cNvPr id="0" name=""/>
        <dsp:cNvSpPr/>
      </dsp:nvSpPr>
      <dsp:spPr>
        <a:xfrm>
          <a:off x="3741572" y="2177511"/>
          <a:ext cx="1061126" cy="6582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Dry drowning</a:t>
          </a:r>
        </a:p>
      </dsp:txBody>
      <dsp:txXfrm>
        <a:off x="3760851" y="2196790"/>
        <a:ext cx="1022568" cy="619664"/>
      </dsp:txXfrm>
    </dsp:sp>
    <dsp:sp modelId="{72D780AC-1CE6-4742-B072-223BB7AD1422}">
      <dsp:nvSpPr>
        <dsp:cNvPr id="0" name=""/>
        <dsp:cNvSpPr/>
      </dsp:nvSpPr>
      <dsp:spPr>
        <a:xfrm>
          <a:off x="3937872" y="3302336"/>
          <a:ext cx="1729911" cy="779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AF482-1AA7-4102-BC00-5C7FC861C507}">
      <dsp:nvSpPr>
        <dsp:cNvPr id="0" name=""/>
        <dsp:cNvSpPr/>
      </dsp:nvSpPr>
      <dsp:spPr>
        <a:xfrm>
          <a:off x="3979362" y="3341751"/>
          <a:ext cx="1729911" cy="7799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Immersion syndrome/ </a:t>
          </a:r>
          <a:r>
            <a:rPr lang="en-US" sz="1400" kern="1200" dirty="0" err="1"/>
            <a:t>Hydrcution</a:t>
          </a:r>
          <a:r>
            <a:rPr lang="en-US" sz="1400" kern="1200" dirty="0"/>
            <a:t>/Submersion inhibition</a:t>
          </a:r>
        </a:p>
      </dsp:txBody>
      <dsp:txXfrm>
        <a:off x="4002206" y="3364595"/>
        <a:ext cx="1684223" cy="734273"/>
      </dsp:txXfrm>
    </dsp:sp>
    <dsp:sp modelId="{4A2FFF74-45D0-4B1F-94A3-9FBD0934BAD3}">
      <dsp:nvSpPr>
        <dsp:cNvPr id="0" name=""/>
        <dsp:cNvSpPr/>
      </dsp:nvSpPr>
      <dsp:spPr>
        <a:xfrm>
          <a:off x="6747007" y="3513881"/>
          <a:ext cx="1262601" cy="678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225CB-2B51-4C84-AB4F-B888812A01EC}">
      <dsp:nvSpPr>
        <dsp:cNvPr id="0" name=""/>
        <dsp:cNvSpPr/>
      </dsp:nvSpPr>
      <dsp:spPr>
        <a:xfrm>
          <a:off x="6788497" y="3553296"/>
          <a:ext cx="1262601" cy="6782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Secondary</a:t>
          </a:r>
        </a:p>
        <a:p>
          <a:pPr marL="0" lvl="0" indent="0" algn="ctr" defTabSz="622300">
            <a:lnSpc>
              <a:spcPct val="90000"/>
            </a:lnSpc>
            <a:spcBef>
              <a:spcPct val="0"/>
            </a:spcBef>
            <a:spcAft>
              <a:spcPct val="35000"/>
            </a:spcAft>
            <a:buNone/>
          </a:pPr>
          <a:r>
            <a:rPr lang="en-US" sz="1400" kern="1200" dirty="0"/>
            <a:t>drowning</a:t>
          </a:r>
        </a:p>
      </dsp:txBody>
      <dsp:txXfrm>
        <a:off x="6808362" y="3573161"/>
        <a:ext cx="1222871" cy="638509"/>
      </dsp:txXfrm>
    </dsp:sp>
    <dsp:sp modelId="{8EA69403-C88D-45A5-A384-50572C5C9010}">
      <dsp:nvSpPr>
        <dsp:cNvPr id="0" name=""/>
        <dsp:cNvSpPr/>
      </dsp:nvSpPr>
      <dsp:spPr>
        <a:xfrm>
          <a:off x="6893110" y="2270350"/>
          <a:ext cx="1163395" cy="637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FD5EB-580F-442D-B0D5-49571B93B5CE}">
      <dsp:nvSpPr>
        <dsp:cNvPr id="0" name=""/>
        <dsp:cNvSpPr/>
      </dsp:nvSpPr>
      <dsp:spPr>
        <a:xfrm>
          <a:off x="6934600" y="2309765"/>
          <a:ext cx="1163395" cy="6376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Shallow water drowning</a:t>
          </a:r>
        </a:p>
      </dsp:txBody>
      <dsp:txXfrm>
        <a:off x="6953275" y="2328440"/>
        <a:ext cx="1126045" cy="600263"/>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6B91-E1B6-40F3-8072-F490F5E6A271}" type="datetimeFigureOut">
              <a:rPr lang="en-US" smtClean="0"/>
              <a:t>2/25/2025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CD83E-D8EE-48F9-BB71-F18F6C84BA8F}" type="slidenum">
              <a:rPr lang="en-US" smtClean="0"/>
              <a:t>‹#›</a:t>
            </a:fld>
            <a:endParaRPr lang="en-US"/>
          </a:p>
        </p:txBody>
      </p:sp>
    </p:spTree>
    <p:extLst>
      <p:ext uri="{BB962C8B-B14F-4D97-AF65-F5344CB8AC3E}">
        <p14:creationId xmlns:p14="http://schemas.microsoft.com/office/powerpoint/2010/main" val="396302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CD83E-D8EE-48F9-BB71-F18F6C84BA8F}" type="slidenum">
              <a:rPr lang="en-US" smtClean="0"/>
              <a:t>8</a:t>
            </a:fld>
            <a:endParaRPr lang="en-US"/>
          </a:p>
        </p:txBody>
      </p:sp>
    </p:spTree>
    <p:extLst>
      <p:ext uri="{BB962C8B-B14F-4D97-AF65-F5344CB8AC3E}">
        <p14:creationId xmlns:p14="http://schemas.microsoft.com/office/powerpoint/2010/main" val="200676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CD83E-D8EE-48F9-BB71-F18F6C84BA8F}" type="slidenum">
              <a:rPr lang="en-US" smtClean="0"/>
              <a:t>18</a:t>
            </a:fld>
            <a:endParaRPr lang="en-US"/>
          </a:p>
        </p:txBody>
      </p:sp>
    </p:spTree>
    <p:extLst>
      <p:ext uri="{BB962C8B-B14F-4D97-AF65-F5344CB8AC3E}">
        <p14:creationId xmlns:p14="http://schemas.microsoft.com/office/powerpoint/2010/main" val="267430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2/25/2025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2/25/2025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jmhsonline.com/2021/august/2148.pdf" TargetMode="External"/><Relationship Id="rId2" Type="http://schemas.openxmlformats.org/officeDocument/2006/relationships/hyperlink" Target="https://pubmed.ncbi.nlm.nih.gov/16738432/#:~:text=Males%20constitute%2079.8%25%20of%20all,of%20all%20asphyxial%20deaths%2C%20respectively" TargetMode="External"/><Relationship Id="rId1" Type="http://schemas.openxmlformats.org/officeDocument/2006/relationships/slideLayout" Target="../slideLayouts/slideLayout2.xml"/><Relationship Id="rId5" Type="http://schemas.openxmlformats.org/officeDocument/2006/relationships/hyperlink" Target="https://www.duhs.edu.pk/download/jduhs-vol.6-issue-3/rp3.pdf" TargetMode="External"/><Relationship Id="rId4" Type="http://schemas.openxmlformats.org/officeDocument/2006/relationships/hyperlink" Target="https://apims.net/index.php/apims/article/view/27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igitallibrary.edu.p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4498848" cy="1828800"/>
          </a:xfrm>
        </p:spPr>
        <p:txBody>
          <a:bodyPr>
            <a:normAutofit fontScale="90000"/>
          </a:bodyPr>
          <a:lstStyle/>
          <a:p>
            <a:r>
              <a:rPr lang="en-US" sz="8000" dirty="0">
                <a:solidFill>
                  <a:schemeClr val="tx1"/>
                </a:solidFill>
                <a:effectLst>
                  <a:outerShdw blurRad="38100" dist="38100" dir="2700000" algn="tl">
                    <a:srgbClr val="000000">
                      <a:alpha val="43137"/>
                    </a:srgbClr>
                  </a:outerShdw>
                </a:effectLst>
              </a:rPr>
              <a:t>ASPHXIA IV</a:t>
            </a:r>
            <a:br>
              <a:rPr lang="en-US" dirty="0"/>
            </a:br>
            <a:endParaRPr lang="en-US" dirty="0"/>
          </a:p>
        </p:txBody>
      </p:sp>
      <p:sp>
        <p:nvSpPr>
          <p:cNvPr id="3" name="Subtitle 2"/>
          <p:cNvSpPr>
            <a:spLocks noGrp="1"/>
          </p:cNvSpPr>
          <p:nvPr>
            <p:ph type="subTitle" idx="1"/>
          </p:nvPr>
        </p:nvSpPr>
        <p:spPr>
          <a:xfrm>
            <a:off x="3581400" y="6023897"/>
            <a:ext cx="5334000" cy="810064"/>
          </a:xfrm>
        </p:spPr>
        <p:txBody>
          <a:bodyPr>
            <a:normAutofit/>
          </a:bodyPr>
          <a:lstStyle/>
          <a:p>
            <a:r>
              <a:rPr lang="en-US" b="1" dirty="0"/>
              <a:t>Dr . </a:t>
            </a:r>
            <a:r>
              <a:rPr lang="en-US" b="1" dirty="0" err="1"/>
              <a:t>Filza</a:t>
            </a:r>
            <a:r>
              <a:rPr lang="en-US" b="1"/>
              <a:t> Ali &amp; Dr </a:t>
            </a:r>
            <a:r>
              <a:rPr lang="en-US" b="1" dirty="0"/>
              <a:t>Sharukh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06" y="2057400"/>
            <a:ext cx="86868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06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98080" cy="1143000"/>
          </a:xfrm>
        </p:spPr>
        <p:txBody>
          <a:bodyPr>
            <a:normAutofit/>
          </a:bodyPr>
          <a:lstStyle/>
          <a:p>
            <a:r>
              <a:rPr lang="en-US" sz="4400" b="1" dirty="0">
                <a:solidFill>
                  <a:schemeClr val="tx2"/>
                </a:solidFill>
              </a:rPr>
              <a:t>Types of Drowning: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130145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C96BCE9-50F9-60C0-0BD2-16CAC72EC7BF}"/>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17321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b="1" dirty="0"/>
              <a:t>Types of Drowning</a:t>
            </a:r>
          </a:p>
        </p:txBody>
      </p:sp>
      <p:sp>
        <p:nvSpPr>
          <p:cNvPr id="3" name="Content Placeholder 2"/>
          <p:cNvSpPr>
            <a:spLocks noGrp="1"/>
          </p:cNvSpPr>
          <p:nvPr>
            <p:ph idx="1"/>
          </p:nvPr>
        </p:nvSpPr>
        <p:spPr>
          <a:xfrm>
            <a:off x="609600" y="1828800"/>
            <a:ext cx="7696200" cy="5105400"/>
          </a:xfrm>
        </p:spPr>
        <p:txBody>
          <a:bodyPr>
            <a:normAutofit/>
          </a:bodyPr>
          <a:lstStyle/>
          <a:p>
            <a:pPr algn="just"/>
            <a:r>
              <a:rPr lang="en-US" b="1" dirty="0">
                <a:solidFill>
                  <a:schemeClr val="accent3"/>
                </a:solidFill>
              </a:rPr>
              <a:t>TYPICAL DRWONING</a:t>
            </a:r>
          </a:p>
          <a:p>
            <a:pPr algn="just">
              <a:buNone/>
            </a:pPr>
            <a:r>
              <a:rPr lang="en-US" dirty="0"/>
              <a:t>     </a:t>
            </a:r>
            <a:r>
              <a:rPr lang="en-US" sz="2400" dirty="0"/>
              <a:t>This is the typical type in which the water is swallowed and inhaled in the respiratory passages causing asphyxia and death.</a:t>
            </a:r>
          </a:p>
          <a:p>
            <a:pPr algn="just"/>
            <a:r>
              <a:rPr lang="en-US" b="1" dirty="0">
                <a:solidFill>
                  <a:schemeClr val="accent3"/>
                </a:solidFill>
              </a:rPr>
              <a:t>ATYPICAL DROWNING</a:t>
            </a:r>
          </a:p>
          <a:p>
            <a:pPr algn="just">
              <a:buNone/>
            </a:pPr>
            <a:r>
              <a:rPr lang="en-US" dirty="0"/>
              <a:t>     </a:t>
            </a:r>
            <a:r>
              <a:rPr lang="en-US" sz="2400" dirty="0"/>
              <a:t>This term includes the death from submersion due to following reasons:</a:t>
            </a:r>
          </a:p>
          <a:p>
            <a:pPr marL="582930" indent="-514350" algn="just">
              <a:buFont typeface="+mj-lt"/>
              <a:buAutoNum type="arabicPeriod"/>
            </a:pPr>
            <a:r>
              <a:rPr lang="en-US" sz="2400" dirty="0"/>
              <a:t>Vagal inhibition(Immersion Syndrome)</a:t>
            </a:r>
          </a:p>
          <a:p>
            <a:pPr marL="582930" indent="-514350" algn="just">
              <a:buFont typeface="+mj-lt"/>
              <a:buAutoNum type="arabicPeriod"/>
            </a:pPr>
            <a:r>
              <a:rPr lang="en-US" sz="2400" dirty="0"/>
              <a:t>Laryngeal spasm</a:t>
            </a:r>
          </a:p>
          <a:p>
            <a:pPr marL="582930" indent="-514350" algn="just">
              <a:buFont typeface="+mj-lt"/>
              <a:buAutoNum type="arabicPeriod"/>
            </a:pPr>
            <a:r>
              <a:rPr lang="en-US" sz="2400" dirty="0"/>
              <a:t>Submersion of the unconscious</a:t>
            </a:r>
          </a:p>
        </p:txBody>
      </p:sp>
      <p:sp>
        <p:nvSpPr>
          <p:cNvPr id="4" name="Rectangle 3">
            <a:extLst>
              <a:ext uri="{FF2B5EF4-FFF2-40B4-BE49-F238E27FC236}">
                <a16:creationId xmlns:a16="http://schemas.microsoft.com/office/drawing/2014/main" id="{C465CBCA-1B58-14A1-B8B6-7F92CCB73953}"/>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54759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Atypical Drowning </a:t>
            </a:r>
          </a:p>
        </p:txBody>
      </p:sp>
      <p:sp>
        <p:nvSpPr>
          <p:cNvPr id="3" name="Content Placeholder 2"/>
          <p:cNvSpPr>
            <a:spLocks noGrp="1"/>
          </p:cNvSpPr>
          <p:nvPr>
            <p:ph idx="1"/>
          </p:nvPr>
        </p:nvSpPr>
        <p:spPr>
          <a:xfrm>
            <a:off x="457200" y="2133600"/>
            <a:ext cx="6172200" cy="4525963"/>
          </a:xfrm>
        </p:spPr>
        <p:txBody>
          <a:bodyPr>
            <a:normAutofit lnSpcReduction="10000"/>
          </a:bodyPr>
          <a:lstStyle/>
          <a:p>
            <a:pPr marL="0" indent="0">
              <a:buNone/>
            </a:pPr>
            <a:r>
              <a:rPr lang="en-US" b="1" dirty="0">
                <a:solidFill>
                  <a:schemeClr val="accent3"/>
                </a:solidFill>
              </a:rPr>
              <a:t>DRY DROWNING:</a:t>
            </a:r>
          </a:p>
          <a:p>
            <a:r>
              <a:rPr lang="en-US" b="1" dirty="0">
                <a:solidFill>
                  <a:schemeClr val="accent3"/>
                </a:solidFill>
              </a:rPr>
              <a:t> </a:t>
            </a:r>
            <a:r>
              <a:rPr lang="en-US" dirty="0"/>
              <a:t>No inhalation or very little. Death is sudden &amp;  practically no water enters the lungs/stomach thus giving no finding of Drowning. </a:t>
            </a:r>
          </a:p>
          <a:p>
            <a:r>
              <a:rPr lang="en-US" dirty="0"/>
              <a:t>This situation is called Dry Drowning. Inhalation of fluid in air passage. It triggers the laryngeal spasm and leading to death.  </a:t>
            </a:r>
          </a:p>
          <a:p>
            <a:pPr marL="0" indent="0">
              <a:buNone/>
            </a:pPr>
            <a:r>
              <a:rPr lang="en-US" b="1" dirty="0">
                <a:solidFill>
                  <a:schemeClr val="accent3"/>
                </a:solidFill>
              </a:rPr>
              <a:t>SHALLOW WATER DROWNING: </a:t>
            </a:r>
          </a:p>
          <a:p>
            <a:pPr marL="0" indent="0">
              <a:buNone/>
            </a:pPr>
            <a:r>
              <a:rPr lang="en-US" b="1" dirty="0">
                <a:solidFill>
                  <a:schemeClr val="accent3"/>
                </a:solidFill>
              </a:rPr>
              <a:t>                </a:t>
            </a:r>
            <a:r>
              <a:rPr lang="en-US" dirty="0"/>
              <a:t>Submersion</a:t>
            </a:r>
            <a:r>
              <a:rPr lang="en-US" dirty="0">
                <a:solidFill>
                  <a:schemeClr val="accent3"/>
                </a:solidFill>
              </a:rPr>
              <a:t> </a:t>
            </a:r>
            <a:r>
              <a:rPr lang="en-US" dirty="0"/>
              <a:t>of unconscious</a:t>
            </a:r>
          </a:p>
          <a:p>
            <a:pPr marL="0" indent="0">
              <a:buNone/>
            </a:pP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40" r="15846"/>
          <a:stretch/>
        </p:blipFill>
        <p:spPr bwMode="auto">
          <a:xfrm>
            <a:off x="6248400" y="2590800"/>
            <a:ext cx="2785241" cy="3362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CF2045D-75D3-CCAB-3A47-04C3A46318BE}"/>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1778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4983163"/>
          </a:xfrm>
        </p:spPr>
        <p:txBody>
          <a:bodyPr>
            <a:normAutofit/>
          </a:bodyPr>
          <a:lstStyle/>
          <a:p>
            <a:pPr marL="0" indent="0">
              <a:buNone/>
            </a:pPr>
            <a:r>
              <a:rPr lang="en-US" b="1" dirty="0">
                <a:solidFill>
                  <a:schemeClr val="accent3"/>
                </a:solidFill>
              </a:rPr>
              <a:t>IMMERSION SYNDROME:</a:t>
            </a:r>
            <a:r>
              <a:rPr lang="en-US" dirty="0"/>
              <a:t> </a:t>
            </a:r>
          </a:p>
          <a:p>
            <a:pPr marL="0" indent="0">
              <a:buNone/>
            </a:pPr>
            <a:r>
              <a:rPr lang="en-US" dirty="0" err="1"/>
              <a:t>Vaso</a:t>
            </a:r>
            <a:r>
              <a:rPr lang="en-US" dirty="0"/>
              <a:t>-vagal inhibition Water rushes into the nose &amp; mouth producing an impact against the </a:t>
            </a:r>
            <a:r>
              <a:rPr lang="en-US" dirty="0" err="1"/>
              <a:t>naso</a:t>
            </a:r>
            <a:r>
              <a:rPr lang="en-US" dirty="0"/>
              <a:t>- pharynx or larynx which produces laryngeal spasm, shock &amp; stimulation of </a:t>
            </a:r>
            <a:r>
              <a:rPr lang="en-US" dirty="0" err="1"/>
              <a:t>vagus</a:t>
            </a:r>
            <a:r>
              <a:rPr lang="en-US" dirty="0"/>
              <a:t> nerve. It is also called </a:t>
            </a:r>
            <a:r>
              <a:rPr lang="en-US" b="1" dirty="0">
                <a:solidFill>
                  <a:schemeClr val="tx2"/>
                </a:solidFill>
              </a:rPr>
              <a:t>Submersion inhibition / </a:t>
            </a:r>
            <a:r>
              <a:rPr lang="en-US" b="1" dirty="0" err="1">
                <a:solidFill>
                  <a:schemeClr val="tx2"/>
                </a:solidFill>
              </a:rPr>
              <a:t>Hydrocution</a:t>
            </a:r>
            <a:endParaRPr lang="en-US" b="1" dirty="0">
              <a:solidFill>
                <a:schemeClr val="tx2"/>
              </a:solidFill>
            </a:endParaRPr>
          </a:p>
          <a:p>
            <a:pPr marL="0" indent="0">
              <a:buNone/>
            </a:pPr>
            <a:endParaRPr lang="en-US" dirty="0">
              <a:solidFill>
                <a:schemeClr val="accent3"/>
              </a:solidFill>
            </a:endParaRPr>
          </a:p>
          <a:p>
            <a:pPr marL="0" indent="0">
              <a:buNone/>
            </a:pPr>
            <a:r>
              <a:rPr lang="en-US" b="1" dirty="0">
                <a:solidFill>
                  <a:schemeClr val="accent3"/>
                </a:solidFill>
              </a:rPr>
              <a:t>SECONDARY DROWNING SYNDROME OR NEAR DROWNING </a:t>
            </a:r>
            <a:r>
              <a:rPr lang="en-US" dirty="0">
                <a:solidFill>
                  <a:schemeClr val="accent3"/>
                </a:solidFill>
              </a:rPr>
              <a:t>:</a:t>
            </a:r>
            <a:r>
              <a:rPr lang="en-US" dirty="0"/>
              <a:t> </a:t>
            </a:r>
          </a:p>
          <a:p>
            <a:pPr marL="0" indent="0">
              <a:buNone/>
            </a:pPr>
            <a:r>
              <a:rPr lang="en-US" dirty="0"/>
              <a:t> Infection from contaminated inhaled water leading to heavy, </a:t>
            </a:r>
            <a:r>
              <a:rPr lang="en-US" dirty="0" err="1"/>
              <a:t>fibrosed</a:t>
            </a:r>
            <a:r>
              <a:rPr lang="en-US" dirty="0"/>
              <a:t> and stiff lungs</a:t>
            </a:r>
          </a:p>
        </p:txBody>
      </p:sp>
      <p:sp>
        <p:nvSpPr>
          <p:cNvPr id="2" name="Rectangle 1">
            <a:extLst>
              <a:ext uri="{FF2B5EF4-FFF2-40B4-BE49-F238E27FC236}">
                <a16:creationId xmlns:a16="http://schemas.microsoft.com/office/drawing/2014/main" id="{683B460A-CAEB-5348-7E16-D48046E96EB1}"/>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57904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498080" cy="1143000"/>
          </a:xfrm>
        </p:spPr>
        <p:txBody>
          <a:bodyPr/>
          <a:lstStyle/>
          <a:p>
            <a:r>
              <a:rPr lang="en-US" b="1" dirty="0"/>
              <a:t>Cause of death </a:t>
            </a:r>
          </a:p>
        </p:txBody>
      </p:sp>
      <p:sp>
        <p:nvSpPr>
          <p:cNvPr id="3" name="Content Placeholder 2"/>
          <p:cNvSpPr>
            <a:spLocks noGrp="1"/>
          </p:cNvSpPr>
          <p:nvPr>
            <p:ph idx="1"/>
          </p:nvPr>
        </p:nvSpPr>
        <p:spPr>
          <a:xfrm>
            <a:off x="685800" y="2057400"/>
            <a:ext cx="7620000" cy="4525963"/>
          </a:xfrm>
        </p:spPr>
        <p:txBody>
          <a:bodyPr>
            <a:normAutofit/>
          </a:bodyPr>
          <a:lstStyle/>
          <a:p>
            <a:pPr marL="0" indent="0">
              <a:buNone/>
            </a:pPr>
            <a:r>
              <a:rPr lang="en-US" sz="2800" b="1" dirty="0">
                <a:solidFill>
                  <a:schemeClr val="accent3"/>
                </a:solidFill>
              </a:rPr>
              <a:t>Dry Drowning:</a:t>
            </a:r>
          </a:p>
          <a:p>
            <a:r>
              <a:rPr lang="en-US" sz="2800" dirty="0"/>
              <a:t>Reflex neurogenic cardiac failure </a:t>
            </a:r>
          </a:p>
          <a:p>
            <a:pPr>
              <a:buNone/>
            </a:pPr>
            <a:r>
              <a:rPr lang="en-US" sz="2800" dirty="0"/>
              <a:t>(sudden cardiac arrest)</a:t>
            </a:r>
          </a:p>
          <a:p>
            <a:pPr>
              <a:buNone/>
            </a:pPr>
            <a:r>
              <a:rPr lang="en-US" sz="2800" dirty="0"/>
              <a:t>Pre- disposing factors .</a:t>
            </a:r>
          </a:p>
          <a:p>
            <a:pPr marL="514350" indent="-514350">
              <a:buFont typeface="+mj-lt"/>
              <a:buAutoNum type="arabicPeriod"/>
            </a:pPr>
            <a:r>
              <a:rPr lang="en-US" sz="2800" dirty="0"/>
              <a:t>Person in high emotional state.</a:t>
            </a:r>
          </a:p>
          <a:p>
            <a:pPr marL="514350" indent="-514350">
              <a:buFont typeface="+mj-lt"/>
              <a:buAutoNum type="arabicPeriod"/>
            </a:pPr>
            <a:r>
              <a:rPr lang="en-US" sz="2800" dirty="0"/>
              <a:t>Sudden immersion in a position where feet enters the water first.</a:t>
            </a:r>
          </a:p>
        </p:txBody>
      </p:sp>
      <p:sp>
        <p:nvSpPr>
          <p:cNvPr id="4" name="Rectangle 3">
            <a:extLst>
              <a:ext uri="{FF2B5EF4-FFF2-40B4-BE49-F238E27FC236}">
                <a16:creationId xmlns:a16="http://schemas.microsoft.com/office/drawing/2014/main" id="{DFEF0F30-1F87-8358-6B6E-09ADF09A0C17}"/>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89220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20000" cy="1524000"/>
          </a:xfrm>
        </p:spPr>
        <p:txBody>
          <a:bodyPr>
            <a:normAutofit/>
          </a:bodyPr>
          <a:lstStyle/>
          <a:p>
            <a:r>
              <a:rPr lang="en-US" sz="4800" b="1" dirty="0"/>
              <a:t>Cause of death  </a:t>
            </a:r>
          </a:p>
        </p:txBody>
      </p:sp>
      <p:sp>
        <p:nvSpPr>
          <p:cNvPr id="3" name="Content Placeholder 2"/>
          <p:cNvSpPr>
            <a:spLocks noGrp="1"/>
          </p:cNvSpPr>
          <p:nvPr>
            <p:ph idx="1"/>
          </p:nvPr>
        </p:nvSpPr>
        <p:spPr>
          <a:xfrm>
            <a:off x="381000" y="1752600"/>
            <a:ext cx="8534400" cy="4876800"/>
          </a:xfrm>
        </p:spPr>
        <p:txBody>
          <a:bodyPr>
            <a:normAutofit/>
          </a:bodyPr>
          <a:lstStyle/>
          <a:p>
            <a:pPr marL="0" indent="0" algn="just">
              <a:buNone/>
            </a:pPr>
            <a:r>
              <a:rPr lang="en-US" sz="3200" b="1" dirty="0">
                <a:solidFill>
                  <a:schemeClr val="accent3"/>
                </a:solidFill>
              </a:rPr>
              <a:t>Near drowning / Secondary drowning.</a:t>
            </a:r>
            <a:endParaRPr lang="en-US" sz="3200" dirty="0">
              <a:solidFill>
                <a:schemeClr val="accent3"/>
              </a:solidFill>
            </a:endParaRPr>
          </a:p>
          <a:p>
            <a:pPr algn="just"/>
            <a:r>
              <a:rPr lang="en-US" sz="2800" dirty="0"/>
              <a:t>Survival beyond 24 hours after the victim is removed from the aqueous environment has been considered as, ‘near-drowning’</a:t>
            </a:r>
          </a:p>
          <a:p>
            <a:pPr algn="just"/>
            <a:r>
              <a:rPr lang="en-US" sz="2800" dirty="0"/>
              <a:t>Hypothermia and decreased oxygen supply to brain and the vital tissues, determine the morbidity and </a:t>
            </a:r>
            <a:r>
              <a:rPr lang="en-US" sz="2800" dirty="0" err="1"/>
              <a:t>mortality.The</a:t>
            </a:r>
            <a:r>
              <a:rPr lang="en-US" sz="2800" dirty="0"/>
              <a:t> person may survive or die later.</a:t>
            </a:r>
          </a:p>
          <a:p>
            <a:pPr algn="just"/>
            <a:r>
              <a:rPr lang="en-US" sz="2800" dirty="0"/>
              <a:t>It is also called </a:t>
            </a:r>
            <a:r>
              <a:rPr lang="en-US" sz="2800" b="1" dirty="0">
                <a:solidFill>
                  <a:schemeClr val="accent3"/>
                </a:solidFill>
              </a:rPr>
              <a:t> Post	immersion syndrome</a:t>
            </a:r>
            <a:endParaRPr lang="en-US" sz="2800" dirty="0"/>
          </a:p>
        </p:txBody>
      </p:sp>
      <p:sp>
        <p:nvSpPr>
          <p:cNvPr id="4" name="Rectangle 3">
            <a:extLst>
              <a:ext uri="{FF2B5EF4-FFF2-40B4-BE49-F238E27FC236}">
                <a16:creationId xmlns:a16="http://schemas.microsoft.com/office/drawing/2014/main" id="{CB445F5A-72D4-C535-9F90-B0055B329333}"/>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19184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Drowning </a:t>
            </a:r>
          </a:p>
        </p:txBody>
      </p:sp>
      <p:sp>
        <p:nvSpPr>
          <p:cNvPr id="3" name="Content Placeholder 2"/>
          <p:cNvSpPr>
            <a:spLocks noGrp="1"/>
          </p:cNvSpPr>
          <p:nvPr>
            <p:ph idx="1"/>
          </p:nvPr>
        </p:nvSpPr>
        <p:spPr>
          <a:xfrm>
            <a:off x="609600" y="2209800"/>
            <a:ext cx="7620000" cy="4525963"/>
          </a:xfrm>
        </p:spPr>
        <p:txBody>
          <a:bodyPr/>
          <a:lstStyle/>
          <a:p>
            <a:pPr marL="0" indent="0">
              <a:buNone/>
            </a:pPr>
            <a:r>
              <a:rPr lang="en-US" dirty="0">
                <a:solidFill>
                  <a:schemeClr val="accent3"/>
                </a:solidFill>
              </a:rPr>
              <a:t>WET DROWNING </a:t>
            </a:r>
            <a:r>
              <a:rPr lang="en-US" dirty="0"/>
              <a:t>is the  obstruction of air passages &amp; lungs by inhalation of fluid.</a:t>
            </a:r>
          </a:p>
          <a:p>
            <a:pPr marL="514350" indent="-514350">
              <a:buNone/>
            </a:pPr>
            <a:r>
              <a:rPr lang="en-US" dirty="0"/>
              <a:t>Types of Wet Drowning :-</a:t>
            </a:r>
          </a:p>
          <a:p>
            <a:pPr marL="514350" indent="-514350">
              <a:buFont typeface="Wingdings" pitchFamily="2" charset="2"/>
              <a:buChar char="q"/>
            </a:pPr>
            <a:r>
              <a:rPr lang="en-US" dirty="0"/>
              <a:t>Fresh / Brackish water Drowning </a:t>
            </a:r>
          </a:p>
          <a:p>
            <a:pPr marL="514350" indent="-514350">
              <a:buFont typeface="Wingdings" pitchFamily="2" charset="2"/>
              <a:buChar char="q"/>
            </a:pPr>
            <a:r>
              <a:rPr lang="en-US" dirty="0"/>
              <a:t>Salt / Sea water Drowning</a:t>
            </a:r>
          </a:p>
        </p:txBody>
      </p:sp>
      <p:sp>
        <p:nvSpPr>
          <p:cNvPr id="4" name="Rectangle 3">
            <a:extLst>
              <a:ext uri="{FF2B5EF4-FFF2-40B4-BE49-F238E27FC236}">
                <a16:creationId xmlns:a16="http://schemas.microsoft.com/office/drawing/2014/main" id="{0F01B3DA-D4D2-F9ED-65D3-C39AD6A5CC18}"/>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89625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 y="533400"/>
            <a:ext cx="9704439" cy="1143000"/>
          </a:xfrm>
        </p:spPr>
        <p:txBody>
          <a:bodyPr>
            <a:normAutofit/>
          </a:bodyPr>
          <a:lstStyle/>
          <a:p>
            <a:r>
              <a:rPr lang="en-US" sz="4400" b="1" dirty="0"/>
              <a:t>Mechanism of death in wet drowning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060" y="2057400"/>
            <a:ext cx="816694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EC3D8B8-0377-5F19-C3D9-CB11936B9238}"/>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9046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Fresh /Brackish water drowning </a:t>
            </a:r>
          </a:p>
        </p:txBody>
      </p:sp>
      <p:sp>
        <p:nvSpPr>
          <p:cNvPr id="3" name="Content Placeholder 2"/>
          <p:cNvSpPr>
            <a:spLocks noGrp="1"/>
          </p:cNvSpPr>
          <p:nvPr>
            <p:ph idx="1"/>
          </p:nvPr>
        </p:nvSpPr>
        <p:spPr>
          <a:xfrm>
            <a:off x="609600" y="1981200"/>
            <a:ext cx="7696200" cy="4525963"/>
          </a:xfrm>
        </p:spPr>
        <p:txBody>
          <a:bodyPr>
            <a:normAutofit/>
          </a:bodyPr>
          <a:lstStyle/>
          <a:p>
            <a:pPr marL="457200" indent="-457200">
              <a:buFont typeface="Wingdings" pitchFamily="2" charset="2"/>
              <a:buChar char="q"/>
            </a:pPr>
            <a:r>
              <a:rPr lang="en-US" dirty="0"/>
              <a:t>Inhaled water spread through enormous lung field (alveolar space area) </a:t>
            </a:r>
          </a:p>
          <a:p>
            <a:pPr marL="457200" indent="-457200">
              <a:buFont typeface="Wingdings" pitchFamily="2" charset="2"/>
              <a:buChar char="q"/>
            </a:pPr>
            <a:r>
              <a:rPr lang="en-US" dirty="0"/>
              <a:t>Water is rapidly absorbed &amp; water enters the blood stream leading to </a:t>
            </a:r>
            <a:r>
              <a:rPr lang="en-US" dirty="0" err="1"/>
              <a:t>haemodilution</a:t>
            </a:r>
            <a:r>
              <a:rPr lang="en-US" dirty="0"/>
              <a:t> .</a:t>
            </a:r>
          </a:p>
          <a:p>
            <a:pPr marL="457200" indent="-457200">
              <a:buFont typeface="Wingdings" pitchFamily="2" charset="2"/>
              <a:buChar char="q"/>
            </a:pPr>
            <a:r>
              <a:rPr lang="en-US" dirty="0"/>
              <a:t>There is haemolysis of RBC &amp; fall in mineral salts thus we have initially anoxia in lung added with circulatory anoxia. </a:t>
            </a:r>
          </a:p>
          <a:p>
            <a:pPr marL="457200" indent="-457200">
              <a:buFont typeface="Wingdings" pitchFamily="2" charset="2"/>
              <a:buChar char="q"/>
            </a:pPr>
            <a:r>
              <a:rPr lang="en-US" dirty="0"/>
              <a:t>This condition leads to collapse ,hypotension  &amp; causes ventricular fibrillation &amp; cardiac failure .</a:t>
            </a:r>
          </a:p>
        </p:txBody>
      </p:sp>
      <p:sp>
        <p:nvSpPr>
          <p:cNvPr id="4" name="Rectangle 3">
            <a:extLst>
              <a:ext uri="{FF2B5EF4-FFF2-40B4-BE49-F238E27FC236}">
                <a16:creationId xmlns:a16="http://schemas.microsoft.com/office/drawing/2014/main" id="{3A78D26F-9225-A40E-2EFE-9738F31AF8E7}"/>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58012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Fresh /Brackish water drowning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0772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1C706B9-8CFB-0547-6C47-16BACD326C29}"/>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01345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ject 4">
            <a:extLst>
              <a:ext uri="{FF2B5EF4-FFF2-40B4-BE49-F238E27FC236}">
                <a16:creationId xmlns:a16="http://schemas.microsoft.com/office/drawing/2014/main" id="{AE4896F5-5D74-FC53-B0ED-A4E290DF9ED9}"/>
              </a:ext>
            </a:extLst>
          </p:cNvPr>
          <p:cNvPicPr/>
          <p:nvPr/>
        </p:nvPicPr>
        <p:blipFill>
          <a:blip r:embed="rId3" cstate="print"/>
          <a:stretch>
            <a:fillRect/>
          </a:stretch>
        </p:blipFill>
        <p:spPr>
          <a:xfrm>
            <a:off x="8382000" y="0"/>
            <a:ext cx="914400" cy="1733550"/>
          </a:xfrm>
          <a:prstGeom prst="rect">
            <a:avLst/>
          </a:prstGeom>
        </p:spPr>
      </p:pic>
    </p:spTree>
    <p:extLst>
      <p:ext uri="{BB962C8B-B14F-4D97-AF65-F5344CB8AC3E}">
        <p14:creationId xmlns:p14="http://schemas.microsoft.com/office/powerpoint/2010/main" val="211811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696200" cy="4525963"/>
          </a:xfrm>
        </p:spPr>
        <p:txBody>
          <a:bodyPr>
            <a:normAutofit/>
          </a:bodyPr>
          <a:lstStyle/>
          <a:p>
            <a:pPr marL="0" indent="0">
              <a:buNone/>
            </a:pPr>
            <a:endParaRPr lang="en-US" b="1" dirty="0"/>
          </a:p>
          <a:p>
            <a:pPr marL="398463" indent="-398463">
              <a:buFont typeface="Wingdings" pitchFamily="2" charset="2"/>
              <a:buChar char="q"/>
            </a:pPr>
            <a:r>
              <a:rPr lang="en-US" dirty="0"/>
              <a:t>Salt water contains excess of salts. </a:t>
            </a:r>
          </a:p>
          <a:p>
            <a:pPr marL="398463" indent="-398463">
              <a:buFont typeface="Wingdings" pitchFamily="2" charset="2"/>
              <a:buChar char="q"/>
            </a:pPr>
            <a:r>
              <a:rPr lang="en-US" dirty="0"/>
              <a:t>Salt water when spreads through the lung field excess salt diffuses into the blood stream producing increased in plasma chloride &amp; haemo concentration. </a:t>
            </a:r>
          </a:p>
          <a:p>
            <a:pPr marL="398463" indent="-398463">
              <a:buFont typeface="Wingdings" pitchFamily="2" charset="2"/>
              <a:buChar char="q"/>
            </a:pPr>
            <a:r>
              <a:rPr lang="en-US" dirty="0"/>
              <a:t>Fluid from blood gains entrance into the lungs and totally replacing the air in lungs,</a:t>
            </a:r>
          </a:p>
          <a:p>
            <a:pPr marL="398463" indent="-398463">
              <a:buFont typeface="Wingdings" pitchFamily="2" charset="2"/>
              <a:buChar char="q"/>
            </a:pPr>
            <a:r>
              <a:rPr lang="en-US" dirty="0"/>
              <a:t> So we have pure anoxic anoxia &amp; Asphyxia.</a:t>
            </a:r>
          </a:p>
        </p:txBody>
      </p:sp>
      <p:sp>
        <p:nvSpPr>
          <p:cNvPr id="2" name="TextBox 1"/>
          <p:cNvSpPr txBox="1"/>
          <p:nvPr/>
        </p:nvSpPr>
        <p:spPr>
          <a:xfrm>
            <a:off x="1066800" y="914400"/>
            <a:ext cx="6837256" cy="769441"/>
          </a:xfrm>
          <a:prstGeom prst="rect">
            <a:avLst/>
          </a:prstGeom>
          <a:noFill/>
        </p:spPr>
        <p:txBody>
          <a:bodyPr wrap="none" rtlCol="0">
            <a:spAutoFit/>
          </a:bodyPr>
          <a:lstStyle/>
          <a:p>
            <a:r>
              <a:rPr lang="en-US" sz="4400" b="1" dirty="0">
                <a:solidFill>
                  <a:schemeClr val="tx2"/>
                </a:solidFill>
              </a:rPr>
              <a:t>Sea /Salt water drowning </a:t>
            </a:r>
            <a:endParaRPr lang="en-US" sz="4400" dirty="0">
              <a:solidFill>
                <a:schemeClr val="tx2"/>
              </a:solidFill>
            </a:endParaRPr>
          </a:p>
        </p:txBody>
      </p:sp>
      <p:sp>
        <p:nvSpPr>
          <p:cNvPr id="4" name="Rectangle 3">
            <a:extLst>
              <a:ext uri="{FF2B5EF4-FFF2-40B4-BE49-F238E27FC236}">
                <a16:creationId xmlns:a16="http://schemas.microsoft.com/office/drawing/2014/main" id="{41F18CF9-E7EC-F4EA-969D-4DCB52AFD467}"/>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7744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fontScale="90000"/>
          </a:bodyPr>
          <a:lstStyle/>
          <a:p>
            <a:r>
              <a:rPr lang="en-US" sz="5400" b="1" dirty="0"/>
              <a:t>Sea /Salt water drowning </a:t>
            </a:r>
            <a:br>
              <a:rPr lang="en-US" sz="5400"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543800" cy="471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692D12B-5BDA-5EDD-50F2-A1342FF7EDF5}"/>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72070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rmAutofit fontScale="90000"/>
          </a:bodyPr>
          <a:lstStyle/>
          <a:p>
            <a:r>
              <a:rPr lang="en-US" b="1" dirty="0" err="1"/>
              <a:t>Patho</a:t>
            </a:r>
            <a:r>
              <a:rPr lang="en-US" b="1" dirty="0"/>
              <a:t>-physiology of Drowning</a:t>
            </a:r>
          </a:p>
        </p:txBody>
      </p:sp>
      <p:sp>
        <p:nvSpPr>
          <p:cNvPr id="3" name="Content Placeholder 2"/>
          <p:cNvSpPr>
            <a:spLocks noGrp="1"/>
          </p:cNvSpPr>
          <p:nvPr>
            <p:ph idx="1"/>
          </p:nvPr>
        </p:nvSpPr>
        <p:spPr>
          <a:xfrm>
            <a:off x="685800" y="1752600"/>
            <a:ext cx="7543800" cy="4572000"/>
          </a:xfrm>
        </p:spPr>
        <p:txBody>
          <a:bodyPr>
            <a:normAutofit/>
          </a:bodyPr>
          <a:lstStyle/>
          <a:p>
            <a:pPr algn="just"/>
            <a:r>
              <a:rPr lang="en-US" sz="3200" dirty="0"/>
              <a:t>In </a:t>
            </a:r>
            <a:r>
              <a:rPr lang="en-US" sz="3200" b="1" dirty="0">
                <a:solidFill>
                  <a:schemeClr val="accent3"/>
                </a:solidFill>
              </a:rPr>
              <a:t>fresh water drowning</a:t>
            </a:r>
            <a:r>
              <a:rPr lang="en-US" sz="3200" dirty="0"/>
              <a:t>, death takes </a:t>
            </a:r>
            <a:r>
              <a:rPr lang="en-US" sz="3200" b="1" dirty="0">
                <a:solidFill>
                  <a:schemeClr val="accent3"/>
                </a:solidFill>
              </a:rPr>
              <a:t>4-5</a:t>
            </a:r>
            <a:r>
              <a:rPr lang="en-US" sz="3200" dirty="0"/>
              <a:t> minutes because :</a:t>
            </a:r>
          </a:p>
          <a:p>
            <a:pPr algn="just">
              <a:buNone/>
            </a:pPr>
            <a:r>
              <a:rPr lang="en-US" sz="3200" dirty="0"/>
              <a:t>     the absorbed water causes hemodilution </a:t>
            </a:r>
            <a:r>
              <a:rPr lang="en-US" sz="3200" b="1" dirty="0">
                <a:solidFill>
                  <a:schemeClr val="accent3"/>
                </a:solidFill>
                <a:sym typeface="Wingdings" pitchFamily="2" charset="2"/>
              </a:rPr>
              <a:t></a:t>
            </a:r>
            <a:r>
              <a:rPr lang="en-US" sz="3200" dirty="0">
                <a:sym typeface="Wingdings" pitchFamily="2" charset="2"/>
              </a:rPr>
              <a:t> </a:t>
            </a:r>
            <a:r>
              <a:rPr lang="en-US" sz="3200" dirty="0"/>
              <a:t>massive increase in blood volume </a:t>
            </a:r>
            <a:r>
              <a:rPr lang="en-US" sz="3200" b="1" dirty="0">
                <a:solidFill>
                  <a:schemeClr val="accent3"/>
                </a:solidFill>
                <a:sym typeface="Wingdings" pitchFamily="2" charset="2"/>
              </a:rPr>
              <a:t></a:t>
            </a:r>
            <a:r>
              <a:rPr lang="en-US" sz="3200" dirty="0"/>
              <a:t>bursting of RBCs </a:t>
            </a:r>
            <a:r>
              <a:rPr lang="en-US" sz="3200" b="1" dirty="0">
                <a:solidFill>
                  <a:schemeClr val="accent3"/>
                </a:solidFill>
                <a:sym typeface="Wingdings" pitchFamily="2" charset="2"/>
              </a:rPr>
              <a:t></a:t>
            </a:r>
            <a:r>
              <a:rPr lang="en-US" sz="3200" dirty="0">
                <a:sym typeface="Wingdings" pitchFamily="2" charset="2"/>
              </a:rPr>
              <a:t> release of potassium</a:t>
            </a:r>
            <a:r>
              <a:rPr lang="en-US" sz="3200" b="1" dirty="0">
                <a:solidFill>
                  <a:schemeClr val="accent3"/>
                </a:solidFill>
                <a:sym typeface="Wingdings" pitchFamily="2" charset="2"/>
              </a:rPr>
              <a:t></a:t>
            </a:r>
            <a:r>
              <a:rPr lang="en-US" sz="3200" dirty="0">
                <a:sym typeface="Wingdings" pitchFamily="2" charset="2"/>
              </a:rPr>
              <a:t> ventricular fibrillation </a:t>
            </a:r>
            <a:r>
              <a:rPr lang="en-US" sz="3200" b="1" dirty="0">
                <a:solidFill>
                  <a:schemeClr val="accent3"/>
                </a:solidFill>
                <a:sym typeface="Wingdings" pitchFamily="2" charset="2"/>
              </a:rPr>
              <a:t></a:t>
            </a:r>
            <a:r>
              <a:rPr lang="en-US" sz="3200" dirty="0">
                <a:sym typeface="Wingdings" pitchFamily="2" charset="2"/>
              </a:rPr>
              <a:t> cardiac failure </a:t>
            </a:r>
            <a:r>
              <a:rPr lang="en-US" sz="3200" b="1" dirty="0">
                <a:solidFill>
                  <a:schemeClr val="accent3"/>
                </a:solidFill>
                <a:sym typeface="Wingdings" pitchFamily="2" charset="2"/>
              </a:rPr>
              <a:t></a:t>
            </a:r>
            <a:r>
              <a:rPr lang="en-US" sz="3200" dirty="0">
                <a:sym typeface="Wingdings" pitchFamily="2" charset="2"/>
              </a:rPr>
              <a:t> DEATH</a:t>
            </a:r>
            <a:endParaRPr lang="en-US" sz="3200" dirty="0"/>
          </a:p>
        </p:txBody>
      </p:sp>
      <p:sp>
        <p:nvSpPr>
          <p:cNvPr id="4" name="Rectangle 3">
            <a:extLst>
              <a:ext uri="{FF2B5EF4-FFF2-40B4-BE49-F238E27FC236}">
                <a16:creationId xmlns:a16="http://schemas.microsoft.com/office/drawing/2014/main" id="{64FC72E7-E9F8-F02C-B35E-0F81259ECA6F}"/>
              </a:ext>
            </a:extLst>
          </p:cNvPr>
          <p:cNvSpPr/>
          <p:nvPr/>
        </p:nvSpPr>
        <p:spPr>
          <a:xfrm>
            <a:off x="6172200" y="0"/>
            <a:ext cx="2954767"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Horizontal Integration </a:t>
            </a:r>
          </a:p>
        </p:txBody>
      </p:sp>
    </p:spTree>
    <p:extLst>
      <p:ext uri="{BB962C8B-B14F-4D97-AF65-F5344CB8AC3E}">
        <p14:creationId xmlns:p14="http://schemas.microsoft.com/office/powerpoint/2010/main" val="121972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fontScale="90000"/>
          </a:bodyPr>
          <a:lstStyle/>
          <a:p>
            <a:r>
              <a:rPr lang="en-US" b="1" dirty="0" err="1"/>
              <a:t>Patho</a:t>
            </a:r>
            <a:r>
              <a:rPr lang="en-US" b="1" dirty="0"/>
              <a:t>-physiology of Drowning</a:t>
            </a:r>
          </a:p>
        </p:txBody>
      </p:sp>
      <p:sp>
        <p:nvSpPr>
          <p:cNvPr id="3" name="Content Placeholder 2"/>
          <p:cNvSpPr>
            <a:spLocks noGrp="1"/>
          </p:cNvSpPr>
          <p:nvPr>
            <p:ph idx="1"/>
          </p:nvPr>
        </p:nvSpPr>
        <p:spPr>
          <a:xfrm>
            <a:off x="990600" y="1447800"/>
            <a:ext cx="7315200" cy="4572000"/>
          </a:xfrm>
        </p:spPr>
        <p:txBody>
          <a:bodyPr>
            <a:noAutofit/>
          </a:bodyPr>
          <a:lstStyle/>
          <a:p>
            <a:pPr algn="just"/>
            <a:r>
              <a:rPr lang="en-US" sz="3200" dirty="0"/>
              <a:t>In </a:t>
            </a:r>
            <a:r>
              <a:rPr lang="en-US" sz="3200" b="1" dirty="0">
                <a:solidFill>
                  <a:schemeClr val="accent3"/>
                </a:solidFill>
              </a:rPr>
              <a:t>sea water drowning, </a:t>
            </a:r>
            <a:r>
              <a:rPr lang="en-US" sz="3200" dirty="0"/>
              <a:t>death occurs usually in </a:t>
            </a:r>
            <a:r>
              <a:rPr lang="en-US" sz="3200" b="1" dirty="0">
                <a:solidFill>
                  <a:schemeClr val="accent3"/>
                </a:solidFill>
              </a:rPr>
              <a:t>8-10 </a:t>
            </a:r>
            <a:r>
              <a:rPr lang="en-US" sz="3200" dirty="0"/>
              <a:t>minutes</a:t>
            </a:r>
          </a:p>
          <a:p>
            <a:pPr algn="just">
              <a:buNone/>
            </a:pPr>
            <a:r>
              <a:rPr lang="en-US" sz="3200" dirty="0"/>
              <a:t>  Due to salt </a:t>
            </a:r>
            <a:r>
              <a:rPr lang="en-US" sz="3200" dirty="0" err="1"/>
              <a:t>water</a:t>
            </a:r>
            <a:r>
              <a:rPr lang="en-US" sz="3200" b="1" dirty="0" err="1">
                <a:solidFill>
                  <a:schemeClr val="accent3"/>
                </a:solidFill>
                <a:sym typeface="Wingdings" pitchFamily="2" charset="2"/>
              </a:rPr>
              <a:t></a:t>
            </a:r>
            <a:r>
              <a:rPr lang="en-US" sz="3200" dirty="0" err="1">
                <a:sym typeface="Wingdings" pitchFamily="2" charset="2"/>
              </a:rPr>
              <a:t>higher</a:t>
            </a:r>
            <a:r>
              <a:rPr lang="en-US" sz="3200" dirty="0">
                <a:sym typeface="Wingdings" pitchFamily="2" charset="2"/>
              </a:rPr>
              <a:t> concentration of saline draws water into pulmonary spaces </a:t>
            </a:r>
            <a:r>
              <a:rPr lang="en-US" sz="3200" b="1" dirty="0">
                <a:solidFill>
                  <a:schemeClr val="accent3"/>
                </a:solidFill>
                <a:sym typeface="Wingdings" pitchFamily="2" charset="2"/>
              </a:rPr>
              <a:t></a:t>
            </a:r>
            <a:r>
              <a:rPr lang="en-US" sz="3200" dirty="0">
                <a:sym typeface="Wingdings" pitchFamily="2" charset="2"/>
              </a:rPr>
              <a:t>hemoconcentration </a:t>
            </a:r>
            <a:r>
              <a:rPr lang="en-US" sz="3200" b="1" dirty="0">
                <a:solidFill>
                  <a:schemeClr val="accent3"/>
                </a:solidFill>
                <a:sym typeface="Wingdings" pitchFamily="2" charset="2"/>
              </a:rPr>
              <a:t></a:t>
            </a:r>
            <a:r>
              <a:rPr lang="en-US" sz="3200" dirty="0">
                <a:sym typeface="Wingdings" pitchFamily="2" charset="2"/>
              </a:rPr>
              <a:t> pulmonary edema	</a:t>
            </a:r>
            <a:r>
              <a:rPr lang="en-US" sz="3200" b="1" dirty="0">
                <a:solidFill>
                  <a:schemeClr val="accent3"/>
                </a:solidFill>
                <a:sym typeface="Wingdings" pitchFamily="2" charset="2"/>
              </a:rPr>
              <a:t>	</a:t>
            </a:r>
            <a:r>
              <a:rPr lang="en-US" sz="3200" dirty="0" err="1">
                <a:sym typeface="Wingdings" pitchFamily="2" charset="2"/>
              </a:rPr>
              <a:t>hypovolemia</a:t>
            </a:r>
            <a:r>
              <a:rPr lang="en-US" sz="3200" dirty="0">
                <a:sym typeface="Wingdings" pitchFamily="2" charset="2"/>
              </a:rPr>
              <a:t>,	circulatory	shock, </a:t>
            </a:r>
            <a:r>
              <a:rPr lang="en-US" sz="3200" dirty="0" err="1">
                <a:sym typeface="Wingdings" pitchFamily="2" charset="2"/>
              </a:rPr>
              <a:t>Asystole</a:t>
            </a:r>
            <a:r>
              <a:rPr lang="en-US" sz="3200" dirty="0">
                <a:sym typeface="Wingdings" pitchFamily="2" charset="2"/>
              </a:rPr>
              <a:t> and cardiac arrest due to, myocardial anoxia </a:t>
            </a:r>
            <a:r>
              <a:rPr lang="en-US" sz="3200" b="1" dirty="0">
                <a:solidFill>
                  <a:schemeClr val="accent3"/>
                </a:solidFill>
                <a:sym typeface="Wingdings" pitchFamily="2" charset="2"/>
              </a:rPr>
              <a:t></a:t>
            </a:r>
            <a:r>
              <a:rPr lang="en-US" sz="3200" dirty="0">
                <a:sym typeface="Wingdings" pitchFamily="2" charset="2"/>
              </a:rPr>
              <a:t> DEATH </a:t>
            </a:r>
            <a:endParaRPr lang="en-US" sz="3200" dirty="0"/>
          </a:p>
        </p:txBody>
      </p:sp>
      <p:sp>
        <p:nvSpPr>
          <p:cNvPr id="4" name="Rectangle 3">
            <a:extLst>
              <a:ext uri="{FF2B5EF4-FFF2-40B4-BE49-F238E27FC236}">
                <a16:creationId xmlns:a16="http://schemas.microsoft.com/office/drawing/2014/main" id="{0AC76071-E786-35A5-A32B-4216E36044DB}"/>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
        <p:nvSpPr>
          <p:cNvPr id="5" name="Rectangle 4">
            <a:extLst>
              <a:ext uri="{FF2B5EF4-FFF2-40B4-BE49-F238E27FC236}">
                <a16:creationId xmlns:a16="http://schemas.microsoft.com/office/drawing/2014/main" id="{E5227E2D-B09A-9941-C6DC-5283930656CE}"/>
              </a:ext>
            </a:extLst>
          </p:cNvPr>
          <p:cNvSpPr/>
          <p:nvPr/>
        </p:nvSpPr>
        <p:spPr>
          <a:xfrm>
            <a:off x="6172200" y="0"/>
            <a:ext cx="2954767"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Horizontal Integration </a:t>
            </a:r>
          </a:p>
        </p:txBody>
      </p:sp>
    </p:spTree>
    <p:extLst>
      <p:ext uri="{BB962C8B-B14F-4D97-AF65-F5344CB8AC3E}">
        <p14:creationId xmlns:p14="http://schemas.microsoft.com/office/powerpoint/2010/main" val="3909615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 of death</a:t>
            </a:r>
          </a:p>
        </p:txBody>
      </p:sp>
      <p:sp>
        <p:nvSpPr>
          <p:cNvPr id="3" name="Content Placeholder 2"/>
          <p:cNvSpPr>
            <a:spLocks noGrp="1"/>
          </p:cNvSpPr>
          <p:nvPr>
            <p:ph idx="1"/>
          </p:nvPr>
        </p:nvSpPr>
        <p:spPr/>
        <p:txBody>
          <a:bodyPr/>
          <a:lstStyle/>
          <a:p>
            <a:pPr>
              <a:buFont typeface="Wingdings" pitchFamily="2" charset="2"/>
              <a:buChar char="v"/>
            </a:pPr>
            <a:r>
              <a:rPr lang="en-US" sz="2800" dirty="0"/>
              <a:t> In </a:t>
            </a:r>
            <a:r>
              <a:rPr lang="en-US" sz="2800" b="1" dirty="0">
                <a:solidFill>
                  <a:schemeClr val="accent3"/>
                </a:solidFill>
              </a:rPr>
              <a:t>fresh water drowning: </a:t>
            </a:r>
          </a:p>
          <a:p>
            <a:pPr marL="0" indent="0">
              <a:buNone/>
            </a:pPr>
            <a:r>
              <a:rPr lang="en-US" sz="2800" b="1" dirty="0">
                <a:solidFill>
                  <a:schemeClr val="accent3"/>
                </a:solidFill>
              </a:rPr>
              <a:t>               </a:t>
            </a:r>
            <a:r>
              <a:rPr lang="en-US" sz="2800" dirty="0"/>
              <a:t>Death occurs because of Ventricular fibrillation.</a:t>
            </a:r>
          </a:p>
          <a:p>
            <a:pPr>
              <a:buFont typeface="Wingdings" pitchFamily="2" charset="2"/>
              <a:buChar char="v"/>
            </a:pPr>
            <a:r>
              <a:rPr lang="en-US" sz="2800" dirty="0"/>
              <a:t> In </a:t>
            </a:r>
            <a:r>
              <a:rPr lang="en-US" sz="2800" b="1" dirty="0">
                <a:solidFill>
                  <a:schemeClr val="accent3"/>
                </a:solidFill>
              </a:rPr>
              <a:t>sea water drowning:</a:t>
            </a:r>
          </a:p>
          <a:p>
            <a:pPr marL="0" indent="0">
              <a:buNone/>
            </a:pPr>
            <a:r>
              <a:rPr lang="en-US" sz="2800" b="1" dirty="0">
                <a:solidFill>
                  <a:schemeClr val="accent3"/>
                </a:solidFill>
              </a:rPr>
              <a:t>                </a:t>
            </a:r>
            <a:r>
              <a:rPr lang="en-US" sz="2800" dirty="0"/>
              <a:t>Death occurs because of cardiac arrest.</a:t>
            </a:r>
          </a:p>
          <a:p>
            <a:pPr>
              <a:buFont typeface="Wingdings" pitchFamily="2" charset="2"/>
              <a:buChar char="v"/>
            </a:pPr>
            <a:endParaRPr lang="en-US" dirty="0"/>
          </a:p>
        </p:txBody>
      </p:sp>
      <p:sp>
        <p:nvSpPr>
          <p:cNvPr id="4" name="Rectangle 3">
            <a:extLst>
              <a:ext uri="{FF2B5EF4-FFF2-40B4-BE49-F238E27FC236}">
                <a16:creationId xmlns:a16="http://schemas.microsoft.com/office/drawing/2014/main" id="{91765C9C-1B42-2B71-041D-2480C5F45CD5}"/>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18442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1143000"/>
          </a:xfrm>
        </p:spPr>
        <p:txBody>
          <a:bodyPr>
            <a:normAutofit/>
          </a:bodyPr>
          <a:lstStyle/>
          <a:p>
            <a:r>
              <a:rPr lang="en-US" sz="4400" b="1" dirty="0"/>
              <a:t>Postmortem findings </a:t>
            </a:r>
          </a:p>
        </p:txBody>
      </p:sp>
      <p:sp>
        <p:nvSpPr>
          <p:cNvPr id="3" name="Content Placeholder 2"/>
          <p:cNvSpPr>
            <a:spLocks noGrp="1"/>
          </p:cNvSpPr>
          <p:nvPr>
            <p:ph idx="1"/>
          </p:nvPr>
        </p:nvSpPr>
        <p:spPr>
          <a:xfrm>
            <a:off x="990600" y="1371600"/>
            <a:ext cx="7696200" cy="4525963"/>
          </a:xfrm>
        </p:spPr>
        <p:txBody>
          <a:bodyPr>
            <a:normAutofit fontScale="92500"/>
          </a:bodyPr>
          <a:lstStyle/>
          <a:p>
            <a:pPr marL="0" indent="0">
              <a:buNone/>
            </a:pPr>
            <a:r>
              <a:rPr lang="en-US" sz="3200" b="1" dirty="0">
                <a:solidFill>
                  <a:schemeClr val="accent3"/>
                </a:solidFill>
              </a:rPr>
              <a:t>External findings:</a:t>
            </a:r>
          </a:p>
          <a:p>
            <a:pPr marL="514350" indent="-514350">
              <a:buFont typeface="Wingdings" pitchFamily="2" charset="2"/>
              <a:buChar char="Ø"/>
            </a:pPr>
            <a:r>
              <a:rPr lang="en-US" sz="2800" dirty="0"/>
              <a:t>Clothes are wet.</a:t>
            </a:r>
          </a:p>
          <a:p>
            <a:pPr marL="514350" indent="-514350">
              <a:buFont typeface="Wingdings" pitchFamily="2" charset="2"/>
              <a:buChar char="Ø"/>
            </a:pPr>
            <a:r>
              <a:rPr lang="en-US" sz="2800" dirty="0">
                <a:solidFill>
                  <a:schemeClr val="accent3"/>
                </a:solidFill>
              </a:rPr>
              <a:t>Fine, frothy , copious froth </a:t>
            </a:r>
            <a:r>
              <a:rPr lang="en-US" sz="2800" dirty="0"/>
              <a:t>at mouth and nostril.</a:t>
            </a:r>
          </a:p>
          <a:p>
            <a:pPr marL="514350" indent="-514350">
              <a:buFont typeface="Wingdings" pitchFamily="2" charset="2"/>
              <a:buChar char="Ø"/>
            </a:pPr>
            <a:r>
              <a:rPr lang="en-US" sz="2800" dirty="0"/>
              <a:t>Face is bloated with protruded tongue and half open eyes.</a:t>
            </a:r>
          </a:p>
          <a:p>
            <a:pPr marL="514350" indent="-514350">
              <a:buFont typeface="Wingdings" pitchFamily="2" charset="2"/>
              <a:buChar char="Ø"/>
            </a:pPr>
            <a:r>
              <a:rPr lang="en-US" sz="2800" dirty="0"/>
              <a:t>Person may make a last attempt such as holding gravel, weed, grass &amp; the muscles which are in action are contracted &amp; leads to instant rigor mortis known as </a:t>
            </a:r>
            <a:r>
              <a:rPr lang="en-US" sz="2800" dirty="0">
                <a:solidFill>
                  <a:schemeClr val="accent3"/>
                </a:solidFill>
              </a:rPr>
              <a:t>Cadaveric spasm. </a:t>
            </a:r>
          </a:p>
        </p:txBody>
      </p:sp>
      <p:sp>
        <p:nvSpPr>
          <p:cNvPr id="4" name="Rectangle 3">
            <a:extLst>
              <a:ext uri="{FF2B5EF4-FFF2-40B4-BE49-F238E27FC236}">
                <a16:creationId xmlns:a16="http://schemas.microsoft.com/office/drawing/2014/main" id="{67D61E00-A81B-87F4-F3A9-D1DBFF174694}"/>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261725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077200" cy="4876800"/>
          </a:xfrm>
        </p:spPr>
        <p:txBody>
          <a:bodyPr>
            <a:normAutofit fontScale="92500" lnSpcReduction="10000"/>
          </a:bodyPr>
          <a:lstStyle/>
          <a:p>
            <a:pPr marL="346075" indent="-346075">
              <a:lnSpc>
                <a:spcPct val="110000"/>
              </a:lnSpc>
              <a:buFont typeface="Wingdings" pitchFamily="2" charset="2"/>
              <a:buChar char="Ø"/>
            </a:pPr>
            <a:r>
              <a:rPr lang="en-US" sz="2800" dirty="0"/>
              <a:t>Sodden or wrinkled hand &amp; feet known as </a:t>
            </a:r>
            <a:r>
              <a:rPr lang="en-US" sz="2800" dirty="0">
                <a:solidFill>
                  <a:schemeClr val="accent3"/>
                </a:solidFill>
              </a:rPr>
              <a:t>Washer woman or washer man feet.</a:t>
            </a:r>
          </a:p>
          <a:p>
            <a:pPr marL="346075" indent="-346075">
              <a:lnSpc>
                <a:spcPct val="110000"/>
              </a:lnSpc>
              <a:buFont typeface="Wingdings" pitchFamily="2" charset="2"/>
              <a:buChar char="Ø"/>
            </a:pPr>
            <a:r>
              <a:rPr lang="en-US" sz="2800" dirty="0"/>
              <a:t>The cold water causes contraction of erector pillories muscles producing goose flesh appearance called </a:t>
            </a:r>
            <a:r>
              <a:rPr lang="en-US" sz="2800" dirty="0">
                <a:solidFill>
                  <a:schemeClr val="accent3"/>
                </a:solidFill>
              </a:rPr>
              <a:t>Cutis </a:t>
            </a:r>
            <a:r>
              <a:rPr lang="en-US" sz="2800" dirty="0" err="1">
                <a:solidFill>
                  <a:schemeClr val="accent3"/>
                </a:solidFill>
              </a:rPr>
              <a:t>anserina</a:t>
            </a:r>
            <a:r>
              <a:rPr lang="en-US" sz="2800" dirty="0">
                <a:solidFill>
                  <a:schemeClr val="accent3"/>
                </a:solidFill>
              </a:rPr>
              <a:t>.</a:t>
            </a:r>
          </a:p>
          <a:p>
            <a:pPr marL="346075" indent="-346075">
              <a:lnSpc>
                <a:spcPct val="110000"/>
              </a:lnSpc>
              <a:buFont typeface="Wingdings" pitchFamily="2" charset="2"/>
              <a:buChar char="Ø"/>
            </a:pPr>
            <a:r>
              <a:rPr lang="en-US" sz="2800" dirty="0"/>
              <a:t>Facial pallor due to contraction of blood vessels.</a:t>
            </a:r>
          </a:p>
          <a:p>
            <a:pPr marL="346075" indent="-346075">
              <a:lnSpc>
                <a:spcPct val="110000"/>
              </a:lnSpc>
              <a:buFont typeface="Wingdings" pitchFamily="2" charset="2"/>
              <a:buChar char="Ø"/>
            </a:pPr>
            <a:r>
              <a:rPr lang="en-US" sz="2800" dirty="0"/>
              <a:t> </a:t>
            </a:r>
            <a:r>
              <a:rPr lang="en-US" sz="2800" dirty="0">
                <a:solidFill>
                  <a:schemeClr val="accent3"/>
                </a:solidFill>
              </a:rPr>
              <a:t>Postmortem </a:t>
            </a:r>
            <a:r>
              <a:rPr lang="en-US" sz="2800" dirty="0" err="1">
                <a:solidFill>
                  <a:schemeClr val="accent3"/>
                </a:solidFill>
              </a:rPr>
              <a:t>lividity</a:t>
            </a:r>
            <a:r>
              <a:rPr lang="en-US" sz="2800" dirty="0">
                <a:solidFill>
                  <a:schemeClr val="accent3"/>
                </a:solidFill>
              </a:rPr>
              <a:t>  </a:t>
            </a:r>
            <a:r>
              <a:rPr lang="en-US" sz="2800" dirty="0"/>
              <a:t>is of light pink color, present over face, neck , front of upper part of </a:t>
            </a:r>
            <a:r>
              <a:rPr lang="en-US" sz="2800" dirty="0" err="1"/>
              <a:t>chest,upper</a:t>
            </a:r>
            <a:r>
              <a:rPr lang="en-US" sz="2800" dirty="0"/>
              <a:t> and lower limbs.</a:t>
            </a:r>
          </a:p>
          <a:p>
            <a:pPr>
              <a:buFont typeface="Wingdings" pitchFamily="2" charset="2"/>
              <a:buChar char="Ø"/>
            </a:pPr>
            <a:endParaRPr lang="en-US" sz="3200" b="1" u="sng" dirty="0"/>
          </a:p>
          <a:p>
            <a:pPr marL="0" indent="0">
              <a:buNone/>
            </a:pPr>
            <a:r>
              <a:rPr lang="en-US" dirty="0"/>
              <a:t>  </a:t>
            </a:r>
          </a:p>
        </p:txBody>
      </p:sp>
      <p:sp>
        <p:nvSpPr>
          <p:cNvPr id="4" name="TextBox 3"/>
          <p:cNvSpPr txBox="1"/>
          <p:nvPr/>
        </p:nvSpPr>
        <p:spPr>
          <a:xfrm>
            <a:off x="990600" y="609600"/>
            <a:ext cx="5971315" cy="769441"/>
          </a:xfrm>
          <a:prstGeom prst="rect">
            <a:avLst/>
          </a:prstGeom>
          <a:noFill/>
        </p:spPr>
        <p:txBody>
          <a:bodyPr wrap="none" rtlCol="0">
            <a:spAutoFit/>
          </a:bodyPr>
          <a:lstStyle/>
          <a:p>
            <a:r>
              <a:rPr lang="en-US" sz="4400" b="1" dirty="0">
                <a:solidFill>
                  <a:schemeClr val="tx2"/>
                </a:solidFill>
              </a:rPr>
              <a:t>Postmortem findings </a:t>
            </a:r>
            <a:endParaRPr lang="en-US" sz="4400" dirty="0">
              <a:solidFill>
                <a:schemeClr val="tx2"/>
              </a:solidFill>
            </a:endParaRPr>
          </a:p>
        </p:txBody>
      </p:sp>
      <p:sp>
        <p:nvSpPr>
          <p:cNvPr id="2" name="Rectangle 1">
            <a:extLst>
              <a:ext uri="{FF2B5EF4-FFF2-40B4-BE49-F238E27FC236}">
                <a16:creationId xmlns:a16="http://schemas.microsoft.com/office/drawing/2014/main" id="{7F2EC996-3176-4F85-A2E0-69165972C4CC}"/>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165071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09700"/>
            <a:ext cx="8610600" cy="685800"/>
          </a:xfrm>
        </p:spPr>
        <p:txBody>
          <a:bodyPr>
            <a:normAutofit fontScale="90000"/>
          </a:bodyPr>
          <a:lstStyle/>
          <a:p>
            <a:r>
              <a:rPr lang="en-US" sz="5400" b="1" dirty="0"/>
              <a:t>Postmortem findings(External)  </a:t>
            </a:r>
            <a:br>
              <a:rPr lang="en-US" sz="5400" dirty="0"/>
            </a:b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752600"/>
            <a:ext cx="3644900"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69" y="4296535"/>
            <a:ext cx="3743180" cy="22781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69" y="1752600"/>
            <a:ext cx="3743179"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4296535"/>
            <a:ext cx="3695700" cy="2238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DEA32043-00A6-47FA-C095-89A42E4037E6}"/>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368024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5400" b="1" dirty="0"/>
              <a:t>Postmortem findings </a:t>
            </a:r>
            <a:endParaRPr lang="en-US" dirty="0"/>
          </a:p>
        </p:txBody>
      </p:sp>
      <p:sp>
        <p:nvSpPr>
          <p:cNvPr id="3" name="Content Placeholder 2"/>
          <p:cNvSpPr>
            <a:spLocks noGrp="1"/>
          </p:cNvSpPr>
          <p:nvPr>
            <p:ph idx="1"/>
          </p:nvPr>
        </p:nvSpPr>
        <p:spPr>
          <a:xfrm>
            <a:off x="304800" y="1524000"/>
            <a:ext cx="8077200" cy="5257800"/>
          </a:xfrm>
        </p:spPr>
        <p:txBody>
          <a:bodyPr>
            <a:normAutofit fontScale="92500"/>
          </a:bodyPr>
          <a:lstStyle/>
          <a:p>
            <a:pPr marL="0" indent="0">
              <a:buNone/>
            </a:pPr>
            <a:r>
              <a:rPr lang="en-US" sz="3200" b="1" dirty="0">
                <a:solidFill>
                  <a:schemeClr val="accent3"/>
                </a:solidFill>
              </a:rPr>
              <a:t>Internal findings:</a:t>
            </a:r>
          </a:p>
          <a:p>
            <a:pPr marL="0" indent="0">
              <a:buNone/>
            </a:pPr>
            <a:r>
              <a:rPr lang="en-US" sz="2800" b="1" u="sng" dirty="0">
                <a:solidFill>
                  <a:schemeClr val="tx2"/>
                </a:solidFill>
              </a:rPr>
              <a:t>Respiratory Tract &amp; Lungs</a:t>
            </a:r>
          </a:p>
          <a:p>
            <a:pPr marL="457200" indent="-457200">
              <a:buFont typeface="Wingdings" pitchFamily="2" charset="2"/>
              <a:buChar char="Ø"/>
            </a:pPr>
            <a:r>
              <a:rPr lang="en-US" sz="2800" dirty="0"/>
              <a:t>Frothy fluid tinged with blood is observed in the bronchi, trachea &amp; Larynx &amp; may appear at mouth &amp; nose.</a:t>
            </a:r>
          </a:p>
          <a:p>
            <a:pPr marL="457200" indent="-457200">
              <a:buFont typeface="Wingdings" pitchFamily="2" charset="2"/>
              <a:buChar char="Ø"/>
            </a:pPr>
            <a:r>
              <a:rPr lang="en-US" sz="2800" dirty="0"/>
              <a:t>Petechial hemorrhage may be found in the pleura</a:t>
            </a:r>
          </a:p>
          <a:p>
            <a:pPr marL="457200" indent="-457200">
              <a:buFont typeface="Wingdings" pitchFamily="2" charset="2"/>
              <a:buChar char="Ø"/>
            </a:pPr>
            <a:r>
              <a:rPr lang="en-US" sz="2800" dirty="0"/>
              <a:t>Lung are usually voluminous. Edematous lungs are called </a:t>
            </a:r>
            <a:r>
              <a:rPr lang="en-US" sz="2800" dirty="0">
                <a:solidFill>
                  <a:schemeClr val="accent3"/>
                </a:solidFill>
              </a:rPr>
              <a:t>edema </a:t>
            </a:r>
            <a:r>
              <a:rPr lang="en-US" sz="2800" dirty="0" err="1">
                <a:solidFill>
                  <a:schemeClr val="accent3"/>
                </a:solidFill>
              </a:rPr>
              <a:t>aquosum</a:t>
            </a:r>
            <a:r>
              <a:rPr lang="en-US" sz="2800" dirty="0">
                <a:solidFill>
                  <a:schemeClr val="accent3"/>
                </a:solidFill>
              </a:rPr>
              <a:t>.</a:t>
            </a:r>
          </a:p>
          <a:p>
            <a:pPr marL="457200" indent="-457200">
              <a:buFont typeface="Wingdings" pitchFamily="2" charset="2"/>
              <a:buChar char="Ø"/>
            </a:pPr>
            <a:r>
              <a:rPr lang="en-US" sz="2800" dirty="0"/>
              <a:t>Lungs are congested fine bubbles may be found around the nose &amp; mouth. fine froth at the level of nose and mouth is called </a:t>
            </a:r>
            <a:r>
              <a:rPr lang="en-US" sz="2800" dirty="0">
                <a:solidFill>
                  <a:schemeClr val="accent3"/>
                </a:solidFill>
              </a:rPr>
              <a:t>champignon de mouse</a:t>
            </a:r>
            <a:r>
              <a:rPr lang="en-US" sz="2800" dirty="0"/>
              <a:t>.</a:t>
            </a:r>
          </a:p>
          <a:p>
            <a:endParaRPr lang="en-US" dirty="0"/>
          </a:p>
        </p:txBody>
      </p:sp>
      <p:sp>
        <p:nvSpPr>
          <p:cNvPr id="4" name="Rectangle 3">
            <a:extLst>
              <a:ext uri="{FF2B5EF4-FFF2-40B4-BE49-F238E27FC236}">
                <a16:creationId xmlns:a16="http://schemas.microsoft.com/office/drawing/2014/main" id="{86EB55DA-9C43-D6D6-E23F-DA4923D5458A}"/>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229361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p>
            <a:r>
              <a:rPr lang="en-US" sz="4800" b="1" dirty="0"/>
              <a:t>Postmortem findings </a:t>
            </a:r>
            <a:endParaRPr lang="en-US" b="1" dirty="0"/>
          </a:p>
        </p:txBody>
      </p:sp>
      <p:sp>
        <p:nvSpPr>
          <p:cNvPr id="3" name="Content Placeholder 2"/>
          <p:cNvSpPr>
            <a:spLocks noGrp="1"/>
          </p:cNvSpPr>
          <p:nvPr>
            <p:ph idx="1"/>
          </p:nvPr>
        </p:nvSpPr>
        <p:spPr>
          <a:xfrm>
            <a:off x="533400" y="1524000"/>
            <a:ext cx="8229600" cy="5029200"/>
          </a:xfrm>
        </p:spPr>
        <p:txBody>
          <a:bodyPr>
            <a:normAutofit lnSpcReduction="10000"/>
          </a:bodyPr>
          <a:lstStyle/>
          <a:p>
            <a:pPr marL="393700" indent="-393700">
              <a:buFont typeface="Wingdings" pitchFamily="2" charset="2"/>
              <a:buChar char="Ø"/>
            </a:pPr>
            <a:r>
              <a:rPr lang="en-US" sz="2800" dirty="0"/>
              <a:t>There is hemorrhage in lungs known as</a:t>
            </a:r>
            <a:r>
              <a:rPr lang="en-US" sz="2800" dirty="0">
                <a:solidFill>
                  <a:schemeClr val="accent3"/>
                </a:solidFill>
              </a:rPr>
              <a:t> </a:t>
            </a:r>
            <a:r>
              <a:rPr lang="en-US" sz="2800" dirty="0" err="1">
                <a:solidFill>
                  <a:schemeClr val="accent3"/>
                </a:solidFill>
              </a:rPr>
              <a:t>paultafs</a:t>
            </a:r>
            <a:r>
              <a:rPr lang="en-US" sz="2800" dirty="0">
                <a:solidFill>
                  <a:schemeClr val="accent3"/>
                </a:solidFill>
              </a:rPr>
              <a:t> hemorrhage</a:t>
            </a:r>
            <a:endParaRPr lang="en-US" dirty="0"/>
          </a:p>
          <a:p>
            <a:pPr marL="393700" indent="-393700">
              <a:buFont typeface="Wingdings" pitchFamily="2" charset="2"/>
              <a:buChar char="Ø"/>
            </a:pPr>
            <a:r>
              <a:rPr lang="en-US" dirty="0"/>
              <a:t>The trachea &amp;  bronchi &amp; alveoli of the lungs contain substances such as sand or shell particles which are found in the medium in which person has drowned</a:t>
            </a:r>
          </a:p>
          <a:p>
            <a:pPr marL="0" indent="0">
              <a:buNone/>
            </a:pPr>
            <a:r>
              <a:rPr lang="en-US" b="1" u="sng" dirty="0">
                <a:solidFill>
                  <a:schemeClr val="tx2"/>
                </a:solidFill>
              </a:rPr>
              <a:t>Stomach &amp; Intestines</a:t>
            </a:r>
          </a:p>
          <a:p>
            <a:pPr marL="393700" indent="-393700">
              <a:buFont typeface="Wingdings" pitchFamily="2" charset="2"/>
              <a:buChar char="Ø"/>
            </a:pPr>
            <a:r>
              <a:rPr lang="en-US" dirty="0"/>
              <a:t>Stomach &amp; intestines fluid characterized of medium in which the drowning has taken place may be found in the stomach &amp; intestine.</a:t>
            </a:r>
          </a:p>
          <a:p>
            <a:pPr marL="0" indent="0">
              <a:buNone/>
            </a:pPr>
            <a:r>
              <a:rPr lang="en-US" b="1" u="sng" dirty="0">
                <a:solidFill>
                  <a:schemeClr val="tx2"/>
                </a:solidFill>
              </a:rPr>
              <a:t>Heart</a:t>
            </a:r>
            <a:r>
              <a:rPr lang="en-US" dirty="0"/>
              <a:t> </a:t>
            </a:r>
          </a:p>
          <a:p>
            <a:pPr marL="457200" indent="-457200">
              <a:buFont typeface="Wingdings" pitchFamily="2" charset="2"/>
              <a:buChar char="Ø"/>
            </a:pPr>
            <a:r>
              <a:rPr lang="en-US" dirty="0"/>
              <a:t>Chloride contents  in case of sea water 25 mg more in Lt. ventricle.</a:t>
            </a:r>
          </a:p>
          <a:p>
            <a:pPr marL="457200" indent="-457200"/>
            <a:endParaRPr lang="en-US" dirty="0"/>
          </a:p>
        </p:txBody>
      </p:sp>
      <p:sp>
        <p:nvSpPr>
          <p:cNvPr id="4" name="Rectangle 3">
            <a:extLst>
              <a:ext uri="{FF2B5EF4-FFF2-40B4-BE49-F238E27FC236}">
                <a16:creationId xmlns:a16="http://schemas.microsoft.com/office/drawing/2014/main" id="{1CDFFD58-CC77-EED8-429E-6CDE981FFF1C}"/>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15185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Motto of RMU</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20000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ject 4">
            <a:extLst>
              <a:ext uri="{FF2B5EF4-FFF2-40B4-BE49-F238E27FC236}">
                <a16:creationId xmlns:a16="http://schemas.microsoft.com/office/drawing/2014/main" id="{24174839-8959-A5DF-8E55-A5C12BAACBA0}"/>
              </a:ext>
            </a:extLst>
          </p:cNvPr>
          <p:cNvPicPr/>
          <p:nvPr/>
        </p:nvPicPr>
        <p:blipFill>
          <a:blip r:embed="rId7"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18697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Postmortem findings(Internal) </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3352800"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638800"/>
            <a:ext cx="3048000" cy="738664"/>
          </a:xfrm>
          <a:prstGeom prst="rect">
            <a:avLst/>
          </a:prstGeom>
          <a:noFill/>
        </p:spPr>
        <p:txBody>
          <a:bodyPr wrap="square" rtlCol="0">
            <a:spAutoFit/>
          </a:bodyPr>
          <a:lstStyle/>
          <a:p>
            <a:r>
              <a:rPr lang="en-US" sz="2400" dirty="0" err="1">
                <a:solidFill>
                  <a:schemeClr val="accent3"/>
                </a:solidFill>
              </a:rPr>
              <a:t>Paultafs</a:t>
            </a:r>
            <a:r>
              <a:rPr lang="en-US" sz="2400" dirty="0">
                <a:solidFill>
                  <a:schemeClr val="accent3"/>
                </a:solidFill>
              </a:rPr>
              <a:t> hemorrhage</a:t>
            </a:r>
            <a:endParaRPr lang="en-US" sz="2400" dirty="0"/>
          </a:p>
          <a:p>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3" b="7971"/>
          <a:stretch/>
        </p:blipFill>
        <p:spPr bwMode="auto">
          <a:xfrm>
            <a:off x="5181600" y="2438400"/>
            <a:ext cx="3343274" cy="297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C1A198EB-05DD-AD1C-04A1-C7823D4CA5FC}"/>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116972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7498080" cy="1143000"/>
          </a:xfrm>
        </p:spPr>
        <p:txBody>
          <a:bodyPr/>
          <a:lstStyle/>
          <a:p>
            <a:r>
              <a:rPr lang="en-US" b="1" dirty="0" err="1"/>
              <a:t>Gettler’s</a:t>
            </a:r>
            <a:r>
              <a:rPr lang="en-US" b="1" dirty="0"/>
              <a:t> test </a:t>
            </a:r>
          </a:p>
        </p:txBody>
      </p:sp>
      <p:sp>
        <p:nvSpPr>
          <p:cNvPr id="2" name="Content Placeholder 1"/>
          <p:cNvSpPr>
            <a:spLocks noGrp="1"/>
          </p:cNvSpPr>
          <p:nvPr>
            <p:ph idx="1"/>
          </p:nvPr>
        </p:nvSpPr>
        <p:spPr>
          <a:xfrm>
            <a:off x="990600" y="1371600"/>
            <a:ext cx="7696200" cy="4525963"/>
          </a:xfrm>
        </p:spPr>
        <p:txBody>
          <a:bodyPr>
            <a:normAutofit fontScale="92500"/>
          </a:bodyPr>
          <a:lstStyle/>
          <a:p>
            <a:r>
              <a:rPr lang="en-US" dirty="0"/>
              <a:t>Normally Chlorine content of left &amp; right side of heart is same and that is  about 600 mg/100ml </a:t>
            </a:r>
          </a:p>
          <a:p>
            <a:r>
              <a:rPr lang="en-US" dirty="0"/>
              <a:t>Difference is not more than 5mg/100ml </a:t>
            </a:r>
          </a:p>
          <a:p>
            <a:r>
              <a:rPr lang="en-US" dirty="0"/>
              <a:t>If difference is 25mg % between 2 chambers it is suggestive of </a:t>
            </a:r>
            <a:r>
              <a:rPr lang="en-US" dirty="0" err="1"/>
              <a:t>Antemortem</a:t>
            </a:r>
            <a:r>
              <a:rPr lang="en-US" dirty="0"/>
              <a:t> drowning.</a:t>
            </a:r>
          </a:p>
          <a:p>
            <a:r>
              <a:rPr lang="en-US" u="sng" dirty="0" err="1">
                <a:solidFill>
                  <a:schemeClr val="accent3"/>
                </a:solidFill>
              </a:rPr>
              <a:t>ln</a:t>
            </a:r>
            <a:r>
              <a:rPr lang="en-US" u="sng" dirty="0">
                <a:solidFill>
                  <a:schemeClr val="accent3"/>
                </a:solidFill>
              </a:rPr>
              <a:t> fresh water drowning</a:t>
            </a:r>
            <a:r>
              <a:rPr lang="en-US" dirty="0">
                <a:solidFill>
                  <a:schemeClr val="accent3"/>
                </a:solidFill>
              </a:rPr>
              <a:t>  </a:t>
            </a:r>
            <a:r>
              <a:rPr lang="en-US" dirty="0"/>
              <a:t>Chlorine content of left heart will be  lower than that of right heart because of dilution by water</a:t>
            </a:r>
          </a:p>
          <a:p>
            <a:r>
              <a:rPr lang="en-US" u="sng" dirty="0">
                <a:solidFill>
                  <a:schemeClr val="accent3"/>
                </a:solidFill>
              </a:rPr>
              <a:t>In salt water drowning </a:t>
            </a:r>
            <a:r>
              <a:rPr lang="en-US" dirty="0"/>
              <a:t>Chlorine content of left heart will be higher  than that of right heart because of mixing with salt water and </a:t>
            </a:r>
            <a:r>
              <a:rPr lang="en-US" dirty="0" err="1"/>
              <a:t>hemoconcentration</a:t>
            </a:r>
            <a:r>
              <a:rPr lang="en-US" dirty="0"/>
              <a:t>.</a:t>
            </a:r>
          </a:p>
          <a:p>
            <a:endParaRPr lang="en-US" dirty="0"/>
          </a:p>
        </p:txBody>
      </p:sp>
      <p:sp>
        <p:nvSpPr>
          <p:cNvPr id="4" name="Rectangle 3">
            <a:extLst>
              <a:ext uri="{FF2B5EF4-FFF2-40B4-BE49-F238E27FC236}">
                <a16:creationId xmlns:a16="http://schemas.microsoft.com/office/drawing/2014/main" id="{B80BE0FD-0340-340D-EE5E-19397B222599}"/>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407991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990600"/>
            <a:ext cx="7498080" cy="1143000"/>
          </a:xfrm>
        </p:spPr>
        <p:txBody>
          <a:bodyPr/>
          <a:lstStyle/>
          <a:p>
            <a:r>
              <a:rPr lang="en-US" sz="3200" b="1" dirty="0"/>
              <a:t>DIATOMS:  </a:t>
            </a:r>
            <a:r>
              <a:rPr lang="en-US" sz="3200" dirty="0"/>
              <a:t>single-celled organisms that secrete intricate skeletons</a:t>
            </a:r>
          </a:p>
        </p:txBody>
      </p:sp>
      <p:pic>
        <p:nvPicPr>
          <p:cNvPr id="7" name="Content Placeholder 6" descr="diatomdiverse.jpg"/>
          <p:cNvPicPr>
            <a:picLocks noGrp="1" noChangeAspect="1"/>
          </p:cNvPicPr>
          <p:nvPr>
            <p:ph sz="half" idx="1"/>
          </p:nvPr>
        </p:nvPicPr>
        <p:blipFill>
          <a:blip r:embed="rId2" cstate="print"/>
          <a:stretch>
            <a:fillRect/>
          </a:stretch>
        </p:blipFill>
        <p:spPr>
          <a:xfrm>
            <a:off x="762000" y="3048000"/>
            <a:ext cx="3657600" cy="2743200"/>
          </a:xfrm>
          <a:prstGeom prst="rect">
            <a:avLst/>
          </a:prstGeom>
          <a:ln>
            <a:noFill/>
          </a:ln>
          <a:effectLst>
            <a:softEdge rad="112500"/>
          </a:effectLst>
        </p:spPr>
      </p:pic>
      <p:pic>
        <p:nvPicPr>
          <p:cNvPr id="8" name="Content Placeholder 7" descr="diatoms.gif"/>
          <p:cNvPicPr>
            <a:picLocks noGrp="1" noChangeAspect="1"/>
          </p:cNvPicPr>
          <p:nvPr>
            <p:ph sz="half" idx="2"/>
          </p:nvPr>
        </p:nvPicPr>
        <p:blipFill>
          <a:blip r:embed="rId3" cstate="print"/>
          <a:stretch>
            <a:fillRect/>
          </a:stretch>
        </p:blipFill>
        <p:spPr>
          <a:xfrm>
            <a:off x="4800600" y="2590800"/>
            <a:ext cx="3633259" cy="2724944"/>
          </a:xfrm>
          <a:prstGeom prst="rect">
            <a:avLst/>
          </a:prstGeom>
          <a:ln>
            <a:noFill/>
          </a:ln>
          <a:effectLst>
            <a:softEdge rad="112500"/>
          </a:effectLst>
        </p:spPr>
      </p:pic>
      <p:sp>
        <p:nvSpPr>
          <p:cNvPr id="2" name="Rectangle 1">
            <a:extLst>
              <a:ext uri="{FF2B5EF4-FFF2-40B4-BE49-F238E27FC236}">
                <a16:creationId xmlns:a16="http://schemas.microsoft.com/office/drawing/2014/main" id="{2DFA10DE-9662-7F09-1E17-6F67452A7709}"/>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55116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Medico legal importance of diatoms</a:t>
            </a:r>
          </a:p>
        </p:txBody>
      </p:sp>
      <p:sp>
        <p:nvSpPr>
          <p:cNvPr id="3" name="Content Placeholder 2"/>
          <p:cNvSpPr>
            <a:spLocks noGrp="1"/>
          </p:cNvSpPr>
          <p:nvPr>
            <p:ph idx="1"/>
          </p:nvPr>
        </p:nvSpPr>
        <p:spPr>
          <a:xfrm>
            <a:off x="609600" y="2209801"/>
            <a:ext cx="7772400" cy="4114800"/>
          </a:xfrm>
        </p:spPr>
        <p:txBody>
          <a:bodyPr/>
          <a:lstStyle/>
          <a:p>
            <a:r>
              <a:rPr lang="en-US" dirty="0"/>
              <a:t>Medico legal Aspect of diatoms is that diatoms are present  in bone marrow in ante mortem drowning only .</a:t>
            </a:r>
          </a:p>
          <a:p>
            <a:r>
              <a:rPr lang="en-US" dirty="0"/>
              <a:t> Diatoms are unicellular  microscopic  algae of different shapes like diamond ,rod ,circular shape ,they live in colony in water.</a:t>
            </a:r>
          </a:p>
        </p:txBody>
      </p:sp>
      <p:sp>
        <p:nvSpPr>
          <p:cNvPr id="4" name="Rectangle 3">
            <a:extLst>
              <a:ext uri="{FF2B5EF4-FFF2-40B4-BE49-F238E27FC236}">
                <a16:creationId xmlns:a16="http://schemas.microsoft.com/office/drawing/2014/main" id="{EAD6C7DD-D3E8-13F9-861A-D89AFE0CBE62}"/>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178196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5423772"/>
              </p:ext>
            </p:extLst>
          </p:nvPr>
        </p:nvGraphicFramePr>
        <p:xfrm>
          <a:off x="152400" y="762000"/>
          <a:ext cx="8839200" cy="5852160"/>
        </p:xfrm>
        <a:graphic>
          <a:graphicData uri="http://schemas.openxmlformats.org/drawingml/2006/table">
            <a:tbl>
              <a:tblPr firstRow="1" bandRow="1">
                <a:tableStyleId>{F5AB1C69-6EDB-4FF4-983F-18BD219EF322}</a:tableStyleId>
              </a:tblPr>
              <a:tblGrid>
                <a:gridCol w="4288524">
                  <a:extLst>
                    <a:ext uri="{9D8B030D-6E8A-4147-A177-3AD203B41FA5}">
                      <a16:colId xmlns:a16="http://schemas.microsoft.com/office/drawing/2014/main" val="20000"/>
                    </a:ext>
                  </a:extLst>
                </a:gridCol>
                <a:gridCol w="4550676">
                  <a:extLst>
                    <a:ext uri="{9D8B030D-6E8A-4147-A177-3AD203B41FA5}">
                      <a16:colId xmlns:a16="http://schemas.microsoft.com/office/drawing/2014/main" val="20001"/>
                    </a:ext>
                  </a:extLst>
                </a:gridCol>
              </a:tblGrid>
              <a:tr h="628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ANTE-MORTEM DROWNING</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POST-MORTEM DROWNING</a:t>
                      </a:r>
                    </a:p>
                    <a:p>
                      <a:endParaRPr lang="en-US" dirty="0"/>
                    </a:p>
                  </a:txBody>
                  <a:tcPr/>
                </a:tc>
                <a:extLst>
                  <a:ext uri="{0D108BD9-81ED-4DB2-BD59-A6C34878D82A}">
                    <a16:rowId xmlns:a16="http://schemas.microsoft.com/office/drawing/2014/main" val="10000"/>
                  </a:ext>
                </a:extLst>
              </a:tr>
              <a:tr h="898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Presence</a:t>
                      </a:r>
                      <a:r>
                        <a:rPr lang="en-US" sz="1800" b="0" baseline="0" dirty="0"/>
                        <a:t> of fine, frothy and copious froth/foam at nostrils or mouth or both</a:t>
                      </a:r>
                      <a:endParaRPr lang="en-US" sz="1800" b="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Absent</a:t>
                      </a:r>
                    </a:p>
                    <a:p>
                      <a:endParaRPr lang="en-US" dirty="0"/>
                    </a:p>
                  </a:txBody>
                  <a:tcPr/>
                </a:tc>
                <a:extLst>
                  <a:ext uri="{0D108BD9-81ED-4DB2-BD59-A6C34878D82A}">
                    <a16:rowId xmlns:a16="http://schemas.microsoft.com/office/drawing/2014/main" val="10001"/>
                  </a:ext>
                </a:extLst>
              </a:tr>
              <a:tr h="628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Cadaveric spasm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Absent </a:t>
                      </a:r>
                    </a:p>
                    <a:p>
                      <a:endParaRPr lang="en-US" dirty="0"/>
                    </a:p>
                  </a:txBody>
                  <a:tcPr/>
                </a:tc>
                <a:extLst>
                  <a:ext uri="{0D108BD9-81ED-4DB2-BD59-A6C34878D82A}">
                    <a16:rowId xmlns:a16="http://schemas.microsoft.com/office/drawing/2014/main" val="10002"/>
                  </a:ext>
                </a:extLst>
              </a:tr>
              <a:tr h="898478">
                <a:tc>
                  <a:txBody>
                    <a:bodyPr/>
                    <a:lstStyle/>
                    <a:p>
                      <a:pPr algn="l"/>
                      <a:r>
                        <a:rPr lang="en-US" sz="1800" b="0" dirty="0"/>
                        <a:t>Lungs voluminous and bulky</a:t>
                      </a:r>
                    </a:p>
                    <a:p>
                      <a:pPr algn="l"/>
                      <a:r>
                        <a:rPr lang="en-US" sz="1800" b="0" dirty="0"/>
                        <a:t>[emphysema</a:t>
                      </a:r>
                      <a:r>
                        <a:rPr lang="en-US" sz="1800" b="0" baseline="0" dirty="0"/>
                        <a:t> </a:t>
                      </a:r>
                      <a:r>
                        <a:rPr lang="en-US" sz="1800" b="0" baseline="0" dirty="0" err="1"/>
                        <a:t>aquosum</a:t>
                      </a:r>
                      <a:r>
                        <a:rPr lang="en-US" sz="1800" b="0" baseline="0" dirty="0"/>
                        <a:t>]</a:t>
                      </a:r>
                      <a:endParaRPr lang="en-US" sz="1800" b="0" dirty="0"/>
                    </a:p>
                    <a:p>
                      <a:pPr algn="l"/>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Passive collection of water may be seen [edema</a:t>
                      </a:r>
                      <a:r>
                        <a:rPr lang="en-US" sz="1800" baseline="0" dirty="0"/>
                        <a:t> </a:t>
                      </a:r>
                      <a:r>
                        <a:rPr lang="en-US" sz="1800" baseline="0" dirty="0" err="1"/>
                        <a:t>aquosum</a:t>
                      </a:r>
                      <a:r>
                        <a:rPr lang="en-US" sz="1800" baseline="0" dirty="0"/>
                        <a:t>]</a:t>
                      </a:r>
                      <a:endParaRPr lang="en-US" sz="1800" dirty="0"/>
                    </a:p>
                    <a:p>
                      <a:endParaRPr lang="en-US" dirty="0"/>
                    </a:p>
                  </a:txBody>
                  <a:tcPr/>
                </a:tc>
                <a:extLst>
                  <a:ext uri="{0D108BD9-81ED-4DB2-BD59-A6C34878D82A}">
                    <a16:rowId xmlns:a16="http://schemas.microsoft.com/office/drawing/2014/main" val="10003"/>
                  </a:ext>
                </a:extLst>
              </a:tr>
              <a:tr h="898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Foreign</a:t>
                      </a:r>
                      <a:r>
                        <a:rPr lang="en-US" sz="1800" b="0" baseline="0" dirty="0"/>
                        <a:t> material esp. mud, weeds, debris  in bronchi and bronchioles</a:t>
                      </a:r>
                      <a:endParaRPr lang="en-US" sz="1800" b="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Very little such evidence</a:t>
                      </a:r>
                      <a:r>
                        <a:rPr lang="en-US" sz="1800" baseline="0" dirty="0"/>
                        <a:t> </a:t>
                      </a:r>
                      <a:endParaRPr lang="en-US" sz="1800" dirty="0"/>
                    </a:p>
                    <a:p>
                      <a:endParaRPr lang="en-US" dirty="0"/>
                    </a:p>
                  </a:txBody>
                  <a:tcPr/>
                </a:tc>
                <a:extLst>
                  <a:ext uri="{0D108BD9-81ED-4DB2-BD59-A6C34878D82A}">
                    <a16:rowId xmlns:a16="http://schemas.microsoft.com/office/drawing/2014/main" val="10004"/>
                  </a:ext>
                </a:extLst>
              </a:tr>
              <a:tr h="807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Stomach may</a:t>
                      </a:r>
                      <a:r>
                        <a:rPr lang="en-US" sz="1800" b="0" baseline="0" dirty="0"/>
                        <a:t> contain weeds, mud or any foreign material swallowed </a:t>
                      </a:r>
                      <a:endParaRPr lang="en-US" sz="1800" b="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Possible but not always present</a:t>
                      </a:r>
                    </a:p>
                    <a:p>
                      <a:endParaRPr lang="en-US" dirty="0"/>
                    </a:p>
                  </a:txBody>
                  <a:tcPr/>
                </a:tc>
                <a:extLst>
                  <a:ext uri="{0D108BD9-81ED-4DB2-BD59-A6C34878D82A}">
                    <a16:rowId xmlns:a16="http://schemas.microsoft.com/office/drawing/2014/main" val="10005"/>
                  </a:ext>
                </a:extLst>
              </a:tr>
              <a:tr h="898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Presence</a:t>
                      </a:r>
                      <a:r>
                        <a:rPr lang="en-US" sz="1800" b="0" baseline="0" dirty="0"/>
                        <a:t> of DIATOMS in distant body tissues is confirmatory sign</a:t>
                      </a:r>
                      <a:endParaRPr lang="en-US" sz="1800" b="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Diatoms</a:t>
                      </a:r>
                      <a:r>
                        <a:rPr lang="en-US" sz="1800" baseline="0" dirty="0"/>
                        <a:t> may be passively inhaled in lungs but never in distant body tissues</a:t>
                      </a:r>
                      <a:endParaRPr lang="en-US" sz="1800" dirty="0"/>
                    </a:p>
                    <a:p>
                      <a:endParaRPr lang="en-US" dirty="0"/>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D6E380A0-A180-72A6-01B3-761D1558B20F}"/>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796552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620000" cy="990600"/>
          </a:xfrm>
        </p:spPr>
        <p:txBody>
          <a:bodyPr/>
          <a:lstStyle/>
          <a:p>
            <a:r>
              <a:rPr lang="en-US" b="1" dirty="0"/>
              <a:t>Medico-legal importance:</a:t>
            </a:r>
            <a:endParaRPr lang="en-US" dirty="0"/>
          </a:p>
        </p:txBody>
      </p:sp>
      <p:sp>
        <p:nvSpPr>
          <p:cNvPr id="3" name="Content Placeholder 2"/>
          <p:cNvSpPr>
            <a:spLocks noGrp="1"/>
          </p:cNvSpPr>
          <p:nvPr>
            <p:ph idx="1"/>
          </p:nvPr>
        </p:nvSpPr>
        <p:spPr>
          <a:xfrm>
            <a:off x="685800" y="1981200"/>
            <a:ext cx="7696200" cy="4525963"/>
          </a:xfrm>
        </p:spPr>
        <p:txBody>
          <a:bodyPr>
            <a:normAutofit/>
          </a:bodyPr>
          <a:lstStyle/>
          <a:p>
            <a:pPr>
              <a:buFont typeface="Wingdings" pitchFamily="2" charset="2"/>
              <a:buChar char="Ø"/>
            </a:pPr>
            <a:r>
              <a:rPr lang="en-US" sz="3200" b="1" dirty="0">
                <a:solidFill>
                  <a:schemeClr val="accent2"/>
                </a:solidFill>
              </a:rPr>
              <a:t>Accidental:- </a:t>
            </a:r>
            <a:endParaRPr lang="en-US" sz="3200" dirty="0"/>
          </a:p>
          <a:p>
            <a:pPr marL="0" indent="0">
              <a:buNone/>
            </a:pPr>
            <a:r>
              <a:rPr lang="en-US" sz="3200" dirty="0"/>
              <a:t>  </a:t>
            </a:r>
            <a:r>
              <a:rPr lang="en-US" sz="2800" dirty="0"/>
              <a:t>Commonest form &amp; seen in the drowning of fishermen, dock workers &amp; intoxicated &amp; epileptics.</a:t>
            </a:r>
          </a:p>
          <a:p>
            <a:pPr>
              <a:buFont typeface="Wingdings" pitchFamily="2" charset="2"/>
              <a:buChar char="Ø"/>
            </a:pPr>
            <a:r>
              <a:rPr lang="en-US" sz="3200" dirty="0"/>
              <a:t> </a:t>
            </a:r>
            <a:r>
              <a:rPr lang="en-US" sz="3200" b="1" dirty="0">
                <a:solidFill>
                  <a:schemeClr val="accent2"/>
                </a:solidFill>
              </a:rPr>
              <a:t>Suicidal </a:t>
            </a:r>
          </a:p>
          <a:p>
            <a:pPr marL="0" indent="0">
              <a:buNone/>
            </a:pPr>
            <a:r>
              <a:rPr lang="en-US" sz="3200" dirty="0"/>
              <a:t>     </a:t>
            </a:r>
            <a:r>
              <a:rPr lang="en-US" sz="2800" dirty="0"/>
              <a:t>This type of drowning fairly common </a:t>
            </a:r>
          </a:p>
          <a:p>
            <a:pPr>
              <a:buFont typeface="Wingdings" pitchFamily="2" charset="2"/>
              <a:buChar char="Ø"/>
            </a:pPr>
            <a:r>
              <a:rPr lang="en-US" sz="3200" b="1" dirty="0">
                <a:solidFill>
                  <a:schemeClr val="accent2"/>
                </a:solidFill>
              </a:rPr>
              <a:t>Homicidal</a:t>
            </a:r>
          </a:p>
          <a:p>
            <a:pPr marL="0" indent="0">
              <a:buNone/>
            </a:pPr>
            <a:r>
              <a:rPr lang="en-US" sz="3200" dirty="0"/>
              <a:t>     </a:t>
            </a:r>
            <a:r>
              <a:rPr lang="en-US" sz="2800" dirty="0"/>
              <a:t>It is rare.</a:t>
            </a:r>
          </a:p>
          <a:p>
            <a:pPr marL="0" indent="0">
              <a:buNone/>
            </a:pPr>
            <a:endParaRPr lang="en-US" sz="4000" dirty="0"/>
          </a:p>
        </p:txBody>
      </p:sp>
      <p:sp>
        <p:nvSpPr>
          <p:cNvPr id="4" name="Rectangle 3">
            <a:extLst>
              <a:ext uri="{FF2B5EF4-FFF2-40B4-BE49-F238E27FC236}">
                <a16:creationId xmlns:a16="http://schemas.microsoft.com/office/drawing/2014/main" id="{F821E1D6-4759-F67F-E28A-46CBFCB86E94}"/>
              </a:ext>
            </a:extLst>
          </p:cNvPr>
          <p:cNvSpPr/>
          <p:nvPr/>
        </p:nvSpPr>
        <p:spPr>
          <a:xfrm>
            <a:off x="6553200" y="0"/>
            <a:ext cx="2590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extLst>
      <p:ext uri="{BB962C8B-B14F-4D97-AF65-F5344CB8AC3E}">
        <p14:creationId xmlns:p14="http://schemas.microsoft.com/office/powerpoint/2010/main" val="1398756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a:t>
            </a:r>
          </a:p>
        </p:txBody>
      </p:sp>
      <p:sp>
        <p:nvSpPr>
          <p:cNvPr id="3" name="Content Placeholder 2"/>
          <p:cNvSpPr>
            <a:spLocks noGrp="1"/>
          </p:cNvSpPr>
          <p:nvPr>
            <p:ph idx="1"/>
          </p:nvPr>
        </p:nvSpPr>
        <p:spPr/>
        <p:txBody>
          <a:bodyPr/>
          <a:lstStyle/>
          <a:p>
            <a:r>
              <a:rPr lang="en-US" dirty="0">
                <a:hlinkClick r:id="rId2"/>
              </a:rPr>
              <a:t>https://pubmed.ncbi.nlm.nih.gov/16738432/#:~:text=Males%20constitute%2079.8%25%20of%20all,of%20all%20asphyxial%20deaths%2C%20respectively</a:t>
            </a:r>
            <a:r>
              <a:rPr lang="en-US" dirty="0"/>
              <a:t>.</a:t>
            </a:r>
          </a:p>
          <a:p>
            <a:r>
              <a:rPr lang="en-US" dirty="0">
                <a:hlinkClick r:id="rId3"/>
              </a:rPr>
              <a:t>https://pjmhsonline.com/2021/august/2148.pdf</a:t>
            </a:r>
            <a:endParaRPr lang="en-US" dirty="0"/>
          </a:p>
          <a:p>
            <a:r>
              <a:rPr lang="en-US" dirty="0">
                <a:hlinkClick r:id="rId4"/>
              </a:rPr>
              <a:t>https://apims.net/index.php/apims/article/view/276</a:t>
            </a:r>
            <a:endParaRPr lang="en-US" dirty="0"/>
          </a:p>
          <a:p>
            <a:r>
              <a:rPr lang="en-US" dirty="0">
                <a:hlinkClick r:id="rId5"/>
              </a:rPr>
              <a:t>https://www.duhs.edu.pk/download/jduhs-vol.6-issue-3/rp3.pdf</a:t>
            </a:r>
            <a:endParaRPr lang="en-US" dirty="0"/>
          </a:p>
          <a:p>
            <a:r>
              <a:rPr lang="en-US" dirty="0"/>
              <a:t>https://emedicine.medscape.com/article/1988699-overview</a:t>
            </a:r>
          </a:p>
          <a:p>
            <a:endParaRPr lang="en-US" dirty="0"/>
          </a:p>
        </p:txBody>
      </p:sp>
      <p:sp>
        <p:nvSpPr>
          <p:cNvPr id="4" name="Rectangle 3">
            <a:extLst>
              <a:ext uri="{FF2B5EF4-FFF2-40B4-BE49-F238E27FC236}">
                <a16:creationId xmlns:a16="http://schemas.microsoft.com/office/drawing/2014/main" id="{6620E932-7D49-C1EF-991D-C1E106E682C0}"/>
              </a:ext>
            </a:extLst>
          </p:cNvPr>
          <p:cNvSpPr/>
          <p:nvPr/>
        </p:nvSpPr>
        <p:spPr>
          <a:xfrm>
            <a:off x="7772400" y="0"/>
            <a:ext cx="13716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Research</a:t>
            </a:r>
          </a:p>
        </p:txBody>
      </p:sp>
    </p:spTree>
    <p:extLst>
      <p:ext uri="{BB962C8B-B14F-4D97-AF65-F5344CB8AC3E}">
        <p14:creationId xmlns:p14="http://schemas.microsoft.com/office/powerpoint/2010/main" val="1794819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Biomedical Ethics</a:t>
            </a:r>
          </a:p>
        </p:txBody>
      </p:sp>
      <p:sp>
        <p:nvSpPr>
          <p:cNvPr id="3" name="Content Placeholder 2"/>
          <p:cNvSpPr>
            <a:spLocks noGrp="1"/>
          </p:cNvSpPr>
          <p:nvPr>
            <p:ph idx="1"/>
          </p:nvPr>
        </p:nvSpPr>
        <p:spPr/>
        <p:txBody>
          <a:bodyPr/>
          <a:lstStyle/>
          <a:p>
            <a:r>
              <a:rPr lang="en-GB" dirty="0"/>
              <a:t>The determination of a patient's death is of considerable medical and ethical significance.</a:t>
            </a:r>
          </a:p>
          <a:p>
            <a:r>
              <a:rPr lang="en-GB" dirty="0"/>
              <a:t>Death is a biological concept with social implications. </a:t>
            </a:r>
          </a:p>
          <a:p>
            <a:r>
              <a:rPr lang="en-GB" dirty="0"/>
              <a:t>Acting with honesty, transparency, respect, and integrity is critical to trust in the patient-physician relationship, and the profession, in life and in death.</a:t>
            </a:r>
          </a:p>
          <a:p>
            <a:pPr marL="0" indent="0">
              <a:buNone/>
            </a:pPr>
            <a:endParaRPr lang="en-US" dirty="0"/>
          </a:p>
        </p:txBody>
      </p:sp>
      <p:sp>
        <p:nvSpPr>
          <p:cNvPr id="4" name="Rectangle 3">
            <a:extLst>
              <a:ext uri="{FF2B5EF4-FFF2-40B4-BE49-F238E27FC236}">
                <a16:creationId xmlns:a16="http://schemas.microsoft.com/office/drawing/2014/main" id="{8FB1D99E-6330-0CF6-2142-FAD58D2D9926}"/>
              </a:ext>
            </a:extLst>
          </p:cNvPr>
          <p:cNvSpPr/>
          <p:nvPr/>
        </p:nvSpPr>
        <p:spPr>
          <a:xfrm>
            <a:off x="8153400" y="0"/>
            <a:ext cx="9906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Ethics</a:t>
            </a:r>
          </a:p>
        </p:txBody>
      </p:sp>
    </p:spTree>
    <p:extLst>
      <p:ext uri="{BB962C8B-B14F-4D97-AF65-F5344CB8AC3E}">
        <p14:creationId xmlns:p14="http://schemas.microsoft.com/office/powerpoint/2010/main" val="1981684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Family Medicine</a:t>
            </a:r>
          </a:p>
        </p:txBody>
      </p:sp>
      <p:sp>
        <p:nvSpPr>
          <p:cNvPr id="3" name="Content Placeholder 2"/>
          <p:cNvSpPr>
            <a:spLocks noGrp="1"/>
          </p:cNvSpPr>
          <p:nvPr>
            <p:ph idx="1"/>
          </p:nvPr>
        </p:nvSpPr>
        <p:spPr/>
        <p:txBody>
          <a:bodyPr/>
          <a:lstStyle/>
          <a:p>
            <a:r>
              <a:rPr lang="en-GB" dirty="0"/>
              <a:t>Some treatments for asphyxiation include: </a:t>
            </a:r>
          </a:p>
          <a:p>
            <a:pPr marL="1560513" indent="-571500">
              <a:buFont typeface="+mj-lt"/>
              <a:buAutoNum type="romanLcPeriod"/>
            </a:pPr>
            <a:r>
              <a:rPr lang="en-GB" dirty="0"/>
              <a:t>Cardiopulmonary resuscitation (CPR)</a:t>
            </a:r>
          </a:p>
          <a:p>
            <a:pPr marL="1560513" indent="-571500">
              <a:buFont typeface="+mj-lt"/>
              <a:buAutoNum type="romanLcPeriod"/>
            </a:pPr>
            <a:r>
              <a:rPr lang="en-GB" dirty="0"/>
              <a:t>Oxygen therapy. </a:t>
            </a:r>
          </a:p>
          <a:p>
            <a:pPr marL="1560513" indent="-571500">
              <a:buFont typeface="+mj-lt"/>
              <a:buAutoNum type="romanLcPeriod"/>
            </a:pPr>
            <a:r>
              <a:rPr lang="en-US" dirty="0"/>
              <a:t>Heimlich maneuver </a:t>
            </a:r>
            <a:r>
              <a:rPr lang="en-GB" dirty="0"/>
              <a:t>is a first aid technique for choking. It uses abdominal thrusts below the diaphragm to remove a foreign object from a person’s airways.</a:t>
            </a:r>
          </a:p>
          <a:p>
            <a:pPr marL="1560513" indent="-571500">
              <a:buFont typeface="+mj-lt"/>
              <a:buAutoNum type="romanLcPeriod"/>
            </a:pPr>
            <a:r>
              <a:rPr lang="en-US" dirty="0"/>
              <a:t>Medication c</a:t>
            </a:r>
            <a:r>
              <a:rPr lang="en-GB" dirty="0"/>
              <a:t>an help to ease the effects of  severe asthma attack.</a:t>
            </a:r>
          </a:p>
          <a:p>
            <a:pPr marL="0" indent="0">
              <a:buNone/>
            </a:pPr>
            <a:endParaRPr lang="en-US" dirty="0"/>
          </a:p>
        </p:txBody>
      </p:sp>
      <p:sp>
        <p:nvSpPr>
          <p:cNvPr id="6" name="Rectangle 5">
            <a:extLst>
              <a:ext uri="{FF2B5EF4-FFF2-40B4-BE49-F238E27FC236}">
                <a16:creationId xmlns:a16="http://schemas.microsoft.com/office/drawing/2014/main" id="{1DECF068-A70F-2E9F-A3A4-362B8322579E}"/>
              </a:ext>
            </a:extLst>
          </p:cNvPr>
          <p:cNvSpPr/>
          <p:nvPr/>
        </p:nvSpPr>
        <p:spPr>
          <a:xfrm>
            <a:off x="6934200" y="0"/>
            <a:ext cx="2209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Family Medicine</a:t>
            </a:r>
          </a:p>
        </p:txBody>
      </p:sp>
    </p:spTree>
    <p:extLst>
      <p:ext uri="{BB962C8B-B14F-4D97-AF65-F5344CB8AC3E}">
        <p14:creationId xmlns:p14="http://schemas.microsoft.com/office/powerpoint/2010/main" val="1237870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0170" y="1045765"/>
            <a:ext cx="5013007" cy="520335"/>
          </a:xfrm>
          <a:prstGeom prst="rect">
            <a:avLst/>
          </a:prstGeom>
        </p:spPr>
        <p:txBody>
          <a:bodyPr vert="horz" wrap="square" lIns="0" tIns="12383" rIns="0" bIns="0" rtlCol="0" anchor="b">
            <a:spAutoFit/>
          </a:bodyPr>
          <a:lstStyle/>
          <a:p>
            <a:pPr marL="9525">
              <a:spcBef>
                <a:spcPts val="98"/>
              </a:spcBef>
            </a:pPr>
            <a:r>
              <a:rPr sz="3300" dirty="0">
                <a:latin typeface="Calibri Light"/>
                <a:cs typeface="Calibri Light"/>
              </a:rPr>
              <a:t>How</a:t>
            </a:r>
            <a:r>
              <a:rPr sz="3300" spc="-153" dirty="0">
                <a:latin typeface="Calibri Light"/>
                <a:cs typeface="Calibri Light"/>
              </a:rPr>
              <a:t> </a:t>
            </a:r>
            <a:r>
              <a:rPr sz="3300" dirty="0">
                <a:latin typeface="Calibri Light"/>
                <a:cs typeface="Calibri Light"/>
              </a:rPr>
              <a:t>to</a:t>
            </a:r>
            <a:r>
              <a:rPr sz="3300" spc="-169" dirty="0">
                <a:latin typeface="Calibri Light"/>
                <a:cs typeface="Calibri Light"/>
              </a:rPr>
              <a:t> </a:t>
            </a:r>
            <a:r>
              <a:rPr sz="3300" dirty="0">
                <a:latin typeface="Calibri Light"/>
                <a:cs typeface="Calibri Light"/>
              </a:rPr>
              <a:t>use</a:t>
            </a:r>
            <a:r>
              <a:rPr sz="3300" spc="-143" dirty="0">
                <a:latin typeface="Calibri Light"/>
                <a:cs typeface="Calibri Light"/>
              </a:rPr>
              <a:t> </a:t>
            </a:r>
            <a:r>
              <a:rPr sz="3300" dirty="0">
                <a:latin typeface="Calibri Light"/>
                <a:cs typeface="Calibri Light"/>
              </a:rPr>
              <a:t>HEC</a:t>
            </a:r>
            <a:r>
              <a:rPr sz="3300" spc="-161" dirty="0">
                <a:latin typeface="Calibri Light"/>
                <a:cs typeface="Calibri Light"/>
              </a:rPr>
              <a:t> </a:t>
            </a:r>
            <a:r>
              <a:rPr sz="3300" spc="-19" dirty="0">
                <a:latin typeface="Calibri Light"/>
                <a:cs typeface="Calibri Light"/>
              </a:rPr>
              <a:t>Digital</a:t>
            </a:r>
            <a:r>
              <a:rPr sz="3300" spc="-131" dirty="0">
                <a:latin typeface="Calibri Light"/>
                <a:cs typeface="Calibri Light"/>
              </a:rPr>
              <a:t> </a:t>
            </a:r>
            <a:r>
              <a:rPr sz="3300" spc="-8" dirty="0">
                <a:latin typeface="Calibri Light"/>
                <a:cs typeface="Calibri Light"/>
              </a:rPr>
              <a:t>Library</a:t>
            </a:r>
            <a:endParaRPr sz="3300">
              <a:latin typeface="Calibri Light"/>
              <a:cs typeface="Calibri Light"/>
            </a:endParaRPr>
          </a:p>
        </p:txBody>
      </p:sp>
      <p:sp>
        <p:nvSpPr>
          <p:cNvPr id="3" name="object 3"/>
          <p:cNvSpPr txBox="1"/>
          <p:nvPr/>
        </p:nvSpPr>
        <p:spPr>
          <a:xfrm>
            <a:off x="59055" y="1736313"/>
            <a:ext cx="8689181" cy="3717267"/>
          </a:xfrm>
          <a:prstGeom prst="rect">
            <a:avLst/>
          </a:prstGeom>
        </p:spPr>
        <p:txBody>
          <a:bodyPr vert="horz" wrap="square" lIns="0" tIns="80486" rIns="0" bIns="0" rtlCol="0">
            <a:spAutoFit/>
          </a:bodyPr>
          <a:lstStyle/>
          <a:p>
            <a:pPr marL="395288" indent="-385763">
              <a:spcBef>
                <a:spcPts val="633"/>
              </a:spcBef>
              <a:buFont typeface="Wingdings"/>
              <a:buChar char=""/>
              <a:tabLst>
                <a:tab pos="395288" algn="l"/>
              </a:tabLst>
            </a:pPr>
            <a:r>
              <a:rPr sz="2063" dirty="0">
                <a:latin typeface="Calibri"/>
                <a:cs typeface="Calibri"/>
              </a:rPr>
              <a:t>Go</a:t>
            </a:r>
            <a:r>
              <a:rPr sz="2063" spc="34" dirty="0">
                <a:latin typeface="Calibri"/>
                <a:cs typeface="Calibri"/>
              </a:rPr>
              <a:t> </a:t>
            </a:r>
            <a:r>
              <a:rPr sz="2063" dirty="0">
                <a:latin typeface="Calibri"/>
                <a:cs typeface="Calibri"/>
              </a:rPr>
              <a:t>to</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website</a:t>
            </a:r>
            <a:r>
              <a:rPr sz="2063" spc="41" dirty="0">
                <a:latin typeface="Calibri"/>
                <a:cs typeface="Calibri"/>
              </a:rPr>
              <a:t> </a:t>
            </a:r>
            <a:r>
              <a:rPr sz="2063" dirty="0">
                <a:latin typeface="Calibri"/>
                <a:cs typeface="Calibri"/>
              </a:rPr>
              <a:t>of</a:t>
            </a:r>
            <a:r>
              <a:rPr sz="2063" spc="53" dirty="0">
                <a:latin typeface="Calibri"/>
                <a:cs typeface="Calibri"/>
              </a:rPr>
              <a:t> </a:t>
            </a:r>
            <a:r>
              <a:rPr sz="2063" dirty="0">
                <a:latin typeface="Calibri"/>
                <a:cs typeface="Calibri"/>
              </a:rPr>
              <a:t>HEC</a:t>
            </a:r>
            <a:r>
              <a:rPr sz="2063" spc="83" dirty="0">
                <a:latin typeface="Calibri"/>
                <a:cs typeface="Calibri"/>
              </a:rPr>
              <a:t> </a:t>
            </a:r>
            <a:r>
              <a:rPr sz="2063" dirty="0">
                <a:latin typeface="Calibri"/>
                <a:cs typeface="Calibri"/>
              </a:rPr>
              <a:t>National</a:t>
            </a:r>
            <a:r>
              <a:rPr sz="2063" spc="38" dirty="0">
                <a:latin typeface="Calibri"/>
                <a:cs typeface="Calibri"/>
              </a:rPr>
              <a:t> </a:t>
            </a:r>
            <a:r>
              <a:rPr sz="2063" dirty="0">
                <a:latin typeface="Calibri"/>
                <a:cs typeface="Calibri"/>
              </a:rPr>
              <a:t>Digital</a:t>
            </a:r>
            <a:r>
              <a:rPr sz="2063" spc="38" dirty="0">
                <a:latin typeface="Calibri"/>
                <a:cs typeface="Calibri"/>
              </a:rPr>
              <a:t> </a:t>
            </a:r>
            <a:r>
              <a:rPr sz="2063" spc="-8" dirty="0">
                <a:latin typeface="Calibri"/>
                <a:cs typeface="Calibri"/>
              </a:rPr>
              <a:t>Library</a:t>
            </a:r>
            <a:endParaRPr sz="2063">
              <a:latin typeface="Calibri"/>
              <a:cs typeface="Calibri"/>
            </a:endParaRPr>
          </a:p>
          <a:p>
            <a:pPr marL="1011079" indent="-1001554">
              <a:spcBef>
                <a:spcPts val="566"/>
              </a:spcBef>
              <a:buClr>
                <a:srgbClr val="000000"/>
              </a:buClr>
              <a:buFont typeface="Wingdings"/>
              <a:buChar char=""/>
              <a:tabLst>
                <a:tab pos="1011079" algn="l"/>
              </a:tabLst>
            </a:pPr>
            <a:r>
              <a:rPr sz="2063" spc="-8" dirty="0">
                <a:solidFill>
                  <a:srgbClr val="2D75B6"/>
                </a:solidFill>
                <a:latin typeface="Calibri"/>
                <a:cs typeface="Calibri"/>
                <a:hlinkClick r:id="rId2"/>
              </a:rPr>
              <a:t>http://www.digitallibrary.edu.pk</a:t>
            </a:r>
            <a:endParaRPr sz="2063">
              <a:latin typeface="Calibri"/>
              <a:cs typeface="Calibri"/>
            </a:endParaRPr>
          </a:p>
          <a:p>
            <a:pPr marL="221456" indent="-218123">
              <a:spcBef>
                <a:spcPts val="570"/>
              </a:spcBef>
              <a:buFont typeface="Wingdings"/>
              <a:buChar char=""/>
              <a:tabLst>
                <a:tab pos="221456" algn="l"/>
              </a:tabLst>
            </a:pPr>
            <a:r>
              <a:rPr sz="2063" dirty="0">
                <a:latin typeface="Calibri"/>
                <a:cs typeface="Calibri"/>
              </a:rPr>
              <a:t>On</a:t>
            </a:r>
            <a:r>
              <a:rPr sz="2063" spc="15" dirty="0">
                <a:latin typeface="Calibri"/>
                <a:cs typeface="Calibri"/>
              </a:rPr>
              <a:t> </a:t>
            </a:r>
            <a:r>
              <a:rPr sz="2063" dirty="0">
                <a:latin typeface="Calibri"/>
                <a:cs typeface="Calibri"/>
              </a:rPr>
              <a:t>Home</a:t>
            </a:r>
            <a:r>
              <a:rPr sz="2063" spc="19" dirty="0">
                <a:latin typeface="Calibri"/>
                <a:cs typeface="Calibri"/>
              </a:rPr>
              <a:t> </a:t>
            </a:r>
            <a:r>
              <a:rPr sz="2063" dirty="0">
                <a:latin typeface="Calibri"/>
                <a:cs typeface="Calibri"/>
              </a:rPr>
              <a:t>Page,</a:t>
            </a:r>
            <a:r>
              <a:rPr sz="2063" spc="34" dirty="0">
                <a:latin typeface="Calibri"/>
                <a:cs typeface="Calibri"/>
              </a:rPr>
              <a:t> </a:t>
            </a:r>
            <a:r>
              <a:rPr sz="2063" dirty="0">
                <a:latin typeface="Calibri"/>
                <a:cs typeface="Calibri"/>
              </a:rPr>
              <a:t>click</a:t>
            </a:r>
            <a:r>
              <a:rPr sz="2063" spc="53" dirty="0">
                <a:latin typeface="Calibri"/>
                <a:cs typeface="Calibri"/>
              </a:rPr>
              <a:t> </a:t>
            </a:r>
            <a:r>
              <a:rPr sz="2063" dirty="0">
                <a:latin typeface="Calibri"/>
                <a:cs typeface="Calibri"/>
              </a:rPr>
              <a:t>on</a:t>
            </a:r>
            <a:r>
              <a:rPr sz="2063" spc="75" dirty="0">
                <a:latin typeface="Calibri"/>
                <a:cs typeface="Calibri"/>
              </a:rPr>
              <a:t> </a:t>
            </a:r>
            <a:r>
              <a:rPr sz="2063" dirty="0">
                <a:latin typeface="Calibri"/>
                <a:cs typeface="Calibri"/>
              </a:rPr>
              <a:t>the</a:t>
            </a:r>
            <a:r>
              <a:rPr sz="2063" spc="23" dirty="0">
                <a:latin typeface="Calibri"/>
                <a:cs typeface="Calibri"/>
              </a:rPr>
              <a:t> </a:t>
            </a:r>
            <a:r>
              <a:rPr sz="2063" spc="-8" dirty="0">
                <a:latin typeface="Calibri"/>
                <a:cs typeface="Calibri"/>
              </a:rPr>
              <a:t>INSTITUTES.</a:t>
            </a:r>
            <a:endParaRPr sz="2063">
              <a:latin typeface="Calibri"/>
              <a:cs typeface="Calibri"/>
            </a:endParaRPr>
          </a:p>
          <a:p>
            <a:pPr marL="221456" marR="3810" indent="-218123">
              <a:lnSpc>
                <a:spcPts val="2310"/>
              </a:lnSpc>
              <a:spcBef>
                <a:spcPts val="724"/>
              </a:spcBef>
              <a:buFont typeface="Wingdings"/>
              <a:buChar char=""/>
              <a:tabLst>
                <a:tab pos="695801" algn="l"/>
              </a:tabLst>
            </a:pPr>
            <a:r>
              <a:rPr sz="2063" dirty="0">
                <a:latin typeface="Calibri"/>
                <a:cs typeface="Calibri"/>
              </a:rPr>
              <a:t>A</a:t>
            </a:r>
            <a:r>
              <a:rPr sz="2063" spc="38"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38" dirty="0">
                <a:latin typeface="Calibri"/>
                <a:cs typeface="Calibri"/>
              </a:rPr>
              <a:t> </a:t>
            </a:r>
            <a:r>
              <a:rPr sz="2063" dirty="0">
                <a:latin typeface="Calibri"/>
                <a:cs typeface="Calibri"/>
              </a:rPr>
              <a:t>universities</a:t>
            </a:r>
            <a:r>
              <a:rPr sz="2063" spc="38" dirty="0">
                <a:latin typeface="Calibri"/>
                <a:cs typeface="Calibri"/>
              </a:rPr>
              <a:t> </a:t>
            </a:r>
            <a:r>
              <a:rPr sz="2063" dirty="0">
                <a:latin typeface="Calibri"/>
                <a:cs typeface="Calibri"/>
              </a:rPr>
              <a:t>from</a:t>
            </a:r>
            <a:r>
              <a:rPr sz="2063" spc="30" dirty="0">
                <a:latin typeface="Calibri"/>
                <a:cs typeface="Calibri"/>
              </a:rPr>
              <a:t> </a:t>
            </a:r>
            <a:r>
              <a:rPr sz="2063" dirty="0">
                <a:latin typeface="Calibri"/>
                <a:cs typeface="Calibri"/>
              </a:rPr>
              <a:t>Public</a:t>
            </a:r>
            <a:r>
              <a:rPr sz="2063" spc="26" dirty="0">
                <a:latin typeface="Calibri"/>
                <a:cs typeface="Calibri"/>
              </a:rPr>
              <a:t> </a:t>
            </a:r>
            <a:r>
              <a:rPr sz="2063" dirty="0">
                <a:latin typeface="Calibri"/>
                <a:cs typeface="Calibri"/>
              </a:rPr>
              <a:t>and</a:t>
            </a:r>
            <a:r>
              <a:rPr sz="2063" spc="38" dirty="0">
                <a:latin typeface="Calibri"/>
                <a:cs typeface="Calibri"/>
              </a:rPr>
              <a:t> </a:t>
            </a:r>
            <a:r>
              <a:rPr sz="2063" dirty="0">
                <a:latin typeface="Calibri"/>
                <a:cs typeface="Calibri"/>
              </a:rPr>
              <a:t>Private</a:t>
            </a:r>
            <a:r>
              <a:rPr sz="2063" spc="41" dirty="0">
                <a:latin typeface="Calibri"/>
                <a:cs typeface="Calibri"/>
              </a:rPr>
              <a:t> </a:t>
            </a:r>
            <a:r>
              <a:rPr sz="2063" dirty="0">
                <a:latin typeface="Calibri"/>
                <a:cs typeface="Calibri"/>
              </a:rPr>
              <a:t>Sector</a:t>
            </a:r>
            <a:r>
              <a:rPr sz="2063" spc="8" dirty="0">
                <a:latin typeface="Calibri"/>
                <a:cs typeface="Calibri"/>
              </a:rPr>
              <a:t> </a:t>
            </a:r>
            <a:r>
              <a:rPr sz="2063" spc="-19" dirty="0">
                <a:latin typeface="Calibri"/>
                <a:cs typeface="Calibri"/>
              </a:rPr>
              <a:t>and 	</a:t>
            </a:r>
            <a:r>
              <a:rPr sz="2063" dirty="0">
                <a:latin typeface="Calibri"/>
                <a:cs typeface="Calibri"/>
              </a:rPr>
              <a:t>other</a:t>
            </a:r>
            <a:r>
              <a:rPr sz="2063" spc="75" dirty="0">
                <a:latin typeface="Calibri"/>
                <a:cs typeface="Calibri"/>
              </a:rPr>
              <a:t> </a:t>
            </a:r>
            <a:r>
              <a:rPr sz="2063" dirty="0">
                <a:latin typeface="Calibri"/>
                <a:cs typeface="Calibri"/>
              </a:rPr>
              <a:t>Institutes</a:t>
            </a:r>
            <a:r>
              <a:rPr sz="2063" spc="49" dirty="0">
                <a:latin typeface="Calibri"/>
                <a:cs typeface="Calibri"/>
              </a:rPr>
              <a:t> </a:t>
            </a:r>
            <a:r>
              <a:rPr sz="2063" dirty="0">
                <a:latin typeface="Calibri"/>
                <a:cs typeface="Calibri"/>
              </a:rPr>
              <a:t>which</a:t>
            </a:r>
            <a:r>
              <a:rPr sz="2063" spc="49" dirty="0">
                <a:latin typeface="Calibri"/>
                <a:cs typeface="Calibri"/>
              </a:rPr>
              <a:t> </a:t>
            </a:r>
            <a:r>
              <a:rPr sz="2063" dirty="0">
                <a:latin typeface="Calibri"/>
                <a:cs typeface="Calibri"/>
              </a:rPr>
              <a:t>have</a:t>
            </a:r>
            <a:r>
              <a:rPr sz="2063" spc="49" dirty="0">
                <a:latin typeface="Calibri"/>
                <a:cs typeface="Calibri"/>
              </a:rPr>
              <a:t> </a:t>
            </a:r>
            <a:r>
              <a:rPr sz="2063" dirty="0">
                <a:latin typeface="Calibri"/>
                <a:cs typeface="Calibri"/>
              </a:rPr>
              <a:t>access</a:t>
            </a:r>
            <a:r>
              <a:rPr sz="2063" spc="49" dirty="0">
                <a:latin typeface="Calibri"/>
                <a:cs typeface="Calibri"/>
              </a:rPr>
              <a:t> </a:t>
            </a:r>
            <a:r>
              <a:rPr sz="2063" dirty="0">
                <a:latin typeface="Calibri"/>
                <a:cs typeface="Calibri"/>
              </a:rPr>
              <a:t>to</a:t>
            </a:r>
            <a:r>
              <a:rPr sz="2063" spc="41" dirty="0">
                <a:latin typeface="Calibri"/>
                <a:cs typeface="Calibri"/>
              </a:rPr>
              <a:t> </a:t>
            </a:r>
            <a:r>
              <a:rPr sz="2063" dirty="0">
                <a:latin typeface="Calibri"/>
                <a:cs typeface="Calibri"/>
              </a:rPr>
              <a:t>HEC</a:t>
            </a:r>
            <a:r>
              <a:rPr sz="2063" spc="90" dirty="0">
                <a:latin typeface="Calibri"/>
                <a:cs typeface="Calibri"/>
              </a:rPr>
              <a:t> </a:t>
            </a:r>
            <a:r>
              <a:rPr sz="2063" dirty="0">
                <a:latin typeface="Calibri"/>
                <a:cs typeface="Calibri"/>
              </a:rPr>
              <a:t>National</a:t>
            </a:r>
            <a:r>
              <a:rPr sz="2063" spc="49" dirty="0">
                <a:latin typeface="Calibri"/>
                <a:cs typeface="Calibri"/>
              </a:rPr>
              <a:t> </a:t>
            </a:r>
            <a:r>
              <a:rPr sz="2063" dirty="0">
                <a:latin typeface="Calibri"/>
                <a:cs typeface="Calibri"/>
              </a:rPr>
              <a:t>Digital</a:t>
            </a:r>
            <a:r>
              <a:rPr sz="2063" spc="45" dirty="0">
                <a:latin typeface="Calibri"/>
                <a:cs typeface="Calibri"/>
              </a:rPr>
              <a:t> </a:t>
            </a:r>
            <a:r>
              <a:rPr sz="2063" dirty="0">
                <a:latin typeface="Calibri"/>
                <a:cs typeface="Calibri"/>
              </a:rPr>
              <a:t>Library</a:t>
            </a:r>
            <a:r>
              <a:rPr sz="2063" spc="34" dirty="0">
                <a:latin typeface="Calibri"/>
                <a:cs typeface="Calibri"/>
              </a:rPr>
              <a:t> </a:t>
            </a:r>
            <a:r>
              <a:rPr sz="2063" spc="-8" dirty="0">
                <a:latin typeface="Calibri"/>
                <a:cs typeface="Calibri"/>
              </a:rPr>
              <a:t>(HNDL).</a:t>
            </a:r>
            <a:endParaRPr sz="2063">
              <a:latin typeface="Calibri"/>
              <a:cs typeface="Calibri"/>
            </a:endParaRPr>
          </a:p>
          <a:p>
            <a:pPr marL="221456" indent="-218123">
              <a:spcBef>
                <a:spcPts val="461"/>
              </a:spcBef>
              <a:buFont typeface="Wingdings"/>
              <a:buChar char=""/>
              <a:tabLst>
                <a:tab pos="221456" algn="l"/>
              </a:tabLst>
            </a:pPr>
            <a:r>
              <a:rPr sz="2063" dirty="0">
                <a:latin typeface="Calibri"/>
                <a:cs typeface="Calibri"/>
              </a:rPr>
              <a:t>Select</a:t>
            </a:r>
            <a:r>
              <a:rPr sz="2063" spc="38" dirty="0">
                <a:latin typeface="Calibri"/>
                <a:cs typeface="Calibri"/>
              </a:rPr>
              <a:t> </a:t>
            </a:r>
            <a:r>
              <a:rPr sz="2063" dirty="0">
                <a:latin typeface="Calibri"/>
                <a:cs typeface="Calibri"/>
              </a:rPr>
              <a:t>your</a:t>
            </a:r>
            <a:r>
              <a:rPr sz="2063" spc="64" dirty="0">
                <a:latin typeface="Calibri"/>
                <a:cs typeface="Calibri"/>
              </a:rPr>
              <a:t> </a:t>
            </a:r>
            <a:r>
              <a:rPr sz="2063" dirty="0">
                <a:latin typeface="Calibri"/>
                <a:cs typeface="Calibri"/>
              </a:rPr>
              <a:t>desired</a:t>
            </a:r>
            <a:r>
              <a:rPr sz="2063" spc="34" dirty="0">
                <a:latin typeface="Calibri"/>
                <a:cs typeface="Calibri"/>
              </a:rPr>
              <a:t> </a:t>
            </a:r>
            <a:r>
              <a:rPr sz="2063" spc="-8" dirty="0">
                <a:latin typeface="Calibri"/>
                <a:cs typeface="Calibri"/>
              </a:rPr>
              <a:t>Institute.</a:t>
            </a:r>
            <a:endParaRPr sz="2063">
              <a:latin typeface="Calibri"/>
              <a:cs typeface="Calibri"/>
            </a:endParaRPr>
          </a:p>
          <a:p>
            <a:pPr marL="221456" indent="-218123">
              <a:spcBef>
                <a:spcPts val="566"/>
              </a:spcBef>
              <a:buFont typeface="Wingdings"/>
              <a:buChar char=""/>
              <a:tabLst>
                <a:tab pos="221456" algn="l"/>
              </a:tabLst>
            </a:pPr>
            <a:r>
              <a:rPr sz="2063" dirty="0">
                <a:latin typeface="Calibri"/>
                <a:cs typeface="Calibri"/>
              </a:rPr>
              <a:t>A</a:t>
            </a:r>
            <a:r>
              <a:rPr sz="2063" spc="30"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resources</a:t>
            </a:r>
            <a:r>
              <a:rPr sz="2063" spc="34" dirty="0">
                <a:latin typeface="Calibri"/>
                <a:cs typeface="Calibri"/>
              </a:rPr>
              <a:t> </a:t>
            </a:r>
            <a:r>
              <a:rPr sz="2063" dirty="0">
                <a:latin typeface="Calibri"/>
                <a:cs typeface="Calibri"/>
              </a:rPr>
              <a:t>of</a:t>
            </a:r>
            <a:r>
              <a:rPr sz="2063" spc="49" dirty="0">
                <a:latin typeface="Calibri"/>
                <a:cs typeface="Calibri"/>
              </a:rPr>
              <a:t> </a:t>
            </a:r>
            <a:r>
              <a:rPr sz="2063" dirty="0">
                <a:latin typeface="Calibri"/>
                <a:cs typeface="Calibri"/>
              </a:rPr>
              <a:t>the</a:t>
            </a:r>
            <a:r>
              <a:rPr sz="2063" spc="38" dirty="0">
                <a:latin typeface="Calibri"/>
                <a:cs typeface="Calibri"/>
              </a:rPr>
              <a:t> </a:t>
            </a:r>
            <a:r>
              <a:rPr sz="2063" spc="-8" dirty="0">
                <a:latin typeface="Calibri"/>
                <a:cs typeface="Calibri"/>
              </a:rPr>
              <a:t>institution</a:t>
            </a:r>
            <a:endParaRPr sz="2063">
              <a:latin typeface="Calibri"/>
              <a:cs typeface="Calibri"/>
            </a:endParaRPr>
          </a:p>
          <a:p>
            <a:pPr marL="220980" indent="-217646">
              <a:spcBef>
                <a:spcPts val="566"/>
              </a:spcBef>
              <a:buFont typeface="Wingdings"/>
              <a:buChar char=""/>
              <a:tabLst>
                <a:tab pos="220980" algn="l"/>
              </a:tabLst>
            </a:pPr>
            <a:r>
              <a:rPr sz="2063" dirty="0">
                <a:latin typeface="Calibri"/>
                <a:cs typeface="Calibri"/>
              </a:rPr>
              <a:t>Journals</a:t>
            </a:r>
            <a:r>
              <a:rPr sz="2063" spc="49" dirty="0">
                <a:latin typeface="Calibri"/>
                <a:cs typeface="Calibri"/>
              </a:rPr>
              <a:t> </a:t>
            </a:r>
            <a:r>
              <a:rPr sz="2063" dirty="0">
                <a:latin typeface="Calibri"/>
                <a:cs typeface="Calibri"/>
              </a:rPr>
              <a:t>and</a:t>
            </a:r>
            <a:r>
              <a:rPr sz="2063" spc="56" dirty="0">
                <a:latin typeface="Calibri"/>
                <a:cs typeface="Calibri"/>
              </a:rPr>
              <a:t> </a:t>
            </a:r>
            <a:r>
              <a:rPr sz="2063" dirty="0">
                <a:latin typeface="Calibri"/>
                <a:cs typeface="Calibri"/>
              </a:rPr>
              <a:t>Researches</a:t>
            </a:r>
            <a:r>
              <a:rPr sz="2063" spc="53" dirty="0">
                <a:latin typeface="Calibri"/>
                <a:cs typeface="Calibri"/>
              </a:rPr>
              <a:t> </a:t>
            </a:r>
            <a:r>
              <a:rPr sz="2063" dirty="0">
                <a:latin typeface="Calibri"/>
                <a:cs typeface="Calibri"/>
              </a:rPr>
              <a:t>will</a:t>
            </a:r>
            <a:r>
              <a:rPr sz="2063" spc="49" dirty="0">
                <a:latin typeface="Calibri"/>
                <a:cs typeface="Calibri"/>
              </a:rPr>
              <a:t> </a:t>
            </a:r>
            <a:r>
              <a:rPr sz="2063" spc="-8" dirty="0">
                <a:latin typeface="Calibri"/>
                <a:cs typeface="Calibri"/>
              </a:rPr>
              <a:t>appear</a:t>
            </a:r>
            <a:endParaRPr sz="2063">
              <a:latin typeface="Calibri"/>
              <a:cs typeface="Calibri"/>
            </a:endParaRPr>
          </a:p>
          <a:p>
            <a:pPr marL="9525" marR="381953" indent="-6191">
              <a:lnSpc>
                <a:spcPts val="2310"/>
              </a:lnSpc>
              <a:spcBef>
                <a:spcPts val="724"/>
              </a:spcBef>
              <a:buFont typeface="Wingdings"/>
              <a:buChar char=""/>
              <a:tabLst>
                <a:tab pos="220980" algn="l"/>
              </a:tabLst>
            </a:pPr>
            <a:r>
              <a:rPr sz="2063" spc="-8" dirty="0">
                <a:latin typeface="Calibri"/>
                <a:cs typeface="Calibri"/>
              </a:rPr>
              <a:t>	You</a:t>
            </a:r>
            <a:r>
              <a:rPr sz="2063" spc="26" dirty="0">
                <a:latin typeface="Calibri"/>
                <a:cs typeface="Calibri"/>
              </a:rPr>
              <a:t> </a:t>
            </a:r>
            <a:r>
              <a:rPr sz="2063" dirty="0">
                <a:latin typeface="Calibri"/>
                <a:cs typeface="Calibri"/>
              </a:rPr>
              <a:t>can</a:t>
            </a:r>
            <a:r>
              <a:rPr sz="2063" spc="26" dirty="0">
                <a:latin typeface="Calibri"/>
                <a:cs typeface="Calibri"/>
              </a:rPr>
              <a:t> </a:t>
            </a:r>
            <a:r>
              <a:rPr sz="2063" dirty="0">
                <a:latin typeface="Calibri"/>
                <a:cs typeface="Calibri"/>
              </a:rPr>
              <a:t>find</a:t>
            </a:r>
            <a:r>
              <a:rPr sz="2063" spc="26" dirty="0">
                <a:latin typeface="Calibri"/>
                <a:cs typeface="Calibri"/>
              </a:rPr>
              <a:t> </a:t>
            </a:r>
            <a:r>
              <a:rPr sz="2063" dirty="0">
                <a:latin typeface="Calibri"/>
                <a:cs typeface="Calibri"/>
              </a:rPr>
              <a:t>a</a:t>
            </a:r>
            <a:r>
              <a:rPr sz="2063" spc="64" dirty="0">
                <a:latin typeface="Calibri"/>
                <a:cs typeface="Calibri"/>
              </a:rPr>
              <a:t> </a:t>
            </a:r>
            <a:r>
              <a:rPr sz="2063" dirty="0">
                <a:latin typeface="Calibri"/>
                <a:cs typeface="Calibri"/>
              </a:rPr>
              <a:t>Journal</a:t>
            </a:r>
            <a:r>
              <a:rPr sz="2063" spc="23" dirty="0">
                <a:latin typeface="Calibri"/>
                <a:cs typeface="Calibri"/>
              </a:rPr>
              <a:t> </a:t>
            </a:r>
            <a:r>
              <a:rPr sz="2063" dirty="0">
                <a:latin typeface="Calibri"/>
                <a:cs typeface="Calibri"/>
              </a:rPr>
              <a:t>by</a:t>
            </a:r>
            <a:r>
              <a:rPr sz="2063" spc="8" dirty="0">
                <a:latin typeface="Calibri"/>
                <a:cs typeface="Calibri"/>
              </a:rPr>
              <a:t> </a:t>
            </a:r>
            <a:r>
              <a:rPr sz="2063" dirty="0">
                <a:latin typeface="Calibri"/>
                <a:cs typeface="Calibri"/>
              </a:rPr>
              <a:t>clicking</a:t>
            </a:r>
            <a:r>
              <a:rPr sz="2063" spc="26" dirty="0">
                <a:latin typeface="Calibri"/>
                <a:cs typeface="Calibri"/>
              </a:rPr>
              <a:t> </a:t>
            </a:r>
            <a:r>
              <a:rPr sz="2063" dirty="0">
                <a:latin typeface="Calibri"/>
                <a:cs typeface="Calibri"/>
              </a:rPr>
              <a:t>on</a:t>
            </a:r>
            <a:r>
              <a:rPr sz="2063" spc="26" dirty="0">
                <a:latin typeface="Calibri"/>
                <a:cs typeface="Calibri"/>
              </a:rPr>
              <a:t> </a:t>
            </a:r>
            <a:r>
              <a:rPr sz="2063" dirty="0">
                <a:latin typeface="Calibri"/>
                <a:cs typeface="Calibri"/>
              </a:rPr>
              <a:t>JOURNALS</a:t>
            </a:r>
            <a:r>
              <a:rPr sz="2063" spc="53" dirty="0">
                <a:latin typeface="Calibri"/>
                <a:cs typeface="Calibri"/>
              </a:rPr>
              <a:t> </a:t>
            </a:r>
            <a:r>
              <a:rPr sz="2063" dirty="0">
                <a:latin typeface="Calibri"/>
                <a:cs typeface="Calibri"/>
              </a:rPr>
              <a:t>AND</a:t>
            </a:r>
            <a:r>
              <a:rPr sz="2063" spc="4" dirty="0">
                <a:latin typeface="Calibri"/>
                <a:cs typeface="Calibri"/>
              </a:rPr>
              <a:t> </a:t>
            </a:r>
            <a:r>
              <a:rPr sz="2063" spc="-19" dirty="0">
                <a:latin typeface="Calibri"/>
                <a:cs typeface="Calibri"/>
              </a:rPr>
              <a:t>DATABASE</a:t>
            </a:r>
            <a:r>
              <a:rPr sz="2063" spc="49" dirty="0">
                <a:latin typeface="Calibri"/>
                <a:cs typeface="Calibri"/>
              </a:rPr>
              <a:t> </a:t>
            </a:r>
            <a:r>
              <a:rPr sz="2063" dirty="0">
                <a:latin typeface="Calibri"/>
                <a:cs typeface="Calibri"/>
              </a:rPr>
              <a:t>and</a:t>
            </a:r>
            <a:r>
              <a:rPr sz="2063" spc="26" dirty="0">
                <a:latin typeface="Calibri"/>
                <a:cs typeface="Calibri"/>
              </a:rPr>
              <a:t> </a:t>
            </a:r>
            <a:r>
              <a:rPr sz="2063" dirty="0">
                <a:latin typeface="Calibri"/>
                <a:cs typeface="Calibri"/>
              </a:rPr>
              <a:t>enter </a:t>
            </a:r>
            <a:r>
              <a:rPr sz="2063" spc="-38" dirty="0">
                <a:latin typeface="Calibri"/>
                <a:cs typeface="Calibri"/>
              </a:rPr>
              <a:t>a </a:t>
            </a:r>
            <a:r>
              <a:rPr sz="2063" dirty="0">
                <a:latin typeface="Calibri"/>
                <a:cs typeface="Calibri"/>
              </a:rPr>
              <a:t>keyword</a:t>
            </a:r>
            <a:r>
              <a:rPr sz="2063" spc="30" dirty="0">
                <a:latin typeface="Calibri"/>
                <a:cs typeface="Calibri"/>
              </a:rPr>
              <a:t> </a:t>
            </a:r>
            <a:r>
              <a:rPr sz="2063" dirty="0">
                <a:latin typeface="Calibri"/>
                <a:cs typeface="Calibri"/>
              </a:rPr>
              <a:t>to</a:t>
            </a:r>
            <a:r>
              <a:rPr sz="2063" spc="26" dirty="0">
                <a:latin typeface="Calibri"/>
                <a:cs typeface="Calibri"/>
              </a:rPr>
              <a:t> </a:t>
            </a:r>
            <a:r>
              <a:rPr sz="2063" dirty="0">
                <a:latin typeface="Calibri"/>
                <a:cs typeface="Calibri"/>
              </a:rPr>
              <a:t>search</a:t>
            </a:r>
            <a:r>
              <a:rPr sz="2063" spc="26" dirty="0">
                <a:latin typeface="Calibri"/>
                <a:cs typeface="Calibri"/>
              </a:rPr>
              <a:t> </a:t>
            </a:r>
            <a:r>
              <a:rPr sz="2063" dirty="0">
                <a:latin typeface="Calibri"/>
                <a:cs typeface="Calibri"/>
              </a:rPr>
              <a:t>for</a:t>
            </a:r>
            <a:r>
              <a:rPr sz="2063" spc="4" dirty="0">
                <a:latin typeface="Calibri"/>
                <a:cs typeface="Calibri"/>
              </a:rPr>
              <a:t> </a:t>
            </a:r>
            <a:r>
              <a:rPr sz="2063" dirty="0">
                <a:latin typeface="Calibri"/>
                <a:cs typeface="Calibri"/>
              </a:rPr>
              <a:t>your</a:t>
            </a:r>
            <a:r>
              <a:rPr sz="2063" spc="4" dirty="0">
                <a:latin typeface="Calibri"/>
                <a:cs typeface="Calibri"/>
              </a:rPr>
              <a:t> </a:t>
            </a:r>
            <a:r>
              <a:rPr sz="2063" dirty="0">
                <a:latin typeface="Calibri"/>
                <a:cs typeface="Calibri"/>
              </a:rPr>
              <a:t>desired</a:t>
            </a:r>
            <a:r>
              <a:rPr sz="2063" spc="26" dirty="0">
                <a:latin typeface="Calibri"/>
                <a:cs typeface="Calibri"/>
              </a:rPr>
              <a:t> </a:t>
            </a:r>
            <a:r>
              <a:rPr sz="2063" spc="-8" dirty="0">
                <a:latin typeface="Calibri"/>
                <a:cs typeface="Calibri"/>
              </a:rPr>
              <a:t>journal</a:t>
            </a:r>
            <a:endParaRPr sz="2063">
              <a:latin typeface="Calibri"/>
              <a:cs typeface="Calibri"/>
            </a:endParaRPr>
          </a:p>
        </p:txBody>
      </p:sp>
      <p:pic>
        <p:nvPicPr>
          <p:cNvPr id="4" name="object 4">
            <a:extLst>
              <a:ext uri="{FF2B5EF4-FFF2-40B4-BE49-F238E27FC236}">
                <a16:creationId xmlns:a16="http://schemas.microsoft.com/office/drawing/2014/main" id="{08074F5C-458E-2861-CB6D-11771F010F73}"/>
              </a:ext>
            </a:extLst>
          </p:cNvPr>
          <p:cNvPicPr/>
          <p:nvPr/>
        </p:nvPicPr>
        <p:blipFill>
          <a:blip r:embed="rId3" cstate="print"/>
          <a:stretch>
            <a:fillRect/>
          </a:stretch>
        </p:blipFill>
        <p:spPr>
          <a:xfrm>
            <a:off x="8305800" y="0"/>
            <a:ext cx="838200" cy="1733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GB" b="1" dirty="0"/>
              <a:t>Vision of RMU</a:t>
            </a:r>
            <a:br>
              <a:rPr lang="en-GB" b="1" dirty="0"/>
            </a:br>
            <a:r>
              <a:rPr lang="en-GB" b="1" dirty="0"/>
              <a:t>The Dream/ Tomorrow</a:t>
            </a:r>
            <a:endParaRPr lang="en-US" b="1" dirty="0"/>
          </a:p>
        </p:txBody>
      </p:sp>
      <p:sp>
        <p:nvSpPr>
          <p:cNvPr id="3" name="Content Placeholder 2"/>
          <p:cNvSpPr>
            <a:spLocks noGrp="1"/>
          </p:cNvSpPr>
          <p:nvPr>
            <p:ph idx="1"/>
          </p:nvPr>
        </p:nvSpPr>
        <p:spPr>
          <a:xfrm>
            <a:off x="457200" y="2362200"/>
            <a:ext cx="8229600" cy="3962400"/>
          </a:xfrm>
        </p:spPr>
        <p:txBody>
          <a:bodyPr/>
          <a:lstStyle/>
          <a:p>
            <a:pPr>
              <a:buClr>
                <a:srgbClr val="646464"/>
              </a:buClr>
            </a:pPr>
            <a:r>
              <a:rPr lang="en-US" dirty="0"/>
              <a:t>To impart evidence based research oriented medical education</a:t>
            </a:r>
          </a:p>
          <a:p>
            <a:pPr>
              <a:buClr>
                <a:srgbClr val="646464"/>
              </a:buClr>
            </a:pPr>
            <a:r>
              <a:rPr lang="en-US" dirty="0"/>
              <a:t>To provide best possible patient care</a:t>
            </a:r>
          </a:p>
          <a:p>
            <a:pPr>
              <a:buClr>
                <a:srgbClr val="646464"/>
              </a:buClr>
            </a:pPr>
            <a:r>
              <a:rPr lang="en-US" dirty="0"/>
              <a:t>To inculcate the values of mutual respect and ethical practice of medicine</a:t>
            </a:r>
          </a:p>
          <a:p>
            <a:endParaRPr lang="en-US" dirty="0"/>
          </a:p>
        </p:txBody>
      </p:sp>
      <p:pic>
        <p:nvPicPr>
          <p:cNvPr id="4" name="object 4">
            <a:extLst>
              <a:ext uri="{FF2B5EF4-FFF2-40B4-BE49-F238E27FC236}">
                <a16:creationId xmlns:a16="http://schemas.microsoft.com/office/drawing/2014/main" id="{98561FC8-FBDD-5B36-F6CB-65D495B5491A}"/>
              </a:ext>
            </a:extLst>
          </p:cNvPr>
          <p:cNvPicPr/>
          <p:nvPr/>
        </p:nvPicPr>
        <p:blipFill>
          <a:blip r:embed="rId2"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1285030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15350" cy="1115472"/>
          </a:xfrm>
        </p:spPr>
        <p:txBody>
          <a:bodyPr>
            <a:normAutofit/>
          </a:bodyPr>
          <a:lstStyle/>
          <a:p>
            <a:r>
              <a:rPr lang="en-US" sz="3200" b="1" dirty="0">
                <a:solidFill>
                  <a:srgbClr val="C00000"/>
                </a:solidFill>
              </a:rPr>
              <a:t>TEXT BOOKS &amp; PRACTICAL NOTEBOOK:</a:t>
            </a:r>
          </a:p>
        </p:txBody>
      </p:sp>
      <p:sp>
        <p:nvSpPr>
          <p:cNvPr id="3" name="Content Placeholder 2"/>
          <p:cNvSpPr>
            <a:spLocks noGrp="1"/>
          </p:cNvSpPr>
          <p:nvPr>
            <p:ph idx="1"/>
          </p:nvPr>
        </p:nvSpPr>
        <p:spPr>
          <a:xfrm>
            <a:off x="457200" y="1447800"/>
            <a:ext cx="8090358" cy="4894901"/>
          </a:xfrm>
        </p:spPr>
        <p:txBody>
          <a:bodyPr>
            <a:normAutofit fontScale="70000" lnSpcReduction="20000"/>
          </a:bodyPr>
          <a:lstStyle/>
          <a:p>
            <a:r>
              <a:rPr lang="en-US" sz="3600" dirty="0"/>
              <a:t>Principles &amp; Practice of Forensic Medicine.				</a:t>
            </a:r>
          </a:p>
          <a:p>
            <a:pPr marL="0" indent="0">
              <a:buNone/>
            </a:pPr>
            <a:r>
              <a:rPr lang="en-US" sz="3600" dirty="0"/>
              <a:t>   by </a:t>
            </a:r>
            <a:r>
              <a:rPr lang="en-US" sz="3600" dirty="0" err="1"/>
              <a:t>Nasib</a:t>
            </a:r>
            <a:r>
              <a:rPr lang="en-US" sz="3600" dirty="0"/>
              <a:t> R. </a:t>
            </a:r>
            <a:r>
              <a:rPr lang="en-US" sz="3600" dirty="0" err="1"/>
              <a:t>Awan</a:t>
            </a:r>
            <a:endParaRPr lang="en-US" sz="3600" dirty="0"/>
          </a:p>
          <a:p>
            <a:pPr marL="0" indent="0">
              <a:buNone/>
            </a:pPr>
            <a:endParaRPr lang="en-US" sz="3600" dirty="0"/>
          </a:p>
          <a:p>
            <a:r>
              <a:rPr lang="en-US" sz="3600" dirty="0"/>
              <a:t>Parikh’s Textbook of Medical Jurisprudence, 			</a:t>
            </a:r>
          </a:p>
          <a:p>
            <a:pPr marL="0" indent="0">
              <a:buNone/>
            </a:pPr>
            <a:r>
              <a:rPr lang="en-US" sz="3600" dirty="0"/>
              <a:t>    Forensic Medicine &amp; Toxicology.	</a:t>
            </a:r>
          </a:p>
          <a:p>
            <a:pPr marL="0" indent="0">
              <a:buNone/>
            </a:pPr>
            <a:endParaRPr lang="en-US" sz="6200" dirty="0">
              <a:latin typeface="+mj-lt"/>
            </a:endParaRPr>
          </a:p>
          <a:p>
            <a:r>
              <a:rPr lang="en-US" sz="3600" dirty="0"/>
              <a:t>Practical Manual Of Forensic Medicine 			</a:t>
            </a:r>
          </a:p>
          <a:p>
            <a:pPr marL="0" indent="0">
              <a:buNone/>
            </a:pPr>
            <a:r>
              <a:rPr lang="en-US" sz="3600" dirty="0"/>
              <a:t>   &amp; Toxicology</a:t>
            </a:r>
            <a:r>
              <a:rPr lang="en-US" dirty="0">
                <a:latin typeface="+mj-lt"/>
              </a:rPr>
              <a:t>			</a:t>
            </a:r>
            <a:endParaRPr lang="en-US" sz="4400" dirty="0">
              <a:latin typeface="+mj-lt"/>
            </a:endParaRPr>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286000"/>
            <a:ext cx="1447800" cy="1846868"/>
          </a:xfrm>
          <a:prstGeom prst="rect">
            <a:avLst/>
          </a:prstGeom>
        </p:spPr>
      </p:pic>
      <p:pic>
        <p:nvPicPr>
          <p:cNvPr id="4" name="object 4">
            <a:extLst>
              <a:ext uri="{FF2B5EF4-FFF2-40B4-BE49-F238E27FC236}">
                <a16:creationId xmlns:a16="http://schemas.microsoft.com/office/drawing/2014/main" id="{2DA1A858-1344-E966-CA6E-9B361F8CD78F}"/>
              </a:ext>
            </a:extLst>
          </p:cNvPr>
          <p:cNvPicPr/>
          <p:nvPr/>
        </p:nvPicPr>
        <p:blipFill>
          <a:blip r:embed="rId3" cstate="print"/>
          <a:stretch>
            <a:fillRect/>
          </a:stretch>
        </p:blipFill>
        <p:spPr>
          <a:xfrm>
            <a:off x="8229600" y="-29901"/>
            <a:ext cx="914400" cy="1733550"/>
          </a:xfrm>
          <a:prstGeom prst="rect">
            <a:avLst/>
          </a:prstGeom>
        </p:spPr>
      </p:pic>
    </p:spTree>
    <p:extLst>
      <p:ext uri="{BB962C8B-B14F-4D97-AF65-F5344CB8AC3E}">
        <p14:creationId xmlns:p14="http://schemas.microsoft.com/office/powerpoint/2010/main" val="1846760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09800"/>
            <a:ext cx="7467600" cy="2057400"/>
          </a:xfrm>
        </p:spPr>
        <p:txBody>
          <a:bodyPr>
            <a:normAutofit fontScale="55000" lnSpcReduction="20000"/>
          </a:bodyPr>
          <a:lstStyle/>
          <a:p>
            <a:pPr marL="0" indent="0" algn="ctr">
              <a:buNone/>
            </a:pPr>
            <a:endParaRPr lang="en-US" sz="6600" b="1" dirty="0">
              <a:solidFill>
                <a:schemeClr val="accent3">
                  <a:lumMod val="75000"/>
                </a:schemeClr>
              </a:solidFill>
            </a:endParaRPr>
          </a:p>
          <a:p>
            <a:pPr marL="0" indent="0" algn="ctr">
              <a:buNone/>
            </a:pPr>
            <a:endParaRPr lang="en-US" sz="6600" b="1" dirty="0">
              <a:solidFill>
                <a:schemeClr val="accent3">
                  <a:lumMod val="75000"/>
                </a:schemeClr>
              </a:solidFill>
            </a:endParaRPr>
          </a:p>
          <a:p>
            <a:pPr marL="0" indent="0" algn="ctr">
              <a:buNone/>
            </a:pPr>
            <a:r>
              <a:rPr lang="en-US" sz="10600" b="1" dirty="0">
                <a:solidFill>
                  <a:schemeClr val="accent3">
                    <a:lumMod val="75000"/>
                  </a:schemeClr>
                </a:solidFill>
              </a:rPr>
              <a:t>Thank</a:t>
            </a:r>
            <a:r>
              <a:rPr lang="en-US" sz="10600" dirty="0">
                <a:solidFill>
                  <a:schemeClr val="accent3">
                    <a:lumMod val="75000"/>
                  </a:schemeClr>
                </a:solidFill>
              </a:rPr>
              <a:t> </a:t>
            </a:r>
            <a:r>
              <a:rPr lang="en-US" sz="10600" b="1" dirty="0">
                <a:solidFill>
                  <a:schemeClr val="accent3">
                    <a:lumMod val="75000"/>
                  </a:schemeClr>
                </a:solidFill>
              </a:rPr>
              <a:t>You</a:t>
            </a:r>
            <a:endParaRPr lang="en-US" sz="4400" dirty="0">
              <a:solidFill>
                <a:schemeClr val="accent3">
                  <a:lumMod val="75000"/>
                </a:schemeClr>
              </a:solidFill>
            </a:endParaRPr>
          </a:p>
        </p:txBody>
      </p:sp>
    </p:spTree>
    <p:extLst>
      <p:ext uri="{BB962C8B-B14F-4D97-AF65-F5344CB8AC3E}">
        <p14:creationId xmlns:p14="http://schemas.microsoft.com/office/powerpoint/2010/main" val="69339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 Umar’s LGIS Model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801" y="1941228"/>
            <a:ext cx="7730398" cy="437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ject 4">
            <a:extLst>
              <a:ext uri="{FF2B5EF4-FFF2-40B4-BE49-F238E27FC236}">
                <a16:creationId xmlns:a16="http://schemas.microsoft.com/office/drawing/2014/main" id="{8CE5A0E8-412E-FA11-1446-88EF7377056E}"/>
              </a:ext>
            </a:extLst>
          </p:cNvPr>
          <p:cNvPicPr/>
          <p:nvPr/>
        </p:nvPicPr>
        <p:blipFill>
          <a:blip r:embed="rId3"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113551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normAutofit/>
          </a:bodyPr>
          <a:lstStyle/>
          <a:p>
            <a:pPr marL="0" indent="0">
              <a:buNone/>
            </a:pPr>
            <a:r>
              <a:rPr lang="en-US" dirty="0"/>
              <a:t>Students will be able to </a:t>
            </a:r>
          </a:p>
          <a:p>
            <a:pPr marL="393700" indent="-393700">
              <a:buFont typeface="Wingdings" pitchFamily="2" charset="2"/>
              <a:buChar char="ü"/>
            </a:pPr>
            <a:r>
              <a:rPr lang="en-US" dirty="0"/>
              <a:t>Define drowning and Classify drowning.</a:t>
            </a:r>
          </a:p>
          <a:p>
            <a:pPr marL="393700" indent="-393700">
              <a:buFont typeface="Wingdings" pitchFamily="2" charset="2"/>
              <a:buChar char="ü"/>
            </a:pPr>
            <a:r>
              <a:rPr lang="en-US" dirty="0"/>
              <a:t>State the cause of death in different types of drowning </a:t>
            </a:r>
          </a:p>
          <a:p>
            <a:pPr marL="393700" indent="-393700">
              <a:buFont typeface="Wingdings" pitchFamily="2" charset="2"/>
              <a:buChar char="ü"/>
            </a:pPr>
            <a:r>
              <a:rPr lang="en-US" dirty="0"/>
              <a:t>Briefly explain the </a:t>
            </a:r>
            <a:r>
              <a:rPr lang="en-US" dirty="0" err="1"/>
              <a:t>patho-pysiology</a:t>
            </a:r>
            <a:r>
              <a:rPr lang="en-US" dirty="0"/>
              <a:t> of wet drowning both in sea and fresh water.</a:t>
            </a:r>
          </a:p>
          <a:p>
            <a:pPr marL="393700" indent="-393700">
              <a:buFont typeface="Wingdings" pitchFamily="2" charset="2"/>
              <a:buChar char="ü"/>
            </a:pPr>
            <a:r>
              <a:rPr lang="en-US" dirty="0"/>
              <a:t>Describe the postmortem findings and  their medico-legal importance.</a:t>
            </a:r>
          </a:p>
          <a:p>
            <a:pPr marL="393700" indent="-393700">
              <a:buFont typeface="Wingdings" pitchFamily="2" charset="2"/>
              <a:buChar char="ü"/>
            </a:pPr>
            <a:r>
              <a:rPr lang="en-US" dirty="0"/>
              <a:t>Differentiate between </a:t>
            </a:r>
            <a:r>
              <a:rPr lang="en-US" dirty="0" err="1"/>
              <a:t>antemortem</a:t>
            </a:r>
            <a:r>
              <a:rPr lang="en-US" dirty="0"/>
              <a:t> and postmortem drowning.</a:t>
            </a:r>
          </a:p>
          <a:p>
            <a:pPr marL="393700" indent="-393700">
              <a:buFont typeface="Wingdings" pitchFamily="2" charset="2"/>
              <a:buChar char="ü"/>
            </a:pPr>
            <a:endParaRPr lang="en-US" dirty="0"/>
          </a:p>
        </p:txBody>
      </p:sp>
      <p:pic>
        <p:nvPicPr>
          <p:cNvPr id="4" name="object 4">
            <a:extLst>
              <a:ext uri="{FF2B5EF4-FFF2-40B4-BE49-F238E27FC236}">
                <a16:creationId xmlns:a16="http://schemas.microsoft.com/office/drawing/2014/main" id="{C0B42642-B673-824C-A7D2-5B24C950C6DD}"/>
              </a:ext>
            </a:extLst>
          </p:cNvPr>
          <p:cNvPicPr/>
          <p:nvPr/>
        </p:nvPicPr>
        <p:blipFill>
          <a:blip r:embed="rId2" cstate="print"/>
          <a:stretch>
            <a:fillRect/>
          </a:stretch>
        </p:blipFill>
        <p:spPr>
          <a:xfrm>
            <a:off x="8305800" y="0"/>
            <a:ext cx="838200" cy="1733550"/>
          </a:xfrm>
          <a:prstGeom prst="rect">
            <a:avLst/>
          </a:prstGeom>
        </p:spPr>
      </p:pic>
    </p:spTree>
    <p:extLst>
      <p:ext uri="{BB962C8B-B14F-4D97-AF65-F5344CB8AC3E}">
        <p14:creationId xmlns:p14="http://schemas.microsoft.com/office/powerpoint/2010/main" val="10402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pPr algn="l"/>
            <a:r>
              <a:rPr lang="en-US" b="1" dirty="0"/>
              <a:t>Definition:-</a:t>
            </a:r>
          </a:p>
        </p:txBody>
      </p:sp>
      <p:sp>
        <p:nvSpPr>
          <p:cNvPr id="3" name="Content Placeholder 2"/>
          <p:cNvSpPr>
            <a:spLocks noGrp="1"/>
          </p:cNvSpPr>
          <p:nvPr>
            <p:ph idx="1"/>
          </p:nvPr>
        </p:nvSpPr>
        <p:spPr>
          <a:xfrm>
            <a:off x="381000" y="1676400"/>
            <a:ext cx="6019800" cy="4572000"/>
          </a:xfrm>
        </p:spPr>
        <p:txBody>
          <a:bodyPr>
            <a:normAutofit/>
          </a:bodyPr>
          <a:lstStyle/>
          <a:p>
            <a:pPr marL="0" indent="0" algn="just">
              <a:buNone/>
            </a:pPr>
            <a:r>
              <a:rPr lang="en-US" sz="2800" dirty="0"/>
              <a:t>Literally means,</a:t>
            </a:r>
          </a:p>
          <a:p>
            <a:pPr marL="0" indent="0" algn="just">
              <a:buNone/>
            </a:pPr>
            <a:r>
              <a:rPr lang="en-US" sz="2800" dirty="0"/>
              <a:t> </a:t>
            </a:r>
            <a:r>
              <a:rPr lang="en-US" sz="2800" b="1" dirty="0">
                <a:solidFill>
                  <a:schemeClr val="accent2"/>
                </a:solidFill>
              </a:rPr>
              <a:t>“</a:t>
            </a:r>
            <a:r>
              <a:rPr lang="en-US" sz="2800" dirty="0"/>
              <a:t>To suffer death by submersion in water or any other liquid because of being unable to breath</a:t>
            </a:r>
            <a:r>
              <a:rPr lang="en-US" sz="2800" b="1" dirty="0">
                <a:solidFill>
                  <a:schemeClr val="accent2"/>
                </a:solidFill>
              </a:rPr>
              <a:t>”</a:t>
            </a:r>
          </a:p>
          <a:p>
            <a:pPr algn="just"/>
            <a:endParaRPr lang="en-US" sz="2800" dirty="0"/>
          </a:p>
          <a:p>
            <a:pPr marL="0" indent="0" algn="just">
              <a:buNone/>
            </a:pPr>
            <a:r>
              <a:rPr lang="en-US" sz="2800" dirty="0"/>
              <a:t>While submersion or immersion means </a:t>
            </a:r>
            <a:r>
              <a:rPr lang="en-US" sz="3200" b="1" dirty="0">
                <a:solidFill>
                  <a:schemeClr val="accent3"/>
                </a:solidFill>
              </a:rPr>
              <a:t>“</a:t>
            </a:r>
            <a:r>
              <a:rPr lang="en-US" sz="2800" dirty="0"/>
              <a:t>Putting or plunging the person under water</a:t>
            </a:r>
            <a:r>
              <a:rPr lang="en-US" sz="3200" b="1" dirty="0">
                <a:solidFill>
                  <a:schemeClr val="accent3"/>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178269"/>
            <a:ext cx="2362200" cy="3886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FD9170C-CB9D-1ABD-87A9-F0EDBFAE360D}"/>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94077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1143000"/>
          </a:xfrm>
        </p:spPr>
        <p:txBody>
          <a:bodyPr/>
          <a:lstStyle/>
          <a:p>
            <a:r>
              <a:rPr lang="en-US" b="1" dirty="0"/>
              <a:t>Drowning or (immersion) </a:t>
            </a:r>
          </a:p>
        </p:txBody>
      </p:sp>
      <p:sp>
        <p:nvSpPr>
          <p:cNvPr id="3" name="Content Placeholder 2"/>
          <p:cNvSpPr>
            <a:spLocks noGrp="1"/>
          </p:cNvSpPr>
          <p:nvPr>
            <p:ph idx="1"/>
          </p:nvPr>
        </p:nvSpPr>
        <p:spPr>
          <a:xfrm>
            <a:off x="727841" y="2286000"/>
            <a:ext cx="7958959" cy="4397211"/>
          </a:xfrm>
        </p:spPr>
        <p:txBody>
          <a:bodyPr>
            <a:normAutofit/>
          </a:bodyPr>
          <a:lstStyle/>
          <a:p>
            <a:pPr marL="0" indent="0">
              <a:buNone/>
            </a:pPr>
            <a:r>
              <a:rPr lang="en-US" sz="3200" dirty="0"/>
              <a:t>Drowning may be defined as </a:t>
            </a:r>
          </a:p>
          <a:p>
            <a:pPr marL="0" indent="0">
              <a:buNone/>
            </a:pPr>
            <a:r>
              <a:rPr lang="en-US" sz="3200" b="1" dirty="0">
                <a:solidFill>
                  <a:schemeClr val="accent3"/>
                </a:solidFill>
              </a:rPr>
              <a:t>“</a:t>
            </a:r>
            <a:r>
              <a:rPr lang="en-US" sz="3200" dirty="0"/>
              <a:t>A form of death in which there is defective oxygenation of the blood in the lungs due to the presence of fluid in the respiratory tract the which is entering the air passages through the nose &amp; mouth.</a:t>
            </a:r>
            <a:r>
              <a:rPr lang="en-US" sz="3200" b="1" dirty="0">
                <a:solidFill>
                  <a:schemeClr val="accent3"/>
                </a:solidFill>
              </a:rPr>
              <a:t>”</a:t>
            </a:r>
          </a:p>
        </p:txBody>
      </p:sp>
      <p:sp>
        <p:nvSpPr>
          <p:cNvPr id="4" name="Rectangle 3">
            <a:extLst>
              <a:ext uri="{FF2B5EF4-FFF2-40B4-BE49-F238E27FC236}">
                <a16:creationId xmlns:a16="http://schemas.microsoft.com/office/drawing/2014/main" id="{6360E8C8-7018-F297-6A58-64F535035944}"/>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27115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98366" cy="50594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AB11F76-1A10-30B3-E357-6CB5150044C0}"/>
              </a:ext>
            </a:extLst>
          </p:cNvPr>
          <p:cNvSpPr/>
          <p:nvPr/>
        </p:nvSpPr>
        <p:spPr>
          <a:xfrm>
            <a:off x="7315200" y="0"/>
            <a:ext cx="18288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732655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TotalTime>
  <Words>1851</Words>
  <Application>Microsoft Office PowerPoint</Application>
  <PresentationFormat>On-screen Show (4:3)</PresentationFormat>
  <Paragraphs>234</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 Black</vt:lpstr>
      <vt:lpstr>Calibri</vt:lpstr>
      <vt:lpstr>Calibri Light</vt:lpstr>
      <vt:lpstr>Constantia</vt:lpstr>
      <vt:lpstr>Wingdings</vt:lpstr>
      <vt:lpstr>Wingdings 2</vt:lpstr>
      <vt:lpstr>Flow</vt:lpstr>
      <vt:lpstr>ASPHXIA IV </vt:lpstr>
      <vt:lpstr>PowerPoint Presentation</vt:lpstr>
      <vt:lpstr>Motto of RMU</vt:lpstr>
      <vt:lpstr>Vision of RMU The Dream/ Tomorrow</vt:lpstr>
      <vt:lpstr>Prof Umar’s LGIS Model</vt:lpstr>
      <vt:lpstr>Learning Objectives</vt:lpstr>
      <vt:lpstr>Definition:-</vt:lpstr>
      <vt:lpstr>Drowning or (immersion) </vt:lpstr>
      <vt:lpstr>PowerPoint Presentation</vt:lpstr>
      <vt:lpstr>Types of Drowning:</vt:lpstr>
      <vt:lpstr>Types of Drowning</vt:lpstr>
      <vt:lpstr>Atypical Drowning </vt:lpstr>
      <vt:lpstr>PowerPoint Presentation</vt:lpstr>
      <vt:lpstr>Cause of death </vt:lpstr>
      <vt:lpstr>Cause of death  </vt:lpstr>
      <vt:lpstr>Typical Drowning </vt:lpstr>
      <vt:lpstr>Mechanism of death in wet drowning</vt:lpstr>
      <vt:lpstr>Fresh /Brackish water drowning </vt:lpstr>
      <vt:lpstr>Fresh /Brackish water drowning </vt:lpstr>
      <vt:lpstr>PowerPoint Presentation</vt:lpstr>
      <vt:lpstr>Sea /Salt water drowning  </vt:lpstr>
      <vt:lpstr>Patho-physiology of Drowning</vt:lpstr>
      <vt:lpstr>Patho-physiology of Drowning</vt:lpstr>
      <vt:lpstr>Cause of death</vt:lpstr>
      <vt:lpstr>Postmortem findings </vt:lpstr>
      <vt:lpstr>PowerPoint Presentation</vt:lpstr>
      <vt:lpstr>Postmortem findings(External)   </vt:lpstr>
      <vt:lpstr>Postmortem findings </vt:lpstr>
      <vt:lpstr>Postmortem findings </vt:lpstr>
      <vt:lpstr>Postmortem findings(Internal) </vt:lpstr>
      <vt:lpstr>Gettler’s test </vt:lpstr>
      <vt:lpstr>DIATOMS:  single-celled organisms that secrete intricate skeletons</vt:lpstr>
      <vt:lpstr>Medico legal importance of diatoms</vt:lpstr>
      <vt:lpstr>PowerPoint Presentation</vt:lpstr>
      <vt:lpstr>Medico-legal importance:</vt:lpstr>
      <vt:lpstr>Research</vt:lpstr>
      <vt:lpstr>Biomedical Ethics</vt:lpstr>
      <vt:lpstr>Family Medicine</vt:lpstr>
      <vt:lpstr>How to use HEC Digital Library</vt:lpstr>
      <vt:lpstr>TEXT BOOKS &amp; PRACTICAL NOTEBOOK: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ASPHXIA III DROWNING</dc:title>
  <dc:creator>moin</dc:creator>
  <cp:lastModifiedBy>54</cp:lastModifiedBy>
  <cp:revision>50</cp:revision>
  <dcterms:created xsi:type="dcterms:W3CDTF">2006-08-16T00:00:00Z</dcterms:created>
  <dcterms:modified xsi:type="dcterms:W3CDTF">2025-02-25T16:41:54Z</dcterms:modified>
</cp:coreProperties>
</file>