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304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2" r:id="rId38"/>
    <p:sldId id="305" r:id="rId39"/>
    <p:sldId id="291" r:id="rId40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941" y="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1140" y="2018791"/>
            <a:ext cx="5835650" cy="1489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rgbClr val="2CA1BE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40739" y="4616272"/>
            <a:ext cx="3292475" cy="772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6464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2CA1BE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6464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2CA1BE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2CA1BE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7543800" y="0"/>
                </a:moveTo>
                <a:lnTo>
                  <a:pt x="0" y="0"/>
                </a:lnTo>
                <a:lnTo>
                  <a:pt x="0" y="381000"/>
                </a:lnTo>
                <a:lnTo>
                  <a:pt x="7543800" y="381000"/>
                </a:lnTo>
                <a:lnTo>
                  <a:pt x="7543800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726694"/>
            <a:ext cx="8072119" cy="559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rgbClr val="2CA1BE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327150"/>
            <a:ext cx="8249920" cy="3836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6464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pjmhsonline.com/2021/august/2148.pdf" TargetMode="Externa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duhs.edu.pk/download/jduhs-vol.6-issue-3/rp3.pdf" TargetMode="External"/><Relationship Id="rId4" Type="http://schemas.openxmlformats.org/officeDocument/2006/relationships/hyperlink" Target="https://apims.net/index.php/apims/article/view/276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digitallibrary.edu.pk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" y="0"/>
            <a:ext cx="7543800" cy="3048000"/>
          </a:xfrm>
          <a:custGeom>
            <a:avLst/>
            <a:gdLst/>
            <a:ahLst/>
            <a:cxnLst/>
            <a:rect l="l" t="t" r="r" b="b"/>
            <a:pathLst>
              <a:path w="7543800" h="3048000">
                <a:moveTo>
                  <a:pt x="7543800" y="0"/>
                </a:moveTo>
                <a:lnTo>
                  <a:pt x="0" y="0"/>
                </a:lnTo>
                <a:lnTo>
                  <a:pt x="0" y="3048000"/>
                </a:lnTo>
                <a:lnTo>
                  <a:pt x="7543800" y="3048000"/>
                </a:lnTo>
                <a:lnTo>
                  <a:pt x="7543800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7240" y="6172200"/>
            <a:ext cx="7543800" cy="27940"/>
          </a:xfrm>
          <a:custGeom>
            <a:avLst/>
            <a:gdLst/>
            <a:ahLst/>
            <a:cxnLst/>
            <a:rect l="l" t="t" r="r" b="b"/>
            <a:pathLst>
              <a:path w="7543800" h="27939">
                <a:moveTo>
                  <a:pt x="7543800" y="0"/>
                </a:moveTo>
                <a:lnTo>
                  <a:pt x="0" y="0"/>
                </a:lnTo>
                <a:lnTo>
                  <a:pt x="0" y="27431"/>
                </a:lnTo>
                <a:lnTo>
                  <a:pt x="7543800" y="27431"/>
                </a:lnTo>
                <a:lnTo>
                  <a:pt x="7543800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0739" y="3194000"/>
            <a:ext cx="4981575" cy="2013371"/>
          </a:xfrm>
          <a:prstGeom prst="rect">
            <a:avLst/>
          </a:prstGeom>
        </p:spPr>
        <p:txBody>
          <a:bodyPr vert="horz" wrap="square" lIns="0" tIns="25907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39"/>
              </a:spcBef>
            </a:pPr>
            <a:r>
              <a:rPr sz="8000" dirty="0">
                <a:solidFill>
                  <a:srgbClr val="252525"/>
                </a:solidFill>
                <a:latin typeface="Impact"/>
                <a:cs typeface="Impact"/>
              </a:rPr>
              <a:t>ASPHYXIA</a:t>
            </a:r>
            <a:r>
              <a:rPr sz="8000" spc="-10" dirty="0">
                <a:solidFill>
                  <a:srgbClr val="252525"/>
                </a:solidFill>
                <a:latin typeface="Impact"/>
                <a:cs typeface="Impact"/>
              </a:rPr>
              <a:t> </a:t>
            </a:r>
            <a:r>
              <a:rPr sz="8000" spc="-25" dirty="0">
                <a:solidFill>
                  <a:srgbClr val="252525"/>
                </a:solidFill>
                <a:latin typeface="Impact"/>
                <a:cs typeface="Impact"/>
              </a:rPr>
              <a:t>III</a:t>
            </a:r>
            <a:endParaRPr sz="8000" dirty="0">
              <a:latin typeface="Impact"/>
              <a:cs typeface="Impact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lang="pt-BR" sz="2800" dirty="0">
                <a:solidFill>
                  <a:srgbClr val="464646"/>
                </a:solidFill>
                <a:latin typeface="Times New Roman"/>
                <a:cs typeface="Times New Roman"/>
              </a:rPr>
              <a:t>Dr Filza ali  &amp; </a:t>
            </a:r>
            <a:r>
              <a:rPr lang="pt-BR" sz="2800">
                <a:solidFill>
                  <a:srgbClr val="464646"/>
                </a:solidFill>
                <a:latin typeface="Times New Roman"/>
                <a:cs typeface="Times New Roman"/>
              </a:rPr>
              <a:t>Dr Gulzaib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0351" y="1397508"/>
            <a:ext cx="2670048" cy="149809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14222" y="1785620"/>
            <a:ext cx="2102485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spc="-10" dirty="0">
                <a:solidFill>
                  <a:srgbClr val="464646"/>
                </a:solidFill>
                <a:latin typeface="Times New Roman"/>
                <a:cs typeface="Times New Roman"/>
              </a:rPr>
              <a:t>Smothering</a:t>
            </a:r>
            <a:endParaRPr sz="35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26252" y="1290827"/>
            <a:ext cx="2439924" cy="149961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267958" y="1679575"/>
            <a:ext cx="1558290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10" dirty="0">
                <a:solidFill>
                  <a:srgbClr val="464646"/>
                </a:solidFill>
                <a:latin typeface="Times New Roman"/>
                <a:cs typeface="Times New Roman"/>
              </a:rPr>
              <a:t>Gagging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10128" y="1290827"/>
            <a:ext cx="2442972" cy="149961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752850" y="1679575"/>
            <a:ext cx="1560195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spc="-10" dirty="0">
                <a:solidFill>
                  <a:srgbClr val="464646"/>
                </a:solidFill>
                <a:latin typeface="Times New Roman"/>
                <a:cs typeface="Times New Roman"/>
              </a:rPr>
              <a:t>Choking</a:t>
            </a:r>
            <a:endParaRPr sz="35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6927" y="3048000"/>
            <a:ext cx="2596896" cy="149656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50798" y="3436111"/>
            <a:ext cx="2027555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spc="-10" dirty="0">
                <a:solidFill>
                  <a:srgbClr val="464646"/>
                </a:solidFill>
                <a:latin typeface="Times New Roman"/>
                <a:cs typeface="Times New Roman"/>
              </a:rPr>
              <a:t>Overlaying</a:t>
            </a:r>
            <a:endParaRPr sz="350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236976" y="3046476"/>
            <a:ext cx="2532888" cy="150876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538854" y="3205683"/>
            <a:ext cx="1839595" cy="1020444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0" marR="5080" indent="-114300">
              <a:lnSpc>
                <a:spcPts val="3629"/>
              </a:lnSpc>
              <a:spcBef>
                <a:spcPts val="700"/>
              </a:spcBef>
            </a:pPr>
            <a:r>
              <a:rPr sz="3500" spc="-20" dirty="0">
                <a:solidFill>
                  <a:srgbClr val="464646"/>
                </a:solidFill>
                <a:latin typeface="Times New Roman"/>
                <a:cs typeface="Times New Roman"/>
              </a:rPr>
              <a:t>Traumatic </a:t>
            </a:r>
            <a:r>
              <a:rPr sz="3500" spc="-10" dirty="0">
                <a:solidFill>
                  <a:srgbClr val="464646"/>
                </a:solidFill>
                <a:latin typeface="Times New Roman"/>
                <a:cs typeface="Times New Roman"/>
              </a:rPr>
              <a:t>asphyxia</a:t>
            </a:r>
            <a:endParaRPr sz="3500">
              <a:latin typeface="Times New Roman"/>
              <a:cs typeface="Times New Roman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829300" y="3046476"/>
            <a:ext cx="2441448" cy="1499616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6309105" y="3436111"/>
            <a:ext cx="1484630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spc="-10" dirty="0">
                <a:solidFill>
                  <a:srgbClr val="464646"/>
                </a:solidFill>
                <a:latin typeface="Times New Roman"/>
                <a:cs typeface="Times New Roman"/>
              </a:rPr>
              <a:t>Burking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4540" y="5281439"/>
            <a:ext cx="7569200" cy="86233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  <a:tabLst>
                <a:tab pos="7555865" algn="l"/>
              </a:tabLst>
            </a:pPr>
            <a:r>
              <a:rPr sz="5400" u="sng" spc="-355" dirty="0">
                <a:solidFill>
                  <a:srgbClr val="252525"/>
                </a:solidFill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 </a:t>
            </a:r>
            <a:r>
              <a:rPr sz="5400" u="sng" dirty="0">
                <a:solidFill>
                  <a:srgbClr val="252525"/>
                </a:solidFill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Types</a:t>
            </a:r>
            <a:r>
              <a:rPr sz="5400" u="sng" spc="-25" dirty="0">
                <a:solidFill>
                  <a:srgbClr val="252525"/>
                </a:solidFill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 </a:t>
            </a:r>
            <a:r>
              <a:rPr sz="5400" u="sng" dirty="0">
                <a:solidFill>
                  <a:srgbClr val="252525"/>
                </a:solidFill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of</a:t>
            </a:r>
            <a:r>
              <a:rPr sz="5400" u="sng" spc="-20" dirty="0">
                <a:solidFill>
                  <a:srgbClr val="252525"/>
                </a:solidFill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 </a:t>
            </a:r>
            <a:r>
              <a:rPr sz="5400" u="sng" spc="-10" dirty="0">
                <a:solidFill>
                  <a:srgbClr val="252525"/>
                </a:solidFill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Suffocation</a:t>
            </a:r>
            <a:r>
              <a:rPr sz="5400" u="sng" dirty="0">
                <a:solidFill>
                  <a:srgbClr val="252525"/>
                </a:solidFill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	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813E2D-F161-BDBD-B48E-8A1E464279D9}"/>
              </a:ext>
            </a:extLst>
          </p:cNvPr>
          <p:cNvSpPr/>
          <p:nvPr/>
        </p:nvSpPr>
        <p:spPr>
          <a:xfrm>
            <a:off x="7543800" y="0"/>
            <a:ext cx="1600200" cy="381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685800"/>
            <a:ext cx="6172200" cy="44958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64540" y="5281439"/>
            <a:ext cx="7569200" cy="86233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  <a:tabLst>
                <a:tab pos="7555865" algn="l"/>
              </a:tabLst>
            </a:pPr>
            <a:r>
              <a:rPr sz="5400" u="sng" spc="-355" dirty="0">
                <a:solidFill>
                  <a:srgbClr val="252525"/>
                </a:solidFill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 </a:t>
            </a:r>
            <a:r>
              <a:rPr sz="5400" u="sng" dirty="0">
                <a:solidFill>
                  <a:srgbClr val="252525"/>
                </a:solidFill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Types</a:t>
            </a:r>
            <a:r>
              <a:rPr sz="5400" u="sng" spc="-25" dirty="0">
                <a:solidFill>
                  <a:srgbClr val="252525"/>
                </a:solidFill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 </a:t>
            </a:r>
            <a:r>
              <a:rPr sz="5400" u="sng" dirty="0">
                <a:solidFill>
                  <a:srgbClr val="252525"/>
                </a:solidFill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of</a:t>
            </a:r>
            <a:r>
              <a:rPr sz="5400" u="sng" spc="-20" dirty="0">
                <a:solidFill>
                  <a:srgbClr val="252525"/>
                </a:solidFill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 </a:t>
            </a:r>
            <a:r>
              <a:rPr sz="5400" u="sng" spc="-10" dirty="0">
                <a:solidFill>
                  <a:srgbClr val="252525"/>
                </a:solidFill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Suffocation</a:t>
            </a:r>
            <a:r>
              <a:rPr sz="5400" u="sng" dirty="0">
                <a:solidFill>
                  <a:srgbClr val="252525"/>
                </a:solidFill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	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EA85E1-BC5A-60B2-EF95-C8CCEAD556B2}"/>
              </a:ext>
            </a:extLst>
          </p:cNvPr>
          <p:cNvSpPr/>
          <p:nvPr/>
        </p:nvSpPr>
        <p:spPr>
          <a:xfrm>
            <a:off x="7543800" y="0"/>
            <a:ext cx="1600200" cy="381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7543800" y="0"/>
                </a:moveTo>
                <a:lnTo>
                  <a:pt x="0" y="0"/>
                </a:lnTo>
                <a:lnTo>
                  <a:pt x="0" y="381000"/>
                </a:lnTo>
                <a:lnTo>
                  <a:pt x="7543800" y="381000"/>
                </a:lnTo>
                <a:lnTo>
                  <a:pt x="7543800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7240" y="6172200"/>
            <a:ext cx="7543800" cy="27940"/>
          </a:xfrm>
          <a:custGeom>
            <a:avLst/>
            <a:gdLst/>
            <a:ahLst/>
            <a:cxnLst/>
            <a:rect l="l" t="t" r="r" b="b"/>
            <a:pathLst>
              <a:path w="7543800" h="27939">
                <a:moveTo>
                  <a:pt x="7543800" y="0"/>
                </a:moveTo>
                <a:lnTo>
                  <a:pt x="0" y="0"/>
                </a:lnTo>
                <a:lnTo>
                  <a:pt x="0" y="27431"/>
                </a:lnTo>
                <a:lnTo>
                  <a:pt x="7543800" y="27431"/>
                </a:lnTo>
                <a:lnTo>
                  <a:pt x="7543800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00" spc="-10" dirty="0">
                <a:solidFill>
                  <a:srgbClr val="252525"/>
                </a:solidFill>
                <a:latin typeface="Impact"/>
                <a:cs typeface="Impact"/>
              </a:rPr>
              <a:t>Smothering</a:t>
            </a:r>
            <a:endParaRPr sz="4900">
              <a:latin typeface="Impact"/>
              <a:cs typeface="Impac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“</a:t>
            </a:r>
            <a:r>
              <a:rPr sz="2400" spc="-5" dirty="0"/>
              <a:t> </a:t>
            </a:r>
            <a:r>
              <a:rPr sz="2400" b="0" dirty="0">
                <a:solidFill>
                  <a:srgbClr val="464646"/>
                </a:solidFill>
                <a:latin typeface="Times New Roman"/>
                <a:cs typeface="Times New Roman"/>
              </a:rPr>
              <a:t>It</a:t>
            </a:r>
            <a:r>
              <a:rPr sz="2400" b="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464646"/>
                </a:solidFill>
                <a:latin typeface="Times New Roman"/>
                <a:cs typeface="Times New Roman"/>
              </a:rPr>
              <a:t>is</a:t>
            </a:r>
            <a:r>
              <a:rPr sz="2400" b="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464646"/>
                </a:solidFill>
                <a:latin typeface="Times New Roman"/>
                <a:cs typeface="Times New Roman"/>
              </a:rPr>
              <a:t>a form</a:t>
            </a:r>
            <a:r>
              <a:rPr sz="2400" b="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464646"/>
                </a:solidFill>
                <a:latin typeface="Times New Roman"/>
                <a:cs typeface="Times New Roman"/>
              </a:rPr>
              <a:t>of</a:t>
            </a:r>
            <a:r>
              <a:rPr sz="2400" b="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464646"/>
                </a:solidFill>
                <a:latin typeface="Times New Roman"/>
                <a:cs typeface="Times New Roman"/>
              </a:rPr>
              <a:t>asphyxia</a:t>
            </a:r>
            <a:r>
              <a:rPr sz="2400" b="0" spc="-3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464646"/>
                </a:solidFill>
                <a:latin typeface="Times New Roman"/>
                <a:cs typeface="Times New Roman"/>
              </a:rPr>
              <a:t>caused</a:t>
            </a:r>
            <a:r>
              <a:rPr sz="2400" b="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464646"/>
                </a:solidFill>
                <a:latin typeface="Times New Roman"/>
                <a:cs typeface="Times New Roman"/>
              </a:rPr>
              <a:t>by</a:t>
            </a:r>
            <a:r>
              <a:rPr sz="2400" b="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b="0" spc="-10" dirty="0">
                <a:solidFill>
                  <a:srgbClr val="464646"/>
                </a:solidFill>
                <a:latin typeface="Times New Roman"/>
                <a:cs typeface="Times New Roman"/>
              </a:rPr>
              <a:t>mechanical </a:t>
            </a:r>
            <a:r>
              <a:rPr sz="2400" b="0" dirty="0">
                <a:solidFill>
                  <a:srgbClr val="464646"/>
                </a:solidFill>
                <a:latin typeface="Times New Roman"/>
                <a:cs typeface="Times New Roman"/>
              </a:rPr>
              <a:t>occlusion</a:t>
            </a:r>
            <a:r>
              <a:rPr sz="2400" b="0" spc="-3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464646"/>
                </a:solidFill>
                <a:latin typeface="Times New Roman"/>
                <a:cs typeface="Times New Roman"/>
              </a:rPr>
              <a:t>of</a:t>
            </a:r>
            <a:r>
              <a:rPr sz="2400" b="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464646"/>
                </a:solidFill>
                <a:latin typeface="Times New Roman"/>
                <a:cs typeface="Times New Roman"/>
              </a:rPr>
              <a:t>external</a:t>
            </a:r>
            <a:r>
              <a:rPr sz="2400" b="0" spc="-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464646"/>
                </a:solidFill>
                <a:latin typeface="Times New Roman"/>
                <a:cs typeface="Times New Roman"/>
              </a:rPr>
              <a:t>air</a:t>
            </a:r>
            <a:r>
              <a:rPr sz="2400" b="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464646"/>
                </a:solidFill>
                <a:latin typeface="Times New Roman"/>
                <a:cs typeface="Times New Roman"/>
              </a:rPr>
              <a:t>passages, i.e.</a:t>
            </a:r>
            <a:r>
              <a:rPr sz="2400" b="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464646"/>
                </a:solidFill>
                <a:latin typeface="Times New Roman"/>
                <a:cs typeface="Times New Roman"/>
              </a:rPr>
              <a:t>the</a:t>
            </a:r>
            <a:r>
              <a:rPr sz="2400" b="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b="0" spc="-20" dirty="0">
                <a:solidFill>
                  <a:srgbClr val="464646"/>
                </a:solidFill>
                <a:latin typeface="Times New Roman"/>
                <a:cs typeface="Times New Roman"/>
              </a:rPr>
              <a:t>nose </a:t>
            </a:r>
            <a:r>
              <a:rPr sz="2400" b="0" dirty="0">
                <a:solidFill>
                  <a:srgbClr val="464646"/>
                </a:solidFill>
                <a:latin typeface="Times New Roman"/>
                <a:cs typeface="Times New Roman"/>
              </a:rPr>
              <a:t>and</a:t>
            </a:r>
            <a:r>
              <a:rPr sz="2400" b="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464646"/>
                </a:solidFill>
                <a:latin typeface="Times New Roman"/>
                <a:cs typeface="Times New Roman"/>
              </a:rPr>
              <a:t>mouth</a:t>
            </a:r>
            <a:r>
              <a:rPr sz="2400" b="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464646"/>
                </a:solidFill>
                <a:latin typeface="Times New Roman"/>
                <a:cs typeface="Times New Roman"/>
              </a:rPr>
              <a:t>by hand,</a:t>
            </a:r>
            <a:r>
              <a:rPr sz="2400" b="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464646"/>
                </a:solidFill>
                <a:latin typeface="Times New Roman"/>
                <a:cs typeface="Times New Roman"/>
              </a:rPr>
              <a:t>cloth,</a:t>
            </a:r>
            <a:r>
              <a:rPr sz="2400" b="0" spc="-4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464646"/>
                </a:solidFill>
                <a:latin typeface="Times New Roman"/>
                <a:cs typeface="Times New Roman"/>
              </a:rPr>
              <a:t>plastic</a:t>
            </a:r>
            <a:r>
              <a:rPr sz="2400" b="0" spc="-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464646"/>
                </a:solidFill>
                <a:latin typeface="Times New Roman"/>
                <a:cs typeface="Times New Roman"/>
              </a:rPr>
              <a:t>bag</a:t>
            </a:r>
            <a:r>
              <a:rPr sz="2400" b="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464646"/>
                </a:solidFill>
                <a:latin typeface="Times New Roman"/>
                <a:cs typeface="Times New Roman"/>
              </a:rPr>
              <a:t>or </a:t>
            </a:r>
            <a:r>
              <a:rPr sz="2400" b="0" spc="-10" dirty="0">
                <a:solidFill>
                  <a:srgbClr val="464646"/>
                </a:solidFill>
                <a:latin typeface="Times New Roman"/>
                <a:cs typeface="Times New Roman"/>
              </a:rPr>
              <a:t>other </a:t>
            </a:r>
            <a:r>
              <a:rPr sz="2400" b="0" dirty="0">
                <a:solidFill>
                  <a:srgbClr val="464646"/>
                </a:solidFill>
                <a:latin typeface="Times New Roman"/>
                <a:cs typeface="Times New Roman"/>
              </a:rPr>
              <a:t>material.</a:t>
            </a:r>
            <a:r>
              <a:rPr sz="2400" b="0" spc="-4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50" dirty="0"/>
              <a:t>”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36564" y="684276"/>
            <a:ext cx="2948940" cy="27828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38088" y="3581400"/>
            <a:ext cx="2881884" cy="233476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143ED7B-D9E2-98AE-B496-4537AB411B8D}"/>
              </a:ext>
            </a:extLst>
          </p:cNvPr>
          <p:cNvSpPr/>
          <p:nvPr/>
        </p:nvSpPr>
        <p:spPr>
          <a:xfrm>
            <a:off x="7543800" y="0"/>
            <a:ext cx="1600200" cy="381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17219" y="1066800"/>
            <a:ext cx="4528185" cy="899160"/>
            <a:chOff x="617219" y="1066800"/>
            <a:chExt cx="4528185" cy="8991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7219" y="1097280"/>
              <a:ext cx="644652" cy="8427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6299" y="1066800"/>
              <a:ext cx="4155948" cy="8991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98848" y="1066800"/>
              <a:ext cx="646176" cy="89916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64540" y="5287467"/>
            <a:ext cx="75692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55865" algn="l"/>
              </a:tabLst>
            </a:pPr>
            <a:r>
              <a:rPr sz="5400" u="sng" spc="-355" dirty="0">
                <a:solidFill>
                  <a:srgbClr val="252525"/>
                </a:solidFill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 </a:t>
            </a:r>
            <a:r>
              <a:rPr sz="5400" u="sng" spc="-10" dirty="0">
                <a:solidFill>
                  <a:srgbClr val="252525"/>
                </a:solidFill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Smothering</a:t>
            </a:r>
            <a:r>
              <a:rPr sz="5400" u="sng" dirty="0">
                <a:solidFill>
                  <a:srgbClr val="252525"/>
                </a:solidFill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	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0739" y="1068247"/>
            <a:ext cx="7480934" cy="3397250"/>
          </a:xfrm>
          <a:prstGeom prst="rect">
            <a:avLst/>
          </a:prstGeom>
        </p:spPr>
        <p:txBody>
          <a:bodyPr vert="horz" wrap="square" lIns="0" tIns="113665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895"/>
              </a:spcBef>
              <a:buFont typeface="Arial MT"/>
              <a:buChar char="•"/>
              <a:tabLst>
                <a:tab pos="286385" algn="l"/>
              </a:tabLst>
            </a:pPr>
            <a:r>
              <a:rPr sz="3200" b="1" dirty="0">
                <a:solidFill>
                  <a:srgbClr val="2CA1BE"/>
                </a:solidFill>
                <a:latin typeface="Times New Roman"/>
                <a:cs typeface="Times New Roman"/>
              </a:rPr>
              <a:t>Postmortem</a:t>
            </a:r>
            <a:r>
              <a:rPr sz="3200" b="1" spc="-40" dirty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2CA1BE"/>
                </a:solidFill>
                <a:latin typeface="Times New Roman"/>
                <a:cs typeface="Times New Roman"/>
              </a:rPr>
              <a:t>findings</a:t>
            </a:r>
            <a:r>
              <a:rPr sz="3200" spc="-10" dirty="0">
                <a:solidFill>
                  <a:srgbClr val="2CA1BE"/>
                </a:solidFill>
                <a:latin typeface="Times New Roman"/>
                <a:cs typeface="Times New Roman"/>
              </a:rPr>
              <a:t>:</a:t>
            </a:r>
            <a:endParaRPr sz="3200">
              <a:latin typeface="Times New Roman"/>
              <a:cs typeface="Times New Roman"/>
            </a:endParaRPr>
          </a:p>
          <a:p>
            <a:pPr marL="12700" marR="132715" lvl="1" indent="287020">
              <a:lnSpc>
                <a:spcPct val="100000"/>
              </a:lnSpc>
              <a:spcBef>
                <a:spcPts val="595"/>
              </a:spcBef>
              <a:buClr>
                <a:srgbClr val="2CA1BE"/>
              </a:buClr>
              <a:buSzPct val="91666"/>
              <a:buFont typeface="Times New Roman"/>
              <a:buAutoNum type="romanLcPeriod"/>
              <a:tabLst>
                <a:tab pos="299720" algn="l"/>
              </a:tabLst>
            </a:pP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Abrasions</a:t>
            </a:r>
            <a:r>
              <a:rPr sz="2400" spc="-4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and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bruises</a:t>
            </a:r>
            <a:r>
              <a:rPr sz="2400" spc="-3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around</a:t>
            </a:r>
            <a:r>
              <a:rPr sz="2400" spc="-3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the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mouth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and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nostrils.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These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may</a:t>
            </a:r>
            <a:r>
              <a:rPr sz="2400" spc="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not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be</a:t>
            </a:r>
            <a:r>
              <a:rPr sz="2400" spc="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seen,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if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soft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materials,</a:t>
            </a:r>
            <a:r>
              <a:rPr sz="2400" spc="-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like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cloth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or</a:t>
            </a:r>
            <a:r>
              <a:rPr sz="2400" spc="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pillow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has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been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used.</a:t>
            </a:r>
            <a:endParaRPr sz="2400">
              <a:latin typeface="Times New Roman"/>
              <a:cs typeface="Times New Roman"/>
            </a:endParaRPr>
          </a:p>
          <a:p>
            <a:pPr marL="12700" marR="5080" lvl="1" indent="395605">
              <a:lnSpc>
                <a:spcPct val="100000"/>
              </a:lnSpc>
              <a:spcBef>
                <a:spcPts val="580"/>
              </a:spcBef>
              <a:buClr>
                <a:srgbClr val="2CA1BE"/>
              </a:buClr>
              <a:buFont typeface="Times New Roman"/>
              <a:buAutoNum type="romanLcPeriod"/>
              <a:tabLst>
                <a:tab pos="408305" algn="l"/>
              </a:tabLst>
            </a:pP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Injuries</a:t>
            </a:r>
            <a:r>
              <a:rPr sz="2400" spc="-3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on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the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inside</a:t>
            </a:r>
            <a:r>
              <a:rPr sz="2400" spc="-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of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the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lips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from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pressure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of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teeth</a:t>
            </a:r>
            <a:r>
              <a:rPr sz="2400" spc="-5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are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seen.</a:t>
            </a:r>
            <a:endParaRPr sz="2400">
              <a:latin typeface="Times New Roman"/>
              <a:cs typeface="Times New Roman"/>
            </a:endParaRPr>
          </a:p>
          <a:p>
            <a:pPr marL="12700" marR="264795" lvl="1" indent="480695">
              <a:lnSpc>
                <a:spcPct val="100000"/>
              </a:lnSpc>
              <a:spcBef>
                <a:spcPts val="575"/>
              </a:spcBef>
              <a:buClr>
                <a:srgbClr val="2CA1BE"/>
              </a:buClr>
              <a:buFont typeface="Times New Roman"/>
              <a:buAutoNum type="romanLcPeriod"/>
              <a:tabLst>
                <a:tab pos="493395" algn="l"/>
              </a:tabLst>
            </a:pP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Bruising</a:t>
            </a:r>
            <a:r>
              <a:rPr sz="2400" spc="-4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of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gums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or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sometimes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tears</a:t>
            </a:r>
            <a:r>
              <a:rPr sz="2400" spc="-4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of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delicate</a:t>
            </a:r>
            <a:r>
              <a:rPr sz="2400" spc="-5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tissues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are</a:t>
            </a:r>
            <a:r>
              <a:rPr sz="2400" spc="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seen.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FC3868-736E-366E-4CE9-95F33B3DDF16}"/>
              </a:ext>
            </a:extLst>
          </p:cNvPr>
          <p:cNvSpPr/>
          <p:nvPr/>
        </p:nvSpPr>
        <p:spPr>
          <a:xfrm>
            <a:off x="6629400" y="-8068"/>
            <a:ext cx="2514600" cy="381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Vertical </a:t>
            </a:r>
            <a:r>
              <a:rPr lang="en-US" sz="2000" b="1" dirty="0" err="1"/>
              <a:t>Integeration</a:t>
            </a:r>
            <a:endParaRPr lang="en-US" sz="20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" y="6172200"/>
            <a:ext cx="7543800" cy="27940"/>
          </a:xfrm>
          <a:custGeom>
            <a:avLst/>
            <a:gdLst/>
            <a:ahLst/>
            <a:cxnLst/>
            <a:rect l="l" t="t" r="r" b="b"/>
            <a:pathLst>
              <a:path w="7543800" h="27939">
                <a:moveTo>
                  <a:pt x="7543800" y="0"/>
                </a:moveTo>
                <a:lnTo>
                  <a:pt x="0" y="0"/>
                </a:lnTo>
                <a:lnTo>
                  <a:pt x="0" y="27431"/>
                </a:lnTo>
                <a:lnTo>
                  <a:pt x="7543800" y="27431"/>
                </a:lnTo>
                <a:lnTo>
                  <a:pt x="7543800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17219" y="1065275"/>
            <a:ext cx="5255260" cy="899160"/>
            <a:chOff x="617219" y="1065275"/>
            <a:chExt cx="5255260" cy="8991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7219" y="1095755"/>
              <a:ext cx="644652" cy="8427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6299" y="1065275"/>
              <a:ext cx="1822704" cy="8991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65603" y="1065275"/>
              <a:ext cx="669036" cy="8991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01240" y="1065275"/>
              <a:ext cx="3570732" cy="8991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99531" y="1193291"/>
              <a:ext cx="411479" cy="68580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840739" y="1167130"/>
            <a:ext cx="7292975" cy="36626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86385" algn="l"/>
              </a:tabLst>
            </a:pPr>
            <a:r>
              <a:rPr sz="3200" b="1" dirty="0">
                <a:solidFill>
                  <a:srgbClr val="2CA1BE"/>
                </a:solidFill>
                <a:latin typeface="Times New Roman"/>
                <a:cs typeface="Times New Roman"/>
              </a:rPr>
              <a:t>Medico-legal</a:t>
            </a:r>
            <a:r>
              <a:rPr sz="3200" b="1" spc="-35" dirty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3200" b="1" spc="35" dirty="0">
                <a:solidFill>
                  <a:srgbClr val="2CA1BE"/>
                </a:solidFill>
                <a:latin typeface="Times New Roman"/>
                <a:cs typeface="Times New Roman"/>
              </a:rPr>
              <a:t>im</a:t>
            </a:r>
            <a:r>
              <a:rPr sz="3200" b="1" spc="20" dirty="0">
                <a:solidFill>
                  <a:srgbClr val="2CA1BE"/>
                </a:solidFill>
                <a:latin typeface="Times New Roman"/>
                <a:cs typeface="Times New Roman"/>
              </a:rPr>
              <a:t>p</a:t>
            </a:r>
            <a:r>
              <a:rPr sz="3200" b="1" spc="35" dirty="0">
                <a:solidFill>
                  <a:srgbClr val="2CA1BE"/>
                </a:solidFill>
                <a:latin typeface="Times New Roman"/>
                <a:cs typeface="Times New Roman"/>
              </a:rPr>
              <a:t>o</a:t>
            </a:r>
            <a:r>
              <a:rPr sz="3200" b="1" spc="40" dirty="0">
                <a:solidFill>
                  <a:srgbClr val="2CA1BE"/>
                </a:solidFill>
                <a:latin typeface="Times New Roman"/>
                <a:cs typeface="Times New Roman"/>
              </a:rPr>
              <a:t>r</a:t>
            </a:r>
            <a:r>
              <a:rPr sz="3200" b="1" spc="35" dirty="0">
                <a:solidFill>
                  <a:srgbClr val="2CA1BE"/>
                </a:solidFill>
                <a:latin typeface="Times New Roman"/>
                <a:cs typeface="Times New Roman"/>
              </a:rPr>
              <a:t>tanc</a:t>
            </a:r>
            <a:r>
              <a:rPr sz="3200" b="1" spc="40" dirty="0">
                <a:solidFill>
                  <a:srgbClr val="2CA1BE"/>
                </a:solidFill>
                <a:latin typeface="Times New Roman"/>
                <a:cs typeface="Times New Roman"/>
              </a:rPr>
              <a:t>e</a:t>
            </a:r>
            <a:r>
              <a:rPr sz="3200" b="1" spc="50" dirty="0">
                <a:solidFill>
                  <a:srgbClr val="2CA1BE"/>
                </a:solidFill>
                <a:latin typeface="Times New Roman"/>
                <a:cs typeface="Times New Roman"/>
              </a:rPr>
              <a:t>:</a:t>
            </a:r>
            <a:r>
              <a:rPr sz="2400" spc="-1035" dirty="0">
                <a:solidFill>
                  <a:srgbClr val="464646"/>
                </a:solidFill>
                <a:latin typeface="Times New Roman"/>
                <a:cs typeface="Times New Roman"/>
              </a:rPr>
              <a:t>„</a:t>
            </a:r>
            <a:r>
              <a:rPr sz="2400" spc="35" dirty="0">
                <a:solidFill>
                  <a:srgbClr val="464646"/>
                </a:solidFill>
                <a:latin typeface="Times New Roman"/>
                <a:cs typeface="Times New Roman"/>
              </a:rPr>
              <a:t>Acc</a:t>
            </a:r>
            <a:r>
              <a:rPr sz="2400" spc="25" dirty="0">
                <a:solidFill>
                  <a:srgbClr val="464646"/>
                </a:solidFill>
                <a:latin typeface="Times New Roman"/>
                <a:cs typeface="Times New Roman"/>
              </a:rPr>
              <a:t>i</a:t>
            </a:r>
            <a:r>
              <a:rPr sz="2400" spc="35" dirty="0">
                <a:solidFill>
                  <a:srgbClr val="464646"/>
                </a:solidFill>
                <a:latin typeface="Times New Roman"/>
                <a:cs typeface="Times New Roman"/>
              </a:rPr>
              <a:t>dent</a:t>
            </a:r>
            <a:r>
              <a:rPr sz="2400" spc="20" dirty="0">
                <a:solidFill>
                  <a:srgbClr val="464646"/>
                </a:solidFill>
                <a:latin typeface="Times New Roman"/>
                <a:cs typeface="Times New Roman"/>
              </a:rPr>
              <a:t>a</a:t>
            </a:r>
            <a:r>
              <a:rPr sz="2400" spc="35" dirty="0">
                <a:solidFill>
                  <a:srgbClr val="464646"/>
                </a:solidFill>
                <a:latin typeface="Times New Roman"/>
                <a:cs typeface="Times New Roman"/>
              </a:rPr>
              <a:t>l</a:t>
            </a:r>
            <a:endParaRPr sz="2400">
              <a:latin typeface="Times New Roman"/>
              <a:cs typeface="Times New Roman"/>
            </a:endParaRPr>
          </a:p>
          <a:p>
            <a:pPr marL="287020" algn="just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smothering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is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common</a:t>
            </a:r>
            <a:endParaRPr sz="2400">
              <a:latin typeface="Times New Roman"/>
              <a:cs typeface="Times New Roman"/>
            </a:endParaRPr>
          </a:p>
          <a:p>
            <a:pPr marL="412115" marR="92710" lvl="1" indent="-59690" algn="just">
              <a:lnSpc>
                <a:spcPct val="100000"/>
              </a:lnSpc>
              <a:spcBef>
                <a:spcPts val="575"/>
              </a:spcBef>
              <a:buClr>
                <a:srgbClr val="2CA1BE"/>
              </a:buClr>
              <a:buFont typeface="Wingdings"/>
              <a:buChar char=""/>
              <a:tabLst>
                <a:tab pos="412115" algn="l"/>
                <a:tab pos="650875" algn="l"/>
              </a:tabLst>
            </a:pP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	Alcoholics</a:t>
            </a:r>
            <a:r>
              <a:rPr sz="2400" spc="-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or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epileptics</a:t>
            </a:r>
            <a:r>
              <a:rPr sz="2400" spc="-5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who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may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fall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or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roll</a:t>
            </a:r>
            <a:r>
              <a:rPr sz="2400" spc="-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over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in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464646"/>
                </a:solidFill>
                <a:latin typeface="Times New Roman"/>
                <a:cs typeface="Times New Roman"/>
              </a:rPr>
              <a:t>a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heap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of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mud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or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such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other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material.</a:t>
            </a:r>
            <a:endParaRPr sz="2400">
              <a:latin typeface="Times New Roman"/>
              <a:cs typeface="Times New Roman"/>
            </a:endParaRPr>
          </a:p>
          <a:p>
            <a:pPr marL="412115" marR="31115" lvl="1" indent="-73660" algn="just">
              <a:lnSpc>
                <a:spcPct val="100000"/>
              </a:lnSpc>
              <a:spcBef>
                <a:spcPts val="575"/>
              </a:spcBef>
              <a:buClr>
                <a:srgbClr val="2CA1BE"/>
              </a:buClr>
              <a:buFont typeface="Wingdings"/>
              <a:buChar char=""/>
              <a:tabLst>
                <a:tab pos="412115" algn="l"/>
                <a:tab pos="591185" algn="l"/>
              </a:tabLst>
            </a:pP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	After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birth,</a:t>
            </a:r>
            <a:r>
              <a:rPr sz="2400" spc="-3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an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infant</a:t>
            </a:r>
            <a:r>
              <a:rPr sz="2400" spc="-3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may die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from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smothering,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if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he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is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born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with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membranes</a:t>
            </a:r>
            <a:r>
              <a:rPr sz="2400" spc="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covering</a:t>
            </a:r>
            <a:r>
              <a:rPr sz="2400" spc="-4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the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nose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and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mouth.</a:t>
            </a:r>
            <a:r>
              <a:rPr sz="2400" spc="-10" dirty="0">
                <a:solidFill>
                  <a:srgbClr val="2CA1BE"/>
                </a:solidFill>
                <a:latin typeface="Times New Roman"/>
                <a:cs typeface="Times New Roman"/>
              </a:rPr>
              <a:t>(cul </a:t>
            </a:r>
            <a:r>
              <a:rPr sz="2400" dirty="0">
                <a:solidFill>
                  <a:srgbClr val="2CA1BE"/>
                </a:solidFill>
                <a:latin typeface="Times New Roman"/>
                <a:cs typeface="Times New Roman"/>
              </a:rPr>
              <a:t>de </a:t>
            </a:r>
            <a:r>
              <a:rPr sz="2400" spc="-20" dirty="0">
                <a:solidFill>
                  <a:srgbClr val="2CA1BE"/>
                </a:solidFill>
                <a:latin typeface="Times New Roman"/>
                <a:cs typeface="Times New Roman"/>
              </a:rPr>
              <a:t>sac)</a:t>
            </a:r>
            <a:endParaRPr sz="2400">
              <a:latin typeface="Times New Roman"/>
              <a:cs typeface="Times New Roman"/>
            </a:endParaRPr>
          </a:p>
          <a:p>
            <a:pPr marL="412115" marR="5080" lvl="1" indent="-73660" algn="just">
              <a:lnSpc>
                <a:spcPct val="100000"/>
              </a:lnSpc>
              <a:spcBef>
                <a:spcPts val="580"/>
              </a:spcBef>
              <a:buClr>
                <a:srgbClr val="2CA1BE"/>
              </a:buClr>
              <a:buFont typeface="Wingdings"/>
              <a:buChar char=""/>
              <a:tabLst>
                <a:tab pos="412115" algn="l"/>
                <a:tab pos="591185" algn="l"/>
              </a:tabLst>
            </a:pP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	Children</a:t>
            </a:r>
            <a:r>
              <a:rPr sz="2400" spc="-4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may</a:t>
            </a:r>
            <a:r>
              <a:rPr sz="2400" spc="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get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smothered while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playing</a:t>
            </a:r>
            <a:r>
              <a:rPr sz="2400" spc="-4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with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plastic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bags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over</a:t>
            </a:r>
            <a:r>
              <a:rPr sz="2400" spc="-3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the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face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or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head.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4540" y="5226507"/>
            <a:ext cx="3329304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0" dirty="0">
                <a:solidFill>
                  <a:srgbClr val="252525"/>
                </a:solidFill>
                <a:latin typeface="Impact"/>
                <a:cs typeface="Impact"/>
              </a:rPr>
              <a:t>Smothering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EDEA16-5690-9E47-DC9F-1F2A457144BA}"/>
              </a:ext>
            </a:extLst>
          </p:cNvPr>
          <p:cNvSpPr/>
          <p:nvPr/>
        </p:nvSpPr>
        <p:spPr>
          <a:xfrm>
            <a:off x="6629400" y="-1929"/>
            <a:ext cx="2514600" cy="381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Vertical Integration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9" y="740409"/>
            <a:ext cx="721614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CA1BE"/>
                </a:solidFill>
                <a:latin typeface="Times New Roman"/>
                <a:cs typeface="Times New Roman"/>
              </a:rPr>
              <a:t>“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It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is a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form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of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asphyxia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caused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by an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obstruction</a:t>
            </a:r>
            <a:r>
              <a:rPr sz="2400" spc="-4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within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the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air-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passages</a:t>
            </a:r>
            <a:r>
              <a:rPr sz="2400" spc="-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by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foreign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object,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like</a:t>
            </a:r>
            <a:r>
              <a:rPr sz="2400" spc="-3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coins,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fruit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seeds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464646"/>
                </a:solidFill>
                <a:latin typeface="Times New Roman"/>
                <a:cs typeface="Times New Roman"/>
              </a:rPr>
              <a:t>,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toffees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,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candies</a:t>
            </a:r>
            <a:r>
              <a:rPr sz="2400" spc="-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fish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etc</a:t>
            </a:r>
            <a:r>
              <a:rPr sz="2400" b="1" spc="-20" dirty="0">
                <a:solidFill>
                  <a:srgbClr val="2CA1BE"/>
                </a:solidFill>
                <a:latin typeface="Times New Roman"/>
                <a:cs typeface="Times New Roman"/>
              </a:rPr>
              <a:t>.”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0739" y="1910537"/>
            <a:ext cx="71335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464646"/>
                </a:solidFill>
                <a:latin typeface="Times New Roman"/>
                <a:cs typeface="Times New Roman"/>
              </a:rPr>
              <a:t>In an</a:t>
            </a:r>
            <a:r>
              <a:rPr sz="2400" b="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464646"/>
                </a:solidFill>
                <a:latin typeface="Times New Roman"/>
                <a:cs typeface="Times New Roman"/>
              </a:rPr>
              <a:t>epileptic</a:t>
            </a:r>
            <a:r>
              <a:rPr sz="2400" b="0" spc="-4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464646"/>
                </a:solidFill>
                <a:latin typeface="Times New Roman"/>
                <a:cs typeface="Times New Roman"/>
              </a:rPr>
              <a:t>attack,</a:t>
            </a:r>
            <a:r>
              <a:rPr sz="2400" b="0" spc="-4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464646"/>
                </a:solidFill>
                <a:latin typeface="Times New Roman"/>
                <a:cs typeface="Times New Roman"/>
              </a:rPr>
              <a:t>tongue</a:t>
            </a:r>
            <a:r>
              <a:rPr sz="2400" b="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464646"/>
                </a:solidFill>
                <a:latin typeface="Times New Roman"/>
                <a:cs typeface="Times New Roman"/>
              </a:rPr>
              <a:t>may</a:t>
            </a:r>
            <a:r>
              <a:rPr sz="2400" b="0" spc="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464646"/>
                </a:solidFill>
                <a:latin typeface="Times New Roman"/>
                <a:cs typeface="Times New Roman"/>
              </a:rPr>
              <a:t>fall</a:t>
            </a:r>
            <a:r>
              <a:rPr sz="2400" b="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464646"/>
                </a:solidFill>
                <a:latin typeface="Times New Roman"/>
                <a:cs typeface="Times New Roman"/>
              </a:rPr>
              <a:t>back</a:t>
            </a:r>
            <a:r>
              <a:rPr sz="2400" b="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464646"/>
                </a:solidFill>
                <a:latin typeface="Times New Roman"/>
                <a:cs typeface="Times New Roman"/>
              </a:rPr>
              <a:t>on</a:t>
            </a:r>
            <a:r>
              <a:rPr sz="2400" b="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464646"/>
                </a:solidFill>
                <a:latin typeface="Times New Roman"/>
                <a:cs typeface="Times New Roman"/>
              </a:rPr>
              <a:t>to</a:t>
            </a:r>
            <a:r>
              <a:rPr sz="2400" b="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b="0" spc="-10" dirty="0">
                <a:solidFill>
                  <a:srgbClr val="464646"/>
                </a:solidFill>
                <a:latin typeface="Times New Roman"/>
                <a:cs typeface="Times New Roman"/>
              </a:rPr>
              <a:t>posterior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76655" y="2634995"/>
            <a:ext cx="7068820" cy="789940"/>
            <a:chOff x="676655" y="2634995"/>
            <a:chExt cx="7068820" cy="7899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6655" y="2724911"/>
              <a:ext cx="489204" cy="6385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2979" y="2634995"/>
              <a:ext cx="1584959" cy="78943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98547" y="2634995"/>
              <a:ext cx="5498592" cy="78943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58227" y="2700527"/>
              <a:ext cx="586740" cy="682751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840739" y="2205034"/>
            <a:ext cx="7042784" cy="229235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pharyngeal</a:t>
            </a:r>
            <a:r>
              <a:rPr sz="2400" spc="-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wall</a:t>
            </a:r>
            <a:r>
              <a:rPr sz="2400" spc="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causing</a:t>
            </a:r>
            <a:r>
              <a:rPr sz="2400" spc="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choking.</a:t>
            </a:r>
            <a:endParaRPr sz="2400">
              <a:latin typeface="Times New Roman"/>
              <a:cs typeface="Times New Roman"/>
            </a:endParaRPr>
          </a:p>
          <a:p>
            <a:pPr marL="363220" indent="-350520">
              <a:lnSpc>
                <a:spcPct val="100000"/>
              </a:lnSpc>
              <a:spcBef>
                <a:spcPts val="655"/>
              </a:spcBef>
              <a:buSzPct val="85714"/>
              <a:buFont typeface="Arial MT"/>
              <a:buChar char="•"/>
              <a:tabLst>
                <a:tab pos="363220" algn="l"/>
              </a:tabLst>
            </a:pPr>
            <a:r>
              <a:rPr sz="2800" b="1" dirty="0">
                <a:solidFill>
                  <a:srgbClr val="2CA1BE"/>
                </a:solidFill>
                <a:latin typeface="Times New Roman"/>
                <a:cs typeface="Times New Roman"/>
              </a:rPr>
              <a:t>Phases</a:t>
            </a:r>
            <a:r>
              <a:rPr sz="2800" b="1" spc="-70" dirty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2CA1BE"/>
                </a:solidFill>
                <a:latin typeface="Times New Roman"/>
                <a:cs typeface="Times New Roman"/>
              </a:rPr>
              <a:t>of</a:t>
            </a:r>
            <a:r>
              <a:rPr sz="2800" b="1" spc="-60" dirty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2CA1BE"/>
                </a:solidFill>
                <a:latin typeface="Times New Roman"/>
                <a:cs typeface="Times New Roman"/>
              </a:rPr>
              <a:t>acute</a:t>
            </a:r>
            <a:r>
              <a:rPr sz="2800" b="1" spc="-65" dirty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2CA1BE"/>
                </a:solidFill>
                <a:latin typeface="Times New Roman"/>
                <a:cs typeface="Times New Roman"/>
              </a:rPr>
              <a:t>fatal</a:t>
            </a:r>
            <a:r>
              <a:rPr sz="2800" b="1" spc="-65" dirty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2CA1BE"/>
                </a:solidFill>
                <a:latin typeface="Times New Roman"/>
                <a:cs typeface="Times New Roman"/>
              </a:rPr>
              <a:t>airway</a:t>
            </a:r>
            <a:r>
              <a:rPr sz="2800" b="1" spc="-60" dirty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2CA1BE"/>
                </a:solidFill>
                <a:latin typeface="Times New Roman"/>
                <a:cs typeface="Times New Roman"/>
              </a:rPr>
              <a:t>obstruction</a:t>
            </a:r>
            <a:r>
              <a:rPr sz="2800" b="1" spc="-25" dirty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2400" b="1" spc="-50" dirty="0">
                <a:solidFill>
                  <a:srgbClr val="2CA1BE"/>
                </a:solidFill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 marL="857885" lvl="1" indent="-235585">
              <a:lnSpc>
                <a:spcPct val="100000"/>
              </a:lnSpc>
              <a:spcBef>
                <a:spcPts val="595"/>
              </a:spcBef>
              <a:buClr>
                <a:srgbClr val="2CA1BE"/>
              </a:buClr>
              <a:buFont typeface="Times New Roman"/>
              <a:buAutoNum type="romanLcPeriod"/>
              <a:tabLst>
                <a:tab pos="857885" algn="l"/>
              </a:tabLst>
            </a:pP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Penetration</a:t>
            </a:r>
            <a:r>
              <a:rPr sz="2400" spc="-4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of the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object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into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the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airway.</a:t>
            </a:r>
            <a:endParaRPr sz="2400">
              <a:latin typeface="Times New Roman"/>
              <a:cs typeface="Times New Roman"/>
            </a:endParaRPr>
          </a:p>
          <a:p>
            <a:pPr marL="864869" lvl="1" indent="-318770">
              <a:lnSpc>
                <a:spcPct val="100000"/>
              </a:lnSpc>
              <a:spcBef>
                <a:spcPts val="575"/>
              </a:spcBef>
              <a:buClr>
                <a:srgbClr val="2CA1BE"/>
              </a:buClr>
              <a:buFont typeface="Times New Roman"/>
              <a:buAutoNum type="romanLcPeriod"/>
              <a:tabLst>
                <a:tab pos="864869" algn="l"/>
              </a:tabLst>
            </a:pP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Obstruction</a:t>
            </a:r>
            <a:r>
              <a:rPr sz="2400" spc="-5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of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the</a:t>
            </a:r>
            <a:r>
              <a:rPr sz="2400" spc="-4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airway.</a:t>
            </a:r>
            <a:endParaRPr sz="2400">
              <a:latin typeface="Times New Roman"/>
              <a:cs typeface="Times New Roman"/>
            </a:endParaRPr>
          </a:p>
          <a:p>
            <a:pPr marL="873760" lvl="1" indent="-403860">
              <a:lnSpc>
                <a:spcPct val="100000"/>
              </a:lnSpc>
              <a:spcBef>
                <a:spcPts val="575"/>
              </a:spcBef>
              <a:buClr>
                <a:srgbClr val="2CA1BE"/>
              </a:buClr>
              <a:buFont typeface="Times New Roman"/>
              <a:buAutoNum type="romanLcPeriod"/>
              <a:tabLst>
                <a:tab pos="873760" algn="l"/>
              </a:tabLst>
            </a:pP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Failure</a:t>
            </a:r>
            <a:r>
              <a:rPr sz="2400" spc="-4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to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expel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once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the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obstruction</a:t>
            </a:r>
            <a:r>
              <a:rPr sz="2400" spc="-4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has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occurred.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4540" y="5281439"/>
            <a:ext cx="7569200" cy="86233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  <a:tabLst>
                <a:tab pos="7555865" algn="l"/>
              </a:tabLst>
            </a:pPr>
            <a:r>
              <a:rPr sz="5400" u="sng" spc="595" dirty="0">
                <a:solidFill>
                  <a:srgbClr val="252525"/>
                </a:solidFill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 </a:t>
            </a:r>
            <a:r>
              <a:rPr sz="5400" u="sng" spc="-10" dirty="0">
                <a:solidFill>
                  <a:srgbClr val="252525"/>
                </a:solidFill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Choking</a:t>
            </a:r>
            <a:r>
              <a:rPr sz="5400" u="sng" dirty="0">
                <a:solidFill>
                  <a:srgbClr val="252525"/>
                </a:solidFill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	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C705B0-DC94-A63E-7B1C-58821711804B}"/>
              </a:ext>
            </a:extLst>
          </p:cNvPr>
          <p:cNvSpPr/>
          <p:nvPr/>
        </p:nvSpPr>
        <p:spPr>
          <a:xfrm>
            <a:off x="7543800" y="0"/>
            <a:ext cx="1600200" cy="381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1037285"/>
            <a:ext cx="22726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Mechanism</a:t>
            </a:r>
            <a:r>
              <a:rPr sz="3200" spc="-30" dirty="0"/>
              <a:t> </a:t>
            </a:r>
            <a:r>
              <a:rPr sz="3200" spc="-50" dirty="0"/>
              <a:t>: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576072" y="1511808"/>
            <a:ext cx="7446645" cy="4163695"/>
            <a:chOff x="576072" y="1511808"/>
            <a:chExt cx="7446645" cy="41636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7863" y="1511808"/>
              <a:ext cx="6824472" cy="416356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072" y="2752344"/>
              <a:ext cx="2657855" cy="174955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45616" y="2915157"/>
            <a:ext cx="2121535" cy="131318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 indent="1270" algn="ctr">
              <a:lnSpc>
                <a:spcPct val="86200"/>
              </a:lnSpc>
              <a:spcBef>
                <a:spcPts val="409"/>
              </a:spcBef>
            </a:pPr>
            <a:r>
              <a:rPr sz="1900" dirty="0">
                <a:solidFill>
                  <a:srgbClr val="464646"/>
                </a:solidFill>
                <a:latin typeface="Times New Roman"/>
                <a:cs typeface="Times New Roman"/>
              </a:rPr>
              <a:t>Initially</a:t>
            </a:r>
            <a:r>
              <a:rPr sz="19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64646"/>
                </a:solidFill>
                <a:latin typeface="Times New Roman"/>
                <a:cs typeface="Times New Roman"/>
              </a:rPr>
              <a:t>,</a:t>
            </a:r>
            <a:r>
              <a:rPr sz="19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64646"/>
                </a:solidFill>
                <a:latin typeface="Times New Roman"/>
                <a:cs typeface="Times New Roman"/>
              </a:rPr>
              <a:t>stridor, </a:t>
            </a:r>
            <a:r>
              <a:rPr sz="1900" dirty="0">
                <a:solidFill>
                  <a:srgbClr val="464646"/>
                </a:solidFill>
                <a:latin typeface="Times New Roman"/>
                <a:cs typeface="Times New Roman"/>
              </a:rPr>
              <a:t>respiratory</a:t>
            </a:r>
            <a:r>
              <a:rPr sz="1900" spc="-8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64646"/>
                </a:solidFill>
                <a:latin typeface="Times New Roman"/>
                <a:cs typeface="Times New Roman"/>
              </a:rPr>
              <a:t>distress, </a:t>
            </a:r>
            <a:r>
              <a:rPr sz="1900" dirty="0">
                <a:solidFill>
                  <a:srgbClr val="464646"/>
                </a:solidFill>
                <a:latin typeface="Times New Roman"/>
                <a:cs typeface="Times New Roman"/>
              </a:rPr>
              <a:t>coughing</a:t>
            </a:r>
            <a:r>
              <a:rPr sz="19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64646"/>
                </a:solidFill>
                <a:latin typeface="Times New Roman"/>
                <a:cs typeface="Times New Roman"/>
              </a:rPr>
              <a:t>and</a:t>
            </a:r>
            <a:r>
              <a:rPr sz="1900" spc="-3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1900" spc="-25" dirty="0">
                <a:solidFill>
                  <a:srgbClr val="464646"/>
                </a:solidFill>
                <a:latin typeface="Times New Roman"/>
                <a:cs typeface="Times New Roman"/>
              </a:rPr>
              <a:t>the </a:t>
            </a:r>
            <a:r>
              <a:rPr sz="1900" dirty="0">
                <a:solidFill>
                  <a:srgbClr val="464646"/>
                </a:solidFill>
                <a:latin typeface="Times New Roman"/>
                <a:cs typeface="Times New Roman"/>
              </a:rPr>
              <a:t>inability</a:t>
            </a:r>
            <a:r>
              <a:rPr sz="19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64646"/>
                </a:solidFill>
                <a:latin typeface="Times New Roman"/>
                <a:cs typeface="Times New Roman"/>
              </a:rPr>
              <a:t>of the</a:t>
            </a:r>
            <a:r>
              <a:rPr sz="1900" spc="-10" dirty="0">
                <a:solidFill>
                  <a:srgbClr val="464646"/>
                </a:solidFill>
                <a:latin typeface="Times New Roman"/>
                <a:cs typeface="Times New Roman"/>
              </a:rPr>
              <a:t> victim </a:t>
            </a:r>
            <a:r>
              <a:rPr sz="1900" dirty="0">
                <a:solidFill>
                  <a:srgbClr val="464646"/>
                </a:solidFill>
                <a:latin typeface="Times New Roman"/>
                <a:cs typeface="Times New Roman"/>
              </a:rPr>
              <a:t>to</a:t>
            </a:r>
            <a:r>
              <a:rPr sz="19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64646"/>
                </a:solidFill>
                <a:latin typeface="Times New Roman"/>
                <a:cs typeface="Times New Roman"/>
              </a:rPr>
              <a:t>speak</a:t>
            </a:r>
            <a:endParaRPr sz="19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17164" y="2752344"/>
            <a:ext cx="2665476" cy="175107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438525" y="2915157"/>
            <a:ext cx="2218690" cy="131318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 indent="-1905" algn="ctr">
              <a:lnSpc>
                <a:spcPct val="86200"/>
              </a:lnSpc>
              <a:spcBef>
                <a:spcPts val="409"/>
              </a:spcBef>
            </a:pPr>
            <a:r>
              <a:rPr sz="1900" dirty="0">
                <a:solidFill>
                  <a:srgbClr val="464646"/>
                </a:solidFill>
                <a:latin typeface="Times New Roman"/>
                <a:cs typeface="Times New Roman"/>
              </a:rPr>
              <a:t>Followed</a:t>
            </a:r>
            <a:r>
              <a:rPr sz="19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64646"/>
                </a:solidFill>
                <a:latin typeface="Times New Roman"/>
                <a:cs typeface="Times New Roman"/>
              </a:rPr>
              <a:t>by</a:t>
            </a:r>
            <a:r>
              <a:rPr sz="19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64646"/>
                </a:solidFill>
                <a:latin typeface="Times New Roman"/>
                <a:cs typeface="Times New Roman"/>
              </a:rPr>
              <a:t>a</a:t>
            </a:r>
            <a:r>
              <a:rPr sz="1900" spc="-3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64646"/>
                </a:solidFill>
                <a:latin typeface="Times New Roman"/>
                <a:cs typeface="Times New Roman"/>
              </a:rPr>
              <a:t>rapid, </a:t>
            </a:r>
            <a:r>
              <a:rPr sz="1900" dirty="0">
                <a:solidFill>
                  <a:srgbClr val="464646"/>
                </a:solidFill>
                <a:latin typeface="Times New Roman"/>
                <a:cs typeface="Times New Roman"/>
              </a:rPr>
              <a:t>deep</a:t>
            </a:r>
            <a:r>
              <a:rPr sz="19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64646"/>
                </a:solidFill>
                <a:latin typeface="Times New Roman"/>
                <a:cs typeface="Times New Roman"/>
              </a:rPr>
              <a:t>inhalation,</a:t>
            </a:r>
            <a:r>
              <a:rPr sz="1900" spc="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64646"/>
                </a:solidFill>
                <a:latin typeface="Times New Roman"/>
                <a:cs typeface="Times New Roman"/>
              </a:rPr>
              <a:t>which </a:t>
            </a:r>
            <a:r>
              <a:rPr sz="1900" dirty="0">
                <a:solidFill>
                  <a:srgbClr val="464646"/>
                </a:solidFill>
                <a:latin typeface="Times New Roman"/>
                <a:cs typeface="Times New Roman"/>
              </a:rPr>
              <a:t>causes</a:t>
            </a:r>
            <a:r>
              <a:rPr sz="19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64646"/>
                </a:solidFill>
                <a:latin typeface="Times New Roman"/>
                <a:cs typeface="Times New Roman"/>
              </a:rPr>
              <a:t>the</a:t>
            </a:r>
            <a:r>
              <a:rPr sz="19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64646"/>
                </a:solidFill>
                <a:latin typeface="Times New Roman"/>
                <a:cs typeface="Times New Roman"/>
              </a:rPr>
              <a:t>foreign </a:t>
            </a:r>
            <a:r>
              <a:rPr sz="1900" dirty="0">
                <a:solidFill>
                  <a:srgbClr val="464646"/>
                </a:solidFill>
                <a:latin typeface="Times New Roman"/>
                <a:cs typeface="Times New Roman"/>
              </a:rPr>
              <a:t>object</a:t>
            </a:r>
            <a:r>
              <a:rPr sz="19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64646"/>
                </a:solidFill>
                <a:latin typeface="Times New Roman"/>
                <a:cs typeface="Times New Roman"/>
              </a:rPr>
              <a:t>to</a:t>
            </a:r>
            <a:r>
              <a:rPr sz="19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64646"/>
                </a:solidFill>
                <a:latin typeface="Times New Roman"/>
                <a:cs typeface="Times New Roman"/>
              </a:rPr>
              <a:t>pass</a:t>
            </a:r>
            <a:r>
              <a:rPr sz="1900" spc="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64646"/>
                </a:solidFill>
                <a:latin typeface="Times New Roman"/>
                <a:cs typeface="Times New Roman"/>
              </a:rPr>
              <a:t>further </a:t>
            </a:r>
            <a:r>
              <a:rPr sz="1900" dirty="0">
                <a:solidFill>
                  <a:srgbClr val="464646"/>
                </a:solidFill>
                <a:latin typeface="Times New Roman"/>
                <a:cs typeface="Times New Roman"/>
              </a:rPr>
              <a:t>down</a:t>
            </a:r>
            <a:r>
              <a:rPr sz="1900" spc="-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64646"/>
                </a:solidFill>
                <a:latin typeface="Times New Roman"/>
                <a:cs typeface="Times New Roman"/>
              </a:rPr>
              <a:t>the</a:t>
            </a:r>
            <a:r>
              <a:rPr sz="19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64646"/>
                </a:solidFill>
                <a:latin typeface="Times New Roman"/>
                <a:cs typeface="Times New Roman"/>
              </a:rPr>
              <a:t>airway</a:t>
            </a:r>
            <a:endParaRPr sz="19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91784" y="2752344"/>
            <a:ext cx="2657856" cy="175107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122923" y="2915157"/>
            <a:ext cx="2194560" cy="131318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065" marR="5080" algn="ctr">
              <a:lnSpc>
                <a:spcPct val="86200"/>
              </a:lnSpc>
              <a:spcBef>
                <a:spcPts val="409"/>
              </a:spcBef>
            </a:pPr>
            <a:r>
              <a:rPr sz="1900" dirty="0">
                <a:solidFill>
                  <a:srgbClr val="464646"/>
                </a:solidFill>
                <a:latin typeface="Times New Roman"/>
                <a:cs typeface="Times New Roman"/>
              </a:rPr>
              <a:t>Laryngospasm</a:t>
            </a:r>
            <a:r>
              <a:rPr sz="1900" spc="-8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64646"/>
                </a:solidFill>
                <a:latin typeface="Times New Roman"/>
                <a:cs typeface="Times New Roman"/>
              </a:rPr>
              <a:t>occurs, </a:t>
            </a:r>
            <a:r>
              <a:rPr sz="1900" dirty="0">
                <a:solidFill>
                  <a:srgbClr val="464646"/>
                </a:solidFill>
                <a:latin typeface="Times New Roman"/>
                <a:cs typeface="Times New Roman"/>
              </a:rPr>
              <a:t>followed</a:t>
            </a:r>
            <a:r>
              <a:rPr sz="1900" spc="-5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64646"/>
                </a:solidFill>
                <a:latin typeface="Times New Roman"/>
                <a:cs typeface="Times New Roman"/>
              </a:rPr>
              <a:t>by</a:t>
            </a:r>
            <a:r>
              <a:rPr sz="1900" spc="-4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64646"/>
                </a:solidFill>
                <a:latin typeface="Times New Roman"/>
                <a:cs typeface="Times New Roman"/>
              </a:rPr>
              <a:t>vagal </a:t>
            </a:r>
            <a:r>
              <a:rPr sz="1900" dirty="0">
                <a:solidFill>
                  <a:srgbClr val="464646"/>
                </a:solidFill>
                <a:latin typeface="Times New Roman"/>
                <a:cs typeface="Times New Roman"/>
              </a:rPr>
              <a:t>stimulation,</a:t>
            </a:r>
            <a:r>
              <a:rPr sz="1900" spc="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64646"/>
                </a:solidFill>
                <a:latin typeface="Times New Roman"/>
                <a:cs typeface="Times New Roman"/>
              </a:rPr>
              <a:t>leading</a:t>
            </a:r>
            <a:r>
              <a:rPr sz="19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1900" spc="-25" dirty="0">
                <a:solidFill>
                  <a:srgbClr val="464646"/>
                </a:solidFill>
                <a:latin typeface="Times New Roman"/>
                <a:cs typeface="Times New Roman"/>
              </a:rPr>
              <a:t>to </a:t>
            </a:r>
            <a:r>
              <a:rPr sz="1900" dirty="0">
                <a:solidFill>
                  <a:srgbClr val="464646"/>
                </a:solidFill>
                <a:latin typeface="Times New Roman"/>
                <a:cs typeface="Times New Roman"/>
              </a:rPr>
              <a:t>arrhythmia,</a:t>
            </a:r>
            <a:r>
              <a:rPr sz="1900" spc="-3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64646"/>
                </a:solidFill>
                <a:latin typeface="Times New Roman"/>
                <a:cs typeface="Times New Roman"/>
              </a:rPr>
              <a:t>apnea</a:t>
            </a:r>
            <a:r>
              <a:rPr sz="1900" spc="-3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1900" spc="-25" dirty="0">
                <a:solidFill>
                  <a:srgbClr val="464646"/>
                </a:solidFill>
                <a:latin typeface="Times New Roman"/>
                <a:cs typeface="Times New Roman"/>
              </a:rPr>
              <a:t>and </a:t>
            </a:r>
            <a:r>
              <a:rPr sz="1900" spc="-10" dirty="0">
                <a:solidFill>
                  <a:srgbClr val="464646"/>
                </a:solidFill>
                <a:latin typeface="Times New Roman"/>
                <a:cs typeface="Times New Roman"/>
              </a:rPr>
              <a:t>death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4540" y="5281439"/>
            <a:ext cx="7569200" cy="86233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  <a:tabLst>
                <a:tab pos="7555865" algn="l"/>
              </a:tabLst>
            </a:pPr>
            <a:r>
              <a:rPr sz="5400" u="sng" spc="595" dirty="0">
                <a:solidFill>
                  <a:srgbClr val="252525"/>
                </a:solidFill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 </a:t>
            </a:r>
            <a:r>
              <a:rPr sz="5400" u="sng" spc="-10" dirty="0">
                <a:solidFill>
                  <a:srgbClr val="252525"/>
                </a:solidFill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Choking</a:t>
            </a:r>
            <a:r>
              <a:rPr sz="5400" u="sng" dirty="0">
                <a:solidFill>
                  <a:srgbClr val="252525"/>
                </a:solidFill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	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5E6DC1-C910-A9B4-5901-385F42C8EB1E}"/>
              </a:ext>
            </a:extLst>
          </p:cNvPr>
          <p:cNvSpPr/>
          <p:nvPr/>
        </p:nvSpPr>
        <p:spPr>
          <a:xfrm>
            <a:off x="7543800" y="0"/>
            <a:ext cx="1600200" cy="381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1066800"/>
            <a:ext cx="6705600" cy="38862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64540" y="5281439"/>
            <a:ext cx="7569200" cy="86233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  <a:tabLst>
                <a:tab pos="7555865" algn="l"/>
              </a:tabLst>
            </a:pPr>
            <a:r>
              <a:rPr sz="5400" u="sng" spc="595" dirty="0">
                <a:solidFill>
                  <a:srgbClr val="252525"/>
                </a:solidFill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 </a:t>
            </a:r>
            <a:r>
              <a:rPr sz="5400" u="sng" spc="-10" dirty="0">
                <a:solidFill>
                  <a:srgbClr val="252525"/>
                </a:solidFill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Choking</a:t>
            </a:r>
            <a:r>
              <a:rPr sz="5400" u="sng" dirty="0">
                <a:solidFill>
                  <a:srgbClr val="252525"/>
                </a:solidFill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	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129F44-700E-5BCC-687B-0F1C368865C7}"/>
              </a:ext>
            </a:extLst>
          </p:cNvPr>
          <p:cNvSpPr/>
          <p:nvPr/>
        </p:nvSpPr>
        <p:spPr>
          <a:xfrm>
            <a:off x="7543800" y="0"/>
            <a:ext cx="1600200" cy="381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9" y="661162"/>
            <a:ext cx="7299959" cy="4425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86385" algn="l"/>
              </a:tabLst>
            </a:pPr>
            <a:r>
              <a:rPr sz="3200" b="1" dirty="0">
                <a:solidFill>
                  <a:srgbClr val="2CA1BE"/>
                </a:solidFill>
                <a:latin typeface="Times New Roman"/>
                <a:cs typeface="Times New Roman"/>
              </a:rPr>
              <a:t>Cause</a:t>
            </a:r>
            <a:r>
              <a:rPr sz="3200" b="1" spc="5" dirty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2CA1BE"/>
                </a:solidFill>
                <a:latin typeface="Times New Roman"/>
                <a:cs typeface="Times New Roman"/>
              </a:rPr>
              <a:t>of</a:t>
            </a:r>
            <a:r>
              <a:rPr sz="3200" b="1" spc="-25" dirty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2CA1BE"/>
                </a:solidFill>
                <a:latin typeface="Times New Roman"/>
                <a:cs typeface="Times New Roman"/>
              </a:rPr>
              <a:t>death:</a:t>
            </a:r>
            <a:endParaRPr sz="3200">
              <a:latin typeface="Times New Roman"/>
              <a:cs typeface="Times New Roman"/>
            </a:endParaRPr>
          </a:p>
          <a:p>
            <a:pPr marL="527685" lvl="1" indent="-339725">
              <a:lnSpc>
                <a:spcPct val="100000"/>
              </a:lnSpc>
              <a:spcBef>
                <a:spcPts val="25"/>
              </a:spcBef>
              <a:buClr>
                <a:srgbClr val="2CA1BE"/>
              </a:buClr>
              <a:buAutoNum type="romanLcPeriod"/>
              <a:tabLst>
                <a:tab pos="527685" algn="l"/>
              </a:tabLst>
            </a:pPr>
            <a:r>
              <a:rPr sz="2200" spc="-10" dirty="0">
                <a:solidFill>
                  <a:srgbClr val="464646"/>
                </a:solidFill>
                <a:latin typeface="Times New Roman"/>
                <a:cs typeface="Times New Roman"/>
              </a:rPr>
              <a:t>Asphyxia.</a:t>
            </a:r>
            <a:endParaRPr sz="2200">
              <a:latin typeface="Times New Roman"/>
              <a:cs typeface="Times New Roman"/>
            </a:endParaRPr>
          </a:p>
          <a:p>
            <a:pPr marL="526415" lvl="1" indent="-338455">
              <a:lnSpc>
                <a:spcPct val="100000"/>
              </a:lnSpc>
              <a:buClr>
                <a:srgbClr val="2CA1BE"/>
              </a:buClr>
              <a:buAutoNum type="romanLcPeriod"/>
              <a:tabLst>
                <a:tab pos="526415" algn="l"/>
              </a:tabLst>
            </a:pPr>
            <a:r>
              <a:rPr sz="2200" spc="-40" dirty="0">
                <a:solidFill>
                  <a:srgbClr val="464646"/>
                </a:solidFill>
                <a:latin typeface="Times New Roman"/>
                <a:cs typeface="Times New Roman"/>
              </a:rPr>
              <a:t>Vagal</a:t>
            </a:r>
            <a:r>
              <a:rPr sz="2200" spc="-10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64646"/>
                </a:solidFill>
                <a:latin typeface="Times New Roman"/>
                <a:cs typeface="Times New Roman"/>
              </a:rPr>
              <a:t>inhibition.</a:t>
            </a:r>
            <a:endParaRPr sz="2200">
              <a:latin typeface="Times New Roman"/>
              <a:cs typeface="Times New Roman"/>
            </a:endParaRPr>
          </a:p>
          <a:p>
            <a:pPr marL="527050" lvl="1" indent="-339090">
              <a:lnSpc>
                <a:spcPct val="100000"/>
              </a:lnSpc>
              <a:buClr>
                <a:srgbClr val="2CA1BE"/>
              </a:buClr>
              <a:buAutoNum type="romanLcPeriod"/>
              <a:tabLst>
                <a:tab pos="527050" algn="l"/>
              </a:tabLst>
            </a:pP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Laryngeal</a:t>
            </a:r>
            <a:r>
              <a:rPr sz="2200" spc="-5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64646"/>
                </a:solidFill>
                <a:latin typeface="Times New Roman"/>
                <a:cs typeface="Times New Roman"/>
              </a:rPr>
              <a:t>spasm.</a:t>
            </a:r>
            <a:endParaRPr sz="2200">
              <a:latin typeface="Times New Roman"/>
              <a:cs typeface="Times New Roman"/>
            </a:endParaRPr>
          </a:p>
          <a:p>
            <a:pPr marL="525780" marR="1391920" lvl="1" indent="-338455">
              <a:lnSpc>
                <a:spcPct val="80000"/>
              </a:lnSpc>
              <a:spcBef>
                <a:spcPts val="530"/>
              </a:spcBef>
              <a:buClr>
                <a:srgbClr val="2CA1BE"/>
              </a:buClr>
              <a:buAutoNum type="romanLcPeriod"/>
              <a:tabLst>
                <a:tab pos="527685" algn="l"/>
              </a:tabLst>
            </a:pP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Delayed</a:t>
            </a:r>
            <a:r>
              <a:rPr sz="2200" spc="-6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death</a:t>
            </a:r>
            <a:r>
              <a:rPr sz="2200" spc="-5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from</a:t>
            </a:r>
            <a:r>
              <a:rPr sz="2200" spc="-4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pneumonia,</a:t>
            </a:r>
            <a:r>
              <a:rPr sz="2200" spc="-5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lung</a:t>
            </a:r>
            <a:r>
              <a:rPr sz="2200" spc="-6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abscess</a:t>
            </a:r>
            <a:r>
              <a:rPr sz="2200" spc="-5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464646"/>
                </a:solidFill>
                <a:latin typeface="Times New Roman"/>
                <a:cs typeface="Times New Roman"/>
              </a:rPr>
              <a:t>or 	</a:t>
            </a:r>
            <a:r>
              <a:rPr sz="2200" spc="-10" dirty="0">
                <a:solidFill>
                  <a:srgbClr val="464646"/>
                </a:solidFill>
                <a:latin typeface="Times New Roman"/>
                <a:cs typeface="Times New Roman"/>
              </a:rPr>
              <a:t>bronchiectasis.</a:t>
            </a:r>
            <a:endParaRPr sz="2200">
              <a:latin typeface="Times New Roman"/>
              <a:cs typeface="Times New Roman"/>
            </a:endParaRPr>
          </a:p>
          <a:p>
            <a:pPr marL="286385" indent="-273685">
              <a:lnSpc>
                <a:spcPts val="3810"/>
              </a:lnSpc>
              <a:buFont typeface="Arial MT"/>
              <a:buChar char="•"/>
              <a:tabLst>
                <a:tab pos="286385" algn="l"/>
              </a:tabLst>
            </a:pPr>
            <a:r>
              <a:rPr sz="3200" b="1" dirty="0">
                <a:solidFill>
                  <a:srgbClr val="2CA1BE"/>
                </a:solidFill>
                <a:latin typeface="Times New Roman"/>
                <a:cs typeface="Times New Roman"/>
              </a:rPr>
              <a:t>Postmortem</a:t>
            </a:r>
            <a:r>
              <a:rPr sz="3200" b="1" spc="-40" dirty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2CA1BE"/>
                </a:solidFill>
                <a:latin typeface="Times New Roman"/>
                <a:cs typeface="Times New Roman"/>
              </a:rPr>
              <a:t>findings:</a:t>
            </a:r>
            <a:endParaRPr sz="3200">
              <a:latin typeface="Times New Roman"/>
              <a:cs typeface="Times New Roman"/>
            </a:endParaRPr>
          </a:p>
          <a:p>
            <a:pPr marL="527685" lvl="1" indent="-278765">
              <a:lnSpc>
                <a:spcPts val="2375"/>
              </a:lnSpc>
              <a:spcBef>
                <a:spcPts val="30"/>
              </a:spcBef>
              <a:buClr>
                <a:srgbClr val="2CA1BE"/>
              </a:buClr>
              <a:buAutoNum type="romanLcPeriod"/>
              <a:tabLst>
                <a:tab pos="527685" algn="l"/>
              </a:tabLst>
            </a:pP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Signs</a:t>
            </a:r>
            <a:r>
              <a:rPr sz="2200" spc="-5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of</a:t>
            </a:r>
            <a:r>
              <a:rPr sz="2200" spc="-4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asphyxial</a:t>
            </a:r>
            <a:r>
              <a:rPr sz="2200" spc="-5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death.</a:t>
            </a:r>
            <a:r>
              <a:rPr sz="2200" spc="-4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64646"/>
                </a:solidFill>
                <a:latin typeface="Times New Roman"/>
                <a:cs typeface="Times New Roman"/>
              </a:rPr>
              <a:t>Sub-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conjunctival</a:t>
            </a:r>
            <a:r>
              <a:rPr sz="2200" spc="-4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64646"/>
                </a:solidFill>
                <a:latin typeface="Times New Roman"/>
                <a:cs typeface="Times New Roman"/>
              </a:rPr>
              <a:t>hemorrhages</a:t>
            </a:r>
            <a:endParaRPr sz="2200">
              <a:latin typeface="Times New Roman"/>
              <a:cs typeface="Times New Roman"/>
            </a:endParaRPr>
          </a:p>
          <a:p>
            <a:pPr marL="527685">
              <a:lnSpc>
                <a:spcPts val="2375"/>
              </a:lnSpc>
            </a:pP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without</a:t>
            </a:r>
            <a:r>
              <a:rPr sz="2200" spc="-5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cutaneous</a:t>
            </a:r>
            <a:r>
              <a:rPr sz="2200" spc="-5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petechiae</a:t>
            </a:r>
            <a:r>
              <a:rPr sz="2200" spc="-4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may</a:t>
            </a:r>
            <a:r>
              <a:rPr sz="2200" spc="-4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be</a:t>
            </a:r>
            <a:r>
              <a:rPr sz="2200" spc="-5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64646"/>
                </a:solidFill>
                <a:latin typeface="Times New Roman"/>
                <a:cs typeface="Times New Roman"/>
              </a:rPr>
              <a:t>seen.</a:t>
            </a:r>
            <a:endParaRPr sz="2200">
              <a:latin typeface="Times New Roman"/>
              <a:cs typeface="Times New Roman"/>
            </a:endParaRPr>
          </a:p>
          <a:p>
            <a:pPr marL="525780" marR="5080" lvl="1" indent="-277495">
              <a:lnSpc>
                <a:spcPts val="2110"/>
              </a:lnSpc>
              <a:spcBef>
                <a:spcPts val="515"/>
              </a:spcBef>
              <a:buClr>
                <a:srgbClr val="2CA1BE"/>
              </a:buClr>
              <a:buAutoNum type="romanLcPeriod" startAt="2"/>
              <a:tabLst>
                <a:tab pos="527685" algn="l"/>
              </a:tabLst>
            </a:pP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Presence</a:t>
            </a:r>
            <a:r>
              <a:rPr sz="2200" spc="-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of</a:t>
            </a:r>
            <a:r>
              <a:rPr sz="2200" spc="-4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food</a:t>
            </a:r>
            <a:r>
              <a:rPr sz="2200" spc="-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items</a:t>
            </a:r>
            <a:r>
              <a:rPr sz="22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/</a:t>
            </a:r>
            <a:r>
              <a:rPr sz="2200" spc="-4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foreign</a:t>
            </a:r>
            <a:r>
              <a:rPr sz="22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body</a:t>
            </a:r>
            <a:r>
              <a:rPr sz="2200" spc="-6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in</a:t>
            </a:r>
            <a:r>
              <a:rPr sz="2200" spc="-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respiratory</a:t>
            </a:r>
            <a:r>
              <a:rPr sz="2200" spc="-4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64646"/>
                </a:solidFill>
                <a:latin typeface="Times New Roman"/>
                <a:cs typeface="Times New Roman"/>
              </a:rPr>
              <a:t>tract 	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which</a:t>
            </a:r>
            <a:r>
              <a:rPr sz="2200" spc="-4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are</a:t>
            </a:r>
            <a:r>
              <a:rPr sz="2200" spc="-3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round</a:t>
            </a:r>
            <a:r>
              <a:rPr sz="2200" spc="-4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and</a:t>
            </a:r>
            <a:r>
              <a:rPr sz="2200" spc="-4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firm</a:t>
            </a:r>
            <a:r>
              <a:rPr sz="2200" spc="-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yet</a:t>
            </a:r>
            <a:r>
              <a:rPr sz="2200" spc="-3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pliable</a:t>
            </a:r>
            <a:r>
              <a:rPr sz="2200" spc="-4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to</a:t>
            </a:r>
            <a:r>
              <a:rPr sz="2200" spc="-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allow</a:t>
            </a:r>
            <a:r>
              <a:rPr sz="2200" spc="-4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molding</a:t>
            </a:r>
            <a:r>
              <a:rPr sz="2200" spc="-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in</a:t>
            </a:r>
            <a:r>
              <a:rPr sz="2200" spc="-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464646"/>
                </a:solidFill>
                <a:latin typeface="Times New Roman"/>
                <a:cs typeface="Times New Roman"/>
              </a:rPr>
              <a:t>the 	</a:t>
            </a:r>
            <a:r>
              <a:rPr sz="2200" spc="-10" dirty="0">
                <a:solidFill>
                  <a:srgbClr val="464646"/>
                </a:solidFill>
                <a:latin typeface="Times New Roman"/>
                <a:cs typeface="Times New Roman"/>
              </a:rPr>
              <a:t>airway.</a:t>
            </a:r>
            <a:endParaRPr sz="2200">
              <a:latin typeface="Times New Roman"/>
              <a:cs typeface="Times New Roman"/>
            </a:endParaRPr>
          </a:p>
          <a:p>
            <a:pPr marL="550545" lvl="1" indent="-315595">
              <a:lnSpc>
                <a:spcPct val="100000"/>
              </a:lnSpc>
              <a:spcBef>
                <a:spcPts val="20"/>
              </a:spcBef>
              <a:buClr>
                <a:srgbClr val="2CA1BE"/>
              </a:buClr>
              <a:buAutoNum type="romanLcPeriod" startAt="2"/>
              <a:tabLst>
                <a:tab pos="550545" algn="l"/>
              </a:tabLst>
            </a:pP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In</a:t>
            </a:r>
            <a:r>
              <a:rPr sz="2200" spc="-4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an</a:t>
            </a:r>
            <a:r>
              <a:rPr sz="2200" spc="-4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epileptic,</a:t>
            </a:r>
            <a:r>
              <a:rPr sz="2200" spc="-4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tongue</a:t>
            </a:r>
            <a:r>
              <a:rPr sz="2200" spc="-7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may</a:t>
            </a:r>
            <a:r>
              <a:rPr sz="22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show</a:t>
            </a:r>
            <a:r>
              <a:rPr sz="2200" spc="-5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bite</a:t>
            </a:r>
            <a:r>
              <a:rPr sz="2200" spc="-4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marks</a:t>
            </a:r>
            <a:r>
              <a:rPr sz="22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or</a:t>
            </a:r>
            <a:r>
              <a:rPr sz="2200" spc="-4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64646"/>
                </a:solidFill>
                <a:latin typeface="Times New Roman"/>
                <a:cs typeface="Times New Roman"/>
              </a:rPr>
              <a:t>bruising.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5281439"/>
            <a:ext cx="7569200" cy="86233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  <a:tabLst>
                <a:tab pos="7555865" algn="l"/>
              </a:tabLst>
            </a:pPr>
            <a:r>
              <a:rPr sz="5400" u="sng" spc="595" dirty="0">
                <a:solidFill>
                  <a:srgbClr val="252525"/>
                </a:solidFill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 </a:t>
            </a:r>
            <a:r>
              <a:rPr sz="5400" u="sng" spc="-10" dirty="0">
                <a:solidFill>
                  <a:srgbClr val="252525"/>
                </a:solidFill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Choking</a:t>
            </a:r>
            <a:r>
              <a:rPr sz="5400" u="sng" dirty="0">
                <a:solidFill>
                  <a:srgbClr val="252525"/>
                </a:solidFill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	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34883B-6033-F6CE-B0C7-56B421BC5D81}"/>
              </a:ext>
            </a:extLst>
          </p:cNvPr>
          <p:cNvSpPr/>
          <p:nvPr/>
        </p:nvSpPr>
        <p:spPr>
          <a:xfrm>
            <a:off x="7543800" y="0"/>
            <a:ext cx="1600200" cy="381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B4ACA4-2397-353D-0F0F-7F7E0C5FAA7B}"/>
              </a:ext>
            </a:extLst>
          </p:cNvPr>
          <p:cNvSpPr/>
          <p:nvPr/>
        </p:nvSpPr>
        <p:spPr>
          <a:xfrm>
            <a:off x="6629400" y="-1929"/>
            <a:ext cx="2514600" cy="381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Vertical Integration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4548" y="670559"/>
            <a:ext cx="6296025" cy="1065530"/>
            <a:chOff x="574548" y="670559"/>
            <a:chExt cx="6296025" cy="10655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4548" y="708659"/>
              <a:ext cx="758952" cy="9951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9056" y="670559"/>
              <a:ext cx="2161032" cy="10652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59152" y="670559"/>
              <a:ext cx="792480" cy="10652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20696" y="670559"/>
              <a:ext cx="4349496" cy="106527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40739" y="727081"/>
            <a:ext cx="7700009" cy="426275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285750" indent="-273050">
              <a:lnSpc>
                <a:spcPct val="100000"/>
              </a:lnSpc>
              <a:spcBef>
                <a:spcPts val="625"/>
              </a:spcBef>
              <a:buFont typeface="Arial MT"/>
              <a:buChar char="•"/>
              <a:tabLst>
                <a:tab pos="285750" algn="l"/>
              </a:tabLst>
            </a:pPr>
            <a:r>
              <a:rPr sz="3800" b="1" dirty="0">
                <a:solidFill>
                  <a:srgbClr val="2CA1BE"/>
                </a:solidFill>
                <a:latin typeface="Times New Roman"/>
                <a:cs typeface="Times New Roman"/>
              </a:rPr>
              <a:t>Medico-legal</a:t>
            </a:r>
            <a:r>
              <a:rPr sz="3800" b="1" spc="-45" dirty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3800" b="1" spc="-10" dirty="0">
                <a:solidFill>
                  <a:srgbClr val="2CA1BE"/>
                </a:solidFill>
                <a:latin typeface="Times New Roman"/>
                <a:cs typeface="Times New Roman"/>
              </a:rPr>
              <a:t>importance:</a:t>
            </a:r>
            <a:endParaRPr sz="3800" dirty="0">
              <a:latin typeface="Times New Roman"/>
              <a:cs typeface="Times New Roman"/>
            </a:endParaRPr>
          </a:p>
          <a:p>
            <a:pPr marL="12700" marR="38735" indent="152400">
              <a:lnSpc>
                <a:spcPts val="2590"/>
              </a:lnSpc>
              <a:spcBef>
                <a:spcPts val="660"/>
              </a:spcBef>
            </a:pP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Most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choking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deaths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are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accidental;</a:t>
            </a:r>
            <a:r>
              <a:rPr sz="2400" spc="-6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suicide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and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homicide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are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rare.</a:t>
            </a:r>
            <a:endParaRPr sz="2400" dirty="0">
              <a:latin typeface="Times New Roman"/>
              <a:cs typeface="Times New Roman"/>
            </a:endParaRPr>
          </a:p>
          <a:p>
            <a:pPr marL="12700" marR="7620" indent="76200">
              <a:lnSpc>
                <a:spcPts val="2590"/>
              </a:lnSpc>
              <a:spcBef>
                <a:spcPts val="585"/>
              </a:spcBef>
            </a:pPr>
            <a:r>
              <a:rPr sz="2400" spc="-35" dirty="0">
                <a:solidFill>
                  <a:srgbClr val="2CA1BE"/>
                </a:solidFill>
                <a:latin typeface="Times New Roman"/>
                <a:cs typeface="Times New Roman"/>
              </a:rPr>
              <a:t>„</a:t>
            </a:r>
            <a:r>
              <a:rPr sz="2400" b="1" spc="-35" dirty="0">
                <a:solidFill>
                  <a:srgbClr val="2CA1BE"/>
                </a:solidFill>
                <a:latin typeface="Times New Roman"/>
                <a:cs typeface="Times New Roman"/>
              </a:rPr>
              <a:t>Accidental:</a:t>
            </a:r>
            <a:r>
              <a:rPr sz="2400" b="1" spc="-30" dirty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Choking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deaths</a:t>
            </a:r>
            <a:r>
              <a:rPr sz="2400" spc="-3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are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common</a:t>
            </a:r>
            <a:r>
              <a:rPr sz="2400" spc="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in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children</a:t>
            </a:r>
            <a:r>
              <a:rPr sz="2400" spc="-5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&lt;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1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year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of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age.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90%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of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choking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deaths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happen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before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the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age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of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464646"/>
                </a:solidFill>
                <a:latin typeface="Times New Roman"/>
                <a:cs typeface="Times New Roman"/>
              </a:rPr>
              <a:t>5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years.</a:t>
            </a:r>
            <a:endParaRPr sz="2400" dirty="0">
              <a:latin typeface="Times New Roman"/>
              <a:cs typeface="Times New Roman"/>
            </a:endParaRPr>
          </a:p>
          <a:p>
            <a:pPr marL="12700" marR="5080" indent="76200" algn="just">
              <a:lnSpc>
                <a:spcPct val="90000"/>
              </a:lnSpc>
              <a:spcBef>
                <a:spcPts val="540"/>
              </a:spcBef>
            </a:pPr>
            <a:r>
              <a:rPr sz="2400" spc="-45" dirty="0">
                <a:solidFill>
                  <a:srgbClr val="2CA1BE"/>
                </a:solidFill>
                <a:latin typeface="Times New Roman"/>
                <a:cs typeface="Times New Roman"/>
              </a:rPr>
              <a:t>„</a:t>
            </a:r>
            <a:r>
              <a:rPr sz="2400" b="1" spc="-45" dirty="0">
                <a:solidFill>
                  <a:srgbClr val="2CA1BE"/>
                </a:solidFill>
                <a:latin typeface="Times New Roman"/>
                <a:cs typeface="Times New Roman"/>
              </a:rPr>
              <a:t>Homicidal:</a:t>
            </a:r>
            <a:r>
              <a:rPr sz="2400" b="1" spc="-80" dirty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When</a:t>
            </a:r>
            <a:r>
              <a:rPr sz="2400" spc="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objects</a:t>
            </a:r>
            <a:r>
              <a:rPr sz="2400" spc="-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are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forced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into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the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mouth,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signs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of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struggle,</a:t>
            </a:r>
            <a:r>
              <a:rPr sz="2400" spc="-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if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the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individual</a:t>
            </a:r>
            <a:r>
              <a:rPr sz="2400" spc="-4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was</a:t>
            </a:r>
            <a:r>
              <a:rPr sz="2400" spc="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conscious,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may</a:t>
            </a:r>
            <a:r>
              <a:rPr sz="2400" spc="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be noted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along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with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perioral,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teeth,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tongue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and</a:t>
            </a:r>
            <a:r>
              <a:rPr sz="2400" spc="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other intraoral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injuries.</a:t>
            </a:r>
            <a:r>
              <a:rPr sz="2400" spc="-10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464646"/>
                </a:solidFill>
                <a:latin typeface="Times New Roman"/>
                <a:cs typeface="Times New Roman"/>
              </a:rPr>
              <a:t>„</a:t>
            </a:r>
            <a:endParaRPr sz="2400" dirty="0">
              <a:latin typeface="Times New Roman"/>
              <a:cs typeface="Times New Roman"/>
            </a:endParaRPr>
          </a:p>
          <a:p>
            <a:pPr marL="12700" marR="1344295" indent="76200" algn="just">
              <a:lnSpc>
                <a:spcPts val="2590"/>
              </a:lnSpc>
              <a:spcBef>
                <a:spcPts val="620"/>
              </a:spcBef>
            </a:pPr>
            <a:r>
              <a:rPr sz="2400" b="1" dirty="0">
                <a:solidFill>
                  <a:srgbClr val="2CA1BE"/>
                </a:solidFill>
                <a:latin typeface="Times New Roman"/>
                <a:cs typeface="Times New Roman"/>
              </a:rPr>
              <a:t>Suicidal:</a:t>
            </a:r>
            <a:r>
              <a:rPr sz="2400" b="1" spc="-45" dirty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Choking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is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uncommon,</a:t>
            </a:r>
            <a:r>
              <a:rPr sz="2400" spc="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and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may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occur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in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psychiatric</a:t>
            </a:r>
            <a:r>
              <a:rPr sz="2400" spc="-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patients</a:t>
            </a:r>
            <a:r>
              <a:rPr sz="2400" spc="-3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and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prisoners.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4540" y="5281439"/>
            <a:ext cx="7569200" cy="86233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  <a:tabLst>
                <a:tab pos="7555865" algn="l"/>
              </a:tabLst>
            </a:pPr>
            <a:r>
              <a:rPr sz="5400" u="sng" spc="595" dirty="0">
                <a:solidFill>
                  <a:srgbClr val="252525"/>
                </a:solidFill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 </a:t>
            </a:r>
            <a:r>
              <a:rPr sz="5400" u="sng" spc="-10" dirty="0">
                <a:solidFill>
                  <a:srgbClr val="252525"/>
                </a:solidFill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Choking</a:t>
            </a:r>
            <a:r>
              <a:rPr sz="5400" u="sng" dirty="0">
                <a:solidFill>
                  <a:srgbClr val="252525"/>
                </a:solidFill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	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C28394-7112-A073-E074-D5D10C1BD17A}"/>
              </a:ext>
            </a:extLst>
          </p:cNvPr>
          <p:cNvSpPr/>
          <p:nvPr/>
        </p:nvSpPr>
        <p:spPr>
          <a:xfrm>
            <a:off x="7543800" y="0"/>
            <a:ext cx="1600200" cy="381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4C2925-C71A-08DD-A571-D17800CB56D4}"/>
              </a:ext>
            </a:extLst>
          </p:cNvPr>
          <p:cNvSpPr/>
          <p:nvPr/>
        </p:nvSpPr>
        <p:spPr>
          <a:xfrm>
            <a:off x="6629400" y="-1929"/>
            <a:ext cx="2514600" cy="381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Vertical Integration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" y="6172200"/>
            <a:ext cx="7543800" cy="27940"/>
          </a:xfrm>
          <a:custGeom>
            <a:avLst/>
            <a:gdLst/>
            <a:ahLst/>
            <a:cxnLst/>
            <a:rect l="l" t="t" r="r" b="b"/>
            <a:pathLst>
              <a:path w="7543800" h="27939">
                <a:moveTo>
                  <a:pt x="7543800" y="0"/>
                </a:moveTo>
                <a:lnTo>
                  <a:pt x="0" y="0"/>
                </a:lnTo>
                <a:lnTo>
                  <a:pt x="0" y="27431"/>
                </a:lnTo>
                <a:lnTo>
                  <a:pt x="7543800" y="27431"/>
                </a:lnTo>
                <a:lnTo>
                  <a:pt x="7543800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4276" y="608076"/>
            <a:ext cx="8156448" cy="5413248"/>
          </a:xfrm>
          <a:prstGeom prst="rect">
            <a:avLst/>
          </a:prstGeom>
        </p:spPr>
      </p:pic>
      <p:pic>
        <p:nvPicPr>
          <p:cNvPr id="4" name="object 4">
            <a:extLst>
              <a:ext uri="{FF2B5EF4-FFF2-40B4-BE49-F238E27FC236}">
                <a16:creationId xmlns:a16="http://schemas.microsoft.com/office/drawing/2014/main" id="{EF0F0DA9-AC57-477B-9EC3-1BC02DFE8F4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34979" y="0"/>
            <a:ext cx="914400" cy="17335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4320" y="612648"/>
            <a:ext cx="3488690" cy="982980"/>
            <a:chOff x="274320" y="612648"/>
            <a:chExt cx="3488690" cy="9829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320" y="612648"/>
              <a:ext cx="1472184" cy="98297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4336" y="612648"/>
              <a:ext cx="729995" cy="9829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2164" y="612648"/>
              <a:ext cx="2450591" cy="98297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Café-</a:t>
            </a:r>
            <a:r>
              <a:rPr spc="-10" dirty="0"/>
              <a:t>coronary: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327659" y="2503932"/>
            <a:ext cx="2030095" cy="845819"/>
            <a:chOff x="327659" y="2503932"/>
            <a:chExt cx="2030095" cy="845819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7659" y="2537460"/>
              <a:ext cx="603504" cy="78943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5215" y="2503932"/>
              <a:ext cx="1772412" cy="845820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19100" marR="226695" indent="-407034">
              <a:lnSpc>
                <a:spcPct val="100000"/>
              </a:lnSpc>
              <a:spcBef>
                <a:spcPts val="105"/>
              </a:spcBef>
              <a:buClr>
                <a:srgbClr val="2CA1BE"/>
              </a:buClr>
              <a:buFont typeface="Wingdings"/>
              <a:buChar char=""/>
              <a:tabLst>
                <a:tab pos="419100" algn="l"/>
              </a:tabLst>
            </a:pPr>
            <a:r>
              <a:rPr dirty="0"/>
              <a:t>This</a:t>
            </a:r>
            <a:r>
              <a:rPr spc="-15" dirty="0"/>
              <a:t> </a:t>
            </a:r>
            <a:r>
              <a:rPr dirty="0"/>
              <a:t>is</a:t>
            </a:r>
            <a:r>
              <a:rPr spc="10" dirty="0"/>
              <a:t> </a:t>
            </a:r>
            <a:r>
              <a:rPr dirty="0"/>
              <a:t>a</a:t>
            </a:r>
            <a:r>
              <a:rPr spc="5" dirty="0"/>
              <a:t> </a:t>
            </a:r>
            <a:r>
              <a:rPr dirty="0"/>
              <a:t>condition</a:t>
            </a:r>
            <a:r>
              <a:rPr spc="-30" dirty="0"/>
              <a:t> </a:t>
            </a:r>
            <a:r>
              <a:rPr dirty="0"/>
              <a:t>of</a:t>
            </a:r>
            <a:r>
              <a:rPr spc="-5" dirty="0"/>
              <a:t> </a:t>
            </a:r>
            <a:r>
              <a:rPr dirty="0"/>
              <a:t>accidental</a:t>
            </a:r>
            <a:r>
              <a:rPr spc="-25" dirty="0"/>
              <a:t> </a:t>
            </a:r>
            <a:r>
              <a:rPr dirty="0"/>
              <a:t>choking</a:t>
            </a:r>
            <a:r>
              <a:rPr spc="-20" dirty="0"/>
              <a:t> </a:t>
            </a:r>
            <a:r>
              <a:rPr dirty="0"/>
              <a:t>wherein</a:t>
            </a:r>
            <a:r>
              <a:rPr spc="-25" dirty="0"/>
              <a:t> </a:t>
            </a:r>
            <a:r>
              <a:rPr dirty="0"/>
              <a:t>a</a:t>
            </a:r>
            <a:r>
              <a:rPr spc="10" dirty="0"/>
              <a:t> </a:t>
            </a:r>
            <a:r>
              <a:rPr dirty="0"/>
              <a:t>bolus</a:t>
            </a:r>
            <a:r>
              <a:rPr spc="-20" dirty="0"/>
              <a:t> </a:t>
            </a:r>
            <a:r>
              <a:rPr dirty="0"/>
              <a:t>of</a:t>
            </a:r>
            <a:r>
              <a:rPr spc="-10" dirty="0"/>
              <a:t> </a:t>
            </a:r>
            <a:r>
              <a:rPr dirty="0"/>
              <a:t>food</a:t>
            </a:r>
            <a:r>
              <a:rPr spc="-20" dirty="0"/>
              <a:t> </a:t>
            </a:r>
            <a:r>
              <a:rPr spc="-10" dirty="0"/>
              <a:t>produces </a:t>
            </a:r>
            <a:r>
              <a:rPr dirty="0"/>
              <a:t>complete</a:t>
            </a:r>
            <a:r>
              <a:rPr spc="-25" dirty="0"/>
              <a:t> </a:t>
            </a:r>
            <a:r>
              <a:rPr dirty="0"/>
              <a:t>obstruction</a:t>
            </a:r>
            <a:r>
              <a:rPr spc="-3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spc="-10" dirty="0"/>
              <a:t>larynx.</a:t>
            </a:r>
          </a:p>
          <a:p>
            <a:pPr marL="483234" indent="-470534">
              <a:lnSpc>
                <a:spcPct val="100000"/>
              </a:lnSpc>
              <a:spcBef>
                <a:spcPts val="475"/>
              </a:spcBef>
              <a:buClr>
                <a:srgbClr val="2CA1BE"/>
              </a:buClr>
              <a:buFont typeface="Wingdings"/>
              <a:buChar char=""/>
              <a:tabLst>
                <a:tab pos="483234" algn="l"/>
              </a:tabLst>
            </a:pPr>
            <a:r>
              <a:rPr spc="-675" dirty="0"/>
              <a:t>I</a:t>
            </a:r>
            <a:r>
              <a:rPr spc="-229" dirty="0"/>
              <a:t>„</a:t>
            </a:r>
            <a:r>
              <a:rPr spc="-5" dirty="0"/>
              <a:t>t</a:t>
            </a:r>
            <a:r>
              <a:rPr spc="-25" dirty="0"/>
              <a:t> </a:t>
            </a:r>
            <a:r>
              <a:rPr dirty="0"/>
              <a:t>is</a:t>
            </a:r>
            <a:r>
              <a:rPr spc="-30" dirty="0"/>
              <a:t> </a:t>
            </a:r>
            <a:r>
              <a:rPr dirty="0"/>
              <a:t>called</a:t>
            </a:r>
            <a:r>
              <a:rPr spc="-5" dirty="0"/>
              <a:t> </a:t>
            </a:r>
            <a:r>
              <a:rPr dirty="0"/>
              <a:t>so,</a:t>
            </a:r>
            <a:r>
              <a:rPr spc="-25" dirty="0"/>
              <a:t> </a:t>
            </a:r>
            <a:r>
              <a:rPr dirty="0"/>
              <a:t>because</a:t>
            </a:r>
            <a:r>
              <a:rPr spc="-30" dirty="0"/>
              <a:t> </a:t>
            </a:r>
            <a:r>
              <a:rPr dirty="0"/>
              <a:t>it</a:t>
            </a:r>
            <a:r>
              <a:rPr spc="-30" dirty="0"/>
              <a:t> </a:t>
            </a:r>
            <a:r>
              <a:rPr dirty="0"/>
              <a:t>mimics</a:t>
            </a:r>
            <a:r>
              <a:rPr spc="20" dirty="0"/>
              <a:t> </a:t>
            </a:r>
            <a:r>
              <a:rPr dirty="0"/>
              <a:t>a</a:t>
            </a:r>
            <a:r>
              <a:rPr spc="-20" dirty="0"/>
              <a:t> </a:t>
            </a:r>
            <a:r>
              <a:rPr dirty="0"/>
              <a:t>heart</a:t>
            </a:r>
            <a:r>
              <a:rPr spc="-30" dirty="0"/>
              <a:t> </a:t>
            </a:r>
            <a:r>
              <a:rPr dirty="0"/>
              <a:t>attack</a:t>
            </a:r>
            <a:r>
              <a:rPr spc="-15" dirty="0"/>
              <a:t> </a:t>
            </a:r>
            <a:r>
              <a:rPr dirty="0"/>
              <a:t>and</a:t>
            </a:r>
            <a:r>
              <a:rPr spc="-25" dirty="0"/>
              <a:t> </a:t>
            </a:r>
            <a:r>
              <a:rPr dirty="0"/>
              <a:t>is</a:t>
            </a:r>
            <a:r>
              <a:rPr spc="-20" dirty="0"/>
              <a:t> </a:t>
            </a:r>
            <a:r>
              <a:rPr dirty="0"/>
              <a:t>usually</a:t>
            </a:r>
            <a:r>
              <a:rPr spc="-40" dirty="0"/>
              <a:t> </a:t>
            </a:r>
            <a:r>
              <a:rPr dirty="0"/>
              <a:t>seen</a:t>
            </a:r>
            <a:r>
              <a:rPr spc="-20" dirty="0"/>
              <a:t> </a:t>
            </a:r>
            <a:r>
              <a:rPr dirty="0"/>
              <a:t>in</a:t>
            </a:r>
            <a:r>
              <a:rPr spc="-15" dirty="0"/>
              <a:t> </a:t>
            </a:r>
            <a:r>
              <a:rPr spc="-25" dirty="0"/>
              <a:t>an</a:t>
            </a:r>
          </a:p>
          <a:p>
            <a:pPr marL="419100">
              <a:lnSpc>
                <a:spcPts val="2380"/>
              </a:lnSpc>
              <a:spcBef>
                <a:spcPts val="5"/>
              </a:spcBef>
            </a:pPr>
            <a:r>
              <a:rPr dirty="0"/>
              <a:t>intoxicated</a:t>
            </a:r>
            <a:r>
              <a:rPr spc="-20" dirty="0"/>
              <a:t> </a:t>
            </a:r>
            <a:r>
              <a:rPr dirty="0"/>
              <a:t>restaurant</a:t>
            </a:r>
            <a:r>
              <a:rPr spc="-30" dirty="0"/>
              <a:t> </a:t>
            </a:r>
            <a:r>
              <a:rPr spc="-10" dirty="0"/>
              <a:t>patron</a:t>
            </a:r>
            <a:r>
              <a:rPr spc="-10" dirty="0">
                <a:solidFill>
                  <a:srgbClr val="000000"/>
                </a:solidFill>
              </a:rPr>
              <a:t>.</a:t>
            </a:r>
          </a:p>
          <a:p>
            <a:pPr marL="287020" indent="-274320">
              <a:lnSpc>
                <a:spcPts val="3579"/>
              </a:lnSpc>
              <a:buFont typeface="Arial MT"/>
              <a:buChar char="•"/>
              <a:tabLst>
                <a:tab pos="287020" algn="l"/>
              </a:tabLst>
            </a:pPr>
            <a:r>
              <a:rPr sz="3000" b="1" spc="-10" dirty="0">
                <a:solidFill>
                  <a:srgbClr val="2CA1BE"/>
                </a:solidFill>
                <a:latin typeface="Times New Roman"/>
                <a:cs typeface="Times New Roman"/>
              </a:rPr>
              <a:t>Causes:</a:t>
            </a:r>
            <a:endParaRPr sz="3000">
              <a:latin typeface="Times New Roman"/>
              <a:cs typeface="Times New Roman"/>
            </a:endParaRPr>
          </a:p>
          <a:p>
            <a:pPr marL="419100" indent="-406400">
              <a:lnSpc>
                <a:spcPct val="100000"/>
              </a:lnSpc>
              <a:spcBef>
                <a:spcPts val="40"/>
              </a:spcBef>
              <a:buClr>
                <a:srgbClr val="2CA1BE"/>
              </a:buClr>
              <a:buFont typeface="Wingdings"/>
              <a:buChar char=""/>
              <a:tabLst>
                <a:tab pos="419100" algn="l"/>
              </a:tabLst>
            </a:pPr>
            <a:r>
              <a:rPr dirty="0"/>
              <a:t>Predisposing</a:t>
            </a:r>
            <a:r>
              <a:rPr spc="-70" dirty="0"/>
              <a:t> </a:t>
            </a:r>
            <a:r>
              <a:rPr dirty="0"/>
              <a:t>factors</a:t>
            </a:r>
            <a:r>
              <a:rPr spc="-20" dirty="0"/>
              <a:t> </a:t>
            </a:r>
            <a:r>
              <a:rPr spc="-10" dirty="0"/>
              <a:t>include:</a:t>
            </a:r>
          </a:p>
          <a:p>
            <a:pPr marL="838835" lvl="1" indent="-259079">
              <a:lnSpc>
                <a:spcPct val="100000"/>
              </a:lnSpc>
              <a:buClr>
                <a:srgbClr val="2CA1BE"/>
              </a:buClr>
              <a:buAutoNum type="romanLcPeriod"/>
              <a:tabLst>
                <a:tab pos="838835" algn="l"/>
              </a:tabLst>
            </a:pPr>
            <a:r>
              <a:rPr sz="2000" dirty="0">
                <a:solidFill>
                  <a:srgbClr val="464646"/>
                </a:solidFill>
                <a:latin typeface="Times New Roman"/>
                <a:cs typeface="Times New Roman"/>
              </a:rPr>
              <a:t>Decreased</a:t>
            </a:r>
            <a:r>
              <a:rPr sz="2000" spc="-3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64646"/>
                </a:solidFill>
                <a:latin typeface="Times New Roman"/>
                <a:cs typeface="Times New Roman"/>
              </a:rPr>
              <a:t>protective</a:t>
            </a:r>
            <a:r>
              <a:rPr sz="2000" spc="-4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64646"/>
                </a:solidFill>
                <a:latin typeface="Times New Roman"/>
                <a:cs typeface="Times New Roman"/>
              </a:rPr>
              <a:t>airway</a:t>
            </a:r>
            <a:r>
              <a:rPr sz="2000" spc="-3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64646"/>
                </a:solidFill>
                <a:latin typeface="Times New Roman"/>
                <a:cs typeface="Times New Roman"/>
              </a:rPr>
              <a:t>reflex</a:t>
            </a:r>
            <a:r>
              <a:rPr sz="2000" spc="-1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839469" lvl="1" indent="-259715">
              <a:lnSpc>
                <a:spcPct val="100000"/>
              </a:lnSpc>
              <a:buClr>
                <a:srgbClr val="2CA1BE"/>
              </a:buClr>
              <a:buAutoNum type="romanLcPeriod"/>
              <a:tabLst>
                <a:tab pos="839469" algn="l"/>
              </a:tabLst>
            </a:pPr>
            <a:r>
              <a:rPr sz="2000" spc="-10" dirty="0">
                <a:solidFill>
                  <a:srgbClr val="464646"/>
                </a:solidFill>
                <a:latin typeface="Times New Roman"/>
                <a:cs typeface="Times New Roman"/>
              </a:rPr>
              <a:t>Tendency</a:t>
            </a:r>
            <a:r>
              <a:rPr sz="2000" spc="-5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64646"/>
                </a:solidFill>
                <a:latin typeface="Times New Roman"/>
                <a:cs typeface="Times New Roman"/>
              </a:rPr>
              <a:t>to</a:t>
            </a:r>
            <a:r>
              <a:rPr sz="2000" spc="-4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64646"/>
                </a:solidFill>
                <a:latin typeface="Times New Roman"/>
                <a:cs typeface="Times New Roman"/>
              </a:rPr>
              <a:t>swallow</a:t>
            </a:r>
            <a:r>
              <a:rPr sz="2000" spc="-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64646"/>
                </a:solidFill>
                <a:latin typeface="Times New Roman"/>
                <a:cs typeface="Times New Roman"/>
              </a:rPr>
              <a:t>food</a:t>
            </a:r>
            <a:r>
              <a:rPr sz="2000" spc="-5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64646"/>
                </a:solidFill>
                <a:latin typeface="Times New Roman"/>
                <a:cs typeface="Times New Roman"/>
              </a:rPr>
              <a:t>whole.</a:t>
            </a:r>
            <a:endParaRPr sz="2000">
              <a:latin typeface="Times New Roman"/>
              <a:cs typeface="Times New Roman"/>
            </a:endParaRPr>
          </a:p>
          <a:p>
            <a:pPr marL="899160" lvl="1" indent="-319405">
              <a:lnSpc>
                <a:spcPct val="100000"/>
              </a:lnSpc>
              <a:buClr>
                <a:srgbClr val="2CA1BE"/>
              </a:buClr>
              <a:buAutoNum type="romanLcPeriod"/>
              <a:tabLst>
                <a:tab pos="899160" algn="l"/>
              </a:tabLst>
            </a:pPr>
            <a:r>
              <a:rPr sz="2000" dirty="0">
                <a:solidFill>
                  <a:srgbClr val="464646"/>
                </a:solidFill>
                <a:latin typeface="Times New Roman"/>
                <a:cs typeface="Times New Roman"/>
              </a:rPr>
              <a:t>Alcohol</a:t>
            </a:r>
            <a:r>
              <a:rPr sz="20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64646"/>
                </a:solidFill>
                <a:latin typeface="Times New Roman"/>
                <a:cs typeface="Times New Roman"/>
              </a:rPr>
              <a:t>consumption.„</a:t>
            </a:r>
            <a:endParaRPr sz="2000">
              <a:latin typeface="Times New Roman"/>
              <a:cs typeface="Times New Roman"/>
            </a:endParaRPr>
          </a:p>
          <a:p>
            <a:pPr marL="903605" lvl="1" indent="-323850">
              <a:lnSpc>
                <a:spcPct val="100000"/>
              </a:lnSpc>
              <a:buClr>
                <a:srgbClr val="2CA1BE"/>
              </a:buClr>
              <a:buAutoNum type="romanLcPeriod"/>
              <a:tabLst>
                <a:tab pos="903605" algn="l"/>
              </a:tabLst>
            </a:pPr>
            <a:r>
              <a:rPr sz="2000" dirty="0">
                <a:solidFill>
                  <a:srgbClr val="464646"/>
                </a:solidFill>
                <a:latin typeface="Times New Roman"/>
                <a:cs typeface="Times New Roman"/>
              </a:rPr>
              <a:t>Ingestion</a:t>
            </a:r>
            <a:r>
              <a:rPr sz="2000" spc="-6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64646"/>
                </a:solidFill>
                <a:latin typeface="Times New Roman"/>
                <a:cs typeface="Times New Roman"/>
              </a:rPr>
              <a:t>of</a:t>
            </a:r>
            <a:r>
              <a:rPr sz="20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64646"/>
                </a:solidFill>
                <a:latin typeface="Times New Roman"/>
                <a:cs typeface="Times New Roman"/>
              </a:rPr>
              <a:t>large</a:t>
            </a:r>
            <a:r>
              <a:rPr sz="20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64646"/>
                </a:solidFill>
                <a:latin typeface="Times New Roman"/>
                <a:cs typeface="Times New Roman"/>
              </a:rPr>
              <a:t>dose</a:t>
            </a:r>
            <a:r>
              <a:rPr sz="2000" spc="-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64646"/>
                </a:solidFill>
                <a:latin typeface="Times New Roman"/>
                <a:cs typeface="Times New Roman"/>
              </a:rPr>
              <a:t>of</a:t>
            </a:r>
            <a:r>
              <a:rPr sz="20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64646"/>
                </a:solidFill>
                <a:latin typeface="Times New Roman"/>
                <a:cs typeface="Times New Roman"/>
              </a:rPr>
              <a:t>tranquilizers.</a:t>
            </a:r>
            <a:endParaRPr sz="2000">
              <a:latin typeface="Times New Roman"/>
              <a:cs typeface="Times New Roman"/>
            </a:endParaRPr>
          </a:p>
          <a:p>
            <a:pPr marL="419100" marR="5080" indent="-407034">
              <a:lnSpc>
                <a:spcPct val="80000"/>
              </a:lnSpc>
              <a:spcBef>
                <a:spcPts val="480"/>
              </a:spcBef>
              <a:buClr>
                <a:srgbClr val="2CA1BE"/>
              </a:buClr>
              <a:buFont typeface="Wingdings"/>
              <a:buChar char=""/>
              <a:tabLst>
                <a:tab pos="419100" algn="l"/>
                <a:tab pos="7097395" algn="l"/>
              </a:tabLst>
            </a:pPr>
            <a:r>
              <a:rPr dirty="0"/>
              <a:t>Reflex</a:t>
            </a:r>
            <a:r>
              <a:rPr spc="-10" dirty="0"/>
              <a:t> </a:t>
            </a:r>
            <a:r>
              <a:rPr dirty="0"/>
              <a:t>cardiac</a:t>
            </a:r>
            <a:r>
              <a:rPr spc="-15" dirty="0"/>
              <a:t> </a:t>
            </a:r>
            <a:r>
              <a:rPr dirty="0"/>
              <a:t>arrest</a:t>
            </a:r>
            <a:r>
              <a:rPr spc="-15" dirty="0"/>
              <a:t> </a:t>
            </a:r>
            <a:r>
              <a:rPr dirty="0"/>
              <a:t>from</a:t>
            </a:r>
            <a:r>
              <a:rPr spc="-30" dirty="0"/>
              <a:t> </a:t>
            </a:r>
            <a:r>
              <a:rPr dirty="0"/>
              <a:t>‘vagal</a:t>
            </a:r>
            <a:r>
              <a:rPr spc="-15" dirty="0"/>
              <a:t> </a:t>
            </a:r>
            <a:r>
              <a:rPr spc="-10" dirty="0"/>
              <a:t>inhibition’</a:t>
            </a:r>
            <a:r>
              <a:rPr spc="-180" dirty="0"/>
              <a:t> </a:t>
            </a:r>
            <a:r>
              <a:rPr dirty="0"/>
              <a:t>as a</a:t>
            </a:r>
            <a:r>
              <a:rPr spc="10" dirty="0"/>
              <a:t> </a:t>
            </a:r>
            <a:r>
              <a:rPr dirty="0"/>
              <a:t>consequence</a:t>
            </a:r>
            <a:r>
              <a:rPr spc="-35" dirty="0"/>
              <a:t> </a:t>
            </a:r>
            <a:r>
              <a:rPr spc="-25" dirty="0"/>
              <a:t>of</a:t>
            </a:r>
            <a:r>
              <a:rPr dirty="0"/>
              <a:t>	</a:t>
            </a:r>
            <a:r>
              <a:rPr spc="-10" dirty="0"/>
              <a:t>stimulation </a:t>
            </a:r>
            <a:r>
              <a:rPr dirty="0"/>
              <a:t>of</a:t>
            </a:r>
            <a:r>
              <a:rPr spc="-5" dirty="0"/>
              <a:t> </a:t>
            </a:r>
            <a:r>
              <a:rPr dirty="0"/>
              <a:t>laryngeal</a:t>
            </a:r>
            <a:r>
              <a:rPr spc="-15" dirty="0"/>
              <a:t> </a:t>
            </a:r>
            <a:r>
              <a:rPr dirty="0"/>
              <a:t>nerve</a:t>
            </a:r>
            <a:r>
              <a:rPr spc="-25" dirty="0"/>
              <a:t> </a:t>
            </a:r>
            <a:r>
              <a:rPr spc="-10" dirty="0"/>
              <a:t>endings.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64540" y="5281439"/>
            <a:ext cx="7569200" cy="86233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  <a:tabLst>
                <a:tab pos="7555865" algn="l"/>
              </a:tabLst>
            </a:pPr>
            <a:r>
              <a:rPr sz="5400" u="sng" spc="595" dirty="0">
                <a:solidFill>
                  <a:srgbClr val="252525"/>
                </a:solidFill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 </a:t>
            </a:r>
            <a:r>
              <a:rPr sz="5400" u="sng" spc="-10" dirty="0">
                <a:solidFill>
                  <a:srgbClr val="252525"/>
                </a:solidFill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Choking</a:t>
            </a:r>
            <a:r>
              <a:rPr sz="5400" u="sng" dirty="0">
                <a:solidFill>
                  <a:srgbClr val="252525"/>
                </a:solidFill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	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AE4E63-CB7D-7999-0852-4C2C189558F2}"/>
              </a:ext>
            </a:extLst>
          </p:cNvPr>
          <p:cNvSpPr/>
          <p:nvPr/>
        </p:nvSpPr>
        <p:spPr>
          <a:xfrm>
            <a:off x="7543800" y="0"/>
            <a:ext cx="1600200" cy="381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8620" y="687323"/>
            <a:ext cx="3883660" cy="899160"/>
            <a:chOff x="388620" y="687323"/>
            <a:chExt cx="3883660" cy="8991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8620" y="717803"/>
              <a:ext cx="644652" cy="8427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7700" y="687323"/>
              <a:ext cx="3389376" cy="8991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03675" y="687323"/>
              <a:ext cx="768096" cy="89916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12140" y="789177"/>
            <a:ext cx="32918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750" indent="-27305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85750" algn="l"/>
              </a:tabLst>
            </a:pPr>
            <a:r>
              <a:rPr sz="3200" b="1" dirty="0">
                <a:solidFill>
                  <a:srgbClr val="2CA1BE"/>
                </a:solidFill>
                <a:latin typeface="Times New Roman"/>
                <a:cs typeface="Times New Roman"/>
              </a:rPr>
              <a:t>Clinical</a:t>
            </a:r>
            <a:r>
              <a:rPr sz="3200" b="1" spc="-20" dirty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2CA1BE"/>
                </a:solidFill>
                <a:latin typeface="Times New Roman"/>
                <a:cs typeface="Times New Roman"/>
              </a:rPr>
              <a:t>findings: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79875" y="917193"/>
            <a:ext cx="4030979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0" dirty="0">
                <a:solidFill>
                  <a:srgbClr val="464646"/>
                </a:solidFill>
                <a:latin typeface="Times New Roman"/>
                <a:cs typeface="Times New Roman"/>
              </a:rPr>
              <a:t>Victim</a:t>
            </a:r>
            <a:r>
              <a:rPr sz="2200" spc="-5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who</a:t>
            </a:r>
            <a:r>
              <a:rPr sz="2200" spc="-5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was</a:t>
            </a:r>
            <a:r>
              <a:rPr sz="2200" spc="-4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apparently</a:t>
            </a:r>
            <a:r>
              <a:rPr sz="2200" spc="-5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64646"/>
                </a:solidFill>
                <a:latin typeface="Times New Roman"/>
                <a:cs typeface="Times New Roman"/>
              </a:rPr>
              <a:t>healthy,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88620" y="1443227"/>
            <a:ext cx="5005070" cy="899160"/>
            <a:chOff x="388620" y="1443227"/>
            <a:chExt cx="5005070" cy="89916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8620" y="1473707"/>
              <a:ext cx="644652" cy="84277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7700" y="1443227"/>
              <a:ext cx="3230879" cy="89916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45180" y="1443227"/>
              <a:ext cx="1912620" cy="89916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24399" y="1443227"/>
              <a:ext cx="669036" cy="899160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612140" y="1214373"/>
            <a:ext cx="7931150" cy="3832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>
              <a:lnSpc>
                <a:spcPts val="2625"/>
              </a:lnSpc>
              <a:spcBef>
                <a:spcPts val="95"/>
              </a:spcBef>
            </a:pP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collapses</a:t>
            </a:r>
            <a:r>
              <a:rPr sz="2200" spc="-4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suddenly</a:t>
            </a:r>
            <a:r>
              <a:rPr sz="2200" spc="-4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turning</a:t>
            </a:r>
            <a:r>
              <a:rPr sz="2200" spc="-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blue</a:t>
            </a:r>
            <a:r>
              <a:rPr sz="2200" spc="-4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while</a:t>
            </a:r>
            <a:r>
              <a:rPr sz="22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eating</a:t>
            </a:r>
            <a:r>
              <a:rPr sz="2200" spc="-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at</a:t>
            </a:r>
            <a:r>
              <a:rPr sz="22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a</a:t>
            </a:r>
            <a:r>
              <a:rPr sz="22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dining</a:t>
            </a:r>
            <a:r>
              <a:rPr sz="2200" spc="-4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64646"/>
                </a:solidFill>
                <a:latin typeface="Times New Roman"/>
                <a:cs typeface="Times New Roman"/>
              </a:rPr>
              <a:t>table</a:t>
            </a:r>
            <a:r>
              <a:rPr sz="2200" spc="-10" dirty="0"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  <a:p>
            <a:pPr marL="286385" indent="-273685">
              <a:lnSpc>
                <a:spcPts val="3825"/>
              </a:lnSpc>
              <a:buFont typeface="Arial MT"/>
              <a:buChar char="•"/>
              <a:tabLst>
                <a:tab pos="286385" algn="l"/>
              </a:tabLst>
            </a:pPr>
            <a:r>
              <a:rPr sz="3200" b="1" spc="-25" dirty="0">
                <a:solidFill>
                  <a:srgbClr val="2CA1BE"/>
                </a:solidFill>
                <a:latin typeface="Times New Roman"/>
                <a:cs typeface="Times New Roman"/>
              </a:rPr>
              <a:t>Treatment:(for</a:t>
            </a:r>
            <a:r>
              <a:rPr sz="3200" b="1" spc="-65" dirty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2CA1BE"/>
                </a:solidFill>
                <a:latin typeface="Times New Roman"/>
                <a:cs typeface="Times New Roman"/>
              </a:rPr>
              <a:t>choking)</a:t>
            </a:r>
            <a:endParaRPr sz="3200">
              <a:latin typeface="Times New Roman"/>
              <a:cs typeface="Times New Roman"/>
            </a:endParaRPr>
          </a:p>
          <a:p>
            <a:pPr marL="527685" marR="5080" lvl="1" indent="-340360">
              <a:lnSpc>
                <a:spcPts val="2380"/>
              </a:lnSpc>
              <a:spcBef>
                <a:spcPts val="590"/>
              </a:spcBef>
              <a:buClr>
                <a:srgbClr val="2CA1BE"/>
              </a:buClr>
              <a:buAutoNum type="arabicPeriod"/>
              <a:tabLst>
                <a:tab pos="527685" algn="l"/>
              </a:tabLst>
            </a:pP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If</a:t>
            </a:r>
            <a:r>
              <a:rPr sz="2200" spc="-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there</a:t>
            </a:r>
            <a:r>
              <a:rPr sz="2200" spc="-4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is</a:t>
            </a:r>
            <a:r>
              <a:rPr sz="2200" spc="-4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difficulty</a:t>
            </a:r>
            <a:r>
              <a:rPr sz="2200" spc="-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in</a:t>
            </a:r>
            <a:r>
              <a:rPr sz="2200" spc="-5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breathing</a:t>
            </a:r>
            <a:r>
              <a:rPr sz="2200" spc="-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&amp;</a:t>
            </a:r>
            <a:r>
              <a:rPr sz="2200" spc="-4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cyanosis,</a:t>
            </a:r>
            <a:r>
              <a:rPr sz="2200" spc="-6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give</a:t>
            </a:r>
            <a:r>
              <a:rPr sz="2200" spc="-4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first</a:t>
            </a:r>
            <a:r>
              <a:rPr sz="2200" spc="-4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aid</a:t>
            </a:r>
            <a:r>
              <a:rPr sz="2200" spc="-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464646"/>
                </a:solidFill>
                <a:latin typeface="Times New Roman"/>
                <a:cs typeface="Times New Roman"/>
              </a:rPr>
              <a:t>by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application</a:t>
            </a:r>
            <a:r>
              <a:rPr sz="2200" spc="-6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of</a:t>
            </a:r>
            <a:r>
              <a:rPr sz="2200" spc="-6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pressure</a:t>
            </a:r>
            <a:r>
              <a:rPr sz="2200" spc="-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on</a:t>
            </a:r>
            <a:r>
              <a:rPr sz="2200" spc="-6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abdomen</a:t>
            </a:r>
            <a:r>
              <a:rPr sz="2200" spc="-5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(</a:t>
            </a:r>
            <a:r>
              <a:rPr sz="2200" b="1" dirty="0">
                <a:solidFill>
                  <a:srgbClr val="2CA1BE"/>
                </a:solidFill>
                <a:latin typeface="Times New Roman"/>
                <a:cs typeface="Times New Roman"/>
              </a:rPr>
              <a:t>Heimlich</a:t>
            </a:r>
            <a:r>
              <a:rPr sz="2200" b="1" spc="-45" dirty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2CA1BE"/>
                </a:solidFill>
                <a:latin typeface="Times New Roman"/>
                <a:cs typeface="Times New Roman"/>
              </a:rPr>
              <a:t>maneuver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)</a:t>
            </a:r>
            <a:r>
              <a:rPr sz="2200" spc="-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till</a:t>
            </a:r>
            <a:r>
              <a:rPr sz="2200" spc="-5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464646"/>
                </a:solidFill>
                <a:latin typeface="Times New Roman"/>
                <a:cs typeface="Times New Roman"/>
              </a:rPr>
              <a:t>the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patient</a:t>
            </a:r>
            <a:r>
              <a:rPr sz="2200" spc="-4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recovers</a:t>
            </a:r>
            <a:r>
              <a:rPr sz="2200" spc="-4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or</a:t>
            </a:r>
            <a:r>
              <a:rPr sz="2200" spc="-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loses</a:t>
            </a:r>
            <a:r>
              <a:rPr sz="2200" spc="-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64646"/>
                </a:solidFill>
                <a:latin typeface="Times New Roman"/>
                <a:cs typeface="Times New Roman"/>
              </a:rPr>
              <a:t>consciousness.</a:t>
            </a:r>
            <a:endParaRPr sz="2200">
              <a:latin typeface="Times New Roman"/>
              <a:cs typeface="Times New Roman"/>
            </a:endParaRPr>
          </a:p>
          <a:p>
            <a:pPr marL="527685" lvl="1" indent="-340360">
              <a:lnSpc>
                <a:spcPts val="2510"/>
              </a:lnSpc>
              <a:spcBef>
                <a:spcPts val="220"/>
              </a:spcBef>
              <a:buClr>
                <a:srgbClr val="2CA1BE"/>
              </a:buClr>
              <a:buAutoNum type="arabicPeriod"/>
              <a:tabLst>
                <a:tab pos="527685" algn="l"/>
              </a:tabLst>
            </a:pPr>
            <a:r>
              <a:rPr sz="2200" spc="-20" dirty="0">
                <a:solidFill>
                  <a:srgbClr val="464646"/>
                </a:solidFill>
                <a:latin typeface="Times New Roman"/>
                <a:cs typeface="Times New Roman"/>
              </a:rPr>
              <a:t>A</a:t>
            </a:r>
            <a:r>
              <a:rPr sz="2200" spc="-1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blow</a:t>
            </a:r>
            <a:r>
              <a:rPr sz="2200" spc="-6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on</a:t>
            </a:r>
            <a:r>
              <a:rPr sz="2200" spc="-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the</a:t>
            </a:r>
            <a:r>
              <a:rPr sz="2200" spc="-4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back</a:t>
            </a:r>
            <a:r>
              <a:rPr sz="2200" spc="-3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or</a:t>
            </a:r>
            <a:r>
              <a:rPr sz="2200" spc="-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on</a:t>
            </a:r>
            <a:r>
              <a:rPr sz="2200" spc="-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the</a:t>
            </a:r>
            <a:r>
              <a:rPr sz="2200" spc="-4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sternum</a:t>
            </a:r>
            <a:r>
              <a:rPr sz="22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may</a:t>
            </a:r>
            <a:r>
              <a:rPr sz="22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cause</a:t>
            </a:r>
            <a:r>
              <a:rPr sz="2200" spc="-4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coughing</a:t>
            </a:r>
            <a:r>
              <a:rPr sz="2200" spc="-5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464646"/>
                </a:solidFill>
                <a:latin typeface="Times New Roman"/>
                <a:cs typeface="Times New Roman"/>
              </a:rPr>
              <a:t>and</a:t>
            </a:r>
            <a:endParaRPr sz="2200">
              <a:latin typeface="Times New Roman"/>
              <a:cs typeface="Times New Roman"/>
            </a:endParaRPr>
          </a:p>
          <a:p>
            <a:pPr marL="527685">
              <a:lnSpc>
                <a:spcPts val="2510"/>
              </a:lnSpc>
            </a:pP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expel</a:t>
            </a:r>
            <a:r>
              <a:rPr sz="2200" spc="-5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the</a:t>
            </a:r>
            <a:r>
              <a:rPr sz="2200" spc="-5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foreign</a:t>
            </a:r>
            <a:r>
              <a:rPr sz="2200" spc="-20" dirty="0">
                <a:solidFill>
                  <a:srgbClr val="464646"/>
                </a:solidFill>
                <a:latin typeface="Times New Roman"/>
                <a:cs typeface="Times New Roman"/>
              </a:rPr>
              <a:t> body.</a:t>
            </a:r>
            <a:endParaRPr sz="2200">
              <a:latin typeface="Times New Roman"/>
              <a:cs typeface="Times New Roman"/>
            </a:endParaRPr>
          </a:p>
          <a:p>
            <a:pPr marL="527685" marR="6985" lvl="1" indent="-340360">
              <a:lnSpc>
                <a:spcPts val="2380"/>
              </a:lnSpc>
              <a:spcBef>
                <a:spcPts val="560"/>
              </a:spcBef>
              <a:buAutoNum type="arabicPeriod" startAt="3"/>
              <a:tabLst>
                <a:tab pos="527685" algn="l"/>
                <a:tab pos="593090" algn="l"/>
              </a:tabLst>
            </a:pPr>
            <a:r>
              <a:rPr sz="2200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The</a:t>
            </a:r>
            <a:r>
              <a:rPr sz="2200" spc="-4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victim</a:t>
            </a:r>
            <a:r>
              <a:rPr sz="2200" spc="-4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is</a:t>
            </a:r>
            <a:r>
              <a:rPr sz="2200" spc="-4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placed</a:t>
            </a:r>
            <a:r>
              <a:rPr sz="2200" spc="-3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in</a:t>
            </a:r>
            <a:r>
              <a:rPr sz="2200" spc="-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a</a:t>
            </a:r>
            <a:r>
              <a:rPr sz="2200" spc="-4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supine</a:t>
            </a:r>
            <a:r>
              <a:rPr sz="2200" spc="-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position</a:t>
            </a:r>
            <a:r>
              <a:rPr sz="2200" spc="-5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and</a:t>
            </a:r>
            <a:r>
              <a:rPr sz="2200" spc="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the</a:t>
            </a:r>
            <a:r>
              <a:rPr sz="2200" spc="-4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mouth</a:t>
            </a:r>
            <a:r>
              <a:rPr sz="22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is</a:t>
            </a:r>
            <a:r>
              <a:rPr sz="2200" spc="-4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64646"/>
                </a:solidFill>
                <a:latin typeface="Times New Roman"/>
                <a:cs typeface="Times New Roman"/>
              </a:rPr>
              <a:t>opened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to</a:t>
            </a:r>
            <a:r>
              <a:rPr sz="2200" spc="-4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perform</a:t>
            </a:r>
            <a:r>
              <a:rPr sz="2200" spc="-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finger</a:t>
            </a:r>
            <a:r>
              <a:rPr sz="2200" spc="-4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64646"/>
                </a:solidFill>
                <a:latin typeface="Times New Roman"/>
                <a:cs typeface="Times New Roman"/>
              </a:rPr>
              <a:t>sweep</a:t>
            </a:r>
            <a:r>
              <a:rPr sz="2200" spc="-10" dirty="0"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  <a:p>
            <a:pPr marL="527685" marR="1216025" lvl="1" indent="-340360">
              <a:lnSpc>
                <a:spcPts val="2380"/>
              </a:lnSpc>
              <a:spcBef>
                <a:spcPts val="520"/>
              </a:spcBef>
              <a:buClr>
                <a:srgbClr val="2CA1BE"/>
              </a:buClr>
              <a:buAutoNum type="arabicPeriod" startAt="3"/>
              <a:tabLst>
                <a:tab pos="527685" algn="l"/>
              </a:tabLst>
            </a:pP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If</a:t>
            </a:r>
            <a:r>
              <a:rPr sz="2200" spc="-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the</a:t>
            </a:r>
            <a:r>
              <a:rPr sz="2200" spc="-5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object</a:t>
            </a:r>
            <a:r>
              <a:rPr sz="2200" spc="-6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cannot</a:t>
            </a:r>
            <a:r>
              <a:rPr sz="2200" spc="-4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be</a:t>
            </a:r>
            <a:r>
              <a:rPr sz="2200" spc="-6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removed,</a:t>
            </a:r>
            <a:r>
              <a:rPr sz="22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the</a:t>
            </a:r>
            <a:r>
              <a:rPr sz="2200" spc="-5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person</a:t>
            </a:r>
            <a:r>
              <a:rPr sz="2200" spc="-4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may</a:t>
            </a:r>
            <a:r>
              <a:rPr sz="2200" spc="-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need</a:t>
            </a:r>
            <a:r>
              <a:rPr sz="2200" spc="-50" dirty="0">
                <a:solidFill>
                  <a:srgbClr val="464646"/>
                </a:solidFill>
                <a:latin typeface="Times New Roman"/>
                <a:cs typeface="Times New Roman"/>
              </a:rPr>
              <a:t> a </a:t>
            </a:r>
            <a:r>
              <a:rPr sz="2200" spc="-10" dirty="0">
                <a:solidFill>
                  <a:srgbClr val="464646"/>
                </a:solidFill>
                <a:latin typeface="Times New Roman"/>
                <a:cs typeface="Times New Roman"/>
              </a:rPr>
              <a:t>tracheotomy/cricothyrotomy.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4540" y="5281439"/>
            <a:ext cx="7569200" cy="86233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  <a:tabLst>
                <a:tab pos="7555865" algn="l"/>
              </a:tabLst>
            </a:pPr>
            <a:r>
              <a:rPr sz="5400" u="sng" spc="595" dirty="0">
                <a:solidFill>
                  <a:srgbClr val="252525"/>
                </a:solidFill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 </a:t>
            </a:r>
            <a:r>
              <a:rPr sz="5400" u="sng" spc="-10" dirty="0">
                <a:solidFill>
                  <a:srgbClr val="252525"/>
                </a:solidFill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Choking</a:t>
            </a:r>
            <a:r>
              <a:rPr sz="5400" u="sng" dirty="0">
                <a:solidFill>
                  <a:srgbClr val="252525"/>
                </a:solidFill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	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34FAD6-5707-D153-0363-5C49643AD74C}"/>
              </a:ext>
            </a:extLst>
          </p:cNvPr>
          <p:cNvSpPr/>
          <p:nvPr/>
        </p:nvSpPr>
        <p:spPr>
          <a:xfrm>
            <a:off x="7543800" y="0"/>
            <a:ext cx="1600200" cy="381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5275" y="1217675"/>
            <a:ext cx="6937248" cy="364236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64540" y="5281439"/>
            <a:ext cx="7569200" cy="86233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  <a:tabLst>
                <a:tab pos="7555865" algn="l"/>
              </a:tabLst>
            </a:pPr>
            <a:r>
              <a:rPr sz="5400" u="sng" spc="595" dirty="0">
                <a:solidFill>
                  <a:srgbClr val="252525"/>
                </a:solidFill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 </a:t>
            </a:r>
            <a:r>
              <a:rPr sz="5400" u="sng" spc="-10" dirty="0">
                <a:solidFill>
                  <a:srgbClr val="252525"/>
                </a:solidFill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Choking</a:t>
            </a:r>
            <a:r>
              <a:rPr sz="5400" u="sng" dirty="0">
                <a:solidFill>
                  <a:srgbClr val="252525"/>
                </a:solidFill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	</a:t>
            </a:r>
            <a:endParaRPr sz="5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9" y="1033017"/>
            <a:ext cx="7352665" cy="3171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62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CA1BE"/>
                </a:solidFill>
                <a:latin typeface="Times New Roman"/>
                <a:cs typeface="Times New Roman"/>
              </a:rPr>
              <a:t>“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Gagging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is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form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of asphyxia</a:t>
            </a:r>
            <a:r>
              <a:rPr sz="2400" spc="-3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which results</a:t>
            </a:r>
            <a:r>
              <a:rPr sz="2400" spc="-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from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pushing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 gag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(rolled</a:t>
            </a:r>
            <a:r>
              <a:rPr sz="2400" spc="-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up cloth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or</a:t>
            </a:r>
            <a:r>
              <a:rPr sz="2400" spc="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paper balls)</a:t>
            </a:r>
            <a:r>
              <a:rPr sz="2400" spc="-7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into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the</a:t>
            </a:r>
            <a:r>
              <a:rPr sz="2400" spc="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mouth,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sufficiently</a:t>
            </a:r>
            <a:r>
              <a:rPr sz="2400" spc="-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deep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to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block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the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pharynx.</a:t>
            </a:r>
            <a:r>
              <a:rPr sz="2400" b="1" spc="-10" dirty="0">
                <a:solidFill>
                  <a:srgbClr val="2CA1BE"/>
                </a:solidFill>
                <a:latin typeface="Times New Roman"/>
                <a:cs typeface="Times New Roman"/>
              </a:rPr>
              <a:t>”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75"/>
              </a:spcBef>
            </a:pPr>
            <a:endParaRPr sz="2400">
              <a:latin typeface="Times New Roman"/>
              <a:cs typeface="Times New Roman"/>
            </a:endParaRPr>
          </a:p>
          <a:p>
            <a:pPr marL="359410" indent="-346710">
              <a:lnSpc>
                <a:spcPct val="100000"/>
              </a:lnSpc>
              <a:buClr>
                <a:srgbClr val="2CA1BE"/>
              </a:buClr>
              <a:buFont typeface="Wingdings"/>
              <a:buChar char=""/>
              <a:tabLst>
                <a:tab pos="359410" algn="l"/>
              </a:tabLst>
            </a:pP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It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combines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the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features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of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smothering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and</a:t>
            </a:r>
            <a:r>
              <a:rPr sz="2400" spc="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choking.</a:t>
            </a:r>
            <a:endParaRPr sz="2400">
              <a:latin typeface="Times New Roman"/>
              <a:cs typeface="Times New Roman"/>
            </a:endParaRPr>
          </a:p>
          <a:p>
            <a:pPr marL="358775" marR="174625" indent="-346710">
              <a:lnSpc>
                <a:spcPct val="100000"/>
              </a:lnSpc>
              <a:spcBef>
                <a:spcPts val="575"/>
              </a:spcBef>
              <a:buClr>
                <a:srgbClr val="2CA1BE"/>
              </a:buClr>
              <a:buFont typeface="Wingdings"/>
              <a:buChar char=""/>
              <a:tabLst>
                <a:tab pos="360045" algn="l"/>
              </a:tabLst>
            </a:pP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Initially,</a:t>
            </a:r>
            <a:r>
              <a:rPr sz="2400" spc="-7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the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airway</a:t>
            </a:r>
            <a:r>
              <a:rPr sz="2400" spc="-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may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be</a:t>
            </a:r>
            <a:r>
              <a:rPr sz="2400" spc="-3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patent</a:t>
            </a:r>
            <a:r>
              <a:rPr sz="2400" spc="-4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through</a:t>
            </a:r>
            <a:r>
              <a:rPr sz="2400" spc="-4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nose,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but 	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collections</a:t>
            </a:r>
            <a:r>
              <a:rPr sz="2400" spc="-5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of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saliva,</a:t>
            </a:r>
            <a:r>
              <a:rPr sz="2400" spc="-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excessive</a:t>
            </a:r>
            <a:r>
              <a:rPr sz="2400" spc="-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mucus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with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edema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of 	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pharynx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and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nasal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mucosa</a:t>
            </a:r>
            <a:r>
              <a:rPr sz="2400" spc="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causes</a:t>
            </a:r>
            <a:r>
              <a:rPr sz="2400" spc="-3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complete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obstruction.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5281439"/>
            <a:ext cx="7569200" cy="86233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  <a:tabLst>
                <a:tab pos="7555865" algn="l"/>
              </a:tabLst>
            </a:pPr>
            <a:r>
              <a:rPr sz="5400" u="sng" spc="-355" dirty="0">
                <a:solidFill>
                  <a:srgbClr val="252525"/>
                </a:solidFill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 </a:t>
            </a:r>
            <a:r>
              <a:rPr sz="5400" u="sng" spc="-10" dirty="0">
                <a:solidFill>
                  <a:srgbClr val="252525"/>
                </a:solidFill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Gagging</a:t>
            </a:r>
            <a:r>
              <a:rPr sz="5400" u="sng" dirty="0">
                <a:solidFill>
                  <a:srgbClr val="252525"/>
                </a:solidFill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	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9AD12A-1F67-A961-7ABD-2B2FE88E4DF6}"/>
              </a:ext>
            </a:extLst>
          </p:cNvPr>
          <p:cNvSpPr/>
          <p:nvPr/>
        </p:nvSpPr>
        <p:spPr>
          <a:xfrm>
            <a:off x="7543800" y="0"/>
            <a:ext cx="1600200" cy="381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17219" y="697991"/>
            <a:ext cx="4650105" cy="899160"/>
            <a:chOff x="617219" y="697991"/>
            <a:chExt cx="4650105" cy="8991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7219" y="728471"/>
              <a:ext cx="644652" cy="8427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6299" y="697991"/>
              <a:ext cx="4390644" cy="899160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617219" y="2087879"/>
            <a:ext cx="5352415" cy="899160"/>
            <a:chOff x="617219" y="2087879"/>
            <a:chExt cx="5352415" cy="89916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7219" y="2118359"/>
              <a:ext cx="644652" cy="8427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6299" y="2087879"/>
              <a:ext cx="1822704" cy="8991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65603" y="2087879"/>
              <a:ext cx="669036" cy="8991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01240" y="2087879"/>
              <a:ext cx="827532" cy="8991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95371" y="2087879"/>
              <a:ext cx="1054608" cy="89916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12591" y="2087879"/>
              <a:ext cx="2756916" cy="899160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840739" y="698932"/>
            <a:ext cx="7225030" cy="442214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894"/>
              </a:spcBef>
              <a:buFont typeface="Arial MT"/>
              <a:buChar char="•"/>
              <a:tabLst>
                <a:tab pos="286385" algn="l"/>
              </a:tabLst>
            </a:pPr>
            <a:r>
              <a:rPr sz="3200" b="1" dirty="0">
                <a:solidFill>
                  <a:srgbClr val="2CA1BE"/>
                </a:solidFill>
                <a:latin typeface="Times New Roman"/>
                <a:cs typeface="Times New Roman"/>
              </a:rPr>
              <a:t>Postmortem</a:t>
            </a:r>
            <a:r>
              <a:rPr sz="3200" b="1" spc="-40" dirty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2CA1BE"/>
                </a:solidFill>
                <a:latin typeface="Times New Roman"/>
                <a:cs typeface="Times New Roman"/>
              </a:rPr>
              <a:t>findings:</a:t>
            </a:r>
            <a:endParaRPr sz="3200" dirty="0">
              <a:latin typeface="Times New Roman"/>
              <a:cs typeface="Times New Roman"/>
            </a:endParaRPr>
          </a:p>
          <a:p>
            <a:pPr marL="12700" marR="5080" indent="76200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Same as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choking.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Injuries</a:t>
            </a:r>
            <a:r>
              <a:rPr sz="2400" spc="-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to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nose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and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mouth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with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seepage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of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blood into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the back of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throat.</a:t>
            </a:r>
            <a:endParaRPr sz="2400" dirty="0">
              <a:latin typeface="Times New Roman"/>
              <a:cs typeface="Times New Roman"/>
            </a:endParaRPr>
          </a:p>
          <a:p>
            <a:pPr marL="286385" indent="-273685">
              <a:lnSpc>
                <a:spcPct val="100000"/>
              </a:lnSpc>
              <a:spcBef>
                <a:spcPts val="750"/>
              </a:spcBef>
              <a:buFont typeface="Arial MT"/>
              <a:buChar char="•"/>
              <a:tabLst>
                <a:tab pos="286385" algn="l"/>
              </a:tabLst>
            </a:pPr>
            <a:r>
              <a:rPr sz="3200" b="1" dirty="0">
                <a:solidFill>
                  <a:srgbClr val="2CA1BE"/>
                </a:solidFill>
                <a:latin typeface="Times New Roman"/>
                <a:cs typeface="Times New Roman"/>
              </a:rPr>
              <a:t>Medico-</a:t>
            </a:r>
            <a:r>
              <a:rPr sz="3200" b="1" spc="-15" dirty="0">
                <a:solidFill>
                  <a:srgbClr val="2CA1BE"/>
                </a:solidFill>
                <a:latin typeface="Times New Roman"/>
                <a:cs typeface="Times New Roman"/>
              </a:rPr>
              <a:t>l</a:t>
            </a:r>
            <a:r>
              <a:rPr sz="3200" b="1" dirty="0">
                <a:solidFill>
                  <a:srgbClr val="2CA1BE"/>
                </a:solidFill>
                <a:latin typeface="Times New Roman"/>
                <a:cs typeface="Times New Roman"/>
              </a:rPr>
              <a:t>e</a:t>
            </a:r>
            <a:r>
              <a:rPr sz="3200" b="1" spc="-1610" dirty="0">
                <a:solidFill>
                  <a:srgbClr val="2CA1BE"/>
                </a:solidFill>
                <a:latin typeface="Times New Roman"/>
                <a:cs typeface="Times New Roman"/>
              </a:rPr>
              <a:t>„</a:t>
            </a:r>
            <a:r>
              <a:rPr sz="3200" b="1" spc="-5" dirty="0">
                <a:solidFill>
                  <a:srgbClr val="2CA1BE"/>
                </a:solidFill>
                <a:latin typeface="Times New Roman"/>
                <a:cs typeface="Times New Roman"/>
              </a:rPr>
              <a:t>g</a:t>
            </a:r>
            <a:r>
              <a:rPr sz="3200" b="1" spc="5" dirty="0">
                <a:solidFill>
                  <a:srgbClr val="2CA1BE"/>
                </a:solidFill>
                <a:latin typeface="Times New Roman"/>
                <a:cs typeface="Times New Roman"/>
              </a:rPr>
              <a:t>a</a:t>
            </a:r>
            <a:r>
              <a:rPr sz="3200" b="1" spc="-5" dirty="0">
                <a:solidFill>
                  <a:srgbClr val="2CA1BE"/>
                </a:solidFill>
                <a:latin typeface="Times New Roman"/>
                <a:cs typeface="Times New Roman"/>
              </a:rPr>
              <a:t>l</a:t>
            </a:r>
            <a:r>
              <a:rPr sz="3200" b="1" spc="-35" dirty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2CA1BE"/>
                </a:solidFill>
                <a:latin typeface="Times New Roman"/>
                <a:cs typeface="Times New Roman"/>
              </a:rPr>
              <a:t>importance:</a:t>
            </a:r>
            <a:endParaRPr sz="3200" dirty="0">
              <a:latin typeface="Times New Roman"/>
              <a:cs typeface="Times New Roman"/>
            </a:endParaRPr>
          </a:p>
          <a:p>
            <a:pPr marL="469900" marR="142240" lvl="1" indent="-229870">
              <a:lnSpc>
                <a:spcPct val="100000"/>
              </a:lnSpc>
              <a:spcBef>
                <a:spcPts val="595"/>
              </a:spcBef>
              <a:buSzPct val="95833"/>
              <a:buAutoNum type="arabicPeriod"/>
              <a:tabLst>
                <a:tab pos="469900" algn="l"/>
                <a:tab pos="471805" algn="l"/>
              </a:tabLst>
            </a:pPr>
            <a:r>
              <a:rPr sz="2400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Almost</a:t>
            </a:r>
            <a:r>
              <a:rPr sz="2400" spc="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always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homicidal,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and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the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victim</a:t>
            </a:r>
            <a:r>
              <a:rPr sz="2400" spc="-5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is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usually</a:t>
            </a:r>
            <a:r>
              <a:rPr sz="2400" spc="-3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an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infant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or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an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elderly</a:t>
            </a:r>
            <a:r>
              <a:rPr sz="2400" spc="-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person.</a:t>
            </a:r>
            <a:endParaRPr sz="2400" dirty="0">
              <a:latin typeface="Times New Roman"/>
              <a:cs typeface="Times New Roman"/>
            </a:endParaRPr>
          </a:p>
          <a:p>
            <a:pPr marL="469900" marR="57785" lvl="1" indent="-229870">
              <a:lnSpc>
                <a:spcPct val="100000"/>
              </a:lnSpc>
              <a:spcBef>
                <a:spcPts val="580"/>
              </a:spcBef>
              <a:buSzPct val="95833"/>
              <a:buAutoNum type="arabicPeriod"/>
              <a:tabLst>
                <a:tab pos="469900" algn="l"/>
                <a:tab pos="471805" algn="l"/>
              </a:tabLst>
            </a:pPr>
            <a:r>
              <a:rPr sz="2400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400" spc="-50" dirty="0">
                <a:solidFill>
                  <a:srgbClr val="464646"/>
                </a:solidFill>
                <a:latin typeface="Times New Roman"/>
                <a:cs typeface="Times New Roman"/>
              </a:rPr>
              <a:t>„Gagging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is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usually</a:t>
            </a:r>
            <a:r>
              <a:rPr sz="2400" spc="-3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resorted</a:t>
            </a:r>
            <a:r>
              <a:rPr sz="2400" spc="-4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to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prevent</a:t>
            </a:r>
            <a:r>
              <a:rPr sz="2400" spc="-3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the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victim</a:t>
            </a:r>
            <a:r>
              <a:rPr sz="2400" spc="-5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from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shouting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for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help;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death</a:t>
            </a:r>
            <a:r>
              <a:rPr sz="2400" spc="-3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is usually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unintended.</a:t>
            </a:r>
            <a:endParaRPr sz="2400" dirty="0">
              <a:latin typeface="Times New Roman"/>
              <a:cs typeface="Times New Roman"/>
            </a:endParaRPr>
          </a:p>
          <a:p>
            <a:pPr marL="469900" marR="254000" lvl="1" indent="-229870">
              <a:lnSpc>
                <a:spcPct val="100000"/>
              </a:lnSpc>
              <a:spcBef>
                <a:spcPts val="575"/>
              </a:spcBef>
              <a:buSzPct val="95833"/>
              <a:buAutoNum type="arabicPeriod"/>
              <a:tabLst>
                <a:tab pos="469900" algn="l"/>
                <a:tab pos="471805" algn="l"/>
              </a:tabLst>
            </a:pPr>
            <a:r>
              <a:rPr sz="2400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400" spc="-95" dirty="0">
                <a:solidFill>
                  <a:srgbClr val="464646"/>
                </a:solidFill>
                <a:latin typeface="Times New Roman"/>
                <a:cs typeface="Times New Roman"/>
              </a:rPr>
              <a:t>„Gags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have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been</a:t>
            </a:r>
            <a:r>
              <a:rPr sz="2400" spc="-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used</a:t>
            </a:r>
            <a:r>
              <a:rPr sz="2400" spc="-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to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suppress</a:t>
            </a:r>
            <a:r>
              <a:rPr sz="2400" spc="-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screams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by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victims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using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painful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method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of suicide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(self-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immolation)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4540" y="5281439"/>
            <a:ext cx="7569200" cy="86233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  <a:tabLst>
                <a:tab pos="7555865" algn="l"/>
              </a:tabLst>
            </a:pPr>
            <a:r>
              <a:rPr sz="5400" u="sng" spc="-355" dirty="0">
                <a:solidFill>
                  <a:srgbClr val="252525"/>
                </a:solidFill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 </a:t>
            </a:r>
            <a:r>
              <a:rPr sz="5400" u="sng" spc="-10" dirty="0">
                <a:solidFill>
                  <a:srgbClr val="252525"/>
                </a:solidFill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Gagging</a:t>
            </a:r>
            <a:r>
              <a:rPr sz="5400" u="sng" dirty="0">
                <a:solidFill>
                  <a:srgbClr val="252525"/>
                </a:solidFill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	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F96A22-5493-F734-B289-153EED2075F1}"/>
              </a:ext>
            </a:extLst>
          </p:cNvPr>
          <p:cNvSpPr/>
          <p:nvPr/>
        </p:nvSpPr>
        <p:spPr>
          <a:xfrm>
            <a:off x="7543800" y="0"/>
            <a:ext cx="1600200" cy="381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F87410-F01F-E486-25D6-8B2E20959753}"/>
              </a:ext>
            </a:extLst>
          </p:cNvPr>
          <p:cNvSpPr/>
          <p:nvPr/>
        </p:nvSpPr>
        <p:spPr>
          <a:xfrm>
            <a:off x="6629400" y="-1929"/>
            <a:ext cx="2514600" cy="381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Vertical Integration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" y="6172200"/>
            <a:ext cx="7543800" cy="27940"/>
          </a:xfrm>
          <a:custGeom>
            <a:avLst/>
            <a:gdLst/>
            <a:ahLst/>
            <a:cxnLst/>
            <a:rect l="l" t="t" r="r" b="b"/>
            <a:pathLst>
              <a:path w="7543800" h="27939">
                <a:moveTo>
                  <a:pt x="7543800" y="0"/>
                </a:moveTo>
                <a:lnTo>
                  <a:pt x="0" y="0"/>
                </a:lnTo>
                <a:lnTo>
                  <a:pt x="0" y="27431"/>
                </a:lnTo>
                <a:lnTo>
                  <a:pt x="7543800" y="27431"/>
                </a:lnTo>
                <a:lnTo>
                  <a:pt x="7543800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0739" y="865378"/>
            <a:ext cx="5334635" cy="423227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685800">
              <a:lnSpc>
                <a:spcPts val="2590"/>
              </a:lnSpc>
              <a:spcBef>
                <a:spcPts val="425"/>
              </a:spcBef>
            </a:pPr>
            <a:r>
              <a:rPr sz="2400" b="1" dirty="0">
                <a:solidFill>
                  <a:srgbClr val="2CA1BE"/>
                </a:solidFill>
                <a:latin typeface="Times New Roman"/>
                <a:cs typeface="Times New Roman"/>
              </a:rPr>
              <a:t>“</a:t>
            </a:r>
            <a:r>
              <a:rPr sz="2400" b="1" spc="-10" dirty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Overlaying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or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compression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suffocation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results</a:t>
            </a:r>
            <a:r>
              <a:rPr sz="2400" spc="-4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from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compression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of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the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chest,</a:t>
            </a:r>
            <a:r>
              <a:rPr sz="2400" spc="-3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nose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and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mouth,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so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as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to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prevent breathing.</a:t>
            </a:r>
            <a:r>
              <a:rPr sz="2400" b="1" spc="-10" dirty="0">
                <a:solidFill>
                  <a:srgbClr val="2CA1BE"/>
                </a:solidFill>
                <a:latin typeface="Times New Roman"/>
                <a:cs typeface="Times New Roman"/>
              </a:rPr>
              <a:t>”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2400">
              <a:latin typeface="Times New Roman"/>
              <a:cs typeface="Times New Roman"/>
            </a:endParaRPr>
          </a:p>
          <a:p>
            <a:pPr marL="360045" marR="124460" indent="-347980">
              <a:lnSpc>
                <a:spcPct val="90000"/>
              </a:lnSpc>
              <a:buClr>
                <a:srgbClr val="2CA1BE"/>
              </a:buClr>
              <a:buFont typeface="Wingdings"/>
              <a:buChar char=""/>
              <a:tabLst>
                <a:tab pos="360045" algn="l"/>
              </a:tabLst>
            </a:pP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It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is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form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of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accidental</a:t>
            </a:r>
            <a:r>
              <a:rPr sz="2400" spc="-6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smothering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of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an</a:t>
            </a:r>
            <a:r>
              <a:rPr sz="2400" spc="-3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infant</a:t>
            </a:r>
            <a:r>
              <a:rPr sz="2400" spc="-4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by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nursing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mother,</a:t>
            </a:r>
            <a:r>
              <a:rPr sz="2400" spc="-4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sharing</a:t>
            </a:r>
            <a:r>
              <a:rPr sz="2400" spc="-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464646"/>
                </a:solidFill>
                <a:latin typeface="Times New Roman"/>
                <a:cs typeface="Times New Roman"/>
              </a:rPr>
              <a:t>a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bed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with</a:t>
            </a:r>
            <a:r>
              <a:rPr sz="2400" spc="-3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her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child</a:t>
            </a:r>
            <a:r>
              <a:rPr sz="2400" spc="-4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who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may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roll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over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during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sleep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and occlude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the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air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passages.</a:t>
            </a:r>
            <a:r>
              <a:rPr sz="2400" spc="-50" dirty="0">
                <a:solidFill>
                  <a:srgbClr val="464646"/>
                </a:solidFill>
                <a:latin typeface="Times New Roman"/>
                <a:cs typeface="Times New Roman"/>
              </a:rPr>
              <a:t> „</a:t>
            </a:r>
            <a:endParaRPr sz="2400">
              <a:latin typeface="Times New Roman"/>
              <a:cs typeface="Times New Roman"/>
            </a:endParaRPr>
          </a:p>
          <a:p>
            <a:pPr marL="360045" marR="911860" indent="-347980">
              <a:lnSpc>
                <a:spcPts val="2590"/>
              </a:lnSpc>
              <a:spcBef>
                <a:spcPts val="620"/>
              </a:spcBef>
              <a:buClr>
                <a:srgbClr val="2CA1BE"/>
              </a:buClr>
              <a:buFont typeface="Wingdings"/>
              <a:buChar char=""/>
              <a:tabLst>
                <a:tab pos="360045" algn="l"/>
              </a:tabLst>
            </a:pP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Ethanol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intoxication</a:t>
            </a:r>
            <a:r>
              <a:rPr sz="2400" spc="-4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or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medical condition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6876" y="1478280"/>
            <a:ext cx="2746248" cy="388924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16939" y="5144842"/>
            <a:ext cx="2761615" cy="78422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900" spc="-10" dirty="0">
                <a:latin typeface="Impact"/>
                <a:cs typeface="Impact"/>
              </a:rPr>
              <a:t>Overlaying</a:t>
            </a:r>
            <a:endParaRPr sz="4900">
              <a:latin typeface="Impact"/>
              <a:cs typeface="Impac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849858-6583-500E-7F40-EF4D6EE4B33C}"/>
              </a:ext>
            </a:extLst>
          </p:cNvPr>
          <p:cNvSpPr/>
          <p:nvPr/>
        </p:nvSpPr>
        <p:spPr>
          <a:xfrm>
            <a:off x="7543800" y="0"/>
            <a:ext cx="1600200" cy="381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D5E00D-1436-2B4E-E112-2CB8725CDD3D}"/>
              </a:ext>
            </a:extLst>
          </p:cNvPr>
          <p:cNvSpPr/>
          <p:nvPr/>
        </p:nvSpPr>
        <p:spPr>
          <a:xfrm>
            <a:off x="6629400" y="-1929"/>
            <a:ext cx="2514600" cy="381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Vertical Integration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17219" y="519683"/>
            <a:ext cx="4650105" cy="899160"/>
            <a:chOff x="617219" y="519683"/>
            <a:chExt cx="4650105" cy="8991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7219" y="550163"/>
              <a:ext cx="644652" cy="8427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6299" y="519683"/>
              <a:ext cx="4390644" cy="899160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617219" y="2921507"/>
            <a:ext cx="5255260" cy="899160"/>
            <a:chOff x="617219" y="2921507"/>
            <a:chExt cx="5255260" cy="89916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7219" y="2951987"/>
              <a:ext cx="644652" cy="8427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6299" y="2921507"/>
              <a:ext cx="1822704" cy="89915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65603" y="2921507"/>
              <a:ext cx="669036" cy="89915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01240" y="2921507"/>
              <a:ext cx="3570732" cy="89915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840739" y="569454"/>
            <a:ext cx="7669530" cy="4507230"/>
          </a:xfrm>
          <a:prstGeom prst="rect">
            <a:avLst/>
          </a:prstGeom>
        </p:spPr>
        <p:txBody>
          <a:bodyPr vert="horz" wrap="square" lIns="0" tIns="65404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515"/>
              </a:spcBef>
              <a:buFont typeface="Arial MT"/>
              <a:buChar char="•"/>
              <a:tabLst>
                <a:tab pos="286385" algn="l"/>
              </a:tabLst>
            </a:pPr>
            <a:r>
              <a:rPr sz="3200" b="1" dirty="0">
                <a:solidFill>
                  <a:srgbClr val="2CA1BE"/>
                </a:solidFill>
                <a:latin typeface="Times New Roman"/>
                <a:cs typeface="Times New Roman"/>
              </a:rPr>
              <a:t>Postmortem</a:t>
            </a:r>
            <a:r>
              <a:rPr sz="3200" b="1" spc="-40" dirty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2CA1BE"/>
                </a:solidFill>
                <a:latin typeface="Times New Roman"/>
                <a:cs typeface="Times New Roman"/>
              </a:rPr>
              <a:t>findings:</a:t>
            </a:r>
            <a:endParaRPr sz="3200" dirty="0">
              <a:latin typeface="Times New Roman"/>
              <a:cs typeface="Times New Roman"/>
            </a:endParaRPr>
          </a:p>
          <a:p>
            <a:pPr marL="287020" marR="5080" indent="-274955">
              <a:lnSpc>
                <a:spcPts val="2590"/>
              </a:lnSpc>
              <a:spcBef>
                <a:spcPts val="635"/>
              </a:spcBef>
            </a:pPr>
            <a:r>
              <a:rPr sz="2400" dirty="0">
                <a:solidFill>
                  <a:srgbClr val="2CA1BE"/>
                </a:solidFill>
                <a:latin typeface="Courier New"/>
                <a:cs typeface="Courier New"/>
              </a:rPr>
              <a:t>o</a:t>
            </a:r>
            <a:r>
              <a:rPr sz="2400" spc="-720" dirty="0">
                <a:solidFill>
                  <a:srgbClr val="2CA1BE"/>
                </a:solidFill>
                <a:latin typeface="Courier New"/>
                <a:cs typeface="Courier New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Face,</a:t>
            </a:r>
            <a:r>
              <a:rPr sz="2400" spc="-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nose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and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chest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of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victim</a:t>
            </a:r>
            <a:r>
              <a:rPr sz="2400" spc="-4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child</a:t>
            </a:r>
            <a:r>
              <a:rPr sz="2400" spc="-3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may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appear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compressed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and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pale.</a:t>
            </a:r>
            <a:endParaRPr sz="2400" dirty="0">
              <a:latin typeface="Times New Roman"/>
              <a:cs typeface="Times New Roman"/>
            </a:endParaRPr>
          </a:p>
          <a:p>
            <a:pPr marL="286385" indent="-273685">
              <a:lnSpc>
                <a:spcPct val="100000"/>
              </a:lnSpc>
              <a:spcBef>
                <a:spcPts val="250"/>
              </a:spcBef>
              <a:buClr>
                <a:srgbClr val="2CA1BE"/>
              </a:buClr>
              <a:buFont typeface="Courier New"/>
              <a:buChar char="o"/>
              <a:tabLst>
                <a:tab pos="286385" algn="l"/>
              </a:tabLst>
            </a:pP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Pressure</a:t>
            </a:r>
            <a:r>
              <a:rPr sz="2400" spc="-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marks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from</a:t>
            </a:r>
            <a:r>
              <a:rPr sz="2400" spc="-3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bedding</a:t>
            </a:r>
            <a:r>
              <a:rPr sz="2400" spc="-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or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clothing.</a:t>
            </a:r>
            <a:endParaRPr sz="2400" dirty="0">
              <a:latin typeface="Times New Roman"/>
              <a:cs typeface="Times New Roman"/>
            </a:endParaRPr>
          </a:p>
          <a:p>
            <a:pPr marL="285750" marR="593090" indent="-273685">
              <a:lnSpc>
                <a:spcPts val="2590"/>
              </a:lnSpc>
              <a:spcBef>
                <a:spcPts val="620"/>
              </a:spcBef>
              <a:buClr>
                <a:srgbClr val="2CA1BE"/>
              </a:buClr>
              <a:buFont typeface="Courier New"/>
              <a:buChar char="o"/>
              <a:tabLst>
                <a:tab pos="287020" algn="l"/>
              </a:tabLst>
            </a:pP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Signs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of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asphyxia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will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be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seen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along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with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intr-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athoracic 	petechiae.</a:t>
            </a:r>
            <a:endParaRPr sz="2400" dirty="0">
              <a:latin typeface="Times New Roman"/>
              <a:cs typeface="Times New Roman"/>
            </a:endParaRPr>
          </a:p>
          <a:p>
            <a:pPr marL="286385" indent="-273685">
              <a:lnSpc>
                <a:spcPct val="100000"/>
              </a:lnSpc>
              <a:spcBef>
                <a:spcPts val="330"/>
              </a:spcBef>
              <a:buFont typeface="Arial MT"/>
              <a:buChar char="•"/>
              <a:tabLst>
                <a:tab pos="286385" algn="l"/>
              </a:tabLst>
            </a:pPr>
            <a:r>
              <a:rPr sz="3200" b="1" dirty="0">
                <a:solidFill>
                  <a:srgbClr val="2CA1BE"/>
                </a:solidFill>
                <a:latin typeface="Times New Roman"/>
                <a:cs typeface="Times New Roman"/>
              </a:rPr>
              <a:t>Medico-legal</a:t>
            </a:r>
            <a:r>
              <a:rPr sz="3200" b="1" spc="-45" dirty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2CA1BE"/>
                </a:solidFill>
                <a:latin typeface="Times New Roman"/>
                <a:cs typeface="Times New Roman"/>
              </a:rPr>
              <a:t>importance: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„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09"/>
              </a:spcBef>
            </a:pPr>
            <a:r>
              <a:rPr sz="2400" dirty="0">
                <a:solidFill>
                  <a:srgbClr val="2CA1BE"/>
                </a:solidFill>
                <a:latin typeface="Courier New"/>
                <a:cs typeface="Courier New"/>
              </a:rPr>
              <a:t>o</a:t>
            </a:r>
            <a:r>
              <a:rPr sz="2400" spc="-720" dirty="0">
                <a:solidFill>
                  <a:srgbClr val="2CA1BE"/>
                </a:solidFill>
                <a:latin typeface="Courier New"/>
                <a:cs typeface="Courier New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Purely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accidental</a:t>
            </a:r>
            <a:r>
              <a:rPr sz="2400" spc="-5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in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nature.</a:t>
            </a:r>
            <a:endParaRPr sz="2400" dirty="0">
              <a:latin typeface="Times New Roman"/>
              <a:cs typeface="Times New Roman"/>
            </a:endParaRPr>
          </a:p>
          <a:p>
            <a:pPr marL="286385" indent="-273685">
              <a:lnSpc>
                <a:spcPct val="100000"/>
              </a:lnSpc>
              <a:spcBef>
                <a:spcPts val="285"/>
              </a:spcBef>
              <a:buClr>
                <a:srgbClr val="2CA1BE"/>
              </a:buClr>
              <a:buFont typeface="Courier New"/>
              <a:buChar char="o"/>
              <a:tabLst>
                <a:tab pos="286385" algn="l"/>
              </a:tabLst>
            </a:pPr>
            <a:r>
              <a:rPr sz="2400" spc="-165" dirty="0">
                <a:solidFill>
                  <a:srgbClr val="464646"/>
                </a:solidFill>
                <a:latin typeface="Times New Roman"/>
                <a:cs typeface="Times New Roman"/>
              </a:rPr>
              <a:t>„It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may also</a:t>
            </a:r>
            <a:r>
              <a:rPr sz="2400" spc="-3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be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case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of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infanticide.</a:t>
            </a:r>
            <a:endParaRPr sz="2400" dirty="0">
              <a:latin typeface="Times New Roman"/>
              <a:cs typeface="Times New Roman"/>
            </a:endParaRPr>
          </a:p>
          <a:p>
            <a:pPr marL="287020" marR="127635" indent="-274955">
              <a:lnSpc>
                <a:spcPts val="2590"/>
              </a:lnSpc>
              <a:spcBef>
                <a:spcPts val="615"/>
              </a:spcBef>
              <a:buFont typeface="Courier New"/>
              <a:buChar char="o"/>
              <a:tabLst>
                <a:tab pos="287020" algn="l"/>
                <a:tab pos="361950" algn="l"/>
              </a:tabLst>
            </a:pPr>
            <a:r>
              <a:rPr sz="2400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400" spc="-509" dirty="0">
                <a:solidFill>
                  <a:srgbClr val="464646"/>
                </a:solidFill>
                <a:latin typeface="Times New Roman"/>
                <a:cs typeface="Times New Roman"/>
              </a:rPr>
              <a:t>„</a:t>
            </a:r>
            <a:r>
              <a:rPr sz="2400" spc="5" dirty="0">
                <a:solidFill>
                  <a:srgbClr val="464646"/>
                </a:solidFill>
                <a:latin typeface="Times New Roman"/>
                <a:cs typeface="Times New Roman"/>
              </a:rPr>
              <a:t>These</a:t>
            </a:r>
            <a:r>
              <a:rPr sz="2400" spc="-3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cases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are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likely</a:t>
            </a:r>
            <a:r>
              <a:rPr sz="2400" spc="-4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to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be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victims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of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sudden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infant</a:t>
            </a:r>
            <a:r>
              <a:rPr sz="2400" spc="-4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death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syndrome</a:t>
            </a:r>
            <a:r>
              <a:rPr sz="2400" spc="-6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(SIDS).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4540" y="5281439"/>
            <a:ext cx="7569200" cy="86233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  <a:tabLst>
                <a:tab pos="7555865" algn="l"/>
              </a:tabLst>
            </a:pPr>
            <a:r>
              <a:rPr sz="5400" u="sng" spc="-355" dirty="0"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 </a:t>
            </a:r>
            <a:r>
              <a:rPr sz="5400" u="sng" spc="-10" dirty="0"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Overlaying</a:t>
            </a:r>
            <a:r>
              <a:rPr sz="5400" u="sng" dirty="0"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	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E21D5E-0D52-CF54-AE8A-56696701DADF}"/>
              </a:ext>
            </a:extLst>
          </p:cNvPr>
          <p:cNvSpPr/>
          <p:nvPr/>
        </p:nvSpPr>
        <p:spPr>
          <a:xfrm>
            <a:off x="7543800" y="0"/>
            <a:ext cx="1600200" cy="381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20AAE1-43D3-D77F-892D-6E3C52B55623}"/>
              </a:ext>
            </a:extLst>
          </p:cNvPr>
          <p:cNvSpPr/>
          <p:nvPr/>
        </p:nvSpPr>
        <p:spPr>
          <a:xfrm>
            <a:off x="6629400" y="-1929"/>
            <a:ext cx="2514600" cy="381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Vertical Integration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9" y="1519173"/>
            <a:ext cx="5326380" cy="273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62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CA1BE"/>
                </a:solidFill>
                <a:latin typeface="Times New Roman"/>
                <a:cs typeface="Times New Roman"/>
              </a:rPr>
              <a:t>“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Asphyxia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resulting</a:t>
            </a:r>
            <a:r>
              <a:rPr sz="2400" spc="-4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from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respiratory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arrest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due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to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mechanical</a:t>
            </a:r>
            <a:r>
              <a:rPr sz="2400" spc="-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fixation</a:t>
            </a:r>
            <a:r>
              <a:rPr sz="2400" spc="-3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of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chest,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so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that</a:t>
            </a:r>
            <a:r>
              <a:rPr sz="2400" spc="-3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the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normal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movements</a:t>
            </a:r>
            <a:r>
              <a:rPr sz="2400" spc="-4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of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chest</a:t>
            </a:r>
            <a:r>
              <a:rPr sz="2400" spc="-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wall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are</a:t>
            </a:r>
            <a:r>
              <a:rPr sz="2400" spc="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prevented.</a:t>
            </a:r>
            <a:r>
              <a:rPr sz="2400" b="1" spc="-10" dirty="0">
                <a:solidFill>
                  <a:srgbClr val="2CA1BE"/>
                </a:solidFill>
                <a:latin typeface="Times New Roman"/>
                <a:cs typeface="Times New Roman"/>
              </a:rPr>
              <a:t>”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75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It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is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also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called</a:t>
            </a:r>
            <a:r>
              <a:rPr sz="2400" spc="-3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2CA1BE"/>
                </a:solidFill>
                <a:latin typeface="Times New Roman"/>
                <a:cs typeface="Times New Roman"/>
              </a:rPr>
              <a:t>Crush</a:t>
            </a:r>
            <a:r>
              <a:rPr sz="2400" b="1" spc="-130" dirty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2CA1BE"/>
                </a:solidFill>
                <a:latin typeface="Times New Roman"/>
                <a:cs typeface="Times New Roman"/>
              </a:rPr>
              <a:t>Asphyxia</a:t>
            </a:r>
            <a:r>
              <a:rPr sz="2400" b="1" spc="15" dirty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2CA1BE"/>
                </a:solidFill>
                <a:latin typeface="Times New Roman"/>
                <a:cs typeface="Times New Roman"/>
              </a:rPr>
              <a:t>/</a:t>
            </a:r>
            <a:r>
              <a:rPr sz="2400" b="1" spc="-15" dirty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2CA1BE"/>
                </a:solidFill>
                <a:latin typeface="Times New Roman"/>
                <a:cs typeface="Times New Roman"/>
              </a:rPr>
              <a:t>Perthes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10" dirty="0">
                <a:solidFill>
                  <a:srgbClr val="2CA1BE"/>
                </a:solidFill>
                <a:latin typeface="Times New Roman"/>
                <a:cs typeface="Times New Roman"/>
              </a:rPr>
              <a:t>Syndrome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51676" y="2093976"/>
            <a:ext cx="2130552" cy="221284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64540" y="5281439"/>
            <a:ext cx="7569200" cy="86233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  <a:tabLst>
                <a:tab pos="7555865" algn="l"/>
              </a:tabLst>
            </a:pPr>
            <a:r>
              <a:rPr sz="5400" u="sng" spc="-355" dirty="0">
                <a:solidFill>
                  <a:srgbClr val="252525"/>
                </a:solidFill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 </a:t>
            </a:r>
            <a:r>
              <a:rPr sz="5400" u="sng" dirty="0">
                <a:solidFill>
                  <a:srgbClr val="252525"/>
                </a:solidFill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Traumatic</a:t>
            </a:r>
            <a:r>
              <a:rPr sz="5400" u="sng" spc="-180" dirty="0">
                <a:solidFill>
                  <a:srgbClr val="252525"/>
                </a:solidFill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 </a:t>
            </a:r>
            <a:r>
              <a:rPr sz="5400" u="sng" spc="-10" dirty="0">
                <a:solidFill>
                  <a:srgbClr val="252525"/>
                </a:solidFill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Asphyxia</a:t>
            </a:r>
            <a:r>
              <a:rPr sz="5400" u="sng" dirty="0">
                <a:solidFill>
                  <a:srgbClr val="252525"/>
                </a:solidFill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	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150AB3-BA25-E34B-761E-68F8995556B2}"/>
              </a:ext>
            </a:extLst>
          </p:cNvPr>
          <p:cNvSpPr/>
          <p:nvPr/>
        </p:nvSpPr>
        <p:spPr>
          <a:xfrm>
            <a:off x="7543800" y="0"/>
            <a:ext cx="1600200" cy="381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1019" y="551687"/>
            <a:ext cx="2150745" cy="899160"/>
            <a:chOff x="541019" y="551687"/>
            <a:chExt cx="2150745" cy="8991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1019" y="582167"/>
              <a:ext cx="644652" cy="8427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0099" y="551687"/>
              <a:ext cx="1891283" cy="89916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764540" y="653541"/>
            <a:ext cx="16573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86385" algn="l"/>
              </a:tabLst>
            </a:pPr>
            <a:r>
              <a:rPr sz="3200" b="1" spc="-10" dirty="0">
                <a:solidFill>
                  <a:srgbClr val="2CA1BE"/>
                </a:solidFill>
                <a:latin typeface="Times New Roman"/>
                <a:cs typeface="Times New Roman"/>
              </a:rPr>
              <a:t>Causes: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4540" y="5281439"/>
            <a:ext cx="7569200" cy="86233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  <a:tabLst>
                <a:tab pos="7555865" algn="l"/>
              </a:tabLst>
            </a:pPr>
            <a:r>
              <a:rPr sz="5400" u="sng" spc="-355" dirty="0">
                <a:solidFill>
                  <a:srgbClr val="252525"/>
                </a:solidFill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 </a:t>
            </a:r>
            <a:r>
              <a:rPr sz="5400" u="sng" dirty="0">
                <a:solidFill>
                  <a:srgbClr val="252525"/>
                </a:solidFill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Traumatic</a:t>
            </a:r>
            <a:r>
              <a:rPr sz="5400" u="sng" spc="-180" dirty="0">
                <a:solidFill>
                  <a:srgbClr val="252525"/>
                </a:solidFill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 </a:t>
            </a:r>
            <a:r>
              <a:rPr sz="5400" u="sng" spc="-10" dirty="0">
                <a:solidFill>
                  <a:srgbClr val="252525"/>
                </a:solidFill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Asphyxia</a:t>
            </a:r>
            <a:r>
              <a:rPr sz="5400" u="sng" dirty="0">
                <a:solidFill>
                  <a:srgbClr val="252525"/>
                </a:solidFill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	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4540" y="2827146"/>
            <a:ext cx="356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2CA1BE"/>
                </a:solidFill>
                <a:latin typeface="Times New Roman"/>
                <a:cs typeface="Times New Roman"/>
              </a:rPr>
              <a:t>iii.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4540" y="1217421"/>
            <a:ext cx="7675880" cy="3610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marR="1383030" indent="-515620">
              <a:lnSpc>
                <a:spcPct val="100000"/>
              </a:lnSpc>
              <a:spcBef>
                <a:spcPts val="100"/>
              </a:spcBef>
              <a:buAutoNum type="romanLcPeriod"/>
              <a:tabLst>
                <a:tab pos="527685" algn="l"/>
                <a:tab pos="603885" algn="l"/>
              </a:tabLst>
            </a:pPr>
            <a:r>
              <a:rPr sz="2400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Due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to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house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collapse,</a:t>
            </a:r>
            <a:r>
              <a:rPr sz="2400" spc="-5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accidentally</a:t>
            </a:r>
            <a:r>
              <a:rPr sz="2400" spc="-6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or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in</a:t>
            </a:r>
            <a:r>
              <a:rPr sz="2400" spc="-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wars/ earthquake.</a:t>
            </a:r>
            <a:endParaRPr sz="2400" dirty="0">
              <a:latin typeface="Times New Roman"/>
              <a:cs typeface="Times New Roman"/>
            </a:endParaRPr>
          </a:p>
          <a:p>
            <a:pPr marL="527685" marR="5080" indent="-515620">
              <a:lnSpc>
                <a:spcPct val="100000"/>
              </a:lnSpc>
              <a:spcBef>
                <a:spcPts val="580"/>
              </a:spcBef>
              <a:buClr>
                <a:srgbClr val="2CA1BE"/>
              </a:buClr>
              <a:buAutoNum type="romanLcPeriod"/>
              <a:tabLst>
                <a:tab pos="527685" algn="l"/>
              </a:tabLst>
            </a:pP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Stampede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by crowd,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running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in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panic,</a:t>
            </a:r>
            <a:r>
              <a:rPr sz="2400" spc="-3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e.g.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due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to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outbreak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of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fire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in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public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gathering.</a:t>
            </a:r>
            <a:endParaRPr sz="2400" dirty="0">
              <a:latin typeface="Times New Roman"/>
              <a:cs typeface="Times New Roman"/>
            </a:endParaRPr>
          </a:p>
          <a:p>
            <a:pPr marL="527685" marR="316230" indent="762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Run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over by a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vehicle</a:t>
            </a:r>
            <a:r>
              <a:rPr sz="2400" spc="-3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or overturned</a:t>
            </a:r>
            <a:r>
              <a:rPr sz="2400" spc="-4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vehicle</a:t>
            </a:r>
            <a:r>
              <a:rPr sz="2400" spc="-3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(especially tractors).</a:t>
            </a:r>
            <a:endParaRPr sz="2400" dirty="0">
              <a:latin typeface="Times New Roman"/>
              <a:cs typeface="Times New Roman"/>
            </a:endParaRPr>
          </a:p>
          <a:p>
            <a:pPr marL="527685" marR="459740" indent="-515620">
              <a:lnSpc>
                <a:spcPct val="100000"/>
              </a:lnSpc>
              <a:spcBef>
                <a:spcPts val="575"/>
              </a:spcBef>
              <a:buClr>
                <a:srgbClr val="2CA1BE"/>
              </a:buClr>
              <a:buAutoNum type="romanLcPeriod" startAt="4"/>
              <a:tabLst>
                <a:tab pos="527685" algn="l"/>
              </a:tabLst>
            </a:pP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Collapse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of wall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inside</a:t>
            </a:r>
            <a:r>
              <a:rPr sz="2400" spc="-3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 mine or trenches</a:t>
            </a:r>
            <a:r>
              <a:rPr sz="2400" spc="-3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(cave-in),</a:t>
            </a:r>
            <a:r>
              <a:rPr sz="2400" spc="-4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in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bunkers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of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sand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or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grain.</a:t>
            </a:r>
            <a:endParaRPr sz="2400" dirty="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spcBef>
                <a:spcPts val="580"/>
              </a:spcBef>
              <a:buClr>
                <a:srgbClr val="2CA1BE"/>
              </a:buClr>
              <a:buAutoNum type="romanLcPeriod" startAt="4"/>
              <a:tabLst>
                <a:tab pos="527685" algn="l"/>
              </a:tabLst>
            </a:pP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When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held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between</a:t>
            </a:r>
            <a:r>
              <a:rPr sz="2400" spc="-4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the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buffers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of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two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bogies</a:t>
            </a:r>
            <a:r>
              <a:rPr sz="2400" spc="-3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of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train.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82C7D1-47AD-040D-843D-A1416274CEB5}"/>
              </a:ext>
            </a:extLst>
          </p:cNvPr>
          <p:cNvSpPr/>
          <p:nvPr/>
        </p:nvSpPr>
        <p:spPr>
          <a:xfrm>
            <a:off x="7543800" y="0"/>
            <a:ext cx="1600200" cy="381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17219" y="696467"/>
            <a:ext cx="4650105" cy="899160"/>
            <a:chOff x="617219" y="696467"/>
            <a:chExt cx="4650105" cy="8991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7219" y="726947"/>
              <a:ext cx="644652" cy="8427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6299" y="696467"/>
              <a:ext cx="4390644" cy="89916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840739" y="699476"/>
            <a:ext cx="7273290" cy="4346575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880"/>
              </a:spcBef>
              <a:buFont typeface="Arial MT"/>
              <a:buChar char="•"/>
              <a:tabLst>
                <a:tab pos="286385" algn="l"/>
              </a:tabLst>
            </a:pPr>
            <a:r>
              <a:rPr sz="3200" b="1" dirty="0">
                <a:solidFill>
                  <a:srgbClr val="2CA1BE"/>
                </a:solidFill>
                <a:latin typeface="Times New Roman"/>
                <a:cs typeface="Times New Roman"/>
              </a:rPr>
              <a:t>Postmortem</a:t>
            </a:r>
            <a:r>
              <a:rPr sz="3200" b="1" spc="-40" dirty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2CA1BE"/>
                </a:solidFill>
                <a:latin typeface="Times New Roman"/>
                <a:cs typeface="Times New Roman"/>
              </a:rPr>
              <a:t>findings:</a:t>
            </a:r>
            <a:endParaRPr sz="3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b="1" dirty="0">
                <a:solidFill>
                  <a:srgbClr val="464646"/>
                </a:solidFill>
                <a:latin typeface="Times New Roman"/>
                <a:cs typeface="Times New Roman"/>
              </a:rPr>
              <a:t>External</a:t>
            </a:r>
            <a:r>
              <a:rPr sz="2800" b="1" spc="-9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464646"/>
                </a:solidFill>
                <a:latin typeface="Times New Roman"/>
                <a:cs typeface="Times New Roman"/>
              </a:rPr>
              <a:t>findings</a:t>
            </a:r>
            <a:endParaRPr sz="2800" dirty="0">
              <a:latin typeface="Times New Roman"/>
              <a:cs typeface="Times New Roman"/>
            </a:endParaRPr>
          </a:p>
          <a:p>
            <a:pPr marL="286385" indent="-273685">
              <a:lnSpc>
                <a:spcPct val="100000"/>
              </a:lnSpc>
              <a:spcBef>
                <a:spcPts val="595"/>
              </a:spcBef>
              <a:buClr>
                <a:srgbClr val="2CA1BE"/>
              </a:buClr>
              <a:buFont typeface="Courier New"/>
              <a:buChar char="o"/>
              <a:tabLst>
                <a:tab pos="286385" algn="l"/>
                <a:tab pos="3975100" algn="l"/>
              </a:tabLst>
            </a:pP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Florid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red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or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blue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congestion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	and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deep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cyanosis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of</a:t>
            </a:r>
            <a:r>
              <a:rPr sz="2400" spc="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face</a:t>
            </a:r>
            <a:endParaRPr sz="2400" dirty="0">
              <a:latin typeface="Times New Roman"/>
              <a:cs typeface="Times New Roman"/>
            </a:endParaRPr>
          </a:p>
          <a:p>
            <a:pPr marL="287020">
              <a:lnSpc>
                <a:spcPct val="100000"/>
              </a:lnSpc>
            </a:pP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and 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neck</a:t>
            </a:r>
            <a:endParaRPr sz="2400" dirty="0">
              <a:latin typeface="Times New Roman"/>
              <a:cs typeface="Times New Roman"/>
            </a:endParaRPr>
          </a:p>
          <a:p>
            <a:pPr marL="286385" indent="-273685">
              <a:lnSpc>
                <a:spcPct val="100000"/>
              </a:lnSpc>
              <a:spcBef>
                <a:spcPts val="580"/>
              </a:spcBef>
              <a:buClr>
                <a:srgbClr val="2CA1BE"/>
              </a:buClr>
              <a:buFont typeface="Courier New"/>
              <a:buChar char="o"/>
              <a:tabLst>
                <a:tab pos="286385" algn="l"/>
              </a:tabLst>
            </a:pP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Numerous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petechial</a:t>
            </a:r>
            <a:r>
              <a:rPr sz="2400" spc="-6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hemorrhages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or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ecchymosis.</a:t>
            </a:r>
            <a:endParaRPr sz="2400" dirty="0">
              <a:latin typeface="Times New Roman"/>
              <a:cs typeface="Times New Roman"/>
            </a:endParaRPr>
          </a:p>
          <a:p>
            <a:pPr marL="285750" marR="5080" indent="-273685">
              <a:lnSpc>
                <a:spcPct val="100000"/>
              </a:lnSpc>
              <a:spcBef>
                <a:spcPts val="575"/>
              </a:spcBef>
              <a:buClr>
                <a:srgbClr val="2CA1BE"/>
              </a:buClr>
              <a:buFont typeface="Courier New"/>
              <a:buChar char="o"/>
              <a:tabLst>
                <a:tab pos="287020" algn="l"/>
              </a:tabLst>
            </a:pP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Level</a:t>
            </a:r>
            <a:r>
              <a:rPr sz="2400" spc="-3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of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compression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is</a:t>
            </a:r>
            <a:r>
              <a:rPr sz="2400" spc="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indicated</a:t>
            </a:r>
            <a:r>
              <a:rPr sz="2400" spc="-4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by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well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defined 	</a:t>
            </a:r>
            <a:r>
              <a:rPr sz="2400" dirty="0">
                <a:solidFill>
                  <a:srgbClr val="2CA1BE"/>
                </a:solidFill>
                <a:latin typeface="Times New Roman"/>
                <a:cs typeface="Times New Roman"/>
              </a:rPr>
              <a:t>demarcating</a:t>
            </a:r>
            <a:r>
              <a:rPr sz="2400" spc="-45" dirty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CA1BE"/>
                </a:solidFill>
                <a:latin typeface="Times New Roman"/>
                <a:cs typeface="Times New Roman"/>
              </a:rPr>
              <a:t>line</a:t>
            </a:r>
            <a:r>
              <a:rPr sz="2400" spc="-10" dirty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between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the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discolored</a:t>
            </a:r>
            <a:r>
              <a:rPr sz="2400" spc="-4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upper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portion</a:t>
            </a:r>
            <a:r>
              <a:rPr sz="2400" spc="-3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of 	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body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and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the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lower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normal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part.</a:t>
            </a:r>
            <a:endParaRPr sz="2400" dirty="0">
              <a:latin typeface="Times New Roman"/>
              <a:cs typeface="Times New Roman"/>
            </a:endParaRPr>
          </a:p>
          <a:p>
            <a:pPr marL="287020" marR="62865" indent="-274955">
              <a:lnSpc>
                <a:spcPct val="100000"/>
              </a:lnSpc>
              <a:spcBef>
                <a:spcPts val="575"/>
              </a:spcBef>
              <a:buFont typeface="Courier New"/>
              <a:buChar char="o"/>
              <a:tabLst>
                <a:tab pos="287020" algn="l"/>
                <a:tab pos="361950" algn="l"/>
              </a:tabLst>
            </a:pPr>
            <a:r>
              <a:rPr sz="2400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External</a:t>
            </a:r>
            <a:r>
              <a:rPr sz="2400" spc="-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blunt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trauma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injuries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can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be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seen on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the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head,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neck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and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chest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along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with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mud or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other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foreign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material.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4540" y="5281439"/>
            <a:ext cx="7569200" cy="86233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  <a:tabLst>
                <a:tab pos="7555865" algn="l"/>
              </a:tabLst>
            </a:pPr>
            <a:r>
              <a:rPr sz="5400" u="sng" spc="-355" dirty="0">
                <a:solidFill>
                  <a:srgbClr val="252525"/>
                </a:solidFill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 </a:t>
            </a:r>
            <a:r>
              <a:rPr sz="5400" u="sng" dirty="0">
                <a:solidFill>
                  <a:srgbClr val="252525"/>
                </a:solidFill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Traumatic</a:t>
            </a:r>
            <a:r>
              <a:rPr sz="5400" u="sng" spc="-180" dirty="0">
                <a:solidFill>
                  <a:srgbClr val="252525"/>
                </a:solidFill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 </a:t>
            </a:r>
            <a:r>
              <a:rPr sz="5400" u="sng" spc="-10" dirty="0">
                <a:solidFill>
                  <a:srgbClr val="252525"/>
                </a:solidFill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Asphyxia</a:t>
            </a:r>
            <a:r>
              <a:rPr sz="5400" u="sng" dirty="0">
                <a:solidFill>
                  <a:srgbClr val="252525"/>
                </a:solidFill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	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0801C0-E8AF-7040-3A38-FFAADBEA2638}"/>
              </a:ext>
            </a:extLst>
          </p:cNvPr>
          <p:cNvSpPr/>
          <p:nvPr/>
        </p:nvSpPr>
        <p:spPr>
          <a:xfrm>
            <a:off x="7543800" y="0"/>
            <a:ext cx="1600200" cy="381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DB1FCF-3E67-0B2C-C040-C80D11E1C3B8}"/>
              </a:ext>
            </a:extLst>
          </p:cNvPr>
          <p:cNvSpPr/>
          <p:nvPr/>
        </p:nvSpPr>
        <p:spPr>
          <a:xfrm>
            <a:off x="6629400" y="-1929"/>
            <a:ext cx="2514600" cy="381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Vertical Integration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9768" y="5085588"/>
            <a:ext cx="4529328" cy="150723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1151" y="798576"/>
            <a:ext cx="3541776" cy="377647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64540" y="5287467"/>
            <a:ext cx="75692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55865" algn="l"/>
              </a:tabLst>
            </a:pPr>
            <a:r>
              <a:rPr sz="5400" u="sng" spc="-355" dirty="0"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 </a:t>
            </a:r>
            <a:r>
              <a:rPr sz="5400" u="sng" dirty="0"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Motto</a:t>
            </a:r>
            <a:r>
              <a:rPr sz="5400" u="sng" spc="-100" dirty="0"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 </a:t>
            </a:r>
            <a:r>
              <a:rPr sz="5400" u="sng" dirty="0"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of</a:t>
            </a:r>
            <a:r>
              <a:rPr sz="5400" u="sng" spc="-80" dirty="0"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 </a:t>
            </a:r>
            <a:r>
              <a:rPr sz="5400" u="sng" spc="-25" dirty="0"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RMU</a:t>
            </a:r>
            <a:r>
              <a:rPr sz="5400" u="sng" dirty="0"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	</a:t>
            </a:r>
            <a:endParaRPr sz="5400">
              <a:latin typeface="Impact"/>
              <a:cs typeface="Impact"/>
            </a:endParaRPr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id="{AE4896F5-5D74-FC53-B0ED-A4E290DF9ED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29600" y="-77"/>
            <a:ext cx="914400" cy="173355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741933"/>
            <a:ext cx="3373120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464646"/>
                </a:solidFill>
              </a:rPr>
              <a:t>Internal</a:t>
            </a:r>
            <a:r>
              <a:rPr spc="-15" dirty="0">
                <a:solidFill>
                  <a:srgbClr val="464646"/>
                </a:solidFill>
              </a:rPr>
              <a:t> </a:t>
            </a:r>
            <a:r>
              <a:rPr spc="-10" dirty="0">
                <a:solidFill>
                  <a:srgbClr val="464646"/>
                </a:solidFill>
              </a:rPr>
              <a:t>findings: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4540" y="5281439"/>
            <a:ext cx="7569200" cy="86233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  <a:tabLst>
                <a:tab pos="7555865" algn="l"/>
              </a:tabLst>
            </a:pPr>
            <a:r>
              <a:rPr sz="5400" u="sng" spc="-355" dirty="0">
                <a:solidFill>
                  <a:srgbClr val="252525"/>
                </a:solidFill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 </a:t>
            </a:r>
            <a:r>
              <a:rPr sz="5400" u="sng" dirty="0">
                <a:solidFill>
                  <a:srgbClr val="252525"/>
                </a:solidFill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Traumatic</a:t>
            </a:r>
            <a:r>
              <a:rPr sz="5400" u="sng" spc="-180" dirty="0">
                <a:solidFill>
                  <a:srgbClr val="252525"/>
                </a:solidFill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 </a:t>
            </a:r>
            <a:r>
              <a:rPr sz="5400" u="sng" spc="-10" dirty="0">
                <a:solidFill>
                  <a:srgbClr val="252525"/>
                </a:solidFill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Asphyxia</a:t>
            </a:r>
            <a:r>
              <a:rPr sz="5400" u="sng" dirty="0">
                <a:solidFill>
                  <a:srgbClr val="252525"/>
                </a:solidFill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	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39" y="1280283"/>
            <a:ext cx="7802245" cy="404939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670"/>
              </a:spcBef>
              <a:buFont typeface="Courier New"/>
              <a:buChar char="o"/>
              <a:tabLst>
                <a:tab pos="286385" algn="l"/>
              </a:tabLst>
            </a:pPr>
            <a:r>
              <a:rPr sz="2400" b="1" dirty="0">
                <a:solidFill>
                  <a:srgbClr val="2CA1BE"/>
                </a:solidFill>
                <a:latin typeface="Times New Roman"/>
                <a:cs typeface="Times New Roman"/>
              </a:rPr>
              <a:t>Eyes:</a:t>
            </a:r>
            <a:r>
              <a:rPr sz="2400" b="1" spc="-30" dirty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Retinal</a:t>
            </a:r>
            <a:r>
              <a:rPr sz="2400" spc="-5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hemorrhages).</a:t>
            </a:r>
            <a:endParaRPr sz="2400">
              <a:latin typeface="Times New Roman"/>
              <a:cs typeface="Times New Roman"/>
            </a:endParaRPr>
          </a:p>
          <a:p>
            <a:pPr marL="286385" indent="-273685">
              <a:lnSpc>
                <a:spcPct val="100000"/>
              </a:lnSpc>
              <a:spcBef>
                <a:spcPts val="580"/>
              </a:spcBef>
              <a:buFont typeface="Courier New"/>
              <a:buChar char="o"/>
              <a:tabLst>
                <a:tab pos="286385" algn="l"/>
              </a:tabLst>
            </a:pPr>
            <a:r>
              <a:rPr sz="2400" b="1" dirty="0">
                <a:solidFill>
                  <a:srgbClr val="2CA1BE"/>
                </a:solidFill>
                <a:latin typeface="Times New Roman"/>
                <a:cs typeface="Times New Roman"/>
              </a:rPr>
              <a:t>Face:</a:t>
            </a:r>
            <a:r>
              <a:rPr sz="2400" b="1" spc="-20" dirty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Nose,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ear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or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pharyngeal</a:t>
            </a:r>
            <a:r>
              <a:rPr sz="2400" spc="-3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petechiae/</a:t>
            </a:r>
            <a:r>
              <a:rPr sz="2400" spc="-5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ecchymosis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that</a:t>
            </a:r>
            <a:endParaRPr sz="2400">
              <a:latin typeface="Times New Roman"/>
              <a:cs typeface="Times New Roman"/>
            </a:endParaRPr>
          </a:p>
          <a:p>
            <a:pPr marL="287020">
              <a:lnSpc>
                <a:spcPct val="100000"/>
              </a:lnSpc>
            </a:pP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mimic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 basal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skull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fracture.</a:t>
            </a:r>
            <a:endParaRPr sz="2400">
              <a:latin typeface="Times New Roman"/>
              <a:cs typeface="Times New Roman"/>
            </a:endParaRPr>
          </a:p>
          <a:p>
            <a:pPr marL="285750" marR="5080" indent="-273685">
              <a:lnSpc>
                <a:spcPct val="100000"/>
              </a:lnSpc>
              <a:spcBef>
                <a:spcPts val="575"/>
              </a:spcBef>
              <a:buFont typeface="Courier New"/>
              <a:buChar char="o"/>
              <a:tabLst>
                <a:tab pos="287020" algn="l"/>
              </a:tabLst>
            </a:pPr>
            <a:r>
              <a:rPr sz="2400" b="1" dirty="0">
                <a:solidFill>
                  <a:srgbClr val="2CA1BE"/>
                </a:solidFill>
                <a:latin typeface="Times New Roman"/>
                <a:cs typeface="Times New Roman"/>
              </a:rPr>
              <a:t>Bones:</a:t>
            </a:r>
            <a:r>
              <a:rPr sz="2400" b="1" spc="-15" dirty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Rib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and</a:t>
            </a:r>
            <a:r>
              <a:rPr sz="2400" spc="-3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clavicle</a:t>
            </a:r>
            <a:r>
              <a:rPr sz="2400" spc="-5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fractures</a:t>
            </a:r>
            <a:r>
              <a:rPr sz="2400" spc="-4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are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common;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extremity</a:t>
            </a:r>
            <a:r>
              <a:rPr sz="2400" spc="-6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and 	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pelvic</a:t>
            </a:r>
            <a:r>
              <a:rPr sz="2400" spc="-3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fractures.</a:t>
            </a:r>
            <a:endParaRPr sz="2400">
              <a:latin typeface="Times New Roman"/>
              <a:cs typeface="Times New Roman"/>
            </a:endParaRPr>
          </a:p>
          <a:p>
            <a:pPr marL="286385" indent="-273685">
              <a:lnSpc>
                <a:spcPct val="100000"/>
              </a:lnSpc>
              <a:spcBef>
                <a:spcPts val="580"/>
              </a:spcBef>
              <a:buFont typeface="Courier New"/>
              <a:buChar char="o"/>
              <a:tabLst>
                <a:tab pos="286385" algn="l"/>
              </a:tabLst>
            </a:pPr>
            <a:r>
              <a:rPr sz="2400" b="1" dirty="0">
                <a:solidFill>
                  <a:srgbClr val="2CA1BE"/>
                </a:solidFill>
                <a:latin typeface="Times New Roman"/>
                <a:cs typeface="Times New Roman"/>
              </a:rPr>
              <a:t>Upper</a:t>
            </a:r>
            <a:r>
              <a:rPr sz="2400" b="1" spc="-60" dirty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2CA1BE"/>
                </a:solidFill>
                <a:latin typeface="Times New Roman"/>
                <a:cs typeface="Times New Roman"/>
              </a:rPr>
              <a:t>Respiratory</a:t>
            </a:r>
            <a:r>
              <a:rPr sz="2400" b="1" spc="-35" dirty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2CA1BE"/>
                </a:solidFill>
                <a:latin typeface="Times New Roman"/>
                <a:cs typeface="Times New Roman"/>
              </a:rPr>
              <a:t>tract:</a:t>
            </a:r>
            <a:r>
              <a:rPr sz="2400" b="1" spc="-35" dirty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Edema,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epiglottic</a:t>
            </a:r>
            <a:r>
              <a:rPr sz="2400" spc="-6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and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laryngeal</a:t>
            </a:r>
            <a:endParaRPr sz="2400">
              <a:latin typeface="Times New Roman"/>
              <a:cs typeface="Times New Roman"/>
            </a:endParaRPr>
          </a:p>
          <a:p>
            <a:pPr marL="287020">
              <a:lnSpc>
                <a:spcPct val="100000"/>
              </a:lnSpc>
            </a:pP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petechiae.</a:t>
            </a:r>
            <a:endParaRPr sz="2400">
              <a:latin typeface="Times New Roman"/>
              <a:cs typeface="Times New Roman"/>
            </a:endParaRPr>
          </a:p>
          <a:p>
            <a:pPr marL="285750" marR="725805" indent="-273685">
              <a:lnSpc>
                <a:spcPct val="100000"/>
              </a:lnSpc>
              <a:spcBef>
                <a:spcPts val="575"/>
              </a:spcBef>
              <a:buFont typeface="Courier New"/>
              <a:buChar char="o"/>
              <a:tabLst>
                <a:tab pos="287020" algn="l"/>
              </a:tabLst>
            </a:pPr>
            <a:r>
              <a:rPr sz="2400" b="1" dirty="0">
                <a:solidFill>
                  <a:srgbClr val="2CA1BE"/>
                </a:solidFill>
                <a:latin typeface="Times New Roman"/>
                <a:cs typeface="Times New Roman"/>
              </a:rPr>
              <a:t>Lungs:</a:t>
            </a:r>
            <a:r>
              <a:rPr sz="2400" b="1" spc="-20" dirty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Congested,</a:t>
            </a:r>
            <a:r>
              <a:rPr sz="2400" spc="-5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heavy,</a:t>
            </a:r>
            <a:r>
              <a:rPr sz="2400" spc="-4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sub-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pleural</a:t>
            </a:r>
            <a:r>
              <a:rPr sz="2400" spc="-5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petechiae, 	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contusions/lacerations</a:t>
            </a:r>
            <a:r>
              <a:rPr sz="2400" spc="-5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and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hemo/pneumothorax</a:t>
            </a:r>
            <a:r>
              <a:rPr sz="2400" spc="-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may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be 	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present.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3F6554-ED72-8D9F-FB43-B9DD6B599FA5}"/>
              </a:ext>
            </a:extLst>
          </p:cNvPr>
          <p:cNvSpPr/>
          <p:nvPr/>
        </p:nvSpPr>
        <p:spPr>
          <a:xfrm>
            <a:off x="6629400" y="-1929"/>
            <a:ext cx="2514600" cy="381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Vertical Integration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17219" y="2506979"/>
            <a:ext cx="5255260" cy="899160"/>
            <a:chOff x="617219" y="2506979"/>
            <a:chExt cx="5255260" cy="8991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7219" y="2537459"/>
              <a:ext cx="644652" cy="8427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6299" y="2506979"/>
              <a:ext cx="1822704" cy="8991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65603" y="2506979"/>
              <a:ext cx="669036" cy="8991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01240" y="2506979"/>
              <a:ext cx="1444752" cy="8991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12591" y="2506979"/>
              <a:ext cx="2659380" cy="89916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40739" y="868426"/>
            <a:ext cx="7096125" cy="3500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marR="816610" indent="-273685">
              <a:lnSpc>
                <a:spcPct val="100000"/>
              </a:lnSpc>
              <a:spcBef>
                <a:spcPts val="100"/>
              </a:spcBef>
              <a:buFont typeface="Courier New"/>
              <a:buChar char="o"/>
              <a:tabLst>
                <a:tab pos="287020" algn="l"/>
              </a:tabLst>
            </a:pPr>
            <a:r>
              <a:rPr sz="2400" b="1" dirty="0">
                <a:solidFill>
                  <a:srgbClr val="2CA1BE"/>
                </a:solidFill>
                <a:latin typeface="Times New Roman"/>
                <a:cs typeface="Times New Roman"/>
              </a:rPr>
              <a:t>Heart:</a:t>
            </a:r>
            <a:r>
              <a:rPr sz="2400" b="1" spc="-25" dirty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Right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heart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and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veins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above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aorta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may</a:t>
            </a:r>
            <a:r>
              <a:rPr sz="2400" spc="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be 	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distended,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injuries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are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rare.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Abdomen</a:t>
            </a:r>
            <a:r>
              <a:rPr sz="2400" spc="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: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Hepatic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and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splenic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lacerations</a:t>
            </a:r>
            <a:r>
              <a:rPr sz="2400" spc="-3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may</a:t>
            </a:r>
            <a:r>
              <a:rPr sz="2400" spc="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be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found.</a:t>
            </a:r>
            <a:endParaRPr sz="2400" dirty="0">
              <a:latin typeface="Times New Roman"/>
              <a:cs typeface="Times New Roman"/>
            </a:endParaRPr>
          </a:p>
          <a:p>
            <a:pPr marL="286385" indent="-273685">
              <a:lnSpc>
                <a:spcPct val="100000"/>
              </a:lnSpc>
              <a:spcBef>
                <a:spcPts val="620"/>
              </a:spcBef>
              <a:buFont typeface="Courier New"/>
              <a:buChar char="o"/>
              <a:tabLst>
                <a:tab pos="286385" algn="l"/>
              </a:tabLst>
            </a:pPr>
            <a:r>
              <a:rPr sz="2400" b="1" dirty="0">
                <a:solidFill>
                  <a:srgbClr val="2CA1BE"/>
                </a:solidFill>
                <a:latin typeface="Times New Roman"/>
                <a:cs typeface="Times New Roman"/>
              </a:rPr>
              <a:t>CNS:</a:t>
            </a:r>
            <a:r>
              <a:rPr sz="2400" b="1" spc="5" dirty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Edema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and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petechiae</a:t>
            </a:r>
            <a:r>
              <a:rPr sz="2400" spc="-4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can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be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seen</a:t>
            </a:r>
            <a:r>
              <a:rPr sz="2600" spc="-10" dirty="0">
                <a:solidFill>
                  <a:srgbClr val="464646"/>
                </a:solidFill>
                <a:latin typeface="Times New Roman"/>
                <a:cs typeface="Times New Roman"/>
              </a:rPr>
              <a:t>.</a:t>
            </a:r>
            <a:endParaRPr sz="2600" dirty="0">
              <a:latin typeface="Times New Roman"/>
              <a:cs typeface="Times New Roman"/>
            </a:endParaRPr>
          </a:p>
          <a:p>
            <a:pPr marL="286385" indent="-273685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286385" algn="l"/>
              </a:tabLst>
            </a:pPr>
            <a:r>
              <a:rPr sz="3200" b="1" dirty="0">
                <a:solidFill>
                  <a:srgbClr val="2CA1BE"/>
                </a:solidFill>
                <a:latin typeface="Times New Roman"/>
                <a:cs typeface="Times New Roman"/>
              </a:rPr>
              <a:t>Medico-legal</a:t>
            </a:r>
            <a:r>
              <a:rPr sz="3200" b="1" spc="-30" dirty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2CA1BE"/>
                </a:solidFill>
                <a:latin typeface="Times New Roman"/>
                <a:cs typeface="Times New Roman"/>
              </a:rPr>
              <a:t>importance:</a:t>
            </a:r>
            <a:r>
              <a:rPr sz="3200" spc="-10" dirty="0">
                <a:solidFill>
                  <a:srgbClr val="464646"/>
                </a:solidFill>
                <a:latin typeface="Times New Roman"/>
                <a:cs typeface="Times New Roman"/>
              </a:rPr>
              <a:t>„</a:t>
            </a:r>
            <a:endParaRPr sz="3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2400" dirty="0">
                <a:solidFill>
                  <a:srgbClr val="2CA1BE"/>
                </a:solidFill>
                <a:latin typeface="Courier New"/>
                <a:cs typeface="Courier New"/>
              </a:rPr>
              <a:t>o</a:t>
            </a:r>
            <a:r>
              <a:rPr sz="2400" spc="-720" dirty="0">
                <a:solidFill>
                  <a:srgbClr val="2CA1BE"/>
                </a:solidFill>
                <a:latin typeface="Courier New"/>
                <a:cs typeface="Courier New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Mostly</a:t>
            </a:r>
            <a:r>
              <a:rPr sz="2400" spc="-5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accidental,</a:t>
            </a:r>
            <a:endParaRPr sz="2400" dirty="0">
              <a:latin typeface="Times New Roman"/>
              <a:cs typeface="Times New Roman"/>
            </a:endParaRPr>
          </a:p>
          <a:p>
            <a:pPr marL="285750" marR="39370" indent="-273685">
              <a:lnSpc>
                <a:spcPct val="100000"/>
              </a:lnSpc>
              <a:spcBef>
                <a:spcPts val="580"/>
              </a:spcBef>
              <a:buClr>
                <a:srgbClr val="2CA1BE"/>
              </a:buClr>
              <a:buFont typeface="Courier New"/>
              <a:buChar char="o"/>
              <a:tabLst>
                <a:tab pos="287020" algn="l"/>
              </a:tabLst>
            </a:pP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Fallen</a:t>
            </a:r>
            <a:r>
              <a:rPr sz="2400" spc="-3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appliances</a:t>
            </a:r>
            <a:r>
              <a:rPr sz="2400" spc="-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or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furniture</a:t>
            </a:r>
            <a:r>
              <a:rPr sz="2400" spc="-3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particularly</a:t>
            </a:r>
            <a:r>
              <a:rPr sz="2400" spc="-5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over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children 	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has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been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described</a:t>
            </a:r>
            <a:r>
              <a:rPr sz="2400" spc="-4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as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means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of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homicide.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4540" y="5281439"/>
            <a:ext cx="7569200" cy="86233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  <a:tabLst>
                <a:tab pos="7555865" algn="l"/>
              </a:tabLst>
            </a:pPr>
            <a:r>
              <a:rPr sz="5400" u="sng" spc="-355" dirty="0">
                <a:solidFill>
                  <a:srgbClr val="252525"/>
                </a:solidFill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 </a:t>
            </a:r>
            <a:r>
              <a:rPr sz="5400" u="sng" dirty="0">
                <a:solidFill>
                  <a:srgbClr val="252525"/>
                </a:solidFill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Traumatic</a:t>
            </a:r>
            <a:r>
              <a:rPr sz="5400" u="sng" spc="-180" dirty="0">
                <a:solidFill>
                  <a:srgbClr val="252525"/>
                </a:solidFill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 </a:t>
            </a:r>
            <a:r>
              <a:rPr sz="5400" u="sng" spc="-10" dirty="0">
                <a:solidFill>
                  <a:srgbClr val="252525"/>
                </a:solidFill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Asphyxia</a:t>
            </a:r>
            <a:r>
              <a:rPr sz="5400" u="sng" dirty="0">
                <a:solidFill>
                  <a:srgbClr val="252525"/>
                </a:solidFill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	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9A3F9F-DD46-C254-7D8D-41E658C706F7}"/>
              </a:ext>
            </a:extLst>
          </p:cNvPr>
          <p:cNvSpPr/>
          <p:nvPr/>
        </p:nvSpPr>
        <p:spPr>
          <a:xfrm>
            <a:off x="6629400" y="-1929"/>
            <a:ext cx="2514600" cy="381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Vertical Integration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9" y="1490217"/>
            <a:ext cx="7338059" cy="273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CA1BE"/>
                </a:solidFill>
                <a:latin typeface="Times New Roman"/>
                <a:cs typeface="Times New Roman"/>
              </a:rPr>
              <a:t>“</a:t>
            </a:r>
            <a:r>
              <a:rPr sz="2400" b="1" spc="-20" dirty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It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is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combination</a:t>
            </a:r>
            <a:r>
              <a:rPr sz="2400" spc="-3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of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homicidal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smothering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and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traumatic asphyxia.</a:t>
            </a:r>
            <a:r>
              <a:rPr sz="2400" b="1" spc="-10" dirty="0">
                <a:solidFill>
                  <a:srgbClr val="2CA1BE"/>
                </a:solidFill>
                <a:latin typeface="Times New Roman"/>
                <a:cs typeface="Times New Roman"/>
              </a:rPr>
              <a:t>”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75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marR="157480" indent="76200">
              <a:lnSpc>
                <a:spcPct val="100000"/>
              </a:lnSpc>
            </a:pP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William</a:t>
            </a:r>
            <a:r>
              <a:rPr sz="2400" spc="-6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Burke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and</a:t>
            </a:r>
            <a:r>
              <a:rPr sz="2400" spc="-7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William</a:t>
            </a:r>
            <a:r>
              <a:rPr sz="2400" spc="-5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Hare</a:t>
            </a:r>
            <a:r>
              <a:rPr sz="2400" spc="-3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killed</a:t>
            </a:r>
            <a:r>
              <a:rPr sz="2400" spc="-6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16</a:t>
            </a:r>
            <a:r>
              <a:rPr sz="2400" spc="-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persons</a:t>
            </a:r>
            <a:r>
              <a:rPr sz="2400" spc="-3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during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1927–28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in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Scotland</a:t>
            </a:r>
            <a:r>
              <a:rPr sz="2400" spc="-3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and sold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their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bodies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to</a:t>
            </a:r>
            <a:r>
              <a:rPr sz="2400" spc="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Dr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Robert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Knox for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use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as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specimens in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his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anatomy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classes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in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Edinburgh</a:t>
            </a:r>
            <a:r>
              <a:rPr sz="2400" spc="-4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Medical</a:t>
            </a:r>
            <a:r>
              <a:rPr sz="2400" spc="-7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School.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5281439"/>
            <a:ext cx="7569200" cy="86233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  <a:tabLst>
                <a:tab pos="7555865" algn="l"/>
              </a:tabLst>
            </a:pPr>
            <a:r>
              <a:rPr sz="5400" u="sng" spc="-355" dirty="0">
                <a:solidFill>
                  <a:srgbClr val="464646"/>
                </a:solidFill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 </a:t>
            </a:r>
            <a:r>
              <a:rPr sz="5400" u="sng" spc="-10" dirty="0">
                <a:solidFill>
                  <a:srgbClr val="464646"/>
                </a:solidFill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Burking</a:t>
            </a:r>
            <a:r>
              <a:rPr sz="5400" u="sng" dirty="0">
                <a:solidFill>
                  <a:srgbClr val="464646"/>
                </a:solidFill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	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E633DF-20ED-FB23-AD02-7059423A1CE7}"/>
              </a:ext>
            </a:extLst>
          </p:cNvPr>
          <p:cNvSpPr/>
          <p:nvPr/>
        </p:nvSpPr>
        <p:spPr>
          <a:xfrm>
            <a:off x="7543800" y="0"/>
            <a:ext cx="1600200" cy="381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0020" y="1466088"/>
            <a:ext cx="3039110" cy="899160"/>
            <a:chOff x="160020" y="1466088"/>
            <a:chExt cx="3039110" cy="8991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020" y="1496568"/>
              <a:ext cx="644652" cy="8427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9100" y="1466088"/>
              <a:ext cx="2779776" cy="89916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383540" y="1466220"/>
            <a:ext cx="5264150" cy="2886710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905"/>
              </a:spcBef>
              <a:buFont typeface="Arial MT"/>
              <a:buChar char="•"/>
              <a:tabLst>
                <a:tab pos="286385" algn="l"/>
              </a:tabLst>
            </a:pPr>
            <a:r>
              <a:rPr sz="3200" b="1" spc="-10" dirty="0">
                <a:solidFill>
                  <a:srgbClr val="2CA1BE"/>
                </a:solidFill>
                <a:latin typeface="Times New Roman"/>
                <a:cs typeface="Times New Roman"/>
              </a:rPr>
              <a:t>Mechanism:</a:t>
            </a:r>
            <a:endParaRPr sz="3200">
              <a:latin typeface="Times New Roman"/>
              <a:cs typeface="Times New Roman"/>
            </a:endParaRPr>
          </a:p>
          <a:p>
            <a:pPr marL="12700" marR="5080" indent="59055">
              <a:lnSpc>
                <a:spcPct val="100000"/>
              </a:lnSpc>
              <a:spcBef>
                <a:spcPts val="595"/>
              </a:spcBef>
            </a:pP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</a:t>
            </a:r>
            <a:r>
              <a:rPr sz="2400" spc="-14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victim</a:t>
            </a:r>
            <a:r>
              <a:rPr sz="2400" spc="-5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was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invited</a:t>
            </a:r>
            <a:r>
              <a:rPr sz="2400" spc="-4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to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their</a:t>
            </a:r>
            <a:r>
              <a:rPr sz="2400" spc="-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house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and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given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alcohol.</a:t>
            </a:r>
            <a:r>
              <a:rPr sz="2400" spc="-9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When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drunk,</a:t>
            </a:r>
            <a:r>
              <a:rPr sz="2400" spc="-3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he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was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thrown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on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the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ground.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Burke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would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kneel</a:t>
            </a:r>
            <a:r>
              <a:rPr sz="2400" spc="-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or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sit</a:t>
            </a:r>
            <a:r>
              <a:rPr sz="2400" spc="-3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on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the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chest</a:t>
            </a:r>
            <a:r>
              <a:rPr sz="2400" spc="-3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and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close</a:t>
            </a:r>
            <a:r>
              <a:rPr sz="2400" spc="-3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the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nose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and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mouth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with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his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hands,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and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Hare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used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to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pull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him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around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the room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by the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feet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till</a:t>
            </a:r>
            <a:r>
              <a:rPr sz="2400" spc="-4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he is 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dead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13476" y="1522475"/>
            <a:ext cx="3118104" cy="373684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64540" y="5281439"/>
            <a:ext cx="7569200" cy="86233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  <a:tabLst>
                <a:tab pos="7555865" algn="l"/>
              </a:tabLst>
            </a:pPr>
            <a:r>
              <a:rPr sz="5400" u="sng" spc="-355" dirty="0">
                <a:solidFill>
                  <a:srgbClr val="464646"/>
                </a:solidFill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 </a:t>
            </a:r>
            <a:r>
              <a:rPr sz="5400" u="sng" spc="-10" dirty="0">
                <a:solidFill>
                  <a:srgbClr val="464646"/>
                </a:solidFill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Burking</a:t>
            </a:r>
            <a:r>
              <a:rPr sz="5400" u="sng" dirty="0">
                <a:solidFill>
                  <a:srgbClr val="464646"/>
                </a:solidFill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	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1E2733-D627-B4CF-A9B4-899B35F78EB8}"/>
              </a:ext>
            </a:extLst>
          </p:cNvPr>
          <p:cNvSpPr/>
          <p:nvPr/>
        </p:nvSpPr>
        <p:spPr>
          <a:xfrm>
            <a:off x="7543800" y="0"/>
            <a:ext cx="1600200" cy="381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9768" y="5085588"/>
            <a:ext cx="3476244" cy="150723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40739" y="594105"/>
            <a:ext cx="7374890" cy="3610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955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Font typeface="Arial MT"/>
              <a:buChar char="•"/>
              <a:tabLst>
                <a:tab pos="287020" algn="l"/>
              </a:tabLst>
            </a:pPr>
            <a:r>
              <a:rPr sz="2400" u="sng" spc="-10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Times New Roman"/>
                <a:cs typeface="Times New Roman"/>
              </a:rPr>
              <a:t>https://pubmed.ncbi.nlm.nih.gov/16738432/#:~:text=Mal</a:t>
            </a:r>
            <a:r>
              <a:rPr sz="2400" spc="-10" dirty="0">
                <a:solidFill>
                  <a:srgbClr val="FF8118"/>
                </a:solidFill>
                <a:latin typeface="Times New Roman"/>
                <a:cs typeface="Times New Roman"/>
              </a:rPr>
              <a:t> </a:t>
            </a:r>
            <a:r>
              <a:rPr sz="2400" u="sng" spc="-10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Times New Roman"/>
                <a:cs typeface="Times New Roman"/>
              </a:rPr>
              <a:t>es%20constitute%2079.8%25%20of%20all,of%20all%20</a:t>
            </a:r>
            <a:r>
              <a:rPr sz="2400" spc="-10" dirty="0">
                <a:solidFill>
                  <a:srgbClr val="FF8118"/>
                </a:solidFill>
                <a:latin typeface="Times New Roman"/>
                <a:cs typeface="Times New Roman"/>
              </a:rPr>
              <a:t> </a:t>
            </a:r>
            <a:r>
              <a:rPr sz="2400" u="sng" spc="-10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Times New Roman"/>
                <a:cs typeface="Times New Roman"/>
              </a:rPr>
              <a:t>asphyxial%20deaths%2C%20respectively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2CA1BE"/>
              </a:buClr>
              <a:buFont typeface="Arial MT"/>
              <a:buChar char="•"/>
              <a:tabLst>
                <a:tab pos="287020" algn="l"/>
              </a:tabLst>
            </a:pPr>
            <a:r>
              <a:rPr sz="2400" u="sng" spc="-10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Times New Roman"/>
                <a:cs typeface="Times New Roman"/>
                <a:hlinkClick r:id="rId3"/>
              </a:rPr>
              <a:t>https://pjmhsonline.com/2021/august/2148.pdf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2CA1BE"/>
              </a:buClr>
              <a:buFont typeface="Arial MT"/>
              <a:buChar char="•"/>
              <a:tabLst>
                <a:tab pos="287020" algn="l"/>
              </a:tabLst>
            </a:pPr>
            <a:r>
              <a:rPr sz="2400" u="sng" spc="-10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Times New Roman"/>
                <a:cs typeface="Times New Roman"/>
                <a:hlinkClick r:id="rId4"/>
              </a:rPr>
              <a:t>https://apims.net/index.php/apims/article/view/276</a:t>
            </a:r>
            <a:endParaRPr sz="2400">
              <a:latin typeface="Times New Roman"/>
              <a:cs typeface="Times New Roman"/>
            </a:endParaRPr>
          </a:p>
          <a:p>
            <a:pPr marL="287020" marR="475615" indent="-274955">
              <a:lnSpc>
                <a:spcPct val="100000"/>
              </a:lnSpc>
              <a:spcBef>
                <a:spcPts val="575"/>
              </a:spcBef>
              <a:buClr>
                <a:srgbClr val="2CA1BE"/>
              </a:buClr>
              <a:buFont typeface="Arial MT"/>
              <a:buChar char="•"/>
              <a:tabLst>
                <a:tab pos="287020" algn="l"/>
              </a:tabLst>
            </a:pPr>
            <a:r>
              <a:rPr sz="2400" u="sng" spc="-10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Times New Roman"/>
                <a:cs typeface="Times New Roman"/>
                <a:hlinkClick r:id="rId5"/>
              </a:rPr>
              <a:t>https://www.duhs.edu.pk/download/jduhs-vol.6-issue-</a:t>
            </a:r>
            <a:r>
              <a:rPr sz="2400" spc="-10" dirty="0">
                <a:solidFill>
                  <a:srgbClr val="FF8118"/>
                </a:solidFill>
                <a:latin typeface="Times New Roman"/>
                <a:cs typeface="Times New Roman"/>
                <a:hlinkClick r:id="rId5"/>
              </a:rPr>
              <a:t> </a:t>
            </a:r>
            <a:r>
              <a:rPr sz="2400" u="sng" spc="-10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Times New Roman"/>
                <a:cs typeface="Times New Roman"/>
                <a:hlinkClick r:id="rId5"/>
              </a:rPr>
              <a:t>3/rp3.pdf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2CA1BE"/>
              </a:buClr>
              <a:buFont typeface="Arial MT"/>
              <a:buChar char="•"/>
              <a:tabLst>
                <a:tab pos="287020" algn="l"/>
              </a:tabLst>
            </a:pP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https://emedicine.medscape.com/article/1988699-</a:t>
            </a:r>
            <a:endParaRPr sz="2400">
              <a:latin typeface="Times New Roman"/>
              <a:cs typeface="Times New Roman"/>
            </a:endParaRPr>
          </a:p>
          <a:p>
            <a:pPr marL="28702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overview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4540" y="5281439"/>
            <a:ext cx="7569200" cy="86233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  <a:tabLst>
                <a:tab pos="7555865" algn="l"/>
              </a:tabLst>
            </a:pPr>
            <a:r>
              <a:rPr sz="5400" u="sng" spc="-355" dirty="0"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 </a:t>
            </a:r>
            <a:r>
              <a:rPr sz="5400" u="sng" spc="-10" dirty="0"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Research</a:t>
            </a:r>
            <a:r>
              <a:rPr sz="5400" u="sng" dirty="0"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	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416348-750C-C0F4-608A-E664550D0E98}"/>
              </a:ext>
            </a:extLst>
          </p:cNvPr>
          <p:cNvSpPr/>
          <p:nvPr/>
        </p:nvSpPr>
        <p:spPr>
          <a:xfrm>
            <a:off x="7924800" y="0"/>
            <a:ext cx="1219200" cy="381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Research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9" y="996441"/>
            <a:ext cx="7153275" cy="2366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39370" indent="-274955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Font typeface="Arial MT"/>
              <a:buChar char="•"/>
              <a:tabLst>
                <a:tab pos="287020" algn="l"/>
              </a:tabLst>
            </a:pP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The</a:t>
            </a:r>
            <a:r>
              <a:rPr sz="2400" spc="-3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determination</a:t>
            </a:r>
            <a:r>
              <a:rPr sz="2400" spc="-4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of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patient's</a:t>
            </a:r>
            <a:r>
              <a:rPr sz="2400" spc="-4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death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is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of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considerable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medical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and ethical</a:t>
            </a:r>
            <a:r>
              <a:rPr sz="2400" spc="-4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significance.</a:t>
            </a:r>
            <a:endParaRPr sz="2400" dirty="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2CA1BE"/>
              </a:buClr>
              <a:buFont typeface="Arial MT"/>
              <a:buChar char="•"/>
              <a:tabLst>
                <a:tab pos="287020" algn="l"/>
              </a:tabLst>
            </a:pP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Death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is a biological</a:t>
            </a:r>
            <a:r>
              <a:rPr sz="2400" spc="-4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concept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with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social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implications.</a:t>
            </a:r>
            <a:endParaRPr sz="2400" dirty="0">
              <a:latin typeface="Times New Roman"/>
              <a:cs typeface="Times New Roman"/>
            </a:endParaRPr>
          </a:p>
          <a:p>
            <a:pPr marL="287020" marR="5080" indent="-274955">
              <a:lnSpc>
                <a:spcPct val="100000"/>
              </a:lnSpc>
              <a:spcBef>
                <a:spcPts val="580"/>
              </a:spcBef>
              <a:buClr>
                <a:srgbClr val="2CA1BE"/>
              </a:buClr>
              <a:buFont typeface="Arial MT"/>
              <a:buChar char="•"/>
              <a:tabLst>
                <a:tab pos="287020" algn="l"/>
              </a:tabLst>
            </a:pP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Acting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with</a:t>
            </a:r>
            <a:r>
              <a:rPr sz="2400" spc="-4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honesty,</a:t>
            </a:r>
            <a:r>
              <a:rPr sz="2400" spc="-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transparency,</a:t>
            </a:r>
            <a:r>
              <a:rPr sz="2400" spc="-6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respect,</a:t>
            </a:r>
            <a:r>
              <a:rPr sz="2400" spc="-6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and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integrity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is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critical</a:t>
            </a:r>
            <a:r>
              <a:rPr sz="2400" spc="-5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to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trust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in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the patient-physician</a:t>
            </a:r>
            <a:r>
              <a:rPr sz="2400" spc="-4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relationship,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and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the</a:t>
            </a:r>
            <a:r>
              <a:rPr sz="2400" spc="-3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profession,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in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life</a:t>
            </a:r>
            <a:r>
              <a:rPr sz="2400" spc="-4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and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in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death.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5281439"/>
            <a:ext cx="7569200" cy="86233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  <a:tabLst>
                <a:tab pos="7555865" algn="l"/>
              </a:tabLst>
            </a:pPr>
            <a:r>
              <a:rPr sz="5400" u="sng" spc="-335" dirty="0"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 </a:t>
            </a:r>
            <a:r>
              <a:rPr sz="5400" u="sng" spc="-105" dirty="0"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Biomedical</a:t>
            </a:r>
            <a:r>
              <a:rPr sz="5400" u="sng" spc="-200" dirty="0"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 </a:t>
            </a:r>
            <a:r>
              <a:rPr sz="5400" u="sng" spc="-10" dirty="0"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Ethics</a:t>
            </a:r>
            <a:r>
              <a:rPr sz="5400" u="sng" dirty="0"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	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823A40-2904-F097-855E-A83F4F76F378}"/>
              </a:ext>
            </a:extLst>
          </p:cNvPr>
          <p:cNvSpPr/>
          <p:nvPr/>
        </p:nvSpPr>
        <p:spPr>
          <a:xfrm>
            <a:off x="8333740" y="0"/>
            <a:ext cx="810260" cy="381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Ethics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9" y="673354"/>
            <a:ext cx="7189470" cy="368363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75"/>
              </a:spcBef>
              <a:buClr>
                <a:srgbClr val="2CA1BE"/>
              </a:buClr>
              <a:buFont typeface="Arial MT"/>
              <a:buChar char="•"/>
              <a:tabLst>
                <a:tab pos="287020" algn="l"/>
              </a:tabLst>
            </a:pP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Some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treatments</a:t>
            </a:r>
            <a:r>
              <a:rPr sz="2400" spc="-4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for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asphyxiation</a:t>
            </a:r>
            <a:r>
              <a:rPr sz="2400" spc="-5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include:</a:t>
            </a:r>
            <a:endParaRPr sz="2400" dirty="0">
              <a:latin typeface="Times New Roman"/>
              <a:cs typeface="Times New Roman"/>
            </a:endParaRPr>
          </a:p>
          <a:p>
            <a:pPr marL="1572895" lvl="1" indent="-571500">
              <a:lnSpc>
                <a:spcPct val="100000"/>
              </a:lnSpc>
              <a:spcBef>
                <a:spcPts val="575"/>
              </a:spcBef>
              <a:buClr>
                <a:srgbClr val="2CA1BE"/>
              </a:buClr>
              <a:buAutoNum type="romanLcPeriod"/>
              <a:tabLst>
                <a:tab pos="1572895" algn="l"/>
              </a:tabLst>
            </a:pP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Cardiopulmonary</a:t>
            </a:r>
            <a:r>
              <a:rPr sz="2400" spc="-4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resuscitation</a:t>
            </a:r>
            <a:r>
              <a:rPr sz="2400" spc="-6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(CPR)</a:t>
            </a:r>
            <a:endParaRPr sz="2400" dirty="0">
              <a:latin typeface="Times New Roman"/>
              <a:cs typeface="Times New Roman"/>
            </a:endParaRPr>
          </a:p>
          <a:p>
            <a:pPr marL="1572895" lvl="1" indent="-571500">
              <a:lnSpc>
                <a:spcPct val="100000"/>
              </a:lnSpc>
              <a:spcBef>
                <a:spcPts val="575"/>
              </a:spcBef>
              <a:buClr>
                <a:srgbClr val="2CA1BE"/>
              </a:buClr>
              <a:buAutoNum type="romanLcPeriod"/>
              <a:tabLst>
                <a:tab pos="1572895" algn="l"/>
              </a:tabLst>
            </a:pP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Oxygen</a:t>
            </a:r>
            <a:r>
              <a:rPr sz="2400" spc="-8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therapy.</a:t>
            </a:r>
            <a:endParaRPr sz="2400" dirty="0">
              <a:latin typeface="Times New Roman"/>
              <a:cs typeface="Times New Roman"/>
            </a:endParaRPr>
          </a:p>
          <a:p>
            <a:pPr marL="1572895" marR="5080" lvl="1" indent="-571500">
              <a:lnSpc>
                <a:spcPct val="100000"/>
              </a:lnSpc>
              <a:spcBef>
                <a:spcPts val="580"/>
              </a:spcBef>
              <a:buClr>
                <a:srgbClr val="2CA1BE"/>
              </a:buClr>
              <a:buAutoNum type="romanLcPeriod"/>
              <a:tabLst>
                <a:tab pos="1572895" algn="l"/>
              </a:tabLst>
            </a:pP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Heimlich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maneuver is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first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aid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technique</a:t>
            </a:r>
            <a:r>
              <a:rPr sz="2400" spc="-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for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choking.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It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uses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abdominal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thrusts</a:t>
            </a:r>
            <a:r>
              <a:rPr sz="2400" spc="-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below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the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diaphragm</a:t>
            </a:r>
            <a:r>
              <a:rPr sz="2400" spc="-3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to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remove a foreign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object</a:t>
            </a:r>
            <a:r>
              <a:rPr sz="2400" spc="-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from </a:t>
            </a:r>
            <a:r>
              <a:rPr sz="2400" spc="-50" dirty="0">
                <a:solidFill>
                  <a:srgbClr val="464646"/>
                </a:solidFill>
                <a:latin typeface="Times New Roman"/>
                <a:cs typeface="Times New Roman"/>
              </a:rPr>
              <a:t>a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person’s</a:t>
            </a:r>
            <a:r>
              <a:rPr sz="2400" spc="-1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airways.</a:t>
            </a:r>
            <a:endParaRPr sz="2400" dirty="0">
              <a:latin typeface="Times New Roman"/>
              <a:cs typeface="Times New Roman"/>
            </a:endParaRPr>
          </a:p>
          <a:p>
            <a:pPr marL="1572895" marR="551180" lvl="1" indent="-571500">
              <a:lnSpc>
                <a:spcPct val="100000"/>
              </a:lnSpc>
              <a:spcBef>
                <a:spcPts val="580"/>
              </a:spcBef>
              <a:buClr>
                <a:srgbClr val="2CA1BE"/>
              </a:buClr>
              <a:buAutoNum type="romanLcPeriod"/>
              <a:tabLst>
                <a:tab pos="1572895" algn="l"/>
              </a:tabLst>
            </a:pP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Medication</a:t>
            </a:r>
            <a:r>
              <a:rPr sz="2400" spc="-6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can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help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to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ease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the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effects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of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severe</a:t>
            </a:r>
            <a:r>
              <a:rPr sz="2400" spc="-3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asthma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attack.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5281439"/>
            <a:ext cx="7569200" cy="86233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  <a:tabLst>
                <a:tab pos="7555865" algn="l"/>
              </a:tabLst>
            </a:pPr>
            <a:r>
              <a:rPr sz="5400" u="sng" spc="-355" dirty="0"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 </a:t>
            </a:r>
            <a:r>
              <a:rPr sz="5400" u="sng" spc="-95" dirty="0"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Family</a:t>
            </a:r>
            <a:r>
              <a:rPr sz="5400" u="sng" spc="-204" dirty="0"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 </a:t>
            </a:r>
            <a:r>
              <a:rPr sz="5400" u="sng" spc="-10" dirty="0"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Medicine</a:t>
            </a:r>
            <a:r>
              <a:rPr sz="5400" u="sng" dirty="0"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	</a:t>
            </a:r>
            <a:endParaRPr sz="5400" dirty="0">
              <a:latin typeface="Impact"/>
              <a:cs typeface="Impac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6AE524-557F-2DDC-908B-F46EECB09DFE}"/>
              </a:ext>
            </a:extLst>
          </p:cNvPr>
          <p:cNvSpPr/>
          <p:nvPr/>
        </p:nvSpPr>
        <p:spPr>
          <a:xfrm>
            <a:off x="7239000" y="0"/>
            <a:ext cx="1905000" cy="381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u="sng" spc="-95" dirty="0"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Family</a:t>
            </a:r>
            <a:r>
              <a:rPr lang="en-US" sz="2000" u="sng" spc="-204" dirty="0"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 </a:t>
            </a:r>
            <a:r>
              <a:rPr lang="en-US" sz="2000" u="sng" spc="-10" dirty="0"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Medicine</a:t>
            </a:r>
            <a:endParaRPr lang="en-US" sz="2000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0170" y="1040320"/>
            <a:ext cx="5013007" cy="520335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9525">
              <a:spcBef>
                <a:spcPts val="98"/>
              </a:spcBef>
            </a:pPr>
            <a:r>
              <a:rPr sz="3300" dirty="0">
                <a:latin typeface="Calibri Light"/>
                <a:cs typeface="Calibri Light"/>
              </a:rPr>
              <a:t>How</a:t>
            </a:r>
            <a:r>
              <a:rPr sz="3300" spc="-153" dirty="0">
                <a:latin typeface="Calibri Light"/>
                <a:cs typeface="Calibri Light"/>
              </a:rPr>
              <a:t> </a:t>
            </a:r>
            <a:r>
              <a:rPr sz="3300" dirty="0">
                <a:latin typeface="Calibri Light"/>
                <a:cs typeface="Calibri Light"/>
              </a:rPr>
              <a:t>to</a:t>
            </a:r>
            <a:r>
              <a:rPr sz="3300" spc="-169" dirty="0">
                <a:latin typeface="Calibri Light"/>
                <a:cs typeface="Calibri Light"/>
              </a:rPr>
              <a:t> </a:t>
            </a:r>
            <a:r>
              <a:rPr sz="3300" dirty="0">
                <a:latin typeface="Calibri Light"/>
                <a:cs typeface="Calibri Light"/>
              </a:rPr>
              <a:t>use</a:t>
            </a:r>
            <a:r>
              <a:rPr sz="3300" spc="-143" dirty="0">
                <a:latin typeface="Calibri Light"/>
                <a:cs typeface="Calibri Light"/>
              </a:rPr>
              <a:t> </a:t>
            </a:r>
            <a:r>
              <a:rPr sz="3300" dirty="0">
                <a:latin typeface="Calibri Light"/>
                <a:cs typeface="Calibri Light"/>
              </a:rPr>
              <a:t>HEC</a:t>
            </a:r>
            <a:r>
              <a:rPr sz="3300" spc="-161" dirty="0">
                <a:latin typeface="Calibri Light"/>
                <a:cs typeface="Calibri Light"/>
              </a:rPr>
              <a:t> </a:t>
            </a:r>
            <a:r>
              <a:rPr sz="3300" spc="-19" dirty="0">
                <a:latin typeface="Calibri Light"/>
                <a:cs typeface="Calibri Light"/>
              </a:rPr>
              <a:t>Digital</a:t>
            </a:r>
            <a:r>
              <a:rPr sz="3300" spc="-131" dirty="0">
                <a:latin typeface="Calibri Light"/>
                <a:cs typeface="Calibri Light"/>
              </a:rPr>
              <a:t> </a:t>
            </a:r>
            <a:r>
              <a:rPr sz="3300" spc="-8" dirty="0">
                <a:latin typeface="Calibri Light"/>
                <a:cs typeface="Calibri Light"/>
              </a:rPr>
              <a:t>Library</a:t>
            </a:r>
            <a:endParaRPr sz="33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055" y="1736313"/>
            <a:ext cx="8689181" cy="3717267"/>
          </a:xfrm>
          <a:prstGeom prst="rect">
            <a:avLst/>
          </a:prstGeom>
        </p:spPr>
        <p:txBody>
          <a:bodyPr vert="horz" wrap="square" lIns="0" tIns="80486" rIns="0" bIns="0" rtlCol="0">
            <a:spAutoFit/>
          </a:bodyPr>
          <a:lstStyle/>
          <a:p>
            <a:pPr marL="395288" indent="-385763">
              <a:spcBef>
                <a:spcPts val="633"/>
              </a:spcBef>
              <a:buFont typeface="Wingdings"/>
              <a:buChar char=""/>
              <a:tabLst>
                <a:tab pos="395288" algn="l"/>
              </a:tabLst>
            </a:pPr>
            <a:r>
              <a:rPr sz="2063" dirty="0">
                <a:latin typeface="Calibri"/>
                <a:cs typeface="Calibri"/>
              </a:rPr>
              <a:t>Go</a:t>
            </a:r>
            <a:r>
              <a:rPr sz="2063" spc="34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to</a:t>
            </a:r>
            <a:r>
              <a:rPr sz="2063" spc="38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the</a:t>
            </a:r>
            <a:r>
              <a:rPr sz="2063" spc="41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website</a:t>
            </a:r>
            <a:r>
              <a:rPr sz="2063" spc="41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of</a:t>
            </a:r>
            <a:r>
              <a:rPr sz="2063" spc="53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HEC</a:t>
            </a:r>
            <a:r>
              <a:rPr sz="2063" spc="83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National</a:t>
            </a:r>
            <a:r>
              <a:rPr sz="2063" spc="38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Digital</a:t>
            </a:r>
            <a:r>
              <a:rPr sz="2063" spc="38" dirty="0">
                <a:latin typeface="Calibri"/>
                <a:cs typeface="Calibri"/>
              </a:rPr>
              <a:t> </a:t>
            </a:r>
            <a:r>
              <a:rPr sz="2063" spc="-8" dirty="0">
                <a:latin typeface="Calibri"/>
                <a:cs typeface="Calibri"/>
              </a:rPr>
              <a:t>Library</a:t>
            </a:r>
            <a:endParaRPr sz="2063">
              <a:latin typeface="Calibri"/>
              <a:cs typeface="Calibri"/>
            </a:endParaRPr>
          </a:p>
          <a:p>
            <a:pPr marL="1011079" indent="-1001554">
              <a:spcBef>
                <a:spcPts val="566"/>
              </a:spcBef>
              <a:buClr>
                <a:srgbClr val="000000"/>
              </a:buClr>
              <a:buFont typeface="Wingdings"/>
              <a:buChar char=""/>
              <a:tabLst>
                <a:tab pos="1011079" algn="l"/>
              </a:tabLst>
            </a:pPr>
            <a:r>
              <a:rPr sz="2063" spc="-8" dirty="0">
                <a:solidFill>
                  <a:srgbClr val="2D75B6"/>
                </a:solidFill>
                <a:latin typeface="Calibri"/>
                <a:cs typeface="Calibri"/>
                <a:hlinkClick r:id="rId2"/>
              </a:rPr>
              <a:t>http://www.digitallibrary.edu.pk</a:t>
            </a:r>
            <a:endParaRPr sz="2063">
              <a:latin typeface="Calibri"/>
              <a:cs typeface="Calibri"/>
            </a:endParaRPr>
          </a:p>
          <a:p>
            <a:pPr marL="221456" indent="-218123">
              <a:spcBef>
                <a:spcPts val="570"/>
              </a:spcBef>
              <a:buFont typeface="Wingdings"/>
              <a:buChar char=""/>
              <a:tabLst>
                <a:tab pos="221456" algn="l"/>
              </a:tabLst>
            </a:pPr>
            <a:r>
              <a:rPr sz="2063" dirty="0">
                <a:latin typeface="Calibri"/>
                <a:cs typeface="Calibri"/>
              </a:rPr>
              <a:t>On</a:t>
            </a:r>
            <a:r>
              <a:rPr sz="2063" spc="15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Home</a:t>
            </a:r>
            <a:r>
              <a:rPr sz="2063" spc="19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Page,</a:t>
            </a:r>
            <a:r>
              <a:rPr sz="2063" spc="34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click</a:t>
            </a:r>
            <a:r>
              <a:rPr sz="2063" spc="53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on</a:t>
            </a:r>
            <a:r>
              <a:rPr sz="2063" spc="75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the</a:t>
            </a:r>
            <a:r>
              <a:rPr sz="2063" spc="23" dirty="0">
                <a:latin typeface="Calibri"/>
                <a:cs typeface="Calibri"/>
              </a:rPr>
              <a:t> </a:t>
            </a:r>
            <a:r>
              <a:rPr sz="2063" spc="-8" dirty="0">
                <a:latin typeface="Calibri"/>
                <a:cs typeface="Calibri"/>
              </a:rPr>
              <a:t>INSTITUTES.</a:t>
            </a:r>
            <a:endParaRPr sz="2063">
              <a:latin typeface="Calibri"/>
              <a:cs typeface="Calibri"/>
            </a:endParaRPr>
          </a:p>
          <a:p>
            <a:pPr marL="221456" marR="3810" indent="-218123">
              <a:lnSpc>
                <a:spcPts val="2310"/>
              </a:lnSpc>
              <a:spcBef>
                <a:spcPts val="724"/>
              </a:spcBef>
              <a:buFont typeface="Wingdings"/>
              <a:buChar char=""/>
              <a:tabLst>
                <a:tab pos="695801" algn="l"/>
              </a:tabLst>
            </a:pPr>
            <a:r>
              <a:rPr sz="2063" dirty="0">
                <a:latin typeface="Calibri"/>
                <a:cs typeface="Calibri"/>
              </a:rPr>
              <a:t>A</a:t>
            </a:r>
            <a:r>
              <a:rPr sz="2063" spc="38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page</a:t>
            </a:r>
            <a:r>
              <a:rPr sz="2063" spc="41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will</a:t>
            </a:r>
            <a:r>
              <a:rPr sz="2063" spc="34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appear</a:t>
            </a:r>
            <a:r>
              <a:rPr sz="2063" spc="71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showing</a:t>
            </a:r>
            <a:r>
              <a:rPr sz="2063" spc="38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the</a:t>
            </a:r>
            <a:r>
              <a:rPr sz="2063" spc="38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universities</a:t>
            </a:r>
            <a:r>
              <a:rPr sz="2063" spc="38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from</a:t>
            </a:r>
            <a:r>
              <a:rPr sz="2063" spc="30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Public</a:t>
            </a:r>
            <a:r>
              <a:rPr sz="2063" spc="26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and</a:t>
            </a:r>
            <a:r>
              <a:rPr sz="2063" spc="38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Private</a:t>
            </a:r>
            <a:r>
              <a:rPr sz="2063" spc="41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Sector</a:t>
            </a:r>
            <a:r>
              <a:rPr sz="2063" spc="8" dirty="0">
                <a:latin typeface="Calibri"/>
                <a:cs typeface="Calibri"/>
              </a:rPr>
              <a:t> </a:t>
            </a:r>
            <a:r>
              <a:rPr sz="2063" spc="-19" dirty="0">
                <a:latin typeface="Calibri"/>
                <a:cs typeface="Calibri"/>
              </a:rPr>
              <a:t>and 	</a:t>
            </a:r>
            <a:r>
              <a:rPr sz="2063" dirty="0">
                <a:latin typeface="Calibri"/>
                <a:cs typeface="Calibri"/>
              </a:rPr>
              <a:t>other</a:t>
            </a:r>
            <a:r>
              <a:rPr sz="2063" spc="75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Institutes</a:t>
            </a:r>
            <a:r>
              <a:rPr sz="2063" spc="49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which</a:t>
            </a:r>
            <a:r>
              <a:rPr sz="2063" spc="49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have</a:t>
            </a:r>
            <a:r>
              <a:rPr sz="2063" spc="49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access</a:t>
            </a:r>
            <a:r>
              <a:rPr sz="2063" spc="49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to</a:t>
            </a:r>
            <a:r>
              <a:rPr sz="2063" spc="41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HEC</a:t>
            </a:r>
            <a:r>
              <a:rPr sz="2063" spc="90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National</a:t>
            </a:r>
            <a:r>
              <a:rPr sz="2063" spc="49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Digital</a:t>
            </a:r>
            <a:r>
              <a:rPr sz="2063" spc="45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Library</a:t>
            </a:r>
            <a:r>
              <a:rPr sz="2063" spc="34" dirty="0">
                <a:latin typeface="Calibri"/>
                <a:cs typeface="Calibri"/>
              </a:rPr>
              <a:t> </a:t>
            </a:r>
            <a:r>
              <a:rPr sz="2063" spc="-8" dirty="0">
                <a:latin typeface="Calibri"/>
                <a:cs typeface="Calibri"/>
              </a:rPr>
              <a:t>(HNDL).</a:t>
            </a:r>
            <a:endParaRPr sz="2063">
              <a:latin typeface="Calibri"/>
              <a:cs typeface="Calibri"/>
            </a:endParaRPr>
          </a:p>
          <a:p>
            <a:pPr marL="221456" indent="-218123">
              <a:spcBef>
                <a:spcPts val="461"/>
              </a:spcBef>
              <a:buFont typeface="Wingdings"/>
              <a:buChar char=""/>
              <a:tabLst>
                <a:tab pos="221456" algn="l"/>
              </a:tabLst>
            </a:pPr>
            <a:r>
              <a:rPr sz="2063" dirty="0">
                <a:latin typeface="Calibri"/>
                <a:cs typeface="Calibri"/>
              </a:rPr>
              <a:t>Select</a:t>
            </a:r>
            <a:r>
              <a:rPr sz="2063" spc="38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your</a:t>
            </a:r>
            <a:r>
              <a:rPr sz="2063" spc="64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desired</a:t>
            </a:r>
            <a:r>
              <a:rPr sz="2063" spc="34" dirty="0">
                <a:latin typeface="Calibri"/>
                <a:cs typeface="Calibri"/>
              </a:rPr>
              <a:t> </a:t>
            </a:r>
            <a:r>
              <a:rPr sz="2063" spc="-8" dirty="0">
                <a:latin typeface="Calibri"/>
                <a:cs typeface="Calibri"/>
              </a:rPr>
              <a:t>Institute.</a:t>
            </a:r>
            <a:endParaRPr sz="2063">
              <a:latin typeface="Calibri"/>
              <a:cs typeface="Calibri"/>
            </a:endParaRPr>
          </a:p>
          <a:p>
            <a:pPr marL="221456" indent="-218123">
              <a:spcBef>
                <a:spcPts val="566"/>
              </a:spcBef>
              <a:buFont typeface="Wingdings"/>
              <a:buChar char=""/>
              <a:tabLst>
                <a:tab pos="221456" algn="l"/>
              </a:tabLst>
            </a:pPr>
            <a:r>
              <a:rPr sz="2063" dirty="0">
                <a:latin typeface="Calibri"/>
                <a:cs typeface="Calibri"/>
              </a:rPr>
              <a:t>A</a:t>
            </a:r>
            <a:r>
              <a:rPr sz="2063" spc="30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page</a:t>
            </a:r>
            <a:r>
              <a:rPr sz="2063" spc="41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will</a:t>
            </a:r>
            <a:r>
              <a:rPr sz="2063" spc="34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appear</a:t>
            </a:r>
            <a:r>
              <a:rPr sz="2063" spc="71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showing</a:t>
            </a:r>
            <a:r>
              <a:rPr sz="2063" spc="38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the</a:t>
            </a:r>
            <a:r>
              <a:rPr sz="2063" spc="41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resources</a:t>
            </a:r>
            <a:r>
              <a:rPr sz="2063" spc="34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of</a:t>
            </a:r>
            <a:r>
              <a:rPr sz="2063" spc="49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the</a:t>
            </a:r>
            <a:r>
              <a:rPr sz="2063" spc="38" dirty="0">
                <a:latin typeface="Calibri"/>
                <a:cs typeface="Calibri"/>
              </a:rPr>
              <a:t> </a:t>
            </a:r>
            <a:r>
              <a:rPr sz="2063" spc="-8" dirty="0">
                <a:latin typeface="Calibri"/>
                <a:cs typeface="Calibri"/>
              </a:rPr>
              <a:t>institution</a:t>
            </a:r>
            <a:endParaRPr sz="2063">
              <a:latin typeface="Calibri"/>
              <a:cs typeface="Calibri"/>
            </a:endParaRPr>
          </a:p>
          <a:p>
            <a:pPr marL="220980" indent="-217646">
              <a:spcBef>
                <a:spcPts val="566"/>
              </a:spcBef>
              <a:buFont typeface="Wingdings"/>
              <a:buChar char=""/>
              <a:tabLst>
                <a:tab pos="220980" algn="l"/>
              </a:tabLst>
            </a:pPr>
            <a:r>
              <a:rPr sz="2063" dirty="0">
                <a:latin typeface="Calibri"/>
                <a:cs typeface="Calibri"/>
              </a:rPr>
              <a:t>Journals</a:t>
            </a:r>
            <a:r>
              <a:rPr sz="2063" spc="49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and</a:t>
            </a:r>
            <a:r>
              <a:rPr sz="2063" spc="56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Researches</a:t>
            </a:r>
            <a:r>
              <a:rPr sz="2063" spc="53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will</a:t>
            </a:r>
            <a:r>
              <a:rPr sz="2063" spc="49" dirty="0">
                <a:latin typeface="Calibri"/>
                <a:cs typeface="Calibri"/>
              </a:rPr>
              <a:t> </a:t>
            </a:r>
            <a:r>
              <a:rPr sz="2063" spc="-8" dirty="0">
                <a:latin typeface="Calibri"/>
                <a:cs typeface="Calibri"/>
              </a:rPr>
              <a:t>appear</a:t>
            </a:r>
            <a:endParaRPr sz="2063">
              <a:latin typeface="Calibri"/>
              <a:cs typeface="Calibri"/>
            </a:endParaRPr>
          </a:p>
          <a:p>
            <a:pPr marL="9525" marR="381953" indent="-6191">
              <a:lnSpc>
                <a:spcPts val="2310"/>
              </a:lnSpc>
              <a:spcBef>
                <a:spcPts val="724"/>
              </a:spcBef>
              <a:buFont typeface="Wingdings"/>
              <a:buChar char=""/>
              <a:tabLst>
                <a:tab pos="220980" algn="l"/>
              </a:tabLst>
            </a:pPr>
            <a:r>
              <a:rPr sz="2063" spc="-8" dirty="0">
                <a:latin typeface="Calibri"/>
                <a:cs typeface="Calibri"/>
              </a:rPr>
              <a:t>	You</a:t>
            </a:r>
            <a:r>
              <a:rPr sz="2063" spc="26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can</a:t>
            </a:r>
            <a:r>
              <a:rPr sz="2063" spc="26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find</a:t>
            </a:r>
            <a:r>
              <a:rPr sz="2063" spc="26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a</a:t>
            </a:r>
            <a:r>
              <a:rPr sz="2063" spc="64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Journal</a:t>
            </a:r>
            <a:r>
              <a:rPr sz="2063" spc="23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by</a:t>
            </a:r>
            <a:r>
              <a:rPr sz="2063" spc="8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clicking</a:t>
            </a:r>
            <a:r>
              <a:rPr sz="2063" spc="26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on</a:t>
            </a:r>
            <a:r>
              <a:rPr sz="2063" spc="26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JOURNALS</a:t>
            </a:r>
            <a:r>
              <a:rPr sz="2063" spc="53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AND</a:t>
            </a:r>
            <a:r>
              <a:rPr sz="2063" spc="4" dirty="0">
                <a:latin typeface="Calibri"/>
                <a:cs typeface="Calibri"/>
              </a:rPr>
              <a:t> </a:t>
            </a:r>
            <a:r>
              <a:rPr sz="2063" spc="-19" dirty="0">
                <a:latin typeface="Calibri"/>
                <a:cs typeface="Calibri"/>
              </a:rPr>
              <a:t>DATABASE</a:t>
            </a:r>
            <a:r>
              <a:rPr sz="2063" spc="49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and</a:t>
            </a:r>
            <a:r>
              <a:rPr sz="2063" spc="26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enter </a:t>
            </a:r>
            <a:r>
              <a:rPr sz="2063" spc="-38" dirty="0">
                <a:latin typeface="Calibri"/>
                <a:cs typeface="Calibri"/>
              </a:rPr>
              <a:t>a </a:t>
            </a:r>
            <a:r>
              <a:rPr sz="2063" dirty="0">
                <a:latin typeface="Calibri"/>
                <a:cs typeface="Calibri"/>
              </a:rPr>
              <a:t>keyword</a:t>
            </a:r>
            <a:r>
              <a:rPr sz="2063" spc="30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to</a:t>
            </a:r>
            <a:r>
              <a:rPr sz="2063" spc="26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search</a:t>
            </a:r>
            <a:r>
              <a:rPr sz="2063" spc="26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for</a:t>
            </a:r>
            <a:r>
              <a:rPr sz="2063" spc="4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your</a:t>
            </a:r>
            <a:r>
              <a:rPr sz="2063" spc="4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desired</a:t>
            </a:r>
            <a:r>
              <a:rPr sz="2063" spc="26" dirty="0">
                <a:latin typeface="Calibri"/>
                <a:cs typeface="Calibri"/>
              </a:rPr>
              <a:t> </a:t>
            </a:r>
            <a:r>
              <a:rPr sz="2063" spc="-8" dirty="0">
                <a:latin typeface="Calibri"/>
                <a:cs typeface="Calibri"/>
              </a:rPr>
              <a:t>journal</a:t>
            </a:r>
            <a:endParaRPr sz="2063">
              <a:latin typeface="Calibri"/>
              <a:cs typeface="Calibri"/>
            </a:endParaRP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20EE79FB-DCC0-5964-143D-50EE7840D27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29600" y="-77"/>
            <a:ext cx="914400" cy="173355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515350" cy="111547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TEXT BOOKS &amp; PRACTICAL NOTEBOOK: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090358" cy="4894901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/>
              <a:t>Principles &amp; Practice of Forensic Medicine.				</a:t>
            </a:r>
          </a:p>
          <a:p>
            <a:pPr marL="0" indent="0">
              <a:buNone/>
            </a:pPr>
            <a:r>
              <a:rPr lang="en-US" sz="3600" dirty="0"/>
              <a:t>   by </a:t>
            </a:r>
            <a:r>
              <a:rPr lang="en-US" sz="3600" dirty="0" err="1"/>
              <a:t>Nasib</a:t>
            </a:r>
            <a:r>
              <a:rPr lang="en-US" sz="3600" dirty="0"/>
              <a:t> R. </a:t>
            </a:r>
            <a:r>
              <a:rPr lang="en-US" sz="3600" dirty="0" err="1"/>
              <a:t>Awan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Parikh’s Textbook of Medical Jurisprudence, 			</a:t>
            </a:r>
          </a:p>
          <a:p>
            <a:pPr marL="0" indent="0">
              <a:buNone/>
            </a:pPr>
            <a:r>
              <a:rPr lang="en-US" sz="3600" dirty="0"/>
              <a:t>    Forensic Medicine &amp; Toxicology.	</a:t>
            </a:r>
          </a:p>
          <a:p>
            <a:pPr marL="0" indent="0">
              <a:buNone/>
            </a:pPr>
            <a:endParaRPr lang="en-US" sz="6200" dirty="0">
              <a:latin typeface="+mj-lt"/>
            </a:endParaRPr>
          </a:p>
          <a:p>
            <a:r>
              <a:rPr lang="en-US" sz="3600" dirty="0"/>
              <a:t>Practical Manual Of Forensic Medicine 			</a:t>
            </a:r>
          </a:p>
          <a:p>
            <a:pPr marL="0" indent="0">
              <a:buNone/>
            </a:pPr>
            <a:r>
              <a:rPr lang="en-US" sz="3600" dirty="0"/>
              <a:t>   &amp; Toxicology</a:t>
            </a:r>
            <a:r>
              <a:rPr lang="en-US" dirty="0">
                <a:latin typeface="+mj-lt"/>
              </a:rPr>
              <a:t>			</a:t>
            </a:r>
            <a:endParaRPr lang="en-US" sz="4400" dirty="0">
              <a:latin typeface="+mj-lt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286000"/>
            <a:ext cx="1447800" cy="1846868"/>
          </a:xfrm>
          <a:prstGeom prst="rect">
            <a:avLst/>
          </a:prstGeom>
        </p:spPr>
      </p:pic>
      <p:pic>
        <p:nvPicPr>
          <p:cNvPr id="4" name="object 4">
            <a:extLst>
              <a:ext uri="{FF2B5EF4-FFF2-40B4-BE49-F238E27FC236}">
                <a16:creationId xmlns:a16="http://schemas.microsoft.com/office/drawing/2014/main" id="{2DA1A858-1344-E966-CA6E-9B361F8CD78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29600" y="-29901"/>
            <a:ext cx="91440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603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" y="6172200"/>
            <a:ext cx="7543800" cy="27940"/>
          </a:xfrm>
          <a:custGeom>
            <a:avLst/>
            <a:gdLst/>
            <a:ahLst/>
            <a:cxnLst/>
            <a:rect l="l" t="t" r="r" b="b"/>
            <a:pathLst>
              <a:path w="7543800" h="27939">
                <a:moveTo>
                  <a:pt x="7543800" y="0"/>
                </a:moveTo>
                <a:lnTo>
                  <a:pt x="0" y="0"/>
                </a:lnTo>
                <a:lnTo>
                  <a:pt x="0" y="27431"/>
                </a:lnTo>
                <a:lnTo>
                  <a:pt x="7543800" y="27431"/>
                </a:lnTo>
                <a:lnTo>
                  <a:pt x="7543800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6675" y="608076"/>
            <a:ext cx="7623048" cy="472744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922270" y="5297242"/>
            <a:ext cx="2611120" cy="78422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900" dirty="0">
                <a:solidFill>
                  <a:srgbClr val="464646"/>
                </a:solidFill>
                <a:latin typeface="Impact"/>
                <a:cs typeface="Impact"/>
              </a:rPr>
              <a:t>Thank</a:t>
            </a:r>
            <a:r>
              <a:rPr sz="4900" spc="-65" dirty="0">
                <a:solidFill>
                  <a:srgbClr val="464646"/>
                </a:solidFill>
                <a:latin typeface="Impact"/>
                <a:cs typeface="Impact"/>
              </a:rPr>
              <a:t> </a:t>
            </a:r>
            <a:r>
              <a:rPr sz="4900" spc="-25" dirty="0">
                <a:solidFill>
                  <a:srgbClr val="464646"/>
                </a:solidFill>
                <a:latin typeface="Impact"/>
                <a:cs typeface="Impact"/>
              </a:rPr>
              <a:t>you</a:t>
            </a:r>
            <a:endParaRPr sz="49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7868" y="4434840"/>
            <a:ext cx="6468110" cy="2117090"/>
            <a:chOff x="467868" y="4434840"/>
            <a:chExt cx="6468110" cy="21170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7868" y="4434840"/>
              <a:ext cx="4248911" cy="137007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868" y="5181600"/>
              <a:ext cx="6467856" cy="1370076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764540" y="4616272"/>
            <a:ext cx="7569200" cy="1519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95"/>
              </a:spcBef>
            </a:pPr>
            <a:r>
              <a:rPr sz="4900" dirty="0">
                <a:latin typeface="Impact"/>
                <a:cs typeface="Impact"/>
              </a:rPr>
              <a:t>Vision</a:t>
            </a:r>
            <a:r>
              <a:rPr sz="4900" spc="-15" dirty="0">
                <a:latin typeface="Impact"/>
                <a:cs typeface="Impact"/>
              </a:rPr>
              <a:t> </a:t>
            </a:r>
            <a:r>
              <a:rPr sz="4900" dirty="0">
                <a:latin typeface="Impact"/>
                <a:cs typeface="Impact"/>
              </a:rPr>
              <a:t>of </a:t>
            </a:r>
            <a:r>
              <a:rPr sz="4900" spc="-25" dirty="0">
                <a:latin typeface="Impact"/>
                <a:cs typeface="Impact"/>
              </a:rPr>
              <a:t>RMU</a:t>
            </a:r>
            <a:endParaRPr sz="4900">
              <a:latin typeface="Impact"/>
              <a:cs typeface="Impac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7555865" algn="l"/>
              </a:tabLst>
            </a:pPr>
            <a:r>
              <a:rPr sz="4900" u="sng" spc="-265" dirty="0"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 </a:t>
            </a:r>
            <a:r>
              <a:rPr sz="4900" u="sng" dirty="0"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The</a:t>
            </a:r>
            <a:r>
              <a:rPr sz="4900" u="sng" spc="-105" dirty="0"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 </a:t>
            </a:r>
            <a:r>
              <a:rPr sz="4900" u="sng" dirty="0"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Dream/</a:t>
            </a:r>
            <a:r>
              <a:rPr sz="4900" u="sng" spc="-65" dirty="0"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 </a:t>
            </a:r>
            <a:r>
              <a:rPr sz="4900" u="sng" spc="-10" dirty="0"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Tomorrow</a:t>
            </a:r>
            <a:r>
              <a:rPr sz="4900" u="sng" dirty="0"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	</a:t>
            </a:r>
            <a:endParaRPr sz="4900">
              <a:latin typeface="Impact"/>
              <a:cs typeface="Impac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0739" y="1398778"/>
            <a:ext cx="6684645" cy="2000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74930" indent="-274955">
              <a:lnSpc>
                <a:spcPct val="100000"/>
              </a:lnSpc>
              <a:spcBef>
                <a:spcPts val="100"/>
              </a:spcBef>
              <a:buClr>
                <a:srgbClr val="636363"/>
              </a:buClr>
              <a:buFont typeface="Arial MT"/>
              <a:buChar char="•"/>
              <a:tabLst>
                <a:tab pos="287020" algn="l"/>
              </a:tabLst>
            </a:pPr>
            <a:r>
              <a:rPr sz="2400" spc="-30" dirty="0">
                <a:solidFill>
                  <a:srgbClr val="464646"/>
                </a:solidFill>
                <a:latin typeface="Times New Roman"/>
                <a:cs typeface="Times New Roman"/>
              </a:rPr>
              <a:t>To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impart</a:t>
            </a:r>
            <a:r>
              <a:rPr sz="2400" spc="-3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evidence</a:t>
            </a:r>
            <a:r>
              <a:rPr sz="2400" spc="-5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based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research</a:t>
            </a:r>
            <a:r>
              <a:rPr sz="2400" spc="-4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oriented</a:t>
            </a:r>
            <a:r>
              <a:rPr sz="2400" spc="-5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medical education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636363"/>
              </a:buClr>
              <a:buFont typeface="Arial MT"/>
              <a:buChar char="•"/>
              <a:tabLst>
                <a:tab pos="287020" algn="l"/>
              </a:tabLst>
            </a:pPr>
            <a:r>
              <a:rPr sz="2400" spc="-30" dirty="0">
                <a:solidFill>
                  <a:srgbClr val="464646"/>
                </a:solidFill>
                <a:latin typeface="Times New Roman"/>
                <a:cs typeface="Times New Roman"/>
              </a:rPr>
              <a:t>To</a:t>
            </a:r>
            <a:r>
              <a:rPr sz="2400" spc="-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provide</a:t>
            </a:r>
            <a:r>
              <a:rPr sz="2400" spc="-5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best</a:t>
            </a:r>
            <a:r>
              <a:rPr sz="2400" spc="-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possible</a:t>
            </a:r>
            <a:r>
              <a:rPr sz="2400" spc="-5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patient</a:t>
            </a:r>
            <a:r>
              <a:rPr sz="2400" spc="-5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care</a:t>
            </a:r>
            <a:endParaRPr sz="2400">
              <a:latin typeface="Times New Roman"/>
              <a:cs typeface="Times New Roman"/>
            </a:endParaRPr>
          </a:p>
          <a:p>
            <a:pPr marL="287020" marR="5080" indent="-274955">
              <a:lnSpc>
                <a:spcPct val="100000"/>
              </a:lnSpc>
              <a:spcBef>
                <a:spcPts val="580"/>
              </a:spcBef>
              <a:buClr>
                <a:srgbClr val="636363"/>
              </a:buClr>
              <a:buFont typeface="Arial MT"/>
              <a:buChar char="•"/>
              <a:tabLst>
                <a:tab pos="287020" algn="l"/>
              </a:tabLst>
            </a:pPr>
            <a:r>
              <a:rPr sz="2400" spc="-30" dirty="0">
                <a:solidFill>
                  <a:srgbClr val="464646"/>
                </a:solidFill>
                <a:latin typeface="Times New Roman"/>
                <a:cs typeface="Times New Roman"/>
              </a:rPr>
              <a:t>To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inculcate</a:t>
            </a:r>
            <a:r>
              <a:rPr sz="2400" spc="-6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the</a:t>
            </a:r>
            <a:r>
              <a:rPr sz="2400" spc="-4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values</a:t>
            </a:r>
            <a:r>
              <a:rPr sz="2400" spc="-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of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mutual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respect</a:t>
            </a:r>
            <a:r>
              <a:rPr sz="2400" spc="-5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and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ethical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practice</a:t>
            </a:r>
            <a:r>
              <a:rPr sz="2400" spc="-5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of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medicine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id="{2B7E62C9-826E-BFE5-55C2-EC22AFDEA3D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29600" y="-77"/>
            <a:ext cx="914400" cy="17335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5987" y="525780"/>
            <a:ext cx="7736205" cy="4383405"/>
            <a:chOff x="665987" y="525780"/>
            <a:chExt cx="7736205" cy="43834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799" y="545592"/>
              <a:ext cx="7696200" cy="43434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75893" y="535686"/>
              <a:ext cx="7716520" cy="4363720"/>
            </a:xfrm>
            <a:custGeom>
              <a:avLst/>
              <a:gdLst/>
              <a:ahLst/>
              <a:cxnLst/>
              <a:rect l="l" t="t" r="r" b="b"/>
              <a:pathLst>
                <a:path w="7716520" h="4363720">
                  <a:moveTo>
                    <a:pt x="0" y="4363212"/>
                  </a:moveTo>
                  <a:lnTo>
                    <a:pt x="7716011" y="4363212"/>
                  </a:lnTo>
                  <a:lnTo>
                    <a:pt x="7716011" y="0"/>
                  </a:lnTo>
                  <a:lnTo>
                    <a:pt x="0" y="0"/>
                  </a:lnTo>
                  <a:lnTo>
                    <a:pt x="0" y="4363212"/>
                  </a:lnTo>
                  <a:close/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64540" y="5287467"/>
            <a:ext cx="75692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55865" algn="l"/>
              </a:tabLst>
            </a:pPr>
            <a:r>
              <a:rPr sz="5400" u="sng" spc="-760" dirty="0"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 </a:t>
            </a:r>
            <a:r>
              <a:rPr sz="5400" u="sng" dirty="0"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Prof</a:t>
            </a:r>
            <a:r>
              <a:rPr sz="5400" u="sng" spc="-105" dirty="0"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 </a:t>
            </a:r>
            <a:r>
              <a:rPr sz="5400" u="sng" dirty="0"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Umar’s</a:t>
            </a:r>
            <a:r>
              <a:rPr sz="5400" u="sng" spc="-95" dirty="0"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 </a:t>
            </a:r>
            <a:r>
              <a:rPr sz="5400" u="sng" dirty="0"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LGIS</a:t>
            </a:r>
            <a:r>
              <a:rPr sz="5400" u="sng" spc="-110" dirty="0"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 </a:t>
            </a:r>
            <a:r>
              <a:rPr sz="5400" u="sng" spc="-10" dirty="0"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Model</a:t>
            </a:r>
            <a:r>
              <a:rPr sz="5400" u="sng" dirty="0"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	</a:t>
            </a:r>
            <a:endParaRPr sz="5400">
              <a:latin typeface="Impact"/>
              <a:cs typeface="Impact"/>
            </a:endParaRPr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FC33D1EA-8EAB-63A8-8C0B-389DAA69458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29600" y="-77"/>
            <a:ext cx="914400" cy="17335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5287467"/>
            <a:ext cx="75692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55865" algn="l"/>
              </a:tabLst>
            </a:pPr>
            <a:r>
              <a:rPr sz="5400" u="sng" spc="-355" dirty="0">
                <a:solidFill>
                  <a:srgbClr val="252525"/>
                </a:solidFill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 </a:t>
            </a:r>
            <a:r>
              <a:rPr sz="5400" u="sng" dirty="0">
                <a:solidFill>
                  <a:srgbClr val="252525"/>
                </a:solidFill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Learning</a:t>
            </a:r>
            <a:r>
              <a:rPr sz="5400" u="sng" spc="-130" dirty="0">
                <a:solidFill>
                  <a:srgbClr val="252525"/>
                </a:solidFill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 </a:t>
            </a:r>
            <a:r>
              <a:rPr sz="5400" u="sng" spc="-10" dirty="0">
                <a:solidFill>
                  <a:srgbClr val="252525"/>
                </a:solidFill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objectives:</a:t>
            </a:r>
            <a:r>
              <a:rPr sz="5400" u="sng" dirty="0">
                <a:solidFill>
                  <a:srgbClr val="252525"/>
                </a:solidFill>
                <a:uFill>
                  <a:solidFill>
                    <a:srgbClr val="2CA1BE"/>
                  </a:solidFill>
                </a:uFill>
                <a:latin typeface="Impact"/>
                <a:cs typeface="Impact"/>
              </a:rPr>
              <a:t>	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5613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95"/>
              </a:spcBef>
            </a:pPr>
            <a:r>
              <a:rPr sz="2200" b="0" dirty="0">
                <a:solidFill>
                  <a:srgbClr val="464646"/>
                </a:solidFill>
                <a:latin typeface="Times New Roman"/>
                <a:cs typeface="Times New Roman"/>
              </a:rPr>
              <a:t>By</a:t>
            </a:r>
            <a:r>
              <a:rPr sz="2200" b="0" spc="-4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b="0" dirty="0">
                <a:solidFill>
                  <a:srgbClr val="464646"/>
                </a:solidFill>
                <a:latin typeface="Times New Roman"/>
                <a:cs typeface="Times New Roman"/>
              </a:rPr>
              <a:t>the</a:t>
            </a:r>
            <a:r>
              <a:rPr sz="2200" b="0" spc="-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b="0" dirty="0">
                <a:solidFill>
                  <a:srgbClr val="464646"/>
                </a:solidFill>
                <a:latin typeface="Times New Roman"/>
                <a:cs typeface="Times New Roman"/>
              </a:rPr>
              <a:t>end</a:t>
            </a:r>
            <a:r>
              <a:rPr sz="2200" b="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b="0" dirty="0">
                <a:solidFill>
                  <a:srgbClr val="464646"/>
                </a:solidFill>
                <a:latin typeface="Times New Roman"/>
                <a:cs typeface="Times New Roman"/>
              </a:rPr>
              <a:t>of</a:t>
            </a:r>
            <a:r>
              <a:rPr sz="2200" b="0" spc="-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b="0" dirty="0">
                <a:solidFill>
                  <a:srgbClr val="464646"/>
                </a:solidFill>
                <a:latin typeface="Times New Roman"/>
                <a:cs typeface="Times New Roman"/>
              </a:rPr>
              <a:t>lecture</a:t>
            </a:r>
            <a:r>
              <a:rPr sz="2200" b="0" spc="-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b="0" dirty="0">
                <a:solidFill>
                  <a:srgbClr val="464646"/>
                </a:solidFill>
                <a:latin typeface="Times New Roman"/>
                <a:cs typeface="Times New Roman"/>
              </a:rPr>
              <a:t>students</a:t>
            </a:r>
            <a:r>
              <a:rPr sz="2200" b="0" spc="-5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b="0" dirty="0">
                <a:solidFill>
                  <a:srgbClr val="464646"/>
                </a:solidFill>
                <a:latin typeface="Times New Roman"/>
                <a:cs typeface="Times New Roman"/>
              </a:rPr>
              <a:t>will</a:t>
            </a:r>
            <a:r>
              <a:rPr sz="2200" b="0" spc="-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b="0" dirty="0">
                <a:solidFill>
                  <a:srgbClr val="464646"/>
                </a:solidFill>
                <a:latin typeface="Times New Roman"/>
                <a:cs typeface="Times New Roman"/>
              </a:rPr>
              <a:t>be</a:t>
            </a:r>
            <a:r>
              <a:rPr sz="2200" b="0" spc="-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b="0" dirty="0">
                <a:solidFill>
                  <a:srgbClr val="464646"/>
                </a:solidFill>
                <a:latin typeface="Times New Roman"/>
                <a:cs typeface="Times New Roman"/>
              </a:rPr>
              <a:t>able</a:t>
            </a:r>
            <a:r>
              <a:rPr sz="2200" b="0" spc="-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b="0" dirty="0">
                <a:solidFill>
                  <a:srgbClr val="464646"/>
                </a:solidFill>
                <a:latin typeface="Times New Roman"/>
                <a:cs typeface="Times New Roman"/>
              </a:rPr>
              <a:t>to</a:t>
            </a:r>
            <a:r>
              <a:rPr sz="2200" b="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b="0" spc="-50" dirty="0">
                <a:solidFill>
                  <a:srgbClr val="464646"/>
                </a:solidFill>
                <a:latin typeface="Times New Roman"/>
                <a:cs typeface="Times New Roman"/>
              </a:rPr>
              <a:t>: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340" y="1455166"/>
            <a:ext cx="6927215" cy="32442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Font typeface="Wingdings"/>
              <a:buChar char=""/>
              <a:tabLst>
                <a:tab pos="469900" algn="l"/>
              </a:tabLst>
            </a:pP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Define</a:t>
            </a:r>
            <a:r>
              <a:rPr sz="2200" spc="-5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64646"/>
                </a:solidFill>
                <a:latin typeface="Times New Roman"/>
                <a:cs typeface="Times New Roman"/>
              </a:rPr>
              <a:t>suffocation.</a:t>
            </a:r>
            <a:endParaRPr sz="22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2115"/>
              </a:spcBef>
              <a:buClr>
                <a:srgbClr val="2CA1BE"/>
              </a:buClr>
              <a:buFont typeface="Wingdings"/>
              <a:buChar char=""/>
              <a:tabLst>
                <a:tab pos="469900" algn="l"/>
              </a:tabLst>
            </a:pP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Enlist</a:t>
            </a:r>
            <a:r>
              <a:rPr sz="2200" spc="-5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different</a:t>
            </a:r>
            <a:r>
              <a:rPr sz="2200" spc="-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types</a:t>
            </a:r>
            <a:r>
              <a:rPr sz="2200" spc="-6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of</a:t>
            </a:r>
            <a:r>
              <a:rPr sz="2200" spc="-4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64646"/>
                </a:solidFill>
                <a:latin typeface="Times New Roman"/>
                <a:cs typeface="Times New Roman"/>
              </a:rPr>
              <a:t>suffocation.</a:t>
            </a:r>
            <a:endParaRPr sz="2200">
              <a:latin typeface="Times New Roman"/>
              <a:cs typeface="Times New Roman"/>
            </a:endParaRPr>
          </a:p>
          <a:p>
            <a:pPr marL="469900" marR="243840" indent="-457834">
              <a:lnSpc>
                <a:spcPct val="160000"/>
              </a:lnSpc>
              <a:spcBef>
                <a:spcPts val="525"/>
              </a:spcBef>
              <a:buClr>
                <a:srgbClr val="2CA1BE"/>
              </a:buClr>
              <a:buFont typeface="Wingdings"/>
              <a:buChar char=""/>
              <a:tabLst>
                <a:tab pos="469900" algn="l"/>
              </a:tabLst>
            </a:pP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Briefly</a:t>
            </a:r>
            <a:r>
              <a:rPr sz="2200" spc="-4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explain</a:t>
            </a:r>
            <a:r>
              <a:rPr sz="2200" spc="-5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the</a:t>
            </a:r>
            <a:r>
              <a:rPr sz="2200" spc="-5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postmortem</a:t>
            </a:r>
            <a:r>
              <a:rPr sz="2200" spc="-4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findings</a:t>
            </a:r>
            <a:r>
              <a:rPr sz="2200" spc="-6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in</a:t>
            </a:r>
            <a:r>
              <a:rPr sz="2200" spc="-6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death</a:t>
            </a:r>
            <a:r>
              <a:rPr sz="2200" spc="-5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due</a:t>
            </a:r>
            <a:r>
              <a:rPr sz="2200" spc="-5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464646"/>
                </a:solidFill>
                <a:latin typeface="Times New Roman"/>
                <a:cs typeface="Times New Roman"/>
              </a:rPr>
              <a:t>to </a:t>
            </a:r>
            <a:r>
              <a:rPr sz="2200" spc="-10" dirty="0">
                <a:solidFill>
                  <a:srgbClr val="464646"/>
                </a:solidFill>
                <a:latin typeface="Times New Roman"/>
                <a:cs typeface="Times New Roman"/>
              </a:rPr>
              <a:t>suffocation</a:t>
            </a:r>
            <a:endParaRPr sz="2200">
              <a:latin typeface="Times New Roman"/>
              <a:cs typeface="Times New Roman"/>
            </a:endParaRPr>
          </a:p>
          <a:p>
            <a:pPr marL="469900" marR="5080" indent="-457834">
              <a:lnSpc>
                <a:spcPct val="160000"/>
              </a:lnSpc>
              <a:spcBef>
                <a:spcPts val="530"/>
              </a:spcBef>
              <a:buClr>
                <a:srgbClr val="2CA1BE"/>
              </a:buClr>
              <a:buFont typeface="Wingdings"/>
              <a:buChar char=""/>
              <a:tabLst>
                <a:tab pos="469900" algn="l"/>
              </a:tabLst>
            </a:pP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State</a:t>
            </a:r>
            <a:r>
              <a:rPr sz="2200" spc="-4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the</a:t>
            </a:r>
            <a:r>
              <a:rPr sz="2200" spc="-4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464646"/>
                </a:solidFill>
                <a:latin typeface="Times New Roman"/>
                <a:cs typeface="Times New Roman"/>
              </a:rPr>
              <a:t>medico-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legal</a:t>
            </a:r>
            <a:r>
              <a:rPr sz="22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importance</a:t>
            </a:r>
            <a:r>
              <a:rPr sz="22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of</a:t>
            </a:r>
            <a:r>
              <a:rPr sz="2200" spc="-4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death</a:t>
            </a:r>
            <a:r>
              <a:rPr sz="22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from</a:t>
            </a:r>
            <a:r>
              <a:rPr sz="2200" spc="-3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64646"/>
                </a:solidFill>
                <a:latin typeface="Times New Roman"/>
                <a:cs typeface="Times New Roman"/>
              </a:rPr>
              <a:t>different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types</a:t>
            </a:r>
            <a:r>
              <a:rPr sz="2200" spc="-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64646"/>
                </a:solidFill>
                <a:latin typeface="Times New Roman"/>
                <a:cs typeface="Times New Roman"/>
              </a:rPr>
              <a:t>of</a:t>
            </a:r>
            <a:r>
              <a:rPr sz="22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64646"/>
                </a:solidFill>
                <a:latin typeface="Times New Roman"/>
                <a:cs typeface="Times New Roman"/>
              </a:rPr>
              <a:t>suffocation.</a:t>
            </a:r>
            <a:endParaRPr sz="2200">
              <a:latin typeface="Times New Roman"/>
              <a:cs typeface="Times New Roman"/>
            </a:endParaRPr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id="{FAA917A9-FA33-5656-4867-0D029AA2322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29600" y="-77"/>
            <a:ext cx="914400" cy="17335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Bell MT" pitchFamily="18" charset="0"/>
              </a:rPr>
              <a:t>SEQUENCE OF LGIS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Bell MT" pitchFamily="18" charset="0"/>
              </a:rPr>
              <a:t>Learning Objectives </a:t>
            </a:r>
          </a:p>
          <a:p>
            <a:r>
              <a:rPr lang="en-US" sz="2800" dirty="0">
                <a:latin typeface="Bell MT" pitchFamily="18" charset="0"/>
              </a:rPr>
              <a:t>Core concept </a:t>
            </a:r>
            <a:r>
              <a:rPr lang="en-US" sz="2800" i="1" dirty="0">
                <a:latin typeface="Bell MT" pitchFamily="18" charset="0"/>
              </a:rPr>
              <a:t>70 %</a:t>
            </a:r>
          </a:p>
          <a:p>
            <a:r>
              <a:rPr lang="en-US" sz="2800" dirty="0">
                <a:latin typeface="Bell MT" pitchFamily="18" charset="0"/>
              </a:rPr>
              <a:t>Horizontal integration related to Pathology and Pharmacology </a:t>
            </a:r>
            <a:r>
              <a:rPr lang="en-US" sz="2800" i="1" dirty="0">
                <a:latin typeface="Bell MT" pitchFamily="18" charset="0"/>
              </a:rPr>
              <a:t>15 %</a:t>
            </a:r>
          </a:p>
          <a:p>
            <a:r>
              <a:rPr lang="en-US" sz="2800" dirty="0">
                <a:latin typeface="Bell MT" pitchFamily="18" charset="0"/>
              </a:rPr>
              <a:t>Relevant clinical concepts and medico legal application of core knowledge / Vertical integration </a:t>
            </a:r>
            <a:r>
              <a:rPr lang="en-US" sz="2800" i="1" dirty="0">
                <a:latin typeface="Bell MT" pitchFamily="18" charset="0"/>
              </a:rPr>
              <a:t>10%</a:t>
            </a:r>
          </a:p>
          <a:p>
            <a:r>
              <a:rPr lang="en-US" sz="2800" dirty="0">
                <a:latin typeface="Bell MT" pitchFamily="18" charset="0"/>
              </a:rPr>
              <a:t>Research article relevant to the topic </a:t>
            </a:r>
            <a:r>
              <a:rPr lang="en-US" sz="2800" i="1" dirty="0">
                <a:latin typeface="Bell MT" pitchFamily="18" charset="0"/>
              </a:rPr>
              <a:t>3%</a:t>
            </a:r>
          </a:p>
          <a:p>
            <a:r>
              <a:rPr lang="en-US" sz="2800" dirty="0">
                <a:latin typeface="Bell MT" pitchFamily="18" charset="0"/>
              </a:rPr>
              <a:t>Ethics and family medicine </a:t>
            </a:r>
            <a:r>
              <a:rPr lang="en-US" sz="2800" i="1" dirty="0">
                <a:latin typeface="Bell MT" pitchFamily="18" charset="0"/>
              </a:rPr>
              <a:t>2%</a:t>
            </a:r>
          </a:p>
        </p:txBody>
      </p:sp>
      <p:pic>
        <p:nvPicPr>
          <p:cNvPr id="3" name="object 4">
            <a:extLst>
              <a:ext uri="{FF2B5EF4-FFF2-40B4-BE49-F238E27FC236}">
                <a16:creationId xmlns:a16="http://schemas.microsoft.com/office/drawing/2014/main" id="{D8A33198-0C00-5BBE-0167-E4658C4BE77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29600" y="2689"/>
            <a:ext cx="91440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34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7543800" y="0"/>
                </a:moveTo>
                <a:lnTo>
                  <a:pt x="0" y="0"/>
                </a:lnTo>
                <a:lnTo>
                  <a:pt x="0" y="381000"/>
                </a:lnTo>
                <a:lnTo>
                  <a:pt x="7543800" y="381000"/>
                </a:lnTo>
                <a:lnTo>
                  <a:pt x="7543800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7240" y="6172200"/>
            <a:ext cx="7543800" cy="27940"/>
          </a:xfrm>
          <a:custGeom>
            <a:avLst/>
            <a:gdLst/>
            <a:ahLst/>
            <a:cxnLst/>
            <a:rect l="l" t="t" r="r" b="b"/>
            <a:pathLst>
              <a:path w="7543800" h="27939">
                <a:moveTo>
                  <a:pt x="7543800" y="0"/>
                </a:moveTo>
                <a:lnTo>
                  <a:pt x="0" y="0"/>
                </a:lnTo>
                <a:lnTo>
                  <a:pt x="0" y="27431"/>
                </a:lnTo>
                <a:lnTo>
                  <a:pt x="7543800" y="27431"/>
                </a:lnTo>
                <a:lnTo>
                  <a:pt x="7543800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00" spc="-25" dirty="0">
                <a:solidFill>
                  <a:srgbClr val="252525"/>
                </a:solidFill>
                <a:latin typeface="Impact"/>
                <a:cs typeface="Impact"/>
              </a:rPr>
              <a:t>SUFFOCATION</a:t>
            </a:r>
            <a:endParaRPr sz="4900">
              <a:latin typeface="Impact"/>
              <a:cs typeface="Impac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0739" y="1837385"/>
            <a:ext cx="735838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62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CA1BE"/>
                </a:solidFill>
                <a:latin typeface="Times New Roman"/>
                <a:cs typeface="Times New Roman"/>
              </a:rPr>
              <a:t>“</a:t>
            </a:r>
            <a:r>
              <a:rPr sz="2400" b="1" spc="-15" dirty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It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is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form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of asphyxia</a:t>
            </a:r>
            <a:r>
              <a:rPr sz="2400" spc="-3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caused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by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mechanical</a:t>
            </a:r>
            <a:r>
              <a:rPr sz="2400" spc="-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obstruction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to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the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passage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of air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into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the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respiratory</a:t>
            </a:r>
            <a:r>
              <a:rPr sz="2400" spc="-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tract</a:t>
            </a:r>
            <a:r>
              <a:rPr sz="2400" spc="-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by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means</a:t>
            </a:r>
            <a:r>
              <a:rPr sz="2400" spc="60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other</a:t>
            </a:r>
            <a:r>
              <a:rPr sz="2400" spc="-3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than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constriction</a:t>
            </a:r>
            <a:r>
              <a:rPr sz="2400" spc="-5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of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neck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or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drowning.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b="1" spc="-50" dirty="0">
                <a:solidFill>
                  <a:srgbClr val="2CA1BE"/>
                </a:solidFill>
                <a:latin typeface="Times New Roman"/>
                <a:cs typeface="Times New Roman"/>
              </a:rPr>
              <a:t>”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A9696446-D4C5-53C6-D4FD-4E621434F82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29600" y="0"/>
            <a:ext cx="914400" cy="17335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" y="6172200"/>
            <a:ext cx="7543800" cy="27940"/>
          </a:xfrm>
          <a:custGeom>
            <a:avLst/>
            <a:gdLst/>
            <a:ahLst/>
            <a:cxnLst/>
            <a:rect l="l" t="t" r="r" b="b"/>
            <a:pathLst>
              <a:path w="7543800" h="27939">
                <a:moveTo>
                  <a:pt x="7543800" y="0"/>
                </a:moveTo>
                <a:lnTo>
                  <a:pt x="0" y="0"/>
                </a:lnTo>
                <a:lnTo>
                  <a:pt x="0" y="27431"/>
                </a:lnTo>
                <a:lnTo>
                  <a:pt x="7543800" y="27431"/>
                </a:lnTo>
                <a:lnTo>
                  <a:pt x="7543800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67761" y="1095197"/>
            <a:ext cx="3278504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spc="-10" dirty="0">
                <a:solidFill>
                  <a:srgbClr val="252525"/>
                </a:solidFill>
                <a:latin typeface="Impact"/>
                <a:cs typeface="Impact"/>
              </a:rPr>
              <a:t>Suffocation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4540" y="2371471"/>
            <a:ext cx="7385684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CA1BE"/>
                </a:solidFill>
                <a:latin typeface="Times New Roman"/>
                <a:cs typeface="Times New Roman"/>
              </a:rPr>
              <a:t>“</a:t>
            </a:r>
            <a:r>
              <a:rPr sz="2400" b="1" spc="180" dirty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To</a:t>
            </a:r>
            <a:r>
              <a:rPr sz="2400" spc="17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die</a:t>
            </a:r>
            <a:r>
              <a:rPr sz="2400" spc="18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as</a:t>
            </a:r>
            <a:r>
              <a:rPr sz="2400" spc="16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</a:t>
            </a:r>
            <a:r>
              <a:rPr sz="2400" spc="18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result</a:t>
            </a:r>
            <a:r>
              <a:rPr sz="2400" spc="18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of</a:t>
            </a:r>
            <a:r>
              <a:rPr sz="2400" spc="17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being</a:t>
            </a:r>
            <a:r>
              <a:rPr sz="2400" spc="18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not</a:t>
            </a:r>
            <a:r>
              <a:rPr sz="2400" spc="18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able</a:t>
            </a:r>
            <a:r>
              <a:rPr sz="2400" spc="17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to</a:t>
            </a:r>
            <a:r>
              <a:rPr sz="2400" spc="18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breathe</a:t>
            </a:r>
            <a:r>
              <a:rPr sz="2400" spc="17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or</a:t>
            </a:r>
            <a:r>
              <a:rPr sz="2400" spc="18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to</a:t>
            </a:r>
            <a:r>
              <a:rPr sz="2400" spc="18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have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difficulty</a:t>
            </a:r>
            <a:r>
              <a:rPr sz="2400" spc="-4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in</a:t>
            </a:r>
            <a:r>
              <a:rPr sz="2400" spc="-3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breathing.</a:t>
            </a:r>
            <a:r>
              <a:rPr sz="2400" spc="-5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b="1" spc="-50" dirty="0">
                <a:solidFill>
                  <a:srgbClr val="2CA1BE"/>
                </a:solidFill>
                <a:latin typeface="Times New Roman"/>
                <a:cs typeface="Times New Roman"/>
              </a:rPr>
              <a:t>”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examples: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2CA1BE"/>
              </a:buClr>
              <a:buFont typeface="Arial MT"/>
              <a:buChar char="•"/>
              <a:tabLst>
                <a:tab pos="287020" algn="l"/>
              </a:tabLst>
            </a:pP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Toxic</a:t>
            </a:r>
            <a:r>
              <a:rPr sz="2400" spc="-4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gases</a:t>
            </a:r>
            <a:r>
              <a:rPr sz="2400" spc="-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in</a:t>
            </a:r>
            <a:r>
              <a:rPr sz="2400" spc="-5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air</a:t>
            </a:r>
            <a:r>
              <a:rPr sz="2400" spc="-3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e.g.</a:t>
            </a:r>
            <a:r>
              <a:rPr sz="2400" spc="-5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CO,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Cyanide</a:t>
            </a:r>
            <a:r>
              <a:rPr sz="2400" spc="-4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etc.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2CA1BE"/>
              </a:buClr>
              <a:buFont typeface="Arial MT"/>
              <a:buChar char="•"/>
              <a:tabLst>
                <a:tab pos="287020" algn="l"/>
              </a:tabLst>
            </a:pP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Decompression-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fall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of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air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cabin</a:t>
            </a:r>
            <a:r>
              <a:rPr sz="2400" spc="-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pressure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2CA1BE"/>
              </a:buClr>
              <a:buFont typeface="Arial MT"/>
              <a:buChar char="•"/>
              <a:tabLst>
                <a:tab pos="287020" algn="l"/>
              </a:tabLst>
            </a:pP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Heaters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in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rooms</a:t>
            </a:r>
            <a:r>
              <a:rPr sz="2400" spc="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eating</a:t>
            </a:r>
            <a:r>
              <a:rPr sz="2400" spc="-3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up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all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the</a:t>
            </a:r>
            <a:r>
              <a:rPr sz="2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oxygen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2CA1BE"/>
              </a:buClr>
              <a:buFont typeface="Arial MT"/>
              <a:buChar char="•"/>
              <a:tabLst>
                <a:tab pos="287020" algn="l"/>
              </a:tabLst>
            </a:pP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Children</a:t>
            </a:r>
            <a:r>
              <a:rPr sz="2400" spc="-4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smothered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at</a:t>
            </a:r>
            <a:r>
              <a:rPr sz="24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night</a:t>
            </a:r>
            <a:r>
              <a:rPr sz="24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46"/>
                </a:solidFill>
                <a:latin typeface="Times New Roman"/>
                <a:cs typeface="Times New Roman"/>
              </a:rPr>
              <a:t>accidentally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826EEC-D258-F443-3E5C-D8407DA16C99}"/>
              </a:ext>
            </a:extLst>
          </p:cNvPr>
          <p:cNvSpPr/>
          <p:nvPr/>
        </p:nvSpPr>
        <p:spPr>
          <a:xfrm>
            <a:off x="7543800" y="0"/>
            <a:ext cx="1600200" cy="381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811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2133</Words>
  <Application>Microsoft Office PowerPoint</Application>
  <PresentationFormat>On-screen Show (4:3)</PresentationFormat>
  <Paragraphs>247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 MT</vt:lpstr>
      <vt:lpstr>Bell MT</vt:lpstr>
      <vt:lpstr>Calibri</vt:lpstr>
      <vt:lpstr>Calibri Light</vt:lpstr>
      <vt:lpstr>Courier New</vt:lpstr>
      <vt:lpstr>Impact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By the end of lecture students will be able to :</vt:lpstr>
      <vt:lpstr>SEQUENCE OF LGIS</vt:lpstr>
      <vt:lpstr>PowerPoint Presentation</vt:lpstr>
      <vt:lpstr>Suffocation</vt:lpstr>
      <vt:lpstr>Gagging</vt:lpstr>
      <vt:lpstr>PowerPoint Presentation</vt:lpstr>
      <vt:lpstr>“ It is a form of asphyxia caused by mechanical occlusion of external air passages, i.e. the nose and mouth by hand, cloth, plastic bag or other material. ”</vt:lpstr>
      <vt:lpstr>PowerPoint Presentation</vt:lpstr>
      <vt:lpstr>PowerPoint Presentation</vt:lpstr>
      <vt:lpstr>In an epileptic attack, tongue may fall back on to posterior</vt:lpstr>
      <vt:lpstr>Mechanism :</vt:lpstr>
      <vt:lpstr>PowerPoint Presentation</vt:lpstr>
      <vt:lpstr>PowerPoint Presentation</vt:lpstr>
      <vt:lpstr>PowerPoint Presentation</vt:lpstr>
      <vt:lpstr>Café-coronary: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Internal findings: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use HEC Digital Library</vt:lpstr>
      <vt:lpstr>TEXT BOOKS &amp; PRACTICAL NOTEBOOK: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ASPHYXIA IV</dc:title>
  <dc:creator>moin</dc:creator>
  <cp:lastModifiedBy>54</cp:lastModifiedBy>
  <cp:revision>15</cp:revision>
  <dcterms:created xsi:type="dcterms:W3CDTF">2025-02-10T12:21:19Z</dcterms:created>
  <dcterms:modified xsi:type="dcterms:W3CDTF">2025-02-25T16:30:36Z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2024-11-07T00:00:00Z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2025-02-10T00:00:00Z</vt:filetime>
  </property>
  <property fmtid="{D5CDD505-2E9C-101B-9397-08002B2CF9AE}" pid="5" name="Producer">
    <vt:lpwstr>Microsoft® PowerPoint® 2013</vt:lpwstr>
  </property>
</Properties>
</file>