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30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4" r:id="rId48"/>
    <p:sldId id="306" r:id="rId49"/>
    <p:sldId id="303" r:id="rId5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000743" y="0"/>
            <a:ext cx="143510" cy="1371600"/>
          </a:xfrm>
          <a:custGeom>
            <a:avLst/>
            <a:gdLst/>
            <a:ahLst/>
            <a:cxnLst/>
            <a:rect l="l" t="t" r="r" b="b"/>
            <a:pathLst>
              <a:path w="143509" h="1371600">
                <a:moveTo>
                  <a:pt x="143255" y="0"/>
                </a:moveTo>
                <a:lnTo>
                  <a:pt x="0" y="0"/>
                </a:lnTo>
                <a:lnTo>
                  <a:pt x="0" y="1371600"/>
                </a:lnTo>
                <a:lnTo>
                  <a:pt x="143255" y="1371600"/>
                </a:lnTo>
                <a:lnTo>
                  <a:pt x="143255" y="0"/>
                </a:lnTo>
                <a:close/>
              </a:path>
            </a:pathLst>
          </a:custGeom>
          <a:solidFill>
            <a:srgbClr val="2E5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00743" y="1371599"/>
            <a:ext cx="143510" cy="5486400"/>
          </a:xfrm>
          <a:custGeom>
            <a:avLst/>
            <a:gdLst/>
            <a:ahLst/>
            <a:cxnLst/>
            <a:rect l="l" t="t" r="r" b="b"/>
            <a:pathLst>
              <a:path w="143509" h="5486400">
                <a:moveTo>
                  <a:pt x="143255" y="0"/>
                </a:moveTo>
                <a:lnTo>
                  <a:pt x="0" y="0"/>
                </a:lnTo>
                <a:lnTo>
                  <a:pt x="0" y="5486400"/>
                </a:lnTo>
                <a:lnTo>
                  <a:pt x="143255" y="5486400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795" y="3198876"/>
            <a:ext cx="4346448" cy="305104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2772" y="3201923"/>
            <a:ext cx="4319016" cy="305104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27491" y="609600"/>
            <a:ext cx="609600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30376" y="679450"/>
            <a:ext cx="349377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E579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79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79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E579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000743" y="0"/>
            <a:ext cx="143510" cy="1371600"/>
          </a:xfrm>
          <a:custGeom>
            <a:avLst/>
            <a:gdLst/>
            <a:ahLst/>
            <a:cxnLst/>
            <a:rect l="l" t="t" r="r" b="b"/>
            <a:pathLst>
              <a:path w="143509" h="1371600">
                <a:moveTo>
                  <a:pt x="143255" y="0"/>
                </a:moveTo>
                <a:lnTo>
                  <a:pt x="0" y="0"/>
                </a:lnTo>
                <a:lnTo>
                  <a:pt x="0" y="1371600"/>
                </a:lnTo>
                <a:lnTo>
                  <a:pt x="143255" y="1371600"/>
                </a:lnTo>
                <a:lnTo>
                  <a:pt x="143255" y="0"/>
                </a:lnTo>
                <a:close/>
              </a:path>
            </a:pathLst>
          </a:custGeom>
          <a:solidFill>
            <a:srgbClr val="2E57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000743" y="1371599"/>
            <a:ext cx="143510" cy="5486400"/>
          </a:xfrm>
          <a:custGeom>
            <a:avLst/>
            <a:gdLst/>
            <a:ahLst/>
            <a:cxnLst/>
            <a:rect l="l" t="t" r="r" b="b"/>
            <a:pathLst>
              <a:path w="143509" h="5486400">
                <a:moveTo>
                  <a:pt x="143255" y="0"/>
                </a:moveTo>
                <a:lnTo>
                  <a:pt x="0" y="0"/>
                </a:lnTo>
                <a:lnTo>
                  <a:pt x="0" y="5486400"/>
                </a:lnTo>
                <a:lnTo>
                  <a:pt x="143255" y="5486400"/>
                </a:lnTo>
                <a:lnTo>
                  <a:pt x="1432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39978"/>
            <a:ext cx="8072119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E579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764233"/>
            <a:ext cx="7313930" cy="3741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apims.net/index.php/apims/article/view/276" TargetMode="External"/><Relationship Id="rId2" Type="http://schemas.openxmlformats.org/officeDocument/2006/relationships/hyperlink" Target="https://pjmhsonline.com/2021/august/214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uhs.edu.pk/download/jduhs-vol.6-issue-3/rp3.pdf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000743" y="0"/>
            <a:ext cx="143510" cy="6858000"/>
            <a:chOff x="9000743" y="0"/>
            <a:chExt cx="143510" cy="6858000"/>
          </a:xfrm>
        </p:grpSpPr>
        <p:sp>
          <p:nvSpPr>
            <p:cNvPr id="4" name="object 4"/>
            <p:cNvSpPr/>
            <p:nvPr/>
          </p:nvSpPr>
          <p:spPr>
            <a:xfrm>
              <a:off x="9000743" y="4846320"/>
              <a:ext cx="143510" cy="2011680"/>
            </a:xfrm>
            <a:custGeom>
              <a:avLst/>
              <a:gdLst/>
              <a:ahLst/>
              <a:cxnLst/>
              <a:rect l="l" t="t" r="r" b="b"/>
              <a:pathLst>
                <a:path w="143509" h="2011679">
                  <a:moveTo>
                    <a:pt x="143255" y="0"/>
                  </a:moveTo>
                  <a:lnTo>
                    <a:pt x="0" y="0"/>
                  </a:lnTo>
                  <a:lnTo>
                    <a:pt x="0" y="2011679"/>
                  </a:lnTo>
                  <a:lnTo>
                    <a:pt x="143255" y="2011679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2E5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00743" y="0"/>
              <a:ext cx="143510" cy="4846320"/>
            </a:xfrm>
            <a:custGeom>
              <a:avLst/>
              <a:gdLst/>
              <a:ahLst/>
              <a:cxnLst/>
              <a:rect l="l" t="t" r="r" b="b"/>
              <a:pathLst>
                <a:path w="143509" h="4846320">
                  <a:moveTo>
                    <a:pt x="143255" y="0"/>
                  </a:moveTo>
                  <a:lnTo>
                    <a:pt x="0" y="0"/>
                  </a:lnTo>
                  <a:lnTo>
                    <a:pt x="0" y="4846320"/>
                  </a:lnTo>
                  <a:lnTo>
                    <a:pt x="143255" y="4846320"/>
                  </a:lnTo>
                  <a:lnTo>
                    <a:pt x="1432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340" y="752297"/>
            <a:ext cx="8208645" cy="1758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35" dirty="0"/>
              <a:t>ASPHYXIA</a:t>
            </a:r>
            <a:r>
              <a:rPr sz="7200" spc="-335" dirty="0"/>
              <a:t> </a:t>
            </a:r>
            <a:r>
              <a:rPr sz="7200" dirty="0"/>
              <a:t>–</a:t>
            </a:r>
            <a:r>
              <a:rPr sz="7200" spc="-370" dirty="0"/>
              <a:t> </a:t>
            </a:r>
            <a:r>
              <a:rPr sz="7200" spc="-25" dirty="0"/>
              <a:t>II</a:t>
            </a:r>
            <a:endParaRPr sz="7200"/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4000" spc="-85" dirty="0">
                <a:solidFill>
                  <a:srgbClr val="FF5050"/>
                </a:solidFill>
              </a:rPr>
              <a:t>HANGING</a:t>
            </a:r>
            <a:r>
              <a:rPr sz="4000" spc="-185" dirty="0">
                <a:solidFill>
                  <a:srgbClr val="FF5050"/>
                </a:solidFill>
              </a:rPr>
              <a:t> </a:t>
            </a:r>
            <a:r>
              <a:rPr sz="4000" dirty="0">
                <a:solidFill>
                  <a:srgbClr val="FF5050"/>
                </a:solidFill>
              </a:rPr>
              <a:t>&amp;</a:t>
            </a:r>
            <a:r>
              <a:rPr sz="4000" spc="-220" dirty="0">
                <a:solidFill>
                  <a:srgbClr val="FF5050"/>
                </a:solidFill>
              </a:rPr>
              <a:t> </a:t>
            </a:r>
            <a:r>
              <a:rPr sz="4000" spc="-85" dirty="0">
                <a:solidFill>
                  <a:srgbClr val="FF5050"/>
                </a:solidFill>
              </a:rPr>
              <a:t>STRANGULATION</a:t>
            </a:r>
            <a:endParaRPr sz="4000"/>
          </a:p>
        </p:txBody>
      </p:sp>
      <p:sp>
        <p:nvSpPr>
          <p:cNvPr id="7" name="object 7"/>
          <p:cNvSpPr txBox="1"/>
          <p:nvPr/>
        </p:nvSpPr>
        <p:spPr>
          <a:xfrm>
            <a:off x="2974594" y="5805627"/>
            <a:ext cx="56654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2400" spc="60" dirty="0">
                <a:solidFill>
                  <a:srgbClr val="FF5050"/>
                </a:solidFill>
                <a:latin typeface="Arial Black"/>
                <a:cs typeface="Arial Black"/>
              </a:rPr>
              <a:t>Dr Filza ali  &amp; </a:t>
            </a:r>
            <a:r>
              <a:rPr lang="pt-BR" sz="2400" spc="60">
                <a:solidFill>
                  <a:srgbClr val="FF5050"/>
                </a:solidFill>
                <a:latin typeface="Arial Black"/>
                <a:cs typeface="Arial Black"/>
              </a:rPr>
              <a:t>Dr Shahida</a:t>
            </a:r>
            <a:endParaRPr sz="2400" dirty="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4276" y="2724911"/>
            <a:ext cx="3813048" cy="283616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275" y="2665476"/>
            <a:ext cx="3889248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311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COMPLETE</a:t>
            </a:r>
            <a:r>
              <a:rPr sz="4000" spc="-270" dirty="0"/>
              <a:t> </a:t>
            </a:r>
            <a:r>
              <a:rPr sz="4000" spc="-10" dirty="0"/>
              <a:t>HANGING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" y="1598676"/>
            <a:ext cx="4029455" cy="48798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4276" y="1598676"/>
            <a:ext cx="4194047" cy="4879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5D3A9E-2147-BC07-484B-551B221431B7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4000" spc="-45" dirty="0"/>
              <a:t>PARTIAL</a:t>
            </a:r>
            <a:r>
              <a:rPr sz="4000" spc="-280" dirty="0"/>
              <a:t> </a:t>
            </a:r>
            <a:r>
              <a:rPr sz="4000" spc="-10" dirty="0"/>
              <a:t>HANGING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065275" y="1223772"/>
            <a:ext cx="6570345" cy="5483860"/>
            <a:chOff x="1065275" y="1223772"/>
            <a:chExt cx="6570345" cy="54838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5275" y="3372611"/>
              <a:ext cx="3127248" cy="3334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9075" y="3372611"/>
              <a:ext cx="2836164" cy="33345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799" y="1223772"/>
              <a:ext cx="6566916" cy="21244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A3B8062-4641-3CB3-CB47-7C48CCC9ED4E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LYNCHING: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15492" y="1622805"/>
            <a:ext cx="77355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Lynching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condition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several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acting </a:t>
            </a:r>
            <a:r>
              <a:rPr sz="2400" dirty="0">
                <a:latin typeface="Arial MT"/>
                <a:cs typeface="Arial MT"/>
              </a:rPr>
              <a:t>jointly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illegally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overpower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individual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hang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him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means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rope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tree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some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similar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object.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D9B138-877F-FC64-A1D1-D733AE95A0F3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431" y="760933"/>
            <a:ext cx="3744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THE</a:t>
            </a:r>
            <a:r>
              <a:rPr sz="4000" spc="-275" dirty="0"/>
              <a:t> </a:t>
            </a:r>
            <a:r>
              <a:rPr sz="4000" spc="-75" dirty="0"/>
              <a:t>FURROW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6244" y="1864867"/>
            <a:ext cx="450342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5050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Mark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present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b="1" spc="-10" dirty="0">
                <a:solidFill>
                  <a:srgbClr val="FF5050"/>
                </a:solidFill>
                <a:latin typeface="Arial"/>
                <a:cs typeface="Arial"/>
              </a:rPr>
              <a:t>furrow</a:t>
            </a:r>
            <a:r>
              <a:rPr sz="2400" spc="-1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  <a:p>
            <a:pPr marL="355600" marR="53975" indent="-342900">
              <a:lnSpc>
                <a:spcPct val="100000"/>
              </a:lnSpc>
              <a:buClr>
                <a:srgbClr val="FF5050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furrow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generally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does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not </a:t>
            </a:r>
            <a:r>
              <a:rPr sz="2400" dirty="0">
                <a:latin typeface="Arial MT"/>
                <a:cs typeface="Arial MT"/>
              </a:rPr>
              <a:t>completely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encircle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neck, </a:t>
            </a:r>
            <a:r>
              <a:rPr sz="2400" dirty="0">
                <a:latin typeface="Arial MT"/>
                <a:cs typeface="Arial MT"/>
              </a:rPr>
              <a:t>but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rather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slants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upward </a:t>
            </a:r>
            <a:r>
              <a:rPr sz="2400" dirty="0">
                <a:latin typeface="Arial MT"/>
                <a:cs typeface="Arial MT"/>
              </a:rPr>
              <a:t>toward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knot,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fading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out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at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point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suspension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5050"/>
                </a:solidFill>
                <a:latin typeface="Arial MT"/>
                <a:cs typeface="Arial MT"/>
              </a:rPr>
              <a:t>(the </a:t>
            </a:r>
            <a:r>
              <a:rPr sz="2400" spc="-10" dirty="0">
                <a:solidFill>
                  <a:srgbClr val="FF5050"/>
                </a:solidFill>
                <a:latin typeface="Arial MT"/>
                <a:cs typeface="Arial MT"/>
              </a:rPr>
              <a:t>knot).</a:t>
            </a:r>
            <a:endParaRPr sz="2400">
              <a:latin typeface="Arial MT"/>
              <a:cs typeface="Arial MT"/>
            </a:endParaRPr>
          </a:p>
          <a:p>
            <a:pPr marL="355600" marR="188595" indent="-342900">
              <a:lnSpc>
                <a:spcPct val="100000"/>
              </a:lnSpc>
              <a:spcBef>
                <a:spcPts val="5"/>
              </a:spcBef>
              <a:buClr>
                <a:srgbClr val="FF5050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spc="-114" dirty="0">
                <a:latin typeface="Arial MT"/>
                <a:cs typeface="Arial MT"/>
              </a:rPr>
              <a:t>To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clarify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furrow, </a:t>
            </a:r>
            <a:r>
              <a:rPr sz="2400" dirty="0">
                <a:latin typeface="Arial MT"/>
                <a:cs typeface="Arial MT"/>
              </a:rPr>
              <a:t>depend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material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used.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1911" y="1752600"/>
            <a:ext cx="2456688" cy="21747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200" y="4038600"/>
            <a:ext cx="2438400" cy="2558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86A834-7E61-AD8F-4209-0B9B48C0B9DF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491" y="368554"/>
            <a:ext cx="4879975" cy="49644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540"/>
              </a:spcBef>
              <a:buClr>
                <a:srgbClr val="FF5050"/>
              </a:buClr>
              <a:buFont typeface="Wingdings"/>
              <a:buChar char="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If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ligature</a:t>
            </a:r>
            <a:r>
              <a:rPr sz="2400" b="1" spc="-4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is</a:t>
            </a:r>
            <a:r>
              <a:rPr sz="24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a</a:t>
            </a:r>
            <a:r>
              <a:rPr sz="2400" b="1" spc="-2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hard</a:t>
            </a:r>
            <a:r>
              <a:rPr sz="2400" b="1" spc="-3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5050"/>
                </a:solidFill>
                <a:latin typeface="Arial"/>
                <a:cs typeface="Arial"/>
              </a:rPr>
              <a:t>material</a:t>
            </a:r>
            <a:endParaRPr sz="2400">
              <a:latin typeface="Arial"/>
              <a:cs typeface="Arial"/>
            </a:endParaRPr>
          </a:p>
          <a:p>
            <a:pPr marL="355600" marR="25400">
              <a:lnSpc>
                <a:spcPct val="150000"/>
              </a:lnSpc>
            </a:pP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i.e.</a:t>
            </a:r>
            <a:r>
              <a:rPr sz="2400" b="1" spc="-7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rope,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give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deep,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well- </a:t>
            </a:r>
            <a:r>
              <a:rPr sz="2400" dirty="0">
                <a:latin typeface="Arial MT"/>
                <a:cs typeface="Arial MT"/>
              </a:rPr>
              <a:t>demarcated,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distinct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furrow,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often</a:t>
            </a:r>
            <a:endParaRPr sz="2400">
              <a:latin typeface="Arial MT"/>
              <a:cs typeface="Arial MT"/>
            </a:endParaRPr>
          </a:p>
          <a:p>
            <a:pPr marL="355600" marR="5080">
              <a:lnSpc>
                <a:spcPct val="150000"/>
              </a:lnSpc>
            </a:pP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mirror-</a:t>
            </a:r>
            <a:r>
              <a:rPr sz="2400" dirty="0">
                <a:latin typeface="Arial MT"/>
                <a:cs typeface="Arial MT"/>
              </a:rPr>
              <a:t>image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impression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twist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rope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skin.</a:t>
            </a:r>
            <a:endParaRPr sz="2400">
              <a:latin typeface="Arial MT"/>
              <a:cs typeface="Arial MT"/>
            </a:endParaRPr>
          </a:p>
          <a:p>
            <a:pPr marL="355600" marR="81280" indent="-342900">
              <a:lnSpc>
                <a:spcPct val="150000"/>
              </a:lnSpc>
              <a:buClr>
                <a:srgbClr val="FF5050"/>
              </a:buClr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If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ligature</a:t>
            </a:r>
            <a:r>
              <a:rPr sz="24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is</a:t>
            </a:r>
            <a:r>
              <a:rPr sz="2400" b="1" spc="-2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soft</a:t>
            </a:r>
            <a:r>
              <a:rPr sz="2400" b="1" spc="-2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5050"/>
                </a:solidFill>
                <a:latin typeface="Arial"/>
                <a:cs typeface="Arial"/>
              </a:rPr>
              <a:t>material</a:t>
            </a:r>
            <a:r>
              <a:rPr sz="2400" spc="-10" dirty="0">
                <a:latin typeface="Arial MT"/>
                <a:cs typeface="Arial MT"/>
              </a:rPr>
              <a:t>,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groove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might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poorly </a:t>
            </a:r>
            <a:r>
              <a:rPr sz="2400" dirty="0">
                <a:latin typeface="Arial MT"/>
                <a:cs typeface="Arial MT"/>
              </a:rPr>
              <a:t>defined,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pale,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devoid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bruises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abrasions.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5544" y="989075"/>
            <a:ext cx="2887979" cy="2365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5544" y="3656076"/>
            <a:ext cx="2887979" cy="2898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BDAE8F-9F36-289D-91A2-9A8A2D6754F7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165986"/>
            <a:ext cx="6009005" cy="387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3107690" indent="-457200">
              <a:lnSpc>
                <a:spcPct val="120900"/>
              </a:lnSpc>
              <a:spcBef>
                <a:spcPts val="95"/>
              </a:spcBef>
              <a:buClr>
                <a:srgbClr val="FF5050"/>
              </a:buClr>
              <a:buFont typeface="Wingdings"/>
              <a:buChar char=""/>
              <a:tabLst>
                <a:tab pos="770255" algn="l"/>
              </a:tabLst>
            </a:pPr>
            <a:r>
              <a:rPr sz="2400" dirty="0">
                <a:latin typeface="Arial MT"/>
                <a:cs typeface="Arial MT"/>
              </a:rPr>
              <a:t>Most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common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are 	</a:t>
            </a:r>
            <a:r>
              <a:rPr sz="2400" spc="-10" dirty="0">
                <a:latin typeface="Arial MT"/>
                <a:cs typeface="Arial MT"/>
              </a:rPr>
              <a:t>Ropes, 	</a:t>
            </a:r>
            <a:r>
              <a:rPr sz="2400" dirty="0">
                <a:latin typeface="Arial MT"/>
                <a:cs typeface="Arial MT"/>
              </a:rPr>
              <a:t>Electrical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cords 	Belts.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Clr>
                <a:srgbClr val="FF505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jails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prisons,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convicts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typically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tear </a:t>
            </a:r>
            <a:r>
              <a:rPr sz="2400" dirty="0">
                <a:latin typeface="Arial MT"/>
                <a:cs typeface="Arial MT"/>
              </a:rPr>
              <a:t>sheets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into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strips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well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using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70" dirty="0">
                <a:solidFill>
                  <a:srgbClr val="FF5050"/>
                </a:solidFill>
                <a:latin typeface="Arial MT"/>
                <a:cs typeface="Arial MT"/>
              </a:rPr>
              <a:t>T-</a:t>
            </a:r>
            <a:r>
              <a:rPr sz="2400" spc="-10" dirty="0">
                <a:solidFill>
                  <a:srgbClr val="FF5050"/>
                </a:solidFill>
                <a:latin typeface="Arial MT"/>
                <a:cs typeface="Arial MT"/>
              </a:rPr>
              <a:t>shirts, undershorts,</a:t>
            </a:r>
            <a:r>
              <a:rPr sz="2400" spc="-9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trousers,</a:t>
            </a:r>
            <a:r>
              <a:rPr sz="2400" spc="-110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or</a:t>
            </a:r>
            <a:r>
              <a:rPr sz="2400" spc="-110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even</a:t>
            </a:r>
            <a:r>
              <a:rPr sz="2400" spc="-110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5050"/>
                </a:solidFill>
                <a:latin typeface="Arial MT"/>
                <a:cs typeface="Arial MT"/>
              </a:rPr>
              <a:t>socks.</a:t>
            </a:r>
            <a:endParaRPr sz="2400">
              <a:latin typeface="Arial MT"/>
              <a:cs typeface="Arial MT"/>
            </a:endParaRPr>
          </a:p>
          <a:p>
            <a:pPr marL="469900" marR="66675" indent="-457200">
              <a:lnSpc>
                <a:spcPct val="100000"/>
              </a:lnSpc>
              <a:spcBef>
                <a:spcPts val="1405"/>
              </a:spcBef>
              <a:buClr>
                <a:srgbClr val="FF5050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spc="-25" dirty="0">
                <a:latin typeface="Arial MT"/>
                <a:cs typeface="Arial MT"/>
              </a:rPr>
              <a:t>Usually,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prevent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change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mind,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victim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ties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his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hands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together.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8276" y="4651246"/>
            <a:ext cx="2741676" cy="21884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685800"/>
            <a:ext cx="7974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MATERIAL</a:t>
            </a:r>
            <a:r>
              <a:rPr spc="-45" dirty="0"/>
              <a:t> </a:t>
            </a:r>
            <a:r>
              <a:rPr dirty="0"/>
              <a:t>USED</a:t>
            </a:r>
            <a:r>
              <a:rPr spc="-45" dirty="0"/>
              <a:t> </a:t>
            </a:r>
            <a:r>
              <a:rPr dirty="0"/>
              <a:t>AS</a:t>
            </a:r>
            <a:r>
              <a:rPr spc="-40" dirty="0"/>
              <a:t> </a:t>
            </a:r>
            <a:r>
              <a:rPr spc="-10" dirty="0"/>
              <a:t>LIGATURE: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5BB6E9-19F9-5B30-B9A5-19BEEF883F90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315" y="668528"/>
            <a:ext cx="7788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CAUSE</a:t>
            </a:r>
            <a:r>
              <a:rPr spc="-12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25" dirty="0"/>
              <a:t>DEATH</a:t>
            </a:r>
            <a:r>
              <a:rPr spc="-100" dirty="0"/>
              <a:t> </a:t>
            </a:r>
            <a:r>
              <a:rPr dirty="0"/>
              <a:t>IN</a:t>
            </a:r>
            <a:r>
              <a:rPr spc="-110" dirty="0"/>
              <a:t> </a:t>
            </a:r>
            <a:r>
              <a:rPr spc="-10" dirty="0"/>
              <a:t>HANGING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492" y="1820418"/>
            <a:ext cx="7553959" cy="3303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5"/>
              </a:spcBef>
              <a:buClr>
                <a:srgbClr val="FF5050"/>
              </a:buClr>
              <a:buFont typeface="Wingdings"/>
              <a:buChar char=""/>
              <a:tabLst>
                <a:tab pos="469265" algn="l"/>
              </a:tabLst>
            </a:pPr>
            <a:r>
              <a:rPr sz="2000" b="1" dirty="0">
                <a:latin typeface="Arial"/>
                <a:cs typeface="Arial"/>
              </a:rPr>
              <a:t>Injury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spinal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cord.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Clr>
                <a:srgbClr val="FF5050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FF5050"/>
              </a:buClr>
              <a:buFont typeface="Wingdings"/>
              <a:buChar char=""/>
              <a:tabLst>
                <a:tab pos="469265" algn="l"/>
              </a:tabLst>
            </a:pPr>
            <a:r>
              <a:rPr sz="2000" b="1" dirty="0">
                <a:latin typeface="Arial"/>
                <a:cs typeface="Arial"/>
              </a:rPr>
              <a:t>Sudden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stoppage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heartbeat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vasovagal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inhibition.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0"/>
              </a:spcBef>
              <a:buClr>
                <a:srgbClr val="FF5050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FF5050"/>
              </a:buClr>
              <a:buFont typeface="Wingdings"/>
              <a:buChar char=""/>
              <a:tabLst>
                <a:tab pos="469265" algn="l"/>
              </a:tabLst>
            </a:pPr>
            <a:r>
              <a:rPr sz="2000" b="1" dirty="0">
                <a:latin typeface="Arial"/>
                <a:cs typeface="Arial"/>
              </a:rPr>
              <a:t>Occlusion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airways.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5"/>
              </a:spcBef>
              <a:buClr>
                <a:srgbClr val="FF5050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buClr>
                <a:srgbClr val="FF5050"/>
              </a:buClr>
              <a:buFont typeface="Wingdings"/>
              <a:buChar char=""/>
              <a:tabLst>
                <a:tab pos="469265" algn="l"/>
              </a:tabLst>
            </a:pPr>
            <a:r>
              <a:rPr sz="2000" b="1" dirty="0">
                <a:latin typeface="Arial"/>
                <a:cs typeface="Arial"/>
              </a:rPr>
              <a:t>Occlusion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jugular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veins.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Clr>
                <a:srgbClr val="FF5050"/>
              </a:buClr>
              <a:buFont typeface="Wingdings"/>
              <a:buChar char=""/>
              <a:tabLst>
                <a:tab pos="469265" algn="l"/>
              </a:tabLst>
            </a:pPr>
            <a:r>
              <a:rPr sz="2000" b="1" dirty="0">
                <a:latin typeface="Arial"/>
                <a:cs typeface="Arial"/>
              </a:rPr>
              <a:t>Occlusion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carotid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arteries.</a:t>
            </a:r>
            <a:endParaRPr sz="20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800"/>
              </a:spcBef>
              <a:buClr>
                <a:srgbClr val="FF5050"/>
              </a:buClr>
              <a:buFont typeface="Wingdings"/>
              <a:buChar char=""/>
              <a:tabLst>
                <a:tab pos="469265" algn="l"/>
              </a:tabLst>
            </a:pPr>
            <a:r>
              <a:rPr sz="2000" b="1" dirty="0">
                <a:latin typeface="Arial"/>
                <a:cs typeface="Arial"/>
              </a:rPr>
              <a:t>Fracture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dislocation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cervical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vertebrae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5024E3-07FD-A904-0307-9CAB63CD19C2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087373"/>
            <a:ext cx="68408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POSTMORTEM</a:t>
            </a:r>
            <a:r>
              <a:rPr spc="-180" dirty="0"/>
              <a:t> </a:t>
            </a:r>
            <a:r>
              <a:rPr spc="-65" dirty="0"/>
              <a:t>FINDINGS</a:t>
            </a:r>
            <a:r>
              <a:rPr spc="-195" dirty="0"/>
              <a:t> </a:t>
            </a:r>
            <a:r>
              <a:rPr spc="-25" dirty="0"/>
              <a:t>IN </a:t>
            </a:r>
            <a:r>
              <a:rPr spc="-10" dirty="0"/>
              <a:t>HANGING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331" y="2279116"/>
            <a:ext cx="5942330" cy="239712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Ligature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marks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neck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dried.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Dribbling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saliva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angle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mouth.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670"/>
              </a:spcBef>
              <a:buFont typeface="Wingdings"/>
              <a:buChar char="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Hyoid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bone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fracture.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395"/>
              </a:spcBef>
              <a:buFont typeface="Wingdings"/>
              <a:buChar char="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Swollen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face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protruded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eyes and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tongue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pos="469900" algn="l"/>
              </a:tabLst>
            </a:pPr>
            <a:r>
              <a:rPr sz="2000" b="1" dirty="0">
                <a:latin typeface="Arial"/>
                <a:cs typeface="Arial"/>
              </a:rPr>
              <a:t>Passage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urine,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feaces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seminal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fluid.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8F8C3-1E38-82F6-475B-DC3639F194FA}"/>
              </a:ext>
            </a:extLst>
          </p:cNvPr>
          <p:cNvSpPr/>
          <p:nvPr/>
        </p:nvSpPr>
        <p:spPr>
          <a:xfrm>
            <a:off x="6781800" y="-35859"/>
            <a:ext cx="2362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01014"/>
            <a:ext cx="5434330" cy="493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FF5050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Absence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petechiae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most </a:t>
            </a:r>
            <a:r>
              <a:rPr sz="2400" dirty="0">
                <a:latin typeface="Arial MT"/>
                <a:cs typeface="Arial MT"/>
              </a:rPr>
              <a:t>hangings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because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there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complete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obstruction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arterial </a:t>
            </a:r>
            <a:r>
              <a:rPr sz="2400" dirty="0">
                <a:latin typeface="Arial MT"/>
                <a:cs typeface="Arial MT"/>
              </a:rPr>
              <a:t>system,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there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pooling</a:t>
            </a:r>
            <a:r>
              <a:rPr sz="2400" spc="-25" dirty="0">
                <a:latin typeface="Arial MT"/>
                <a:cs typeface="Arial MT"/>
              </a:rPr>
              <a:t> of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head,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increased </a:t>
            </a:r>
            <a:r>
              <a:rPr sz="2400" dirty="0">
                <a:latin typeface="Arial MT"/>
                <a:cs typeface="Arial MT"/>
              </a:rPr>
              <a:t>pressure,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therefore,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petechial hemorrhages.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25"/>
              </a:spcBef>
              <a:buClr>
                <a:srgbClr val="FF5050"/>
              </a:buClr>
              <a:buFont typeface="Wingdings"/>
              <a:buChar char=""/>
            </a:pPr>
            <a:endParaRPr sz="2400">
              <a:latin typeface="Arial MT"/>
              <a:cs typeface="Arial MT"/>
            </a:endParaRPr>
          </a:p>
          <a:p>
            <a:pPr marL="355600" marR="93345" indent="-342900">
              <a:lnSpc>
                <a:spcPct val="100000"/>
              </a:lnSpc>
              <a:buClr>
                <a:srgbClr val="FF5050"/>
              </a:buClr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hanging,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pool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dependent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areas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body,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usually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forearms,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hands,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lower</a:t>
            </a:r>
            <a:r>
              <a:rPr sz="2400" spc="-10" dirty="0">
                <a:latin typeface="Arial MT"/>
                <a:cs typeface="Arial MT"/>
              </a:rPr>
              <a:t> legs, </a:t>
            </a:r>
            <a:r>
              <a:rPr sz="2400" dirty="0">
                <a:latin typeface="Arial MT"/>
                <a:cs typeface="Arial MT"/>
              </a:rPr>
              <a:t>secondary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gravity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because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hydrostatic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rupture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vessels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076" y="1141475"/>
            <a:ext cx="2136648" cy="16459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7796" y="2872739"/>
            <a:ext cx="2060448" cy="39852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ACC79B-EA50-5521-B143-0544147EA147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DB6787-AF5A-6DC5-CF39-84FBCF1B12E0}"/>
              </a:ext>
            </a:extLst>
          </p:cNvPr>
          <p:cNvSpPr/>
          <p:nvPr/>
        </p:nvSpPr>
        <p:spPr>
          <a:xfrm>
            <a:off x="6781800" y="-35859"/>
            <a:ext cx="2362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922" rIns="0" bIns="0" rtlCol="0">
            <a:spAutoFit/>
          </a:bodyPr>
          <a:lstStyle/>
          <a:p>
            <a:pPr marL="168275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MEDICOLEGAL</a:t>
            </a:r>
            <a:r>
              <a:rPr sz="3200" spc="-125" dirty="0"/>
              <a:t> </a:t>
            </a:r>
            <a:r>
              <a:rPr sz="3200" spc="-10" dirty="0"/>
              <a:t>IMPORTANCE</a:t>
            </a:r>
            <a:r>
              <a:rPr sz="3200" spc="-120" dirty="0"/>
              <a:t> </a:t>
            </a:r>
            <a:r>
              <a:rPr sz="3200" spc="-25" dirty="0"/>
              <a:t>OF </a:t>
            </a:r>
            <a:r>
              <a:rPr sz="3200" spc="-10" dirty="0"/>
              <a:t>HANGING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2140" y="1817112"/>
            <a:ext cx="7824470" cy="343662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210"/>
              </a:spcBef>
              <a:buClr>
                <a:srgbClr val="FF505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Hanging is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mostly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Suicidal</a:t>
            </a:r>
            <a:r>
              <a:rPr sz="2400" b="1" spc="59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spc="-10" dirty="0">
                <a:latin typeface="Arial MT"/>
                <a:cs typeface="Arial MT"/>
              </a:rPr>
              <a:t>nature.</a:t>
            </a:r>
            <a:endParaRPr sz="2400">
              <a:latin typeface="Arial MT"/>
              <a:cs typeface="Arial MT"/>
            </a:endParaRPr>
          </a:p>
          <a:p>
            <a:pPr marL="468630" marR="5080" indent="-456565" algn="just">
              <a:lnSpc>
                <a:spcPct val="100000"/>
              </a:lnSpc>
              <a:spcBef>
                <a:spcPts val="1105"/>
              </a:spcBef>
              <a:buClr>
                <a:srgbClr val="FF505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Cases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Homicidal</a:t>
            </a:r>
            <a:r>
              <a:rPr sz="2400" b="1" spc="-7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hanging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less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frequently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found 	</a:t>
            </a:r>
            <a:r>
              <a:rPr sz="2400" dirty="0">
                <a:latin typeface="Arial MT"/>
                <a:cs typeface="Arial MT"/>
              </a:rPr>
              <a:t>because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impossible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control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while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is 	</a:t>
            </a:r>
            <a:r>
              <a:rPr sz="2400" spc="-10" dirty="0">
                <a:latin typeface="Arial MT"/>
                <a:cs typeface="Arial MT"/>
              </a:rPr>
              <a:t>alive.</a:t>
            </a:r>
            <a:endParaRPr sz="2400">
              <a:latin typeface="Arial MT"/>
              <a:cs typeface="Arial MT"/>
            </a:endParaRPr>
          </a:p>
          <a:p>
            <a:pPr marL="468630" marR="179705" indent="-456565" algn="just">
              <a:lnSpc>
                <a:spcPct val="100000"/>
              </a:lnSpc>
              <a:spcBef>
                <a:spcPts val="795"/>
              </a:spcBef>
              <a:buClr>
                <a:srgbClr val="FF5050"/>
              </a:buClr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case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homicidal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hanging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traces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drugs, 	</a:t>
            </a:r>
            <a:r>
              <a:rPr sz="2400" dirty="0">
                <a:latin typeface="Arial MT"/>
                <a:cs typeface="Arial MT"/>
              </a:rPr>
              <a:t>injury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body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firstly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used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incapacitate 	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person.</a:t>
            </a:r>
            <a:endParaRPr sz="2400">
              <a:latin typeface="Arial MT"/>
              <a:cs typeface="Arial MT"/>
            </a:endParaRPr>
          </a:p>
          <a:p>
            <a:pPr marL="469900" indent="-457200" algn="just">
              <a:lnSpc>
                <a:spcPct val="100000"/>
              </a:lnSpc>
              <a:spcBef>
                <a:spcPts val="805"/>
              </a:spcBef>
              <a:buFont typeface="Wingdings"/>
              <a:buChar char=""/>
              <a:tabLst>
                <a:tab pos="469900" algn="l"/>
              </a:tabLst>
            </a:pP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Accidental</a:t>
            </a:r>
            <a:r>
              <a:rPr sz="2400" b="1" spc="-6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hanging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cases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also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frequent.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CBC256-1EF3-E7A5-CE50-EF5BF3F8CF91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FA1C6-5315-8DAF-BF0A-932879BA64FA}"/>
              </a:ext>
            </a:extLst>
          </p:cNvPr>
          <p:cNvSpPr/>
          <p:nvPr/>
        </p:nvSpPr>
        <p:spPr>
          <a:xfrm>
            <a:off x="6781800" y="-35859"/>
            <a:ext cx="2362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r>
              <a:rPr lang="en-US" sz="2000" b="1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MOTTO</a:t>
            </a:r>
            <a:r>
              <a:rPr spc="-190" dirty="0"/>
              <a:t> </a:t>
            </a:r>
            <a:r>
              <a:rPr dirty="0"/>
              <a:t>OF</a:t>
            </a:r>
            <a:r>
              <a:rPr spc="-200" dirty="0"/>
              <a:t> </a:t>
            </a:r>
            <a:r>
              <a:rPr spc="-25" dirty="0"/>
              <a:t>RMU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56688" y="1828800"/>
            <a:ext cx="4425950" cy="4654550"/>
            <a:chOff x="2456688" y="1828800"/>
            <a:chExt cx="4425950" cy="46545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21608" y="2231136"/>
              <a:ext cx="1909572" cy="18897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7327" y="1828800"/>
              <a:ext cx="905255" cy="961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5684" y="2915411"/>
              <a:ext cx="1286256" cy="15483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6688" y="2686811"/>
              <a:ext cx="809243" cy="12710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8748" y="3572255"/>
              <a:ext cx="2305812" cy="26517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31080" y="3599688"/>
              <a:ext cx="2051303" cy="288340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82000" y="-26164"/>
            <a:ext cx="767289" cy="7119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57200"/>
            <a:ext cx="8072119" cy="812402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</a:pPr>
            <a:r>
              <a:rPr sz="4800" spc="-40" dirty="0"/>
              <a:t>STRANGULATION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536244" y="1675637"/>
            <a:ext cx="5946140" cy="4037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Clr>
                <a:srgbClr val="FF5050"/>
              </a:buClr>
              <a:buFont typeface="Wingdings"/>
              <a:buChar char=""/>
              <a:tabLst>
                <a:tab pos="469265" algn="l"/>
              </a:tabLst>
            </a:pPr>
            <a:r>
              <a:rPr sz="2800" dirty="0">
                <a:latin typeface="Arial MT"/>
                <a:cs typeface="Arial MT"/>
              </a:rPr>
              <a:t>Strangulation</a:t>
            </a:r>
            <a:r>
              <a:rPr sz="2800" spc="-2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asphyxia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90"/>
              </a:spcBef>
              <a:buClr>
                <a:srgbClr val="FF5050"/>
              </a:buClr>
              <a:buFont typeface="Wingdings"/>
              <a:buChar char=""/>
            </a:pPr>
            <a:endParaRPr sz="2800">
              <a:latin typeface="Arial MT"/>
              <a:cs typeface="Arial MT"/>
            </a:endParaRPr>
          </a:p>
          <a:p>
            <a:pPr marL="525780" marR="2050414" lvl="1" indent="-457834">
              <a:lnSpc>
                <a:spcPct val="100000"/>
              </a:lnSpc>
              <a:buClr>
                <a:srgbClr val="FF5050"/>
              </a:buClr>
              <a:buFont typeface="Wingdings"/>
              <a:buChar char=""/>
              <a:tabLst>
                <a:tab pos="525780" algn="l"/>
              </a:tabLst>
            </a:pPr>
            <a:r>
              <a:rPr sz="2800" dirty="0">
                <a:latin typeface="Arial MT"/>
                <a:cs typeface="Arial MT"/>
              </a:rPr>
              <a:t>It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is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</a:t>
            </a:r>
            <a:r>
              <a:rPr sz="2800" spc="-3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violent</a:t>
            </a:r>
            <a:r>
              <a:rPr sz="2800" spc="-1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form</a:t>
            </a:r>
            <a:r>
              <a:rPr sz="2800" spc="-3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of </a:t>
            </a:r>
            <a:r>
              <a:rPr sz="2800" dirty="0">
                <a:latin typeface="Arial MT"/>
                <a:cs typeface="Arial MT"/>
              </a:rPr>
              <a:t>death,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which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results </a:t>
            </a:r>
            <a:r>
              <a:rPr sz="2800" dirty="0">
                <a:latin typeface="Arial MT"/>
                <a:cs typeface="Arial MT"/>
              </a:rPr>
              <a:t>from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constricting</a:t>
            </a:r>
            <a:r>
              <a:rPr sz="2800" spc="-8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the </a:t>
            </a:r>
            <a:r>
              <a:rPr sz="2800" dirty="0">
                <a:latin typeface="Arial MT"/>
                <a:cs typeface="Arial MT"/>
              </a:rPr>
              <a:t>neck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by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means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of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50" dirty="0">
                <a:latin typeface="Arial MT"/>
                <a:cs typeface="Arial MT"/>
              </a:rPr>
              <a:t>a </a:t>
            </a:r>
            <a:r>
              <a:rPr sz="2800" dirty="0">
                <a:latin typeface="Arial MT"/>
                <a:cs typeface="Arial MT"/>
              </a:rPr>
              <a:t>ligature</a:t>
            </a:r>
            <a:r>
              <a:rPr sz="2800" spc="-4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or</a:t>
            </a:r>
            <a:r>
              <a:rPr sz="2800" spc="-5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any</a:t>
            </a:r>
            <a:r>
              <a:rPr sz="2800" spc="-4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other </a:t>
            </a:r>
            <a:r>
              <a:rPr sz="2800" dirty="0">
                <a:latin typeface="Arial MT"/>
                <a:cs typeface="Arial MT"/>
              </a:rPr>
              <a:t>means</a:t>
            </a:r>
            <a:r>
              <a:rPr sz="2800" spc="-6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without </a:t>
            </a:r>
            <a:r>
              <a:rPr sz="2800" dirty="0">
                <a:latin typeface="Arial MT"/>
                <a:cs typeface="Arial MT"/>
              </a:rPr>
              <a:t>suspending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the</a:t>
            </a:r>
            <a:r>
              <a:rPr sz="2800" spc="-60" dirty="0">
                <a:latin typeface="Arial MT"/>
                <a:cs typeface="Arial MT"/>
              </a:rPr>
              <a:t> </a:t>
            </a:r>
            <a:r>
              <a:rPr sz="2800" spc="-30" dirty="0">
                <a:latin typeface="Arial MT"/>
                <a:cs typeface="Arial MT"/>
              </a:rPr>
              <a:t>body.</a:t>
            </a:r>
            <a:endParaRPr sz="2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2476" y="2410967"/>
            <a:ext cx="3102864" cy="35128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F0C907-96E3-3411-0C6D-120CA6A2652D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40" y="929639"/>
            <a:ext cx="3284219" cy="28651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39" y="929639"/>
            <a:ext cx="3398520" cy="2865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9639" y="3840479"/>
            <a:ext cx="3398520" cy="28498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44440" y="3977640"/>
            <a:ext cx="3322319" cy="26654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64376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STRANGULATION</a:t>
            </a:r>
            <a:r>
              <a:rPr spc="-220" dirty="0"/>
              <a:t> </a:t>
            </a:r>
            <a:r>
              <a:rPr spc="-10" dirty="0"/>
              <a:t>MARKS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7720B9-EFC4-C7FA-4A44-FA728274D568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609600"/>
            <a:ext cx="654494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/>
              <a:t>TYPES</a:t>
            </a:r>
            <a:r>
              <a:rPr sz="3300" spc="110" dirty="0"/>
              <a:t> </a:t>
            </a:r>
            <a:r>
              <a:rPr sz="3300" dirty="0"/>
              <a:t>OF</a:t>
            </a:r>
            <a:r>
              <a:rPr sz="3300" spc="120" dirty="0"/>
              <a:t> </a:t>
            </a:r>
            <a:r>
              <a:rPr sz="3300" spc="-25" dirty="0"/>
              <a:t>STRANGULATION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852932" y="1318005"/>
            <a:ext cx="6453505" cy="5253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5050"/>
                </a:solidFill>
                <a:latin typeface="Arial"/>
                <a:cs typeface="Arial"/>
              </a:rPr>
              <a:t>THROTTLING:</a:t>
            </a:r>
            <a:endParaRPr sz="28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 MT"/>
                <a:cs typeface="Arial MT"/>
              </a:rPr>
              <a:t>when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constriction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produced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fingers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palms.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b="1" spc="-10" dirty="0">
                <a:solidFill>
                  <a:srgbClr val="FF5050"/>
                </a:solidFill>
                <a:latin typeface="Arial"/>
                <a:cs typeface="Arial"/>
              </a:rPr>
              <a:t>GARROTING:</a:t>
            </a:r>
            <a:endParaRPr sz="2800">
              <a:latin typeface="Arial"/>
              <a:cs typeface="Arial"/>
            </a:endParaRPr>
          </a:p>
          <a:p>
            <a:pPr marL="12700" marR="866775" indent="145669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 MT"/>
                <a:cs typeface="Arial MT"/>
              </a:rPr>
              <a:t>Loop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string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thrown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from </a:t>
            </a:r>
            <a:r>
              <a:rPr sz="2400" dirty="0">
                <a:latin typeface="Arial MT"/>
                <a:cs typeface="Arial MT"/>
              </a:rPr>
              <a:t>back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tightened.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800" b="1" spc="-10" dirty="0">
                <a:solidFill>
                  <a:srgbClr val="FF5050"/>
                </a:solidFill>
                <a:latin typeface="Arial"/>
                <a:cs typeface="Arial"/>
              </a:rPr>
              <a:t>BANSDOLA:</a:t>
            </a:r>
            <a:endParaRPr sz="2800">
              <a:latin typeface="Arial"/>
              <a:cs typeface="Arial"/>
            </a:endParaRPr>
          </a:p>
          <a:p>
            <a:pPr marL="12700" marR="533400" indent="1662430">
              <a:lnSpc>
                <a:spcPct val="103299"/>
              </a:lnSpc>
              <a:spcBef>
                <a:spcPts val="1000"/>
              </a:spcBef>
            </a:pP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compressed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between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two </a:t>
            </a:r>
            <a:r>
              <a:rPr sz="2400" dirty="0">
                <a:latin typeface="Arial MT"/>
                <a:cs typeface="Arial MT"/>
              </a:rPr>
              <a:t>bamboo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sticks.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800" b="1" spc="-10" dirty="0">
                <a:solidFill>
                  <a:srgbClr val="FF5050"/>
                </a:solidFill>
                <a:latin typeface="Arial"/>
                <a:cs typeface="Arial"/>
              </a:rPr>
              <a:t>MUGGING:</a:t>
            </a:r>
            <a:endParaRPr sz="2800">
              <a:latin typeface="Arial"/>
              <a:cs typeface="Arial"/>
            </a:endParaRPr>
          </a:p>
          <a:p>
            <a:pPr marL="1670685">
              <a:lnSpc>
                <a:spcPct val="100000"/>
              </a:lnSpc>
              <a:spcBef>
                <a:spcPts val="710"/>
              </a:spcBef>
            </a:pP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upon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arm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around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throat.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F85343-F348-E9DC-86D4-8D9767F20178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33400"/>
            <a:ext cx="71024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TYPES</a:t>
            </a:r>
            <a:r>
              <a:rPr spc="45" dirty="0"/>
              <a:t> </a:t>
            </a:r>
            <a:r>
              <a:rPr dirty="0"/>
              <a:t>OF</a:t>
            </a:r>
            <a:r>
              <a:rPr spc="65" dirty="0"/>
              <a:t> </a:t>
            </a:r>
            <a:r>
              <a:rPr spc="-35" dirty="0"/>
              <a:t>STRANGULATION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3876" y="1655064"/>
            <a:ext cx="3127248" cy="1984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3876" y="4514088"/>
            <a:ext cx="2898648" cy="21732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3855" y="4570476"/>
            <a:ext cx="2822447" cy="20604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8408" y="1598675"/>
            <a:ext cx="2977895" cy="19842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71346" y="1258061"/>
            <a:ext cx="9791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Throttling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0328" y="1302765"/>
            <a:ext cx="975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Bansdola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1346" y="3990213"/>
            <a:ext cx="977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Garroting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0328" y="4015867"/>
            <a:ext cx="899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Mugging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A860F-77AC-045D-2CD3-21336B06FD6A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LIGATURE</a:t>
            </a:r>
            <a:r>
              <a:rPr spc="-265" dirty="0"/>
              <a:t> </a:t>
            </a:r>
            <a:r>
              <a:rPr spc="-20" dirty="0"/>
              <a:t>STRANGULATION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5492" y="1724405"/>
            <a:ext cx="7770495" cy="3721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upon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affected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dirty="0">
                <a:latin typeface="Arial MT"/>
                <a:cs typeface="Arial MT"/>
              </a:rPr>
              <a:t>compressing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whole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part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circumference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neck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ligature.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CAUSE</a:t>
            </a:r>
            <a:r>
              <a:rPr sz="3200" b="1" spc="-1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OF</a:t>
            </a:r>
            <a:r>
              <a:rPr sz="3200" b="1" spc="-1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5050"/>
                </a:solidFill>
                <a:latin typeface="Arial"/>
                <a:cs typeface="Arial"/>
              </a:rPr>
              <a:t>DEATH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530"/>
              </a:spcBef>
              <a:buClr>
                <a:srgbClr val="FF5050"/>
              </a:buClr>
              <a:buChar char="•"/>
              <a:tabLst>
                <a:tab pos="469265" algn="l"/>
              </a:tabLst>
            </a:pPr>
            <a:r>
              <a:rPr sz="2400" spc="-20" dirty="0">
                <a:latin typeface="Arial MT"/>
                <a:cs typeface="Arial MT"/>
              </a:rPr>
              <a:t>Vagal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inhibition</a:t>
            </a:r>
            <a:endParaRPr sz="24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039"/>
              </a:spcBef>
              <a:buClr>
                <a:srgbClr val="FF5050"/>
              </a:buClr>
              <a:buChar char="•"/>
              <a:tabLst>
                <a:tab pos="469265" algn="l"/>
              </a:tabLst>
            </a:pPr>
            <a:r>
              <a:rPr sz="2400" spc="-10" dirty="0">
                <a:latin typeface="Arial MT"/>
                <a:cs typeface="Arial MT"/>
              </a:rPr>
              <a:t>Venous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constriction</a:t>
            </a:r>
            <a:endParaRPr sz="24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2735"/>
              </a:spcBef>
              <a:buClr>
                <a:srgbClr val="FF5050"/>
              </a:buClr>
              <a:buChar char="•"/>
              <a:tabLst>
                <a:tab pos="469265" algn="l"/>
              </a:tabLst>
            </a:pPr>
            <a:r>
              <a:rPr sz="2400" dirty="0">
                <a:latin typeface="Arial MT"/>
                <a:cs typeface="Arial MT"/>
              </a:rPr>
              <a:t>Airway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obstruction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2FB95D-A577-483C-B7E7-E911659DF8A8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091" y="738327"/>
            <a:ext cx="4196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LIGATURE</a:t>
            </a:r>
            <a:r>
              <a:rPr spc="-165" dirty="0"/>
              <a:t> </a:t>
            </a:r>
            <a:r>
              <a:rPr spc="-35" dirty="0"/>
              <a:t>MARK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491" y="1515236"/>
            <a:ext cx="7533640" cy="26733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153035" indent="-342900">
              <a:lnSpc>
                <a:spcPct val="100499"/>
              </a:lnSpc>
              <a:spcBef>
                <a:spcPts val="80"/>
              </a:spcBef>
              <a:buSzPct val="83928"/>
              <a:buFont typeface="Wingdings"/>
              <a:buChar char=""/>
              <a:tabLst>
                <a:tab pos="355600" algn="l"/>
                <a:tab pos="2704465" algn="l"/>
              </a:tabLst>
            </a:pPr>
            <a:r>
              <a:rPr sz="2800" b="1" spc="-10" dirty="0">
                <a:solidFill>
                  <a:srgbClr val="FF5050"/>
                </a:solidFill>
                <a:latin typeface="Arial"/>
                <a:cs typeface="Arial"/>
              </a:rPr>
              <a:t>Appearance:</a:t>
            </a:r>
            <a:r>
              <a:rPr sz="2800" b="1" dirty="0">
                <a:solidFill>
                  <a:srgbClr val="FF5050"/>
                </a:solidFill>
                <a:latin typeface="Arial"/>
                <a:cs typeface="Arial"/>
              </a:rPr>
              <a:t>	</a:t>
            </a:r>
            <a:r>
              <a:rPr sz="2400" spc="-20" dirty="0">
                <a:latin typeface="Arial MT"/>
                <a:cs typeface="Arial MT"/>
              </a:rPr>
              <a:t>depends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mainly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upon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nature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material.</a:t>
            </a:r>
            <a:endParaRPr sz="2400">
              <a:latin typeface="Arial MT"/>
              <a:cs typeface="Arial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FF5050"/>
              </a:buClr>
              <a:buSzPct val="85416"/>
              <a:buFont typeface="Wingdings"/>
              <a:buChar char="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most</a:t>
            </a:r>
            <a:r>
              <a:rPr sz="2400" spc="-7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distinct</a:t>
            </a:r>
            <a:r>
              <a:rPr sz="2400" spc="-70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cases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where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made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hard</a:t>
            </a:r>
            <a:r>
              <a:rPr sz="2400" spc="-7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material</a:t>
            </a:r>
            <a:r>
              <a:rPr sz="2400" spc="-40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such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rope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wire.</a:t>
            </a:r>
            <a:endParaRPr sz="2400">
              <a:latin typeface="Arial MT"/>
              <a:cs typeface="Arial MT"/>
            </a:endParaRPr>
          </a:p>
          <a:p>
            <a:pPr marL="355600" marR="334010" indent="-342900">
              <a:lnSpc>
                <a:spcPct val="100000"/>
              </a:lnSpc>
              <a:spcBef>
                <a:spcPts val="100"/>
              </a:spcBef>
              <a:buClr>
                <a:srgbClr val="FF5050"/>
              </a:buClr>
              <a:buSzPct val="85416"/>
              <a:buFont typeface="Wingdings"/>
              <a:buChar char=""/>
              <a:tabLst>
                <a:tab pos="355600" algn="l"/>
                <a:tab pos="3241040" algn="l"/>
                <a:tab pos="3469640" algn="l"/>
              </a:tabLst>
            </a:pP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indefinite</a:t>
            </a:r>
            <a:r>
              <a:rPr sz="2400" spc="-85" dirty="0">
                <a:solidFill>
                  <a:srgbClr val="FF5050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where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ligature </a:t>
            </a:r>
            <a:r>
              <a:rPr sz="2400" dirty="0">
                <a:latin typeface="Arial MT"/>
                <a:cs typeface="Arial MT"/>
              </a:rPr>
              <a:t>used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made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FF5050"/>
                </a:solidFill>
                <a:latin typeface="Arial MT"/>
                <a:cs typeface="Arial MT"/>
              </a:rPr>
              <a:t>soft</a:t>
            </a: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	</a:t>
            </a:r>
            <a:r>
              <a:rPr sz="2400" spc="-10" dirty="0">
                <a:solidFill>
                  <a:srgbClr val="FF5050"/>
                </a:solidFill>
                <a:latin typeface="Arial MT"/>
                <a:cs typeface="Arial MT"/>
              </a:rPr>
              <a:t>material.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216908"/>
            <a:ext cx="2987040" cy="23088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0476" y="4239767"/>
            <a:ext cx="2994660" cy="2263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10CE8A-A11B-D89D-4A87-4E0A2BAF8FDF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014730"/>
            <a:ext cx="4952365" cy="532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D16147"/>
              </a:buClr>
              <a:buSzPct val="84615"/>
              <a:buFont typeface="Wingdings"/>
              <a:buChar char=""/>
              <a:tabLst>
                <a:tab pos="355600" algn="l"/>
                <a:tab pos="2585085" algn="l"/>
              </a:tabLst>
            </a:pPr>
            <a:r>
              <a:rPr sz="2600" b="1" dirty="0">
                <a:solidFill>
                  <a:srgbClr val="FF5050"/>
                </a:solidFill>
                <a:latin typeface="Arial"/>
                <a:cs typeface="Arial"/>
              </a:rPr>
              <a:t>Color</a:t>
            </a:r>
            <a:r>
              <a:rPr sz="2600" b="1" spc="-7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5050"/>
                </a:solidFill>
                <a:latin typeface="Arial"/>
                <a:cs typeface="Arial"/>
              </a:rPr>
              <a:t>:</a:t>
            </a:r>
            <a:r>
              <a:rPr sz="2600" b="1" spc="-6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Ligature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marks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brown</a:t>
            </a:r>
            <a:r>
              <a:rPr sz="2200" spc="-45" dirty="0">
                <a:latin typeface="Arial MT"/>
                <a:cs typeface="Arial MT"/>
              </a:rPr>
              <a:t> </a:t>
            </a:r>
            <a:r>
              <a:rPr sz="2200" spc="-50" dirty="0">
                <a:latin typeface="Arial MT"/>
                <a:cs typeface="Arial MT"/>
              </a:rPr>
              <a:t>&amp; </a:t>
            </a:r>
            <a:r>
              <a:rPr sz="2200" dirty="0">
                <a:latin typeface="Arial MT"/>
                <a:cs typeface="Arial MT"/>
              </a:rPr>
              <a:t>dry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at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time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of</a:t>
            </a:r>
            <a:r>
              <a:rPr sz="2200" dirty="0">
                <a:latin typeface="Arial MT"/>
                <a:cs typeface="Arial MT"/>
              </a:rPr>
              <a:t>	</a:t>
            </a:r>
            <a:r>
              <a:rPr sz="2200" spc="-10" dirty="0">
                <a:latin typeface="Arial MT"/>
                <a:cs typeface="Arial MT"/>
              </a:rPr>
              <a:t>examination.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Font typeface="Wingdings"/>
              <a:buChar char=""/>
            </a:pPr>
            <a:endParaRPr sz="2200">
              <a:latin typeface="Arial MT"/>
              <a:cs typeface="Arial MT"/>
            </a:endParaRPr>
          </a:p>
          <a:p>
            <a:pPr marL="367665" marR="160655" indent="-342900">
              <a:lnSpc>
                <a:spcPct val="100099"/>
              </a:lnSpc>
              <a:buClr>
                <a:srgbClr val="D16147"/>
              </a:buClr>
              <a:buSzPct val="84615"/>
              <a:buFont typeface="Wingdings"/>
              <a:buChar char=""/>
              <a:tabLst>
                <a:tab pos="367665" algn="l"/>
                <a:tab pos="1376680" algn="l"/>
                <a:tab pos="2455545" algn="l"/>
              </a:tabLst>
            </a:pPr>
            <a:r>
              <a:rPr sz="2600" b="1" dirty="0">
                <a:solidFill>
                  <a:srgbClr val="FF5050"/>
                </a:solidFill>
                <a:latin typeface="Arial"/>
                <a:cs typeface="Arial"/>
              </a:rPr>
              <a:t>Injuries</a:t>
            </a:r>
            <a:r>
              <a:rPr sz="2600" b="1" spc="-11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FF5050"/>
                </a:solidFill>
                <a:latin typeface="Arial"/>
                <a:cs typeface="Arial"/>
              </a:rPr>
              <a:t>:</a:t>
            </a:r>
            <a:r>
              <a:rPr sz="2600" b="1" spc="-9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Abrasions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&amp;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bruises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of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surrounding</a:t>
            </a:r>
            <a:r>
              <a:rPr sz="2200" dirty="0">
                <a:latin typeface="Arial MT"/>
                <a:cs typeface="Arial MT"/>
              </a:rPr>
              <a:t>	skin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commonly </a:t>
            </a:r>
            <a:r>
              <a:rPr sz="2200" dirty="0">
                <a:latin typeface="Arial MT"/>
                <a:cs typeface="Arial MT"/>
              </a:rPr>
              <a:t>found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around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them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caused</a:t>
            </a:r>
            <a:r>
              <a:rPr sz="2200" spc="-10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by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the </a:t>
            </a:r>
            <a:r>
              <a:rPr sz="2200" spc="-10" dirty="0">
                <a:latin typeface="Arial MT"/>
                <a:cs typeface="Arial MT"/>
              </a:rPr>
              <a:t>victims</a:t>
            </a:r>
            <a:r>
              <a:rPr sz="2200" dirty="0">
                <a:latin typeface="Arial MT"/>
                <a:cs typeface="Arial MT"/>
              </a:rPr>
              <a:t>	finger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nails</a:t>
            </a:r>
            <a:r>
              <a:rPr sz="2200" spc="-7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to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release</a:t>
            </a:r>
            <a:r>
              <a:rPr sz="2200" spc="-8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the </a:t>
            </a:r>
            <a:r>
              <a:rPr sz="2200" spc="-10" dirty="0">
                <a:latin typeface="Arial MT"/>
                <a:cs typeface="Arial MT"/>
              </a:rPr>
              <a:t>ligature.</a:t>
            </a:r>
            <a:endParaRPr sz="2200">
              <a:latin typeface="Arial MT"/>
              <a:cs typeface="Arial MT"/>
            </a:endParaRPr>
          </a:p>
          <a:p>
            <a:pPr marL="367665" marR="59690" indent="-342900">
              <a:lnSpc>
                <a:spcPct val="100000"/>
              </a:lnSpc>
              <a:spcBef>
                <a:spcPts val="690"/>
              </a:spcBef>
              <a:buSzPct val="84615"/>
              <a:buFont typeface="Wingdings"/>
              <a:buChar char=""/>
              <a:tabLst>
                <a:tab pos="367665" algn="l"/>
                <a:tab pos="3752215" algn="l"/>
              </a:tabLst>
            </a:pPr>
            <a:r>
              <a:rPr sz="2600" b="1" dirty="0">
                <a:solidFill>
                  <a:srgbClr val="FF5050"/>
                </a:solidFill>
                <a:latin typeface="Arial"/>
                <a:cs typeface="Arial"/>
              </a:rPr>
              <a:t>Number:</a:t>
            </a:r>
            <a:r>
              <a:rPr sz="2600" b="1" spc="-8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A</a:t>
            </a:r>
            <a:r>
              <a:rPr sz="2200" spc="-15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single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external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ligature </a:t>
            </a:r>
            <a:r>
              <a:rPr sz="2200" dirty="0">
                <a:latin typeface="Arial MT"/>
                <a:cs typeface="Arial MT"/>
              </a:rPr>
              <a:t>mark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is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usually</a:t>
            </a:r>
            <a:r>
              <a:rPr sz="2200" spc="-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present</a:t>
            </a:r>
            <a:r>
              <a:rPr sz="2200" spc="-100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on</a:t>
            </a:r>
            <a:r>
              <a:rPr sz="2200" dirty="0">
                <a:latin typeface="Arial MT"/>
                <a:cs typeface="Arial MT"/>
              </a:rPr>
              <a:t>	the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neck, </a:t>
            </a:r>
            <a:r>
              <a:rPr sz="2200" dirty="0">
                <a:latin typeface="Arial MT"/>
                <a:cs typeface="Arial MT"/>
              </a:rPr>
              <a:t>but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more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than</a:t>
            </a:r>
            <a:r>
              <a:rPr sz="2200" spc="-8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one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mark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may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be </a:t>
            </a:r>
            <a:r>
              <a:rPr sz="2200" spc="-10" dirty="0">
                <a:latin typeface="Arial MT"/>
                <a:cs typeface="Arial MT"/>
              </a:rPr>
              <a:t>found.</a:t>
            </a:r>
            <a:endParaRPr sz="2200">
              <a:latin typeface="Arial MT"/>
              <a:cs typeface="Arial MT"/>
            </a:endParaRPr>
          </a:p>
          <a:p>
            <a:pPr marL="367665" marR="18415" indent="-342900">
              <a:lnSpc>
                <a:spcPct val="100499"/>
              </a:lnSpc>
              <a:spcBef>
                <a:spcPts val="685"/>
              </a:spcBef>
              <a:buFont typeface="Wingdings"/>
              <a:buChar char=""/>
              <a:tabLst>
                <a:tab pos="367665" algn="l"/>
                <a:tab pos="445134" algn="l"/>
                <a:tab pos="3246755" algn="l"/>
              </a:tabLst>
            </a:pPr>
            <a:r>
              <a:rPr sz="1850" dirty="0">
                <a:solidFill>
                  <a:srgbClr val="FF5050"/>
                </a:solidFill>
                <a:latin typeface="Times New Roman"/>
                <a:cs typeface="Times New Roman"/>
              </a:rPr>
              <a:t>	</a:t>
            </a:r>
            <a:r>
              <a:rPr sz="2600" b="1" dirty="0">
                <a:solidFill>
                  <a:srgbClr val="FF5050"/>
                </a:solidFill>
                <a:latin typeface="Arial"/>
                <a:cs typeface="Arial"/>
              </a:rPr>
              <a:t>Shape</a:t>
            </a:r>
            <a:r>
              <a:rPr sz="2200" b="1" dirty="0">
                <a:solidFill>
                  <a:srgbClr val="FF5050"/>
                </a:solidFill>
                <a:latin typeface="Arial"/>
                <a:cs typeface="Arial"/>
              </a:rPr>
              <a:t>:</a:t>
            </a:r>
            <a:r>
              <a:rPr sz="2200" b="1" spc="-9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200" dirty="0">
                <a:latin typeface="Arial MT"/>
                <a:cs typeface="Arial MT"/>
              </a:rPr>
              <a:t>These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marks</a:t>
            </a:r>
            <a:r>
              <a:rPr sz="2200" spc="-6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take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the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spc="-20" dirty="0">
                <a:latin typeface="Arial MT"/>
                <a:cs typeface="Arial MT"/>
              </a:rPr>
              <a:t>form </a:t>
            </a:r>
            <a:r>
              <a:rPr sz="2200" dirty="0">
                <a:latin typeface="Arial MT"/>
                <a:cs typeface="Arial MT"/>
              </a:rPr>
              <a:t>of</a:t>
            </a:r>
            <a:r>
              <a:rPr sz="2200" spc="-5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linear</a:t>
            </a:r>
            <a:r>
              <a:rPr sz="2200" spc="-7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depression</a:t>
            </a:r>
            <a:r>
              <a:rPr sz="2200" spc="-65" dirty="0">
                <a:latin typeface="Arial MT"/>
                <a:cs typeface="Arial MT"/>
              </a:rPr>
              <a:t> </a:t>
            </a:r>
            <a:r>
              <a:rPr sz="2200" spc="-25" dirty="0">
                <a:latin typeface="Arial MT"/>
                <a:cs typeface="Arial MT"/>
              </a:rPr>
              <a:t>in</a:t>
            </a:r>
            <a:r>
              <a:rPr sz="2200" dirty="0">
                <a:latin typeface="Arial MT"/>
                <a:cs typeface="Arial MT"/>
              </a:rPr>
              <a:t>	the</a:t>
            </a:r>
            <a:r>
              <a:rPr sz="2200" spc="-5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skin.</a:t>
            </a:r>
            <a:endParaRPr sz="2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3884676"/>
            <a:ext cx="2720339" cy="19080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2076" y="1293875"/>
            <a:ext cx="2793492" cy="21092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A40F16-88AD-6AE3-4525-CDAAFC7FC0A5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331" y="699004"/>
            <a:ext cx="7499984" cy="29908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5080" indent="-343535" algn="just">
              <a:lnSpc>
                <a:spcPct val="147900"/>
              </a:lnSpc>
              <a:spcBef>
                <a:spcPts val="280"/>
              </a:spcBef>
              <a:buClr>
                <a:srgbClr val="D16147"/>
              </a:buClr>
              <a:buSzPct val="83928"/>
              <a:buFont typeface="Wingdings"/>
              <a:buChar char=""/>
              <a:tabLst>
                <a:tab pos="355600" algn="l"/>
              </a:tabLst>
            </a:pPr>
            <a:r>
              <a:rPr sz="2800" b="1" dirty="0">
                <a:solidFill>
                  <a:srgbClr val="FF5050"/>
                </a:solidFill>
                <a:latin typeface="Arial"/>
                <a:cs typeface="Arial"/>
              </a:rPr>
              <a:t>Situation</a:t>
            </a:r>
            <a:r>
              <a:rPr sz="2800" b="1" spc="-10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5050"/>
                </a:solidFill>
                <a:latin typeface="Arial"/>
                <a:cs typeface="Arial"/>
              </a:rPr>
              <a:t>:</a:t>
            </a:r>
            <a:r>
              <a:rPr sz="2800" b="1" spc="-5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They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situated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any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region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neck </a:t>
            </a:r>
            <a:r>
              <a:rPr sz="2400" dirty="0">
                <a:latin typeface="Arial MT"/>
                <a:cs typeface="Arial MT"/>
              </a:rPr>
              <a:t>but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usually</a:t>
            </a:r>
            <a:r>
              <a:rPr sz="2400" spc="5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found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over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lower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point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larynx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&amp; </a:t>
            </a:r>
            <a:r>
              <a:rPr sz="2400" dirty="0">
                <a:latin typeface="Arial MT"/>
                <a:cs typeface="Arial MT"/>
              </a:rPr>
              <a:t>upper</a:t>
            </a:r>
            <a:r>
              <a:rPr sz="2400" spc="5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part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trachea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i.e.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below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thyroid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cartilage.</a:t>
            </a:r>
            <a:endParaRPr sz="2400">
              <a:latin typeface="Arial MT"/>
              <a:cs typeface="Arial MT"/>
            </a:endParaRPr>
          </a:p>
          <a:p>
            <a:pPr marL="355600" marR="46355" indent="-343535" algn="just">
              <a:lnSpc>
                <a:spcPct val="145800"/>
              </a:lnSpc>
              <a:spcBef>
                <a:spcPts val="140"/>
              </a:spcBef>
              <a:buClr>
                <a:srgbClr val="D16147"/>
              </a:buClr>
              <a:buSzPct val="83928"/>
              <a:buFont typeface="Wingdings"/>
              <a:buChar char=""/>
              <a:tabLst>
                <a:tab pos="355600" algn="l"/>
              </a:tabLst>
            </a:pPr>
            <a:r>
              <a:rPr sz="2800" b="1" dirty="0">
                <a:solidFill>
                  <a:srgbClr val="FF5050"/>
                </a:solidFill>
                <a:latin typeface="Arial"/>
                <a:cs typeface="Arial"/>
              </a:rPr>
              <a:t>Direction</a:t>
            </a:r>
            <a:r>
              <a:rPr sz="2800" b="1" spc="-10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5050"/>
                </a:solidFill>
                <a:latin typeface="Arial"/>
                <a:cs typeface="Arial"/>
              </a:rPr>
              <a:t>:</a:t>
            </a:r>
            <a:r>
              <a:rPr sz="2800" b="1" spc="-7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These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marks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directed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transversally </a:t>
            </a:r>
            <a:r>
              <a:rPr sz="2400" dirty="0">
                <a:latin typeface="Arial MT"/>
                <a:cs typeface="Arial MT"/>
              </a:rPr>
              <a:t>across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7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neck.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3886200"/>
            <a:ext cx="71628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F3DF41-B8D0-537F-4D41-C575FF3C8694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691" y="1147064"/>
            <a:ext cx="7158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MANNUAL</a:t>
            </a:r>
            <a:r>
              <a:rPr spc="-265" dirty="0"/>
              <a:t> </a:t>
            </a:r>
            <a:r>
              <a:rPr spc="-10" dirty="0"/>
              <a:t>STRANGULATION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2076" y="3046476"/>
            <a:ext cx="2670048" cy="31135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2158111"/>
            <a:ext cx="5203190" cy="441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5050"/>
                </a:solidFill>
                <a:latin typeface="Arial"/>
                <a:cs typeface="Arial"/>
              </a:rPr>
              <a:t>THROTTLING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2415"/>
              </a:spcBef>
              <a:buClr>
                <a:srgbClr val="FF5050"/>
              </a:buClr>
              <a:buFont typeface="Wingdings"/>
              <a:buChar char=""/>
              <a:tabLst>
                <a:tab pos="355600" algn="l"/>
                <a:tab pos="946785" algn="l"/>
                <a:tab pos="2448560" algn="l"/>
              </a:tabLst>
            </a:pPr>
            <a:r>
              <a:rPr sz="2400" dirty="0">
                <a:latin typeface="Arial MT"/>
                <a:cs typeface="Arial MT"/>
              </a:rPr>
              <a:t>Throttling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manual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strangulation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is the</a:t>
            </a:r>
            <a:r>
              <a:rPr sz="2400" dirty="0">
                <a:latin typeface="Arial MT"/>
                <a:cs typeface="Arial MT"/>
              </a:rPr>
              <a:t>	application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force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neck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person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</a:t>
            </a:r>
            <a:r>
              <a:rPr sz="2400" dirty="0">
                <a:latin typeface="Arial MT"/>
                <a:cs typeface="Arial MT"/>
              </a:rPr>
              <a:t>	pressure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hands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forearm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another</a:t>
            </a:r>
            <a:r>
              <a:rPr sz="2400" spc="6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person.</a:t>
            </a:r>
            <a:endParaRPr sz="2400">
              <a:latin typeface="Arial MT"/>
              <a:cs typeface="Arial MT"/>
            </a:endParaRPr>
          </a:p>
          <a:p>
            <a:pPr marL="367665" marR="57150" indent="-342900">
              <a:lnSpc>
                <a:spcPct val="100000"/>
              </a:lnSpc>
              <a:buClr>
                <a:srgbClr val="FF5050"/>
              </a:buClr>
              <a:buFont typeface="Wingdings"/>
              <a:buChar char=""/>
              <a:tabLst>
                <a:tab pos="367665" algn="l"/>
              </a:tabLst>
            </a:pPr>
            <a:r>
              <a:rPr sz="2400" dirty="0">
                <a:latin typeface="Arial MT"/>
                <a:cs typeface="Arial MT"/>
              </a:rPr>
              <a:t>Catching</a:t>
            </a:r>
            <a:r>
              <a:rPr sz="2400" spc="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grasping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location</a:t>
            </a:r>
            <a:r>
              <a:rPr sz="2400" spc="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 carotid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sinus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hand.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sudden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cardiac </a:t>
            </a:r>
            <a:r>
              <a:rPr sz="2400" dirty="0">
                <a:latin typeface="Arial MT"/>
                <a:cs typeface="Arial MT"/>
              </a:rPr>
              <a:t>arrest due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 vaso</a:t>
            </a:r>
            <a:r>
              <a:rPr sz="2400" spc="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vagal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inhibition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death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sudden</a:t>
            </a:r>
            <a:r>
              <a:rPr sz="2400" spc="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case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06FB8-BECA-0138-8551-99D16CA0435E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055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dirty="0"/>
              <a:t>GENERAL</a:t>
            </a:r>
            <a:r>
              <a:rPr spc="-10" dirty="0"/>
              <a:t> 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2884" y="1808200"/>
            <a:ext cx="4789170" cy="329628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1360"/>
              </a:spcBef>
              <a:buClr>
                <a:srgbClr val="FF5050"/>
              </a:buClr>
              <a:buFont typeface="Wingdings"/>
              <a:buChar char=""/>
              <a:tabLst>
                <a:tab pos="583565" algn="l"/>
              </a:tabLst>
            </a:pPr>
            <a:r>
              <a:rPr sz="2600" dirty="0">
                <a:latin typeface="Arial MT"/>
                <a:cs typeface="Arial MT"/>
              </a:rPr>
              <a:t>Cutaneous</a:t>
            </a:r>
            <a:r>
              <a:rPr sz="2600" spc="-114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abrasions</a:t>
            </a:r>
            <a:endParaRPr sz="2600">
              <a:latin typeface="Arial MT"/>
              <a:cs typeface="Arial MT"/>
            </a:endParaRPr>
          </a:p>
          <a:p>
            <a:pPr marL="583565" indent="-570865">
              <a:lnSpc>
                <a:spcPct val="100000"/>
              </a:lnSpc>
              <a:spcBef>
                <a:spcPts val="1260"/>
              </a:spcBef>
              <a:buClr>
                <a:srgbClr val="FF5050"/>
              </a:buClr>
              <a:buFont typeface="Wingdings"/>
              <a:buChar char=""/>
              <a:tabLst>
                <a:tab pos="583565" algn="l"/>
              </a:tabLst>
            </a:pPr>
            <a:r>
              <a:rPr sz="2600" dirty="0">
                <a:latin typeface="Arial MT"/>
                <a:cs typeface="Arial MT"/>
              </a:rPr>
              <a:t>Cutaneous</a:t>
            </a:r>
            <a:r>
              <a:rPr sz="2600" spc="-114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bruising</a:t>
            </a:r>
            <a:endParaRPr sz="2600">
              <a:latin typeface="Arial MT"/>
              <a:cs typeface="Arial MT"/>
            </a:endParaRPr>
          </a:p>
          <a:p>
            <a:pPr marL="584200" marR="5080" indent="-571500">
              <a:lnSpc>
                <a:spcPct val="121600"/>
              </a:lnSpc>
              <a:spcBef>
                <a:spcPts val="1495"/>
              </a:spcBef>
              <a:buClr>
                <a:srgbClr val="FF5050"/>
              </a:buClr>
              <a:buFont typeface="Wingdings"/>
              <a:buChar char=""/>
              <a:tabLst>
                <a:tab pos="584200" algn="l"/>
              </a:tabLst>
            </a:pPr>
            <a:r>
              <a:rPr sz="2600" dirty="0">
                <a:latin typeface="Arial MT"/>
                <a:cs typeface="Arial MT"/>
              </a:rPr>
              <a:t>Bruising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into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large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structures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neck</a:t>
            </a:r>
            <a:endParaRPr sz="2600">
              <a:latin typeface="Arial MT"/>
              <a:cs typeface="Arial MT"/>
            </a:endParaRPr>
          </a:p>
          <a:p>
            <a:pPr marL="584200" marR="405130" indent="-571500">
              <a:lnSpc>
                <a:spcPct val="100000"/>
              </a:lnSpc>
              <a:spcBef>
                <a:spcPts val="1670"/>
              </a:spcBef>
              <a:buClr>
                <a:srgbClr val="FF5050"/>
              </a:buClr>
              <a:buFont typeface="Wingdings"/>
              <a:buChar char=""/>
              <a:tabLst>
                <a:tab pos="584200" algn="l"/>
              </a:tabLst>
            </a:pPr>
            <a:r>
              <a:rPr sz="2600" dirty="0">
                <a:latin typeface="Arial MT"/>
                <a:cs typeface="Arial MT"/>
              </a:rPr>
              <a:t>Injuries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to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hyoid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bone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and </a:t>
            </a:r>
            <a:r>
              <a:rPr sz="2600" spc="-10" dirty="0">
                <a:latin typeface="Arial MT"/>
                <a:cs typeface="Arial MT"/>
              </a:rPr>
              <a:t>larynx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7800" y="1752600"/>
            <a:ext cx="3473196" cy="43479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92E49D-3B57-EA54-3395-FF7A1A9B277A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VISION</a:t>
            </a:r>
            <a:r>
              <a:rPr spc="-240" dirty="0"/>
              <a:t> </a:t>
            </a:r>
            <a:r>
              <a:rPr dirty="0"/>
              <a:t>OF</a:t>
            </a:r>
            <a:r>
              <a:rPr spc="-229" dirty="0"/>
              <a:t> </a:t>
            </a:r>
            <a:r>
              <a:rPr spc="-25" dirty="0"/>
              <a:t>RMU</a:t>
            </a:r>
          </a:p>
          <a:p>
            <a:pPr marL="12700">
              <a:lnSpc>
                <a:spcPct val="100000"/>
              </a:lnSpc>
            </a:pPr>
            <a:r>
              <a:rPr spc="-20" dirty="0"/>
              <a:t>THE</a:t>
            </a:r>
            <a:r>
              <a:rPr spc="-280" dirty="0"/>
              <a:t> </a:t>
            </a:r>
            <a:r>
              <a:rPr spc="-40" dirty="0"/>
              <a:t>DREAM/</a:t>
            </a:r>
            <a:r>
              <a:rPr spc="-240" dirty="0"/>
              <a:t> </a:t>
            </a:r>
            <a:r>
              <a:rPr spc="-65" dirty="0"/>
              <a:t>TOMORROW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64233"/>
            <a:ext cx="7023100" cy="2415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61594" indent="-457834">
              <a:lnSpc>
                <a:spcPct val="100000"/>
              </a:lnSpc>
              <a:spcBef>
                <a:spcPts val="105"/>
              </a:spcBef>
              <a:buClr>
                <a:srgbClr val="2E5796"/>
              </a:buClr>
              <a:buSzPct val="60344"/>
              <a:buFont typeface="Wingdings"/>
              <a:buChar char=""/>
              <a:tabLst>
                <a:tab pos="469900" algn="l"/>
              </a:tabLst>
            </a:pPr>
            <a:r>
              <a:rPr sz="2900" spc="-455" dirty="0">
                <a:latin typeface="Arial MT"/>
                <a:cs typeface="Arial MT"/>
              </a:rPr>
              <a:t>To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impart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evidence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135" dirty="0">
                <a:latin typeface="Arial MT"/>
                <a:cs typeface="Arial MT"/>
              </a:rPr>
              <a:t>based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90" dirty="0">
                <a:latin typeface="Arial MT"/>
                <a:cs typeface="Arial MT"/>
              </a:rPr>
              <a:t>research</a:t>
            </a:r>
            <a:r>
              <a:rPr sz="2900" spc="-4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oriented </a:t>
            </a:r>
            <a:r>
              <a:rPr sz="2900" spc="-160" dirty="0">
                <a:latin typeface="Arial MT"/>
                <a:cs typeface="Arial MT"/>
              </a:rPr>
              <a:t>medical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45" dirty="0">
                <a:latin typeface="Arial MT"/>
                <a:cs typeface="Arial MT"/>
              </a:rPr>
              <a:t>education</a:t>
            </a:r>
            <a:endParaRPr sz="29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700"/>
              </a:spcBef>
              <a:buClr>
                <a:srgbClr val="2E5796"/>
              </a:buClr>
              <a:buSzPct val="60344"/>
              <a:buFont typeface="Wingdings"/>
              <a:buChar char=""/>
              <a:tabLst>
                <a:tab pos="469900" algn="l"/>
              </a:tabLst>
            </a:pPr>
            <a:r>
              <a:rPr sz="2900" spc="-455" dirty="0">
                <a:latin typeface="Arial MT"/>
                <a:cs typeface="Arial MT"/>
              </a:rPr>
              <a:t>To</a:t>
            </a:r>
            <a:r>
              <a:rPr sz="2900" spc="-15" dirty="0">
                <a:latin typeface="Arial MT"/>
                <a:cs typeface="Arial MT"/>
              </a:rPr>
              <a:t> </a:t>
            </a:r>
            <a:r>
              <a:rPr sz="2900" spc="-85" dirty="0">
                <a:latin typeface="Arial MT"/>
                <a:cs typeface="Arial MT"/>
              </a:rPr>
              <a:t>provide</a:t>
            </a:r>
            <a:r>
              <a:rPr sz="2900" spc="-35" dirty="0">
                <a:latin typeface="Arial MT"/>
                <a:cs typeface="Arial MT"/>
              </a:rPr>
              <a:t> </a:t>
            </a:r>
            <a:r>
              <a:rPr sz="2900" spc="-170" dirty="0">
                <a:latin typeface="Arial MT"/>
                <a:cs typeface="Arial MT"/>
              </a:rPr>
              <a:t>best</a:t>
            </a:r>
            <a:r>
              <a:rPr sz="2900" spc="-25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possible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75" dirty="0">
                <a:latin typeface="Arial MT"/>
                <a:cs typeface="Arial MT"/>
              </a:rPr>
              <a:t>patient</a:t>
            </a:r>
            <a:r>
              <a:rPr sz="2900" spc="-40" dirty="0">
                <a:latin typeface="Arial MT"/>
                <a:cs typeface="Arial MT"/>
              </a:rPr>
              <a:t> </a:t>
            </a:r>
            <a:r>
              <a:rPr sz="2900" spc="-20" dirty="0">
                <a:latin typeface="Arial MT"/>
                <a:cs typeface="Arial MT"/>
              </a:rPr>
              <a:t>care</a:t>
            </a:r>
            <a:endParaRPr sz="2900">
              <a:latin typeface="Arial MT"/>
              <a:cs typeface="Arial MT"/>
            </a:endParaRPr>
          </a:p>
          <a:p>
            <a:pPr marL="469900" marR="5080" indent="-457834">
              <a:lnSpc>
                <a:spcPct val="100000"/>
              </a:lnSpc>
              <a:spcBef>
                <a:spcPts val="705"/>
              </a:spcBef>
              <a:buClr>
                <a:srgbClr val="2E5796"/>
              </a:buClr>
              <a:buSzPct val="60344"/>
              <a:buFont typeface="Wingdings"/>
              <a:buChar char=""/>
              <a:tabLst>
                <a:tab pos="469900" algn="l"/>
              </a:tabLst>
            </a:pPr>
            <a:r>
              <a:rPr sz="2900" spc="-455" dirty="0">
                <a:latin typeface="Arial MT"/>
                <a:cs typeface="Arial MT"/>
              </a:rPr>
              <a:t>To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185" dirty="0">
                <a:latin typeface="Arial MT"/>
                <a:cs typeface="Arial MT"/>
              </a:rPr>
              <a:t>inculcate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180" dirty="0">
                <a:latin typeface="Arial MT"/>
                <a:cs typeface="Arial MT"/>
              </a:rPr>
              <a:t>the</a:t>
            </a:r>
            <a:r>
              <a:rPr sz="2900" dirty="0">
                <a:latin typeface="Arial MT"/>
                <a:cs typeface="Arial MT"/>
              </a:rPr>
              <a:t> </a:t>
            </a:r>
            <a:r>
              <a:rPr sz="2900" spc="-220" dirty="0">
                <a:latin typeface="Arial MT"/>
                <a:cs typeface="Arial MT"/>
              </a:rPr>
              <a:t>values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85" dirty="0">
                <a:latin typeface="Arial MT"/>
                <a:cs typeface="Arial MT"/>
              </a:rPr>
              <a:t> </a:t>
            </a:r>
            <a:r>
              <a:rPr sz="2900" spc="-204" dirty="0">
                <a:latin typeface="Arial MT"/>
                <a:cs typeface="Arial MT"/>
              </a:rPr>
              <a:t>mutual</a:t>
            </a:r>
            <a:r>
              <a:rPr sz="2900" spc="15" dirty="0">
                <a:latin typeface="Arial MT"/>
                <a:cs typeface="Arial MT"/>
              </a:rPr>
              <a:t> </a:t>
            </a:r>
            <a:r>
              <a:rPr sz="2900" spc="-175" dirty="0">
                <a:latin typeface="Arial MT"/>
                <a:cs typeface="Arial MT"/>
              </a:rPr>
              <a:t>respect</a:t>
            </a:r>
            <a:r>
              <a:rPr sz="2900" spc="-25" dirty="0">
                <a:latin typeface="Arial MT"/>
                <a:cs typeface="Arial MT"/>
              </a:rPr>
              <a:t> and </a:t>
            </a:r>
            <a:r>
              <a:rPr sz="2900" spc="-130" dirty="0">
                <a:latin typeface="Arial MT"/>
                <a:cs typeface="Arial MT"/>
              </a:rPr>
              <a:t>ethical</a:t>
            </a:r>
            <a:r>
              <a:rPr sz="2900" spc="-20" dirty="0">
                <a:latin typeface="Arial MT"/>
                <a:cs typeface="Arial MT"/>
              </a:rPr>
              <a:t> </a:t>
            </a:r>
            <a:r>
              <a:rPr sz="2900" spc="-120" dirty="0">
                <a:latin typeface="Arial MT"/>
                <a:cs typeface="Arial MT"/>
              </a:rPr>
              <a:t>practice</a:t>
            </a:r>
            <a:r>
              <a:rPr sz="2900" spc="-55" dirty="0">
                <a:latin typeface="Arial MT"/>
                <a:cs typeface="Arial MT"/>
              </a:rPr>
              <a:t> </a:t>
            </a:r>
            <a:r>
              <a:rPr sz="2900" dirty="0">
                <a:latin typeface="Arial MT"/>
                <a:cs typeface="Arial MT"/>
              </a:rPr>
              <a:t>of</a:t>
            </a:r>
            <a:r>
              <a:rPr sz="2900" spc="60" dirty="0">
                <a:latin typeface="Arial MT"/>
                <a:cs typeface="Arial MT"/>
              </a:rPr>
              <a:t> </a:t>
            </a:r>
            <a:r>
              <a:rPr sz="2900" spc="-65" dirty="0">
                <a:latin typeface="Arial MT"/>
                <a:cs typeface="Arial MT"/>
              </a:rPr>
              <a:t>medicine</a:t>
            </a:r>
            <a:endParaRPr sz="29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1" y="0"/>
            <a:ext cx="762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81" y="653872"/>
            <a:ext cx="7186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INJURIES</a:t>
            </a:r>
            <a:r>
              <a:rPr sz="2800" spc="-165" dirty="0"/>
              <a:t> </a:t>
            </a:r>
            <a:r>
              <a:rPr sz="2800" spc="-75" dirty="0"/>
              <a:t>TO</a:t>
            </a:r>
            <a:r>
              <a:rPr sz="2800" spc="-160" dirty="0"/>
              <a:t> </a:t>
            </a:r>
            <a:r>
              <a:rPr sz="2800" dirty="0"/>
              <a:t>THE</a:t>
            </a:r>
            <a:r>
              <a:rPr sz="2800" spc="-105" dirty="0"/>
              <a:t> </a:t>
            </a:r>
            <a:r>
              <a:rPr sz="2800" dirty="0"/>
              <a:t>TISSUES</a:t>
            </a:r>
            <a:r>
              <a:rPr sz="2800" spc="-105" dirty="0"/>
              <a:t> </a:t>
            </a:r>
            <a:r>
              <a:rPr sz="2800" dirty="0"/>
              <a:t>OF</a:t>
            </a:r>
            <a:r>
              <a:rPr sz="2800" spc="-130" dirty="0"/>
              <a:t> </a:t>
            </a:r>
            <a:r>
              <a:rPr sz="2800" spc="-20" dirty="0"/>
              <a:t>NECK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0187" y="1440560"/>
            <a:ext cx="7343140" cy="166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51865" indent="-342900">
              <a:lnSpc>
                <a:spcPct val="100000"/>
              </a:lnSpc>
              <a:spcBef>
                <a:spcPts val="100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5600" algn="l"/>
              </a:tabLst>
            </a:pPr>
            <a:r>
              <a:rPr sz="2400" spc="-10" dirty="0">
                <a:latin typeface="Arial MT"/>
                <a:cs typeface="Arial MT"/>
              </a:rPr>
              <a:t>Dissection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reveals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bruising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spc="-10" dirty="0">
                <a:latin typeface="Arial MT"/>
                <a:cs typeface="Arial MT"/>
              </a:rPr>
              <a:t>connective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muscular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tissues,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695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Injuries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hyoid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bone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laryngeal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cartilages.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700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4965" algn="l"/>
              </a:tabLst>
            </a:pPr>
            <a:r>
              <a:rPr sz="2400" spc="-10" dirty="0">
                <a:latin typeface="Arial MT"/>
                <a:cs typeface="Arial MT"/>
              </a:rPr>
              <a:t>Fracture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hyoid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bone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occur.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19" y="3427476"/>
            <a:ext cx="7146035" cy="29809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D68110-A370-E464-5328-E634D265BAF9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197" y="1970659"/>
            <a:ext cx="5636260" cy="35648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229870" indent="-342900">
              <a:lnSpc>
                <a:spcPts val="2590"/>
              </a:lnSpc>
              <a:spcBef>
                <a:spcPts val="425"/>
              </a:spcBef>
              <a:buClr>
                <a:srgbClr val="FF5050"/>
              </a:buClr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Offender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injured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victim </a:t>
            </a:r>
            <a:r>
              <a:rPr sz="2400" dirty="0">
                <a:latin typeface="Arial MT"/>
                <a:cs typeface="Arial MT"/>
              </a:rPr>
              <a:t>tries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defend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himself.</a:t>
            </a:r>
            <a:endParaRPr sz="2400">
              <a:latin typeface="Arial MT"/>
              <a:cs typeface="Arial MT"/>
            </a:endParaRPr>
          </a:p>
          <a:p>
            <a:pPr marL="469900" marR="178435" indent="-457200">
              <a:lnSpc>
                <a:spcPts val="2590"/>
              </a:lnSpc>
              <a:spcBef>
                <a:spcPts val="580"/>
              </a:spcBef>
              <a:buClr>
                <a:srgbClr val="FF5050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Scratch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marks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face,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hands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and/or </a:t>
            </a:r>
            <a:r>
              <a:rPr sz="2400" dirty="0">
                <a:latin typeface="Arial MT"/>
                <a:cs typeface="Arial MT"/>
              </a:rPr>
              <a:t>arms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frontal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strangulation</a:t>
            </a:r>
            <a:endParaRPr sz="2400">
              <a:latin typeface="Arial MT"/>
              <a:cs typeface="Arial MT"/>
            </a:endParaRPr>
          </a:p>
          <a:p>
            <a:pPr marL="469900" marR="175260" indent="-457200">
              <a:lnSpc>
                <a:spcPct val="90000"/>
              </a:lnSpc>
              <a:spcBef>
                <a:spcPts val="540"/>
              </a:spcBef>
              <a:buClr>
                <a:srgbClr val="FF5050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Bite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hands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when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mouth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is </a:t>
            </a:r>
            <a:r>
              <a:rPr sz="2400" dirty="0">
                <a:latin typeface="Arial MT"/>
                <a:cs typeface="Arial MT"/>
              </a:rPr>
              <a:t>covered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attempted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cover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during chokehold</a:t>
            </a:r>
            <a:endParaRPr sz="2400">
              <a:latin typeface="Arial MT"/>
              <a:cs typeface="Arial MT"/>
            </a:endParaRPr>
          </a:p>
          <a:p>
            <a:pPr marL="469900" marR="5080" indent="-457200">
              <a:lnSpc>
                <a:spcPct val="88800"/>
              </a:lnSpc>
              <a:spcBef>
                <a:spcPts val="610"/>
              </a:spcBef>
              <a:buClr>
                <a:srgbClr val="FF5050"/>
              </a:buClr>
              <a:buFont typeface="Wingdings"/>
              <a:buChar char="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Bite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marks/scratches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chest/arms </a:t>
            </a:r>
            <a:r>
              <a:rPr sz="2400" dirty="0">
                <a:latin typeface="Arial MT"/>
                <a:cs typeface="Arial MT"/>
              </a:rPr>
              <a:t>when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victim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tries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escape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being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held </a:t>
            </a:r>
            <a:r>
              <a:rPr sz="2400" spc="-10" dirty="0">
                <a:latin typeface="Arial MT"/>
                <a:cs typeface="Arial MT"/>
              </a:rPr>
              <a:t>down.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068" y="845565"/>
            <a:ext cx="74796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DEFENSIVE</a:t>
            </a:r>
            <a:r>
              <a:rPr sz="3200" spc="-45" dirty="0"/>
              <a:t> </a:t>
            </a:r>
            <a:r>
              <a:rPr sz="3200" dirty="0"/>
              <a:t>INJURIES</a:t>
            </a:r>
            <a:r>
              <a:rPr sz="3200" spc="-25" dirty="0"/>
              <a:t> </a:t>
            </a:r>
            <a:r>
              <a:rPr sz="3200" dirty="0"/>
              <a:t>ON</a:t>
            </a:r>
            <a:r>
              <a:rPr sz="3200" spc="-25" dirty="0"/>
              <a:t> </a:t>
            </a:r>
            <a:r>
              <a:rPr sz="3200" spc="-10" dirty="0"/>
              <a:t>VICTIM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1943100"/>
            <a:ext cx="2691383" cy="32705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723066-72DB-1D80-B68A-43516458FED5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819" rIns="0" bIns="0" rtlCol="0">
            <a:spAutoFit/>
          </a:bodyPr>
          <a:lstStyle/>
          <a:p>
            <a:pPr marL="847725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MUGGING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04291" y="1677267"/>
            <a:ext cx="5648960" cy="39547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715" indent="-457200" algn="just">
              <a:lnSpc>
                <a:spcPct val="150000"/>
              </a:lnSpc>
              <a:spcBef>
                <a:spcPts val="95"/>
              </a:spcBef>
              <a:buClr>
                <a:srgbClr val="D16147"/>
              </a:buClr>
              <a:buSzPct val="85416"/>
              <a:buFont typeface="Wingdings"/>
              <a:buChar char="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Caused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upon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arm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held</a:t>
            </a:r>
            <a:r>
              <a:rPr sz="2400" spc="5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around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throat</a:t>
            </a:r>
            <a:endParaRPr sz="2400">
              <a:latin typeface="Arial MT"/>
              <a:cs typeface="Arial MT"/>
            </a:endParaRPr>
          </a:p>
          <a:p>
            <a:pPr marL="469900" marR="5080" indent="-457200" algn="just">
              <a:lnSpc>
                <a:spcPct val="150000"/>
              </a:lnSpc>
              <a:spcBef>
                <a:spcPts val="700"/>
              </a:spcBef>
              <a:buClr>
                <a:srgbClr val="D16147"/>
              </a:buClr>
              <a:buSzPct val="85416"/>
              <a:buFont typeface="Wingdings"/>
              <a:buChar char="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Attack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5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usually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made</a:t>
            </a:r>
            <a:r>
              <a:rPr sz="2400" spc="5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509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behind,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being</a:t>
            </a:r>
            <a:r>
              <a:rPr sz="2400" spc="5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trapped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crook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elbow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5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exerted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when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3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front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4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sides</a:t>
            </a:r>
            <a:r>
              <a:rPr sz="2400" spc="4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3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larynx</a:t>
            </a:r>
            <a:r>
              <a:rPr sz="2400" spc="4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get </a:t>
            </a:r>
            <a:r>
              <a:rPr sz="2400" spc="-10" dirty="0">
                <a:latin typeface="Arial MT"/>
                <a:cs typeface="Arial MT"/>
              </a:rPr>
              <a:t>squeezed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8276" y="1895855"/>
            <a:ext cx="2599944" cy="37932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222C6D-4086-78CB-02A3-9D5D0C233929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216" y="870330"/>
            <a:ext cx="3432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/>
              <a:t>GARROTING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364730" y="1700276"/>
            <a:ext cx="1024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091" y="1700276"/>
            <a:ext cx="69513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this,</a:t>
            </a:r>
            <a:r>
              <a:rPr sz="2400" spc="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loop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thin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string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thrown</a:t>
            </a:r>
            <a:r>
              <a:rPr sz="2400" spc="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around</a:t>
            </a:r>
            <a:r>
              <a:rPr sz="2400" spc="9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victim,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who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attacked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his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back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091" y="2520441"/>
            <a:ext cx="81641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rapidly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tightened with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help</a:t>
            </a:r>
            <a:r>
              <a:rPr sz="2400" spc="-2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two </a:t>
            </a:r>
            <a:r>
              <a:rPr sz="2400" dirty="0">
                <a:latin typeface="Arial MT"/>
                <a:cs typeface="Arial MT"/>
              </a:rPr>
              <a:t>sticks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tied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free</a:t>
            </a:r>
            <a:r>
              <a:rPr sz="2400" spc="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ends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string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</a:t>
            </a:r>
            <a:r>
              <a:rPr sz="2400" spc="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</a:t>
            </a:r>
            <a:r>
              <a:rPr sz="2400" spc="5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constrict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strongly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5876" y="3732276"/>
            <a:ext cx="5285232" cy="29352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F8F5E4-2DD9-9E3B-C74E-D02344B2162A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91" y="1093165"/>
            <a:ext cx="3089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0" dirty="0"/>
              <a:t>BANSDOLA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28091" y="1973960"/>
            <a:ext cx="3335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469265" algn="l"/>
                <a:tab pos="934719" algn="l"/>
                <a:tab pos="1618615" algn="l"/>
                <a:tab pos="2251075" algn="l"/>
                <a:tab pos="3106420" algn="l"/>
              </a:tabLst>
            </a:pPr>
            <a:r>
              <a:rPr sz="2400" spc="-2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this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neck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2215" y="1973960"/>
            <a:ext cx="2125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0075" algn="l"/>
              </a:tabLst>
            </a:pPr>
            <a:r>
              <a:rPr sz="2400" spc="-10" dirty="0">
                <a:latin typeface="Arial MT"/>
                <a:cs typeface="Arial MT"/>
              </a:rPr>
              <a:t>compressed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in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291" y="2339416"/>
            <a:ext cx="36944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0020" algn="l"/>
                <a:tab pos="2435860" algn="l"/>
              </a:tabLst>
            </a:pPr>
            <a:r>
              <a:rPr sz="2400" spc="-10" dirty="0">
                <a:latin typeface="Arial MT"/>
                <a:cs typeface="Arial MT"/>
              </a:rPr>
              <a:t>between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two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bamboos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291" y="2705861"/>
            <a:ext cx="3627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0770" algn="l"/>
                <a:tab pos="1812289" algn="l"/>
                <a:tab pos="2273935" algn="l"/>
                <a:tab pos="3106420" algn="l"/>
              </a:tabLst>
            </a:pPr>
            <a:r>
              <a:rPr sz="2400" spc="-10" dirty="0">
                <a:latin typeface="Arial MT"/>
                <a:cs typeface="Arial MT"/>
              </a:rPr>
              <a:t>sticks,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one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in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10" dirty="0">
                <a:latin typeface="Arial MT"/>
                <a:cs typeface="Arial MT"/>
              </a:rPr>
              <a:t>front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5" dirty="0">
                <a:latin typeface="Arial MT"/>
                <a:cs typeface="Arial MT"/>
              </a:rPr>
              <a:t>and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2690" y="2339416"/>
            <a:ext cx="13646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  <a:tabLst>
                <a:tab pos="657225" algn="l"/>
              </a:tabLst>
            </a:pPr>
            <a:r>
              <a:rPr sz="2400" spc="-25" dirty="0">
                <a:latin typeface="Arial MT"/>
                <a:cs typeface="Arial MT"/>
              </a:rPr>
              <a:t>or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other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660400" algn="l"/>
              </a:tabLst>
            </a:pPr>
            <a:r>
              <a:rPr sz="2400" spc="-2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20" dirty="0">
                <a:latin typeface="Arial MT"/>
                <a:cs typeface="Arial MT"/>
              </a:rPr>
              <a:t>other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091" y="2983229"/>
            <a:ext cx="5649595" cy="285178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795"/>
              </a:spcBef>
            </a:pPr>
            <a:r>
              <a:rPr sz="2400" dirty="0">
                <a:latin typeface="Arial MT"/>
                <a:cs typeface="Arial MT"/>
              </a:rPr>
              <a:t>behind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neck.</a:t>
            </a:r>
            <a:endParaRPr sz="2400">
              <a:latin typeface="Arial MT"/>
              <a:cs typeface="Arial MT"/>
            </a:endParaRPr>
          </a:p>
          <a:p>
            <a:pPr marL="469900" marR="8255" indent="-457200" algn="just">
              <a:lnSpc>
                <a:spcPct val="100000"/>
              </a:lnSpc>
              <a:spcBef>
                <a:spcPts val="695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ends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1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sticks</a:t>
            </a:r>
            <a:r>
              <a:rPr sz="2400" spc="1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tied</a:t>
            </a:r>
            <a:r>
              <a:rPr sz="2400" spc="1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with</a:t>
            </a:r>
            <a:r>
              <a:rPr sz="2400" spc="18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a </a:t>
            </a:r>
            <a:r>
              <a:rPr sz="2400" dirty="0">
                <a:latin typeface="Arial MT"/>
                <a:cs typeface="Arial MT"/>
              </a:rPr>
              <a:t>rope</a:t>
            </a:r>
            <a:r>
              <a:rPr sz="2400" spc="1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through</a:t>
            </a:r>
            <a:r>
              <a:rPr sz="2400" spc="455" dirty="0">
                <a:latin typeface="Arial MT"/>
                <a:cs typeface="Arial MT"/>
              </a:rPr>
              <a:t>  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14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17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victim</a:t>
            </a:r>
            <a:r>
              <a:rPr sz="2400" spc="175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is </a:t>
            </a:r>
            <a:r>
              <a:rPr sz="2400" spc="-10" dirty="0">
                <a:latin typeface="Arial MT"/>
                <a:cs typeface="Arial MT"/>
              </a:rPr>
              <a:t>squeezed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death</a:t>
            </a:r>
            <a:endParaRPr sz="2400">
              <a:latin typeface="Arial MT"/>
              <a:cs typeface="Arial MT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700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Sometimes</a:t>
            </a:r>
            <a:r>
              <a:rPr sz="2400" spc="1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only</a:t>
            </a:r>
            <a:r>
              <a:rPr sz="2400" spc="1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foot</a:t>
            </a:r>
            <a:r>
              <a:rPr sz="2400" spc="16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15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155" dirty="0">
                <a:latin typeface="Arial MT"/>
                <a:cs typeface="Arial MT"/>
              </a:rPr>
              <a:t>  </a:t>
            </a:r>
            <a:r>
              <a:rPr sz="2400" spc="-20" dirty="0">
                <a:latin typeface="Arial MT"/>
                <a:cs typeface="Arial MT"/>
              </a:rPr>
              <a:t>used </a:t>
            </a:r>
            <a:r>
              <a:rPr sz="2400" dirty="0">
                <a:latin typeface="Arial MT"/>
                <a:cs typeface="Arial MT"/>
              </a:rPr>
              <a:t>while</a:t>
            </a:r>
            <a:r>
              <a:rPr sz="2400" spc="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7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victim</a:t>
            </a:r>
            <a:r>
              <a:rPr sz="2400" spc="85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330" dirty="0">
                <a:latin typeface="Arial MT"/>
                <a:cs typeface="Arial MT"/>
              </a:rPr>
              <a:t>   </a:t>
            </a:r>
            <a:r>
              <a:rPr sz="2400" dirty="0">
                <a:latin typeface="Arial MT"/>
                <a:cs typeface="Arial MT"/>
              </a:rPr>
              <a:t>thrown</a:t>
            </a:r>
            <a:r>
              <a:rPr sz="2400" spc="80" dirty="0">
                <a:latin typeface="Arial MT"/>
                <a:cs typeface="Arial MT"/>
              </a:rPr>
              <a:t> 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80" dirty="0">
                <a:latin typeface="Arial MT"/>
                <a:cs typeface="Arial MT"/>
              </a:rPr>
              <a:t> 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spc="-10" dirty="0">
                <a:latin typeface="Arial MT"/>
                <a:cs typeface="Arial MT"/>
              </a:rPr>
              <a:t>ground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476" y="2284476"/>
            <a:ext cx="2802635" cy="35844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0E82D7-A566-BD61-AE01-4637E95017D8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04" y="560578"/>
            <a:ext cx="74834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CAUSE</a:t>
            </a:r>
            <a:r>
              <a:rPr sz="2800" spc="-120" dirty="0"/>
              <a:t> </a:t>
            </a:r>
            <a:r>
              <a:rPr sz="2800" dirty="0"/>
              <a:t>OF</a:t>
            </a:r>
            <a:r>
              <a:rPr sz="2800" spc="-105" dirty="0"/>
              <a:t> </a:t>
            </a:r>
            <a:r>
              <a:rPr sz="2800" spc="-20" dirty="0"/>
              <a:t>DEATH</a:t>
            </a:r>
            <a:r>
              <a:rPr sz="2800" spc="-80" dirty="0"/>
              <a:t> </a:t>
            </a:r>
            <a:r>
              <a:rPr sz="2800" dirty="0"/>
              <a:t>IN</a:t>
            </a:r>
            <a:r>
              <a:rPr sz="2800" spc="-235" dirty="0"/>
              <a:t> </a:t>
            </a:r>
            <a:r>
              <a:rPr sz="2800" spc="-60" dirty="0"/>
              <a:t>STRANGULATION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548131" y="1777949"/>
            <a:ext cx="7270750" cy="312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355600" algn="l"/>
                <a:tab pos="1571625" algn="l"/>
                <a:tab pos="2162810" algn="l"/>
              </a:tabLst>
            </a:pPr>
            <a:r>
              <a:rPr sz="2400" dirty="0">
                <a:latin typeface="Arial MT"/>
                <a:cs typeface="Arial MT"/>
              </a:rPr>
              <a:t>Death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usually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caused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Hypoxic</a:t>
            </a:r>
            <a:r>
              <a:rPr sz="2400" b="1" spc="-7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anoxia</a:t>
            </a:r>
            <a:r>
              <a:rPr sz="2400" b="1" spc="-10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dirty="0">
                <a:latin typeface="Arial MT"/>
                <a:cs typeface="Arial MT"/>
              </a:rPr>
              <a:t>applying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sides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may </a:t>
            </a:r>
            <a:r>
              <a:rPr sz="2400" dirty="0">
                <a:latin typeface="Arial MT"/>
                <a:cs typeface="Arial MT"/>
              </a:rPr>
              <a:t>constrict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	larynx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prevent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free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passage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35" dirty="0">
                <a:latin typeface="Arial MT"/>
                <a:cs typeface="Arial MT"/>
              </a:rPr>
              <a:t>of </a:t>
            </a:r>
            <a:r>
              <a:rPr sz="2400" dirty="0">
                <a:latin typeface="Arial MT"/>
                <a:cs typeface="Arial MT"/>
              </a:rPr>
              <a:t>air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down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</a:t>
            </a:r>
            <a:r>
              <a:rPr sz="2400" dirty="0">
                <a:latin typeface="Arial MT"/>
                <a:cs typeface="Arial MT"/>
              </a:rPr>
              <a:t>	</a:t>
            </a:r>
            <a:r>
              <a:rPr sz="2400" spc="-5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respiratory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tract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results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hypoxic </a:t>
            </a:r>
            <a:r>
              <a:rPr sz="2400" spc="-10" dirty="0">
                <a:latin typeface="Arial MT"/>
                <a:cs typeface="Arial MT"/>
              </a:rPr>
              <a:t>hypoxia</a:t>
            </a:r>
            <a:r>
              <a:rPr sz="2400" dirty="0">
                <a:latin typeface="Arial MT"/>
                <a:cs typeface="Arial MT"/>
              </a:rPr>
              <a:t>	which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lead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rapid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death.</a:t>
            </a:r>
            <a:endParaRPr sz="2400">
              <a:latin typeface="Arial MT"/>
              <a:cs typeface="Arial MT"/>
            </a:endParaRPr>
          </a:p>
          <a:p>
            <a:pPr marL="355600" marR="225425" indent="-342900">
              <a:lnSpc>
                <a:spcPct val="100000"/>
              </a:lnSpc>
              <a:spcBef>
                <a:spcPts val="1400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355600" algn="l"/>
              </a:tabLst>
            </a:pP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Reflex</a:t>
            </a:r>
            <a:r>
              <a:rPr sz="2400" b="1" spc="-6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cardiac</a:t>
            </a:r>
            <a:r>
              <a:rPr sz="2400" b="1" spc="-9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arrest</a:t>
            </a:r>
            <a:r>
              <a:rPr sz="2400" b="1" spc="-4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which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induced</a:t>
            </a:r>
            <a:r>
              <a:rPr sz="2400" spc="-1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by </a:t>
            </a:r>
            <a:r>
              <a:rPr sz="2400" spc="-10" dirty="0">
                <a:latin typeface="Arial MT"/>
                <a:cs typeface="Arial MT"/>
              </a:rPr>
              <a:t>compression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1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carotid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sinuses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during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manual strangulation.</a:t>
            </a:r>
            <a:r>
              <a:rPr sz="2400" spc="-13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9B0556-410F-13FC-9FE0-3756B062A199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09600"/>
            <a:ext cx="807211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POSTMORTEM</a:t>
            </a:r>
            <a:r>
              <a:rPr spc="-229" dirty="0"/>
              <a:t> </a:t>
            </a:r>
            <a:r>
              <a:rPr dirty="0"/>
              <a:t>FINDINGS</a:t>
            </a:r>
            <a:r>
              <a:rPr spc="-250" dirty="0"/>
              <a:t> </a:t>
            </a:r>
            <a:r>
              <a:rPr spc="-25" dirty="0"/>
              <a:t>IN </a:t>
            </a:r>
            <a:r>
              <a:rPr spc="-10" dirty="0"/>
              <a:t>STRANGULATION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8131" y="1600667"/>
            <a:ext cx="4871085" cy="274320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95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General</a:t>
            </a:r>
            <a:r>
              <a:rPr sz="2400" spc="10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findings</a:t>
            </a:r>
            <a:endParaRPr sz="2400">
              <a:latin typeface="Arial MT"/>
              <a:cs typeface="Arial MT"/>
            </a:endParaRPr>
          </a:p>
          <a:p>
            <a:pPr marL="861694" lvl="1" indent="-342900">
              <a:lnSpc>
                <a:spcPct val="100000"/>
              </a:lnSpc>
              <a:spcBef>
                <a:spcPts val="1395"/>
              </a:spcBef>
              <a:buClr>
                <a:srgbClr val="D16147"/>
              </a:buClr>
              <a:buSzPct val="85416"/>
              <a:buChar char="•"/>
              <a:tabLst>
                <a:tab pos="861694" algn="l"/>
              </a:tabLst>
            </a:pPr>
            <a:r>
              <a:rPr sz="2400" spc="-10" dirty="0">
                <a:latin typeface="Arial MT"/>
                <a:cs typeface="Arial MT"/>
              </a:rPr>
              <a:t>External</a:t>
            </a:r>
            <a:endParaRPr sz="2400">
              <a:latin typeface="Arial MT"/>
              <a:cs typeface="Arial MT"/>
            </a:endParaRPr>
          </a:p>
          <a:p>
            <a:pPr marL="861694" lvl="1" indent="-342900">
              <a:lnSpc>
                <a:spcPct val="100000"/>
              </a:lnSpc>
              <a:spcBef>
                <a:spcPts val="1405"/>
              </a:spcBef>
              <a:buClr>
                <a:srgbClr val="D16147"/>
              </a:buClr>
              <a:buSzPct val="85416"/>
              <a:buChar char="•"/>
              <a:tabLst>
                <a:tab pos="861694" algn="l"/>
              </a:tabLst>
            </a:pPr>
            <a:r>
              <a:rPr sz="2400" spc="-10" dirty="0">
                <a:latin typeface="Arial MT"/>
                <a:cs typeface="Arial MT"/>
              </a:rPr>
              <a:t>Internal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05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mark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395"/>
              </a:spcBef>
              <a:buClr>
                <a:srgbClr val="D16147"/>
              </a:buClr>
              <a:buSzPct val="85416"/>
              <a:buFont typeface="Wingdings"/>
              <a:buChar char="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Non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specific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pathological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findings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676400"/>
            <a:ext cx="3352800" cy="4648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257C5D-C03F-24C5-2242-9D627FA481C6}"/>
              </a:ext>
            </a:extLst>
          </p:cNvPr>
          <p:cNvSpPr/>
          <p:nvPr/>
        </p:nvSpPr>
        <p:spPr>
          <a:xfrm>
            <a:off x="6781800" y="-35859"/>
            <a:ext cx="2362200" cy="1882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1644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GENERAL</a:t>
            </a:r>
            <a:r>
              <a:rPr sz="4400" spc="5" dirty="0"/>
              <a:t> </a:t>
            </a:r>
            <a:r>
              <a:rPr sz="4400" spc="-10" dirty="0"/>
              <a:t>FINDINGS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587449"/>
            <a:ext cx="5572125" cy="416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5050"/>
                </a:solidFill>
                <a:latin typeface="Arial"/>
                <a:cs typeface="Arial"/>
              </a:rPr>
              <a:t>External</a:t>
            </a:r>
            <a:r>
              <a:rPr sz="3600" b="1" spc="-10" dirty="0">
                <a:solidFill>
                  <a:srgbClr val="FF5050"/>
                </a:solidFill>
                <a:latin typeface="Arial"/>
                <a:cs typeface="Arial"/>
              </a:rPr>
              <a:t> Findings</a:t>
            </a:r>
            <a:endParaRPr sz="36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Face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swollen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2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blotchy</a:t>
            </a:r>
            <a:r>
              <a:rPr sz="1900" spc="-10" dirty="0">
                <a:latin typeface="Arial MT"/>
                <a:cs typeface="Arial MT"/>
              </a:rPr>
              <a:t>.</a:t>
            </a:r>
            <a:endParaRPr sz="19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Eyes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usually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suffused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and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bulging.</a:t>
            </a:r>
            <a:endParaRPr sz="2600">
              <a:latin typeface="Arial MT"/>
              <a:cs typeface="Arial MT"/>
            </a:endParaRPr>
          </a:p>
          <a:p>
            <a:pPr marL="469900" marR="164465" indent="-457200">
              <a:lnSpc>
                <a:spcPct val="80000"/>
              </a:lnSpc>
              <a:spcBef>
                <a:spcPts val="1295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600" spc="-40" dirty="0">
                <a:latin typeface="Arial MT"/>
                <a:cs typeface="Arial MT"/>
              </a:rPr>
              <a:t>Tongue</a:t>
            </a:r>
            <a:r>
              <a:rPr sz="2600" spc="-6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is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swollen,</a:t>
            </a:r>
            <a:r>
              <a:rPr sz="2600" spc="-7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protruding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25" dirty="0">
                <a:latin typeface="Arial MT"/>
                <a:cs typeface="Arial MT"/>
              </a:rPr>
              <a:t>and </a:t>
            </a:r>
            <a:r>
              <a:rPr sz="2600" dirty="0">
                <a:latin typeface="Arial MT"/>
                <a:cs typeface="Arial MT"/>
              </a:rPr>
              <a:t>caught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between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teeth.</a:t>
            </a:r>
            <a:endParaRPr sz="2600">
              <a:latin typeface="Arial MT"/>
              <a:cs typeface="Arial MT"/>
            </a:endParaRPr>
          </a:p>
          <a:p>
            <a:pPr marL="469900" marR="14604" indent="-457200">
              <a:lnSpc>
                <a:spcPts val="2500"/>
              </a:lnSpc>
              <a:spcBef>
                <a:spcPts val="1285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Ligature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mark</a:t>
            </a:r>
            <a:r>
              <a:rPr sz="2600" spc="-6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which</a:t>
            </a:r>
            <a:r>
              <a:rPr sz="2600" spc="-4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commonly </a:t>
            </a:r>
            <a:r>
              <a:rPr sz="2600" dirty="0">
                <a:latin typeface="Arial MT"/>
                <a:cs typeface="Arial MT"/>
              </a:rPr>
              <a:t>depends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upon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55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size,</a:t>
            </a:r>
            <a:r>
              <a:rPr sz="2600" spc="-7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type,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form, </a:t>
            </a:r>
            <a:r>
              <a:rPr sz="2600" dirty="0">
                <a:latin typeface="Arial MT"/>
                <a:cs typeface="Arial MT"/>
              </a:rPr>
              <a:t>etc.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of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ligature.</a:t>
            </a:r>
            <a:endParaRPr sz="2600">
              <a:latin typeface="Arial MT"/>
              <a:cs typeface="Arial MT"/>
            </a:endParaRPr>
          </a:p>
          <a:p>
            <a:pPr marL="469900" marR="16510" indent="-457200">
              <a:lnSpc>
                <a:spcPts val="2500"/>
              </a:lnSpc>
              <a:spcBef>
                <a:spcPts val="1285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4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thinner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1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ligature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more</a:t>
            </a:r>
            <a:r>
              <a:rPr sz="2600" spc="-35" dirty="0">
                <a:latin typeface="Arial MT"/>
                <a:cs typeface="Arial MT"/>
              </a:rPr>
              <a:t> </a:t>
            </a:r>
            <a:r>
              <a:rPr sz="2600" spc="-20" dirty="0">
                <a:latin typeface="Arial MT"/>
                <a:cs typeface="Arial MT"/>
              </a:rPr>
              <a:t>deep </a:t>
            </a:r>
            <a:r>
              <a:rPr sz="2600" dirty="0">
                <a:latin typeface="Arial MT"/>
                <a:cs typeface="Arial MT"/>
              </a:rPr>
              <a:t>will</a:t>
            </a:r>
            <a:r>
              <a:rPr sz="2600" spc="-5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be</a:t>
            </a:r>
            <a:r>
              <a:rPr sz="2600" spc="-30" dirty="0">
                <a:latin typeface="Arial MT"/>
                <a:cs typeface="Arial MT"/>
              </a:rPr>
              <a:t> </a:t>
            </a:r>
            <a:r>
              <a:rPr sz="2600" dirty="0">
                <a:latin typeface="Arial MT"/>
                <a:cs typeface="Arial MT"/>
              </a:rPr>
              <a:t>the</a:t>
            </a:r>
            <a:r>
              <a:rPr sz="2600" spc="-25" dirty="0">
                <a:latin typeface="Arial MT"/>
                <a:cs typeface="Arial MT"/>
              </a:rPr>
              <a:t> </a:t>
            </a:r>
            <a:r>
              <a:rPr sz="2600" spc="-10" dirty="0">
                <a:latin typeface="Arial MT"/>
                <a:cs typeface="Arial MT"/>
              </a:rPr>
              <a:t>mark.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0155" y="1598675"/>
            <a:ext cx="3038855" cy="3736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9D3BA8-2DB9-3066-DDE6-7B01CCDC563B}"/>
              </a:ext>
            </a:extLst>
          </p:cNvPr>
          <p:cNvSpPr/>
          <p:nvPr/>
        </p:nvSpPr>
        <p:spPr>
          <a:xfrm>
            <a:off x="7543800" y="-67253"/>
            <a:ext cx="1600200" cy="2510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96A02-D12F-D17F-6880-5184A24D70D0}"/>
              </a:ext>
            </a:extLst>
          </p:cNvPr>
          <p:cNvSpPr/>
          <p:nvPr/>
        </p:nvSpPr>
        <p:spPr>
          <a:xfrm>
            <a:off x="6781800" y="-35859"/>
            <a:ext cx="2362200" cy="1882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364" y="934592"/>
            <a:ext cx="3690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5050"/>
                </a:solidFill>
                <a:latin typeface="Arial"/>
                <a:cs typeface="Arial"/>
              </a:rPr>
              <a:t>Internal</a:t>
            </a:r>
            <a:r>
              <a:rPr b="1" spc="-3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5050"/>
                </a:solidFill>
                <a:latin typeface="Arial"/>
                <a:cs typeface="Arial"/>
              </a:rPr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5731" y="1701749"/>
            <a:ext cx="5547995" cy="429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8630" marR="5080" indent="-455930">
              <a:lnSpc>
                <a:spcPct val="100000"/>
              </a:lnSpc>
              <a:spcBef>
                <a:spcPts val="100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Bruising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soft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tissue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and 	</a:t>
            </a:r>
            <a:r>
              <a:rPr sz="2400" dirty="0">
                <a:latin typeface="Arial MT"/>
                <a:cs typeface="Arial MT"/>
              </a:rPr>
              <a:t>muscles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specially</a:t>
            </a:r>
            <a:r>
              <a:rPr sz="2400" spc="-1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underneath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	</a:t>
            </a:r>
            <a:r>
              <a:rPr sz="2400" dirty="0">
                <a:latin typeface="Arial MT"/>
                <a:cs typeface="Arial MT"/>
              </a:rPr>
              <a:t>ligature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mark.</a:t>
            </a:r>
            <a:endParaRPr sz="2400">
              <a:latin typeface="Arial MT"/>
              <a:cs typeface="Arial MT"/>
            </a:endParaRPr>
          </a:p>
          <a:p>
            <a:pPr marL="468630" marR="340360" indent="-455930">
              <a:lnSpc>
                <a:spcPct val="159700"/>
              </a:lnSpc>
              <a:spcBef>
                <a:spcPts val="300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Injuries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blood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vessels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rare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in 	</a:t>
            </a:r>
            <a:r>
              <a:rPr sz="2400" dirty="0">
                <a:latin typeface="Arial MT"/>
                <a:cs typeface="Arial MT"/>
              </a:rPr>
              <a:t>this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situation.</a:t>
            </a:r>
            <a:endParaRPr sz="2400">
              <a:latin typeface="Arial MT"/>
              <a:cs typeface="Arial MT"/>
            </a:endParaRPr>
          </a:p>
          <a:p>
            <a:pPr marL="468630" marR="1136650" indent="-455930">
              <a:lnSpc>
                <a:spcPct val="160000"/>
              </a:lnSpc>
              <a:spcBef>
                <a:spcPts val="890"/>
              </a:spcBef>
              <a:buClr>
                <a:srgbClr val="FF5050"/>
              </a:buClr>
              <a:buFont typeface="Courier New"/>
              <a:buChar char="o"/>
              <a:tabLst>
                <a:tab pos="469900" algn="l"/>
              </a:tabLst>
            </a:pPr>
            <a:r>
              <a:rPr sz="2400" dirty="0">
                <a:latin typeface="Arial MT"/>
                <a:cs typeface="Arial MT"/>
              </a:rPr>
              <a:t>Injuries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hyoid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bone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not 	</a:t>
            </a:r>
            <a:r>
              <a:rPr sz="2400" dirty="0">
                <a:latin typeface="Arial MT"/>
                <a:cs typeface="Arial MT"/>
              </a:rPr>
              <a:t>commonly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seen.</a:t>
            </a:r>
            <a:endParaRPr sz="2400">
              <a:latin typeface="Arial MT"/>
              <a:cs typeface="Arial MT"/>
            </a:endParaRPr>
          </a:p>
          <a:p>
            <a:pPr marL="468630" indent="-455930">
              <a:lnSpc>
                <a:spcPct val="100000"/>
              </a:lnSpc>
              <a:spcBef>
                <a:spcPts val="2520"/>
              </a:spcBef>
              <a:buClr>
                <a:srgbClr val="FF5050"/>
              </a:buClr>
              <a:buFont typeface="Courier New"/>
              <a:buChar char="o"/>
              <a:tabLst>
                <a:tab pos="468630" algn="l"/>
              </a:tabLst>
            </a:pPr>
            <a:r>
              <a:rPr sz="2400" dirty="0">
                <a:latin typeface="Arial MT"/>
                <a:cs typeface="Arial MT"/>
              </a:rPr>
              <a:t>Thyroid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cartilages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fractured</a:t>
            </a:r>
            <a:r>
              <a:rPr sz="2000" b="1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371" y="2360676"/>
            <a:ext cx="3127248" cy="39654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F2BECE-1C24-E3FB-2449-C3342FD0B225}"/>
              </a:ext>
            </a:extLst>
          </p:cNvPr>
          <p:cNvSpPr/>
          <p:nvPr/>
        </p:nvSpPr>
        <p:spPr>
          <a:xfrm>
            <a:off x="6781800" y="-35859"/>
            <a:ext cx="2362200" cy="1882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091" y="674624"/>
            <a:ext cx="6843395" cy="100456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0"/>
              </a:spcBef>
            </a:pPr>
            <a:r>
              <a:rPr sz="3200" spc="-10" dirty="0"/>
              <a:t>NON-</a:t>
            </a:r>
            <a:r>
              <a:rPr sz="3200" dirty="0"/>
              <a:t>SPECIFIC</a:t>
            </a:r>
            <a:r>
              <a:rPr sz="3200" spc="-170" dirty="0"/>
              <a:t> </a:t>
            </a:r>
            <a:r>
              <a:rPr sz="3200" spc="-95" dirty="0"/>
              <a:t>PATHOLOGICAL </a:t>
            </a:r>
            <a:r>
              <a:rPr sz="3200" spc="-10" dirty="0"/>
              <a:t>FINDINGS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9968" y="1777110"/>
            <a:ext cx="6675120" cy="413512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600"/>
              </a:spcBef>
            </a:pPr>
            <a:r>
              <a:rPr sz="2400" spc="-10" dirty="0">
                <a:solidFill>
                  <a:srgbClr val="FF5050"/>
                </a:solidFill>
                <a:latin typeface="Arial Black"/>
                <a:cs typeface="Arial Black"/>
              </a:rPr>
              <a:t>CCFPP</a:t>
            </a:r>
            <a:endParaRPr sz="2400">
              <a:latin typeface="Arial Black"/>
              <a:cs typeface="Arial Black"/>
            </a:endParaRPr>
          </a:p>
          <a:p>
            <a:pPr marL="570230" indent="-557530">
              <a:lnSpc>
                <a:spcPct val="100000"/>
              </a:lnSpc>
              <a:spcBef>
                <a:spcPts val="1500"/>
              </a:spcBef>
              <a:buFont typeface="Wingdings"/>
              <a:buChar char=""/>
              <a:tabLst>
                <a:tab pos="570230" algn="l"/>
              </a:tabLst>
            </a:pPr>
            <a:r>
              <a:rPr sz="2400" spc="-10" dirty="0">
                <a:solidFill>
                  <a:srgbClr val="FF5050"/>
                </a:solidFill>
                <a:latin typeface="Arial MT"/>
                <a:cs typeface="Arial MT"/>
              </a:rPr>
              <a:t>C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ongestion</a:t>
            </a:r>
            <a:endParaRPr sz="24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1935"/>
              </a:spcBef>
              <a:buFont typeface="Wingdings"/>
              <a:buChar char=""/>
              <a:tabLst>
                <a:tab pos="570230" algn="l"/>
              </a:tabLst>
            </a:pP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C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yanosis</a:t>
            </a:r>
            <a:r>
              <a:rPr sz="24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-114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lips</a:t>
            </a:r>
            <a:r>
              <a:rPr sz="2400" spc="-9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and</a:t>
            </a:r>
            <a:r>
              <a:rPr sz="2400" spc="-10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face</a:t>
            </a:r>
            <a:endParaRPr sz="24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1939"/>
              </a:spcBef>
              <a:buFont typeface="Wingdings"/>
              <a:buChar char=""/>
              <a:tabLst>
                <a:tab pos="570230" algn="l"/>
              </a:tabLst>
            </a:pP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F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luidity</a:t>
            </a:r>
            <a:r>
              <a:rPr sz="2400" spc="-6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-6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blood</a:t>
            </a:r>
            <a:endParaRPr sz="24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1945"/>
              </a:spcBef>
              <a:buFont typeface="Wingdings"/>
              <a:buChar char=""/>
              <a:tabLst>
                <a:tab pos="570230" algn="l"/>
              </a:tabLst>
            </a:pPr>
            <a:r>
              <a:rPr sz="2400" spc="-20" dirty="0">
                <a:solidFill>
                  <a:srgbClr val="FF5050"/>
                </a:solidFill>
                <a:latin typeface="Arial MT"/>
                <a:cs typeface="Arial MT"/>
              </a:rPr>
              <a:t>P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etechial</a:t>
            </a:r>
            <a:r>
              <a:rPr sz="2400" spc="-13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hemorrhages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r>
              <a:rPr sz="2400" spc="-10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conjunctivae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and</a:t>
            </a:r>
            <a:r>
              <a:rPr sz="2400" spc="-11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D2B1F"/>
                </a:solidFill>
                <a:latin typeface="Arial MT"/>
                <a:cs typeface="Arial MT"/>
              </a:rPr>
              <a:t>in</a:t>
            </a:r>
            <a:endParaRPr sz="2400">
              <a:latin typeface="Arial MT"/>
              <a:cs typeface="Arial MT"/>
            </a:endParaRPr>
          </a:p>
          <a:p>
            <a:pPr marL="570230">
              <a:lnSpc>
                <a:spcPct val="100000"/>
              </a:lnSpc>
              <a:spcBef>
                <a:spcPts val="1445"/>
              </a:spcBef>
            </a:pP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skin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of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face</a:t>
            </a:r>
            <a:r>
              <a:rPr sz="2400" spc="-7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and</a:t>
            </a:r>
            <a:r>
              <a:rPr sz="2400" spc="-75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D2B1F"/>
                </a:solidFill>
                <a:latin typeface="Arial MT"/>
                <a:cs typeface="Arial MT"/>
              </a:rPr>
              <a:t>neck</a:t>
            </a:r>
            <a:endParaRPr sz="2400">
              <a:latin typeface="Arial MT"/>
              <a:cs typeface="Arial MT"/>
            </a:endParaRPr>
          </a:p>
          <a:p>
            <a:pPr marL="570230" indent="-557530">
              <a:lnSpc>
                <a:spcPct val="100000"/>
              </a:lnSpc>
              <a:spcBef>
                <a:spcPts val="1930"/>
              </a:spcBef>
              <a:buFont typeface="Wingdings"/>
              <a:buChar char=""/>
              <a:tabLst>
                <a:tab pos="570230" algn="l"/>
              </a:tabLst>
            </a:pPr>
            <a:r>
              <a:rPr sz="2400" dirty="0">
                <a:solidFill>
                  <a:srgbClr val="FF5050"/>
                </a:solidFill>
                <a:latin typeface="Arial MT"/>
                <a:cs typeface="Arial MT"/>
              </a:rPr>
              <a:t>P</a:t>
            </a:r>
            <a:r>
              <a:rPr sz="2400" dirty="0">
                <a:solidFill>
                  <a:srgbClr val="2D2B1F"/>
                </a:solidFill>
                <a:latin typeface="Arial MT"/>
                <a:cs typeface="Arial MT"/>
              </a:rPr>
              <a:t>ulmonary</a:t>
            </a:r>
            <a:r>
              <a:rPr sz="2400" spc="-150" dirty="0">
                <a:solidFill>
                  <a:srgbClr val="2D2B1F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D2B1F"/>
                </a:solidFill>
                <a:latin typeface="Arial MT"/>
                <a:cs typeface="Arial MT"/>
              </a:rPr>
              <a:t>edema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348580-4551-C7D1-A840-6A55439755B7}"/>
              </a:ext>
            </a:extLst>
          </p:cNvPr>
          <p:cNvSpPr/>
          <p:nvPr/>
        </p:nvSpPr>
        <p:spPr>
          <a:xfrm>
            <a:off x="6553200" y="-35859"/>
            <a:ext cx="25908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Horizontal Integration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PROF</a:t>
            </a:r>
            <a:r>
              <a:rPr spc="-215" dirty="0"/>
              <a:t> </a:t>
            </a:r>
            <a:r>
              <a:rPr spc="-55" dirty="0"/>
              <a:t>UMAR’S</a:t>
            </a:r>
            <a:r>
              <a:rPr spc="-204" dirty="0"/>
              <a:t> </a:t>
            </a:r>
            <a:r>
              <a:rPr spc="-55" dirty="0"/>
              <a:t>LGIS</a:t>
            </a:r>
            <a:r>
              <a:rPr spc="-229" dirty="0"/>
              <a:t> </a:t>
            </a:r>
            <a:r>
              <a:rPr spc="-10" dirty="0"/>
              <a:t>MODEL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4588" y="1961388"/>
            <a:ext cx="6898005" cy="3926204"/>
            <a:chOff x="894588" y="1961388"/>
            <a:chExt cx="6898005" cy="39262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981200"/>
              <a:ext cx="6858000" cy="388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04494" y="1971294"/>
              <a:ext cx="6878320" cy="3906520"/>
            </a:xfrm>
            <a:custGeom>
              <a:avLst/>
              <a:gdLst/>
              <a:ahLst/>
              <a:cxnLst/>
              <a:rect l="l" t="t" r="r" b="b"/>
              <a:pathLst>
                <a:path w="6878320" h="3906520">
                  <a:moveTo>
                    <a:pt x="0" y="3906011"/>
                  </a:moveTo>
                  <a:lnTo>
                    <a:pt x="6877811" y="3906011"/>
                  </a:lnTo>
                  <a:lnTo>
                    <a:pt x="6877811" y="0"/>
                  </a:lnTo>
                  <a:lnTo>
                    <a:pt x="0" y="0"/>
                  </a:lnTo>
                  <a:lnTo>
                    <a:pt x="0" y="390601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58200" y="0"/>
            <a:ext cx="685800" cy="533400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1" y="0"/>
            <a:ext cx="762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275" y="381000"/>
            <a:ext cx="8613648" cy="61645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8000DC-DAA9-4E7F-9607-807AFCE71776}"/>
              </a:ext>
            </a:extLst>
          </p:cNvPr>
          <p:cNvSpPr/>
          <p:nvPr/>
        </p:nvSpPr>
        <p:spPr>
          <a:xfrm>
            <a:off x="6781800" y="-35859"/>
            <a:ext cx="2362200" cy="1882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336" y="598423"/>
            <a:ext cx="63106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MEDICOLEGAL</a:t>
            </a:r>
            <a:r>
              <a:rPr sz="2800" spc="-195" dirty="0"/>
              <a:t> </a:t>
            </a:r>
            <a:r>
              <a:rPr sz="2800" spc="-30" dirty="0"/>
              <a:t>IMPORTANCE</a:t>
            </a:r>
            <a:r>
              <a:rPr sz="2800" spc="-190" dirty="0"/>
              <a:t> </a:t>
            </a:r>
            <a:r>
              <a:rPr sz="2800" spc="-25" dirty="0"/>
              <a:t>OF </a:t>
            </a:r>
            <a:r>
              <a:rPr sz="2800" spc="-10" dirty="0"/>
              <a:t>STRANGULATION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4291" y="1371980"/>
            <a:ext cx="8140700" cy="502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Death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from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throttling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almost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b="1" spc="-10" dirty="0">
                <a:solidFill>
                  <a:srgbClr val="FF5050"/>
                </a:solidFill>
                <a:latin typeface="Arial"/>
                <a:cs typeface="Arial"/>
              </a:rPr>
              <a:t>Homicida</a:t>
            </a:r>
            <a:r>
              <a:rPr sz="2400" spc="-10" dirty="0">
                <a:latin typeface="Arial MT"/>
                <a:cs typeface="Arial MT"/>
              </a:rPr>
              <a:t>l.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occurs</a:t>
            </a:r>
            <a:r>
              <a:rPr sz="2400" spc="5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course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assaults,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robbery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rape.</a:t>
            </a:r>
            <a:endParaRPr sz="2400">
              <a:latin typeface="Arial MT"/>
              <a:cs typeface="Arial MT"/>
            </a:endParaRPr>
          </a:p>
          <a:p>
            <a:pPr marL="355600" marR="572135" indent="-342900" algn="just">
              <a:lnSpc>
                <a:spcPct val="150000"/>
              </a:lnSpc>
              <a:spcBef>
                <a:spcPts val="100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Cause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505" dirty="0">
                <a:latin typeface="Arial MT"/>
                <a:cs typeface="Arial MT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Accidental</a:t>
            </a:r>
            <a:r>
              <a:rPr sz="2400" b="1" spc="-114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have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been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recorded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where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firm </a:t>
            </a:r>
            <a:r>
              <a:rPr sz="2400" dirty="0">
                <a:latin typeface="Arial MT"/>
                <a:cs typeface="Arial MT"/>
              </a:rPr>
              <a:t>pressure</a:t>
            </a:r>
            <a:r>
              <a:rPr sz="2400" spc="50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has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been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suddenly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applied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to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neck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50" dirty="0">
                <a:latin typeface="Arial MT"/>
                <a:cs typeface="Arial MT"/>
              </a:rPr>
              <a:t>a </a:t>
            </a:r>
            <a:r>
              <a:rPr sz="2400" dirty="0">
                <a:latin typeface="Arial MT"/>
                <a:cs typeface="Arial MT"/>
              </a:rPr>
              <a:t>person</a:t>
            </a:r>
            <a:r>
              <a:rPr sz="2400" spc="-9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causing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deaths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by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5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reflex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cardiac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arrest.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b="1" spc="-20" dirty="0">
                <a:solidFill>
                  <a:srgbClr val="FF5050"/>
                </a:solidFill>
                <a:latin typeface="Arial"/>
                <a:cs typeface="Arial"/>
              </a:rPr>
              <a:t>i.e.</a:t>
            </a:r>
            <a:endParaRPr sz="2400">
              <a:latin typeface="Arial"/>
              <a:cs typeface="Arial"/>
            </a:endParaRPr>
          </a:p>
          <a:p>
            <a:pPr marL="354965" indent="-342265" algn="just">
              <a:lnSpc>
                <a:spcPct val="100000"/>
              </a:lnSpc>
              <a:spcBef>
                <a:spcPts val="1550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In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case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infants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time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birth.</a:t>
            </a:r>
            <a:endParaRPr sz="2400">
              <a:latin typeface="Arial MT"/>
              <a:cs typeface="Arial MT"/>
            </a:endParaRPr>
          </a:p>
          <a:p>
            <a:pPr marL="354965" indent="-342265" algn="just">
              <a:lnSpc>
                <a:spcPct val="100000"/>
              </a:lnSpc>
              <a:spcBef>
                <a:spcPts val="1535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4965" algn="l"/>
              </a:tabLst>
            </a:pPr>
            <a:r>
              <a:rPr sz="2400" dirty="0">
                <a:latin typeface="Arial MT"/>
                <a:cs typeface="Arial MT"/>
              </a:rPr>
              <a:t>Children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may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strangled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while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playing.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535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While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working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near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machine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can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strangled.</a:t>
            </a:r>
            <a:endParaRPr sz="2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550"/>
              </a:spcBef>
              <a:buClr>
                <a:srgbClr val="D16147"/>
              </a:buClr>
              <a:buSzPct val="85416"/>
              <a:buFont typeface="Wingdings"/>
              <a:buChar char=""/>
              <a:tabLst>
                <a:tab pos="354965" algn="l"/>
              </a:tabLst>
            </a:pP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Suicidal</a:t>
            </a:r>
            <a:r>
              <a:rPr sz="2400" b="1" spc="-9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 MT"/>
                <a:cs typeface="Arial MT"/>
              </a:rPr>
              <a:t>throttling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not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possible.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210FD2-059E-2CCA-B791-5443BC905DBC}"/>
              </a:ext>
            </a:extLst>
          </p:cNvPr>
          <p:cNvSpPr/>
          <p:nvPr/>
        </p:nvSpPr>
        <p:spPr>
          <a:xfrm>
            <a:off x="6781800" y="-35859"/>
            <a:ext cx="2362200" cy="1882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Vertical </a:t>
            </a:r>
            <a:r>
              <a:rPr lang="en-US" sz="2000" b="1" dirty="0" err="1"/>
              <a:t>Integeration</a:t>
            </a:r>
            <a:endParaRPr lang="en-US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303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60" dirty="0"/>
              <a:t>DIFFERENCE</a:t>
            </a:r>
            <a:r>
              <a:rPr sz="3200" spc="-210" dirty="0"/>
              <a:t> </a:t>
            </a:r>
            <a:r>
              <a:rPr sz="3200" spc="-10" dirty="0"/>
              <a:t>B/W</a:t>
            </a:r>
            <a:r>
              <a:rPr sz="3200" spc="-215" dirty="0"/>
              <a:t> </a:t>
            </a:r>
            <a:r>
              <a:rPr sz="3200" spc="-45" dirty="0"/>
              <a:t>HANGING</a:t>
            </a:r>
            <a:r>
              <a:rPr sz="3200" spc="-195" dirty="0"/>
              <a:t> </a:t>
            </a:r>
            <a:r>
              <a:rPr sz="3200" spc="-60" dirty="0"/>
              <a:t>&amp; </a:t>
            </a:r>
            <a:r>
              <a:rPr sz="3200" spc="-10" dirty="0"/>
              <a:t>STRANGULATION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534400" cy="5196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B4050-2AFA-E6DB-D192-7B5215A97954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303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60" dirty="0"/>
              <a:t>DIFFERENCE</a:t>
            </a:r>
            <a:r>
              <a:rPr sz="3200" spc="-210" dirty="0"/>
              <a:t> </a:t>
            </a:r>
            <a:r>
              <a:rPr sz="3200" spc="-10" dirty="0"/>
              <a:t>B/W</a:t>
            </a:r>
            <a:r>
              <a:rPr sz="3200" spc="-215" dirty="0"/>
              <a:t> </a:t>
            </a:r>
            <a:r>
              <a:rPr sz="3200" spc="-45" dirty="0"/>
              <a:t>HANGING</a:t>
            </a:r>
            <a:r>
              <a:rPr sz="3200" spc="-195" dirty="0"/>
              <a:t> </a:t>
            </a:r>
            <a:r>
              <a:rPr sz="3200" spc="-60" dirty="0"/>
              <a:t>&amp; </a:t>
            </a:r>
            <a:r>
              <a:rPr sz="3200" spc="-10" dirty="0"/>
              <a:t>STRANGULATION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534400" cy="5105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2BDE0B-69F5-D28D-7B94-7B798BAC4335}"/>
              </a:ext>
            </a:extLst>
          </p:cNvPr>
          <p:cNvSpPr/>
          <p:nvPr/>
        </p:nvSpPr>
        <p:spPr>
          <a:xfrm>
            <a:off x="7543800" y="-35859"/>
            <a:ext cx="16002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619"/>
            <a:ext cx="2758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RESEARCH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68805"/>
            <a:ext cx="7435850" cy="3810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2E5796"/>
              </a:buClr>
              <a:buSzPct val="60000"/>
              <a:buFont typeface="Wingdings"/>
              <a:buChar char=""/>
              <a:tabLst>
                <a:tab pos="469900" algn="l"/>
              </a:tabLst>
            </a:pPr>
            <a:r>
              <a:rPr sz="2500" u="sng" spc="-4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</a:rPr>
              <a:t>https://pubmed.ncbi.nlm.nih.gov/16738432/#:~:text</a:t>
            </a:r>
            <a:endParaRPr sz="2500">
              <a:latin typeface="Arial MT"/>
              <a:cs typeface="Arial MT"/>
            </a:endParaRPr>
          </a:p>
          <a:p>
            <a:pPr marL="469900" marR="5080">
              <a:lnSpc>
                <a:spcPct val="100000"/>
              </a:lnSpc>
              <a:spcBef>
                <a:spcPts val="5"/>
              </a:spcBef>
            </a:pPr>
            <a:r>
              <a:rPr sz="2500" u="sng" spc="-9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</a:rPr>
              <a:t>=Males%20constitute%2079.8%25%20of%20all,of%</a:t>
            </a:r>
            <a:r>
              <a:rPr sz="2500" spc="-90" dirty="0">
                <a:solidFill>
                  <a:srgbClr val="3399FF"/>
                </a:solidFill>
                <a:latin typeface="Arial MT"/>
                <a:cs typeface="Arial MT"/>
              </a:rPr>
              <a:t> </a:t>
            </a:r>
            <a:r>
              <a:rPr sz="2500" u="sng" spc="-8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</a:rPr>
              <a:t>20all%20asphyxial%20deaths%2C%20respectively</a:t>
            </a:r>
            <a:r>
              <a:rPr sz="2500" spc="-85" dirty="0">
                <a:latin typeface="Arial MT"/>
                <a:cs typeface="Arial MT"/>
              </a:rPr>
              <a:t>.</a:t>
            </a:r>
            <a:endParaRPr sz="25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2E5796"/>
              </a:buClr>
              <a:buSzPct val="60000"/>
              <a:buFont typeface="Wingdings"/>
              <a:buChar char=""/>
              <a:tabLst>
                <a:tab pos="469900" algn="l"/>
              </a:tabLst>
            </a:pPr>
            <a:r>
              <a:rPr sz="2500" u="sng" spc="-4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  <a:hlinkClick r:id="rId2"/>
              </a:rPr>
              <a:t>https://pjmhsonline.com/2021/august/2148.pdf</a:t>
            </a:r>
            <a:endParaRPr sz="2500">
              <a:latin typeface="Arial MT"/>
              <a:cs typeface="Arial MT"/>
            </a:endParaRPr>
          </a:p>
          <a:p>
            <a:pPr marL="469900" indent="-457200">
              <a:lnSpc>
                <a:spcPct val="100000"/>
              </a:lnSpc>
              <a:spcBef>
                <a:spcPts val="695"/>
              </a:spcBef>
              <a:buClr>
                <a:srgbClr val="2E5796"/>
              </a:buClr>
              <a:buSzPct val="60000"/>
              <a:buFont typeface="Wingdings"/>
              <a:buChar char=""/>
              <a:tabLst>
                <a:tab pos="469900" algn="l"/>
              </a:tabLst>
            </a:pPr>
            <a:r>
              <a:rPr sz="25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  <a:hlinkClick r:id="rId3"/>
              </a:rPr>
              <a:t>https://apims.net/index.php/apims/article/view/276</a:t>
            </a:r>
            <a:endParaRPr sz="2500">
              <a:latin typeface="Arial MT"/>
              <a:cs typeface="Arial MT"/>
            </a:endParaRPr>
          </a:p>
          <a:p>
            <a:pPr marL="469900" marR="108585" indent="-457834">
              <a:lnSpc>
                <a:spcPct val="100000"/>
              </a:lnSpc>
              <a:spcBef>
                <a:spcPts val="710"/>
              </a:spcBef>
              <a:buClr>
                <a:srgbClr val="2E5796"/>
              </a:buClr>
              <a:buSzPct val="60000"/>
              <a:buFont typeface="Wingdings"/>
              <a:buChar char=""/>
              <a:tabLst>
                <a:tab pos="469900" algn="l"/>
              </a:tabLst>
            </a:pPr>
            <a:r>
              <a:rPr sz="2500" u="sng" spc="-9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  <a:hlinkClick r:id="rId4"/>
              </a:rPr>
              <a:t>https://www.duhs.edu.pk/download/jduhs-</a:t>
            </a:r>
            <a:r>
              <a:rPr sz="2500" u="sng" spc="-10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  <a:hlinkClick r:id="rId4"/>
              </a:rPr>
              <a:t>vol.6-</a:t>
            </a:r>
            <a:r>
              <a:rPr sz="2500" u="sng" spc="-175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  <a:hlinkClick r:id="rId4"/>
              </a:rPr>
              <a:t>issue-</a:t>
            </a:r>
            <a:r>
              <a:rPr sz="2500" spc="-175" dirty="0">
                <a:solidFill>
                  <a:srgbClr val="3399FF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2500" u="sng" spc="-10" dirty="0">
                <a:solidFill>
                  <a:srgbClr val="3399FF"/>
                </a:solidFill>
                <a:uFill>
                  <a:solidFill>
                    <a:srgbClr val="3399FF"/>
                  </a:solidFill>
                </a:uFill>
                <a:latin typeface="Arial MT"/>
                <a:cs typeface="Arial MT"/>
                <a:hlinkClick r:id="rId4"/>
              </a:rPr>
              <a:t>3/rp3.pdf</a:t>
            </a:r>
            <a:endParaRPr sz="2500">
              <a:latin typeface="Arial MT"/>
              <a:cs typeface="Arial MT"/>
            </a:endParaRPr>
          </a:p>
          <a:p>
            <a:pPr marL="469900" marR="366395" indent="-457834">
              <a:lnSpc>
                <a:spcPct val="100000"/>
              </a:lnSpc>
              <a:spcBef>
                <a:spcPts val="700"/>
              </a:spcBef>
              <a:buClr>
                <a:srgbClr val="2E5796"/>
              </a:buClr>
              <a:buSzPct val="60000"/>
              <a:buFont typeface="Wingdings"/>
              <a:buChar char=""/>
              <a:tabLst>
                <a:tab pos="469900" algn="l"/>
              </a:tabLst>
            </a:pPr>
            <a:r>
              <a:rPr sz="2500" spc="-80" dirty="0">
                <a:latin typeface="Arial MT"/>
                <a:cs typeface="Arial MT"/>
              </a:rPr>
              <a:t>https://emedicine.medscape.com/article/1988699- </a:t>
            </a:r>
            <a:r>
              <a:rPr sz="2500" spc="-10" dirty="0">
                <a:latin typeface="Arial MT"/>
                <a:cs typeface="Arial MT"/>
              </a:rPr>
              <a:t>overview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A74183-6883-489B-12C5-940A410E4413}"/>
              </a:ext>
            </a:extLst>
          </p:cNvPr>
          <p:cNvSpPr/>
          <p:nvPr/>
        </p:nvSpPr>
        <p:spPr>
          <a:xfrm>
            <a:off x="8077200" y="-35859"/>
            <a:ext cx="1066800" cy="3406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60" dirty="0"/>
              <a:t>RESEARCH</a:t>
            </a:r>
            <a:endParaRPr lang="en-US" sz="1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1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BIOMEDICAL</a:t>
            </a:r>
            <a:r>
              <a:rPr spc="-220" dirty="0"/>
              <a:t> </a:t>
            </a:r>
            <a:r>
              <a:rPr spc="-30" dirty="0"/>
              <a:t>ETHICS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35890" indent="-457834">
              <a:lnSpc>
                <a:spcPct val="100000"/>
              </a:lnSpc>
              <a:spcBef>
                <a:spcPts val="105"/>
              </a:spcBef>
              <a:buClr>
                <a:srgbClr val="2E5796"/>
              </a:buClr>
              <a:buSzPct val="60344"/>
              <a:buFont typeface="Wingdings"/>
              <a:buChar char=""/>
              <a:tabLst>
                <a:tab pos="469900" algn="l"/>
              </a:tabLst>
            </a:pPr>
            <a:r>
              <a:rPr spc="-350" dirty="0"/>
              <a:t>The</a:t>
            </a:r>
            <a:r>
              <a:rPr spc="-5" dirty="0"/>
              <a:t> </a:t>
            </a:r>
            <a:r>
              <a:rPr spc="-140" dirty="0"/>
              <a:t>determination</a:t>
            </a:r>
            <a:r>
              <a:rPr spc="-45" dirty="0"/>
              <a:t> </a:t>
            </a:r>
            <a:r>
              <a:rPr dirty="0"/>
              <a:t>of</a:t>
            </a:r>
            <a:r>
              <a:rPr spc="7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20" dirty="0"/>
              <a:t>patient's</a:t>
            </a:r>
            <a:r>
              <a:rPr spc="-30" dirty="0"/>
              <a:t> </a:t>
            </a:r>
            <a:r>
              <a:rPr spc="-105" dirty="0"/>
              <a:t>death</a:t>
            </a:r>
            <a:r>
              <a:rPr spc="-25" dirty="0"/>
              <a:t> </a:t>
            </a:r>
            <a:r>
              <a:rPr spc="-254" dirty="0"/>
              <a:t>is</a:t>
            </a:r>
            <a:r>
              <a:rPr spc="-5" dirty="0"/>
              <a:t> </a:t>
            </a:r>
            <a:r>
              <a:rPr spc="-25" dirty="0"/>
              <a:t>of </a:t>
            </a:r>
            <a:r>
              <a:rPr spc="-155" dirty="0"/>
              <a:t>considerable</a:t>
            </a:r>
            <a:r>
              <a:rPr spc="-55" dirty="0"/>
              <a:t> </a:t>
            </a:r>
            <a:r>
              <a:rPr spc="-160" dirty="0"/>
              <a:t>medical</a:t>
            </a:r>
            <a:r>
              <a:rPr spc="-15" dirty="0"/>
              <a:t> </a:t>
            </a:r>
            <a:r>
              <a:rPr spc="-100" dirty="0"/>
              <a:t>and</a:t>
            </a:r>
            <a:r>
              <a:rPr spc="-10" dirty="0"/>
              <a:t> </a:t>
            </a:r>
            <a:r>
              <a:rPr spc="-135" dirty="0"/>
              <a:t>ethical</a:t>
            </a:r>
            <a:r>
              <a:rPr spc="-30" dirty="0"/>
              <a:t> </a:t>
            </a:r>
            <a:r>
              <a:rPr spc="-145" dirty="0"/>
              <a:t>significance.</a:t>
            </a:r>
          </a:p>
          <a:p>
            <a:pPr marL="469900" marR="985519" indent="-457834">
              <a:lnSpc>
                <a:spcPct val="100000"/>
              </a:lnSpc>
              <a:spcBef>
                <a:spcPts val="700"/>
              </a:spcBef>
              <a:buClr>
                <a:srgbClr val="2E5796"/>
              </a:buClr>
              <a:buSzPct val="60344"/>
              <a:buFont typeface="Wingdings"/>
              <a:buChar char=""/>
              <a:tabLst>
                <a:tab pos="469900" algn="l"/>
              </a:tabLst>
            </a:pPr>
            <a:r>
              <a:rPr spc="-185" dirty="0"/>
              <a:t>Death</a:t>
            </a:r>
            <a:r>
              <a:rPr spc="-15" dirty="0"/>
              <a:t> </a:t>
            </a:r>
            <a:r>
              <a:rPr spc="-254" dirty="0"/>
              <a:t>is</a:t>
            </a:r>
            <a:r>
              <a:rPr spc="-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80" dirty="0"/>
              <a:t>biological</a:t>
            </a:r>
            <a:r>
              <a:rPr spc="-40" dirty="0"/>
              <a:t> </a:t>
            </a:r>
            <a:r>
              <a:rPr spc="-210" dirty="0"/>
              <a:t>concept</a:t>
            </a:r>
            <a:r>
              <a:rPr spc="-20" dirty="0"/>
              <a:t> </a:t>
            </a:r>
            <a:r>
              <a:rPr spc="-125" dirty="0"/>
              <a:t>with</a:t>
            </a:r>
            <a:r>
              <a:rPr spc="-10" dirty="0"/>
              <a:t> </a:t>
            </a:r>
            <a:r>
              <a:rPr spc="-130" dirty="0"/>
              <a:t>social </a:t>
            </a:r>
            <a:r>
              <a:rPr spc="-95" dirty="0"/>
              <a:t>implications.</a:t>
            </a:r>
          </a:p>
          <a:p>
            <a:pPr marL="469900" marR="5080" indent="-457834">
              <a:lnSpc>
                <a:spcPct val="100000"/>
              </a:lnSpc>
              <a:spcBef>
                <a:spcPts val="710"/>
              </a:spcBef>
              <a:buClr>
                <a:srgbClr val="2E5796"/>
              </a:buClr>
              <a:buSzPct val="60344"/>
              <a:buFont typeface="Wingdings"/>
              <a:buChar char=""/>
              <a:tabLst>
                <a:tab pos="469900" algn="l"/>
              </a:tabLst>
            </a:pPr>
            <a:r>
              <a:rPr spc="-155" dirty="0"/>
              <a:t>Acting</a:t>
            </a:r>
            <a:r>
              <a:rPr spc="10" dirty="0"/>
              <a:t> </a:t>
            </a:r>
            <a:r>
              <a:rPr spc="-125" dirty="0"/>
              <a:t>with</a:t>
            </a:r>
            <a:r>
              <a:rPr spc="10" dirty="0"/>
              <a:t> </a:t>
            </a:r>
            <a:r>
              <a:rPr spc="-250" dirty="0"/>
              <a:t>honesty,</a:t>
            </a:r>
            <a:r>
              <a:rPr spc="-10" dirty="0"/>
              <a:t> </a:t>
            </a:r>
            <a:r>
              <a:rPr spc="-170" dirty="0"/>
              <a:t>transparency,</a:t>
            </a:r>
            <a:r>
              <a:rPr spc="-25" dirty="0"/>
              <a:t> </a:t>
            </a:r>
            <a:r>
              <a:rPr spc="-175" dirty="0"/>
              <a:t>respect,</a:t>
            </a:r>
            <a:r>
              <a:rPr spc="-20" dirty="0"/>
              <a:t> </a:t>
            </a:r>
            <a:r>
              <a:rPr spc="-25" dirty="0"/>
              <a:t>and </a:t>
            </a:r>
            <a:r>
              <a:rPr spc="-55" dirty="0"/>
              <a:t>integrity</a:t>
            </a:r>
            <a:r>
              <a:rPr spc="-145" dirty="0"/>
              <a:t> </a:t>
            </a:r>
            <a:r>
              <a:rPr spc="-254" dirty="0"/>
              <a:t>is</a:t>
            </a:r>
            <a:r>
              <a:rPr spc="-5" dirty="0"/>
              <a:t> </a:t>
            </a:r>
            <a:r>
              <a:rPr spc="-95" dirty="0"/>
              <a:t>critical</a:t>
            </a:r>
            <a:r>
              <a:rPr spc="-105" dirty="0"/>
              <a:t> </a:t>
            </a:r>
            <a:r>
              <a:rPr dirty="0"/>
              <a:t>to</a:t>
            </a:r>
            <a:r>
              <a:rPr spc="-85" dirty="0"/>
              <a:t> </a:t>
            </a:r>
            <a:r>
              <a:rPr spc="-160" dirty="0"/>
              <a:t>trust</a:t>
            </a:r>
            <a:r>
              <a:rPr spc="-40" dirty="0"/>
              <a:t> </a:t>
            </a:r>
            <a:r>
              <a:rPr spc="-170" dirty="0"/>
              <a:t>in</a:t>
            </a:r>
            <a:r>
              <a:rPr spc="-30" dirty="0"/>
              <a:t> </a:t>
            </a:r>
            <a:r>
              <a:rPr spc="-165" dirty="0"/>
              <a:t>the</a:t>
            </a:r>
            <a:r>
              <a:rPr spc="-35" dirty="0"/>
              <a:t> </a:t>
            </a:r>
            <a:r>
              <a:rPr spc="-10" dirty="0"/>
              <a:t>patient- </a:t>
            </a:r>
            <a:r>
              <a:rPr spc="-190" dirty="0"/>
              <a:t>physician</a:t>
            </a:r>
            <a:r>
              <a:rPr spc="-10" dirty="0"/>
              <a:t> </a:t>
            </a:r>
            <a:r>
              <a:rPr spc="-150" dirty="0"/>
              <a:t>relationship,</a:t>
            </a:r>
            <a:r>
              <a:rPr spc="-25" dirty="0"/>
              <a:t> </a:t>
            </a:r>
            <a:r>
              <a:rPr spc="-105" dirty="0"/>
              <a:t>and</a:t>
            </a:r>
            <a:r>
              <a:rPr spc="5" dirty="0"/>
              <a:t> </a:t>
            </a:r>
            <a:r>
              <a:rPr spc="-165" dirty="0"/>
              <a:t>the</a:t>
            </a:r>
            <a:r>
              <a:rPr spc="10" dirty="0"/>
              <a:t> </a:t>
            </a:r>
            <a:r>
              <a:rPr spc="-180" dirty="0"/>
              <a:t>profession,</a:t>
            </a:r>
            <a:r>
              <a:rPr spc="-35" dirty="0"/>
              <a:t> </a:t>
            </a:r>
            <a:r>
              <a:rPr spc="-25" dirty="0"/>
              <a:t>in </a:t>
            </a:r>
            <a:r>
              <a:rPr dirty="0"/>
              <a:t>life</a:t>
            </a:r>
            <a:r>
              <a:rPr spc="-80" dirty="0"/>
              <a:t> </a:t>
            </a:r>
            <a:r>
              <a:rPr spc="-100" dirty="0"/>
              <a:t>and</a:t>
            </a:r>
            <a:r>
              <a:rPr spc="-55" dirty="0"/>
              <a:t> </a:t>
            </a:r>
            <a:r>
              <a:rPr spc="-170" dirty="0"/>
              <a:t>in</a:t>
            </a:r>
            <a:r>
              <a:rPr spc="-30" dirty="0"/>
              <a:t> </a:t>
            </a:r>
            <a:r>
              <a:rPr spc="-10" dirty="0"/>
              <a:t>death.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3CE4C4-C4D5-8C44-629F-57F6DBCDB936}"/>
              </a:ext>
            </a:extLst>
          </p:cNvPr>
          <p:cNvSpPr/>
          <p:nvPr/>
        </p:nvSpPr>
        <p:spPr>
          <a:xfrm>
            <a:off x="8382000" y="0"/>
            <a:ext cx="762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30" dirty="0"/>
              <a:t>ETHICS</a:t>
            </a:r>
            <a:endParaRPr lang="en-US" sz="16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88619"/>
            <a:ext cx="4463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FAMILY</a:t>
            </a:r>
            <a:r>
              <a:rPr spc="-130" dirty="0"/>
              <a:t> </a:t>
            </a:r>
            <a:r>
              <a:rPr spc="-45" dirty="0"/>
              <a:t>MEDICINE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65757"/>
            <a:ext cx="617156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lr>
                <a:srgbClr val="2E5796"/>
              </a:buClr>
              <a:buSzPct val="59259"/>
              <a:buFont typeface="Wingdings"/>
              <a:buChar char=""/>
              <a:tabLst>
                <a:tab pos="469900" algn="l"/>
              </a:tabLst>
            </a:pPr>
            <a:r>
              <a:rPr sz="2700" spc="-310" dirty="0">
                <a:latin typeface="Arial MT"/>
                <a:cs typeface="Arial MT"/>
              </a:rPr>
              <a:t>Some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170" dirty="0">
                <a:latin typeface="Arial MT"/>
                <a:cs typeface="Arial MT"/>
              </a:rPr>
              <a:t>treatments</a:t>
            </a:r>
            <a:r>
              <a:rPr sz="2700" spc="1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125" dirty="0">
                <a:latin typeface="Arial MT"/>
                <a:cs typeface="Arial MT"/>
              </a:rPr>
              <a:t>asphyxiation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125" dirty="0">
                <a:latin typeface="Arial MT"/>
                <a:cs typeface="Arial MT"/>
              </a:rPr>
              <a:t>include: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269" y="3404742"/>
            <a:ext cx="20447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20" dirty="0">
                <a:solidFill>
                  <a:srgbClr val="2E5796"/>
                </a:solidFill>
                <a:latin typeface="Arial MT"/>
                <a:cs typeface="Arial MT"/>
              </a:rPr>
              <a:t>iii.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5269" y="2179447"/>
            <a:ext cx="6356985" cy="367347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583565" indent="-570865">
              <a:lnSpc>
                <a:spcPct val="100000"/>
              </a:lnSpc>
              <a:spcBef>
                <a:spcPts val="795"/>
              </a:spcBef>
              <a:buClr>
                <a:srgbClr val="2E5796"/>
              </a:buClr>
              <a:buSzPct val="59259"/>
              <a:buAutoNum type="romanLcPeriod"/>
              <a:tabLst>
                <a:tab pos="583565" algn="l"/>
              </a:tabLst>
            </a:pPr>
            <a:r>
              <a:rPr sz="2700" spc="-130" dirty="0">
                <a:latin typeface="Arial MT"/>
                <a:cs typeface="Arial MT"/>
              </a:rPr>
              <a:t>Cardiopulmonary</a:t>
            </a:r>
            <a:r>
              <a:rPr sz="2700" spc="45" dirty="0">
                <a:latin typeface="Arial MT"/>
                <a:cs typeface="Arial MT"/>
              </a:rPr>
              <a:t> </a:t>
            </a:r>
            <a:r>
              <a:rPr sz="2700" spc="-185" dirty="0">
                <a:latin typeface="Arial MT"/>
                <a:cs typeface="Arial MT"/>
              </a:rPr>
              <a:t>resuscitation</a:t>
            </a:r>
            <a:r>
              <a:rPr sz="2700" spc="75" dirty="0">
                <a:latin typeface="Arial MT"/>
                <a:cs typeface="Arial MT"/>
              </a:rPr>
              <a:t> </a:t>
            </a:r>
            <a:r>
              <a:rPr sz="2700" spc="-360" dirty="0">
                <a:latin typeface="Arial MT"/>
                <a:cs typeface="Arial MT"/>
              </a:rPr>
              <a:t>(CPR)</a:t>
            </a:r>
            <a:endParaRPr sz="2700">
              <a:latin typeface="Arial MT"/>
              <a:cs typeface="Arial MT"/>
            </a:endParaRPr>
          </a:p>
          <a:p>
            <a:pPr marL="583565" indent="-570865">
              <a:lnSpc>
                <a:spcPct val="100000"/>
              </a:lnSpc>
              <a:spcBef>
                <a:spcPts val="695"/>
              </a:spcBef>
              <a:buClr>
                <a:srgbClr val="2E5796"/>
              </a:buClr>
              <a:buSzPct val="59259"/>
              <a:buAutoNum type="romanLcPeriod"/>
              <a:tabLst>
                <a:tab pos="583565" algn="l"/>
              </a:tabLst>
            </a:pPr>
            <a:r>
              <a:rPr sz="2700" spc="-100" dirty="0">
                <a:latin typeface="Arial MT"/>
                <a:cs typeface="Arial MT"/>
              </a:rPr>
              <a:t>Oxygen</a:t>
            </a:r>
            <a:r>
              <a:rPr sz="2700" spc="-6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therapy.</a:t>
            </a:r>
            <a:endParaRPr sz="2700">
              <a:latin typeface="Arial MT"/>
              <a:cs typeface="Arial MT"/>
            </a:endParaRPr>
          </a:p>
          <a:p>
            <a:pPr marL="584200" marR="6350">
              <a:lnSpc>
                <a:spcPct val="100000"/>
              </a:lnSpc>
              <a:spcBef>
                <a:spcPts val="695"/>
              </a:spcBef>
            </a:pPr>
            <a:r>
              <a:rPr sz="2700" spc="-200" dirty="0">
                <a:latin typeface="Arial MT"/>
                <a:cs typeface="Arial MT"/>
              </a:rPr>
              <a:t>Heimlich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215" dirty="0">
                <a:latin typeface="Arial MT"/>
                <a:cs typeface="Arial MT"/>
              </a:rPr>
              <a:t>maneuver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240" dirty="0">
                <a:latin typeface="Arial MT"/>
                <a:cs typeface="Arial MT"/>
              </a:rPr>
              <a:t>is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spc="-50" dirty="0">
                <a:latin typeface="Arial MT"/>
                <a:cs typeface="Arial MT"/>
              </a:rPr>
              <a:t>first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aid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spc="-65" dirty="0">
                <a:latin typeface="Arial MT"/>
                <a:cs typeface="Arial MT"/>
              </a:rPr>
              <a:t>technique </a:t>
            </a:r>
            <a:r>
              <a:rPr sz="2700" dirty="0">
                <a:latin typeface="Arial MT"/>
                <a:cs typeface="Arial MT"/>
              </a:rPr>
              <a:t>for</a:t>
            </a:r>
            <a:r>
              <a:rPr sz="2700" spc="-114" dirty="0">
                <a:latin typeface="Arial MT"/>
                <a:cs typeface="Arial MT"/>
              </a:rPr>
              <a:t> </a:t>
            </a:r>
            <a:r>
              <a:rPr sz="2700" spc="-190" dirty="0">
                <a:latin typeface="Arial MT"/>
                <a:cs typeface="Arial MT"/>
              </a:rPr>
              <a:t>choking.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It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355" dirty="0">
                <a:latin typeface="Arial MT"/>
                <a:cs typeface="Arial MT"/>
              </a:rPr>
              <a:t>uses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114" dirty="0">
                <a:latin typeface="Arial MT"/>
                <a:cs typeface="Arial MT"/>
              </a:rPr>
              <a:t>abdominal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65" dirty="0">
                <a:latin typeface="Arial MT"/>
                <a:cs typeface="Arial MT"/>
              </a:rPr>
              <a:t>thrusts </a:t>
            </a:r>
            <a:r>
              <a:rPr sz="2700" spc="-105" dirty="0">
                <a:latin typeface="Arial MT"/>
                <a:cs typeface="Arial MT"/>
              </a:rPr>
              <a:t>below</a:t>
            </a:r>
            <a:r>
              <a:rPr sz="2700" spc="-85" dirty="0">
                <a:latin typeface="Arial MT"/>
                <a:cs typeface="Arial MT"/>
              </a:rPr>
              <a:t> </a:t>
            </a:r>
            <a:r>
              <a:rPr sz="2700" spc="-150" dirty="0">
                <a:latin typeface="Arial MT"/>
                <a:cs typeface="Arial MT"/>
              </a:rPr>
              <a:t>the</a:t>
            </a:r>
            <a:r>
              <a:rPr sz="2700" spc="-35" dirty="0">
                <a:latin typeface="Arial MT"/>
                <a:cs typeface="Arial MT"/>
              </a:rPr>
              <a:t> </a:t>
            </a:r>
            <a:r>
              <a:rPr sz="2700" spc="-95" dirty="0">
                <a:latin typeface="Arial MT"/>
                <a:cs typeface="Arial MT"/>
              </a:rPr>
              <a:t>diaphragm</a:t>
            </a:r>
            <a:r>
              <a:rPr sz="2700" spc="-9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50" dirty="0">
                <a:latin typeface="Arial MT"/>
                <a:cs typeface="Arial MT"/>
              </a:rPr>
              <a:t> </a:t>
            </a:r>
            <a:r>
              <a:rPr sz="2700" spc="-200" dirty="0">
                <a:latin typeface="Arial MT"/>
                <a:cs typeface="Arial MT"/>
              </a:rPr>
              <a:t>remove</a:t>
            </a:r>
            <a:r>
              <a:rPr sz="2700" spc="-2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50" dirty="0">
                <a:latin typeface="Arial MT"/>
                <a:cs typeface="Arial MT"/>
              </a:rPr>
              <a:t> </a:t>
            </a:r>
            <a:r>
              <a:rPr sz="2700" spc="-60" dirty="0">
                <a:latin typeface="Arial MT"/>
                <a:cs typeface="Arial MT"/>
              </a:rPr>
              <a:t>foreign </a:t>
            </a:r>
            <a:r>
              <a:rPr sz="2700" spc="-105" dirty="0">
                <a:latin typeface="Arial MT"/>
                <a:cs typeface="Arial MT"/>
              </a:rPr>
              <a:t>object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spc="-120" dirty="0">
                <a:latin typeface="Arial MT"/>
                <a:cs typeface="Arial MT"/>
              </a:rPr>
              <a:t>from</a:t>
            </a:r>
            <a:r>
              <a:rPr sz="2700" spc="-10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a</a:t>
            </a:r>
            <a:r>
              <a:rPr sz="2700" spc="-15" dirty="0">
                <a:latin typeface="Arial MT"/>
                <a:cs typeface="Arial MT"/>
              </a:rPr>
              <a:t> </a:t>
            </a:r>
            <a:r>
              <a:rPr sz="2700" spc="-220" dirty="0">
                <a:latin typeface="Arial MT"/>
                <a:cs typeface="Arial MT"/>
              </a:rPr>
              <a:t>person’s</a:t>
            </a:r>
            <a:r>
              <a:rPr sz="2700" spc="-2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airways.</a:t>
            </a:r>
            <a:endParaRPr sz="2700">
              <a:latin typeface="Arial MT"/>
              <a:cs typeface="Arial MT"/>
            </a:endParaRPr>
          </a:p>
          <a:p>
            <a:pPr marL="584200" marR="5080" indent="-571500">
              <a:lnSpc>
                <a:spcPct val="100000"/>
              </a:lnSpc>
              <a:spcBef>
                <a:spcPts val="710"/>
              </a:spcBef>
              <a:tabLst>
                <a:tab pos="583565" algn="l"/>
              </a:tabLst>
            </a:pPr>
            <a:r>
              <a:rPr sz="1600" spc="-25" dirty="0">
                <a:solidFill>
                  <a:srgbClr val="2E5796"/>
                </a:solidFill>
                <a:latin typeface="Arial MT"/>
                <a:cs typeface="Arial MT"/>
              </a:rPr>
              <a:t>iv.</a:t>
            </a:r>
            <a:r>
              <a:rPr sz="1600" dirty="0">
                <a:solidFill>
                  <a:srgbClr val="2E5796"/>
                </a:solidFill>
                <a:latin typeface="Arial MT"/>
                <a:cs typeface="Arial MT"/>
              </a:rPr>
              <a:t>	</a:t>
            </a:r>
            <a:r>
              <a:rPr sz="2700" spc="-125" dirty="0">
                <a:latin typeface="Arial MT"/>
                <a:cs typeface="Arial MT"/>
              </a:rPr>
              <a:t>Medication</a:t>
            </a:r>
            <a:r>
              <a:rPr sz="2700" spc="-65" dirty="0">
                <a:latin typeface="Arial MT"/>
                <a:cs typeface="Arial MT"/>
              </a:rPr>
              <a:t> </a:t>
            </a:r>
            <a:r>
              <a:rPr sz="2700" spc="-220" dirty="0">
                <a:latin typeface="Arial MT"/>
                <a:cs typeface="Arial MT"/>
              </a:rPr>
              <a:t>can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110" dirty="0">
                <a:latin typeface="Arial MT"/>
                <a:cs typeface="Arial MT"/>
              </a:rPr>
              <a:t>help</a:t>
            </a:r>
            <a:r>
              <a:rPr sz="2700" spc="-75" dirty="0">
                <a:latin typeface="Arial MT"/>
                <a:cs typeface="Arial MT"/>
              </a:rPr>
              <a:t> </a:t>
            </a:r>
            <a:r>
              <a:rPr sz="2700" dirty="0">
                <a:latin typeface="Arial MT"/>
                <a:cs typeface="Arial MT"/>
              </a:rPr>
              <a:t>to</a:t>
            </a:r>
            <a:r>
              <a:rPr sz="2700" spc="-80" dirty="0">
                <a:latin typeface="Arial MT"/>
                <a:cs typeface="Arial MT"/>
              </a:rPr>
              <a:t> </a:t>
            </a:r>
            <a:r>
              <a:rPr sz="2700" spc="-195" dirty="0">
                <a:latin typeface="Arial MT"/>
                <a:cs typeface="Arial MT"/>
              </a:rPr>
              <a:t>ease</a:t>
            </a:r>
            <a:r>
              <a:rPr sz="2700" spc="-5" dirty="0">
                <a:latin typeface="Arial MT"/>
                <a:cs typeface="Arial MT"/>
              </a:rPr>
              <a:t> </a:t>
            </a:r>
            <a:r>
              <a:rPr sz="2700" spc="-150" dirty="0">
                <a:latin typeface="Arial MT"/>
                <a:cs typeface="Arial MT"/>
              </a:rPr>
              <a:t>the</a:t>
            </a:r>
            <a:r>
              <a:rPr sz="2700" spc="-40" dirty="0">
                <a:latin typeface="Arial MT"/>
                <a:cs typeface="Arial MT"/>
              </a:rPr>
              <a:t> </a:t>
            </a:r>
            <a:r>
              <a:rPr sz="2700" spc="-105" dirty="0">
                <a:latin typeface="Arial MT"/>
                <a:cs typeface="Arial MT"/>
              </a:rPr>
              <a:t>effects</a:t>
            </a:r>
            <a:r>
              <a:rPr sz="2700" spc="-45" dirty="0">
                <a:latin typeface="Arial MT"/>
                <a:cs typeface="Arial MT"/>
              </a:rPr>
              <a:t> </a:t>
            </a:r>
            <a:r>
              <a:rPr sz="2700" spc="-25" dirty="0">
                <a:latin typeface="Arial MT"/>
                <a:cs typeface="Arial MT"/>
              </a:rPr>
              <a:t>of </a:t>
            </a:r>
            <a:r>
              <a:rPr sz="2700" spc="-200" dirty="0">
                <a:latin typeface="Arial MT"/>
                <a:cs typeface="Arial MT"/>
              </a:rPr>
              <a:t>severe</a:t>
            </a:r>
            <a:r>
              <a:rPr sz="2700" spc="30" dirty="0">
                <a:latin typeface="Arial MT"/>
                <a:cs typeface="Arial MT"/>
              </a:rPr>
              <a:t> </a:t>
            </a:r>
            <a:r>
              <a:rPr sz="2700" spc="-229" dirty="0">
                <a:latin typeface="Arial MT"/>
                <a:cs typeface="Arial MT"/>
              </a:rPr>
              <a:t>asthma</a:t>
            </a:r>
            <a:r>
              <a:rPr sz="2700" spc="50" dirty="0">
                <a:latin typeface="Arial MT"/>
                <a:cs typeface="Arial MT"/>
              </a:rPr>
              <a:t> </a:t>
            </a:r>
            <a:r>
              <a:rPr sz="2700" spc="-10" dirty="0">
                <a:latin typeface="Arial MT"/>
                <a:cs typeface="Arial MT"/>
              </a:rPr>
              <a:t>attack.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2C4465-ECE1-C976-1DFF-A6D6F91D54BA}"/>
              </a:ext>
            </a:extLst>
          </p:cNvPr>
          <p:cNvSpPr/>
          <p:nvPr/>
        </p:nvSpPr>
        <p:spPr>
          <a:xfrm>
            <a:off x="7391400" y="12551"/>
            <a:ext cx="1753496" cy="2160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spc="-160" dirty="0"/>
              <a:t>FAMILY</a:t>
            </a:r>
            <a:r>
              <a:rPr lang="en-US" sz="1600" spc="-130" dirty="0"/>
              <a:t> </a:t>
            </a:r>
            <a:r>
              <a:rPr lang="en-US" sz="1600" spc="-45" dirty="0"/>
              <a:t>MEDICINE</a:t>
            </a:r>
            <a:endParaRPr lang="en-US" sz="16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0170" y="1040320"/>
            <a:ext cx="5013007" cy="52033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55" y="1736313"/>
            <a:ext cx="8689181" cy="3717267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395288" indent="-385763">
              <a:spcBef>
                <a:spcPts val="633"/>
              </a:spcBef>
              <a:buFont typeface="Wingdings"/>
              <a:buChar char=""/>
              <a:tabLst>
                <a:tab pos="395288" algn="l"/>
              </a:tabLst>
            </a:pPr>
            <a:r>
              <a:rPr sz="2063" dirty="0">
                <a:latin typeface="Calibri"/>
                <a:cs typeface="Calibri"/>
              </a:rPr>
              <a:t>Go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website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8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Library</a:t>
            </a:r>
            <a:endParaRPr sz="2063">
              <a:latin typeface="Calibri"/>
              <a:cs typeface="Calibri"/>
            </a:endParaRPr>
          </a:p>
          <a:p>
            <a:pPr marL="1011079" indent="-1001554">
              <a:spcBef>
                <a:spcPts val="566"/>
              </a:spcBef>
              <a:buClr>
                <a:srgbClr val="000000"/>
              </a:buClr>
              <a:buFont typeface="Wingdings"/>
              <a:buChar char=""/>
              <a:tabLst>
                <a:tab pos="1011079" algn="l"/>
              </a:tabLst>
            </a:pPr>
            <a:r>
              <a:rPr sz="2063" spc="-8" dirty="0">
                <a:solidFill>
                  <a:srgbClr val="2D75B6"/>
                </a:solidFill>
                <a:latin typeface="Calibri"/>
                <a:cs typeface="Calibri"/>
                <a:hlinkClick r:id="rId2"/>
              </a:rPr>
              <a:t>http://www.digitallibrary.edu.pk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70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On</a:t>
            </a:r>
            <a:r>
              <a:rPr sz="2063" spc="1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Home</a:t>
            </a:r>
            <a:r>
              <a:rPr sz="2063" spc="1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Page,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INSTITUTES.</a:t>
            </a:r>
            <a:endParaRPr sz="2063">
              <a:latin typeface="Calibri"/>
              <a:cs typeface="Calibri"/>
            </a:endParaRPr>
          </a:p>
          <a:p>
            <a:pPr marL="221456" marR="3810" indent="-218123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695801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universities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from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Public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Private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Sector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and 	</a:t>
            </a:r>
            <a:r>
              <a:rPr sz="2063" dirty="0">
                <a:latin typeface="Calibri"/>
                <a:cs typeface="Calibri"/>
              </a:rPr>
              <a:t>other</a:t>
            </a:r>
            <a:r>
              <a:rPr sz="2063" spc="7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Institutes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which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have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access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HEC</a:t>
            </a:r>
            <a:r>
              <a:rPr sz="2063" spc="9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National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Digital</a:t>
            </a:r>
            <a:r>
              <a:rPr sz="2063" spc="45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Library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(HNDL).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461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Select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Institute.</a:t>
            </a:r>
            <a:endParaRPr sz="2063">
              <a:latin typeface="Calibri"/>
              <a:cs typeface="Calibri"/>
            </a:endParaRPr>
          </a:p>
          <a:p>
            <a:pPr marL="221456" indent="-218123">
              <a:spcBef>
                <a:spcPts val="566"/>
              </a:spcBef>
              <a:buFont typeface="Wingdings"/>
              <a:buChar char=""/>
              <a:tabLst>
                <a:tab pos="221456" algn="l"/>
              </a:tabLst>
            </a:pPr>
            <a:r>
              <a:rPr sz="2063" dirty="0">
                <a:latin typeface="Calibri"/>
                <a:cs typeface="Calibri"/>
              </a:rPr>
              <a:t>A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page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appear</a:t>
            </a:r>
            <a:r>
              <a:rPr sz="2063" spc="7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showing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41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resources</a:t>
            </a:r>
            <a:r>
              <a:rPr sz="2063" spc="3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of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the</a:t>
            </a:r>
            <a:r>
              <a:rPr sz="2063" spc="38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institution</a:t>
            </a:r>
            <a:endParaRPr sz="2063">
              <a:latin typeface="Calibri"/>
              <a:cs typeface="Calibri"/>
            </a:endParaRPr>
          </a:p>
          <a:p>
            <a:pPr marL="220980" indent="-217646">
              <a:spcBef>
                <a:spcPts val="566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5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Researches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will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appear</a:t>
            </a:r>
            <a:endParaRPr sz="2063">
              <a:latin typeface="Calibri"/>
              <a:cs typeface="Calibri"/>
            </a:endParaRPr>
          </a:p>
          <a:p>
            <a:pPr marL="9525" marR="381953" indent="-6191">
              <a:lnSpc>
                <a:spcPts val="2310"/>
              </a:lnSpc>
              <a:spcBef>
                <a:spcPts val="724"/>
              </a:spcBef>
              <a:buFont typeface="Wingdings"/>
              <a:buChar char=""/>
              <a:tabLst>
                <a:tab pos="220980" algn="l"/>
              </a:tabLst>
            </a:pPr>
            <a:r>
              <a:rPr sz="2063" spc="-8" dirty="0">
                <a:latin typeface="Calibri"/>
                <a:cs typeface="Calibri"/>
              </a:rPr>
              <a:t>	You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can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find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</a:t>
            </a:r>
            <a:r>
              <a:rPr sz="2063" spc="6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</a:t>
            </a:r>
            <a:r>
              <a:rPr sz="2063" spc="2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by</a:t>
            </a:r>
            <a:r>
              <a:rPr sz="2063" spc="8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clicking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on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JOURNALS</a:t>
            </a:r>
            <a:r>
              <a:rPr sz="2063" spc="53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spc="-19" dirty="0">
                <a:latin typeface="Calibri"/>
                <a:cs typeface="Calibri"/>
              </a:rPr>
              <a:t>DATABASE</a:t>
            </a:r>
            <a:r>
              <a:rPr sz="2063" spc="49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and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enter </a:t>
            </a:r>
            <a:r>
              <a:rPr sz="2063" spc="-38" dirty="0">
                <a:latin typeface="Calibri"/>
                <a:cs typeface="Calibri"/>
              </a:rPr>
              <a:t>a </a:t>
            </a:r>
            <a:r>
              <a:rPr sz="2063" dirty="0">
                <a:latin typeface="Calibri"/>
                <a:cs typeface="Calibri"/>
              </a:rPr>
              <a:t>keyword</a:t>
            </a:r>
            <a:r>
              <a:rPr sz="2063" spc="30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to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search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for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your</a:t>
            </a:r>
            <a:r>
              <a:rPr sz="2063" spc="4" dirty="0">
                <a:latin typeface="Calibri"/>
                <a:cs typeface="Calibri"/>
              </a:rPr>
              <a:t> </a:t>
            </a:r>
            <a:r>
              <a:rPr sz="2063" dirty="0">
                <a:latin typeface="Calibri"/>
                <a:cs typeface="Calibri"/>
              </a:rPr>
              <a:t>desired</a:t>
            </a:r>
            <a:r>
              <a:rPr sz="2063" spc="26" dirty="0">
                <a:latin typeface="Calibri"/>
                <a:cs typeface="Calibri"/>
              </a:rPr>
              <a:t> </a:t>
            </a:r>
            <a:r>
              <a:rPr sz="2063" spc="-8" dirty="0">
                <a:latin typeface="Calibri"/>
                <a:cs typeface="Calibri"/>
              </a:rPr>
              <a:t>journal</a:t>
            </a:r>
            <a:endParaRPr sz="2063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D52DA432-7187-C0CE-ECF8-C3D78733E3A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1" y="0"/>
            <a:ext cx="762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515350" cy="11154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90358" cy="489490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Principles &amp; Practice of Forensic Medicine.				</a:t>
            </a:r>
          </a:p>
          <a:p>
            <a:pPr marL="0" indent="0">
              <a:buNone/>
            </a:pPr>
            <a:r>
              <a:rPr lang="en-US" sz="3600" dirty="0"/>
              <a:t>   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Parikh’s Textbook of Medical Jurisprudence, 			</a:t>
            </a:r>
          </a:p>
          <a:p>
            <a:pPr marL="0" indent="0">
              <a:buNone/>
            </a:pPr>
            <a:r>
              <a:rPr lang="en-US" sz="3600" dirty="0"/>
              <a:t>    Forensic Medicine &amp; Toxicology.	</a:t>
            </a:r>
          </a:p>
          <a:p>
            <a:pPr marL="0" indent="0">
              <a:buNone/>
            </a:pPr>
            <a:endParaRPr lang="en-US" sz="6200" dirty="0">
              <a:latin typeface="+mj-lt"/>
            </a:endParaRPr>
          </a:p>
          <a:p>
            <a:r>
              <a:rPr lang="en-US" sz="3600" dirty="0"/>
              <a:t>Practical Manual Of Forensic Medicine 			</a:t>
            </a:r>
          </a:p>
          <a:p>
            <a:pPr marL="0" indent="0">
              <a:buNone/>
            </a:pPr>
            <a:r>
              <a:rPr lang="en-US" sz="3600" dirty="0"/>
              <a:t>   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447800" cy="1846868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2DA1A858-1344-E966-CA6E-9B361F8CD78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5598" y="76200"/>
            <a:ext cx="9144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9136" y="2328164"/>
            <a:ext cx="45440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latin typeface="Arial"/>
                <a:cs typeface="Arial"/>
              </a:rPr>
              <a:t>THANK</a:t>
            </a:r>
            <a:r>
              <a:rPr sz="6000" b="1" spc="-305" dirty="0">
                <a:latin typeface="Arial"/>
                <a:cs typeface="Arial"/>
              </a:rPr>
              <a:t> </a:t>
            </a:r>
            <a:r>
              <a:rPr sz="6000" b="1" spc="-25" dirty="0">
                <a:latin typeface="Arial"/>
                <a:cs typeface="Arial"/>
              </a:rPr>
              <a:t>YOU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7444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LEARNING</a:t>
            </a:r>
            <a:r>
              <a:rPr sz="4000" spc="-275" dirty="0"/>
              <a:t> </a:t>
            </a:r>
            <a:r>
              <a:rPr sz="4000" spc="-30" dirty="0"/>
              <a:t>OBJECTIVES</a:t>
            </a:r>
            <a:r>
              <a:rPr sz="4000" spc="-280" dirty="0"/>
              <a:t> </a:t>
            </a:r>
            <a:r>
              <a:rPr sz="4000" spc="-50" dirty="0"/>
              <a:t>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1632734"/>
            <a:ext cx="7525384" cy="373062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dirty="0">
                <a:latin typeface="Arial MT"/>
                <a:cs typeface="Arial MT"/>
              </a:rPr>
              <a:t>Students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will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able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to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Clr>
                <a:srgbClr val="FF5050"/>
              </a:buClr>
              <a:buFont typeface="Wingdings"/>
              <a:buChar char=""/>
              <a:tabLst>
                <a:tab pos="355600" algn="l"/>
                <a:tab pos="1405890" algn="l"/>
              </a:tabLst>
            </a:pPr>
            <a:r>
              <a:rPr sz="2400" spc="-10" dirty="0">
                <a:latin typeface="Arial MT"/>
                <a:cs typeface="Arial MT"/>
              </a:rPr>
              <a:t>Define</a:t>
            </a:r>
            <a:r>
              <a:rPr sz="2400" dirty="0">
                <a:latin typeface="Arial MT"/>
                <a:cs typeface="Arial MT"/>
              </a:rPr>
              <a:t>	Hanging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Strangulation.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FF5050"/>
              </a:buClr>
              <a:buFont typeface="Wingdings"/>
              <a:buChar char=""/>
              <a:tabLst>
                <a:tab pos="355600" algn="l"/>
                <a:tab pos="3490595" algn="l"/>
              </a:tabLst>
            </a:pPr>
            <a:r>
              <a:rPr sz="2400" dirty="0">
                <a:latin typeface="Arial MT"/>
                <a:cs typeface="Arial MT"/>
              </a:rPr>
              <a:t>Enlist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various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types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of</a:t>
            </a:r>
            <a:r>
              <a:rPr sz="2400" dirty="0">
                <a:latin typeface="Arial MT"/>
                <a:cs typeface="Arial MT"/>
              </a:rPr>
              <a:t>	hanging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strangulation.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FF50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Briefly</a:t>
            </a:r>
            <a:r>
              <a:rPr sz="2400" spc="-7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explain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their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pathophysiology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postmortem</a:t>
            </a:r>
            <a:endParaRPr sz="2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Arial MT"/>
                <a:cs typeface="Arial MT"/>
              </a:rPr>
              <a:t>findings.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FF50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State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their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25" dirty="0">
                <a:latin typeface="Arial MT"/>
                <a:cs typeface="Arial MT"/>
              </a:rPr>
              <a:t>medico-</a:t>
            </a:r>
            <a:r>
              <a:rPr sz="2400" dirty="0">
                <a:latin typeface="Arial MT"/>
                <a:cs typeface="Arial MT"/>
              </a:rPr>
              <a:t>legal</a:t>
            </a:r>
            <a:r>
              <a:rPr sz="2400" spc="-10" dirty="0">
                <a:latin typeface="Arial MT"/>
                <a:cs typeface="Arial MT"/>
              </a:rPr>
              <a:t> importance.</a:t>
            </a:r>
            <a:endParaRPr sz="2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440"/>
              </a:spcBef>
              <a:buClr>
                <a:srgbClr val="FF505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latin typeface="Arial MT"/>
                <a:cs typeface="Arial MT"/>
              </a:rPr>
              <a:t>Differentiate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between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hanging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strangulation?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1" y="0"/>
            <a:ext cx="762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756919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31983"/>
          </a:xfrm>
        </p:spPr>
        <p:txBody>
          <a:bodyPr/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1" y="0"/>
            <a:ext cx="7620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24103"/>
            <a:ext cx="32715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/>
              <a:t>HANGING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840739" y="1397253"/>
            <a:ext cx="4109720" cy="119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6350" indent="-342265">
              <a:lnSpc>
                <a:spcPct val="100000"/>
              </a:lnSpc>
              <a:spcBef>
                <a:spcPts val="100"/>
              </a:spcBef>
              <a:buClr>
                <a:srgbClr val="FF5050"/>
              </a:buClr>
              <a:buFont typeface="Wingdings"/>
              <a:buChar char=""/>
              <a:tabLst>
                <a:tab pos="355600" algn="l"/>
                <a:tab pos="1282065" algn="l"/>
                <a:tab pos="1731645" algn="l"/>
                <a:tab pos="2708910" algn="l"/>
              </a:tabLst>
            </a:pPr>
            <a:r>
              <a:rPr sz="2400" b="1" spc="-20" dirty="0">
                <a:latin typeface="Arial"/>
                <a:cs typeface="Arial"/>
              </a:rPr>
              <a:t>Form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of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0" dirty="0">
                <a:latin typeface="Arial"/>
                <a:cs typeface="Arial"/>
              </a:rPr>
              <a:t>death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produced 	</a:t>
            </a:r>
            <a:r>
              <a:rPr sz="2400" b="1" dirty="0">
                <a:latin typeface="Arial"/>
                <a:cs typeface="Arial"/>
              </a:rPr>
              <a:t>by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suspending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body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843280" algn="l"/>
                <a:tab pos="1233170" algn="l"/>
                <a:tab pos="2555240" algn="l"/>
                <a:tab pos="3639820" algn="l"/>
              </a:tabLst>
            </a:pPr>
            <a:r>
              <a:rPr sz="2400" b="1" spc="-20" dirty="0">
                <a:latin typeface="Arial"/>
                <a:cs typeface="Arial"/>
              </a:rPr>
              <a:t>with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5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ligature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round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2571115"/>
            <a:ext cx="41103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655" algn="l"/>
                <a:tab pos="1681480" algn="l"/>
                <a:tab pos="2355215" algn="l"/>
              </a:tabLst>
            </a:pPr>
            <a:r>
              <a:rPr sz="2400" b="1" spc="-20" dirty="0">
                <a:latin typeface="Arial"/>
                <a:cs typeface="Arial"/>
              </a:rPr>
              <a:t>neck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and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25" dirty="0">
                <a:latin typeface="Arial"/>
                <a:cs typeface="Arial"/>
              </a:rPr>
              <a:t>the</a:t>
            </a:r>
            <a:r>
              <a:rPr sz="2400" b="1" dirty="0">
                <a:latin typeface="Arial"/>
                <a:cs typeface="Arial"/>
              </a:rPr>
              <a:t>	</a:t>
            </a:r>
            <a:r>
              <a:rPr sz="2400" b="1" spc="-10" dirty="0">
                <a:latin typeface="Arial"/>
                <a:cs typeface="Arial"/>
              </a:rPr>
              <a:t>constricting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739" y="2821471"/>
            <a:ext cx="4109085" cy="988694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400" b="1" dirty="0">
                <a:latin typeface="Arial"/>
                <a:cs typeface="Arial"/>
              </a:rPr>
              <a:t>force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weight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body.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15"/>
              </a:spcBef>
              <a:buClr>
                <a:srgbClr val="FF5050"/>
              </a:buClr>
              <a:buFont typeface="Wingdings"/>
              <a:buChar char="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Commonly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used</a:t>
            </a:r>
            <a:r>
              <a:rPr sz="2400" b="1" spc="6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ligatures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3944" y="3782948"/>
            <a:ext cx="3767454" cy="175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8100"/>
              </a:lnSpc>
              <a:spcBef>
                <a:spcPts val="105"/>
              </a:spcBef>
            </a:pPr>
            <a:r>
              <a:rPr sz="2400" b="1" dirty="0">
                <a:latin typeface="Arial"/>
                <a:cs typeface="Arial"/>
              </a:rPr>
              <a:t>are</a:t>
            </a:r>
            <a:r>
              <a:rPr sz="2400" b="1" spc="210" dirty="0"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rope,</a:t>
            </a:r>
            <a:r>
              <a:rPr sz="2400" b="1" spc="215" dirty="0">
                <a:solidFill>
                  <a:srgbClr val="FF5050"/>
                </a:solidFill>
                <a:latin typeface="Arial"/>
                <a:cs typeface="Arial"/>
              </a:rPr>
              <a:t> 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turban,</a:t>
            </a:r>
            <a:r>
              <a:rPr sz="2400" b="1" spc="215" dirty="0">
                <a:solidFill>
                  <a:srgbClr val="FF5050"/>
                </a:solidFill>
                <a:latin typeface="Arial"/>
                <a:cs typeface="Arial"/>
              </a:rPr>
              <a:t>  </a:t>
            </a:r>
            <a:r>
              <a:rPr sz="2400" b="1" spc="-10" dirty="0">
                <a:solidFill>
                  <a:srgbClr val="FF5050"/>
                </a:solidFill>
                <a:latin typeface="Arial"/>
                <a:cs typeface="Arial"/>
              </a:rPr>
              <a:t>dhoti,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dupatta,</a:t>
            </a:r>
            <a:r>
              <a:rPr sz="2400" b="1" spc="254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5050"/>
                </a:solidFill>
                <a:latin typeface="Arial"/>
                <a:cs typeface="Arial"/>
              </a:rPr>
              <a:t>belt</a:t>
            </a:r>
            <a:r>
              <a:rPr sz="2400" b="1" dirty="0">
                <a:latin typeface="Arial"/>
                <a:cs typeface="Arial"/>
              </a:rPr>
              <a:t>,</a:t>
            </a:r>
            <a:r>
              <a:rPr sz="2400" b="1" spc="25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254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anything </a:t>
            </a:r>
            <a:r>
              <a:rPr sz="2400" b="1" dirty="0">
                <a:latin typeface="Arial"/>
                <a:cs typeface="Arial"/>
              </a:rPr>
              <a:t>that</a:t>
            </a:r>
            <a:r>
              <a:rPr sz="2400" b="1" spc="210" dirty="0">
                <a:latin typeface="Arial"/>
                <a:cs typeface="Arial"/>
              </a:rPr>
              <a:t> 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210" dirty="0">
                <a:latin typeface="Arial"/>
                <a:cs typeface="Arial"/>
              </a:rPr>
              <a:t>  </a:t>
            </a:r>
            <a:r>
              <a:rPr sz="2400" b="1" dirty="0">
                <a:latin typeface="Arial"/>
                <a:cs typeface="Arial"/>
              </a:rPr>
              <a:t>available</a:t>
            </a:r>
            <a:r>
              <a:rPr sz="2400" b="1" spc="215" dirty="0">
                <a:latin typeface="Arial"/>
                <a:cs typeface="Arial"/>
              </a:rPr>
              <a:t>  </a:t>
            </a:r>
            <a:r>
              <a:rPr sz="2400" b="1" dirty="0">
                <a:latin typeface="Arial"/>
                <a:cs typeface="Arial"/>
              </a:rPr>
              <a:t>at</a:t>
            </a:r>
            <a:r>
              <a:rPr sz="2400" b="1" spc="215" dirty="0">
                <a:latin typeface="Arial"/>
                <a:cs typeface="Arial"/>
              </a:rPr>
              <a:t>  </a:t>
            </a:r>
            <a:r>
              <a:rPr sz="2400" b="1" spc="-25" dirty="0">
                <a:latin typeface="Arial"/>
                <a:cs typeface="Arial"/>
              </a:rPr>
              <a:t>the </a:t>
            </a:r>
            <a:r>
              <a:rPr sz="2400" b="1" spc="-10" dirty="0">
                <a:latin typeface="Arial"/>
                <a:cs typeface="Arial"/>
              </a:rPr>
              <a:t>scene.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56276" y="1293875"/>
            <a:ext cx="3508248" cy="4575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8526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TYPES</a:t>
            </a:r>
            <a:r>
              <a:rPr sz="4800" spc="15" dirty="0"/>
              <a:t> </a:t>
            </a:r>
            <a:r>
              <a:rPr sz="4800" dirty="0"/>
              <a:t>OF</a:t>
            </a:r>
            <a:r>
              <a:rPr sz="4800" spc="45" dirty="0"/>
              <a:t> </a:t>
            </a:r>
            <a:r>
              <a:rPr sz="4800" spc="-10" dirty="0"/>
              <a:t>HANGING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15492" y="1529379"/>
            <a:ext cx="6080125" cy="473519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On</a:t>
            </a:r>
            <a:r>
              <a:rPr sz="32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the</a:t>
            </a:r>
            <a:r>
              <a:rPr sz="3200" b="1" spc="-2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basis</a:t>
            </a:r>
            <a:r>
              <a:rPr sz="32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of</a:t>
            </a:r>
            <a:r>
              <a:rPr sz="3200" b="1" spc="-20" dirty="0">
                <a:solidFill>
                  <a:srgbClr val="FF5050"/>
                </a:solidFill>
                <a:latin typeface="Arial"/>
                <a:cs typeface="Arial"/>
              </a:rPr>
              <a:t> KNOT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760"/>
              </a:spcBef>
              <a:buAutoNum type="alphaLcPeriod"/>
              <a:tabLst>
                <a:tab pos="469265" algn="l"/>
              </a:tabLst>
            </a:pPr>
            <a:r>
              <a:rPr sz="1900" b="1" spc="-20" dirty="0">
                <a:latin typeface="Arial"/>
                <a:cs typeface="Arial"/>
              </a:rPr>
              <a:t>Typical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hanging</a:t>
            </a: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090"/>
              </a:spcBef>
              <a:buAutoNum type="alphaLcPeriod"/>
              <a:tabLst>
                <a:tab pos="469265" algn="l"/>
              </a:tabLst>
            </a:pPr>
            <a:r>
              <a:rPr sz="1900" b="1" dirty="0">
                <a:latin typeface="Arial"/>
                <a:cs typeface="Arial"/>
              </a:rPr>
              <a:t>Atypical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hanging</a:t>
            </a:r>
            <a:endParaRPr sz="1900">
              <a:latin typeface="Arial"/>
              <a:cs typeface="Arial"/>
            </a:endParaRPr>
          </a:p>
          <a:p>
            <a:pPr marL="354965" lvl="1" indent="-34226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On</a:t>
            </a:r>
            <a:r>
              <a:rPr sz="32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the</a:t>
            </a:r>
            <a:r>
              <a:rPr sz="3200" b="1" spc="-25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basis</a:t>
            </a:r>
            <a:r>
              <a:rPr sz="32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of</a:t>
            </a:r>
            <a:r>
              <a:rPr sz="3200" b="1" spc="-2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5050"/>
                </a:solidFill>
                <a:latin typeface="Arial"/>
                <a:cs typeface="Arial"/>
              </a:rPr>
              <a:t>SUSPENSION</a:t>
            </a:r>
            <a:endParaRPr sz="32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360"/>
              </a:spcBef>
              <a:buAutoNum type="alphaLcPeriod"/>
              <a:tabLst>
                <a:tab pos="469265" algn="l"/>
              </a:tabLst>
            </a:pPr>
            <a:r>
              <a:rPr sz="1900" b="1" dirty="0">
                <a:latin typeface="Arial"/>
                <a:cs typeface="Arial"/>
              </a:rPr>
              <a:t>Complete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hanging</a:t>
            </a:r>
            <a:endParaRPr sz="19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105"/>
              </a:spcBef>
              <a:buAutoNum type="alphaLcPeriod"/>
              <a:tabLst>
                <a:tab pos="469265" algn="l"/>
              </a:tabLst>
            </a:pPr>
            <a:r>
              <a:rPr sz="1900" b="1" dirty="0">
                <a:latin typeface="Arial"/>
                <a:cs typeface="Arial"/>
              </a:rPr>
              <a:t>Partial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or</a:t>
            </a:r>
            <a:r>
              <a:rPr sz="1900" b="1" spc="-60" dirty="0">
                <a:latin typeface="Arial"/>
                <a:cs typeface="Arial"/>
              </a:rPr>
              <a:t> </a:t>
            </a:r>
            <a:r>
              <a:rPr sz="1900" b="1" dirty="0">
                <a:latin typeface="Arial"/>
                <a:cs typeface="Arial"/>
              </a:rPr>
              <a:t>incomplete</a:t>
            </a:r>
            <a:r>
              <a:rPr sz="1900" b="1" spc="-45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hanging</a:t>
            </a:r>
            <a:endParaRPr sz="1900">
              <a:latin typeface="Arial"/>
              <a:cs typeface="Arial"/>
            </a:endParaRPr>
          </a:p>
          <a:p>
            <a:pPr marL="354965" lvl="1" indent="-342265">
              <a:lnSpc>
                <a:spcPct val="100000"/>
              </a:lnSpc>
              <a:spcBef>
                <a:spcPts val="1015"/>
              </a:spcBef>
              <a:buFont typeface="Wingdings"/>
              <a:buChar char=""/>
              <a:tabLst>
                <a:tab pos="354965" algn="l"/>
              </a:tabLst>
            </a:pPr>
            <a:r>
              <a:rPr sz="3200" b="1" dirty="0">
                <a:solidFill>
                  <a:srgbClr val="FF5050"/>
                </a:solidFill>
                <a:latin typeface="Arial"/>
                <a:cs typeface="Arial"/>
              </a:rPr>
              <a:t>Other</a:t>
            </a:r>
            <a:r>
              <a:rPr sz="32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FF5050"/>
                </a:solidFill>
                <a:latin typeface="Arial"/>
                <a:cs typeface="Arial"/>
              </a:rPr>
              <a:t>Types</a:t>
            </a:r>
            <a:endParaRPr sz="32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520"/>
              </a:spcBef>
              <a:buAutoNum type="alphaLcPeriod"/>
              <a:tabLst>
                <a:tab pos="527685" algn="l"/>
              </a:tabLst>
            </a:pPr>
            <a:r>
              <a:rPr sz="1900" b="1" dirty="0">
                <a:latin typeface="Arial"/>
                <a:cs typeface="Arial"/>
              </a:rPr>
              <a:t>Judicial</a:t>
            </a:r>
            <a:r>
              <a:rPr sz="1900" b="1" spc="-114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hanging</a:t>
            </a:r>
            <a:endParaRPr sz="19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AutoNum type="alphaLcPeriod"/>
              <a:tabLst>
                <a:tab pos="527685" algn="l"/>
              </a:tabLst>
            </a:pPr>
            <a:r>
              <a:rPr sz="1900" b="1" spc="-10" dirty="0">
                <a:latin typeface="Arial"/>
                <a:cs typeface="Arial"/>
              </a:rPr>
              <a:t>Lynching</a:t>
            </a:r>
            <a:endParaRPr sz="19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25"/>
              </a:spcBef>
              <a:buAutoNum type="alphaLcPeriod"/>
              <a:tabLst>
                <a:tab pos="527685" algn="l"/>
              </a:tabLst>
            </a:pPr>
            <a:r>
              <a:rPr sz="1900" b="1" dirty="0">
                <a:latin typeface="Arial"/>
                <a:cs typeface="Arial"/>
              </a:rPr>
              <a:t>Accidental</a:t>
            </a:r>
            <a:r>
              <a:rPr sz="1900" b="1" spc="-100" dirty="0">
                <a:latin typeface="Arial"/>
                <a:cs typeface="Arial"/>
              </a:rPr>
              <a:t> </a:t>
            </a:r>
            <a:r>
              <a:rPr sz="1900" b="1" spc="-10" dirty="0">
                <a:latin typeface="Arial"/>
                <a:cs typeface="Arial"/>
              </a:rPr>
              <a:t>hanging</a:t>
            </a:r>
            <a:endParaRPr sz="1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7235" y="1600200"/>
            <a:ext cx="3557016" cy="1524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0588E7-F757-A7DB-FD0D-C60ED7899025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539" y="1275333"/>
            <a:ext cx="411099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80645" indent="-5715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584200" algn="l"/>
              </a:tabLst>
            </a:pPr>
            <a:r>
              <a:rPr sz="2000" b="1" spc="-10" dirty="0">
                <a:solidFill>
                  <a:srgbClr val="FF5050"/>
                </a:solidFill>
                <a:latin typeface="Arial"/>
                <a:cs typeface="Arial"/>
              </a:rPr>
              <a:t>Typical</a:t>
            </a:r>
            <a:r>
              <a:rPr sz="2000" b="1" spc="-6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5050"/>
                </a:solidFill>
                <a:latin typeface="Arial"/>
                <a:cs typeface="Arial"/>
              </a:rPr>
              <a:t>hanging</a:t>
            </a:r>
            <a:r>
              <a:rPr sz="2000" dirty="0">
                <a:latin typeface="Arial MT"/>
                <a:cs typeface="Arial MT"/>
              </a:rPr>
              <a:t>…...Knot</a:t>
            </a:r>
            <a:r>
              <a:rPr sz="2000" spc="-7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spc="-35" dirty="0">
                <a:latin typeface="Arial MT"/>
                <a:cs typeface="Arial MT"/>
              </a:rPr>
              <a:t>at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nape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neck.</a:t>
            </a:r>
            <a:endParaRPr sz="2000">
              <a:latin typeface="Arial MT"/>
              <a:cs typeface="Arial MT"/>
            </a:endParaRPr>
          </a:p>
          <a:p>
            <a:pPr marL="583565" indent="-570865">
              <a:lnSpc>
                <a:spcPts val="2340"/>
              </a:lnSpc>
              <a:buFont typeface="Wingdings"/>
              <a:buChar char=""/>
              <a:tabLst>
                <a:tab pos="583565" algn="l"/>
              </a:tabLst>
            </a:pPr>
            <a:r>
              <a:rPr sz="2000" b="1" dirty="0">
                <a:solidFill>
                  <a:srgbClr val="FF5050"/>
                </a:solidFill>
                <a:latin typeface="Arial"/>
                <a:cs typeface="Arial"/>
              </a:rPr>
              <a:t>Atypical</a:t>
            </a:r>
            <a:r>
              <a:rPr sz="2000" b="1" spc="-30" dirty="0">
                <a:solidFill>
                  <a:srgbClr val="FF505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5050"/>
                </a:solidFill>
                <a:latin typeface="Calibri"/>
                <a:cs typeface="Calibri"/>
              </a:rPr>
              <a:t>hanging</a:t>
            </a:r>
            <a:r>
              <a:rPr sz="2000" dirty="0">
                <a:latin typeface="Arial MT"/>
                <a:cs typeface="Arial MT"/>
              </a:rPr>
              <a:t>……Knot</a:t>
            </a:r>
            <a:r>
              <a:rPr sz="2000" spc="-6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at</a:t>
            </a:r>
            <a:endParaRPr sz="2000">
              <a:latin typeface="Arial MT"/>
              <a:cs typeface="Arial MT"/>
            </a:endParaRPr>
          </a:p>
          <a:p>
            <a:pPr marL="584200" marR="116205">
              <a:lnSpc>
                <a:spcPct val="100000"/>
              </a:lnSpc>
              <a:spcBef>
                <a:spcPts val="60"/>
              </a:spcBef>
            </a:pPr>
            <a:r>
              <a:rPr sz="2000" dirty="0">
                <a:latin typeface="Arial MT"/>
                <a:cs typeface="Arial MT"/>
              </a:rPr>
              <a:t>point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other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than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nape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neck.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most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common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point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of </a:t>
            </a:r>
            <a:r>
              <a:rPr sz="2000" dirty="0">
                <a:latin typeface="Arial MT"/>
                <a:cs typeface="Arial MT"/>
              </a:rPr>
              <a:t>suspension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side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neck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back</a:t>
            </a:r>
            <a:r>
              <a:rPr sz="2000" spc="-25" dirty="0">
                <a:latin typeface="Arial MT"/>
                <a:cs typeface="Arial MT"/>
              </a:rPr>
              <a:t> and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front.</a:t>
            </a:r>
            <a:endParaRPr sz="2000">
              <a:latin typeface="Arial MT"/>
              <a:cs typeface="Arial MT"/>
            </a:endParaRPr>
          </a:p>
          <a:p>
            <a:pPr marL="584200" marR="5080" indent="-571500">
              <a:lnSpc>
                <a:spcPct val="100000"/>
              </a:lnSpc>
              <a:spcBef>
                <a:spcPts val="5"/>
              </a:spcBef>
              <a:buClr>
                <a:srgbClr val="FF5050"/>
              </a:buClr>
              <a:buFont typeface="Wingdings"/>
              <a:buChar char=""/>
              <a:tabLst>
                <a:tab pos="584200" algn="l"/>
              </a:tabLst>
            </a:pPr>
            <a:r>
              <a:rPr sz="2000" spc="-65" dirty="0">
                <a:latin typeface="Arial MT"/>
                <a:cs typeface="Arial MT"/>
              </a:rPr>
              <a:t>At</a:t>
            </a:r>
            <a:r>
              <a:rPr sz="2000" spc="-8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time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suspension,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noose</a:t>
            </a:r>
            <a:r>
              <a:rPr sz="2000" spc="-5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typically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slips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above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spc="-25" dirty="0">
                <a:latin typeface="Arial MT"/>
                <a:cs typeface="Arial MT"/>
              </a:rPr>
              <a:t>the </a:t>
            </a:r>
            <a:r>
              <a:rPr sz="2000" dirty="0">
                <a:latin typeface="Arial MT"/>
                <a:cs typeface="Arial MT"/>
              </a:rPr>
              <a:t>larynx,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catching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under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chin.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0" y="1676400"/>
            <a:ext cx="3038855" cy="428701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659638"/>
            <a:ext cx="7978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ON</a:t>
            </a:r>
            <a:r>
              <a:rPr spc="-229" dirty="0"/>
              <a:t> </a:t>
            </a:r>
            <a:r>
              <a:rPr spc="-10" dirty="0"/>
              <a:t>THE</a:t>
            </a:r>
            <a:r>
              <a:rPr spc="-254" dirty="0"/>
              <a:t> </a:t>
            </a:r>
            <a:r>
              <a:rPr spc="-55" dirty="0"/>
              <a:t>BASIS</a:t>
            </a:r>
            <a:r>
              <a:rPr spc="-240" dirty="0"/>
              <a:t> </a:t>
            </a:r>
            <a:r>
              <a:rPr dirty="0"/>
              <a:t>OF</a:t>
            </a:r>
            <a:r>
              <a:rPr spc="-235" dirty="0"/>
              <a:t> </a:t>
            </a:r>
            <a:r>
              <a:rPr spc="-30" dirty="0"/>
              <a:t>SUSPENSION: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331" y="4800600"/>
            <a:ext cx="4372356" cy="18150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8BA5AF-AB1F-34F1-B29B-4A4329AC0B69}"/>
              </a:ext>
            </a:extLst>
          </p:cNvPr>
          <p:cNvSpPr/>
          <p:nvPr/>
        </p:nvSpPr>
        <p:spPr>
          <a:xfrm>
            <a:off x="7543800" y="-35859"/>
            <a:ext cx="1600200" cy="2644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9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2151</Words>
  <Application>Microsoft Office PowerPoint</Application>
  <PresentationFormat>On-screen Show (4:3)</PresentationFormat>
  <Paragraphs>281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Arial Black</vt:lpstr>
      <vt:lpstr>Arial MT</vt:lpstr>
      <vt:lpstr>Bell MT</vt:lpstr>
      <vt:lpstr>Calibri</vt:lpstr>
      <vt:lpstr>Calibri Light</vt:lpstr>
      <vt:lpstr>Courier New</vt:lpstr>
      <vt:lpstr>Times New Roman</vt:lpstr>
      <vt:lpstr>Wingdings</vt:lpstr>
      <vt:lpstr>Office Theme</vt:lpstr>
      <vt:lpstr>ASPHYXIA – II HANGING &amp; STRANGULATION</vt:lpstr>
      <vt:lpstr>MOTTO OF RMU</vt:lpstr>
      <vt:lpstr>VISION OF RMU THE DREAM/ TOMORROW</vt:lpstr>
      <vt:lpstr>PROF UMAR’S LGIS MODEL</vt:lpstr>
      <vt:lpstr>LEARNING OBJECTIVES :</vt:lpstr>
      <vt:lpstr>SEQUENCE OF LGIS</vt:lpstr>
      <vt:lpstr>HANGING</vt:lpstr>
      <vt:lpstr>TYPES OF HANGING</vt:lpstr>
      <vt:lpstr>ON THE BASIS OF SUSPENSION:</vt:lpstr>
      <vt:lpstr>COMPLETE HANGING</vt:lpstr>
      <vt:lpstr>PARTIAL HANGING</vt:lpstr>
      <vt:lpstr>LYNCHING:</vt:lpstr>
      <vt:lpstr>THE FURROW</vt:lpstr>
      <vt:lpstr>PowerPoint Presentation</vt:lpstr>
      <vt:lpstr>MATERIAL USED AS LIGATURE:</vt:lpstr>
      <vt:lpstr>CAUSE OF DEATH IN HANGING</vt:lpstr>
      <vt:lpstr>POSTMORTEM FINDINGS IN HANGING</vt:lpstr>
      <vt:lpstr>PowerPoint Presentation</vt:lpstr>
      <vt:lpstr>MEDICOLEGAL IMPORTANCE OF HANGING</vt:lpstr>
      <vt:lpstr>STRANGULATION</vt:lpstr>
      <vt:lpstr>STRANGULATION MARKS</vt:lpstr>
      <vt:lpstr>TYPES OF STRANGULATION</vt:lpstr>
      <vt:lpstr>TYPES OF STRANGULATION</vt:lpstr>
      <vt:lpstr>LIGATURE STRANGULATION</vt:lpstr>
      <vt:lpstr>LIGATURE MARK</vt:lpstr>
      <vt:lpstr>PowerPoint Presentation</vt:lpstr>
      <vt:lpstr>PowerPoint Presentation</vt:lpstr>
      <vt:lpstr>MANNUAL STRANGULATION</vt:lpstr>
      <vt:lpstr>GENERAL FINDINGS</vt:lpstr>
      <vt:lpstr>INJURIES TO THE TISSUES OF NECK</vt:lpstr>
      <vt:lpstr>DEFENSIVE INJURIES ON VICTIM</vt:lpstr>
      <vt:lpstr>MUGGING</vt:lpstr>
      <vt:lpstr>GARROTING</vt:lpstr>
      <vt:lpstr>BANSDOLA</vt:lpstr>
      <vt:lpstr>CAUSE OF DEATH IN STRANGULATION</vt:lpstr>
      <vt:lpstr>POSTMORTEM FINDINGS IN STRANGULATION</vt:lpstr>
      <vt:lpstr>GENERAL FINDINGS</vt:lpstr>
      <vt:lpstr>Internal Findings</vt:lpstr>
      <vt:lpstr>NON-SPECIFIC PATHOLOGICAL FINDINGS</vt:lpstr>
      <vt:lpstr>PowerPoint Presentation</vt:lpstr>
      <vt:lpstr>MEDICOLEGAL IMPORTANCE OF STRANGULATION</vt:lpstr>
      <vt:lpstr>DIFFERENCE B/W HANGING &amp; STRANGULATION</vt:lpstr>
      <vt:lpstr>DIFFERENCE B/W HANGING &amp; STRANGULATION</vt:lpstr>
      <vt:lpstr>RESEARCH</vt:lpstr>
      <vt:lpstr>BIOMEDICAL ETHICS</vt:lpstr>
      <vt:lpstr>FAMILY MEDICINE</vt:lpstr>
      <vt:lpstr>How to use HEC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Forensic Lab</dc:creator>
  <cp:lastModifiedBy>54</cp:lastModifiedBy>
  <cp:revision>53</cp:revision>
  <dcterms:created xsi:type="dcterms:W3CDTF">2025-02-10T12:21:00Z</dcterms:created>
  <dcterms:modified xsi:type="dcterms:W3CDTF">2025-02-25T14:07:21Z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2025-02-10T00:00:00Z</vt:filetime>
  </property>
  <property fmtid="{D5CDD505-2E9C-101B-9397-08002B2CF9AE}" pid="5" name="Producer">
    <vt:lpwstr>Microsoft® PowerPoint® 2013</vt:lpwstr>
  </property>
</Properties>
</file>