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7" r:id="rId32"/>
    <p:sldId id="284" r:id="rId3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3636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636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636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636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34439"/>
            <a:ext cx="9144000" cy="320040"/>
          </a:xfrm>
          <a:custGeom>
            <a:avLst/>
            <a:gdLst/>
            <a:ahLst/>
            <a:cxnLst/>
            <a:rect l="l" t="t" r="r" b="b"/>
            <a:pathLst>
              <a:path w="9144000" h="320040">
                <a:moveTo>
                  <a:pt x="9144000" y="0"/>
                </a:moveTo>
                <a:lnTo>
                  <a:pt x="0" y="0"/>
                </a:lnTo>
                <a:lnTo>
                  <a:pt x="0" y="320039"/>
                </a:lnTo>
                <a:lnTo>
                  <a:pt x="9144000" y="32003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280159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91312" y="1280159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635" y="7442"/>
            <a:ext cx="7359192" cy="1445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3636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700" y="1895000"/>
            <a:ext cx="7934959" cy="3677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jmhsonline.com/2021/august/2148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uhs.edu.pk/download/jduhs-vol.6-issue-3/rp3.pdf" TargetMode="External"/><Relationship Id="rId4" Type="http://schemas.openxmlformats.org/officeDocument/2006/relationships/hyperlink" Target="https://apims.net/index.php/apims/article/view/276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" y="4411892"/>
            <a:ext cx="9144126" cy="2446108"/>
            <a:chOff x="0" y="5189168"/>
            <a:chExt cx="9144126" cy="1668958"/>
          </a:xfrm>
        </p:grpSpPr>
        <p:sp>
          <p:nvSpPr>
            <p:cNvPr id="4" name="object 4"/>
            <p:cNvSpPr/>
            <p:nvPr/>
          </p:nvSpPr>
          <p:spPr>
            <a:xfrm>
              <a:off x="0" y="5971032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5">
                  <a:moveTo>
                    <a:pt x="9144000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9144000" y="88696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09074"/>
              <a:ext cx="2240280" cy="1057994"/>
            </a:xfrm>
            <a:custGeom>
              <a:avLst/>
              <a:gdLst/>
              <a:ahLst/>
              <a:cxnLst/>
              <a:rect l="l" t="t" r="r" b="b"/>
              <a:pathLst>
                <a:path w="2240280" h="713740">
                  <a:moveTo>
                    <a:pt x="2240280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2240280" y="713232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9151" y="5189168"/>
              <a:ext cx="6784975" cy="1568756"/>
            </a:xfrm>
            <a:custGeom>
              <a:avLst/>
              <a:gdLst/>
              <a:ahLst/>
              <a:cxnLst/>
              <a:rect l="l" t="t" r="r" b="b"/>
              <a:pathLst>
                <a:path w="6784975" h="713740">
                  <a:moveTo>
                    <a:pt x="6784848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6784848" y="713231"/>
                  </a:lnTo>
                  <a:lnTo>
                    <a:pt x="678484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</a:t>
              </a:r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0031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5400" b="1" spc="-430" dirty="0">
                <a:solidFill>
                  <a:srgbClr val="C00000"/>
                </a:solidFill>
                <a:latin typeface="Arial"/>
                <a:cs typeface="Arial"/>
              </a:rPr>
              <a:t>ASPHYXIA</a:t>
            </a:r>
            <a:r>
              <a:rPr sz="54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400" b="1" spc="-30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54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400" b="1" spc="-5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endParaRPr sz="5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6354" y="5638800"/>
            <a:ext cx="6817659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235" dirty="0">
                <a:solidFill>
                  <a:srgbClr val="FF0000"/>
                </a:solidFill>
                <a:latin typeface="Arial MT"/>
                <a:cs typeface="Arial MT"/>
              </a:rPr>
              <a:t>Dr.</a:t>
            </a: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135" dirty="0" err="1">
                <a:solidFill>
                  <a:srgbClr val="FF0000"/>
                </a:solidFill>
                <a:latin typeface="Arial MT"/>
                <a:cs typeface="Arial MT"/>
              </a:rPr>
              <a:t>Filza</a:t>
            </a:r>
            <a:r>
              <a:rPr sz="2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 MT"/>
                <a:cs typeface="Arial MT"/>
              </a:rPr>
              <a:t>Ali</a:t>
            </a:r>
            <a:r>
              <a:rPr lang="en-US" sz="2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z="2800" spc="-25" dirty="0" err="1">
                <a:solidFill>
                  <a:srgbClr val="FF0000"/>
                </a:solidFill>
                <a:latin typeface="Arial MT"/>
                <a:cs typeface="Arial MT"/>
              </a:rPr>
              <a:t>Dr.Urooj</a:t>
            </a:r>
            <a:endParaRPr lang="en-US" sz="2800" spc="-25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25" dirty="0">
                <a:solidFill>
                  <a:srgbClr val="FF0000"/>
                </a:solidFill>
                <a:latin typeface="Arial MT"/>
                <a:cs typeface="Arial MT"/>
              </a:rPr>
              <a:t>Forensic medicine and toxicology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274" y="1331116"/>
            <a:ext cx="876312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330" dirty="0">
                <a:solidFill>
                  <a:srgbClr val="464646"/>
                </a:solidFill>
              </a:rPr>
              <a:t>Classification</a:t>
            </a:r>
            <a:r>
              <a:rPr sz="4400" spc="-165" dirty="0">
                <a:solidFill>
                  <a:srgbClr val="464646"/>
                </a:solidFill>
              </a:rPr>
              <a:t> </a:t>
            </a:r>
            <a:r>
              <a:rPr sz="4400" spc="-55" dirty="0">
                <a:solidFill>
                  <a:srgbClr val="464646"/>
                </a:solidFill>
              </a:rPr>
              <a:t>of</a:t>
            </a:r>
            <a:r>
              <a:rPr sz="4400" spc="-330" dirty="0">
                <a:solidFill>
                  <a:srgbClr val="464646"/>
                </a:solidFill>
              </a:rPr>
              <a:t> </a:t>
            </a:r>
            <a:r>
              <a:rPr sz="4400" spc="-305" dirty="0">
                <a:solidFill>
                  <a:srgbClr val="464646"/>
                </a:solidFill>
              </a:rPr>
              <a:t>Asphyxia:-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3580" y="1522140"/>
            <a:ext cx="7195820" cy="33083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b="1" spc="-235" dirty="0">
                <a:solidFill>
                  <a:srgbClr val="21798F"/>
                </a:solidFill>
                <a:latin typeface="Arial"/>
                <a:cs typeface="Arial"/>
              </a:rPr>
              <a:t>Mechanical</a:t>
            </a:r>
            <a:r>
              <a:rPr sz="3200" b="1" spc="15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21798F"/>
                </a:solidFill>
                <a:latin typeface="Arial"/>
                <a:cs typeface="Arial"/>
              </a:rPr>
              <a:t>Asphyxia:-</a:t>
            </a:r>
            <a:endParaRPr sz="3200" dirty="0">
              <a:latin typeface="Arial"/>
              <a:cs typeface="Arial"/>
            </a:endParaRPr>
          </a:p>
          <a:p>
            <a:pPr marL="241300" marR="144780" indent="-228600">
              <a:lnSpc>
                <a:spcPct val="100000"/>
              </a:lnSpc>
              <a:spcBef>
                <a:spcPts val="700"/>
              </a:spcBef>
              <a:buSzPct val="59375"/>
              <a:buFont typeface="Wingdings"/>
              <a:buChar char=""/>
              <a:tabLst>
                <a:tab pos="241300" algn="l"/>
                <a:tab pos="352425" algn="l"/>
                <a:tab pos="866140" algn="l"/>
              </a:tabLst>
            </a:pPr>
            <a:r>
              <a:rPr sz="3200" dirty="0">
                <a:solidFill>
                  <a:srgbClr val="DA1F28"/>
                </a:solidFill>
                <a:latin typeface="Arial MT"/>
                <a:cs typeface="Arial MT"/>
              </a:rPr>
              <a:t>	</a:t>
            </a:r>
            <a:r>
              <a:rPr sz="3200" spc="-110" dirty="0">
                <a:solidFill>
                  <a:srgbClr val="2D2B1F"/>
                </a:solidFill>
                <a:latin typeface="Arial MT"/>
                <a:cs typeface="Arial MT"/>
              </a:rPr>
              <a:t>Airway</a:t>
            </a:r>
            <a:r>
              <a:rPr sz="32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80" dirty="0">
                <a:solidFill>
                  <a:srgbClr val="2D2B1F"/>
                </a:solidFill>
                <a:latin typeface="Arial MT"/>
                <a:cs typeface="Arial MT"/>
              </a:rPr>
              <a:t>is</a:t>
            </a:r>
            <a:r>
              <a:rPr sz="3200" spc="-3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60" dirty="0">
                <a:solidFill>
                  <a:srgbClr val="2D2B1F"/>
                </a:solidFill>
                <a:latin typeface="Arial MT"/>
                <a:cs typeface="Arial MT"/>
              </a:rPr>
              <a:t>blocked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60" dirty="0">
                <a:solidFill>
                  <a:srgbClr val="2D2B1F"/>
                </a:solidFill>
                <a:latin typeface="Arial MT"/>
                <a:cs typeface="Arial MT"/>
              </a:rPr>
              <a:t>both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65" dirty="0">
                <a:solidFill>
                  <a:srgbClr val="2D2B1F"/>
                </a:solidFill>
                <a:latin typeface="Arial MT"/>
                <a:cs typeface="Arial MT"/>
              </a:rPr>
              <a:t>within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&amp;</a:t>
            </a:r>
            <a:r>
              <a:rPr sz="3200" spc="-1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80" dirty="0">
                <a:solidFill>
                  <a:srgbClr val="2D2B1F"/>
                </a:solidFill>
                <a:latin typeface="Arial MT"/>
                <a:cs typeface="Arial MT"/>
              </a:rPr>
              <a:t>without</a:t>
            </a:r>
            <a:r>
              <a:rPr sz="3200" spc="-60" dirty="0">
                <a:solidFill>
                  <a:srgbClr val="2D2B1F"/>
                </a:solidFill>
                <a:latin typeface="Arial MT"/>
                <a:cs typeface="Arial MT"/>
              </a:rPr>
              <a:t> in 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an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	</a:t>
            </a:r>
            <a:r>
              <a:rPr sz="3200" spc="-200" dirty="0">
                <a:solidFill>
                  <a:srgbClr val="2D2B1F"/>
                </a:solidFill>
                <a:latin typeface="Arial MT"/>
                <a:cs typeface="Arial MT"/>
              </a:rPr>
              <a:t>unnatural</a:t>
            </a:r>
            <a:r>
              <a:rPr sz="3200" spc="3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2D2B1F"/>
                </a:solidFill>
                <a:latin typeface="Arial MT"/>
                <a:cs typeface="Arial MT"/>
              </a:rPr>
              <a:t>way.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200" b="1" spc="-240" dirty="0">
                <a:solidFill>
                  <a:srgbClr val="21798F"/>
                </a:solidFill>
                <a:latin typeface="Arial"/>
                <a:cs typeface="Arial"/>
              </a:rPr>
              <a:t>Pathological</a:t>
            </a:r>
            <a:r>
              <a:rPr sz="3200" b="1" spc="-5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21798F"/>
                </a:solidFill>
                <a:latin typeface="Arial"/>
                <a:cs typeface="Arial"/>
              </a:rPr>
              <a:t>Asphyxia:-</a:t>
            </a:r>
            <a:endParaRPr sz="3200" dirty="0">
              <a:latin typeface="Arial"/>
              <a:cs typeface="Arial"/>
            </a:endParaRPr>
          </a:p>
          <a:p>
            <a:pPr marL="363220" marR="5080" indent="-308610">
              <a:lnSpc>
                <a:spcPts val="3829"/>
              </a:lnSpc>
              <a:spcBef>
                <a:spcPts val="830"/>
              </a:spcBef>
              <a:buClr>
                <a:srgbClr val="DA1F28"/>
              </a:buClr>
              <a:buSzPct val="59375"/>
              <a:buFont typeface="Wingdings"/>
              <a:buChar char=""/>
              <a:tabLst>
                <a:tab pos="363220" algn="l"/>
              </a:tabLst>
            </a:pPr>
            <a:r>
              <a:rPr sz="3200" spc="-254" dirty="0">
                <a:solidFill>
                  <a:srgbClr val="2D2B1F"/>
                </a:solidFill>
                <a:latin typeface="Arial MT"/>
                <a:cs typeface="Arial MT"/>
              </a:rPr>
              <a:t>Transfer</a:t>
            </a:r>
            <a:r>
              <a:rPr sz="3200" spc="-11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</a:t>
            </a:r>
            <a:r>
              <a:rPr sz="3200" dirty="0">
                <a:solidFill>
                  <a:srgbClr val="2D2B1F"/>
                </a:solidFill>
                <a:latin typeface="Cambria Math"/>
                <a:cs typeface="Cambria Math"/>
              </a:rPr>
              <a:t>₂</a:t>
            </a:r>
            <a:r>
              <a:rPr sz="3200" spc="114" dirty="0">
                <a:solidFill>
                  <a:srgbClr val="2D2B1F"/>
                </a:solidFill>
                <a:latin typeface="Cambria Math"/>
                <a:cs typeface="Cambria Math"/>
              </a:rPr>
              <a:t> 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32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60" dirty="0">
                <a:solidFill>
                  <a:srgbClr val="2D2B1F"/>
                </a:solidFill>
                <a:latin typeface="Arial MT"/>
                <a:cs typeface="Arial MT"/>
              </a:rPr>
              <a:t>lungs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80" dirty="0">
                <a:solidFill>
                  <a:srgbClr val="2D2B1F"/>
                </a:solidFill>
                <a:latin typeface="Arial MT"/>
                <a:cs typeface="Arial MT"/>
              </a:rPr>
              <a:t>is</a:t>
            </a:r>
            <a:r>
              <a:rPr sz="3200" spc="-3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60" dirty="0">
                <a:solidFill>
                  <a:srgbClr val="2D2B1F"/>
                </a:solidFill>
                <a:latin typeface="Arial MT"/>
                <a:cs typeface="Arial MT"/>
              </a:rPr>
              <a:t>prevented</a:t>
            </a:r>
            <a:r>
              <a:rPr sz="32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2D2B1F"/>
                </a:solidFill>
                <a:latin typeface="Arial MT"/>
                <a:cs typeface="Arial MT"/>
              </a:rPr>
              <a:t>by</a:t>
            </a:r>
            <a:r>
              <a:rPr sz="32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25" dirty="0">
                <a:solidFill>
                  <a:srgbClr val="2D2B1F"/>
                </a:solidFill>
                <a:latin typeface="Arial MT"/>
                <a:cs typeface="Arial MT"/>
              </a:rPr>
              <a:t>the </a:t>
            </a:r>
            <a:r>
              <a:rPr sz="3200" spc="-235" dirty="0">
                <a:solidFill>
                  <a:srgbClr val="2D2B1F"/>
                </a:solidFill>
                <a:latin typeface="Arial MT"/>
                <a:cs typeface="Arial MT"/>
              </a:rPr>
              <a:t>disease</a:t>
            </a:r>
            <a:r>
              <a:rPr sz="3200" spc="-4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5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14" dirty="0">
                <a:solidFill>
                  <a:srgbClr val="2D2B1F"/>
                </a:solidFill>
                <a:latin typeface="Arial MT"/>
                <a:cs typeface="Arial MT"/>
              </a:rPr>
              <a:t>upper</a:t>
            </a:r>
            <a:r>
              <a:rPr sz="32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10" dirty="0">
                <a:solidFill>
                  <a:srgbClr val="2D2B1F"/>
                </a:solidFill>
                <a:latin typeface="Arial MT"/>
                <a:cs typeface="Arial MT"/>
              </a:rPr>
              <a:t>respiratory</a:t>
            </a:r>
            <a:r>
              <a:rPr sz="3200" spc="-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70" dirty="0">
                <a:solidFill>
                  <a:srgbClr val="2D2B1F"/>
                </a:solidFill>
                <a:latin typeface="Arial MT"/>
                <a:cs typeface="Arial MT"/>
              </a:rPr>
              <a:t>passage</a:t>
            </a:r>
            <a:r>
              <a:rPr sz="2800" spc="-70" dirty="0">
                <a:solidFill>
                  <a:srgbClr val="2D2B1F"/>
                </a:solidFill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330" dirty="0">
                <a:solidFill>
                  <a:srgbClr val="464646"/>
                </a:solidFill>
              </a:rPr>
              <a:t>Classification</a:t>
            </a:r>
            <a:r>
              <a:rPr sz="4400" spc="-165" dirty="0">
                <a:solidFill>
                  <a:srgbClr val="464646"/>
                </a:solidFill>
              </a:rPr>
              <a:t> </a:t>
            </a:r>
            <a:r>
              <a:rPr sz="4400" spc="-55" dirty="0">
                <a:solidFill>
                  <a:srgbClr val="464646"/>
                </a:solidFill>
              </a:rPr>
              <a:t>of</a:t>
            </a:r>
            <a:r>
              <a:rPr sz="4400" spc="-330" dirty="0">
                <a:solidFill>
                  <a:srgbClr val="464646"/>
                </a:solidFill>
              </a:rPr>
              <a:t> </a:t>
            </a:r>
            <a:r>
              <a:rPr sz="4400" spc="-305" dirty="0">
                <a:solidFill>
                  <a:srgbClr val="464646"/>
                </a:solidFill>
              </a:rPr>
              <a:t>Asphyxia:-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19090"/>
            <a:ext cx="7479665" cy="39763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825"/>
              </a:spcBef>
            </a:pPr>
            <a:r>
              <a:rPr sz="3200" b="1" spc="-395" dirty="0">
                <a:solidFill>
                  <a:srgbClr val="21798F"/>
                </a:solidFill>
                <a:latin typeface="Arial"/>
                <a:cs typeface="Arial"/>
              </a:rPr>
              <a:t>Toxic</a:t>
            </a:r>
            <a:r>
              <a:rPr sz="3200" b="1" spc="-80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3200" b="1" spc="-85" dirty="0">
                <a:solidFill>
                  <a:srgbClr val="21798F"/>
                </a:solidFill>
                <a:latin typeface="Arial"/>
                <a:cs typeface="Arial"/>
              </a:rPr>
              <a:t>Asphyxia:-</a:t>
            </a:r>
            <a:endParaRPr sz="3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20"/>
              </a:spcBef>
              <a:buClr>
                <a:srgbClr val="DA1F28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360" dirty="0">
                <a:solidFill>
                  <a:srgbClr val="2D2B1F"/>
                </a:solidFill>
                <a:latin typeface="Arial MT"/>
                <a:cs typeface="Arial MT"/>
              </a:rPr>
              <a:t>Poisonous</a:t>
            </a:r>
            <a:r>
              <a:rPr sz="3200" spc="-5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315" dirty="0">
                <a:solidFill>
                  <a:srgbClr val="2D2B1F"/>
                </a:solidFill>
                <a:latin typeface="Arial MT"/>
                <a:cs typeface="Arial MT"/>
              </a:rPr>
              <a:t>substances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75" dirty="0">
                <a:solidFill>
                  <a:srgbClr val="2D2B1F"/>
                </a:solidFill>
                <a:latin typeface="Arial MT"/>
                <a:cs typeface="Arial MT"/>
              </a:rPr>
              <a:t>prevent</a:t>
            </a:r>
            <a:r>
              <a:rPr sz="3200" spc="-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85" dirty="0">
                <a:solidFill>
                  <a:srgbClr val="2D2B1F"/>
                </a:solidFill>
                <a:latin typeface="Arial MT"/>
                <a:cs typeface="Arial MT"/>
              </a:rPr>
              <a:t>uptake</a:t>
            </a:r>
            <a:r>
              <a:rPr sz="3200" spc="-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O</a:t>
            </a:r>
            <a:r>
              <a:rPr sz="3200" spc="-25" dirty="0">
                <a:solidFill>
                  <a:srgbClr val="2D2B1F"/>
                </a:solidFill>
                <a:latin typeface="Cambria Math"/>
                <a:cs typeface="Cambria Math"/>
              </a:rPr>
              <a:t>₂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675"/>
              </a:spcBef>
            </a:pPr>
            <a:r>
              <a:rPr sz="3200" b="1" spc="-140" dirty="0">
                <a:solidFill>
                  <a:srgbClr val="21798F"/>
                </a:solidFill>
                <a:latin typeface="Arial"/>
                <a:cs typeface="Arial"/>
              </a:rPr>
              <a:t>Iatrogenic:-</a:t>
            </a:r>
            <a:endParaRPr sz="3200">
              <a:latin typeface="Arial"/>
              <a:cs typeface="Arial"/>
            </a:endParaRPr>
          </a:p>
          <a:p>
            <a:pPr marL="332105" indent="-319405">
              <a:lnSpc>
                <a:spcPct val="100000"/>
              </a:lnSpc>
              <a:spcBef>
                <a:spcPts val="705"/>
              </a:spcBef>
              <a:buClr>
                <a:srgbClr val="DA1F28"/>
              </a:buClr>
              <a:buSzPct val="59375"/>
              <a:buFont typeface="Wingdings"/>
              <a:buChar char=""/>
              <a:tabLst>
                <a:tab pos="332105" algn="l"/>
              </a:tabLst>
            </a:pPr>
            <a:r>
              <a:rPr sz="3200" spc="-240" dirty="0">
                <a:solidFill>
                  <a:srgbClr val="2D2B1F"/>
                </a:solidFill>
                <a:latin typeface="Arial MT"/>
                <a:cs typeface="Arial MT"/>
              </a:rPr>
              <a:t>Doctor’s</a:t>
            </a:r>
            <a:r>
              <a:rPr sz="3200" spc="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5" dirty="0">
                <a:solidFill>
                  <a:srgbClr val="2D2B1F"/>
                </a:solidFill>
                <a:latin typeface="Arial MT"/>
                <a:cs typeface="Arial MT"/>
              </a:rPr>
              <a:t>negligence.</a:t>
            </a:r>
            <a:endParaRPr sz="320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700"/>
              </a:spcBef>
            </a:pPr>
            <a:r>
              <a:rPr sz="3200" b="1" spc="-240" dirty="0">
                <a:solidFill>
                  <a:srgbClr val="21798F"/>
                </a:solidFill>
                <a:latin typeface="Arial"/>
                <a:cs typeface="Arial"/>
              </a:rPr>
              <a:t>Environmental</a:t>
            </a:r>
            <a:r>
              <a:rPr sz="3200" b="1" spc="-110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21798F"/>
                </a:solidFill>
                <a:latin typeface="Arial"/>
                <a:cs typeface="Arial"/>
              </a:rPr>
              <a:t>Asphyxia:-</a:t>
            </a:r>
            <a:endParaRPr sz="3200">
              <a:latin typeface="Arial"/>
              <a:cs typeface="Arial"/>
            </a:endParaRPr>
          </a:p>
          <a:p>
            <a:pPr marL="332740" indent="-320040">
              <a:lnSpc>
                <a:spcPts val="3829"/>
              </a:lnSpc>
              <a:spcBef>
                <a:spcPts val="720"/>
              </a:spcBef>
              <a:buClr>
                <a:srgbClr val="DA1F28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195" dirty="0">
                <a:solidFill>
                  <a:srgbClr val="2D2B1F"/>
                </a:solidFill>
                <a:latin typeface="Arial MT"/>
                <a:cs typeface="Arial MT"/>
              </a:rPr>
              <a:t>Insufficient</a:t>
            </a:r>
            <a:r>
              <a:rPr sz="32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</a:t>
            </a:r>
            <a:r>
              <a:rPr sz="3200" dirty="0">
                <a:solidFill>
                  <a:srgbClr val="2D2B1F"/>
                </a:solidFill>
                <a:latin typeface="Cambria Math"/>
                <a:cs typeface="Cambria Math"/>
              </a:rPr>
              <a:t>₂</a:t>
            </a:r>
            <a:r>
              <a:rPr sz="3200" spc="50" dirty="0">
                <a:solidFill>
                  <a:srgbClr val="2D2B1F"/>
                </a:solidFill>
                <a:latin typeface="Cambria Math"/>
                <a:cs typeface="Cambria Math"/>
              </a:rPr>
              <a:t> </a:t>
            </a:r>
            <a:r>
              <a:rPr sz="3200" spc="-204" dirty="0">
                <a:solidFill>
                  <a:srgbClr val="2D2B1F"/>
                </a:solidFill>
                <a:latin typeface="Arial MT"/>
                <a:cs typeface="Arial MT"/>
              </a:rPr>
              <a:t>in</a:t>
            </a:r>
            <a:r>
              <a:rPr sz="3200" spc="-3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65" dirty="0">
                <a:solidFill>
                  <a:srgbClr val="2D2B1F"/>
                </a:solidFill>
                <a:latin typeface="Arial MT"/>
                <a:cs typeface="Arial MT"/>
              </a:rPr>
              <a:t>inspired</a:t>
            </a:r>
            <a:r>
              <a:rPr sz="32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air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90" dirty="0">
                <a:solidFill>
                  <a:srgbClr val="2D2B1F"/>
                </a:solidFill>
                <a:latin typeface="Arial MT"/>
                <a:cs typeface="Arial MT"/>
              </a:rPr>
              <a:t>as</a:t>
            </a:r>
            <a:r>
              <a:rPr sz="3200" spc="-3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04" dirty="0">
                <a:solidFill>
                  <a:srgbClr val="2D2B1F"/>
                </a:solidFill>
                <a:latin typeface="Arial MT"/>
                <a:cs typeface="Arial MT"/>
              </a:rPr>
              <a:t>in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40" dirty="0">
                <a:solidFill>
                  <a:srgbClr val="2D2B1F"/>
                </a:solidFill>
                <a:latin typeface="Arial MT"/>
                <a:cs typeface="Arial MT"/>
              </a:rPr>
              <a:t>deep</a:t>
            </a:r>
            <a:r>
              <a:rPr sz="3200" spc="8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well</a:t>
            </a:r>
            <a:endParaRPr sz="3200">
              <a:latin typeface="Arial MT"/>
              <a:cs typeface="Arial MT"/>
            </a:endParaRPr>
          </a:p>
          <a:p>
            <a:pPr marL="332740" indent="-320040">
              <a:lnSpc>
                <a:spcPts val="3829"/>
              </a:lnSpc>
              <a:buClr>
                <a:srgbClr val="DA1F28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225" dirty="0">
                <a:solidFill>
                  <a:srgbClr val="2D2B1F"/>
                </a:solidFill>
                <a:latin typeface="Arial MT"/>
                <a:cs typeface="Arial MT"/>
              </a:rPr>
              <a:t>exposure</a:t>
            </a:r>
            <a:r>
              <a:rPr sz="32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55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50" dirty="0">
                <a:solidFill>
                  <a:srgbClr val="2D2B1F"/>
                </a:solidFill>
                <a:latin typeface="Arial MT"/>
                <a:cs typeface="Arial MT"/>
              </a:rPr>
              <a:t>methane</a:t>
            </a:r>
            <a:r>
              <a:rPr sz="3200" spc="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2D2B1F"/>
                </a:solidFill>
                <a:latin typeface="Arial MT"/>
                <a:cs typeface="Arial MT"/>
              </a:rPr>
              <a:t>gas.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BA1865-08C7-C1E7-9235-A6309763E9A1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345" dirty="0">
                <a:solidFill>
                  <a:srgbClr val="464646"/>
                </a:solidFill>
              </a:rPr>
              <a:t>Mechanical</a:t>
            </a:r>
            <a:r>
              <a:rPr sz="4400" spc="-380" dirty="0">
                <a:solidFill>
                  <a:srgbClr val="464646"/>
                </a:solidFill>
              </a:rPr>
              <a:t> </a:t>
            </a:r>
            <a:r>
              <a:rPr sz="4400" spc="-275" dirty="0">
                <a:solidFill>
                  <a:srgbClr val="464646"/>
                </a:solidFill>
              </a:rPr>
              <a:t>asphyxia:-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38631" y="1608785"/>
            <a:ext cx="7378065" cy="33566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2265" marR="5080" indent="-330200" algn="just">
              <a:lnSpc>
                <a:spcPct val="100400"/>
              </a:lnSpc>
              <a:spcBef>
                <a:spcPts val="85"/>
              </a:spcBef>
              <a:buClr>
                <a:srgbClr val="FF0000"/>
              </a:buClr>
              <a:buSzPct val="60000"/>
              <a:buFont typeface="Wingdings"/>
              <a:buChar char=""/>
              <a:tabLst>
                <a:tab pos="343535" algn="l"/>
              </a:tabLst>
            </a:pPr>
            <a:r>
              <a:rPr sz="3000" spc="-175" dirty="0">
                <a:latin typeface="Calibri"/>
                <a:cs typeface="Calibri"/>
              </a:rPr>
              <a:t>Ob</a:t>
            </a:r>
            <a:r>
              <a:rPr sz="3000" spc="-175" dirty="0">
                <a:latin typeface="Arial MT"/>
                <a:cs typeface="Arial MT"/>
              </a:rPr>
              <a:t>struction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105" dirty="0">
                <a:latin typeface="Arial MT"/>
                <a:cs typeface="Arial MT"/>
              </a:rPr>
              <a:t> </a:t>
            </a:r>
            <a:r>
              <a:rPr sz="3000" spc="-185" dirty="0">
                <a:latin typeface="Arial MT"/>
                <a:cs typeface="Arial MT"/>
              </a:rPr>
              <a:t>the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air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254" dirty="0">
                <a:latin typeface="Arial MT"/>
                <a:cs typeface="Arial MT"/>
              </a:rPr>
              <a:t>passages</a:t>
            </a:r>
            <a:r>
              <a:rPr sz="3000" spc="45" dirty="0">
                <a:latin typeface="Arial MT"/>
                <a:cs typeface="Arial MT"/>
              </a:rPr>
              <a:t> </a:t>
            </a:r>
            <a:r>
              <a:rPr sz="3000" spc="-190" dirty="0">
                <a:latin typeface="Arial MT"/>
                <a:cs typeface="Arial MT"/>
              </a:rPr>
              <a:t>in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200" dirty="0">
                <a:latin typeface="Arial MT"/>
                <a:cs typeface="Arial MT"/>
              </a:rPr>
              <a:t>an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140" dirty="0">
                <a:latin typeface="Arial MT"/>
                <a:cs typeface="Arial MT"/>
              </a:rPr>
              <a:t>unnatural 	</a:t>
            </a:r>
            <a:r>
              <a:rPr sz="3000" spc="-155" dirty="0">
                <a:latin typeface="Arial MT"/>
                <a:cs typeface="Arial MT"/>
              </a:rPr>
              <a:t>way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120" dirty="0">
                <a:latin typeface="Arial MT"/>
                <a:cs typeface="Arial MT"/>
              </a:rPr>
              <a:t>either</a:t>
            </a:r>
            <a:r>
              <a:rPr sz="3000" spc="-9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from</a:t>
            </a:r>
            <a:r>
              <a:rPr sz="3000" spc="120" dirty="0">
                <a:latin typeface="Arial MT"/>
                <a:cs typeface="Arial MT"/>
              </a:rPr>
              <a:t> </a:t>
            </a:r>
            <a:r>
              <a:rPr sz="3000" spc="-155" dirty="0">
                <a:latin typeface="Arial MT"/>
                <a:cs typeface="Arial MT"/>
              </a:rPr>
              <a:t>within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or</a:t>
            </a:r>
            <a:r>
              <a:rPr sz="3000" spc="-14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by</a:t>
            </a:r>
            <a:r>
              <a:rPr sz="3000" spc="-170" dirty="0">
                <a:latin typeface="Arial MT"/>
                <a:cs typeface="Arial MT"/>
              </a:rPr>
              <a:t> </a:t>
            </a:r>
            <a:r>
              <a:rPr sz="3000" spc="-120" dirty="0">
                <a:latin typeface="Arial MT"/>
                <a:cs typeface="Arial MT"/>
              </a:rPr>
              <a:t>exerting</a:t>
            </a:r>
            <a:r>
              <a:rPr sz="3000" spc="-90" dirty="0">
                <a:latin typeface="Arial MT"/>
                <a:cs typeface="Arial MT"/>
              </a:rPr>
              <a:t> </a:t>
            </a:r>
            <a:r>
              <a:rPr sz="3000" spc="-210" dirty="0">
                <a:latin typeface="Arial MT"/>
                <a:cs typeface="Arial MT"/>
              </a:rPr>
              <a:t>pressure 	</a:t>
            </a:r>
            <a:r>
              <a:rPr sz="3000" spc="-140" dirty="0">
                <a:latin typeface="Arial MT"/>
                <a:cs typeface="Arial MT"/>
              </a:rPr>
              <a:t>from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5" dirty="0">
                <a:latin typeface="Arial MT"/>
                <a:cs typeface="Arial MT"/>
              </a:rPr>
              <a:t>outside</a:t>
            </a:r>
            <a:endParaRPr sz="3000" dirty="0">
              <a:latin typeface="Arial MT"/>
              <a:cs typeface="Arial MT"/>
            </a:endParaRPr>
          </a:p>
          <a:p>
            <a:pPr marL="343535" marR="147955" indent="-331470">
              <a:lnSpc>
                <a:spcPct val="100000"/>
              </a:lnSpc>
              <a:spcBef>
                <a:spcPts val="505"/>
              </a:spcBef>
              <a:buClr>
                <a:srgbClr val="FF0000"/>
              </a:buClr>
              <a:buSzPct val="60000"/>
              <a:buFont typeface="Wingdings"/>
              <a:buChar char=""/>
              <a:tabLst>
                <a:tab pos="343535" algn="l"/>
                <a:tab pos="3772535" algn="l"/>
              </a:tabLst>
            </a:pPr>
            <a:r>
              <a:rPr sz="3000" spc="-35" dirty="0">
                <a:latin typeface="Arial MT"/>
                <a:cs typeface="Arial MT"/>
              </a:rPr>
              <a:t>It</a:t>
            </a:r>
            <a:r>
              <a:rPr sz="3000" spc="-175" dirty="0">
                <a:latin typeface="Arial MT"/>
                <a:cs typeface="Arial MT"/>
              </a:rPr>
              <a:t> </a:t>
            </a:r>
            <a:r>
              <a:rPr sz="3000" spc="-260" dirty="0">
                <a:latin typeface="Arial MT"/>
                <a:cs typeface="Arial MT"/>
              </a:rPr>
              <a:t>is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80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315" dirty="0">
                <a:latin typeface="Arial MT"/>
                <a:cs typeface="Arial MT"/>
              </a:rPr>
              <a:t>most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30" dirty="0">
                <a:latin typeface="Arial MT"/>
                <a:cs typeface="Arial MT"/>
              </a:rPr>
              <a:t>important</a:t>
            </a:r>
            <a:r>
              <a:rPr sz="3000" spc="-8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type</a:t>
            </a:r>
            <a:r>
              <a:rPr sz="3000" spc="-8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45" dirty="0">
                <a:latin typeface="Arial MT"/>
                <a:cs typeface="Arial MT"/>
              </a:rPr>
              <a:t> </a:t>
            </a:r>
            <a:r>
              <a:rPr sz="3000" spc="-130" dirty="0">
                <a:latin typeface="Arial MT"/>
                <a:cs typeface="Arial MT"/>
              </a:rPr>
              <a:t>asphyxia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spc="-114" dirty="0">
                <a:latin typeface="Arial MT"/>
                <a:cs typeface="Arial MT"/>
              </a:rPr>
              <a:t>from </a:t>
            </a:r>
            <a:r>
              <a:rPr sz="3000" spc="-215" dirty="0">
                <a:latin typeface="Arial MT"/>
                <a:cs typeface="Arial MT"/>
              </a:rPr>
              <a:t>medico</a:t>
            </a:r>
            <a:r>
              <a:rPr sz="3000" spc="-55" dirty="0">
                <a:latin typeface="Arial MT"/>
                <a:cs typeface="Arial MT"/>
              </a:rPr>
              <a:t> legal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120" dirty="0">
                <a:latin typeface="Arial MT"/>
                <a:cs typeface="Arial MT"/>
              </a:rPr>
              <a:t>point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35" dirty="0">
                <a:latin typeface="Arial MT"/>
                <a:cs typeface="Arial MT"/>
              </a:rPr>
              <a:t>of</a:t>
            </a:r>
            <a:r>
              <a:rPr sz="3000" dirty="0">
                <a:latin typeface="Arial MT"/>
                <a:cs typeface="Arial MT"/>
              </a:rPr>
              <a:t>	</a:t>
            </a:r>
            <a:r>
              <a:rPr sz="3000" spc="-20" dirty="0">
                <a:latin typeface="Arial MT"/>
                <a:cs typeface="Arial MT"/>
              </a:rPr>
              <a:t>view</a:t>
            </a:r>
            <a:endParaRPr sz="3000" dirty="0">
              <a:latin typeface="Arial MT"/>
              <a:cs typeface="Arial MT"/>
            </a:endParaRPr>
          </a:p>
          <a:p>
            <a:pPr marL="343535" marR="384175" indent="-331470">
              <a:lnSpc>
                <a:spcPct val="100000"/>
              </a:lnSpc>
              <a:spcBef>
                <a:spcPts val="495"/>
              </a:spcBef>
              <a:buClr>
                <a:srgbClr val="FF0000"/>
              </a:buClr>
              <a:buSzPct val="60000"/>
              <a:buFont typeface="Wingdings"/>
              <a:buChar char=""/>
              <a:tabLst>
                <a:tab pos="343535" algn="l"/>
                <a:tab pos="3641090" algn="l"/>
              </a:tabLst>
            </a:pPr>
            <a:r>
              <a:rPr sz="3000" spc="-45" dirty="0">
                <a:latin typeface="Arial MT"/>
                <a:cs typeface="Arial MT"/>
              </a:rPr>
              <a:t>It</a:t>
            </a:r>
            <a:r>
              <a:rPr sz="3000" spc="-165" dirty="0">
                <a:latin typeface="Arial MT"/>
                <a:cs typeface="Arial MT"/>
              </a:rPr>
              <a:t> </a:t>
            </a:r>
            <a:r>
              <a:rPr sz="3000" spc="-254" dirty="0">
                <a:latin typeface="Arial MT"/>
                <a:cs typeface="Arial MT"/>
              </a:rPr>
              <a:t>can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5" dirty="0">
                <a:latin typeface="Arial MT"/>
                <a:cs typeface="Arial MT"/>
              </a:rPr>
              <a:t>further </a:t>
            </a:r>
            <a:r>
              <a:rPr sz="3000" dirty="0">
                <a:latin typeface="Arial MT"/>
                <a:cs typeface="Arial MT"/>
              </a:rPr>
              <a:t>be</a:t>
            </a:r>
            <a:r>
              <a:rPr sz="3000" spc="-140" dirty="0">
                <a:latin typeface="Arial MT"/>
                <a:cs typeface="Arial MT"/>
              </a:rPr>
              <a:t> </a:t>
            </a:r>
            <a:r>
              <a:rPr sz="3000" spc="-65" dirty="0">
                <a:latin typeface="Arial MT"/>
                <a:cs typeface="Arial MT"/>
              </a:rPr>
              <a:t>divided</a:t>
            </a:r>
            <a:r>
              <a:rPr sz="3000" spc="-145" dirty="0">
                <a:latin typeface="Arial MT"/>
                <a:cs typeface="Arial MT"/>
              </a:rPr>
              <a:t> </a:t>
            </a:r>
            <a:r>
              <a:rPr sz="3000" spc="-155" dirty="0">
                <a:latin typeface="Arial MT"/>
                <a:cs typeface="Arial MT"/>
              </a:rPr>
              <a:t>into</a:t>
            </a:r>
            <a:r>
              <a:rPr sz="3000" spc="-55" dirty="0">
                <a:latin typeface="Arial MT"/>
                <a:cs typeface="Arial MT"/>
              </a:rPr>
              <a:t> different</a:t>
            </a:r>
            <a:r>
              <a:rPr sz="3000" spc="-85" dirty="0">
                <a:latin typeface="Arial MT"/>
                <a:cs typeface="Arial MT"/>
              </a:rPr>
              <a:t> </a:t>
            </a:r>
            <a:r>
              <a:rPr sz="3000" spc="-100" dirty="0">
                <a:latin typeface="Arial MT"/>
                <a:cs typeface="Arial MT"/>
              </a:rPr>
              <a:t>types </a:t>
            </a:r>
            <a:r>
              <a:rPr sz="3000" spc="-160" dirty="0">
                <a:latin typeface="Arial MT"/>
                <a:cs typeface="Arial MT"/>
              </a:rPr>
              <a:t>according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65" dirty="0">
                <a:latin typeface="Arial MT"/>
                <a:cs typeface="Arial MT"/>
              </a:rPr>
              <a:t>to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185" dirty="0">
                <a:latin typeface="Arial MT"/>
                <a:cs typeface="Arial MT"/>
              </a:rPr>
              <a:t>the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five</a:t>
            </a:r>
            <a:r>
              <a:rPr sz="3000" dirty="0">
                <a:latin typeface="Arial MT"/>
                <a:cs typeface="Arial MT"/>
              </a:rPr>
              <a:t>	</a:t>
            </a:r>
            <a:r>
              <a:rPr sz="3000" spc="-200" dirty="0">
                <a:latin typeface="Arial MT"/>
                <a:cs typeface="Arial MT"/>
              </a:rPr>
              <a:t>levels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70" dirty="0">
                <a:latin typeface="Arial MT"/>
                <a:cs typeface="Arial MT"/>
              </a:rPr>
              <a:t> </a:t>
            </a:r>
            <a:r>
              <a:rPr sz="3000" spc="-100" dirty="0">
                <a:latin typeface="Arial MT"/>
                <a:cs typeface="Arial MT"/>
              </a:rPr>
              <a:t>obstruction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8C036-DB85-FD67-2D12-FE2EE06A36DF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321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95"/>
              </a:spcBef>
            </a:pPr>
            <a:r>
              <a:rPr spc="-310" dirty="0">
                <a:solidFill>
                  <a:srgbClr val="464646"/>
                </a:solidFill>
              </a:rPr>
              <a:t>Classification</a:t>
            </a:r>
            <a:r>
              <a:rPr spc="-155" dirty="0">
                <a:solidFill>
                  <a:srgbClr val="464646"/>
                </a:solidFill>
              </a:rPr>
              <a:t> </a:t>
            </a:r>
            <a:r>
              <a:rPr dirty="0">
                <a:solidFill>
                  <a:srgbClr val="464646"/>
                </a:solidFill>
              </a:rPr>
              <a:t>of</a:t>
            </a:r>
            <a:r>
              <a:rPr spc="-25" dirty="0">
                <a:solidFill>
                  <a:srgbClr val="464646"/>
                </a:solidFill>
              </a:rPr>
              <a:t> </a:t>
            </a:r>
            <a:r>
              <a:rPr spc="-315" dirty="0">
                <a:solidFill>
                  <a:srgbClr val="464646"/>
                </a:solidFill>
              </a:rPr>
              <a:t>Mechanical</a:t>
            </a:r>
            <a:r>
              <a:rPr spc="-645" dirty="0">
                <a:solidFill>
                  <a:srgbClr val="464646"/>
                </a:solidFill>
              </a:rPr>
              <a:t> </a:t>
            </a:r>
            <a:r>
              <a:rPr spc="-300" dirty="0">
                <a:solidFill>
                  <a:srgbClr val="464646"/>
                </a:solidFill>
              </a:rPr>
              <a:t>Asphyxia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0800" y="1895000"/>
          <a:ext cx="7848600" cy="3677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20"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Obstruction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DA1F28"/>
                      </a:solidFill>
                      <a:prstDash val="solid"/>
                    </a:lnL>
                    <a:solidFill>
                      <a:srgbClr val="DA1F28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Mechanical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Asphyxia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DA1F28"/>
                      </a:solidFill>
                      <a:prstDash val="solid"/>
                    </a:lnR>
                    <a:solidFill>
                      <a:srgbClr val="DA1F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marL="1454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185" dirty="0">
                          <a:latin typeface="Arial MT"/>
                          <a:cs typeface="Arial MT"/>
                        </a:rPr>
                        <a:t>Nose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20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Mouth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DA1F28"/>
                      </a:solidFill>
                      <a:prstDash val="solid"/>
                    </a:lnL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20" dirty="0">
                          <a:latin typeface="Arial MT"/>
                          <a:cs typeface="Arial MT"/>
                        </a:rPr>
                        <a:t>Suffocation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146685" algn="ctr">
                        <a:lnSpc>
                          <a:spcPct val="100000"/>
                        </a:lnSpc>
                      </a:pPr>
                      <a:r>
                        <a:rPr sz="2000" spc="-35" dirty="0">
                          <a:latin typeface="Arial MT"/>
                          <a:cs typeface="Arial MT"/>
                        </a:rPr>
                        <a:t>(Smothering/Gagging)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DA1F28"/>
                      </a:solidFill>
                      <a:prstDash val="solid"/>
                    </a:lnR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14541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Glottis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A1F28"/>
                      </a:solidFill>
                      <a:prstDash val="solid"/>
                    </a:lnL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Hanging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00" dirty="0">
                          <a:latin typeface="Arial MT"/>
                          <a:cs typeface="Arial MT"/>
                        </a:rPr>
                        <a:t>Larynx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70" dirty="0">
                          <a:latin typeface="Arial MT"/>
                          <a:cs typeface="Arial MT"/>
                        </a:rPr>
                        <a:t>upper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trachea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A1F28"/>
                      </a:solidFill>
                      <a:prstDash val="solid"/>
                    </a:lnL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05" dirty="0">
                          <a:latin typeface="Arial MT"/>
                          <a:cs typeface="Arial MT"/>
                        </a:rPr>
                        <a:t>Strangulation,</a:t>
                      </a:r>
                      <a:r>
                        <a:rPr sz="2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Throttling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55" dirty="0">
                          <a:latin typeface="Arial MT"/>
                          <a:cs typeface="Arial MT"/>
                        </a:rPr>
                        <a:t>Trachea</a:t>
                      </a:r>
                      <a:r>
                        <a:rPr sz="2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2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55" dirty="0">
                          <a:latin typeface="Arial MT"/>
                          <a:cs typeface="Arial MT"/>
                        </a:rPr>
                        <a:t>main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bronchus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A1F28"/>
                      </a:solidFill>
                      <a:prstDash val="solid"/>
                    </a:lnL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Choking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204" dirty="0">
                          <a:latin typeface="Arial MT"/>
                          <a:cs typeface="Arial MT"/>
                        </a:rPr>
                        <a:t>Muscles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20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respiration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A1F28"/>
                      </a:solidFill>
                      <a:prstDash val="solid"/>
                    </a:lnL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60" dirty="0">
                          <a:latin typeface="Arial MT"/>
                          <a:cs typeface="Arial MT"/>
                        </a:rPr>
                        <a:t>Traumatic</a:t>
                      </a:r>
                      <a:r>
                        <a:rPr sz="20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asphyxia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F04309D-3CA7-CD2C-981E-BE65C3F052EA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680972"/>
            <a:ext cx="8077200" cy="49484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63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5"/>
              </a:spcBef>
            </a:pPr>
            <a:r>
              <a:rPr sz="4400" spc="-405" dirty="0">
                <a:solidFill>
                  <a:srgbClr val="000000"/>
                </a:solidFill>
              </a:rPr>
              <a:t>Types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of</a:t>
            </a:r>
            <a:r>
              <a:rPr sz="4400" spc="114" dirty="0">
                <a:solidFill>
                  <a:srgbClr val="000000"/>
                </a:solidFill>
              </a:rPr>
              <a:t> </a:t>
            </a:r>
            <a:r>
              <a:rPr sz="4400" spc="-265" dirty="0">
                <a:solidFill>
                  <a:srgbClr val="000000"/>
                </a:solidFill>
              </a:rPr>
              <a:t>Mechanical</a:t>
            </a:r>
            <a:r>
              <a:rPr sz="4400" spc="-30" dirty="0">
                <a:solidFill>
                  <a:srgbClr val="000000"/>
                </a:solidFill>
              </a:rPr>
              <a:t> </a:t>
            </a:r>
            <a:r>
              <a:rPr sz="4400" spc="-180" dirty="0">
                <a:solidFill>
                  <a:srgbClr val="000000"/>
                </a:solidFill>
              </a:rPr>
              <a:t>Asphyxia:</a:t>
            </a:r>
            <a:endParaRPr sz="4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95AEC-1272-E59D-BD2D-4D7DAF969FD5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405" dirty="0">
                <a:solidFill>
                  <a:srgbClr val="464646"/>
                </a:solidFill>
              </a:rPr>
              <a:t>Types</a:t>
            </a:r>
            <a:r>
              <a:rPr sz="4400" spc="-35" dirty="0">
                <a:solidFill>
                  <a:srgbClr val="464646"/>
                </a:solidFill>
              </a:rPr>
              <a:t> </a:t>
            </a:r>
            <a:r>
              <a:rPr sz="4400" dirty="0">
                <a:solidFill>
                  <a:srgbClr val="464646"/>
                </a:solidFill>
              </a:rPr>
              <a:t>of</a:t>
            </a:r>
            <a:r>
              <a:rPr sz="4400" spc="90" dirty="0">
                <a:solidFill>
                  <a:srgbClr val="464646"/>
                </a:solidFill>
              </a:rPr>
              <a:t> </a:t>
            </a:r>
            <a:r>
              <a:rPr sz="4400" spc="-260" dirty="0">
                <a:solidFill>
                  <a:srgbClr val="464646"/>
                </a:solidFill>
              </a:rPr>
              <a:t>Mechanical</a:t>
            </a:r>
            <a:r>
              <a:rPr sz="4400" spc="-50" dirty="0">
                <a:solidFill>
                  <a:srgbClr val="464646"/>
                </a:solidFill>
              </a:rPr>
              <a:t> </a:t>
            </a:r>
            <a:r>
              <a:rPr sz="4400" spc="-190" dirty="0">
                <a:solidFill>
                  <a:srgbClr val="464646"/>
                </a:solidFill>
              </a:rPr>
              <a:t>Asphyxia: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924800" cy="5055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83CB1D-0D5F-2D2D-FD75-BE719F5C3169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4170"/>
            <a:ext cx="1584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95" dirty="0">
                <a:solidFill>
                  <a:srgbClr val="464646"/>
                </a:solidFill>
              </a:rPr>
              <a:t>Anoxia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8177"/>
            <a:ext cx="8152765" cy="431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980" marR="5080" indent="-462915" algn="just">
              <a:lnSpc>
                <a:spcPct val="150000"/>
              </a:lnSpc>
              <a:spcBef>
                <a:spcPts val="105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476250" algn="l"/>
              </a:tabLst>
            </a:pPr>
            <a:r>
              <a:rPr sz="3000" spc="-400" dirty="0">
                <a:solidFill>
                  <a:srgbClr val="2D2B1F"/>
                </a:solidFill>
                <a:latin typeface="Arial MT"/>
                <a:cs typeface="Arial MT"/>
              </a:rPr>
              <a:t>This</a:t>
            </a:r>
            <a:r>
              <a:rPr sz="3000" spc="1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170" dirty="0">
                <a:solidFill>
                  <a:srgbClr val="2D2B1F"/>
                </a:solidFill>
                <a:latin typeface="Arial MT"/>
                <a:cs typeface="Arial MT"/>
              </a:rPr>
              <a:t>term</a:t>
            </a:r>
            <a:r>
              <a:rPr sz="3000" spc="-4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215" dirty="0">
                <a:solidFill>
                  <a:srgbClr val="2D2B1F"/>
                </a:solidFill>
                <a:latin typeface="Arial MT"/>
                <a:cs typeface="Arial MT"/>
              </a:rPr>
              <a:t>may</a:t>
            </a:r>
            <a:r>
              <a:rPr sz="3000" spc="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2D2B1F"/>
                </a:solidFill>
                <a:latin typeface="Arial MT"/>
                <a:cs typeface="Arial MT"/>
              </a:rPr>
              <a:t>be</a:t>
            </a:r>
            <a:r>
              <a:rPr sz="3000" spc="-2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85" dirty="0">
                <a:solidFill>
                  <a:srgbClr val="2D2B1F"/>
                </a:solidFill>
                <a:latin typeface="Arial MT"/>
                <a:cs typeface="Arial MT"/>
              </a:rPr>
              <a:t>defined</a:t>
            </a:r>
            <a:r>
              <a:rPr sz="30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330" dirty="0">
                <a:solidFill>
                  <a:srgbClr val="2D2B1F"/>
                </a:solidFill>
                <a:latin typeface="Arial MT"/>
                <a:cs typeface="Arial MT"/>
              </a:rPr>
              <a:t>as</a:t>
            </a:r>
            <a:r>
              <a:rPr sz="3000" spc="12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195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3000" spc="-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175" dirty="0">
                <a:solidFill>
                  <a:srgbClr val="2D2B1F"/>
                </a:solidFill>
                <a:latin typeface="Arial MT"/>
                <a:cs typeface="Arial MT"/>
              </a:rPr>
              <a:t>result</a:t>
            </a:r>
            <a:r>
              <a:rPr sz="3000" spc="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135" dirty="0">
                <a:solidFill>
                  <a:srgbClr val="2D2B1F"/>
                </a:solidFill>
                <a:latin typeface="Arial MT"/>
                <a:cs typeface="Arial MT"/>
              </a:rPr>
              <a:t>interference 	</a:t>
            </a:r>
            <a:r>
              <a:rPr sz="3000" dirty="0">
                <a:solidFill>
                  <a:srgbClr val="2D2B1F"/>
                </a:solidFill>
                <a:latin typeface="Arial MT"/>
                <a:cs typeface="Arial MT"/>
              </a:rPr>
              <a:t>with</a:t>
            </a:r>
            <a:r>
              <a:rPr sz="3000" spc="430" dirty="0">
                <a:solidFill>
                  <a:srgbClr val="2D2B1F"/>
                </a:solidFill>
                <a:latin typeface="Arial MT"/>
                <a:cs typeface="Arial MT"/>
              </a:rPr>
              <a:t>  </a:t>
            </a:r>
            <a:r>
              <a:rPr sz="3000" spc="-65" dirty="0">
                <a:solidFill>
                  <a:srgbClr val="2D2B1F"/>
                </a:solidFill>
                <a:latin typeface="Arial MT"/>
                <a:cs typeface="Arial MT"/>
              </a:rPr>
              <a:t>oxygenation</a:t>
            </a:r>
            <a:r>
              <a:rPr sz="3000" spc="4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000" spc="5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260" dirty="0">
                <a:solidFill>
                  <a:srgbClr val="2D2B1F"/>
                </a:solidFill>
                <a:latin typeface="Arial MT"/>
                <a:cs typeface="Arial MT"/>
              </a:rPr>
              <a:t>tissue.</a:t>
            </a:r>
            <a:r>
              <a:rPr sz="3000" spc="44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2D2B1F"/>
                </a:solidFill>
                <a:latin typeface="Arial MT"/>
                <a:cs typeface="Arial MT"/>
              </a:rPr>
              <a:t>While</a:t>
            </a:r>
            <a:r>
              <a:rPr sz="3000" spc="43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35" dirty="0">
                <a:solidFill>
                  <a:srgbClr val="2D2B1F"/>
                </a:solidFill>
                <a:latin typeface="Arial MT"/>
                <a:cs typeface="Arial MT"/>
              </a:rPr>
              <a:t>Asphyxia</a:t>
            </a:r>
            <a:r>
              <a:rPr sz="3000" spc="4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285" dirty="0">
                <a:solidFill>
                  <a:srgbClr val="2D2B1F"/>
                </a:solidFill>
                <a:latin typeface="Arial MT"/>
                <a:cs typeface="Arial MT"/>
              </a:rPr>
              <a:t>is 	</a:t>
            </a:r>
            <a:r>
              <a:rPr sz="3000" spc="-135" dirty="0">
                <a:solidFill>
                  <a:srgbClr val="2D2B1F"/>
                </a:solidFill>
                <a:latin typeface="Arial MT"/>
                <a:cs typeface="Arial MT"/>
              </a:rPr>
              <a:t>interference</a:t>
            </a:r>
            <a:r>
              <a:rPr sz="3000" spc="-1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75" dirty="0">
                <a:solidFill>
                  <a:srgbClr val="2D2B1F"/>
                </a:solidFill>
                <a:latin typeface="Arial MT"/>
                <a:cs typeface="Arial MT"/>
              </a:rPr>
              <a:t>with</a:t>
            </a:r>
            <a:r>
              <a:rPr sz="3000" spc="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3000" spc="40" dirty="0">
                <a:solidFill>
                  <a:srgbClr val="2D2B1F"/>
                </a:solidFill>
                <a:latin typeface="Arial MT"/>
                <a:cs typeface="Arial MT"/>
              </a:rPr>
              <a:t>  </a:t>
            </a:r>
            <a:r>
              <a:rPr sz="3000" spc="-270" dirty="0">
                <a:solidFill>
                  <a:srgbClr val="2D2B1F"/>
                </a:solidFill>
                <a:latin typeface="Arial MT"/>
                <a:cs typeface="Arial MT"/>
              </a:rPr>
              <a:t>process</a:t>
            </a:r>
            <a:r>
              <a:rPr sz="3000" spc="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000" spc="114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114" dirty="0">
                <a:solidFill>
                  <a:srgbClr val="2D2B1F"/>
                </a:solidFill>
                <a:latin typeface="Arial MT"/>
                <a:cs typeface="Arial MT"/>
              </a:rPr>
              <a:t>transfer</a:t>
            </a:r>
            <a:r>
              <a:rPr sz="3000" spc="2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000" spc="114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2D2B1F"/>
                </a:solidFill>
                <a:latin typeface="Arial MT"/>
                <a:cs typeface="Arial MT"/>
              </a:rPr>
              <a:t>O</a:t>
            </a:r>
            <a:r>
              <a:rPr sz="3000" dirty="0">
                <a:solidFill>
                  <a:srgbClr val="2D2B1F"/>
                </a:solidFill>
                <a:latin typeface="Cambria Math"/>
                <a:cs typeface="Cambria Math"/>
              </a:rPr>
              <a:t>₂</a:t>
            </a:r>
            <a:r>
              <a:rPr sz="3000" spc="210" dirty="0">
                <a:solidFill>
                  <a:srgbClr val="2D2B1F"/>
                </a:solidFill>
                <a:latin typeface="Cambria Math"/>
                <a:cs typeface="Cambria Math"/>
              </a:rPr>
              <a:t> </a:t>
            </a:r>
            <a:r>
              <a:rPr sz="3000" spc="-25" dirty="0">
                <a:solidFill>
                  <a:srgbClr val="2D2B1F"/>
                </a:solidFill>
                <a:latin typeface="Arial MT"/>
                <a:cs typeface="Arial MT"/>
              </a:rPr>
              <a:t>to 	</a:t>
            </a:r>
            <a:r>
              <a:rPr sz="3000" spc="-140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30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000" spc="-270" dirty="0">
                <a:solidFill>
                  <a:srgbClr val="2D2B1F"/>
                </a:solidFill>
                <a:latin typeface="Arial MT"/>
                <a:cs typeface="Arial MT"/>
              </a:rPr>
              <a:t>lungs.</a:t>
            </a:r>
            <a:endParaRPr sz="3000">
              <a:latin typeface="Arial MT"/>
              <a:cs typeface="Arial MT"/>
            </a:endParaRPr>
          </a:p>
          <a:p>
            <a:pPr marL="474980" marR="5715" indent="-462915" algn="just">
              <a:lnSpc>
                <a:spcPct val="150100"/>
              </a:lnSpc>
              <a:spcBef>
                <a:spcPts val="635"/>
              </a:spcBef>
              <a:buClr>
                <a:srgbClr val="DA1F28"/>
              </a:buClr>
              <a:buSzPct val="59375"/>
              <a:buFont typeface="Wingdings"/>
              <a:buChar char=""/>
              <a:tabLst>
                <a:tab pos="476250" algn="l"/>
              </a:tabLst>
            </a:pPr>
            <a:r>
              <a:rPr sz="3200" spc="-300" dirty="0">
                <a:latin typeface="Arial MT"/>
                <a:cs typeface="Arial MT"/>
              </a:rPr>
              <a:t>An</a:t>
            </a:r>
            <a:r>
              <a:rPr sz="3200" spc="140" dirty="0">
                <a:latin typeface="Arial MT"/>
                <a:cs typeface="Arial MT"/>
              </a:rPr>
              <a:t> </a:t>
            </a:r>
            <a:r>
              <a:rPr sz="3200" spc="-175" dirty="0">
                <a:latin typeface="Arial MT"/>
                <a:cs typeface="Arial MT"/>
              </a:rPr>
              <a:t>absence</a:t>
            </a:r>
            <a:r>
              <a:rPr sz="3200" spc="1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or</a:t>
            </a:r>
            <a:r>
              <a:rPr sz="3200" spc="145" dirty="0">
                <a:latin typeface="Arial MT"/>
                <a:cs typeface="Arial MT"/>
              </a:rPr>
              <a:t> </a:t>
            </a:r>
            <a:r>
              <a:rPr sz="3200" spc="-90" dirty="0">
                <a:latin typeface="Arial MT"/>
                <a:cs typeface="Arial MT"/>
              </a:rPr>
              <a:t>deficiency</a:t>
            </a:r>
            <a:r>
              <a:rPr sz="3200" spc="1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204" dirty="0">
                <a:latin typeface="Arial MT"/>
                <a:cs typeface="Arial MT"/>
              </a:rPr>
              <a:t> </a:t>
            </a:r>
            <a:r>
              <a:rPr sz="3200" spc="-80" dirty="0">
                <a:latin typeface="Arial MT"/>
                <a:cs typeface="Arial MT"/>
              </a:rPr>
              <a:t>oxygen</a:t>
            </a:r>
            <a:r>
              <a:rPr sz="3200" spc="140" dirty="0">
                <a:latin typeface="Arial MT"/>
                <a:cs typeface="Arial MT"/>
              </a:rPr>
              <a:t> </a:t>
            </a:r>
            <a:r>
              <a:rPr sz="3200" spc="-130" dirty="0">
                <a:latin typeface="Arial MT"/>
                <a:cs typeface="Arial MT"/>
              </a:rPr>
              <a:t>reaching 	</a:t>
            </a:r>
            <a:r>
              <a:rPr sz="3200" spc="-185" dirty="0">
                <a:latin typeface="Arial MT"/>
                <a:cs typeface="Arial MT"/>
              </a:rPr>
              <a:t>the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80" dirty="0">
                <a:latin typeface="Arial MT"/>
                <a:cs typeface="Arial MT"/>
              </a:rPr>
              <a:t>tissues;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35" dirty="0">
                <a:latin typeface="Arial MT"/>
                <a:cs typeface="Arial MT"/>
              </a:rPr>
              <a:t>severe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hypoxia.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B2C8E-F613-B7CA-6437-B87EB49AB159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4170"/>
            <a:ext cx="3649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05" dirty="0">
                <a:solidFill>
                  <a:srgbClr val="464646"/>
                </a:solidFill>
              </a:rPr>
              <a:t>Types</a:t>
            </a:r>
            <a:r>
              <a:rPr sz="4400" spc="-35" dirty="0">
                <a:solidFill>
                  <a:srgbClr val="464646"/>
                </a:solidFill>
              </a:rPr>
              <a:t> </a:t>
            </a:r>
            <a:r>
              <a:rPr sz="4400" dirty="0">
                <a:solidFill>
                  <a:srgbClr val="464646"/>
                </a:solidFill>
              </a:rPr>
              <a:t>of</a:t>
            </a:r>
            <a:r>
              <a:rPr sz="4400" spc="85" dirty="0">
                <a:solidFill>
                  <a:srgbClr val="464646"/>
                </a:solidFill>
              </a:rPr>
              <a:t> </a:t>
            </a:r>
            <a:r>
              <a:rPr sz="4400" spc="-175" dirty="0">
                <a:solidFill>
                  <a:srgbClr val="464646"/>
                </a:solidFill>
              </a:rPr>
              <a:t>Anoxia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371602" y="1746250"/>
            <a:ext cx="971550" cy="1379855"/>
            <a:chOff x="371602" y="1746250"/>
            <a:chExt cx="971550" cy="1379855"/>
          </a:xfrm>
        </p:grpSpPr>
        <p:sp>
          <p:nvSpPr>
            <p:cNvPr id="4" name="object 4"/>
            <p:cNvSpPr/>
            <p:nvPr/>
          </p:nvSpPr>
          <p:spPr>
            <a:xfrm>
              <a:off x="381762" y="1756410"/>
              <a:ext cx="951230" cy="1359535"/>
            </a:xfrm>
            <a:custGeom>
              <a:avLst/>
              <a:gdLst/>
              <a:ahLst/>
              <a:cxnLst/>
              <a:rect l="l" t="t" r="r" b="b"/>
              <a:pathLst>
                <a:path w="951230" h="1359535">
                  <a:moveTo>
                    <a:pt x="950976" y="0"/>
                  </a:moveTo>
                  <a:lnTo>
                    <a:pt x="475488" y="475488"/>
                  </a:lnTo>
                  <a:lnTo>
                    <a:pt x="0" y="0"/>
                  </a:lnTo>
                  <a:lnTo>
                    <a:pt x="0" y="883919"/>
                  </a:lnTo>
                  <a:lnTo>
                    <a:pt x="475488" y="1359407"/>
                  </a:lnTo>
                  <a:lnTo>
                    <a:pt x="950976" y="883919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C51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762" y="1756410"/>
              <a:ext cx="951230" cy="1359535"/>
            </a:xfrm>
            <a:custGeom>
              <a:avLst/>
              <a:gdLst/>
              <a:ahLst/>
              <a:cxnLst/>
              <a:rect l="l" t="t" r="r" b="b"/>
              <a:pathLst>
                <a:path w="951230" h="1359535">
                  <a:moveTo>
                    <a:pt x="950976" y="0"/>
                  </a:moveTo>
                  <a:lnTo>
                    <a:pt x="950976" y="883919"/>
                  </a:lnTo>
                  <a:lnTo>
                    <a:pt x="475488" y="1359407"/>
                  </a:lnTo>
                  <a:lnTo>
                    <a:pt x="0" y="883919"/>
                  </a:lnTo>
                  <a:lnTo>
                    <a:pt x="0" y="0"/>
                  </a:lnTo>
                  <a:lnTo>
                    <a:pt x="475488" y="475488"/>
                  </a:lnTo>
                  <a:lnTo>
                    <a:pt x="950976" y="0"/>
                  </a:lnTo>
                  <a:close/>
                </a:path>
              </a:pathLst>
            </a:custGeom>
            <a:ln w="19812">
              <a:solidFill>
                <a:srgbClr val="C51B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5447" y="2166873"/>
            <a:ext cx="6013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0160">
              <a:lnSpc>
                <a:spcPts val="1750"/>
              </a:lnSpc>
              <a:spcBef>
                <a:spcPts val="29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Anoxic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Anoxia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22577" y="1746250"/>
            <a:ext cx="7299325" cy="904240"/>
            <a:chOff x="1322577" y="1746250"/>
            <a:chExt cx="7299325" cy="904240"/>
          </a:xfrm>
        </p:grpSpPr>
        <p:sp>
          <p:nvSpPr>
            <p:cNvPr id="8" name="object 8"/>
            <p:cNvSpPr/>
            <p:nvPr/>
          </p:nvSpPr>
          <p:spPr>
            <a:xfrm>
              <a:off x="1332737" y="1756410"/>
              <a:ext cx="7279005" cy="883919"/>
            </a:xfrm>
            <a:custGeom>
              <a:avLst/>
              <a:gdLst/>
              <a:ahLst/>
              <a:cxnLst/>
              <a:rect l="l" t="t" r="r" b="b"/>
              <a:pathLst>
                <a:path w="7279005" h="883919">
                  <a:moveTo>
                    <a:pt x="7131304" y="0"/>
                  </a:moveTo>
                  <a:lnTo>
                    <a:pt x="0" y="0"/>
                  </a:lnTo>
                  <a:lnTo>
                    <a:pt x="0" y="883919"/>
                  </a:lnTo>
                  <a:lnTo>
                    <a:pt x="7131304" y="883919"/>
                  </a:lnTo>
                  <a:lnTo>
                    <a:pt x="7177885" y="876413"/>
                  </a:lnTo>
                  <a:lnTo>
                    <a:pt x="7218328" y="855508"/>
                  </a:lnTo>
                  <a:lnTo>
                    <a:pt x="7250212" y="823624"/>
                  </a:lnTo>
                  <a:lnTo>
                    <a:pt x="7271117" y="783181"/>
                  </a:lnTo>
                  <a:lnTo>
                    <a:pt x="7278623" y="736600"/>
                  </a:lnTo>
                  <a:lnTo>
                    <a:pt x="7278623" y="147319"/>
                  </a:lnTo>
                  <a:lnTo>
                    <a:pt x="7271117" y="100738"/>
                  </a:lnTo>
                  <a:lnTo>
                    <a:pt x="7250212" y="60295"/>
                  </a:lnTo>
                  <a:lnTo>
                    <a:pt x="7218328" y="28411"/>
                  </a:lnTo>
                  <a:lnTo>
                    <a:pt x="7177885" y="7506"/>
                  </a:lnTo>
                  <a:lnTo>
                    <a:pt x="71313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2737" y="1756410"/>
              <a:ext cx="7279005" cy="883919"/>
            </a:xfrm>
            <a:custGeom>
              <a:avLst/>
              <a:gdLst/>
              <a:ahLst/>
              <a:cxnLst/>
              <a:rect l="l" t="t" r="r" b="b"/>
              <a:pathLst>
                <a:path w="7279005" h="883919">
                  <a:moveTo>
                    <a:pt x="7278623" y="147319"/>
                  </a:moveTo>
                  <a:lnTo>
                    <a:pt x="7278623" y="736600"/>
                  </a:lnTo>
                  <a:lnTo>
                    <a:pt x="7271117" y="783181"/>
                  </a:lnTo>
                  <a:lnTo>
                    <a:pt x="7250212" y="823624"/>
                  </a:lnTo>
                  <a:lnTo>
                    <a:pt x="7218328" y="855508"/>
                  </a:lnTo>
                  <a:lnTo>
                    <a:pt x="7177885" y="876413"/>
                  </a:lnTo>
                  <a:lnTo>
                    <a:pt x="7131304" y="883919"/>
                  </a:lnTo>
                  <a:lnTo>
                    <a:pt x="0" y="883919"/>
                  </a:lnTo>
                  <a:lnTo>
                    <a:pt x="0" y="0"/>
                  </a:lnTo>
                  <a:lnTo>
                    <a:pt x="7131304" y="0"/>
                  </a:lnTo>
                  <a:lnTo>
                    <a:pt x="7177885" y="7506"/>
                  </a:lnTo>
                  <a:lnTo>
                    <a:pt x="7218328" y="28411"/>
                  </a:lnTo>
                  <a:lnTo>
                    <a:pt x="7250212" y="60295"/>
                  </a:lnTo>
                  <a:lnTo>
                    <a:pt x="7271117" y="100738"/>
                  </a:lnTo>
                  <a:lnTo>
                    <a:pt x="7278623" y="147319"/>
                  </a:lnTo>
                  <a:close/>
                </a:path>
              </a:pathLst>
            </a:custGeom>
            <a:ln w="19812">
              <a:solidFill>
                <a:srgbClr val="C51B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47927" y="1914271"/>
            <a:ext cx="6761480" cy="52387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84785" marR="5080" indent="-172720">
              <a:lnSpc>
                <a:spcPts val="1760"/>
              </a:lnSpc>
              <a:spcBef>
                <a:spcPts val="49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dirty="0">
                <a:latin typeface="Cambria Math"/>
                <a:cs typeface="Cambria Math"/>
              </a:rPr>
              <a:t>₂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160" dirty="0">
                <a:latin typeface="Arial MT"/>
                <a:cs typeface="Arial MT"/>
              </a:rPr>
              <a:t>can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14" dirty="0">
                <a:latin typeface="Arial MT"/>
                <a:cs typeface="Arial MT"/>
              </a:rPr>
              <a:t>not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gain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spc="-204" dirty="0">
                <a:latin typeface="Arial MT"/>
                <a:cs typeface="Arial MT"/>
              </a:rPr>
              <a:t>excess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to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blood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stream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85" dirty="0">
                <a:latin typeface="Arial MT"/>
                <a:cs typeface="Arial MT"/>
              </a:rPr>
              <a:t>e.g.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all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spc="-100" dirty="0">
                <a:latin typeface="Arial MT"/>
                <a:cs typeface="Arial MT"/>
              </a:rPr>
              <a:t>mechanical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100" dirty="0">
                <a:latin typeface="Arial MT"/>
                <a:cs typeface="Arial MT"/>
              </a:rPr>
              <a:t>Asphyxias, </a:t>
            </a:r>
            <a:r>
              <a:rPr sz="1800" spc="-75" dirty="0">
                <a:latin typeface="Arial MT"/>
                <a:cs typeface="Arial MT"/>
              </a:rPr>
              <a:t>breathing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inert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gases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5" dirty="0">
                <a:latin typeface="Arial MT"/>
                <a:cs typeface="Arial MT"/>
              </a:rPr>
              <a:t>(Nitrogen,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Helium)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1602" y="2960877"/>
            <a:ext cx="971550" cy="1379855"/>
            <a:chOff x="371602" y="2960877"/>
            <a:chExt cx="971550" cy="1379855"/>
          </a:xfrm>
        </p:grpSpPr>
        <p:sp>
          <p:nvSpPr>
            <p:cNvPr id="12" name="object 12"/>
            <p:cNvSpPr/>
            <p:nvPr/>
          </p:nvSpPr>
          <p:spPr>
            <a:xfrm>
              <a:off x="381762" y="2971037"/>
              <a:ext cx="951230" cy="1359535"/>
            </a:xfrm>
            <a:custGeom>
              <a:avLst/>
              <a:gdLst/>
              <a:ahLst/>
              <a:cxnLst/>
              <a:rect l="l" t="t" r="r" b="b"/>
              <a:pathLst>
                <a:path w="951230" h="1359535">
                  <a:moveTo>
                    <a:pt x="950976" y="0"/>
                  </a:moveTo>
                  <a:lnTo>
                    <a:pt x="475488" y="475488"/>
                  </a:lnTo>
                  <a:lnTo>
                    <a:pt x="0" y="0"/>
                  </a:lnTo>
                  <a:lnTo>
                    <a:pt x="0" y="883919"/>
                  </a:lnTo>
                  <a:lnTo>
                    <a:pt x="475488" y="1359408"/>
                  </a:lnTo>
                  <a:lnTo>
                    <a:pt x="950976" y="883919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DD3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762" y="2971037"/>
              <a:ext cx="951230" cy="1359535"/>
            </a:xfrm>
            <a:custGeom>
              <a:avLst/>
              <a:gdLst/>
              <a:ahLst/>
              <a:cxnLst/>
              <a:rect l="l" t="t" r="r" b="b"/>
              <a:pathLst>
                <a:path w="951230" h="1359535">
                  <a:moveTo>
                    <a:pt x="950976" y="0"/>
                  </a:moveTo>
                  <a:lnTo>
                    <a:pt x="950976" y="883919"/>
                  </a:lnTo>
                  <a:lnTo>
                    <a:pt x="475488" y="1359408"/>
                  </a:lnTo>
                  <a:lnTo>
                    <a:pt x="0" y="883919"/>
                  </a:lnTo>
                  <a:lnTo>
                    <a:pt x="0" y="0"/>
                  </a:lnTo>
                  <a:lnTo>
                    <a:pt x="475488" y="475488"/>
                  </a:lnTo>
                  <a:lnTo>
                    <a:pt x="950976" y="0"/>
                  </a:lnTo>
                  <a:close/>
                </a:path>
              </a:pathLst>
            </a:custGeom>
            <a:ln w="19812">
              <a:solidFill>
                <a:srgbClr val="DD3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6199" y="3381502"/>
            <a:ext cx="75946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4615" marR="5080" indent="-82550">
              <a:lnSpc>
                <a:spcPts val="1750"/>
              </a:lnSpc>
              <a:spcBef>
                <a:spcPts val="2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Anaemic Anoxia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22577" y="2960877"/>
            <a:ext cx="7299325" cy="904240"/>
            <a:chOff x="1322577" y="2960877"/>
            <a:chExt cx="7299325" cy="904240"/>
          </a:xfrm>
        </p:grpSpPr>
        <p:sp>
          <p:nvSpPr>
            <p:cNvPr id="16" name="object 16"/>
            <p:cNvSpPr/>
            <p:nvPr/>
          </p:nvSpPr>
          <p:spPr>
            <a:xfrm>
              <a:off x="1332737" y="2971037"/>
              <a:ext cx="7279005" cy="883919"/>
            </a:xfrm>
            <a:custGeom>
              <a:avLst/>
              <a:gdLst/>
              <a:ahLst/>
              <a:cxnLst/>
              <a:rect l="l" t="t" r="r" b="b"/>
              <a:pathLst>
                <a:path w="7279005" h="883920">
                  <a:moveTo>
                    <a:pt x="7131304" y="0"/>
                  </a:moveTo>
                  <a:lnTo>
                    <a:pt x="0" y="0"/>
                  </a:lnTo>
                  <a:lnTo>
                    <a:pt x="0" y="883919"/>
                  </a:lnTo>
                  <a:lnTo>
                    <a:pt x="7131304" y="883919"/>
                  </a:lnTo>
                  <a:lnTo>
                    <a:pt x="7177885" y="876413"/>
                  </a:lnTo>
                  <a:lnTo>
                    <a:pt x="7218328" y="855508"/>
                  </a:lnTo>
                  <a:lnTo>
                    <a:pt x="7250212" y="823624"/>
                  </a:lnTo>
                  <a:lnTo>
                    <a:pt x="7271117" y="783181"/>
                  </a:lnTo>
                  <a:lnTo>
                    <a:pt x="7278623" y="736600"/>
                  </a:lnTo>
                  <a:lnTo>
                    <a:pt x="7278623" y="147320"/>
                  </a:lnTo>
                  <a:lnTo>
                    <a:pt x="7271117" y="100738"/>
                  </a:lnTo>
                  <a:lnTo>
                    <a:pt x="7250212" y="60295"/>
                  </a:lnTo>
                  <a:lnTo>
                    <a:pt x="7218328" y="28411"/>
                  </a:lnTo>
                  <a:lnTo>
                    <a:pt x="7177885" y="7506"/>
                  </a:lnTo>
                  <a:lnTo>
                    <a:pt x="71313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2737" y="2971037"/>
              <a:ext cx="7279005" cy="883919"/>
            </a:xfrm>
            <a:custGeom>
              <a:avLst/>
              <a:gdLst/>
              <a:ahLst/>
              <a:cxnLst/>
              <a:rect l="l" t="t" r="r" b="b"/>
              <a:pathLst>
                <a:path w="7279005" h="883920">
                  <a:moveTo>
                    <a:pt x="7278623" y="147320"/>
                  </a:moveTo>
                  <a:lnTo>
                    <a:pt x="7278623" y="736600"/>
                  </a:lnTo>
                  <a:lnTo>
                    <a:pt x="7271117" y="783181"/>
                  </a:lnTo>
                  <a:lnTo>
                    <a:pt x="7250212" y="823624"/>
                  </a:lnTo>
                  <a:lnTo>
                    <a:pt x="7218328" y="855508"/>
                  </a:lnTo>
                  <a:lnTo>
                    <a:pt x="7177885" y="876413"/>
                  </a:lnTo>
                  <a:lnTo>
                    <a:pt x="7131304" y="883919"/>
                  </a:lnTo>
                  <a:lnTo>
                    <a:pt x="0" y="883919"/>
                  </a:lnTo>
                  <a:lnTo>
                    <a:pt x="0" y="0"/>
                  </a:lnTo>
                  <a:lnTo>
                    <a:pt x="7131304" y="0"/>
                  </a:lnTo>
                  <a:lnTo>
                    <a:pt x="7177885" y="7506"/>
                  </a:lnTo>
                  <a:lnTo>
                    <a:pt x="7218328" y="28411"/>
                  </a:lnTo>
                  <a:lnTo>
                    <a:pt x="7250212" y="60295"/>
                  </a:lnTo>
                  <a:lnTo>
                    <a:pt x="7271117" y="100738"/>
                  </a:lnTo>
                  <a:lnTo>
                    <a:pt x="7278623" y="147320"/>
                  </a:lnTo>
                  <a:close/>
                </a:path>
              </a:pathLst>
            </a:custGeom>
            <a:ln w="19812">
              <a:solidFill>
                <a:srgbClr val="DD3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47927" y="3240404"/>
            <a:ext cx="567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spc="-175" dirty="0">
                <a:latin typeface="Arial MT"/>
                <a:cs typeface="Arial MT"/>
              </a:rPr>
              <a:t>Reduced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dirty="0">
                <a:latin typeface="Cambria Math"/>
                <a:cs typeface="Cambria Math"/>
              </a:rPr>
              <a:t>₂</a:t>
            </a:r>
            <a:r>
              <a:rPr sz="1800" spc="415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Arial MT"/>
                <a:cs typeface="Arial MT"/>
              </a:rPr>
              <a:t>carrying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capacity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the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blood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25" dirty="0">
                <a:latin typeface="Arial MT"/>
                <a:cs typeface="Arial MT"/>
              </a:rPr>
              <a:t>(CO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poisoning)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1602" y="4175505"/>
            <a:ext cx="971550" cy="1379855"/>
            <a:chOff x="371602" y="4175505"/>
            <a:chExt cx="971550" cy="1379855"/>
          </a:xfrm>
        </p:grpSpPr>
        <p:sp>
          <p:nvSpPr>
            <p:cNvPr id="20" name="object 20"/>
            <p:cNvSpPr/>
            <p:nvPr/>
          </p:nvSpPr>
          <p:spPr>
            <a:xfrm>
              <a:off x="381762" y="4185665"/>
              <a:ext cx="951230" cy="1359535"/>
            </a:xfrm>
            <a:custGeom>
              <a:avLst/>
              <a:gdLst/>
              <a:ahLst/>
              <a:cxnLst/>
              <a:rect l="l" t="t" r="r" b="b"/>
              <a:pathLst>
                <a:path w="951230" h="1359535">
                  <a:moveTo>
                    <a:pt x="950976" y="0"/>
                  </a:moveTo>
                  <a:lnTo>
                    <a:pt x="475488" y="475487"/>
                  </a:lnTo>
                  <a:lnTo>
                    <a:pt x="0" y="0"/>
                  </a:lnTo>
                  <a:lnTo>
                    <a:pt x="0" y="883919"/>
                  </a:lnTo>
                  <a:lnTo>
                    <a:pt x="475488" y="1359407"/>
                  </a:lnTo>
                  <a:lnTo>
                    <a:pt x="950976" y="883919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DF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762" y="4185665"/>
              <a:ext cx="951230" cy="1359535"/>
            </a:xfrm>
            <a:custGeom>
              <a:avLst/>
              <a:gdLst/>
              <a:ahLst/>
              <a:cxnLst/>
              <a:rect l="l" t="t" r="r" b="b"/>
              <a:pathLst>
                <a:path w="951230" h="1359535">
                  <a:moveTo>
                    <a:pt x="950976" y="0"/>
                  </a:moveTo>
                  <a:lnTo>
                    <a:pt x="950976" y="883919"/>
                  </a:lnTo>
                  <a:lnTo>
                    <a:pt x="475488" y="1359407"/>
                  </a:lnTo>
                  <a:lnTo>
                    <a:pt x="0" y="883919"/>
                  </a:lnTo>
                  <a:lnTo>
                    <a:pt x="0" y="0"/>
                  </a:lnTo>
                  <a:lnTo>
                    <a:pt x="475488" y="475487"/>
                  </a:lnTo>
                  <a:lnTo>
                    <a:pt x="950976" y="0"/>
                  </a:lnTo>
                  <a:close/>
                </a:path>
              </a:pathLst>
            </a:custGeom>
            <a:ln w="19812">
              <a:solidFill>
                <a:srgbClr val="DF69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0103" y="4596129"/>
            <a:ext cx="77279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00965" marR="5080" indent="-88900">
              <a:lnSpc>
                <a:spcPts val="1750"/>
              </a:lnSpc>
              <a:spcBef>
                <a:spcPts val="2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Stagnant Anoxia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22577" y="4175505"/>
            <a:ext cx="7299325" cy="904240"/>
            <a:chOff x="1322577" y="4175505"/>
            <a:chExt cx="7299325" cy="904240"/>
          </a:xfrm>
        </p:grpSpPr>
        <p:sp>
          <p:nvSpPr>
            <p:cNvPr id="24" name="object 24"/>
            <p:cNvSpPr/>
            <p:nvPr/>
          </p:nvSpPr>
          <p:spPr>
            <a:xfrm>
              <a:off x="1332737" y="4185665"/>
              <a:ext cx="7279005" cy="883919"/>
            </a:xfrm>
            <a:custGeom>
              <a:avLst/>
              <a:gdLst/>
              <a:ahLst/>
              <a:cxnLst/>
              <a:rect l="l" t="t" r="r" b="b"/>
              <a:pathLst>
                <a:path w="7279005" h="883920">
                  <a:moveTo>
                    <a:pt x="7131304" y="0"/>
                  </a:moveTo>
                  <a:lnTo>
                    <a:pt x="0" y="0"/>
                  </a:lnTo>
                  <a:lnTo>
                    <a:pt x="0" y="883919"/>
                  </a:lnTo>
                  <a:lnTo>
                    <a:pt x="7131304" y="883919"/>
                  </a:lnTo>
                  <a:lnTo>
                    <a:pt x="7177885" y="876413"/>
                  </a:lnTo>
                  <a:lnTo>
                    <a:pt x="7218328" y="855508"/>
                  </a:lnTo>
                  <a:lnTo>
                    <a:pt x="7250212" y="823624"/>
                  </a:lnTo>
                  <a:lnTo>
                    <a:pt x="7271117" y="783181"/>
                  </a:lnTo>
                  <a:lnTo>
                    <a:pt x="7278623" y="736599"/>
                  </a:lnTo>
                  <a:lnTo>
                    <a:pt x="7278623" y="147319"/>
                  </a:lnTo>
                  <a:lnTo>
                    <a:pt x="7271117" y="100738"/>
                  </a:lnTo>
                  <a:lnTo>
                    <a:pt x="7250212" y="60295"/>
                  </a:lnTo>
                  <a:lnTo>
                    <a:pt x="7218328" y="28411"/>
                  </a:lnTo>
                  <a:lnTo>
                    <a:pt x="7177885" y="7506"/>
                  </a:lnTo>
                  <a:lnTo>
                    <a:pt x="71313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2737" y="4185665"/>
              <a:ext cx="7279005" cy="883919"/>
            </a:xfrm>
            <a:custGeom>
              <a:avLst/>
              <a:gdLst/>
              <a:ahLst/>
              <a:cxnLst/>
              <a:rect l="l" t="t" r="r" b="b"/>
              <a:pathLst>
                <a:path w="7279005" h="883920">
                  <a:moveTo>
                    <a:pt x="7278623" y="147319"/>
                  </a:moveTo>
                  <a:lnTo>
                    <a:pt x="7278623" y="736599"/>
                  </a:lnTo>
                  <a:lnTo>
                    <a:pt x="7271117" y="783181"/>
                  </a:lnTo>
                  <a:lnTo>
                    <a:pt x="7250212" y="823624"/>
                  </a:lnTo>
                  <a:lnTo>
                    <a:pt x="7218328" y="855508"/>
                  </a:lnTo>
                  <a:lnTo>
                    <a:pt x="7177885" y="876413"/>
                  </a:lnTo>
                  <a:lnTo>
                    <a:pt x="7131304" y="883919"/>
                  </a:lnTo>
                  <a:lnTo>
                    <a:pt x="0" y="883919"/>
                  </a:lnTo>
                  <a:lnTo>
                    <a:pt x="0" y="0"/>
                  </a:lnTo>
                  <a:lnTo>
                    <a:pt x="7131304" y="0"/>
                  </a:lnTo>
                  <a:lnTo>
                    <a:pt x="7177885" y="7506"/>
                  </a:lnTo>
                  <a:lnTo>
                    <a:pt x="7218328" y="28411"/>
                  </a:lnTo>
                  <a:lnTo>
                    <a:pt x="7250212" y="60295"/>
                  </a:lnTo>
                  <a:lnTo>
                    <a:pt x="7271117" y="100738"/>
                  </a:lnTo>
                  <a:lnTo>
                    <a:pt x="7278623" y="147319"/>
                  </a:lnTo>
                  <a:close/>
                </a:path>
              </a:pathLst>
            </a:custGeom>
            <a:ln w="19812">
              <a:solidFill>
                <a:srgbClr val="DF69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47927" y="4455032"/>
            <a:ext cx="614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spc="-40" dirty="0">
                <a:latin typeface="Arial MT"/>
                <a:cs typeface="Arial MT"/>
              </a:rPr>
              <a:t>Impaired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spc="-80" dirty="0">
                <a:latin typeface="Arial MT"/>
                <a:cs typeface="Arial MT"/>
              </a:rPr>
              <a:t>circulation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spc="-114" dirty="0">
                <a:latin typeface="Arial MT"/>
                <a:cs typeface="Arial MT"/>
              </a:rPr>
              <a:t>resulting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120" dirty="0">
                <a:latin typeface="Arial MT"/>
                <a:cs typeface="Arial MT"/>
              </a:rPr>
              <a:t>reduction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dirty="0">
                <a:latin typeface="Cambria Math"/>
                <a:cs typeface="Cambria Math"/>
              </a:rPr>
              <a:t>₂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Arial MT"/>
                <a:cs typeface="Arial MT"/>
              </a:rPr>
              <a:t>delivery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(Shock)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71602" y="5409946"/>
            <a:ext cx="971550" cy="1379855"/>
            <a:chOff x="371602" y="5409946"/>
            <a:chExt cx="971550" cy="1379855"/>
          </a:xfrm>
        </p:grpSpPr>
        <p:sp>
          <p:nvSpPr>
            <p:cNvPr id="28" name="object 28"/>
            <p:cNvSpPr/>
            <p:nvPr/>
          </p:nvSpPr>
          <p:spPr>
            <a:xfrm>
              <a:off x="381762" y="5420106"/>
              <a:ext cx="951230" cy="1359535"/>
            </a:xfrm>
            <a:custGeom>
              <a:avLst/>
              <a:gdLst/>
              <a:ahLst/>
              <a:cxnLst/>
              <a:rect l="l" t="t" r="r" b="b"/>
              <a:pathLst>
                <a:path w="951230" h="1359534">
                  <a:moveTo>
                    <a:pt x="950976" y="0"/>
                  </a:moveTo>
                  <a:lnTo>
                    <a:pt x="475488" y="475488"/>
                  </a:lnTo>
                  <a:lnTo>
                    <a:pt x="0" y="0"/>
                  </a:lnTo>
                  <a:lnTo>
                    <a:pt x="0" y="883920"/>
                  </a:lnTo>
                  <a:lnTo>
                    <a:pt x="475488" y="1359406"/>
                  </a:lnTo>
                  <a:lnTo>
                    <a:pt x="950976" y="883920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E69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762" y="5420106"/>
              <a:ext cx="951230" cy="1359535"/>
            </a:xfrm>
            <a:custGeom>
              <a:avLst/>
              <a:gdLst/>
              <a:ahLst/>
              <a:cxnLst/>
              <a:rect l="l" t="t" r="r" b="b"/>
              <a:pathLst>
                <a:path w="951230" h="1359534">
                  <a:moveTo>
                    <a:pt x="950976" y="0"/>
                  </a:moveTo>
                  <a:lnTo>
                    <a:pt x="950976" y="883920"/>
                  </a:lnTo>
                  <a:lnTo>
                    <a:pt x="475488" y="1359406"/>
                  </a:lnTo>
                  <a:lnTo>
                    <a:pt x="0" y="883920"/>
                  </a:lnTo>
                  <a:lnTo>
                    <a:pt x="0" y="0"/>
                  </a:lnTo>
                  <a:lnTo>
                    <a:pt x="475488" y="475488"/>
                  </a:lnTo>
                  <a:lnTo>
                    <a:pt x="950976" y="0"/>
                  </a:lnTo>
                  <a:close/>
                </a:path>
              </a:pathLst>
            </a:custGeom>
            <a:ln w="19811">
              <a:solidFill>
                <a:srgbClr val="E696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0479" y="5830315"/>
            <a:ext cx="85026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40335" marR="5080" indent="-128270">
              <a:lnSpc>
                <a:spcPts val="1750"/>
              </a:lnSpc>
              <a:spcBef>
                <a:spcPts val="295"/>
              </a:spcBef>
            </a:pP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Histotoxic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Anoxia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22832" y="5390388"/>
            <a:ext cx="7298690" cy="942340"/>
            <a:chOff x="1322832" y="5390388"/>
            <a:chExt cx="7298690" cy="942340"/>
          </a:xfrm>
        </p:grpSpPr>
        <p:sp>
          <p:nvSpPr>
            <p:cNvPr id="32" name="object 32"/>
            <p:cNvSpPr/>
            <p:nvPr/>
          </p:nvSpPr>
          <p:spPr>
            <a:xfrm>
              <a:off x="1332738" y="5400294"/>
              <a:ext cx="7279005" cy="922019"/>
            </a:xfrm>
            <a:custGeom>
              <a:avLst/>
              <a:gdLst/>
              <a:ahLst/>
              <a:cxnLst/>
              <a:rect l="l" t="t" r="r" b="b"/>
              <a:pathLst>
                <a:path w="7279005" h="922020">
                  <a:moveTo>
                    <a:pt x="7124954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7124954" y="922019"/>
                  </a:lnTo>
                  <a:lnTo>
                    <a:pt x="7173512" y="914184"/>
                  </a:lnTo>
                  <a:lnTo>
                    <a:pt x="7215694" y="892367"/>
                  </a:lnTo>
                  <a:lnTo>
                    <a:pt x="7248964" y="859099"/>
                  </a:lnTo>
                  <a:lnTo>
                    <a:pt x="7270786" y="816911"/>
                  </a:lnTo>
                  <a:lnTo>
                    <a:pt x="7278623" y="768337"/>
                  </a:lnTo>
                  <a:lnTo>
                    <a:pt x="7278623" y="153669"/>
                  </a:lnTo>
                  <a:lnTo>
                    <a:pt x="7270786" y="105111"/>
                  </a:lnTo>
                  <a:lnTo>
                    <a:pt x="7248964" y="62929"/>
                  </a:lnTo>
                  <a:lnTo>
                    <a:pt x="7215694" y="29659"/>
                  </a:lnTo>
                  <a:lnTo>
                    <a:pt x="7173512" y="7837"/>
                  </a:lnTo>
                  <a:lnTo>
                    <a:pt x="71249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2738" y="5400294"/>
              <a:ext cx="7279005" cy="922019"/>
            </a:xfrm>
            <a:custGeom>
              <a:avLst/>
              <a:gdLst/>
              <a:ahLst/>
              <a:cxnLst/>
              <a:rect l="l" t="t" r="r" b="b"/>
              <a:pathLst>
                <a:path w="7279005" h="922020">
                  <a:moveTo>
                    <a:pt x="7278623" y="153669"/>
                  </a:moveTo>
                  <a:lnTo>
                    <a:pt x="7278623" y="768337"/>
                  </a:lnTo>
                  <a:lnTo>
                    <a:pt x="7270786" y="816911"/>
                  </a:lnTo>
                  <a:lnTo>
                    <a:pt x="7248964" y="859099"/>
                  </a:lnTo>
                  <a:lnTo>
                    <a:pt x="7215694" y="892367"/>
                  </a:lnTo>
                  <a:lnTo>
                    <a:pt x="7173512" y="914184"/>
                  </a:lnTo>
                  <a:lnTo>
                    <a:pt x="7124954" y="922019"/>
                  </a:lnTo>
                  <a:lnTo>
                    <a:pt x="0" y="922019"/>
                  </a:lnTo>
                  <a:lnTo>
                    <a:pt x="0" y="0"/>
                  </a:lnTo>
                  <a:lnTo>
                    <a:pt x="7124954" y="0"/>
                  </a:lnTo>
                  <a:lnTo>
                    <a:pt x="7173512" y="7837"/>
                  </a:lnTo>
                  <a:lnTo>
                    <a:pt x="7215694" y="29659"/>
                  </a:lnTo>
                  <a:lnTo>
                    <a:pt x="7248964" y="62929"/>
                  </a:lnTo>
                  <a:lnTo>
                    <a:pt x="7270786" y="105111"/>
                  </a:lnTo>
                  <a:lnTo>
                    <a:pt x="7278623" y="153669"/>
                  </a:lnTo>
                  <a:close/>
                </a:path>
              </a:pathLst>
            </a:custGeom>
            <a:ln w="19812">
              <a:solidFill>
                <a:srgbClr val="E696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47927" y="5577332"/>
            <a:ext cx="6526530" cy="52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ts val="196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spc="-125" dirty="0">
                <a:latin typeface="Arial MT"/>
                <a:cs typeface="Arial MT"/>
              </a:rPr>
              <a:t>Body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cells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are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spc="-100" dirty="0">
                <a:latin typeface="Arial MT"/>
                <a:cs typeface="Arial MT"/>
              </a:rPr>
              <a:t>unable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to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220" dirty="0">
                <a:latin typeface="Arial MT"/>
                <a:cs typeface="Arial MT"/>
              </a:rPr>
              <a:t>use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dirty="0">
                <a:latin typeface="Cambria Math"/>
                <a:cs typeface="Cambria Math"/>
              </a:rPr>
              <a:t>₂</a:t>
            </a:r>
            <a:r>
              <a:rPr sz="1800" spc="55" dirty="0">
                <a:latin typeface="Cambria Math"/>
                <a:cs typeface="Cambria Math"/>
              </a:rPr>
              <a:t>  </a:t>
            </a:r>
            <a:r>
              <a:rPr sz="1800" spc="-145" dirty="0">
                <a:latin typeface="Arial MT"/>
                <a:cs typeface="Arial MT"/>
              </a:rPr>
              <a:t>which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available</a:t>
            </a:r>
            <a:r>
              <a:rPr sz="1800" spc="39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to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them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(Cyanide</a:t>
            </a:r>
            <a:endParaRPr sz="1800">
              <a:latin typeface="Arial MT"/>
              <a:cs typeface="Arial MT"/>
            </a:endParaRPr>
          </a:p>
          <a:p>
            <a:pPr marL="184785">
              <a:lnSpc>
                <a:spcPts val="1960"/>
              </a:lnSpc>
            </a:pPr>
            <a:r>
              <a:rPr sz="1800" spc="-20" dirty="0">
                <a:latin typeface="Arial MT"/>
                <a:cs typeface="Arial MT"/>
              </a:rPr>
              <a:t>poisoning)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B73AE7-C967-8419-EB46-9FE24E97A04A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b="1" spc="-470" dirty="0">
                <a:solidFill>
                  <a:srgbClr val="464646"/>
                </a:solidFill>
                <a:latin typeface="Arial"/>
                <a:cs typeface="Arial"/>
              </a:rPr>
              <a:t>Biochemistry</a:t>
            </a:r>
            <a:r>
              <a:rPr sz="4400" b="1" spc="-260" dirty="0">
                <a:solidFill>
                  <a:srgbClr val="464646"/>
                </a:solidFill>
                <a:latin typeface="Arial"/>
                <a:cs typeface="Arial"/>
              </a:rPr>
              <a:t> of</a:t>
            </a:r>
            <a:r>
              <a:rPr sz="4400" b="1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4400" b="1" spc="-365" dirty="0">
                <a:solidFill>
                  <a:srgbClr val="464646"/>
                </a:solidFill>
                <a:latin typeface="Arial"/>
                <a:cs typeface="Arial"/>
              </a:rPr>
              <a:t>Asphyxia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9100" y="1819655"/>
            <a:ext cx="2330450" cy="2095500"/>
            <a:chOff x="419100" y="1819655"/>
            <a:chExt cx="2330450" cy="2095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2156459"/>
              <a:ext cx="286512" cy="17586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1819655"/>
              <a:ext cx="2330196" cy="14325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0811" y="2072767"/>
            <a:ext cx="1567180" cy="7747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3525" marR="5080" indent="-251460">
              <a:lnSpc>
                <a:spcPts val="2770"/>
              </a:lnSpc>
              <a:spcBef>
                <a:spcPts val="484"/>
              </a:spcBef>
            </a:pPr>
            <a:r>
              <a:rPr sz="2600" spc="-235" dirty="0">
                <a:solidFill>
                  <a:srgbClr val="FFFFFF"/>
                </a:solidFill>
                <a:latin typeface="Arial MT"/>
                <a:cs typeface="Arial MT"/>
              </a:rPr>
              <a:t>Reduction</a:t>
            </a:r>
            <a:r>
              <a:rPr sz="26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600" dirty="0">
                <a:solidFill>
                  <a:srgbClr val="FFFFFF"/>
                </a:solidFill>
                <a:latin typeface="Cambria Math"/>
                <a:cs typeface="Cambria Math"/>
              </a:rPr>
              <a:t>₂</a:t>
            </a:r>
            <a:r>
              <a:rPr sz="2600" spc="11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600" spc="-300" dirty="0">
                <a:solidFill>
                  <a:srgbClr val="FFFFFF"/>
                </a:solidFill>
                <a:latin typeface="Arial MT"/>
                <a:cs typeface="Arial MT"/>
              </a:rPr>
              <a:t>conc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2524" y="3505200"/>
            <a:ext cx="2415540" cy="2094230"/>
            <a:chOff x="382524" y="3505200"/>
            <a:chExt cx="2415540" cy="20942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840479"/>
              <a:ext cx="286512" cy="17586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524" y="3505200"/>
              <a:ext cx="2415540" cy="14310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91718" y="3785108"/>
            <a:ext cx="1986280" cy="74739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713740" marR="5080" indent="-701675">
              <a:lnSpc>
                <a:spcPts val="2560"/>
              </a:lnSpc>
              <a:spcBef>
                <a:spcPts val="655"/>
              </a:spcBef>
            </a:pPr>
            <a:r>
              <a:rPr sz="2600" spc="-215" dirty="0">
                <a:solidFill>
                  <a:srgbClr val="FFFFFF"/>
                </a:solidFill>
                <a:latin typeface="Arial MT"/>
                <a:cs typeface="Arial MT"/>
              </a:rPr>
              <a:t>Increase</a:t>
            </a:r>
            <a:r>
              <a:rPr sz="26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7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6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 MT"/>
                <a:cs typeface="Arial MT"/>
              </a:rPr>
              <a:t>Co</a:t>
            </a:r>
            <a:r>
              <a:rPr sz="2600" spc="-150" dirty="0">
                <a:solidFill>
                  <a:srgbClr val="FFFFFF"/>
                </a:solidFill>
                <a:latin typeface="Cambria Math"/>
                <a:cs typeface="Cambria Math"/>
              </a:rPr>
              <a:t>₂ </a:t>
            </a:r>
            <a:r>
              <a:rPr sz="2600" spc="-300" dirty="0">
                <a:solidFill>
                  <a:srgbClr val="FFFFFF"/>
                </a:solidFill>
                <a:latin typeface="Arial MT"/>
                <a:cs typeface="Arial MT"/>
              </a:rPr>
              <a:t>conc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2336" y="5189220"/>
            <a:ext cx="3537585" cy="1432560"/>
            <a:chOff x="402336" y="5189220"/>
            <a:chExt cx="3537585" cy="14325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823" y="5419344"/>
              <a:ext cx="3061716" cy="2865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336" y="5189220"/>
              <a:ext cx="2452116" cy="14325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11835" y="5294477"/>
            <a:ext cx="1945005" cy="107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065" marR="5080" algn="ctr">
              <a:lnSpc>
                <a:spcPct val="81800"/>
              </a:lnSpc>
              <a:spcBef>
                <a:spcPts val="675"/>
              </a:spcBef>
            </a:pPr>
            <a:r>
              <a:rPr sz="2600" spc="-385" dirty="0">
                <a:solidFill>
                  <a:srgbClr val="FFFFFF"/>
                </a:solidFill>
                <a:latin typeface="Arial MT"/>
                <a:cs typeface="Arial MT"/>
              </a:rPr>
              <a:t>Ph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6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Arial MT"/>
                <a:cs typeface="Arial MT"/>
              </a:rPr>
              <a:t>acid</a:t>
            </a:r>
            <a:r>
              <a:rPr sz="26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55" dirty="0">
                <a:solidFill>
                  <a:srgbClr val="FFFFFF"/>
                </a:solidFill>
                <a:latin typeface="Arial MT"/>
                <a:cs typeface="Arial MT"/>
              </a:rPr>
              <a:t>side </a:t>
            </a:r>
            <a:r>
              <a:rPr sz="2600" spc="-16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Arial MT"/>
                <a:cs typeface="Arial MT"/>
              </a:rPr>
              <a:t>lactic</a:t>
            </a:r>
            <a:r>
              <a:rPr sz="2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acid </a:t>
            </a:r>
            <a:r>
              <a:rPr sz="2600" spc="-65" dirty="0">
                <a:solidFill>
                  <a:srgbClr val="FFFFFF"/>
                </a:solidFill>
                <a:latin typeface="Arial MT"/>
                <a:cs typeface="Arial MT"/>
              </a:rPr>
              <a:t>increased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06140" y="3840479"/>
            <a:ext cx="2368550" cy="2781300"/>
            <a:chOff x="3406140" y="3840479"/>
            <a:chExt cx="2368550" cy="278130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9708" y="3840479"/>
              <a:ext cx="286512" cy="17586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6140" y="5189219"/>
              <a:ext cx="2368295" cy="143256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663822" y="5294477"/>
            <a:ext cx="1821180" cy="107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ct val="81800"/>
              </a:lnSpc>
              <a:spcBef>
                <a:spcPts val="675"/>
              </a:spcBef>
            </a:pPr>
            <a:r>
              <a:rPr sz="2600" spc="-160" dirty="0">
                <a:solidFill>
                  <a:srgbClr val="FFFFFF"/>
                </a:solidFill>
                <a:latin typeface="Arial MT"/>
                <a:cs typeface="Arial MT"/>
              </a:rPr>
              <a:t>Hypoxanthine </a:t>
            </a:r>
            <a:r>
              <a:rPr sz="2600" spc="-114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2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2600" spc="-65" dirty="0">
                <a:solidFill>
                  <a:srgbClr val="FFFFFF"/>
                </a:solidFill>
                <a:latin typeface="Arial MT"/>
                <a:cs typeface="Arial MT"/>
              </a:rPr>
              <a:t>increased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07664" y="2156460"/>
            <a:ext cx="2329180" cy="2780030"/>
            <a:chOff x="3407664" y="2156460"/>
            <a:chExt cx="2329180" cy="278003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9708" y="2156460"/>
              <a:ext cx="286512" cy="17586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7664" y="3505200"/>
              <a:ext cx="2328672" cy="143103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872610" y="3771646"/>
            <a:ext cx="1401445" cy="74549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45745" marR="5080" indent="-233679">
              <a:lnSpc>
                <a:spcPts val="2540"/>
              </a:lnSpc>
              <a:spcBef>
                <a:spcPts val="670"/>
              </a:spcBef>
            </a:pPr>
            <a:r>
              <a:rPr sz="2600" spc="-215" dirty="0">
                <a:solidFill>
                  <a:srgbClr val="FFFFFF"/>
                </a:solidFill>
                <a:latin typeface="Arial MT"/>
                <a:cs typeface="Arial MT"/>
              </a:rPr>
              <a:t>Increase</a:t>
            </a:r>
            <a:r>
              <a:rPr sz="26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15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cortisol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07664" y="1819655"/>
            <a:ext cx="3519170" cy="1432560"/>
            <a:chOff x="3407664" y="1819655"/>
            <a:chExt cx="3519170" cy="143256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6388" y="2049779"/>
              <a:ext cx="3060191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7664" y="1819655"/>
              <a:ext cx="2328672" cy="143256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788790" y="2086737"/>
            <a:ext cx="1569720" cy="74549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85090">
              <a:lnSpc>
                <a:spcPts val="2540"/>
              </a:lnSpc>
              <a:spcBef>
                <a:spcPts val="670"/>
              </a:spcBef>
            </a:pPr>
            <a:r>
              <a:rPr sz="2600" spc="-215" dirty="0">
                <a:solidFill>
                  <a:srgbClr val="FFFFFF"/>
                </a:solidFill>
                <a:latin typeface="Arial MT"/>
                <a:cs typeface="Arial MT"/>
              </a:rPr>
              <a:t>Increase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2600" spc="-170" dirty="0">
                <a:solidFill>
                  <a:srgbClr val="FFFFFF"/>
                </a:solidFill>
                <a:latin typeface="Arial MT"/>
                <a:cs typeface="Arial MT"/>
              </a:rPr>
              <a:t>Blood</a:t>
            </a:r>
            <a:r>
              <a:rPr sz="26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70" dirty="0">
                <a:solidFill>
                  <a:srgbClr val="FFFFFF"/>
                </a:solidFill>
                <a:latin typeface="Arial MT"/>
                <a:cs typeface="Arial MT"/>
              </a:rPr>
              <a:t>sugar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80988" y="1819655"/>
            <a:ext cx="2354580" cy="143256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592316" y="1924938"/>
            <a:ext cx="1936114" cy="10699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635" algn="ctr">
              <a:lnSpc>
                <a:spcPct val="81700"/>
              </a:lnSpc>
              <a:spcBef>
                <a:spcPts val="675"/>
              </a:spcBef>
            </a:pPr>
            <a:r>
              <a:rPr sz="2600" spc="-130" dirty="0">
                <a:solidFill>
                  <a:srgbClr val="FFFFFF"/>
                </a:solidFill>
                <a:latin typeface="Arial MT"/>
                <a:cs typeface="Arial MT"/>
              </a:rPr>
              <a:t>Replacement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Arial MT"/>
                <a:cs typeface="Arial MT"/>
              </a:rPr>
              <a:t>Na,</a:t>
            </a:r>
            <a:r>
              <a:rPr sz="2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31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7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600" spc="-100" dirty="0">
                <a:solidFill>
                  <a:srgbClr val="FFFFFF"/>
                </a:solidFill>
                <a:latin typeface="Arial MT"/>
                <a:cs typeface="Arial MT"/>
              </a:rPr>
              <a:t>tissue.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FF5745-C5D4-B6C5-9494-8BE183BBA6BE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5"/>
              </a:spcBef>
            </a:pPr>
            <a:r>
              <a:rPr sz="4400" spc="-390" dirty="0">
                <a:solidFill>
                  <a:srgbClr val="464646"/>
                </a:solidFill>
              </a:rPr>
              <a:t>Physiology</a:t>
            </a:r>
            <a:r>
              <a:rPr sz="4400" spc="-220" dirty="0">
                <a:solidFill>
                  <a:srgbClr val="464646"/>
                </a:solidFill>
              </a:rPr>
              <a:t> </a:t>
            </a:r>
            <a:r>
              <a:rPr sz="4400" dirty="0">
                <a:solidFill>
                  <a:srgbClr val="464646"/>
                </a:solidFill>
              </a:rPr>
              <a:t>Of</a:t>
            </a:r>
            <a:r>
              <a:rPr sz="4400" spc="-80" dirty="0">
                <a:solidFill>
                  <a:srgbClr val="464646"/>
                </a:solidFill>
              </a:rPr>
              <a:t> </a:t>
            </a:r>
            <a:r>
              <a:rPr sz="4400" spc="-320" dirty="0">
                <a:solidFill>
                  <a:srgbClr val="464646"/>
                </a:solidFill>
              </a:rPr>
              <a:t>Asphyxia:-</a:t>
            </a:r>
            <a:endParaRPr sz="4400"/>
          </a:p>
          <a:p>
            <a:pPr marL="85725">
              <a:lnSpc>
                <a:spcPct val="100000"/>
              </a:lnSpc>
              <a:spcBef>
                <a:spcPts val="20"/>
              </a:spcBef>
            </a:pPr>
            <a:r>
              <a:rPr b="1" spc="-370" dirty="0">
                <a:solidFill>
                  <a:srgbClr val="C00000"/>
                </a:solidFill>
                <a:latin typeface="Arial"/>
                <a:cs typeface="Arial"/>
              </a:rPr>
              <a:t>Stage</a:t>
            </a:r>
            <a:r>
              <a:rPr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C00000"/>
                </a:solidFill>
                <a:latin typeface="Arial"/>
                <a:cs typeface="Arial"/>
              </a:rPr>
              <a:t>1:-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935" y="1947265"/>
            <a:ext cx="7933055" cy="460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15595" indent="-457200">
              <a:lnSpc>
                <a:spcPct val="1501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3200" spc="-190" dirty="0">
                <a:solidFill>
                  <a:srgbClr val="2D2B1F"/>
                </a:solidFill>
                <a:latin typeface="Arial MT"/>
                <a:cs typeface="Arial MT"/>
              </a:rPr>
              <a:t>Obstruction</a:t>
            </a:r>
            <a:r>
              <a:rPr sz="3200" spc="-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0" dirty="0">
                <a:solidFill>
                  <a:srgbClr val="2D2B1F"/>
                </a:solidFill>
                <a:latin typeface="Arial MT"/>
                <a:cs typeface="Arial MT"/>
              </a:rPr>
              <a:t>leading</a:t>
            </a:r>
            <a:r>
              <a:rPr sz="3200" spc="-114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32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25" dirty="0">
                <a:solidFill>
                  <a:srgbClr val="2D2B1F"/>
                </a:solidFill>
                <a:latin typeface="Arial MT"/>
                <a:cs typeface="Arial MT"/>
              </a:rPr>
              <a:t>hypoxia</a:t>
            </a:r>
            <a:r>
              <a:rPr sz="3200" spc="-1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10" dirty="0">
                <a:solidFill>
                  <a:srgbClr val="2D2B1F"/>
                </a:solidFill>
                <a:latin typeface="Arial MT"/>
                <a:cs typeface="Arial MT"/>
              </a:rPr>
              <a:t>accumulation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55" dirty="0">
                <a:solidFill>
                  <a:srgbClr val="2D2B1F"/>
                </a:solidFill>
                <a:latin typeface="Arial MT"/>
                <a:cs typeface="Arial MT"/>
              </a:rPr>
              <a:t>CO</a:t>
            </a:r>
            <a:r>
              <a:rPr sz="3200" spc="-55" dirty="0">
                <a:solidFill>
                  <a:srgbClr val="2D2B1F"/>
                </a:solidFill>
                <a:latin typeface="Cambria Math"/>
                <a:cs typeface="Cambria Math"/>
              </a:rPr>
              <a:t>₂</a:t>
            </a:r>
            <a:r>
              <a:rPr sz="3200" spc="95" dirty="0">
                <a:solidFill>
                  <a:srgbClr val="2D2B1F"/>
                </a:solidFill>
                <a:latin typeface="Cambria Math"/>
                <a:cs typeface="Cambria Math"/>
              </a:rPr>
              <a:t> </a:t>
            </a:r>
            <a:r>
              <a:rPr sz="3200" spc="-285" dirty="0">
                <a:solidFill>
                  <a:srgbClr val="2D2B1F"/>
                </a:solidFill>
                <a:latin typeface="Arial MT"/>
                <a:cs typeface="Arial MT"/>
              </a:rPr>
              <a:t>cyanosis.</a:t>
            </a:r>
            <a:endParaRPr sz="3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425"/>
              </a:spcBef>
              <a:buClr>
                <a:srgbClr val="C00000"/>
              </a:buClr>
              <a:buFont typeface="Wingdings"/>
              <a:buChar char=""/>
              <a:tabLst>
                <a:tab pos="469265" algn="l"/>
              </a:tabLst>
            </a:pPr>
            <a:r>
              <a:rPr sz="3200" spc="-204" dirty="0">
                <a:solidFill>
                  <a:srgbClr val="2D2B1F"/>
                </a:solidFill>
                <a:latin typeface="Arial MT"/>
                <a:cs typeface="Arial MT"/>
              </a:rPr>
              <a:t>Stimulation</a:t>
            </a:r>
            <a:r>
              <a:rPr sz="3200" spc="-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11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10" dirty="0">
                <a:solidFill>
                  <a:srgbClr val="2D2B1F"/>
                </a:solidFill>
                <a:latin typeface="Arial MT"/>
                <a:cs typeface="Arial MT"/>
              </a:rPr>
              <a:t>respiratory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2D2B1F"/>
                </a:solidFill>
                <a:latin typeface="Arial MT"/>
                <a:cs typeface="Arial MT"/>
              </a:rPr>
              <a:t>center</a:t>
            </a:r>
            <a:endParaRPr sz="3200">
              <a:latin typeface="Arial MT"/>
              <a:cs typeface="Arial MT"/>
            </a:endParaRPr>
          </a:p>
          <a:p>
            <a:pPr marL="469900" marR="5080" indent="-457200">
              <a:lnSpc>
                <a:spcPct val="150000"/>
              </a:lnSpc>
              <a:spcBef>
                <a:spcPts val="495"/>
              </a:spcBef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3200" spc="-190" dirty="0">
                <a:solidFill>
                  <a:srgbClr val="2D2B1F"/>
                </a:solidFill>
                <a:latin typeface="Arial MT"/>
                <a:cs typeface="Arial MT"/>
              </a:rPr>
              <a:t>Respiratory</a:t>
            </a:r>
            <a:r>
              <a:rPr sz="32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2D2B1F"/>
                </a:solidFill>
                <a:latin typeface="Arial MT"/>
                <a:cs typeface="Arial MT"/>
              </a:rPr>
              <a:t>movements</a:t>
            </a:r>
            <a:r>
              <a:rPr sz="3200" spc="-3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75" dirty="0">
                <a:solidFill>
                  <a:srgbClr val="2D2B1F"/>
                </a:solidFill>
                <a:latin typeface="Arial MT"/>
                <a:cs typeface="Arial MT"/>
              </a:rPr>
              <a:t>quickens</a:t>
            </a:r>
            <a:r>
              <a:rPr sz="32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60" dirty="0">
                <a:solidFill>
                  <a:srgbClr val="2D2B1F"/>
                </a:solidFill>
                <a:latin typeface="Arial MT"/>
                <a:cs typeface="Arial MT"/>
              </a:rPr>
              <a:t>both</a:t>
            </a:r>
            <a:r>
              <a:rPr sz="3200" spc="-3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00" dirty="0">
                <a:solidFill>
                  <a:srgbClr val="2D2B1F"/>
                </a:solidFill>
                <a:latin typeface="Arial MT"/>
                <a:cs typeface="Arial MT"/>
              </a:rPr>
              <a:t>in</a:t>
            </a:r>
            <a:r>
              <a:rPr sz="3200" spc="-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75" dirty="0">
                <a:solidFill>
                  <a:srgbClr val="2D2B1F"/>
                </a:solidFill>
                <a:latin typeface="Arial MT"/>
                <a:cs typeface="Arial MT"/>
              </a:rPr>
              <a:t>rate</a:t>
            </a:r>
            <a:r>
              <a:rPr sz="3200" spc="-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&amp; amplitude.</a:t>
            </a:r>
            <a:endParaRPr sz="3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425"/>
              </a:spcBef>
              <a:buClr>
                <a:srgbClr val="C00000"/>
              </a:buClr>
              <a:buFont typeface="Wingdings"/>
              <a:buChar char=""/>
              <a:tabLst>
                <a:tab pos="469265" algn="l"/>
              </a:tabLst>
            </a:pPr>
            <a:r>
              <a:rPr sz="3200" spc="-200" dirty="0">
                <a:solidFill>
                  <a:srgbClr val="2D2B1F"/>
                </a:solidFill>
                <a:latin typeface="Arial MT"/>
                <a:cs typeface="Arial MT"/>
              </a:rPr>
              <a:t>Blood</a:t>
            </a:r>
            <a:r>
              <a:rPr sz="32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35" dirty="0">
                <a:solidFill>
                  <a:srgbClr val="2D2B1F"/>
                </a:solidFill>
                <a:latin typeface="Arial MT"/>
                <a:cs typeface="Arial MT"/>
              </a:rPr>
              <a:t>pressure</a:t>
            </a:r>
            <a:r>
              <a:rPr sz="3200" spc="-5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&amp;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35" dirty="0">
                <a:solidFill>
                  <a:srgbClr val="2D2B1F"/>
                </a:solidFill>
                <a:latin typeface="Arial MT"/>
                <a:cs typeface="Arial MT"/>
              </a:rPr>
              <a:t>pulse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65" dirty="0">
                <a:solidFill>
                  <a:srgbClr val="2D2B1F"/>
                </a:solidFill>
                <a:latin typeface="Arial MT"/>
                <a:cs typeface="Arial MT"/>
              </a:rPr>
              <a:t>rate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25" dirty="0">
                <a:solidFill>
                  <a:srgbClr val="2D2B1F"/>
                </a:solidFill>
                <a:latin typeface="Arial MT"/>
                <a:cs typeface="Arial MT"/>
              </a:rPr>
              <a:t>unchanged.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0B86F-CA01-847C-C351-AE2D0A9E0049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1827276"/>
            <a:ext cx="8004048" cy="45110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1000" y="1600199"/>
            <a:ext cx="8458200" cy="4965700"/>
          </a:xfrm>
          <a:custGeom>
            <a:avLst/>
            <a:gdLst/>
            <a:ahLst/>
            <a:cxnLst/>
            <a:rect l="l" t="t" r="r" b="b"/>
            <a:pathLst>
              <a:path w="8458200" h="4965700">
                <a:moveTo>
                  <a:pt x="8275320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4737100"/>
                </a:lnTo>
                <a:lnTo>
                  <a:pt x="182880" y="4782820"/>
                </a:lnTo>
                <a:lnTo>
                  <a:pt x="8275320" y="4782820"/>
                </a:lnTo>
                <a:lnTo>
                  <a:pt x="8275320" y="4737100"/>
                </a:lnTo>
                <a:lnTo>
                  <a:pt x="228600" y="4737100"/>
                </a:lnTo>
                <a:lnTo>
                  <a:pt x="228600" y="228600"/>
                </a:lnTo>
                <a:lnTo>
                  <a:pt x="8229600" y="228600"/>
                </a:lnTo>
                <a:lnTo>
                  <a:pt x="8229600" y="4736592"/>
                </a:lnTo>
                <a:lnTo>
                  <a:pt x="8275320" y="4736592"/>
                </a:lnTo>
                <a:lnTo>
                  <a:pt x="8275320" y="228600"/>
                </a:lnTo>
                <a:lnTo>
                  <a:pt x="8275320" y="182880"/>
                </a:lnTo>
                <a:close/>
              </a:path>
              <a:path w="8458200" h="4965700">
                <a:moveTo>
                  <a:pt x="8458200" y="0"/>
                </a:moveTo>
                <a:lnTo>
                  <a:pt x="0" y="0"/>
                </a:lnTo>
                <a:lnTo>
                  <a:pt x="0" y="137160"/>
                </a:lnTo>
                <a:lnTo>
                  <a:pt x="0" y="4828540"/>
                </a:lnTo>
                <a:lnTo>
                  <a:pt x="0" y="4965700"/>
                </a:lnTo>
                <a:lnTo>
                  <a:pt x="8458200" y="4965700"/>
                </a:lnTo>
                <a:lnTo>
                  <a:pt x="8458200" y="4828540"/>
                </a:lnTo>
                <a:lnTo>
                  <a:pt x="137160" y="4828540"/>
                </a:lnTo>
                <a:lnTo>
                  <a:pt x="137160" y="137160"/>
                </a:lnTo>
                <a:lnTo>
                  <a:pt x="8321040" y="137160"/>
                </a:lnTo>
                <a:lnTo>
                  <a:pt x="8321040" y="4828032"/>
                </a:lnTo>
                <a:lnTo>
                  <a:pt x="8458200" y="4828044"/>
                </a:lnTo>
                <a:lnTo>
                  <a:pt x="8458200" y="137160"/>
                </a:lnTo>
                <a:lnTo>
                  <a:pt x="84582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4540A3C-7B4F-F7DF-BFA7-4DAD720E93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4924" y="16136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35" y="490854"/>
            <a:ext cx="1783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425" dirty="0">
                <a:solidFill>
                  <a:srgbClr val="C00000"/>
                </a:solidFill>
                <a:latin typeface="Arial"/>
                <a:cs typeface="Arial"/>
              </a:rPr>
              <a:t>Stage</a:t>
            </a:r>
            <a:r>
              <a:rPr b="1" spc="-3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170" dirty="0">
                <a:solidFill>
                  <a:srgbClr val="C00000"/>
                </a:solidFill>
                <a:latin typeface="Arial"/>
                <a:cs typeface="Arial"/>
              </a:rPr>
              <a:t>2:-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482089"/>
            <a:ext cx="8371205" cy="528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2605" indent="-509905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150" dirty="0">
                <a:solidFill>
                  <a:srgbClr val="2D2B1F"/>
                </a:solidFill>
                <a:latin typeface="Arial MT"/>
                <a:cs typeface="Arial MT"/>
              </a:rPr>
              <a:t>Struggle</a:t>
            </a:r>
            <a:r>
              <a:rPr sz="32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50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3200" spc="-1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14" dirty="0">
                <a:solidFill>
                  <a:srgbClr val="2D2B1F"/>
                </a:solidFill>
                <a:latin typeface="Arial MT"/>
                <a:cs typeface="Arial MT"/>
              </a:rPr>
              <a:t>breath</a:t>
            </a:r>
            <a:r>
              <a:rPr sz="3200" spc="-11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70" dirty="0">
                <a:solidFill>
                  <a:srgbClr val="2D2B1F"/>
                </a:solidFill>
                <a:latin typeface="Arial MT"/>
                <a:cs typeface="Arial MT"/>
              </a:rPr>
              <a:t>expiratory</a:t>
            </a:r>
            <a:r>
              <a:rPr sz="3200" spc="-10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2D2B1F"/>
                </a:solidFill>
                <a:latin typeface="Arial MT"/>
                <a:cs typeface="Arial MT"/>
              </a:rPr>
              <a:t>type</a:t>
            </a:r>
            <a:r>
              <a:rPr sz="32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12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0" dirty="0">
                <a:solidFill>
                  <a:srgbClr val="2D2B1F"/>
                </a:solidFill>
                <a:latin typeface="Arial MT"/>
                <a:cs typeface="Arial MT"/>
              </a:rPr>
              <a:t>breathing.</a:t>
            </a:r>
            <a:endParaRPr sz="3200">
              <a:latin typeface="Arial MT"/>
              <a:cs typeface="Arial MT"/>
            </a:endParaRPr>
          </a:p>
          <a:p>
            <a:pPr marL="522605" indent="-509905">
              <a:lnSpc>
                <a:spcPct val="100000"/>
              </a:lnSpc>
              <a:spcBef>
                <a:spcPts val="2420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204" dirty="0">
                <a:solidFill>
                  <a:srgbClr val="2D2B1F"/>
                </a:solidFill>
                <a:latin typeface="Arial MT"/>
                <a:cs typeface="Arial MT"/>
              </a:rPr>
              <a:t>Deep</a:t>
            </a:r>
            <a:r>
              <a:rPr sz="3200" spc="-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85" dirty="0">
                <a:solidFill>
                  <a:srgbClr val="2D2B1F"/>
                </a:solidFill>
                <a:latin typeface="Arial MT"/>
                <a:cs typeface="Arial MT"/>
              </a:rPr>
              <a:t>cyanosis.</a:t>
            </a:r>
            <a:endParaRPr sz="3200">
              <a:latin typeface="Arial MT"/>
              <a:cs typeface="Arial MT"/>
            </a:endParaRPr>
          </a:p>
          <a:p>
            <a:pPr marL="522605" indent="-509905">
              <a:lnSpc>
                <a:spcPct val="100000"/>
              </a:lnSpc>
              <a:spcBef>
                <a:spcPts val="2415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325" dirty="0">
                <a:solidFill>
                  <a:srgbClr val="2D2B1F"/>
                </a:solidFill>
                <a:latin typeface="Arial MT"/>
                <a:cs typeface="Arial MT"/>
              </a:rPr>
              <a:t>Veins</a:t>
            </a:r>
            <a:r>
              <a:rPr sz="32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85" dirty="0">
                <a:solidFill>
                  <a:srgbClr val="2D2B1F"/>
                </a:solidFill>
                <a:latin typeface="Arial MT"/>
                <a:cs typeface="Arial MT"/>
              </a:rPr>
              <a:t>neck</a:t>
            </a:r>
            <a:r>
              <a:rPr sz="3200" spc="-2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45" dirty="0">
                <a:solidFill>
                  <a:srgbClr val="2D2B1F"/>
                </a:solidFill>
                <a:latin typeface="Arial MT"/>
                <a:cs typeface="Arial MT"/>
              </a:rPr>
              <a:t>get</a:t>
            </a:r>
            <a:r>
              <a:rPr sz="3200" spc="-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0" dirty="0">
                <a:solidFill>
                  <a:srgbClr val="2D2B1F"/>
                </a:solidFill>
                <a:latin typeface="Arial MT"/>
                <a:cs typeface="Arial MT"/>
              </a:rPr>
              <a:t>swollen.</a:t>
            </a:r>
            <a:endParaRPr sz="3200">
              <a:latin typeface="Arial MT"/>
              <a:cs typeface="Arial MT"/>
            </a:endParaRPr>
          </a:p>
          <a:p>
            <a:pPr marL="522605" indent="-509905">
              <a:lnSpc>
                <a:spcPct val="100000"/>
              </a:lnSpc>
              <a:spcBef>
                <a:spcPts val="2425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254" dirty="0">
                <a:solidFill>
                  <a:srgbClr val="2D2B1F"/>
                </a:solidFill>
                <a:latin typeface="Arial MT"/>
                <a:cs typeface="Arial MT"/>
              </a:rPr>
              <a:t>Congestion</a:t>
            </a:r>
            <a:r>
              <a:rPr sz="32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85" dirty="0">
                <a:solidFill>
                  <a:srgbClr val="2D2B1F"/>
                </a:solidFill>
                <a:latin typeface="Arial MT"/>
                <a:cs typeface="Arial MT"/>
              </a:rPr>
              <a:t>face</a:t>
            </a:r>
            <a:r>
              <a:rPr sz="32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25" dirty="0">
                <a:solidFill>
                  <a:srgbClr val="2D2B1F"/>
                </a:solidFill>
                <a:latin typeface="Arial MT"/>
                <a:cs typeface="Arial MT"/>
              </a:rPr>
              <a:t>and</a:t>
            </a:r>
            <a:r>
              <a:rPr sz="32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45" dirty="0">
                <a:solidFill>
                  <a:srgbClr val="2D2B1F"/>
                </a:solidFill>
                <a:latin typeface="Arial MT"/>
                <a:cs typeface="Arial MT"/>
              </a:rPr>
              <a:t>other</a:t>
            </a:r>
            <a:r>
              <a:rPr sz="3200" spc="-2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2D2B1F"/>
                </a:solidFill>
                <a:latin typeface="Arial MT"/>
                <a:cs typeface="Arial MT"/>
              </a:rPr>
              <a:t>organ</a:t>
            </a:r>
            <a:endParaRPr sz="3200">
              <a:latin typeface="Arial MT"/>
              <a:cs typeface="Arial MT"/>
            </a:endParaRPr>
          </a:p>
          <a:p>
            <a:pPr marL="522605" indent="-509905">
              <a:lnSpc>
                <a:spcPct val="100000"/>
              </a:lnSpc>
              <a:spcBef>
                <a:spcPts val="2425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380" dirty="0">
                <a:solidFill>
                  <a:srgbClr val="2D2B1F"/>
                </a:solidFill>
                <a:latin typeface="Arial MT"/>
                <a:cs typeface="Arial MT"/>
              </a:rPr>
              <a:t>Unconsciousness</a:t>
            </a:r>
            <a:endParaRPr sz="3200">
              <a:latin typeface="Arial MT"/>
              <a:cs typeface="Arial MT"/>
            </a:endParaRPr>
          </a:p>
          <a:p>
            <a:pPr marL="522605" indent="-509905">
              <a:lnSpc>
                <a:spcPct val="100000"/>
              </a:lnSpc>
              <a:spcBef>
                <a:spcPts val="2415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195" dirty="0">
                <a:solidFill>
                  <a:srgbClr val="2D2B1F"/>
                </a:solidFill>
                <a:latin typeface="Arial MT"/>
                <a:cs typeface="Arial MT"/>
              </a:rPr>
              <a:t>Breathing</a:t>
            </a:r>
            <a:r>
              <a:rPr sz="3200" spc="-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40" dirty="0">
                <a:solidFill>
                  <a:srgbClr val="2D2B1F"/>
                </a:solidFill>
                <a:latin typeface="Arial MT"/>
                <a:cs typeface="Arial MT"/>
              </a:rPr>
              <a:t>more</a:t>
            </a:r>
            <a:r>
              <a:rPr sz="3200" spc="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2D2B1F"/>
                </a:solidFill>
                <a:latin typeface="Arial MT"/>
                <a:cs typeface="Arial MT"/>
              </a:rPr>
              <a:t>laboured.</a:t>
            </a:r>
            <a:endParaRPr sz="3200">
              <a:latin typeface="Arial MT"/>
              <a:cs typeface="Arial MT"/>
            </a:endParaRPr>
          </a:p>
          <a:p>
            <a:pPr marL="522605" indent="-509905">
              <a:lnSpc>
                <a:spcPct val="100000"/>
              </a:lnSpc>
              <a:spcBef>
                <a:spcPts val="2425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270" dirty="0">
                <a:solidFill>
                  <a:srgbClr val="2D2B1F"/>
                </a:solidFill>
                <a:latin typeface="Arial MT"/>
                <a:cs typeface="Arial MT"/>
              </a:rPr>
              <a:t>Convulsion</a:t>
            </a:r>
            <a:r>
              <a:rPr sz="3200" spc="-270" dirty="0">
                <a:solidFill>
                  <a:srgbClr val="2D2B1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ED250-0EBA-A017-9387-22E9720E34F5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35" y="490854"/>
            <a:ext cx="1783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425" dirty="0">
                <a:solidFill>
                  <a:srgbClr val="C00000"/>
                </a:solidFill>
                <a:latin typeface="Arial"/>
                <a:cs typeface="Arial"/>
              </a:rPr>
              <a:t>Stage</a:t>
            </a:r>
            <a:r>
              <a:rPr b="1" spc="-3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170" dirty="0">
                <a:solidFill>
                  <a:srgbClr val="C00000"/>
                </a:solidFill>
                <a:latin typeface="Arial"/>
                <a:cs typeface="Arial"/>
              </a:rPr>
              <a:t>3:-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411" y="2160777"/>
            <a:ext cx="4616450" cy="2103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2605" indent="-509905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  <a:tab pos="3237230" algn="l"/>
              </a:tabLst>
            </a:pPr>
            <a:r>
              <a:rPr sz="3200" spc="-385" dirty="0">
                <a:solidFill>
                  <a:srgbClr val="2D2B1F"/>
                </a:solidFill>
                <a:latin typeface="Arial MT"/>
                <a:cs typeface="Arial MT"/>
              </a:rPr>
              <a:t>Unconsciousness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	</a:t>
            </a:r>
            <a:r>
              <a:rPr sz="3200" spc="-215" dirty="0">
                <a:solidFill>
                  <a:srgbClr val="2D2B1F"/>
                </a:solidFill>
                <a:latin typeface="Arial MT"/>
                <a:cs typeface="Arial MT"/>
              </a:rPr>
              <a:t>deepens</a:t>
            </a:r>
            <a:endParaRPr sz="3200">
              <a:latin typeface="Arial MT"/>
              <a:cs typeface="Arial MT"/>
            </a:endParaRPr>
          </a:p>
          <a:p>
            <a:pPr marL="522605" indent="-509905">
              <a:lnSpc>
                <a:spcPct val="100000"/>
              </a:lnSpc>
              <a:spcBef>
                <a:spcPts val="2420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195" dirty="0">
                <a:solidFill>
                  <a:srgbClr val="2D2B1F"/>
                </a:solidFill>
                <a:latin typeface="Arial MT"/>
                <a:cs typeface="Arial MT"/>
              </a:rPr>
              <a:t>Breathing</a:t>
            </a:r>
            <a:r>
              <a:rPr sz="3200" spc="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330" dirty="0">
                <a:solidFill>
                  <a:srgbClr val="2D2B1F"/>
                </a:solidFill>
                <a:latin typeface="Arial MT"/>
                <a:cs typeface="Arial MT"/>
              </a:rPr>
              <a:t>slow.</a:t>
            </a:r>
            <a:endParaRPr sz="3200">
              <a:latin typeface="Arial MT"/>
              <a:cs typeface="Arial MT"/>
            </a:endParaRPr>
          </a:p>
          <a:p>
            <a:pPr marL="522605" indent="-509905">
              <a:lnSpc>
                <a:spcPct val="100000"/>
              </a:lnSpc>
              <a:spcBef>
                <a:spcPts val="2415"/>
              </a:spcBef>
              <a:buClr>
                <a:srgbClr val="C00000"/>
              </a:buClr>
              <a:buFont typeface="Wingdings"/>
              <a:buChar char=""/>
              <a:tabLst>
                <a:tab pos="522605" algn="l"/>
              </a:tabLst>
            </a:pPr>
            <a:r>
              <a:rPr sz="3200" spc="-254" dirty="0">
                <a:solidFill>
                  <a:srgbClr val="2D2B1F"/>
                </a:solidFill>
                <a:latin typeface="Arial MT"/>
                <a:cs typeface="Arial MT"/>
              </a:rPr>
              <a:t>Pupils</a:t>
            </a:r>
            <a:r>
              <a:rPr sz="3200" spc="-4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2D2B1F"/>
                </a:solidFill>
                <a:latin typeface="Arial MT"/>
                <a:cs typeface="Arial MT"/>
              </a:rPr>
              <a:t>dilated.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11" y="2743200"/>
            <a:ext cx="4349496" cy="3733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C0A66B-BCE2-CEAC-0EE7-9906AB4CFA4F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2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45" dirty="0">
                <a:solidFill>
                  <a:srgbClr val="464646"/>
                </a:solidFill>
              </a:rPr>
              <a:t>Pathology</a:t>
            </a:r>
            <a:r>
              <a:rPr sz="4400" spc="-254" dirty="0">
                <a:solidFill>
                  <a:srgbClr val="464646"/>
                </a:solidFill>
              </a:rPr>
              <a:t> </a:t>
            </a:r>
            <a:r>
              <a:rPr sz="4400" spc="-55" dirty="0">
                <a:solidFill>
                  <a:srgbClr val="464646"/>
                </a:solidFill>
              </a:rPr>
              <a:t>of</a:t>
            </a:r>
            <a:r>
              <a:rPr sz="4400" spc="-325" dirty="0">
                <a:solidFill>
                  <a:srgbClr val="464646"/>
                </a:solidFill>
              </a:rPr>
              <a:t> </a:t>
            </a:r>
            <a:r>
              <a:rPr sz="4400" spc="-305" dirty="0">
                <a:solidFill>
                  <a:srgbClr val="464646"/>
                </a:solidFill>
              </a:rPr>
              <a:t>Asphyxia:-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18711" y="5285017"/>
            <a:ext cx="13589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9"/>
              </a:lnSpc>
            </a:pPr>
            <a:r>
              <a:rPr sz="3200" spc="-595" dirty="0">
                <a:solidFill>
                  <a:srgbClr val="2D2B1F"/>
                </a:solidFill>
                <a:latin typeface="Arial MT"/>
                <a:cs typeface="Arial MT"/>
              </a:rPr>
              <a:t>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411" y="1811527"/>
            <a:ext cx="4283075" cy="4710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640" dirty="0">
                <a:solidFill>
                  <a:srgbClr val="21798F"/>
                </a:solidFill>
                <a:latin typeface="Arial"/>
                <a:cs typeface="Arial"/>
              </a:rPr>
              <a:t>CCFPP</a:t>
            </a:r>
            <a:endParaRPr sz="4400">
              <a:latin typeface="Arial"/>
              <a:cs typeface="Arial"/>
            </a:endParaRPr>
          </a:p>
          <a:p>
            <a:pPr marL="570230" indent="-557530">
              <a:lnSpc>
                <a:spcPct val="100000"/>
              </a:lnSpc>
              <a:spcBef>
                <a:spcPts val="2725"/>
              </a:spcBef>
              <a:buFont typeface="Wingdings"/>
              <a:buChar char=""/>
              <a:tabLst>
                <a:tab pos="570230" algn="l"/>
              </a:tabLst>
            </a:pPr>
            <a:r>
              <a:rPr sz="3200" spc="-150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spc="-150" dirty="0">
                <a:solidFill>
                  <a:srgbClr val="2D2B1F"/>
                </a:solidFill>
                <a:latin typeface="Arial MT"/>
                <a:cs typeface="Arial MT"/>
              </a:rPr>
              <a:t>ongestion</a:t>
            </a:r>
            <a:endParaRPr sz="3200">
              <a:latin typeface="Arial MT"/>
              <a:cs typeface="Arial MT"/>
            </a:endParaRPr>
          </a:p>
          <a:p>
            <a:pPr marL="570230" indent="-557530">
              <a:lnSpc>
                <a:spcPct val="100000"/>
              </a:lnSpc>
              <a:spcBef>
                <a:spcPts val="2410"/>
              </a:spcBef>
              <a:buFont typeface="Wingdings"/>
              <a:buChar char=""/>
              <a:tabLst>
                <a:tab pos="570230" algn="l"/>
              </a:tabLst>
            </a:pPr>
            <a:r>
              <a:rPr sz="3200" spc="-2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spc="-295" dirty="0">
                <a:solidFill>
                  <a:srgbClr val="2D2B1F"/>
                </a:solidFill>
                <a:latin typeface="Arial MT"/>
                <a:cs typeface="Arial MT"/>
              </a:rPr>
              <a:t>yanosis</a:t>
            </a:r>
            <a:endParaRPr sz="3200">
              <a:latin typeface="Arial MT"/>
              <a:cs typeface="Arial MT"/>
            </a:endParaRPr>
          </a:p>
          <a:p>
            <a:pPr marL="570230" indent="-557530">
              <a:lnSpc>
                <a:spcPct val="100000"/>
              </a:lnSpc>
              <a:spcBef>
                <a:spcPts val="2430"/>
              </a:spcBef>
              <a:buFont typeface="Wingdings"/>
              <a:buChar char=""/>
              <a:tabLst>
                <a:tab pos="570230" algn="l"/>
              </a:tabLst>
            </a:pPr>
            <a:r>
              <a:rPr sz="3200" spc="-13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200" spc="-130" dirty="0">
                <a:solidFill>
                  <a:srgbClr val="2D2B1F"/>
                </a:solidFill>
                <a:latin typeface="Arial MT"/>
                <a:cs typeface="Arial MT"/>
              </a:rPr>
              <a:t>luidity</a:t>
            </a:r>
            <a:r>
              <a:rPr sz="3200" spc="-5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2D2B1F"/>
                </a:solidFill>
                <a:latin typeface="Arial MT"/>
                <a:cs typeface="Arial MT"/>
              </a:rPr>
              <a:t>blood</a:t>
            </a:r>
            <a:endParaRPr sz="3200">
              <a:latin typeface="Arial MT"/>
              <a:cs typeface="Arial MT"/>
            </a:endParaRPr>
          </a:p>
          <a:p>
            <a:pPr marL="570230" indent="-557530">
              <a:lnSpc>
                <a:spcPct val="100000"/>
              </a:lnSpc>
              <a:spcBef>
                <a:spcPts val="2420"/>
              </a:spcBef>
              <a:buFont typeface="Wingdings"/>
              <a:buChar char=""/>
              <a:tabLst>
                <a:tab pos="570230" algn="l"/>
              </a:tabLst>
            </a:pPr>
            <a:r>
              <a:rPr sz="3200" spc="-22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200" spc="-220" dirty="0">
                <a:solidFill>
                  <a:srgbClr val="2D2B1F"/>
                </a:solidFill>
                <a:latin typeface="Arial MT"/>
                <a:cs typeface="Arial MT"/>
              </a:rPr>
              <a:t>etechial</a:t>
            </a:r>
            <a:r>
              <a:rPr sz="3200" spc="-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75" dirty="0">
                <a:solidFill>
                  <a:srgbClr val="2D2B1F"/>
                </a:solidFill>
                <a:latin typeface="Arial MT"/>
                <a:cs typeface="Arial MT"/>
              </a:rPr>
              <a:t>haemorrhage</a:t>
            </a:r>
            <a:endParaRPr sz="3200">
              <a:latin typeface="Arial MT"/>
              <a:cs typeface="Arial MT"/>
            </a:endParaRPr>
          </a:p>
          <a:p>
            <a:pPr marL="570230" indent="-557530">
              <a:lnSpc>
                <a:spcPct val="100000"/>
              </a:lnSpc>
              <a:spcBef>
                <a:spcPts val="2415"/>
              </a:spcBef>
              <a:buFont typeface="Wingdings"/>
              <a:buChar char=""/>
              <a:tabLst>
                <a:tab pos="570230" algn="l"/>
              </a:tabLst>
            </a:pPr>
            <a:r>
              <a:rPr sz="3200" spc="-24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200" spc="-240" dirty="0">
                <a:solidFill>
                  <a:srgbClr val="2D2B1F"/>
                </a:solidFill>
                <a:latin typeface="Arial MT"/>
                <a:cs typeface="Arial MT"/>
              </a:rPr>
              <a:t>ulmonary</a:t>
            </a:r>
            <a:r>
              <a:rPr sz="3200" spc="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2D2B1F"/>
                </a:solidFill>
                <a:latin typeface="Arial MT"/>
                <a:cs typeface="Arial MT"/>
              </a:rPr>
              <a:t>oedema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831848"/>
            <a:ext cx="4020311" cy="45430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11B46A-F547-83D6-BD1B-4F23EBC9DFED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4439"/>
            <a:ext cx="9144000" cy="1068705"/>
            <a:chOff x="0" y="1234439"/>
            <a:chExt cx="9144000" cy="1068705"/>
          </a:xfrm>
        </p:grpSpPr>
        <p:sp>
          <p:nvSpPr>
            <p:cNvPr id="3" name="object 3"/>
            <p:cNvSpPr/>
            <p:nvPr/>
          </p:nvSpPr>
          <p:spPr>
            <a:xfrm>
              <a:off x="3874770" y="1600961"/>
              <a:ext cx="4892040" cy="692150"/>
            </a:xfrm>
            <a:custGeom>
              <a:avLst/>
              <a:gdLst/>
              <a:ahLst/>
              <a:cxnLst/>
              <a:rect l="l" t="t" r="r" b="b"/>
              <a:pathLst>
                <a:path w="4892040" h="692150">
                  <a:moveTo>
                    <a:pt x="4546091" y="0"/>
                  </a:moveTo>
                  <a:lnTo>
                    <a:pt x="4546091" y="86487"/>
                  </a:lnTo>
                  <a:lnTo>
                    <a:pt x="0" y="86487"/>
                  </a:lnTo>
                  <a:lnTo>
                    <a:pt x="0" y="605409"/>
                  </a:lnTo>
                  <a:lnTo>
                    <a:pt x="4546091" y="605409"/>
                  </a:lnTo>
                  <a:lnTo>
                    <a:pt x="4546091" y="691896"/>
                  </a:lnTo>
                  <a:lnTo>
                    <a:pt x="4892039" y="345948"/>
                  </a:lnTo>
                  <a:lnTo>
                    <a:pt x="4546091" y="0"/>
                  </a:lnTo>
                  <a:close/>
                </a:path>
              </a:pathLst>
            </a:custGeom>
            <a:solidFill>
              <a:srgbClr val="CDDF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74770" y="1600961"/>
              <a:ext cx="4892040" cy="692150"/>
            </a:xfrm>
            <a:custGeom>
              <a:avLst/>
              <a:gdLst/>
              <a:ahLst/>
              <a:cxnLst/>
              <a:rect l="l" t="t" r="r" b="b"/>
              <a:pathLst>
                <a:path w="4892040" h="692150">
                  <a:moveTo>
                    <a:pt x="0" y="86487"/>
                  </a:moveTo>
                  <a:lnTo>
                    <a:pt x="4546091" y="86487"/>
                  </a:lnTo>
                  <a:lnTo>
                    <a:pt x="4546091" y="0"/>
                  </a:lnTo>
                  <a:lnTo>
                    <a:pt x="4892039" y="345948"/>
                  </a:lnTo>
                  <a:lnTo>
                    <a:pt x="4546091" y="691896"/>
                  </a:lnTo>
                  <a:lnTo>
                    <a:pt x="4546091" y="605409"/>
                  </a:lnTo>
                  <a:lnTo>
                    <a:pt x="0" y="605409"/>
                  </a:lnTo>
                  <a:lnTo>
                    <a:pt x="0" y="864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210" dirty="0">
                <a:solidFill>
                  <a:srgbClr val="464646"/>
                </a:solidFill>
              </a:rPr>
              <a:t>Clinical</a:t>
            </a:r>
            <a:r>
              <a:rPr sz="4400" spc="-35" dirty="0">
                <a:solidFill>
                  <a:srgbClr val="464646"/>
                </a:solidFill>
              </a:rPr>
              <a:t> </a:t>
            </a:r>
            <a:r>
              <a:rPr sz="4400" spc="-310" dirty="0">
                <a:solidFill>
                  <a:srgbClr val="464646"/>
                </a:solidFill>
              </a:rPr>
              <a:t>Effects</a:t>
            </a:r>
            <a:r>
              <a:rPr sz="4400" spc="-55" dirty="0">
                <a:solidFill>
                  <a:srgbClr val="464646"/>
                </a:solidFill>
              </a:rPr>
              <a:t> </a:t>
            </a:r>
            <a:r>
              <a:rPr sz="4400" spc="90" dirty="0">
                <a:solidFill>
                  <a:srgbClr val="464646"/>
                </a:solidFill>
              </a:rPr>
              <a:t>Of</a:t>
            </a:r>
            <a:r>
              <a:rPr sz="4400" spc="85" dirty="0">
                <a:solidFill>
                  <a:srgbClr val="464646"/>
                </a:solidFill>
              </a:rPr>
              <a:t> </a:t>
            </a:r>
            <a:r>
              <a:rPr sz="4400" spc="-185" dirty="0">
                <a:solidFill>
                  <a:srgbClr val="464646"/>
                </a:solidFill>
              </a:rPr>
              <a:t>Asphyxia: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3873500" y="1645158"/>
            <a:ext cx="341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Arial MT"/>
                <a:cs typeface="Arial MT"/>
              </a:rPr>
              <a:t>due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formation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reduced-</a:t>
            </a:r>
            <a:r>
              <a:rPr sz="1800" spc="-25" dirty="0">
                <a:latin typeface="Arial MT"/>
                <a:cs typeface="Arial MT"/>
              </a:rPr>
              <a:t>Hb)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3504" y="1591055"/>
            <a:ext cx="3281679" cy="711835"/>
            <a:chOff x="603504" y="1591055"/>
            <a:chExt cx="3281679" cy="711835"/>
          </a:xfrm>
        </p:grpSpPr>
        <p:sp>
          <p:nvSpPr>
            <p:cNvPr id="8" name="object 8"/>
            <p:cNvSpPr/>
            <p:nvPr/>
          </p:nvSpPr>
          <p:spPr>
            <a:xfrm>
              <a:off x="613410" y="1600961"/>
              <a:ext cx="3261360" cy="692150"/>
            </a:xfrm>
            <a:custGeom>
              <a:avLst/>
              <a:gdLst/>
              <a:ahLst/>
              <a:cxnLst/>
              <a:rect l="l" t="t" r="r" b="b"/>
              <a:pathLst>
                <a:path w="3261360" h="692150">
                  <a:moveTo>
                    <a:pt x="3146043" y="0"/>
                  </a:moveTo>
                  <a:lnTo>
                    <a:pt x="115316" y="0"/>
                  </a:lnTo>
                  <a:lnTo>
                    <a:pt x="70428" y="9070"/>
                  </a:lnTo>
                  <a:lnTo>
                    <a:pt x="33774" y="33797"/>
                  </a:lnTo>
                  <a:lnTo>
                    <a:pt x="9061" y="70455"/>
                  </a:lnTo>
                  <a:lnTo>
                    <a:pt x="0" y="115315"/>
                  </a:lnTo>
                  <a:lnTo>
                    <a:pt x="0" y="576579"/>
                  </a:lnTo>
                  <a:lnTo>
                    <a:pt x="9061" y="621440"/>
                  </a:lnTo>
                  <a:lnTo>
                    <a:pt x="33774" y="658098"/>
                  </a:lnTo>
                  <a:lnTo>
                    <a:pt x="70428" y="682825"/>
                  </a:lnTo>
                  <a:lnTo>
                    <a:pt x="115316" y="691896"/>
                  </a:lnTo>
                  <a:lnTo>
                    <a:pt x="3146043" y="691896"/>
                  </a:lnTo>
                  <a:lnTo>
                    <a:pt x="3190904" y="682825"/>
                  </a:lnTo>
                  <a:lnTo>
                    <a:pt x="3227562" y="658098"/>
                  </a:lnTo>
                  <a:lnTo>
                    <a:pt x="3252289" y="621440"/>
                  </a:lnTo>
                  <a:lnTo>
                    <a:pt x="3261360" y="576579"/>
                  </a:lnTo>
                  <a:lnTo>
                    <a:pt x="3261360" y="115315"/>
                  </a:lnTo>
                  <a:lnTo>
                    <a:pt x="3252289" y="70455"/>
                  </a:lnTo>
                  <a:lnTo>
                    <a:pt x="3227562" y="33797"/>
                  </a:lnTo>
                  <a:lnTo>
                    <a:pt x="3190904" y="9070"/>
                  </a:lnTo>
                  <a:lnTo>
                    <a:pt x="3146043" y="0"/>
                  </a:lnTo>
                  <a:close/>
                </a:path>
              </a:pathLst>
            </a:custGeom>
            <a:solidFill>
              <a:srgbClr val="2CA1B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3410" y="1600961"/>
              <a:ext cx="3261360" cy="692150"/>
            </a:xfrm>
            <a:custGeom>
              <a:avLst/>
              <a:gdLst/>
              <a:ahLst/>
              <a:cxnLst/>
              <a:rect l="l" t="t" r="r" b="b"/>
              <a:pathLst>
                <a:path w="3261360" h="692150">
                  <a:moveTo>
                    <a:pt x="0" y="115315"/>
                  </a:moveTo>
                  <a:lnTo>
                    <a:pt x="9061" y="70455"/>
                  </a:lnTo>
                  <a:lnTo>
                    <a:pt x="33774" y="33797"/>
                  </a:lnTo>
                  <a:lnTo>
                    <a:pt x="70428" y="9070"/>
                  </a:lnTo>
                  <a:lnTo>
                    <a:pt x="115316" y="0"/>
                  </a:lnTo>
                  <a:lnTo>
                    <a:pt x="3146043" y="0"/>
                  </a:lnTo>
                  <a:lnTo>
                    <a:pt x="3190904" y="9070"/>
                  </a:lnTo>
                  <a:lnTo>
                    <a:pt x="3227562" y="33797"/>
                  </a:lnTo>
                  <a:lnTo>
                    <a:pt x="3252289" y="70455"/>
                  </a:lnTo>
                  <a:lnTo>
                    <a:pt x="3261360" y="115315"/>
                  </a:lnTo>
                  <a:lnTo>
                    <a:pt x="3261360" y="576579"/>
                  </a:lnTo>
                  <a:lnTo>
                    <a:pt x="3252289" y="621440"/>
                  </a:lnTo>
                  <a:lnTo>
                    <a:pt x="3227562" y="658098"/>
                  </a:lnTo>
                  <a:lnTo>
                    <a:pt x="3190904" y="682825"/>
                  </a:lnTo>
                  <a:lnTo>
                    <a:pt x="3146043" y="691896"/>
                  </a:lnTo>
                  <a:lnTo>
                    <a:pt x="115316" y="691896"/>
                  </a:lnTo>
                  <a:lnTo>
                    <a:pt x="70428" y="682825"/>
                  </a:lnTo>
                  <a:lnTo>
                    <a:pt x="33774" y="658098"/>
                  </a:lnTo>
                  <a:lnTo>
                    <a:pt x="9061" y="621440"/>
                  </a:lnTo>
                  <a:lnTo>
                    <a:pt x="0" y="576579"/>
                  </a:lnTo>
                  <a:lnTo>
                    <a:pt x="0" y="1153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73479" y="1754505"/>
            <a:ext cx="1143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Cyanosis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64609" y="2351277"/>
            <a:ext cx="4912360" cy="712470"/>
            <a:chOff x="3864609" y="2351277"/>
            <a:chExt cx="4912360" cy="712470"/>
          </a:xfrm>
        </p:grpSpPr>
        <p:sp>
          <p:nvSpPr>
            <p:cNvPr id="12" name="object 12"/>
            <p:cNvSpPr/>
            <p:nvPr/>
          </p:nvSpPr>
          <p:spPr>
            <a:xfrm>
              <a:off x="3874769" y="2361437"/>
              <a:ext cx="4892040" cy="692150"/>
            </a:xfrm>
            <a:custGeom>
              <a:avLst/>
              <a:gdLst/>
              <a:ahLst/>
              <a:cxnLst/>
              <a:rect l="l" t="t" r="r" b="b"/>
              <a:pathLst>
                <a:path w="4892040" h="692150">
                  <a:moveTo>
                    <a:pt x="4546091" y="0"/>
                  </a:moveTo>
                  <a:lnTo>
                    <a:pt x="4546091" y="86487"/>
                  </a:lnTo>
                  <a:lnTo>
                    <a:pt x="0" y="86487"/>
                  </a:lnTo>
                  <a:lnTo>
                    <a:pt x="0" y="605409"/>
                  </a:lnTo>
                  <a:lnTo>
                    <a:pt x="4546091" y="605409"/>
                  </a:lnTo>
                  <a:lnTo>
                    <a:pt x="4546091" y="691896"/>
                  </a:lnTo>
                  <a:lnTo>
                    <a:pt x="4892039" y="345948"/>
                  </a:lnTo>
                  <a:lnTo>
                    <a:pt x="4546091" y="0"/>
                  </a:lnTo>
                  <a:close/>
                </a:path>
              </a:pathLst>
            </a:custGeom>
            <a:solidFill>
              <a:srgbClr val="CDDF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4769" y="2361437"/>
              <a:ext cx="4892040" cy="692150"/>
            </a:xfrm>
            <a:custGeom>
              <a:avLst/>
              <a:gdLst/>
              <a:ahLst/>
              <a:cxnLst/>
              <a:rect l="l" t="t" r="r" b="b"/>
              <a:pathLst>
                <a:path w="4892040" h="692150">
                  <a:moveTo>
                    <a:pt x="0" y="86487"/>
                  </a:moveTo>
                  <a:lnTo>
                    <a:pt x="4546091" y="86487"/>
                  </a:lnTo>
                  <a:lnTo>
                    <a:pt x="4546091" y="0"/>
                  </a:lnTo>
                  <a:lnTo>
                    <a:pt x="4892039" y="345948"/>
                  </a:lnTo>
                  <a:lnTo>
                    <a:pt x="4546091" y="691896"/>
                  </a:lnTo>
                  <a:lnTo>
                    <a:pt x="4546091" y="605409"/>
                  </a:lnTo>
                  <a:lnTo>
                    <a:pt x="0" y="605409"/>
                  </a:lnTo>
                  <a:lnTo>
                    <a:pt x="0" y="864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73500" y="2405888"/>
            <a:ext cx="4118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  <a:tab pos="3217545" algn="l"/>
              </a:tabLst>
            </a:pPr>
            <a:r>
              <a:rPr sz="1800" dirty="0">
                <a:latin typeface="Arial MT"/>
                <a:cs typeface="Arial MT"/>
              </a:rPr>
              <a:t>due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increased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intravenous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pressure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3504" y="2351532"/>
            <a:ext cx="3281679" cy="711835"/>
            <a:chOff x="603504" y="2351532"/>
            <a:chExt cx="3281679" cy="711835"/>
          </a:xfrm>
        </p:grpSpPr>
        <p:sp>
          <p:nvSpPr>
            <p:cNvPr id="16" name="object 16"/>
            <p:cNvSpPr/>
            <p:nvPr/>
          </p:nvSpPr>
          <p:spPr>
            <a:xfrm>
              <a:off x="613410" y="2361438"/>
              <a:ext cx="3261360" cy="692150"/>
            </a:xfrm>
            <a:custGeom>
              <a:avLst/>
              <a:gdLst/>
              <a:ahLst/>
              <a:cxnLst/>
              <a:rect l="l" t="t" r="r" b="b"/>
              <a:pathLst>
                <a:path w="3261360" h="692150">
                  <a:moveTo>
                    <a:pt x="3146043" y="0"/>
                  </a:moveTo>
                  <a:lnTo>
                    <a:pt x="115316" y="0"/>
                  </a:lnTo>
                  <a:lnTo>
                    <a:pt x="70428" y="9070"/>
                  </a:lnTo>
                  <a:lnTo>
                    <a:pt x="33774" y="33797"/>
                  </a:lnTo>
                  <a:lnTo>
                    <a:pt x="9061" y="70455"/>
                  </a:lnTo>
                  <a:lnTo>
                    <a:pt x="0" y="115315"/>
                  </a:lnTo>
                  <a:lnTo>
                    <a:pt x="0" y="576579"/>
                  </a:lnTo>
                  <a:lnTo>
                    <a:pt x="9061" y="621440"/>
                  </a:lnTo>
                  <a:lnTo>
                    <a:pt x="33774" y="658098"/>
                  </a:lnTo>
                  <a:lnTo>
                    <a:pt x="70428" y="682825"/>
                  </a:lnTo>
                  <a:lnTo>
                    <a:pt x="115316" y="691896"/>
                  </a:lnTo>
                  <a:lnTo>
                    <a:pt x="3146043" y="691896"/>
                  </a:lnTo>
                  <a:lnTo>
                    <a:pt x="3190904" y="682825"/>
                  </a:lnTo>
                  <a:lnTo>
                    <a:pt x="3227562" y="658098"/>
                  </a:lnTo>
                  <a:lnTo>
                    <a:pt x="3252289" y="621440"/>
                  </a:lnTo>
                  <a:lnTo>
                    <a:pt x="3261360" y="576579"/>
                  </a:lnTo>
                  <a:lnTo>
                    <a:pt x="3261360" y="115315"/>
                  </a:lnTo>
                  <a:lnTo>
                    <a:pt x="3252289" y="70455"/>
                  </a:lnTo>
                  <a:lnTo>
                    <a:pt x="3227562" y="33797"/>
                  </a:lnTo>
                  <a:lnTo>
                    <a:pt x="3190904" y="9070"/>
                  </a:lnTo>
                  <a:lnTo>
                    <a:pt x="3146043" y="0"/>
                  </a:lnTo>
                  <a:close/>
                </a:path>
              </a:pathLst>
            </a:custGeom>
            <a:solidFill>
              <a:srgbClr val="2CA1BE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410" y="2361438"/>
              <a:ext cx="3261360" cy="692150"/>
            </a:xfrm>
            <a:custGeom>
              <a:avLst/>
              <a:gdLst/>
              <a:ahLst/>
              <a:cxnLst/>
              <a:rect l="l" t="t" r="r" b="b"/>
              <a:pathLst>
                <a:path w="3261360" h="692150">
                  <a:moveTo>
                    <a:pt x="0" y="115315"/>
                  </a:moveTo>
                  <a:lnTo>
                    <a:pt x="9061" y="70455"/>
                  </a:lnTo>
                  <a:lnTo>
                    <a:pt x="33774" y="33797"/>
                  </a:lnTo>
                  <a:lnTo>
                    <a:pt x="70428" y="9070"/>
                  </a:lnTo>
                  <a:lnTo>
                    <a:pt x="115316" y="0"/>
                  </a:lnTo>
                  <a:lnTo>
                    <a:pt x="3146043" y="0"/>
                  </a:lnTo>
                  <a:lnTo>
                    <a:pt x="3190904" y="9070"/>
                  </a:lnTo>
                  <a:lnTo>
                    <a:pt x="3227562" y="33797"/>
                  </a:lnTo>
                  <a:lnTo>
                    <a:pt x="3252289" y="70455"/>
                  </a:lnTo>
                  <a:lnTo>
                    <a:pt x="3261360" y="115315"/>
                  </a:lnTo>
                  <a:lnTo>
                    <a:pt x="3261360" y="576579"/>
                  </a:lnTo>
                  <a:lnTo>
                    <a:pt x="3252289" y="621440"/>
                  </a:lnTo>
                  <a:lnTo>
                    <a:pt x="3227562" y="658098"/>
                  </a:lnTo>
                  <a:lnTo>
                    <a:pt x="3190904" y="682825"/>
                  </a:lnTo>
                  <a:lnTo>
                    <a:pt x="3146043" y="691896"/>
                  </a:lnTo>
                  <a:lnTo>
                    <a:pt x="115316" y="691896"/>
                  </a:lnTo>
                  <a:lnTo>
                    <a:pt x="70428" y="682825"/>
                  </a:lnTo>
                  <a:lnTo>
                    <a:pt x="33774" y="658098"/>
                  </a:lnTo>
                  <a:lnTo>
                    <a:pt x="9061" y="621440"/>
                  </a:lnTo>
                  <a:lnTo>
                    <a:pt x="0" y="576579"/>
                  </a:lnTo>
                  <a:lnTo>
                    <a:pt x="0" y="1153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9909" y="2515057"/>
            <a:ext cx="29870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Patechiae</a:t>
            </a:r>
            <a:r>
              <a:rPr sz="2000" b="1" spc="-7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D2B1F"/>
                </a:solidFill>
                <a:latin typeface="Arial"/>
                <a:cs typeface="Arial"/>
              </a:rPr>
              <a:t>(Tardieu</a:t>
            </a:r>
            <a:r>
              <a:rPr sz="2000" b="1" spc="-85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spots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64609" y="3113277"/>
            <a:ext cx="4912360" cy="711200"/>
            <a:chOff x="3864609" y="3113277"/>
            <a:chExt cx="4912360" cy="711200"/>
          </a:xfrm>
        </p:grpSpPr>
        <p:sp>
          <p:nvSpPr>
            <p:cNvPr id="20" name="object 20"/>
            <p:cNvSpPr/>
            <p:nvPr/>
          </p:nvSpPr>
          <p:spPr>
            <a:xfrm>
              <a:off x="3874769" y="3123437"/>
              <a:ext cx="4892040" cy="690880"/>
            </a:xfrm>
            <a:custGeom>
              <a:avLst/>
              <a:gdLst/>
              <a:ahLst/>
              <a:cxnLst/>
              <a:rect l="l" t="t" r="r" b="b"/>
              <a:pathLst>
                <a:path w="4892040" h="690879">
                  <a:moveTo>
                    <a:pt x="4546854" y="0"/>
                  </a:moveTo>
                  <a:lnTo>
                    <a:pt x="4546854" y="86233"/>
                  </a:lnTo>
                  <a:lnTo>
                    <a:pt x="0" y="86233"/>
                  </a:lnTo>
                  <a:lnTo>
                    <a:pt x="0" y="604138"/>
                  </a:lnTo>
                  <a:lnTo>
                    <a:pt x="4546854" y="604138"/>
                  </a:lnTo>
                  <a:lnTo>
                    <a:pt x="4546854" y="690372"/>
                  </a:lnTo>
                  <a:lnTo>
                    <a:pt x="4892039" y="345186"/>
                  </a:lnTo>
                  <a:lnTo>
                    <a:pt x="4546854" y="0"/>
                  </a:lnTo>
                  <a:close/>
                </a:path>
              </a:pathLst>
            </a:custGeom>
            <a:solidFill>
              <a:srgbClr val="CDDF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74769" y="3123437"/>
              <a:ext cx="4892040" cy="690880"/>
            </a:xfrm>
            <a:custGeom>
              <a:avLst/>
              <a:gdLst/>
              <a:ahLst/>
              <a:cxnLst/>
              <a:rect l="l" t="t" r="r" b="b"/>
              <a:pathLst>
                <a:path w="4892040" h="690879">
                  <a:moveTo>
                    <a:pt x="0" y="86233"/>
                  </a:moveTo>
                  <a:lnTo>
                    <a:pt x="4546854" y="86233"/>
                  </a:lnTo>
                  <a:lnTo>
                    <a:pt x="4546854" y="0"/>
                  </a:lnTo>
                  <a:lnTo>
                    <a:pt x="4892039" y="345186"/>
                  </a:lnTo>
                  <a:lnTo>
                    <a:pt x="4546854" y="690372"/>
                  </a:lnTo>
                  <a:lnTo>
                    <a:pt x="4546854" y="604138"/>
                  </a:lnTo>
                  <a:lnTo>
                    <a:pt x="0" y="604138"/>
                  </a:lnTo>
                  <a:lnTo>
                    <a:pt x="0" y="8623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73500" y="3166617"/>
            <a:ext cx="4059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due</a:t>
            </a:r>
            <a:r>
              <a:rPr sz="1800" spc="-5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18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increased</a:t>
            </a:r>
            <a:r>
              <a:rPr sz="18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capillary</a:t>
            </a:r>
            <a:r>
              <a:rPr sz="18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D2B1F"/>
                </a:solidFill>
                <a:latin typeface="Arial MT"/>
                <a:cs typeface="Arial MT"/>
              </a:rPr>
              <a:t>permeability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3504" y="3113532"/>
            <a:ext cx="3281679" cy="710565"/>
            <a:chOff x="603504" y="3113532"/>
            <a:chExt cx="3281679" cy="710565"/>
          </a:xfrm>
        </p:grpSpPr>
        <p:sp>
          <p:nvSpPr>
            <p:cNvPr id="24" name="object 24"/>
            <p:cNvSpPr/>
            <p:nvPr/>
          </p:nvSpPr>
          <p:spPr>
            <a:xfrm>
              <a:off x="613410" y="3123438"/>
              <a:ext cx="3261360" cy="690880"/>
            </a:xfrm>
            <a:custGeom>
              <a:avLst/>
              <a:gdLst/>
              <a:ahLst/>
              <a:cxnLst/>
              <a:rect l="l" t="t" r="r" b="b"/>
              <a:pathLst>
                <a:path w="3261360" h="690879">
                  <a:moveTo>
                    <a:pt x="3146298" y="0"/>
                  </a:moveTo>
                  <a:lnTo>
                    <a:pt x="115062" y="0"/>
                  </a:lnTo>
                  <a:lnTo>
                    <a:pt x="70273" y="9048"/>
                  </a:lnTo>
                  <a:lnTo>
                    <a:pt x="33699" y="33718"/>
                  </a:lnTo>
                  <a:lnTo>
                    <a:pt x="9041" y="70294"/>
                  </a:lnTo>
                  <a:lnTo>
                    <a:pt x="0" y="115062"/>
                  </a:lnTo>
                  <a:lnTo>
                    <a:pt x="0" y="575310"/>
                  </a:lnTo>
                  <a:lnTo>
                    <a:pt x="9041" y="620077"/>
                  </a:lnTo>
                  <a:lnTo>
                    <a:pt x="33699" y="656653"/>
                  </a:lnTo>
                  <a:lnTo>
                    <a:pt x="70273" y="681323"/>
                  </a:lnTo>
                  <a:lnTo>
                    <a:pt x="115062" y="690372"/>
                  </a:lnTo>
                  <a:lnTo>
                    <a:pt x="3146298" y="690372"/>
                  </a:lnTo>
                  <a:lnTo>
                    <a:pt x="3191065" y="681323"/>
                  </a:lnTo>
                  <a:lnTo>
                    <a:pt x="3227641" y="656653"/>
                  </a:lnTo>
                  <a:lnTo>
                    <a:pt x="3252311" y="620077"/>
                  </a:lnTo>
                  <a:lnTo>
                    <a:pt x="3261360" y="575310"/>
                  </a:lnTo>
                  <a:lnTo>
                    <a:pt x="3261360" y="115062"/>
                  </a:lnTo>
                  <a:lnTo>
                    <a:pt x="3252311" y="70294"/>
                  </a:lnTo>
                  <a:lnTo>
                    <a:pt x="3227641" y="33718"/>
                  </a:lnTo>
                  <a:lnTo>
                    <a:pt x="3191065" y="9048"/>
                  </a:lnTo>
                  <a:lnTo>
                    <a:pt x="3146298" y="0"/>
                  </a:lnTo>
                  <a:close/>
                </a:path>
              </a:pathLst>
            </a:custGeom>
            <a:solidFill>
              <a:srgbClr val="2CA1BE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3410" y="3123438"/>
              <a:ext cx="3261360" cy="690880"/>
            </a:xfrm>
            <a:custGeom>
              <a:avLst/>
              <a:gdLst/>
              <a:ahLst/>
              <a:cxnLst/>
              <a:rect l="l" t="t" r="r" b="b"/>
              <a:pathLst>
                <a:path w="3261360" h="690879">
                  <a:moveTo>
                    <a:pt x="0" y="115062"/>
                  </a:moveTo>
                  <a:lnTo>
                    <a:pt x="9041" y="70294"/>
                  </a:lnTo>
                  <a:lnTo>
                    <a:pt x="33699" y="33718"/>
                  </a:lnTo>
                  <a:lnTo>
                    <a:pt x="70273" y="9048"/>
                  </a:lnTo>
                  <a:lnTo>
                    <a:pt x="115062" y="0"/>
                  </a:lnTo>
                  <a:lnTo>
                    <a:pt x="3146298" y="0"/>
                  </a:lnTo>
                  <a:lnTo>
                    <a:pt x="3191065" y="9048"/>
                  </a:lnTo>
                  <a:lnTo>
                    <a:pt x="3227641" y="33718"/>
                  </a:lnTo>
                  <a:lnTo>
                    <a:pt x="3252311" y="70294"/>
                  </a:lnTo>
                  <a:lnTo>
                    <a:pt x="3261360" y="115062"/>
                  </a:lnTo>
                  <a:lnTo>
                    <a:pt x="3261360" y="575310"/>
                  </a:lnTo>
                  <a:lnTo>
                    <a:pt x="3252311" y="620077"/>
                  </a:lnTo>
                  <a:lnTo>
                    <a:pt x="3227641" y="656653"/>
                  </a:lnTo>
                  <a:lnTo>
                    <a:pt x="3191065" y="681323"/>
                  </a:lnTo>
                  <a:lnTo>
                    <a:pt x="3146298" y="690372"/>
                  </a:lnTo>
                  <a:lnTo>
                    <a:pt x="115062" y="690372"/>
                  </a:lnTo>
                  <a:lnTo>
                    <a:pt x="70273" y="681323"/>
                  </a:lnTo>
                  <a:lnTo>
                    <a:pt x="33699" y="656653"/>
                  </a:lnTo>
                  <a:lnTo>
                    <a:pt x="9041" y="620077"/>
                  </a:lnTo>
                  <a:lnTo>
                    <a:pt x="0" y="575310"/>
                  </a:lnTo>
                  <a:lnTo>
                    <a:pt x="0" y="11506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82141" y="3275787"/>
            <a:ext cx="23253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D2B1F"/>
                </a:solidFill>
                <a:latin typeface="Arial"/>
                <a:cs typeface="Arial"/>
              </a:rPr>
              <a:t>Oedema</a:t>
            </a:r>
            <a:r>
              <a:rPr sz="2000" b="1" spc="-6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2B1F"/>
                </a:solidFill>
                <a:latin typeface="Arial"/>
                <a:cs typeface="Arial"/>
              </a:rPr>
              <a:t>and</a:t>
            </a:r>
            <a:r>
              <a:rPr sz="2000" b="1" spc="-6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stasis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64609" y="3873753"/>
            <a:ext cx="4912360" cy="711200"/>
            <a:chOff x="3864609" y="3873753"/>
            <a:chExt cx="4912360" cy="711200"/>
          </a:xfrm>
        </p:grpSpPr>
        <p:sp>
          <p:nvSpPr>
            <p:cNvPr id="28" name="object 28"/>
            <p:cNvSpPr/>
            <p:nvPr/>
          </p:nvSpPr>
          <p:spPr>
            <a:xfrm>
              <a:off x="3874769" y="3883913"/>
              <a:ext cx="4892040" cy="690880"/>
            </a:xfrm>
            <a:custGeom>
              <a:avLst/>
              <a:gdLst/>
              <a:ahLst/>
              <a:cxnLst/>
              <a:rect l="l" t="t" r="r" b="b"/>
              <a:pathLst>
                <a:path w="4892040" h="690879">
                  <a:moveTo>
                    <a:pt x="4546854" y="0"/>
                  </a:moveTo>
                  <a:lnTo>
                    <a:pt x="4546854" y="86233"/>
                  </a:lnTo>
                  <a:lnTo>
                    <a:pt x="0" y="86233"/>
                  </a:lnTo>
                  <a:lnTo>
                    <a:pt x="0" y="604138"/>
                  </a:lnTo>
                  <a:lnTo>
                    <a:pt x="4546854" y="604138"/>
                  </a:lnTo>
                  <a:lnTo>
                    <a:pt x="4546854" y="690372"/>
                  </a:lnTo>
                  <a:lnTo>
                    <a:pt x="4892039" y="345186"/>
                  </a:lnTo>
                  <a:lnTo>
                    <a:pt x="4546854" y="0"/>
                  </a:lnTo>
                  <a:close/>
                </a:path>
              </a:pathLst>
            </a:custGeom>
            <a:solidFill>
              <a:srgbClr val="CDDF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74769" y="3883913"/>
              <a:ext cx="4892040" cy="690880"/>
            </a:xfrm>
            <a:custGeom>
              <a:avLst/>
              <a:gdLst/>
              <a:ahLst/>
              <a:cxnLst/>
              <a:rect l="l" t="t" r="r" b="b"/>
              <a:pathLst>
                <a:path w="4892040" h="690879">
                  <a:moveTo>
                    <a:pt x="0" y="86233"/>
                  </a:moveTo>
                  <a:lnTo>
                    <a:pt x="4546854" y="86233"/>
                  </a:lnTo>
                  <a:lnTo>
                    <a:pt x="4546854" y="0"/>
                  </a:lnTo>
                  <a:lnTo>
                    <a:pt x="4892039" y="345186"/>
                  </a:lnTo>
                  <a:lnTo>
                    <a:pt x="4546854" y="690372"/>
                  </a:lnTo>
                  <a:lnTo>
                    <a:pt x="4546854" y="604138"/>
                  </a:lnTo>
                  <a:lnTo>
                    <a:pt x="0" y="604138"/>
                  </a:lnTo>
                  <a:lnTo>
                    <a:pt x="0" y="8623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873500" y="3927475"/>
            <a:ext cx="428688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ts val="2014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Arial MT"/>
                <a:cs typeface="Arial MT"/>
              </a:rPr>
              <a:t>Leading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mismatch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between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right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&amp;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left</a:t>
            </a:r>
            <a:endParaRPr sz="1800">
              <a:latin typeface="Arial MT"/>
              <a:cs typeface="Arial MT"/>
            </a:endParaRPr>
          </a:p>
          <a:p>
            <a:pPr marL="184785">
              <a:lnSpc>
                <a:spcPts val="2014"/>
              </a:lnSpc>
            </a:pPr>
            <a:r>
              <a:rPr sz="1800" dirty="0">
                <a:latin typeface="Arial MT"/>
                <a:cs typeface="Arial MT"/>
              </a:rPr>
              <a:t>ventricular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working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03504" y="3874008"/>
            <a:ext cx="3281679" cy="710565"/>
            <a:chOff x="603504" y="3874008"/>
            <a:chExt cx="3281679" cy="710565"/>
          </a:xfrm>
        </p:grpSpPr>
        <p:sp>
          <p:nvSpPr>
            <p:cNvPr id="32" name="object 32"/>
            <p:cNvSpPr/>
            <p:nvPr/>
          </p:nvSpPr>
          <p:spPr>
            <a:xfrm>
              <a:off x="613410" y="3883914"/>
              <a:ext cx="3261360" cy="690880"/>
            </a:xfrm>
            <a:custGeom>
              <a:avLst/>
              <a:gdLst/>
              <a:ahLst/>
              <a:cxnLst/>
              <a:rect l="l" t="t" r="r" b="b"/>
              <a:pathLst>
                <a:path w="3261360" h="690879">
                  <a:moveTo>
                    <a:pt x="3146298" y="0"/>
                  </a:moveTo>
                  <a:lnTo>
                    <a:pt x="115062" y="0"/>
                  </a:lnTo>
                  <a:lnTo>
                    <a:pt x="70273" y="9048"/>
                  </a:lnTo>
                  <a:lnTo>
                    <a:pt x="33699" y="33718"/>
                  </a:lnTo>
                  <a:lnTo>
                    <a:pt x="9041" y="70294"/>
                  </a:lnTo>
                  <a:lnTo>
                    <a:pt x="0" y="115062"/>
                  </a:lnTo>
                  <a:lnTo>
                    <a:pt x="0" y="575310"/>
                  </a:lnTo>
                  <a:lnTo>
                    <a:pt x="9041" y="620077"/>
                  </a:lnTo>
                  <a:lnTo>
                    <a:pt x="33699" y="656653"/>
                  </a:lnTo>
                  <a:lnTo>
                    <a:pt x="70273" y="681323"/>
                  </a:lnTo>
                  <a:lnTo>
                    <a:pt x="115062" y="690372"/>
                  </a:lnTo>
                  <a:lnTo>
                    <a:pt x="3146298" y="690372"/>
                  </a:lnTo>
                  <a:lnTo>
                    <a:pt x="3191065" y="681323"/>
                  </a:lnTo>
                  <a:lnTo>
                    <a:pt x="3227641" y="656653"/>
                  </a:lnTo>
                  <a:lnTo>
                    <a:pt x="3252311" y="620077"/>
                  </a:lnTo>
                  <a:lnTo>
                    <a:pt x="3261360" y="575310"/>
                  </a:lnTo>
                  <a:lnTo>
                    <a:pt x="3261360" y="115062"/>
                  </a:lnTo>
                  <a:lnTo>
                    <a:pt x="3252311" y="70294"/>
                  </a:lnTo>
                  <a:lnTo>
                    <a:pt x="3227641" y="33718"/>
                  </a:lnTo>
                  <a:lnTo>
                    <a:pt x="3191065" y="9048"/>
                  </a:lnTo>
                  <a:lnTo>
                    <a:pt x="3146298" y="0"/>
                  </a:lnTo>
                  <a:close/>
                </a:path>
              </a:pathLst>
            </a:custGeom>
            <a:solidFill>
              <a:srgbClr val="2CA1BE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3410" y="3883914"/>
              <a:ext cx="3261360" cy="690880"/>
            </a:xfrm>
            <a:custGeom>
              <a:avLst/>
              <a:gdLst/>
              <a:ahLst/>
              <a:cxnLst/>
              <a:rect l="l" t="t" r="r" b="b"/>
              <a:pathLst>
                <a:path w="3261360" h="690879">
                  <a:moveTo>
                    <a:pt x="0" y="115062"/>
                  </a:moveTo>
                  <a:lnTo>
                    <a:pt x="9041" y="70294"/>
                  </a:lnTo>
                  <a:lnTo>
                    <a:pt x="33699" y="33718"/>
                  </a:lnTo>
                  <a:lnTo>
                    <a:pt x="70273" y="9048"/>
                  </a:lnTo>
                  <a:lnTo>
                    <a:pt x="115062" y="0"/>
                  </a:lnTo>
                  <a:lnTo>
                    <a:pt x="3146298" y="0"/>
                  </a:lnTo>
                  <a:lnTo>
                    <a:pt x="3191065" y="9048"/>
                  </a:lnTo>
                  <a:lnTo>
                    <a:pt x="3227641" y="33718"/>
                  </a:lnTo>
                  <a:lnTo>
                    <a:pt x="3252311" y="70294"/>
                  </a:lnTo>
                  <a:lnTo>
                    <a:pt x="3261360" y="115062"/>
                  </a:lnTo>
                  <a:lnTo>
                    <a:pt x="3261360" y="575310"/>
                  </a:lnTo>
                  <a:lnTo>
                    <a:pt x="3252311" y="620077"/>
                  </a:lnTo>
                  <a:lnTo>
                    <a:pt x="3227641" y="656653"/>
                  </a:lnTo>
                  <a:lnTo>
                    <a:pt x="3191065" y="681323"/>
                  </a:lnTo>
                  <a:lnTo>
                    <a:pt x="3146298" y="690372"/>
                  </a:lnTo>
                  <a:lnTo>
                    <a:pt x="115062" y="690372"/>
                  </a:lnTo>
                  <a:lnTo>
                    <a:pt x="70273" y="681323"/>
                  </a:lnTo>
                  <a:lnTo>
                    <a:pt x="33699" y="656653"/>
                  </a:lnTo>
                  <a:lnTo>
                    <a:pt x="9041" y="620077"/>
                  </a:lnTo>
                  <a:lnTo>
                    <a:pt x="0" y="575310"/>
                  </a:lnTo>
                  <a:lnTo>
                    <a:pt x="0" y="11506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57529" y="4036517"/>
            <a:ext cx="2973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Pressure</a:t>
            </a:r>
            <a:r>
              <a:rPr sz="2000" b="1" spc="-4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2B1F"/>
                </a:solidFill>
                <a:latin typeface="Arial"/>
                <a:cs typeface="Arial"/>
              </a:rPr>
              <a:t>upon</a:t>
            </a:r>
            <a:r>
              <a:rPr sz="2000" b="1" spc="-5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2B1F"/>
                </a:solidFill>
                <a:latin typeface="Arial"/>
                <a:cs typeface="Arial"/>
              </a:rPr>
              <a:t>the</a:t>
            </a: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D2B1F"/>
                </a:solidFill>
                <a:latin typeface="Arial"/>
                <a:cs typeface="Arial"/>
              </a:rPr>
              <a:t>chest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64609" y="4634229"/>
            <a:ext cx="4912360" cy="712470"/>
            <a:chOff x="3864609" y="4634229"/>
            <a:chExt cx="4912360" cy="712470"/>
          </a:xfrm>
        </p:grpSpPr>
        <p:sp>
          <p:nvSpPr>
            <p:cNvPr id="36" name="object 36"/>
            <p:cNvSpPr/>
            <p:nvPr/>
          </p:nvSpPr>
          <p:spPr>
            <a:xfrm>
              <a:off x="3874769" y="4644389"/>
              <a:ext cx="4892040" cy="692150"/>
            </a:xfrm>
            <a:custGeom>
              <a:avLst/>
              <a:gdLst/>
              <a:ahLst/>
              <a:cxnLst/>
              <a:rect l="l" t="t" r="r" b="b"/>
              <a:pathLst>
                <a:path w="4892040" h="692150">
                  <a:moveTo>
                    <a:pt x="4546091" y="0"/>
                  </a:moveTo>
                  <a:lnTo>
                    <a:pt x="4546091" y="86487"/>
                  </a:lnTo>
                  <a:lnTo>
                    <a:pt x="0" y="86487"/>
                  </a:lnTo>
                  <a:lnTo>
                    <a:pt x="0" y="605409"/>
                  </a:lnTo>
                  <a:lnTo>
                    <a:pt x="4546091" y="605409"/>
                  </a:lnTo>
                  <a:lnTo>
                    <a:pt x="4546091" y="691896"/>
                  </a:lnTo>
                  <a:lnTo>
                    <a:pt x="4892039" y="345948"/>
                  </a:lnTo>
                  <a:lnTo>
                    <a:pt x="4546091" y="0"/>
                  </a:lnTo>
                  <a:close/>
                </a:path>
              </a:pathLst>
            </a:custGeom>
            <a:solidFill>
              <a:srgbClr val="CDDF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74769" y="4644389"/>
              <a:ext cx="4892040" cy="692150"/>
            </a:xfrm>
            <a:custGeom>
              <a:avLst/>
              <a:gdLst/>
              <a:ahLst/>
              <a:cxnLst/>
              <a:rect l="l" t="t" r="r" b="b"/>
              <a:pathLst>
                <a:path w="4892040" h="692150">
                  <a:moveTo>
                    <a:pt x="0" y="86487"/>
                  </a:moveTo>
                  <a:lnTo>
                    <a:pt x="4546091" y="86487"/>
                  </a:lnTo>
                  <a:lnTo>
                    <a:pt x="4546091" y="0"/>
                  </a:lnTo>
                  <a:lnTo>
                    <a:pt x="4892039" y="345948"/>
                  </a:lnTo>
                  <a:lnTo>
                    <a:pt x="4546091" y="691896"/>
                  </a:lnTo>
                  <a:lnTo>
                    <a:pt x="4546091" y="605409"/>
                  </a:lnTo>
                  <a:lnTo>
                    <a:pt x="0" y="605409"/>
                  </a:lnTo>
                  <a:lnTo>
                    <a:pt x="0" y="864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873500" y="4688204"/>
            <a:ext cx="455930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ts val="2014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Arial MT"/>
                <a:cs typeface="Arial MT"/>
              </a:rPr>
              <a:t>Causing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obstructed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venous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return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the</a:t>
            </a:r>
            <a:endParaRPr sz="1800">
              <a:latin typeface="Arial MT"/>
              <a:cs typeface="Arial MT"/>
            </a:endParaRPr>
          </a:p>
          <a:p>
            <a:pPr marL="184785">
              <a:lnSpc>
                <a:spcPts val="2014"/>
              </a:lnSpc>
            </a:pPr>
            <a:r>
              <a:rPr sz="1800" dirty="0">
                <a:latin typeface="Arial MT"/>
                <a:cs typeface="Arial MT"/>
              </a:rPr>
              <a:t>head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neck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3504" y="4634484"/>
            <a:ext cx="3281679" cy="711835"/>
            <a:chOff x="603504" y="4634484"/>
            <a:chExt cx="3281679" cy="711835"/>
          </a:xfrm>
        </p:grpSpPr>
        <p:sp>
          <p:nvSpPr>
            <p:cNvPr id="40" name="object 40"/>
            <p:cNvSpPr/>
            <p:nvPr/>
          </p:nvSpPr>
          <p:spPr>
            <a:xfrm>
              <a:off x="613410" y="4644390"/>
              <a:ext cx="3261360" cy="692150"/>
            </a:xfrm>
            <a:custGeom>
              <a:avLst/>
              <a:gdLst/>
              <a:ahLst/>
              <a:cxnLst/>
              <a:rect l="l" t="t" r="r" b="b"/>
              <a:pathLst>
                <a:path w="3261360" h="692150">
                  <a:moveTo>
                    <a:pt x="3146043" y="0"/>
                  </a:moveTo>
                  <a:lnTo>
                    <a:pt x="115316" y="0"/>
                  </a:lnTo>
                  <a:lnTo>
                    <a:pt x="70428" y="9070"/>
                  </a:lnTo>
                  <a:lnTo>
                    <a:pt x="33774" y="33797"/>
                  </a:lnTo>
                  <a:lnTo>
                    <a:pt x="9061" y="70455"/>
                  </a:lnTo>
                  <a:lnTo>
                    <a:pt x="0" y="115316"/>
                  </a:lnTo>
                  <a:lnTo>
                    <a:pt x="0" y="576580"/>
                  </a:lnTo>
                  <a:lnTo>
                    <a:pt x="9061" y="621440"/>
                  </a:lnTo>
                  <a:lnTo>
                    <a:pt x="33774" y="658098"/>
                  </a:lnTo>
                  <a:lnTo>
                    <a:pt x="70428" y="682825"/>
                  </a:lnTo>
                  <a:lnTo>
                    <a:pt x="115316" y="691896"/>
                  </a:lnTo>
                  <a:lnTo>
                    <a:pt x="3146043" y="691896"/>
                  </a:lnTo>
                  <a:lnTo>
                    <a:pt x="3190904" y="682825"/>
                  </a:lnTo>
                  <a:lnTo>
                    <a:pt x="3227562" y="658098"/>
                  </a:lnTo>
                  <a:lnTo>
                    <a:pt x="3252289" y="621440"/>
                  </a:lnTo>
                  <a:lnTo>
                    <a:pt x="3261360" y="576580"/>
                  </a:lnTo>
                  <a:lnTo>
                    <a:pt x="3261360" y="115316"/>
                  </a:lnTo>
                  <a:lnTo>
                    <a:pt x="3252289" y="70455"/>
                  </a:lnTo>
                  <a:lnTo>
                    <a:pt x="3227562" y="33797"/>
                  </a:lnTo>
                  <a:lnTo>
                    <a:pt x="3190904" y="9070"/>
                  </a:lnTo>
                  <a:lnTo>
                    <a:pt x="3146043" y="0"/>
                  </a:lnTo>
                  <a:close/>
                </a:path>
              </a:pathLst>
            </a:custGeom>
            <a:solidFill>
              <a:srgbClr val="2CA1BE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3410" y="4644390"/>
              <a:ext cx="3261360" cy="692150"/>
            </a:xfrm>
            <a:custGeom>
              <a:avLst/>
              <a:gdLst/>
              <a:ahLst/>
              <a:cxnLst/>
              <a:rect l="l" t="t" r="r" b="b"/>
              <a:pathLst>
                <a:path w="3261360" h="692150">
                  <a:moveTo>
                    <a:pt x="0" y="115316"/>
                  </a:moveTo>
                  <a:lnTo>
                    <a:pt x="9061" y="70455"/>
                  </a:lnTo>
                  <a:lnTo>
                    <a:pt x="33774" y="33797"/>
                  </a:lnTo>
                  <a:lnTo>
                    <a:pt x="70428" y="9070"/>
                  </a:lnTo>
                  <a:lnTo>
                    <a:pt x="115316" y="0"/>
                  </a:lnTo>
                  <a:lnTo>
                    <a:pt x="3146043" y="0"/>
                  </a:lnTo>
                  <a:lnTo>
                    <a:pt x="3190904" y="9070"/>
                  </a:lnTo>
                  <a:lnTo>
                    <a:pt x="3227562" y="33797"/>
                  </a:lnTo>
                  <a:lnTo>
                    <a:pt x="3252289" y="70455"/>
                  </a:lnTo>
                  <a:lnTo>
                    <a:pt x="3261360" y="115316"/>
                  </a:lnTo>
                  <a:lnTo>
                    <a:pt x="3261360" y="576580"/>
                  </a:lnTo>
                  <a:lnTo>
                    <a:pt x="3252289" y="621440"/>
                  </a:lnTo>
                  <a:lnTo>
                    <a:pt x="3227562" y="658098"/>
                  </a:lnTo>
                  <a:lnTo>
                    <a:pt x="3190904" y="682825"/>
                  </a:lnTo>
                  <a:lnTo>
                    <a:pt x="3146043" y="691896"/>
                  </a:lnTo>
                  <a:lnTo>
                    <a:pt x="115316" y="691896"/>
                  </a:lnTo>
                  <a:lnTo>
                    <a:pt x="70428" y="682825"/>
                  </a:lnTo>
                  <a:lnTo>
                    <a:pt x="33774" y="658098"/>
                  </a:lnTo>
                  <a:lnTo>
                    <a:pt x="9061" y="621440"/>
                  </a:lnTo>
                  <a:lnTo>
                    <a:pt x="0" y="576580"/>
                  </a:lnTo>
                  <a:lnTo>
                    <a:pt x="0" y="1153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04417" y="4666234"/>
            <a:ext cx="2477135" cy="5930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948055" marR="5080" indent="-935990">
              <a:lnSpc>
                <a:spcPts val="2060"/>
              </a:lnSpc>
              <a:spcBef>
                <a:spcPts val="455"/>
              </a:spcBef>
            </a:pP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Pressure</a:t>
            </a:r>
            <a:r>
              <a:rPr sz="2000" b="1" spc="-8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around</a:t>
            </a:r>
            <a:r>
              <a:rPr sz="2000" b="1" spc="-7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D2B1F"/>
                </a:solidFill>
                <a:latin typeface="Arial"/>
                <a:cs typeface="Arial"/>
              </a:rPr>
              <a:t>the </a:t>
            </a:r>
            <a:r>
              <a:rPr sz="2000" b="1" spc="-20" dirty="0">
                <a:solidFill>
                  <a:srgbClr val="2D2B1F"/>
                </a:solidFill>
                <a:latin typeface="Arial"/>
                <a:cs typeface="Arial"/>
              </a:rPr>
              <a:t>neck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64609" y="5394705"/>
            <a:ext cx="4912360" cy="712470"/>
            <a:chOff x="3864609" y="5394705"/>
            <a:chExt cx="4912360" cy="712470"/>
          </a:xfrm>
        </p:grpSpPr>
        <p:sp>
          <p:nvSpPr>
            <p:cNvPr id="44" name="object 44"/>
            <p:cNvSpPr/>
            <p:nvPr/>
          </p:nvSpPr>
          <p:spPr>
            <a:xfrm>
              <a:off x="3874769" y="5404865"/>
              <a:ext cx="4892040" cy="692150"/>
            </a:xfrm>
            <a:custGeom>
              <a:avLst/>
              <a:gdLst/>
              <a:ahLst/>
              <a:cxnLst/>
              <a:rect l="l" t="t" r="r" b="b"/>
              <a:pathLst>
                <a:path w="4892040" h="692150">
                  <a:moveTo>
                    <a:pt x="4546091" y="0"/>
                  </a:moveTo>
                  <a:lnTo>
                    <a:pt x="4546091" y="86487"/>
                  </a:lnTo>
                  <a:lnTo>
                    <a:pt x="0" y="86487"/>
                  </a:lnTo>
                  <a:lnTo>
                    <a:pt x="0" y="605409"/>
                  </a:lnTo>
                  <a:lnTo>
                    <a:pt x="4546091" y="605409"/>
                  </a:lnTo>
                  <a:lnTo>
                    <a:pt x="4546091" y="691896"/>
                  </a:lnTo>
                  <a:lnTo>
                    <a:pt x="4892039" y="345948"/>
                  </a:lnTo>
                  <a:lnTo>
                    <a:pt x="4546091" y="0"/>
                  </a:lnTo>
                  <a:close/>
                </a:path>
              </a:pathLst>
            </a:custGeom>
            <a:solidFill>
              <a:srgbClr val="CDDF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74769" y="5404865"/>
              <a:ext cx="4892040" cy="692150"/>
            </a:xfrm>
            <a:custGeom>
              <a:avLst/>
              <a:gdLst/>
              <a:ahLst/>
              <a:cxnLst/>
              <a:rect l="l" t="t" r="r" b="b"/>
              <a:pathLst>
                <a:path w="4892040" h="692150">
                  <a:moveTo>
                    <a:pt x="0" y="86487"/>
                  </a:moveTo>
                  <a:lnTo>
                    <a:pt x="4546091" y="86487"/>
                  </a:lnTo>
                  <a:lnTo>
                    <a:pt x="4546091" y="0"/>
                  </a:lnTo>
                  <a:lnTo>
                    <a:pt x="4892039" y="345948"/>
                  </a:lnTo>
                  <a:lnTo>
                    <a:pt x="4546091" y="691896"/>
                  </a:lnTo>
                  <a:lnTo>
                    <a:pt x="4546091" y="605409"/>
                  </a:lnTo>
                  <a:lnTo>
                    <a:pt x="0" y="605409"/>
                  </a:lnTo>
                  <a:lnTo>
                    <a:pt x="0" y="864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873500" y="5449011"/>
            <a:ext cx="407733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ts val="201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due</a:t>
            </a:r>
            <a:r>
              <a:rPr sz="18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18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any</a:t>
            </a:r>
            <a:r>
              <a:rPr sz="1800" spc="-3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indirect</a:t>
            </a:r>
            <a:r>
              <a:rPr sz="18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rise</a:t>
            </a:r>
            <a:r>
              <a:rPr sz="1800" spc="-3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in</a:t>
            </a:r>
            <a:r>
              <a:rPr sz="1800" spc="-5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D2B1F"/>
                </a:solidFill>
                <a:latin typeface="Arial MT"/>
                <a:cs typeface="Arial MT"/>
              </a:rPr>
              <a:t>intra</a:t>
            </a:r>
            <a:r>
              <a:rPr sz="1800" spc="-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D2B1F"/>
                </a:solidFill>
                <a:latin typeface="Arial MT"/>
                <a:cs typeface="Arial MT"/>
              </a:rPr>
              <a:t>thoracic</a:t>
            </a:r>
            <a:endParaRPr sz="1800">
              <a:latin typeface="Arial MT"/>
              <a:cs typeface="Arial MT"/>
            </a:endParaRPr>
          </a:p>
          <a:p>
            <a:pPr marL="184785">
              <a:lnSpc>
                <a:spcPts val="2010"/>
              </a:lnSpc>
            </a:pPr>
            <a:r>
              <a:rPr sz="1800" spc="-10" dirty="0">
                <a:solidFill>
                  <a:srgbClr val="2D2B1F"/>
                </a:solidFill>
                <a:latin typeface="Arial MT"/>
                <a:cs typeface="Arial MT"/>
              </a:rPr>
              <a:t>pressure.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3504" y="5394959"/>
            <a:ext cx="3281679" cy="711835"/>
            <a:chOff x="603504" y="5394959"/>
            <a:chExt cx="3281679" cy="711835"/>
          </a:xfrm>
        </p:grpSpPr>
        <p:sp>
          <p:nvSpPr>
            <p:cNvPr id="48" name="object 48"/>
            <p:cNvSpPr/>
            <p:nvPr/>
          </p:nvSpPr>
          <p:spPr>
            <a:xfrm>
              <a:off x="613410" y="5404865"/>
              <a:ext cx="3261360" cy="692150"/>
            </a:xfrm>
            <a:custGeom>
              <a:avLst/>
              <a:gdLst/>
              <a:ahLst/>
              <a:cxnLst/>
              <a:rect l="l" t="t" r="r" b="b"/>
              <a:pathLst>
                <a:path w="3261360" h="692150">
                  <a:moveTo>
                    <a:pt x="3146043" y="0"/>
                  </a:moveTo>
                  <a:lnTo>
                    <a:pt x="115316" y="0"/>
                  </a:lnTo>
                  <a:lnTo>
                    <a:pt x="70428" y="9070"/>
                  </a:lnTo>
                  <a:lnTo>
                    <a:pt x="33774" y="33797"/>
                  </a:lnTo>
                  <a:lnTo>
                    <a:pt x="9061" y="70455"/>
                  </a:lnTo>
                  <a:lnTo>
                    <a:pt x="0" y="115316"/>
                  </a:lnTo>
                  <a:lnTo>
                    <a:pt x="0" y="576580"/>
                  </a:lnTo>
                  <a:lnTo>
                    <a:pt x="9061" y="621467"/>
                  </a:lnTo>
                  <a:lnTo>
                    <a:pt x="33774" y="658121"/>
                  </a:lnTo>
                  <a:lnTo>
                    <a:pt x="70428" y="682834"/>
                  </a:lnTo>
                  <a:lnTo>
                    <a:pt x="115316" y="691896"/>
                  </a:lnTo>
                  <a:lnTo>
                    <a:pt x="3146043" y="691896"/>
                  </a:lnTo>
                  <a:lnTo>
                    <a:pt x="3190904" y="682834"/>
                  </a:lnTo>
                  <a:lnTo>
                    <a:pt x="3227562" y="658121"/>
                  </a:lnTo>
                  <a:lnTo>
                    <a:pt x="3252289" y="621467"/>
                  </a:lnTo>
                  <a:lnTo>
                    <a:pt x="3261360" y="576580"/>
                  </a:lnTo>
                  <a:lnTo>
                    <a:pt x="3261360" y="115316"/>
                  </a:lnTo>
                  <a:lnTo>
                    <a:pt x="3252289" y="70455"/>
                  </a:lnTo>
                  <a:lnTo>
                    <a:pt x="3227562" y="33797"/>
                  </a:lnTo>
                  <a:lnTo>
                    <a:pt x="3190904" y="9070"/>
                  </a:lnTo>
                  <a:lnTo>
                    <a:pt x="3146043" y="0"/>
                  </a:lnTo>
                  <a:close/>
                </a:path>
              </a:pathLst>
            </a:custGeom>
            <a:solidFill>
              <a:srgbClr val="2CA1B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3410" y="5404865"/>
              <a:ext cx="3261360" cy="692150"/>
            </a:xfrm>
            <a:custGeom>
              <a:avLst/>
              <a:gdLst/>
              <a:ahLst/>
              <a:cxnLst/>
              <a:rect l="l" t="t" r="r" b="b"/>
              <a:pathLst>
                <a:path w="3261360" h="692150">
                  <a:moveTo>
                    <a:pt x="0" y="115316"/>
                  </a:moveTo>
                  <a:lnTo>
                    <a:pt x="9061" y="70455"/>
                  </a:lnTo>
                  <a:lnTo>
                    <a:pt x="33774" y="33797"/>
                  </a:lnTo>
                  <a:lnTo>
                    <a:pt x="70428" y="9070"/>
                  </a:lnTo>
                  <a:lnTo>
                    <a:pt x="115316" y="0"/>
                  </a:lnTo>
                  <a:lnTo>
                    <a:pt x="3146043" y="0"/>
                  </a:lnTo>
                  <a:lnTo>
                    <a:pt x="3190904" y="9070"/>
                  </a:lnTo>
                  <a:lnTo>
                    <a:pt x="3227562" y="33797"/>
                  </a:lnTo>
                  <a:lnTo>
                    <a:pt x="3252289" y="70455"/>
                  </a:lnTo>
                  <a:lnTo>
                    <a:pt x="3261360" y="115316"/>
                  </a:lnTo>
                  <a:lnTo>
                    <a:pt x="3261360" y="576580"/>
                  </a:lnTo>
                  <a:lnTo>
                    <a:pt x="3252289" y="621467"/>
                  </a:lnTo>
                  <a:lnTo>
                    <a:pt x="3227562" y="658121"/>
                  </a:lnTo>
                  <a:lnTo>
                    <a:pt x="3190904" y="682834"/>
                  </a:lnTo>
                  <a:lnTo>
                    <a:pt x="3146043" y="691896"/>
                  </a:lnTo>
                  <a:lnTo>
                    <a:pt x="115316" y="691896"/>
                  </a:lnTo>
                  <a:lnTo>
                    <a:pt x="70428" y="682834"/>
                  </a:lnTo>
                  <a:lnTo>
                    <a:pt x="33774" y="658121"/>
                  </a:lnTo>
                  <a:lnTo>
                    <a:pt x="9061" y="621467"/>
                  </a:lnTo>
                  <a:lnTo>
                    <a:pt x="0" y="576580"/>
                  </a:lnTo>
                  <a:lnTo>
                    <a:pt x="0" y="1153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36421" y="5427065"/>
            <a:ext cx="2413635" cy="5930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107950">
              <a:lnSpc>
                <a:spcPts val="2060"/>
              </a:lnSpc>
              <a:spcBef>
                <a:spcPts val="455"/>
              </a:spcBef>
            </a:pP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Obstruction</a:t>
            </a:r>
            <a:r>
              <a:rPr sz="2000" b="1" spc="-6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2B1F"/>
                </a:solidFill>
                <a:latin typeface="Arial"/>
                <a:cs typeface="Arial"/>
              </a:rPr>
              <a:t>in</a:t>
            </a:r>
            <a:r>
              <a:rPr sz="2000" b="1" spc="-60" dirty="0">
                <a:solidFill>
                  <a:srgbClr val="2D2B1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D2B1F"/>
                </a:solidFill>
                <a:latin typeface="Arial"/>
                <a:cs typeface="Arial"/>
              </a:rPr>
              <a:t>the </a:t>
            </a:r>
            <a:r>
              <a:rPr sz="2000" b="1" spc="-20" dirty="0">
                <a:solidFill>
                  <a:srgbClr val="2D2B1F"/>
                </a:solidFill>
                <a:latin typeface="Arial"/>
                <a:cs typeface="Arial"/>
              </a:rPr>
              <a:t>respiratory </a:t>
            </a:r>
            <a:r>
              <a:rPr sz="2000" b="1" spc="-10" dirty="0">
                <a:solidFill>
                  <a:srgbClr val="2D2B1F"/>
                </a:solidFill>
                <a:latin typeface="Arial"/>
                <a:cs typeface="Arial"/>
              </a:rPr>
              <a:t>passage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F87952-2904-F83A-721F-41119F6E9FA8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359192" cy="1445691"/>
          </a:xfrm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210" dirty="0">
                <a:solidFill>
                  <a:srgbClr val="464646"/>
                </a:solidFill>
              </a:rPr>
              <a:t>Clinical</a:t>
            </a:r>
            <a:r>
              <a:rPr sz="4400" spc="-35" dirty="0">
                <a:solidFill>
                  <a:srgbClr val="464646"/>
                </a:solidFill>
              </a:rPr>
              <a:t> </a:t>
            </a:r>
            <a:r>
              <a:rPr sz="4400" spc="-310" dirty="0">
                <a:solidFill>
                  <a:srgbClr val="464646"/>
                </a:solidFill>
              </a:rPr>
              <a:t>Effects</a:t>
            </a:r>
            <a:r>
              <a:rPr sz="4400" spc="-55" dirty="0">
                <a:solidFill>
                  <a:srgbClr val="464646"/>
                </a:solidFill>
              </a:rPr>
              <a:t> </a:t>
            </a:r>
            <a:r>
              <a:rPr sz="4400" spc="90" dirty="0">
                <a:solidFill>
                  <a:srgbClr val="464646"/>
                </a:solidFill>
              </a:rPr>
              <a:t>Of</a:t>
            </a:r>
            <a:r>
              <a:rPr sz="4400" spc="85" dirty="0">
                <a:solidFill>
                  <a:srgbClr val="464646"/>
                </a:solidFill>
              </a:rPr>
              <a:t> </a:t>
            </a:r>
            <a:r>
              <a:rPr sz="4400" spc="-185" dirty="0">
                <a:solidFill>
                  <a:srgbClr val="464646"/>
                </a:solidFill>
              </a:rPr>
              <a:t>Asphyxia: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198"/>
            <a:ext cx="8763000" cy="5257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D8AFED-B250-6EE0-4D93-9437D6AC8579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4439"/>
            <a:ext cx="9144000" cy="5358765"/>
            <a:chOff x="0" y="1234439"/>
            <a:chExt cx="9144000" cy="5358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7447" y="1516379"/>
              <a:ext cx="3695700" cy="2598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236" y="3977639"/>
              <a:ext cx="3855720" cy="2615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6" y="1484375"/>
              <a:ext cx="3855720" cy="2663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40" y="3977639"/>
              <a:ext cx="3957827" cy="2615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635" y="304800"/>
            <a:ext cx="7359192" cy="1029949"/>
          </a:xfrm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210" dirty="0">
                <a:solidFill>
                  <a:srgbClr val="464646"/>
                </a:solidFill>
              </a:rPr>
              <a:t>Clinical</a:t>
            </a:r>
            <a:r>
              <a:rPr sz="4400" spc="-35" dirty="0">
                <a:solidFill>
                  <a:srgbClr val="464646"/>
                </a:solidFill>
              </a:rPr>
              <a:t> </a:t>
            </a:r>
            <a:r>
              <a:rPr sz="4400" spc="-310" dirty="0">
                <a:solidFill>
                  <a:srgbClr val="464646"/>
                </a:solidFill>
              </a:rPr>
              <a:t>Effects</a:t>
            </a:r>
            <a:r>
              <a:rPr sz="4400" spc="-55" dirty="0">
                <a:solidFill>
                  <a:srgbClr val="464646"/>
                </a:solidFill>
              </a:rPr>
              <a:t> </a:t>
            </a:r>
            <a:r>
              <a:rPr sz="4400" spc="90" dirty="0">
                <a:solidFill>
                  <a:srgbClr val="464646"/>
                </a:solidFill>
              </a:rPr>
              <a:t>Of</a:t>
            </a:r>
            <a:r>
              <a:rPr sz="4400" spc="85" dirty="0">
                <a:solidFill>
                  <a:srgbClr val="464646"/>
                </a:solidFill>
              </a:rPr>
              <a:t> </a:t>
            </a:r>
            <a:r>
              <a:rPr sz="4400" spc="-185" dirty="0">
                <a:solidFill>
                  <a:srgbClr val="464646"/>
                </a:solidFill>
              </a:rPr>
              <a:t>Asphyxia:</a:t>
            </a:r>
            <a:endParaRPr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1143F-8255-EFA1-9000-A008E841DDA4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2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5" dirty="0">
                <a:solidFill>
                  <a:srgbClr val="464646"/>
                </a:solidFill>
              </a:rPr>
              <a:t>Fatal</a:t>
            </a:r>
            <a:r>
              <a:rPr sz="4400" spc="-390" dirty="0">
                <a:solidFill>
                  <a:srgbClr val="464646"/>
                </a:solidFill>
              </a:rPr>
              <a:t> </a:t>
            </a:r>
            <a:r>
              <a:rPr sz="4400" spc="-180" dirty="0">
                <a:solidFill>
                  <a:srgbClr val="464646"/>
                </a:solidFill>
              </a:rPr>
              <a:t>period:-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49935" y="1537207"/>
            <a:ext cx="7298055" cy="42551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05740" algn="ctr">
              <a:lnSpc>
                <a:spcPct val="100000"/>
              </a:lnSpc>
              <a:spcBef>
                <a:spcPts val="590"/>
              </a:spcBef>
            </a:pPr>
            <a:r>
              <a:rPr sz="2400" b="1" spc="-20" dirty="0">
                <a:solidFill>
                  <a:srgbClr val="21798F"/>
                </a:solidFill>
                <a:latin typeface="Arial"/>
                <a:cs typeface="Arial"/>
              </a:rPr>
              <a:t>03</a:t>
            </a:r>
            <a:r>
              <a:rPr sz="2400" b="1" spc="-150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21798F"/>
                </a:solidFill>
                <a:latin typeface="Arial"/>
                <a:cs typeface="Arial"/>
              </a:rPr>
              <a:t>to</a:t>
            </a:r>
            <a:r>
              <a:rPr sz="2400" b="1" spc="-60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798F"/>
                </a:solidFill>
                <a:latin typeface="Arial"/>
                <a:cs typeface="Arial"/>
              </a:rPr>
              <a:t>4</a:t>
            </a:r>
            <a:r>
              <a:rPr sz="2400" b="1" spc="-60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21798F"/>
                </a:solidFill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b="1" spc="-190" dirty="0">
                <a:solidFill>
                  <a:srgbClr val="21798F"/>
                </a:solidFill>
                <a:latin typeface="Arial"/>
                <a:cs typeface="Arial"/>
              </a:rPr>
              <a:t>Anoxic</a:t>
            </a:r>
            <a:r>
              <a:rPr sz="2400" b="1" spc="-20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1798F"/>
                </a:solidFill>
                <a:latin typeface="Arial"/>
                <a:cs typeface="Arial"/>
              </a:rPr>
              <a:t>Anoxia:-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15"/>
              </a:spcBef>
            </a:pP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O</a:t>
            </a:r>
            <a:r>
              <a:rPr sz="2400" spc="-20" dirty="0">
                <a:solidFill>
                  <a:srgbClr val="2D2B1F"/>
                </a:solidFill>
                <a:latin typeface="Cambria Math"/>
                <a:cs typeface="Cambria Math"/>
              </a:rPr>
              <a:t>₂</a:t>
            </a:r>
            <a:r>
              <a:rPr sz="2400" spc="-150" dirty="0">
                <a:solidFill>
                  <a:srgbClr val="2D2B1F"/>
                </a:solidFill>
                <a:latin typeface="Cambria Math"/>
                <a:cs typeface="Cambria Math"/>
              </a:rPr>
              <a:t> </a:t>
            </a:r>
            <a:r>
              <a:rPr sz="2400" spc="-220" dirty="0">
                <a:solidFill>
                  <a:srgbClr val="2D2B1F"/>
                </a:solidFill>
                <a:latin typeface="Arial MT"/>
                <a:cs typeface="Arial MT"/>
              </a:rPr>
              <a:t>can</a:t>
            </a:r>
            <a:r>
              <a:rPr sz="2400" spc="-4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65" dirty="0">
                <a:solidFill>
                  <a:srgbClr val="2D2B1F"/>
                </a:solidFill>
                <a:latin typeface="Arial MT"/>
                <a:cs typeface="Arial MT"/>
              </a:rPr>
              <a:t>not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5" dirty="0">
                <a:solidFill>
                  <a:srgbClr val="2D2B1F"/>
                </a:solidFill>
                <a:latin typeface="Arial MT"/>
                <a:cs typeface="Arial MT"/>
              </a:rPr>
              <a:t>gain</a:t>
            </a:r>
            <a:r>
              <a:rPr sz="24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75" dirty="0">
                <a:solidFill>
                  <a:srgbClr val="2D2B1F"/>
                </a:solidFill>
                <a:latin typeface="Arial MT"/>
                <a:cs typeface="Arial MT"/>
              </a:rPr>
              <a:t>excess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2D2B1F"/>
                </a:solidFill>
                <a:latin typeface="Arial MT"/>
                <a:cs typeface="Arial MT"/>
              </a:rPr>
              <a:t>blood</a:t>
            </a:r>
            <a:r>
              <a:rPr sz="2400" spc="-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stream.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400" b="1" spc="-195" dirty="0">
                <a:solidFill>
                  <a:srgbClr val="21798F"/>
                </a:solidFill>
                <a:latin typeface="Arial"/>
                <a:cs typeface="Arial"/>
              </a:rPr>
              <a:t>Anemic</a:t>
            </a:r>
            <a:r>
              <a:rPr sz="2400" b="1" spc="-25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1798F"/>
                </a:solidFill>
                <a:latin typeface="Arial"/>
                <a:cs typeface="Arial"/>
              </a:rPr>
              <a:t>Anoxia:-</a:t>
            </a:r>
            <a:endParaRPr sz="2400">
              <a:latin typeface="Arial"/>
              <a:cs typeface="Arial"/>
            </a:endParaRPr>
          </a:p>
          <a:p>
            <a:pPr marL="12700" marR="450850" algn="just">
              <a:lnSpc>
                <a:spcPct val="108700"/>
              </a:lnSpc>
              <a:spcBef>
                <a:spcPts val="245"/>
              </a:spcBef>
            </a:pPr>
            <a:r>
              <a:rPr sz="2400" spc="-155" dirty="0">
                <a:solidFill>
                  <a:srgbClr val="2D2B1F"/>
                </a:solidFill>
                <a:latin typeface="Arial MT"/>
                <a:cs typeface="Arial MT"/>
              </a:rPr>
              <a:t>Blood</a:t>
            </a:r>
            <a:r>
              <a:rPr sz="2400" spc="-1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90" dirty="0">
                <a:solidFill>
                  <a:srgbClr val="2D2B1F"/>
                </a:solidFill>
                <a:latin typeface="Arial MT"/>
                <a:cs typeface="Arial MT"/>
              </a:rPr>
              <a:t>is</a:t>
            </a:r>
            <a:r>
              <a:rPr sz="2400" spc="1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5" dirty="0">
                <a:solidFill>
                  <a:srgbClr val="2D2B1F"/>
                </a:solidFill>
                <a:latin typeface="Arial MT"/>
                <a:cs typeface="Arial MT"/>
              </a:rPr>
              <a:t>incapable</a:t>
            </a:r>
            <a:r>
              <a:rPr sz="24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2400" spc="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carrying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40" dirty="0">
                <a:solidFill>
                  <a:srgbClr val="2D2B1F"/>
                </a:solidFill>
                <a:latin typeface="Arial MT"/>
                <a:cs typeface="Arial MT"/>
              </a:rPr>
              <a:t>sufficient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quantity</a:t>
            </a:r>
            <a:r>
              <a:rPr sz="2400" spc="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2400" spc="9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oxy- </a:t>
            </a:r>
            <a:r>
              <a:rPr sz="2400" spc="-170" dirty="0">
                <a:solidFill>
                  <a:srgbClr val="2D2B1F"/>
                </a:solidFill>
                <a:latin typeface="Arial MT"/>
                <a:cs typeface="Arial MT"/>
              </a:rPr>
              <a:t>hemoglobin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35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2400" spc="-3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45" dirty="0">
                <a:solidFill>
                  <a:srgbClr val="2D2B1F"/>
                </a:solidFill>
                <a:latin typeface="Arial MT"/>
                <a:cs typeface="Arial MT"/>
              </a:rPr>
              <a:t>tissue</a:t>
            </a:r>
            <a:r>
              <a:rPr sz="2400" spc="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or</a:t>
            </a:r>
            <a:r>
              <a:rPr sz="24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55" dirty="0">
                <a:solidFill>
                  <a:srgbClr val="2D2B1F"/>
                </a:solidFill>
                <a:latin typeface="Arial MT"/>
                <a:cs typeface="Arial MT"/>
              </a:rPr>
              <a:t>Blood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90" dirty="0">
                <a:solidFill>
                  <a:srgbClr val="2D2B1F"/>
                </a:solidFill>
                <a:latin typeface="Arial MT"/>
                <a:cs typeface="Arial MT"/>
              </a:rPr>
              <a:t>is</a:t>
            </a:r>
            <a:r>
              <a:rPr sz="2400" spc="1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0" dirty="0">
                <a:solidFill>
                  <a:srgbClr val="2D2B1F"/>
                </a:solidFill>
                <a:latin typeface="Arial MT"/>
                <a:cs typeface="Arial MT"/>
              </a:rPr>
              <a:t>either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5" dirty="0">
                <a:solidFill>
                  <a:srgbClr val="2D2B1F"/>
                </a:solidFill>
                <a:latin typeface="Arial MT"/>
                <a:cs typeface="Arial MT"/>
              </a:rPr>
              <a:t>deficient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55" dirty="0">
                <a:solidFill>
                  <a:srgbClr val="2D2B1F"/>
                </a:solidFill>
                <a:latin typeface="Arial MT"/>
                <a:cs typeface="Arial MT"/>
              </a:rPr>
              <a:t>in</a:t>
            </a:r>
            <a:r>
              <a:rPr sz="2400" spc="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Hb </a:t>
            </a:r>
            <a:r>
              <a:rPr sz="2400" b="1" spc="-210" dirty="0">
                <a:solidFill>
                  <a:srgbClr val="21798F"/>
                </a:solidFill>
                <a:latin typeface="Arial"/>
                <a:cs typeface="Arial"/>
              </a:rPr>
              <a:t>Stagnant</a:t>
            </a:r>
            <a:r>
              <a:rPr sz="2400" b="1" spc="15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1798F"/>
                </a:solidFill>
                <a:latin typeface="Arial"/>
                <a:cs typeface="Arial"/>
              </a:rPr>
              <a:t>Anoxia:-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2400" spc="-114" dirty="0">
                <a:solidFill>
                  <a:srgbClr val="2D2B1F"/>
                </a:solidFill>
                <a:latin typeface="Arial MT"/>
                <a:cs typeface="Arial MT"/>
              </a:rPr>
              <a:t>Circulatory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55" dirty="0">
                <a:solidFill>
                  <a:srgbClr val="2D2B1F"/>
                </a:solidFill>
                <a:latin typeface="Arial MT"/>
                <a:cs typeface="Arial MT"/>
              </a:rPr>
              <a:t>failure</a:t>
            </a:r>
            <a:r>
              <a:rPr sz="24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Hemorrhage.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b="1" spc="-220" dirty="0">
                <a:solidFill>
                  <a:srgbClr val="21798F"/>
                </a:solidFill>
                <a:latin typeface="Arial"/>
                <a:cs typeface="Arial"/>
              </a:rPr>
              <a:t>Histotoxic</a:t>
            </a:r>
            <a:r>
              <a:rPr sz="2400" b="1" spc="85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1798F"/>
                </a:solidFill>
                <a:latin typeface="Arial"/>
                <a:cs typeface="Arial"/>
              </a:rPr>
              <a:t>Anoxia:-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1882775" algn="l"/>
                <a:tab pos="4093845" algn="l"/>
                <a:tab pos="6398260" algn="l"/>
              </a:tabLst>
            </a:pPr>
            <a:r>
              <a:rPr sz="2400" spc="-165" dirty="0">
                <a:latin typeface="Arial MT"/>
                <a:cs typeface="Arial MT"/>
              </a:rPr>
              <a:t>Body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80" dirty="0">
                <a:latin typeface="Arial MT"/>
                <a:cs typeface="Arial MT"/>
              </a:rPr>
              <a:t>cells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are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30" dirty="0">
                <a:latin typeface="Arial MT"/>
                <a:cs typeface="Arial MT"/>
              </a:rPr>
              <a:t>unable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to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85" dirty="0">
                <a:latin typeface="Arial MT"/>
                <a:cs typeface="Arial MT"/>
              </a:rPr>
              <a:t>use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₂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190" dirty="0">
                <a:latin typeface="Arial MT"/>
                <a:cs typeface="Arial MT"/>
              </a:rPr>
              <a:t>which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available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0" dirty="0">
                <a:latin typeface="Arial MT"/>
                <a:cs typeface="Arial MT"/>
              </a:rPr>
              <a:t>to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them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42DCF-7A80-74F2-8041-A666EB391FD9}"/>
              </a:ext>
            </a:extLst>
          </p:cNvPr>
          <p:cNvSpPr/>
          <p:nvPr/>
        </p:nvSpPr>
        <p:spPr>
          <a:xfrm>
            <a:off x="7391400" y="7442"/>
            <a:ext cx="1752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103631"/>
            <a:ext cx="2852928" cy="13411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939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4800" spc="-560" dirty="0"/>
              <a:t>Research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691387" y="1613357"/>
            <a:ext cx="7916545" cy="408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marR="5080" indent="-319405" algn="just">
              <a:lnSpc>
                <a:spcPct val="100000"/>
              </a:lnSpc>
              <a:spcBef>
                <a:spcPts val="100"/>
              </a:spcBef>
              <a:buClr>
                <a:srgbClr val="DA1F28"/>
              </a:buClr>
              <a:buSzPct val="59259"/>
              <a:buFont typeface="Wingdings"/>
              <a:buChar char=""/>
              <a:tabLst>
                <a:tab pos="332740" algn="l"/>
              </a:tabLst>
            </a:pPr>
            <a:r>
              <a:rPr sz="2700" u="sng" spc="-6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</a:rPr>
              <a:t>https://pubmed.ncbi.nlm.nih.gov/16738432/#:~:text=</a:t>
            </a:r>
            <a:r>
              <a:rPr sz="2700" spc="-60" dirty="0">
                <a:solidFill>
                  <a:srgbClr val="FF8118"/>
                </a:solidFill>
                <a:latin typeface="Arial MT"/>
                <a:cs typeface="Arial MT"/>
              </a:rPr>
              <a:t> 	</a:t>
            </a:r>
            <a:r>
              <a:rPr sz="2700" u="sng" spc="-8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</a:rPr>
              <a:t>Males%20constitute%2079.8%25%20of%20all,of%2</a:t>
            </a:r>
            <a:r>
              <a:rPr sz="2700" spc="-80" dirty="0">
                <a:solidFill>
                  <a:srgbClr val="FF8118"/>
                </a:solidFill>
                <a:latin typeface="Arial MT"/>
                <a:cs typeface="Arial MT"/>
              </a:rPr>
              <a:t> 	</a:t>
            </a:r>
            <a:r>
              <a:rPr sz="2700" u="sng" spc="-9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</a:rPr>
              <a:t>0all%20asphyxial%20deaths%2C%20respectively</a:t>
            </a:r>
            <a:r>
              <a:rPr sz="2700" spc="-95" dirty="0">
                <a:latin typeface="Arial MT"/>
                <a:cs typeface="Arial MT"/>
              </a:rPr>
              <a:t>.</a:t>
            </a:r>
            <a:endParaRPr sz="2700">
              <a:latin typeface="Arial MT"/>
              <a:cs typeface="Arial MT"/>
            </a:endParaRPr>
          </a:p>
          <a:p>
            <a:pPr marL="332105" indent="-319405" algn="just">
              <a:lnSpc>
                <a:spcPct val="100000"/>
              </a:lnSpc>
              <a:spcBef>
                <a:spcPts val="710"/>
              </a:spcBef>
              <a:buClr>
                <a:srgbClr val="DA1F28"/>
              </a:buClr>
              <a:buSzPct val="59259"/>
              <a:buFont typeface="Wingdings"/>
              <a:buChar char=""/>
              <a:tabLst>
                <a:tab pos="332105" algn="l"/>
              </a:tabLst>
            </a:pPr>
            <a:r>
              <a:rPr sz="2700" u="sng" spc="-4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3"/>
              </a:rPr>
              <a:t>https://pjmhsonline.com/2021/august/2148.pdf</a:t>
            </a:r>
            <a:endParaRPr sz="2700">
              <a:latin typeface="Arial MT"/>
              <a:cs typeface="Arial MT"/>
            </a:endParaRPr>
          </a:p>
          <a:p>
            <a:pPr marL="332740" indent="-320040" algn="just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59259"/>
              <a:buFont typeface="Wingdings"/>
              <a:buChar char=""/>
              <a:tabLst>
                <a:tab pos="332740" algn="l"/>
              </a:tabLst>
            </a:pPr>
            <a:r>
              <a:rPr sz="27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4"/>
              </a:rPr>
              <a:t>https://apims.net/index.php/apims/article/view/276</a:t>
            </a:r>
            <a:endParaRPr sz="2700">
              <a:latin typeface="Arial MT"/>
              <a:cs typeface="Arial MT"/>
            </a:endParaRPr>
          </a:p>
          <a:p>
            <a:pPr marL="332740" marR="172085" indent="-320675">
              <a:lnSpc>
                <a:spcPct val="100000"/>
              </a:lnSpc>
              <a:spcBef>
                <a:spcPts val="695"/>
              </a:spcBef>
              <a:buClr>
                <a:srgbClr val="DA1F28"/>
              </a:buClr>
              <a:buSzPct val="59259"/>
              <a:buFont typeface="Wingdings"/>
              <a:buChar char=""/>
              <a:tabLst>
                <a:tab pos="332740" algn="l"/>
              </a:tabLst>
            </a:pPr>
            <a:r>
              <a:rPr sz="2700" u="sng" spc="-10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5"/>
              </a:rPr>
              <a:t>https://www.duhs.edu.pk/download/jduhs-</a:t>
            </a:r>
            <a:r>
              <a:rPr sz="2700" u="sng" spc="-10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5"/>
              </a:rPr>
              <a:t>vol.6-</a:t>
            </a:r>
            <a:r>
              <a:rPr sz="2700" u="sng" spc="-19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5"/>
              </a:rPr>
              <a:t>issue-</a:t>
            </a:r>
            <a:r>
              <a:rPr sz="2700" spc="-190" dirty="0">
                <a:solidFill>
                  <a:srgbClr val="FF8118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27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5"/>
              </a:rPr>
              <a:t>3/rp3.pdf</a:t>
            </a:r>
            <a:endParaRPr sz="2700">
              <a:latin typeface="Arial MT"/>
              <a:cs typeface="Arial MT"/>
            </a:endParaRPr>
          </a:p>
          <a:p>
            <a:pPr marL="332740" marR="452755" indent="-320675">
              <a:lnSpc>
                <a:spcPct val="100000"/>
              </a:lnSpc>
              <a:spcBef>
                <a:spcPts val="710"/>
              </a:spcBef>
              <a:buClr>
                <a:srgbClr val="DA1F28"/>
              </a:buClr>
              <a:buSzPct val="59259"/>
              <a:buFont typeface="Wingdings"/>
              <a:buChar char=""/>
              <a:tabLst>
                <a:tab pos="332740" algn="l"/>
              </a:tabLst>
            </a:pPr>
            <a:r>
              <a:rPr sz="2700" spc="-80" dirty="0">
                <a:latin typeface="Arial MT"/>
                <a:cs typeface="Arial MT"/>
              </a:rPr>
              <a:t>https://emedicine.medscape.com/article/1988699- </a:t>
            </a:r>
            <a:r>
              <a:rPr sz="2700" spc="-10" dirty="0">
                <a:latin typeface="Arial MT"/>
                <a:cs typeface="Arial MT"/>
              </a:rPr>
              <a:t>overview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7442"/>
            <a:ext cx="990600" cy="29735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-560" dirty="0"/>
              <a:t>RESEARCH</a:t>
            </a:r>
            <a:endParaRPr lang="en-US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464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4800" spc="-375" dirty="0"/>
              <a:t>Biomedical</a:t>
            </a:r>
            <a:r>
              <a:rPr sz="4800" spc="-225" dirty="0"/>
              <a:t> </a:t>
            </a:r>
            <a:r>
              <a:rPr sz="4800" spc="-620" dirty="0"/>
              <a:t>Ethics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91387" y="1611833"/>
            <a:ext cx="7944484" cy="3299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901700" indent="-320675">
              <a:lnSpc>
                <a:spcPct val="100000"/>
              </a:lnSpc>
              <a:spcBef>
                <a:spcPts val="105"/>
              </a:spcBef>
              <a:buClr>
                <a:srgbClr val="DA1F28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350" dirty="0">
                <a:latin typeface="Arial MT"/>
                <a:cs typeface="Arial MT"/>
              </a:rPr>
              <a:t>The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determination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7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patient's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death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254" dirty="0">
                <a:latin typeface="Arial MT"/>
                <a:cs typeface="Arial MT"/>
              </a:rPr>
              <a:t>is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of </a:t>
            </a:r>
            <a:r>
              <a:rPr sz="2900" spc="-155" dirty="0">
                <a:latin typeface="Arial MT"/>
                <a:cs typeface="Arial MT"/>
              </a:rPr>
              <a:t>considerable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60" dirty="0">
                <a:latin typeface="Arial MT"/>
                <a:cs typeface="Arial MT"/>
              </a:rPr>
              <a:t>medical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and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ethical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significance.</a:t>
            </a:r>
            <a:endParaRPr sz="2900">
              <a:latin typeface="Arial MT"/>
              <a:cs typeface="Arial MT"/>
            </a:endParaRPr>
          </a:p>
          <a:p>
            <a:pPr marL="332740" marR="1752600" indent="-320675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85" dirty="0">
                <a:latin typeface="Arial MT"/>
                <a:cs typeface="Arial MT"/>
              </a:rPr>
              <a:t>Death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54" dirty="0">
                <a:latin typeface="Arial MT"/>
                <a:cs typeface="Arial MT"/>
              </a:rPr>
              <a:t>is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biological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concept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with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social </a:t>
            </a:r>
            <a:r>
              <a:rPr sz="2900" spc="-95" dirty="0">
                <a:latin typeface="Arial MT"/>
                <a:cs typeface="Arial MT"/>
              </a:rPr>
              <a:t>implications.</a:t>
            </a:r>
            <a:endParaRPr sz="2900">
              <a:latin typeface="Arial MT"/>
              <a:cs typeface="Arial MT"/>
            </a:endParaRPr>
          </a:p>
          <a:p>
            <a:pPr marL="332740" marR="5080" indent="-320675">
              <a:lnSpc>
                <a:spcPct val="100000"/>
              </a:lnSpc>
              <a:spcBef>
                <a:spcPts val="710"/>
              </a:spcBef>
              <a:buClr>
                <a:srgbClr val="DA1F28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60" dirty="0">
                <a:latin typeface="Arial MT"/>
                <a:cs typeface="Arial MT"/>
              </a:rPr>
              <a:t>Acting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with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honesty,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transparency,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respect,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and </a:t>
            </a:r>
            <a:r>
              <a:rPr sz="2900" spc="-55" dirty="0">
                <a:latin typeface="Arial MT"/>
                <a:cs typeface="Arial MT"/>
              </a:rPr>
              <a:t>integrity</a:t>
            </a:r>
            <a:r>
              <a:rPr sz="2900" spc="-145" dirty="0">
                <a:latin typeface="Arial MT"/>
                <a:cs typeface="Arial MT"/>
              </a:rPr>
              <a:t> </a:t>
            </a:r>
            <a:r>
              <a:rPr sz="2900" spc="-254" dirty="0">
                <a:latin typeface="Arial MT"/>
                <a:cs typeface="Arial MT"/>
              </a:rPr>
              <a:t>is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critical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to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60" dirty="0">
                <a:latin typeface="Arial MT"/>
                <a:cs typeface="Arial MT"/>
              </a:rPr>
              <a:t>trust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in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patient-</a:t>
            </a:r>
            <a:r>
              <a:rPr sz="2900" spc="-65" dirty="0">
                <a:latin typeface="Arial MT"/>
                <a:cs typeface="Arial MT"/>
              </a:rPr>
              <a:t>physician </a:t>
            </a:r>
            <a:r>
              <a:rPr sz="2900" spc="-150" dirty="0">
                <a:latin typeface="Arial MT"/>
                <a:cs typeface="Arial MT"/>
              </a:rPr>
              <a:t>relationship,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and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profession,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in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life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and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55" dirty="0">
                <a:latin typeface="Arial MT"/>
                <a:cs typeface="Arial MT"/>
              </a:rPr>
              <a:t>in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death.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29584"/>
            <a:ext cx="1047078" cy="199016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ETHICS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664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Family</a:t>
            </a:r>
            <a:r>
              <a:rPr spc="-210" dirty="0"/>
              <a:t> </a:t>
            </a:r>
            <a:r>
              <a:rPr spc="-320" dirty="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11833"/>
            <a:ext cx="645477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A1F28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330" dirty="0">
                <a:latin typeface="Arial MT"/>
                <a:cs typeface="Arial MT"/>
              </a:rPr>
              <a:t>Some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treatments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for </a:t>
            </a:r>
            <a:r>
              <a:rPr sz="2900" spc="-130" dirty="0">
                <a:latin typeface="Arial MT"/>
                <a:cs typeface="Arial MT"/>
              </a:rPr>
              <a:t>asphyxiation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include: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0717" y="3352927"/>
            <a:ext cx="220979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-25" dirty="0">
                <a:solidFill>
                  <a:srgbClr val="DA1F28"/>
                </a:solidFill>
                <a:latin typeface="Arial MT"/>
                <a:cs typeface="Arial MT"/>
              </a:rPr>
              <a:t>iii.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0717" y="2053564"/>
            <a:ext cx="6934834" cy="39185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805"/>
              </a:spcBef>
              <a:buClr>
                <a:srgbClr val="DA1F28"/>
              </a:buClr>
              <a:buSzPct val="60344"/>
              <a:buAutoNum type="romanLcPeriod"/>
              <a:tabLst>
                <a:tab pos="583565" algn="l"/>
              </a:tabLst>
            </a:pPr>
            <a:r>
              <a:rPr sz="2900" spc="-135" dirty="0">
                <a:latin typeface="Arial MT"/>
                <a:cs typeface="Arial MT"/>
              </a:rPr>
              <a:t>Cardiopulmonary</a:t>
            </a:r>
            <a:r>
              <a:rPr sz="2900" spc="60" dirty="0">
                <a:latin typeface="Arial MT"/>
                <a:cs typeface="Arial MT"/>
              </a:rPr>
              <a:t> </a:t>
            </a:r>
            <a:r>
              <a:rPr sz="2900" spc="-200" dirty="0">
                <a:latin typeface="Arial MT"/>
                <a:cs typeface="Arial MT"/>
              </a:rPr>
              <a:t>resuscitation</a:t>
            </a:r>
            <a:r>
              <a:rPr sz="2900" spc="65" dirty="0">
                <a:latin typeface="Arial MT"/>
                <a:cs typeface="Arial MT"/>
              </a:rPr>
              <a:t> </a:t>
            </a:r>
            <a:r>
              <a:rPr sz="2900" spc="-390" dirty="0">
                <a:latin typeface="Arial MT"/>
                <a:cs typeface="Arial MT"/>
              </a:rPr>
              <a:t>(CPR)</a:t>
            </a:r>
            <a:endParaRPr sz="2900">
              <a:latin typeface="Arial MT"/>
              <a:cs typeface="Arial MT"/>
            </a:endParaRPr>
          </a:p>
          <a:p>
            <a:pPr marL="583565" indent="-570865">
              <a:lnSpc>
                <a:spcPct val="100000"/>
              </a:lnSpc>
              <a:spcBef>
                <a:spcPts val="710"/>
              </a:spcBef>
              <a:buClr>
                <a:srgbClr val="DA1F28"/>
              </a:buClr>
              <a:buSzPct val="60344"/>
              <a:buAutoNum type="romanLcPeriod"/>
              <a:tabLst>
                <a:tab pos="583565" algn="l"/>
              </a:tabLst>
            </a:pPr>
            <a:r>
              <a:rPr sz="2900" spc="-105" dirty="0">
                <a:latin typeface="Arial MT"/>
                <a:cs typeface="Arial MT"/>
              </a:rPr>
              <a:t>Oxygen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therapy.</a:t>
            </a:r>
            <a:endParaRPr sz="2900">
              <a:latin typeface="Arial MT"/>
              <a:cs typeface="Arial MT"/>
            </a:endParaRPr>
          </a:p>
          <a:p>
            <a:pPr marL="584200" marR="5080">
              <a:lnSpc>
                <a:spcPct val="100000"/>
              </a:lnSpc>
              <a:spcBef>
                <a:spcPts val="695"/>
              </a:spcBef>
            </a:pPr>
            <a:r>
              <a:rPr sz="2900" spc="-210" dirty="0">
                <a:latin typeface="Arial MT"/>
                <a:cs typeface="Arial MT"/>
              </a:rPr>
              <a:t>Heimlich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229" dirty="0">
                <a:latin typeface="Arial MT"/>
                <a:cs typeface="Arial MT"/>
              </a:rPr>
              <a:t>maneuver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254" dirty="0">
                <a:latin typeface="Arial MT"/>
                <a:cs typeface="Arial MT"/>
              </a:rPr>
              <a:t>is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first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aid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technique </a:t>
            </a:r>
            <a:r>
              <a:rPr sz="2900" dirty="0">
                <a:latin typeface="Arial MT"/>
                <a:cs typeface="Arial MT"/>
              </a:rPr>
              <a:t>for</a:t>
            </a:r>
            <a:r>
              <a:rPr sz="2900" spc="-155" dirty="0">
                <a:latin typeface="Arial MT"/>
                <a:cs typeface="Arial MT"/>
              </a:rPr>
              <a:t> </a:t>
            </a:r>
            <a:r>
              <a:rPr sz="2900" spc="-200" dirty="0">
                <a:latin typeface="Arial MT"/>
                <a:cs typeface="Arial MT"/>
              </a:rPr>
              <a:t>choking.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It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375" dirty="0">
                <a:latin typeface="Arial MT"/>
                <a:cs typeface="Arial MT"/>
              </a:rPr>
              <a:t>uses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abdominal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240" dirty="0">
                <a:latin typeface="Arial MT"/>
                <a:cs typeface="Arial MT"/>
              </a:rPr>
              <a:t>thrusts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below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diaphragm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to</a:t>
            </a:r>
            <a:r>
              <a:rPr sz="2900" spc="-10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remove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foreign </a:t>
            </a:r>
            <a:r>
              <a:rPr sz="2900" spc="-10" dirty="0">
                <a:latin typeface="Arial MT"/>
                <a:cs typeface="Arial MT"/>
              </a:rPr>
              <a:t>object </a:t>
            </a:r>
            <a:r>
              <a:rPr sz="2900" spc="-120" dirty="0">
                <a:latin typeface="Arial MT"/>
                <a:cs typeface="Arial MT"/>
              </a:rPr>
              <a:t>from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35" dirty="0">
                <a:latin typeface="Arial MT"/>
                <a:cs typeface="Arial MT"/>
              </a:rPr>
              <a:t>person’s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airways.</a:t>
            </a:r>
            <a:endParaRPr sz="2900">
              <a:latin typeface="Arial MT"/>
              <a:cs typeface="Arial MT"/>
            </a:endParaRPr>
          </a:p>
          <a:p>
            <a:pPr marL="584200" marR="163195" indent="-571500">
              <a:lnSpc>
                <a:spcPct val="100000"/>
              </a:lnSpc>
              <a:spcBef>
                <a:spcPts val="700"/>
              </a:spcBef>
              <a:tabLst>
                <a:tab pos="583565" algn="l"/>
              </a:tabLst>
            </a:pPr>
            <a:r>
              <a:rPr sz="1750" spc="-25" dirty="0">
                <a:solidFill>
                  <a:srgbClr val="DA1F28"/>
                </a:solidFill>
                <a:latin typeface="Arial MT"/>
                <a:cs typeface="Arial MT"/>
              </a:rPr>
              <a:t>iv.</a:t>
            </a:r>
            <a:r>
              <a:rPr sz="1750" dirty="0">
                <a:solidFill>
                  <a:srgbClr val="DA1F28"/>
                </a:solidFill>
                <a:latin typeface="Arial MT"/>
                <a:cs typeface="Arial MT"/>
              </a:rPr>
              <a:t>	</a:t>
            </a:r>
            <a:r>
              <a:rPr sz="2900" spc="-135" dirty="0">
                <a:latin typeface="Arial MT"/>
                <a:cs typeface="Arial MT"/>
              </a:rPr>
              <a:t>Medication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229" dirty="0">
                <a:latin typeface="Arial MT"/>
                <a:cs typeface="Arial MT"/>
              </a:rPr>
              <a:t>can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help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to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225" dirty="0">
                <a:latin typeface="Arial MT"/>
                <a:cs typeface="Arial MT"/>
              </a:rPr>
              <a:t>ease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effects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of </a:t>
            </a:r>
            <a:r>
              <a:rPr sz="2900" spc="-215" dirty="0">
                <a:latin typeface="Arial MT"/>
                <a:cs typeface="Arial MT"/>
              </a:rPr>
              <a:t>severe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245" dirty="0">
                <a:latin typeface="Arial MT"/>
                <a:cs typeface="Arial MT"/>
              </a:rPr>
              <a:t>asthma</a:t>
            </a:r>
            <a:r>
              <a:rPr sz="2900" spc="3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attack.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4482"/>
            <a:ext cx="1524000" cy="224118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335" dirty="0"/>
              <a:t>Family</a:t>
            </a:r>
            <a:r>
              <a:rPr lang="en-US" sz="2000" spc="-210" dirty="0"/>
              <a:t> </a:t>
            </a:r>
            <a:r>
              <a:rPr lang="en-US" sz="2000" spc="-320" dirty="0"/>
              <a:t>Medicine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" y="210311"/>
            <a:ext cx="3858767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160" dirty="0">
                <a:solidFill>
                  <a:srgbClr val="585858"/>
                </a:solidFill>
              </a:rPr>
              <a:t>Motto</a:t>
            </a:r>
            <a:r>
              <a:rPr sz="4400" spc="-90" dirty="0">
                <a:solidFill>
                  <a:srgbClr val="585858"/>
                </a:solidFill>
              </a:rPr>
              <a:t> </a:t>
            </a:r>
            <a:r>
              <a:rPr sz="4400" dirty="0">
                <a:solidFill>
                  <a:srgbClr val="585858"/>
                </a:solidFill>
              </a:rPr>
              <a:t>of</a:t>
            </a:r>
            <a:r>
              <a:rPr sz="4400" spc="45" dirty="0">
                <a:solidFill>
                  <a:srgbClr val="585858"/>
                </a:solidFill>
              </a:rPr>
              <a:t> </a:t>
            </a:r>
            <a:r>
              <a:rPr sz="4400" spc="-630" dirty="0">
                <a:solidFill>
                  <a:srgbClr val="585858"/>
                </a:solidFill>
              </a:rPr>
              <a:t>RMU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2572" y="2122932"/>
            <a:ext cx="4082796" cy="4352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3856"/>
            <a:ext cx="888492" cy="667512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3E3D5321-38CA-EB2F-74D5-56CF042C5F1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4924" y="16136"/>
            <a:ext cx="963168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762000"/>
            <a:ext cx="5013007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5" y="1736313"/>
            <a:ext cx="8689181" cy="3717267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395288" indent="-385763">
              <a:spcBef>
                <a:spcPts val="633"/>
              </a:spcBef>
              <a:buFont typeface="Wingdings"/>
              <a:buChar char=""/>
              <a:tabLst>
                <a:tab pos="395288" algn="l"/>
              </a:tabLst>
            </a:pPr>
            <a:r>
              <a:rPr sz="2063" dirty="0">
                <a:latin typeface="Calibri"/>
                <a:cs typeface="Calibri"/>
              </a:rPr>
              <a:t>Go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website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8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Library</a:t>
            </a:r>
            <a:endParaRPr sz="2063">
              <a:latin typeface="Calibri"/>
              <a:cs typeface="Calibri"/>
            </a:endParaRPr>
          </a:p>
          <a:p>
            <a:pPr marL="1011079" indent="-1001554">
              <a:spcBef>
                <a:spcPts val="566"/>
              </a:spcBef>
              <a:buClr>
                <a:srgbClr val="000000"/>
              </a:buClr>
              <a:buFont typeface="Wingdings"/>
              <a:buChar char=""/>
              <a:tabLst>
                <a:tab pos="1011079" algn="l"/>
              </a:tabLst>
            </a:pPr>
            <a:r>
              <a:rPr sz="2063" spc="-8" dirty="0">
                <a:solidFill>
                  <a:srgbClr val="2D75B6"/>
                </a:solidFill>
                <a:latin typeface="Calibri"/>
                <a:cs typeface="Calibri"/>
                <a:hlinkClick r:id="rId2"/>
              </a:rPr>
              <a:t>http://www.digitallibrary.edu.pk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70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On</a:t>
            </a:r>
            <a:r>
              <a:rPr sz="2063" spc="1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Home</a:t>
            </a:r>
            <a:r>
              <a:rPr sz="2063" spc="1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Page,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INSTITUTES.</a:t>
            </a:r>
            <a:endParaRPr sz="2063">
              <a:latin typeface="Calibri"/>
              <a:cs typeface="Calibri"/>
            </a:endParaRPr>
          </a:p>
          <a:p>
            <a:pPr marL="221456" marR="3810" indent="-218123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695801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universities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from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Public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Private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Sector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and 	</a:t>
            </a:r>
            <a:r>
              <a:rPr sz="2063" dirty="0">
                <a:latin typeface="Calibri"/>
                <a:cs typeface="Calibri"/>
              </a:rPr>
              <a:t>other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Institutes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which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have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access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9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4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Library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(HNDL).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461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Select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66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resources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institution</a:t>
            </a:r>
            <a:endParaRPr sz="2063">
              <a:latin typeface="Calibri"/>
              <a:cs typeface="Calibri"/>
            </a:endParaRPr>
          </a:p>
          <a:p>
            <a:pPr marL="220980" indent="-217646">
              <a:spcBef>
                <a:spcPts val="566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5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Researches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appear</a:t>
            </a:r>
            <a:endParaRPr sz="2063">
              <a:latin typeface="Calibri"/>
              <a:cs typeface="Calibri"/>
            </a:endParaRPr>
          </a:p>
          <a:p>
            <a:pPr marL="9525" marR="381953" indent="-6191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spc="-8" dirty="0">
                <a:latin typeface="Calibri"/>
                <a:cs typeface="Calibri"/>
              </a:rPr>
              <a:t>	You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can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find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by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clicking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DATABASE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enter </a:t>
            </a:r>
            <a:r>
              <a:rPr sz="2063" spc="-38" dirty="0">
                <a:latin typeface="Calibri"/>
                <a:cs typeface="Calibri"/>
              </a:rPr>
              <a:t>a </a:t>
            </a:r>
            <a:r>
              <a:rPr sz="2063" dirty="0">
                <a:latin typeface="Calibri"/>
                <a:cs typeface="Calibri"/>
              </a:rPr>
              <a:t>keyword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search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for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journal</a:t>
            </a:r>
            <a:endParaRPr sz="2063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5508" y="0"/>
            <a:ext cx="888492" cy="6675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15350" cy="11154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77500" lnSpcReduction="20000"/>
          </a:bodyPr>
          <a:lstStyle/>
          <a:p>
            <a:endParaRPr lang="en-US" sz="3600"/>
          </a:p>
          <a:p>
            <a:r>
              <a:rPr lang="en-US" sz="3600"/>
              <a:t>Principles </a:t>
            </a:r>
            <a:r>
              <a:rPr lang="en-US" sz="3600" dirty="0"/>
              <a:t>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447800" cy="1846868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817F7037-C8EA-790C-0434-6A1B5AAC6B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5508" y="0"/>
            <a:ext cx="888492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689" y="3272408"/>
            <a:ext cx="36639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430" dirty="0">
                <a:solidFill>
                  <a:srgbClr val="21798F"/>
                </a:solidFill>
                <a:latin typeface="Arial"/>
                <a:cs typeface="Arial"/>
              </a:rPr>
              <a:t>THANK</a:t>
            </a:r>
            <a:r>
              <a:rPr sz="5400" b="1" spc="-90" dirty="0">
                <a:solidFill>
                  <a:srgbClr val="21798F"/>
                </a:solidFill>
                <a:latin typeface="Arial"/>
                <a:cs typeface="Arial"/>
              </a:rPr>
              <a:t> </a:t>
            </a:r>
            <a:r>
              <a:rPr sz="5400" b="1" spc="-495" dirty="0">
                <a:solidFill>
                  <a:srgbClr val="21798F"/>
                </a:solidFill>
                <a:latin typeface="Arial"/>
                <a:cs typeface="Arial"/>
              </a:rPr>
              <a:t>YOU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" y="0"/>
            <a:ext cx="5180330" cy="1682750"/>
            <a:chOff x="388620" y="0"/>
            <a:chExt cx="5180330" cy="1682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0"/>
              <a:ext cx="3509772" cy="10728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" y="560831"/>
              <a:ext cx="1502664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820" y="560831"/>
              <a:ext cx="4341876" cy="112166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961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Vision</a:t>
            </a:r>
            <a:r>
              <a:rPr spc="-10" dirty="0"/>
              <a:t> </a:t>
            </a:r>
            <a:r>
              <a:rPr dirty="0"/>
              <a:t>of</a:t>
            </a:r>
            <a:r>
              <a:rPr spc="90" dirty="0"/>
              <a:t> </a:t>
            </a:r>
            <a:r>
              <a:rPr spc="-575" dirty="0"/>
              <a:t>RMU</a:t>
            </a:r>
          </a:p>
          <a:p>
            <a:pPr marL="168275">
              <a:lnSpc>
                <a:spcPct val="100000"/>
              </a:lnSpc>
              <a:spcBef>
                <a:spcPts val="5"/>
              </a:spcBef>
            </a:pPr>
            <a:r>
              <a:rPr spc="-484" dirty="0"/>
              <a:t>The</a:t>
            </a:r>
            <a:r>
              <a:rPr spc="-10" dirty="0"/>
              <a:t> </a:t>
            </a:r>
            <a:r>
              <a:rPr spc="-60" dirty="0"/>
              <a:t>Dream/</a:t>
            </a:r>
            <a:r>
              <a:rPr spc="-165" dirty="0"/>
              <a:t> </a:t>
            </a:r>
            <a:r>
              <a:rPr spc="-380" dirty="0"/>
              <a:t>Tomorrow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1387" y="1611833"/>
            <a:ext cx="7941309" cy="2415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116965" indent="-320675">
              <a:lnSpc>
                <a:spcPct val="100000"/>
              </a:lnSpc>
              <a:spcBef>
                <a:spcPts val="105"/>
              </a:spcBef>
              <a:buClr>
                <a:srgbClr val="636363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455" dirty="0">
                <a:latin typeface="Arial MT"/>
                <a:cs typeface="Arial MT"/>
              </a:rPr>
              <a:t>To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impart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evidence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35" dirty="0">
                <a:latin typeface="Arial MT"/>
                <a:cs typeface="Arial MT"/>
              </a:rPr>
              <a:t>based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research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oriented </a:t>
            </a:r>
            <a:r>
              <a:rPr sz="2900" spc="-160" dirty="0">
                <a:latin typeface="Arial MT"/>
                <a:cs typeface="Arial MT"/>
              </a:rPr>
              <a:t>medical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45" dirty="0">
                <a:latin typeface="Arial MT"/>
                <a:cs typeface="Arial MT"/>
              </a:rPr>
              <a:t>education</a:t>
            </a:r>
            <a:endParaRPr sz="2900">
              <a:latin typeface="Arial MT"/>
              <a:cs typeface="Arial MT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636363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455" dirty="0">
                <a:latin typeface="Arial MT"/>
                <a:cs typeface="Arial MT"/>
              </a:rPr>
              <a:t>To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provide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best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possible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patient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care</a:t>
            </a:r>
            <a:endParaRPr sz="2900">
              <a:latin typeface="Arial MT"/>
              <a:cs typeface="Arial MT"/>
            </a:endParaRPr>
          </a:p>
          <a:p>
            <a:pPr marL="332740" marR="5080" indent="-320675">
              <a:lnSpc>
                <a:spcPct val="100000"/>
              </a:lnSpc>
              <a:spcBef>
                <a:spcPts val="705"/>
              </a:spcBef>
              <a:buClr>
                <a:srgbClr val="636363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455" dirty="0">
                <a:latin typeface="Arial MT"/>
                <a:cs typeface="Arial MT"/>
              </a:rPr>
              <a:t>To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inculcate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the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values</a:t>
            </a:r>
            <a:r>
              <a:rPr sz="2900" dirty="0">
                <a:latin typeface="Arial MT"/>
                <a:cs typeface="Arial MT"/>
              </a:rPr>
              <a:t> of</a:t>
            </a:r>
            <a:r>
              <a:rPr sz="2900" spc="7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mutual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respect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and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ethical </a:t>
            </a:r>
            <a:r>
              <a:rPr sz="2900" spc="-120" dirty="0">
                <a:latin typeface="Arial MT"/>
                <a:cs typeface="Arial MT"/>
              </a:rPr>
              <a:t>practice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80" dirty="0">
                <a:latin typeface="Arial MT"/>
                <a:cs typeface="Arial MT"/>
              </a:rPr>
              <a:t> </a:t>
            </a:r>
            <a:r>
              <a:rPr sz="2900" spc="-70" dirty="0">
                <a:latin typeface="Arial MT"/>
                <a:cs typeface="Arial MT"/>
              </a:rPr>
              <a:t>medicine</a:t>
            </a:r>
            <a:endParaRPr sz="2900">
              <a:latin typeface="Arial MT"/>
              <a:cs typeface="Arial MT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ED820DB3-FFDC-47E8-7544-44CA8E0DBA5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4924" y="16136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4170"/>
            <a:ext cx="5383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60" dirty="0"/>
              <a:t>Prof</a:t>
            </a:r>
            <a:r>
              <a:rPr sz="4400" spc="-110" dirty="0"/>
              <a:t> </a:t>
            </a:r>
            <a:r>
              <a:rPr sz="4400" spc="-360" dirty="0"/>
              <a:t>Umar’s</a:t>
            </a:r>
            <a:r>
              <a:rPr sz="4400" spc="-25" dirty="0"/>
              <a:t> </a:t>
            </a:r>
            <a:r>
              <a:rPr sz="4400" spc="-480" dirty="0"/>
              <a:t>LGIS</a:t>
            </a:r>
            <a:r>
              <a:rPr sz="4400" spc="-10" dirty="0"/>
              <a:t> </a:t>
            </a:r>
            <a:r>
              <a:rPr sz="4400" spc="-125" dirty="0"/>
              <a:t>Model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94588" y="1656588"/>
            <a:ext cx="7583805" cy="4535805"/>
            <a:chOff x="894588" y="1656588"/>
            <a:chExt cx="7583805" cy="45358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676400"/>
              <a:ext cx="7543800" cy="4495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4494" y="1666494"/>
              <a:ext cx="7564120" cy="4516120"/>
            </a:xfrm>
            <a:custGeom>
              <a:avLst/>
              <a:gdLst/>
              <a:ahLst/>
              <a:cxnLst/>
              <a:rect l="l" t="t" r="r" b="b"/>
              <a:pathLst>
                <a:path w="7564120" h="4516120">
                  <a:moveTo>
                    <a:pt x="0" y="4515611"/>
                  </a:moveTo>
                  <a:lnTo>
                    <a:pt x="7563611" y="4515611"/>
                  </a:lnTo>
                  <a:lnTo>
                    <a:pt x="7563611" y="0"/>
                  </a:lnTo>
                  <a:lnTo>
                    <a:pt x="0" y="0"/>
                  </a:lnTo>
                  <a:lnTo>
                    <a:pt x="0" y="451561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4">
            <a:extLst>
              <a:ext uri="{FF2B5EF4-FFF2-40B4-BE49-F238E27FC236}">
                <a16:creationId xmlns:a16="http://schemas.microsoft.com/office/drawing/2014/main" id="{ADCB5FD4-376E-1B21-8F71-2766EB1D7B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4924" y="16136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260" dirty="0">
                <a:solidFill>
                  <a:srgbClr val="464646"/>
                </a:solidFill>
              </a:rPr>
              <a:t>Learning</a:t>
            </a:r>
            <a:r>
              <a:rPr sz="4400" spc="-30" dirty="0">
                <a:solidFill>
                  <a:srgbClr val="464646"/>
                </a:solidFill>
              </a:rPr>
              <a:t> </a:t>
            </a:r>
            <a:r>
              <a:rPr sz="4400" spc="-225" dirty="0">
                <a:solidFill>
                  <a:srgbClr val="464646"/>
                </a:solidFill>
              </a:rPr>
              <a:t>Objectives: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761185"/>
            <a:ext cx="7811134" cy="414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54" dirty="0">
                <a:latin typeface="Arial MT"/>
                <a:cs typeface="Arial MT"/>
              </a:rPr>
              <a:t>By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end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-200" dirty="0">
                <a:latin typeface="Arial MT"/>
                <a:cs typeface="Arial MT"/>
              </a:rPr>
              <a:t> </a:t>
            </a:r>
            <a:r>
              <a:rPr sz="2900" spc="-265" dirty="0">
                <a:latin typeface="Arial MT"/>
                <a:cs typeface="Arial MT"/>
              </a:rPr>
              <a:t>class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45" dirty="0">
                <a:latin typeface="Arial MT"/>
                <a:cs typeface="Arial MT"/>
              </a:rPr>
              <a:t>students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will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be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able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to:</a:t>
            </a:r>
            <a:endParaRPr sz="2900">
              <a:latin typeface="Arial MT"/>
              <a:cs typeface="Arial MT"/>
            </a:endParaRPr>
          </a:p>
          <a:p>
            <a:pPr marL="332740" indent="-320040">
              <a:lnSpc>
                <a:spcPct val="100000"/>
              </a:lnSpc>
              <a:spcBef>
                <a:spcPts val="2450"/>
              </a:spcBef>
              <a:buClr>
                <a:srgbClr val="DA1F28"/>
              </a:buClr>
              <a:buSzPct val="60344"/>
              <a:buFont typeface="Wingdings"/>
              <a:buChar char=""/>
              <a:tabLst>
                <a:tab pos="332740" algn="l"/>
              </a:tabLst>
            </a:pPr>
            <a:r>
              <a:rPr sz="2900" spc="-150" dirty="0">
                <a:latin typeface="Arial MT"/>
                <a:cs typeface="Arial MT"/>
              </a:rPr>
              <a:t>Define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50" dirty="0">
                <a:latin typeface="Arial MT"/>
                <a:cs typeface="Arial MT"/>
              </a:rPr>
              <a:t>Asphyxia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and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anoxia.</a:t>
            </a:r>
            <a:endParaRPr sz="29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2435"/>
              </a:spcBef>
              <a:buClr>
                <a:srgbClr val="DA1F28"/>
              </a:buClr>
              <a:buSzPct val="60344"/>
              <a:buFont typeface="Wingdings"/>
              <a:buChar char=""/>
              <a:tabLst>
                <a:tab pos="332105" algn="l"/>
              </a:tabLst>
            </a:pPr>
            <a:r>
              <a:rPr sz="2900" spc="-155" dirty="0">
                <a:latin typeface="Arial MT"/>
                <a:cs typeface="Arial MT"/>
              </a:rPr>
              <a:t>Classify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30" dirty="0">
                <a:latin typeface="Arial MT"/>
                <a:cs typeface="Arial MT"/>
              </a:rPr>
              <a:t>different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135" dirty="0">
                <a:latin typeface="Arial MT"/>
                <a:cs typeface="Arial MT"/>
              </a:rPr>
              <a:t>types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4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asphyxia.</a:t>
            </a:r>
            <a:endParaRPr sz="2900">
              <a:latin typeface="Arial MT"/>
              <a:cs typeface="Arial MT"/>
            </a:endParaRPr>
          </a:p>
          <a:p>
            <a:pPr marL="332740" marR="5080" indent="-320675">
              <a:lnSpc>
                <a:spcPct val="150000"/>
              </a:lnSpc>
              <a:spcBef>
                <a:spcPts val="700"/>
              </a:spcBef>
              <a:buClr>
                <a:srgbClr val="DA1F28"/>
              </a:buClr>
              <a:buSzPct val="60344"/>
              <a:buFont typeface="Wingdings"/>
              <a:buChar char=""/>
              <a:tabLst>
                <a:tab pos="332740" algn="l"/>
              </a:tabLst>
            </a:pPr>
            <a:r>
              <a:rPr sz="2900" spc="-200" dirty="0">
                <a:latin typeface="Arial MT"/>
                <a:cs typeface="Arial MT"/>
              </a:rPr>
              <a:t>Describe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the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patho-</a:t>
            </a:r>
            <a:r>
              <a:rPr sz="2900" spc="-145" dirty="0">
                <a:latin typeface="Arial MT"/>
                <a:cs typeface="Arial MT"/>
              </a:rPr>
              <a:t>physiology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and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biochemistry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of asphyxia.</a:t>
            </a:r>
            <a:endParaRPr sz="2900">
              <a:latin typeface="Arial MT"/>
              <a:cs typeface="Arial MT"/>
            </a:endParaRPr>
          </a:p>
          <a:p>
            <a:pPr marL="332740" indent="-320040">
              <a:lnSpc>
                <a:spcPct val="100000"/>
              </a:lnSpc>
              <a:spcBef>
                <a:spcPts val="2450"/>
              </a:spcBef>
              <a:buClr>
                <a:srgbClr val="DA1F28"/>
              </a:buClr>
              <a:buSzPct val="60344"/>
              <a:buFont typeface="Wingdings"/>
              <a:buChar char=""/>
              <a:tabLst>
                <a:tab pos="332740" algn="l"/>
              </a:tabLst>
            </a:pPr>
            <a:r>
              <a:rPr sz="2900" spc="-70" dirty="0">
                <a:latin typeface="Arial MT"/>
                <a:cs typeface="Arial MT"/>
              </a:rPr>
              <a:t>Briefly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explain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clinical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effects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4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asphyxia.</a:t>
            </a:r>
            <a:endParaRPr sz="2900">
              <a:latin typeface="Arial MT"/>
              <a:cs typeface="Arial MT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BB11C81-48E0-D468-E24A-AE7141FA15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4924" y="16136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7391F7E2-1901-9DB2-219F-6499C4CBD8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4924" y="16136"/>
            <a:ext cx="914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4170"/>
            <a:ext cx="2239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90" dirty="0">
                <a:solidFill>
                  <a:srgbClr val="464646"/>
                </a:solidFill>
              </a:rPr>
              <a:t>Definition: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1541"/>
            <a:ext cx="7997190" cy="40830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5080" indent="-320040" algn="just">
              <a:lnSpc>
                <a:spcPct val="90000"/>
              </a:lnSpc>
              <a:spcBef>
                <a:spcPts val="490"/>
              </a:spcBef>
              <a:buClr>
                <a:srgbClr val="DA1F28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“</a:t>
            </a:r>
            <a:r>
              <a:rPr sz="3200" b="1" dirty="0">
                <a:solidFill>
                  <a:srgbClr val="2D2B1F"/>
                </a:solidFill>
                <a:latin typeface="Arial"/>
                <a:cs typeface="Arial"/>
              </a:rPr>
              <a:t>Asphyxia</a:t>
            </a:r>
            <a:r>
              <a:rPr sz="3200" b="1" spc="320" dirty="0">
                <a:solidFill>
                  <a:srgbClr val="2D2B1F"/>
                </a:solidFill>
                <a:latin typeface="Arial"/>
                <a:cs typeface="Arial"/>
              </a:rPr>
              <a:t>  </a:t>
            </a:r>
            <a:r>
              <a:rPr sz="3200" spc="-275" dirty="0">
                <a:solidFill>
                  <a:srgbClr val="2D2B1F"/>
                </a:solidFill>
                <a:latin typeface="Arial MT"/>
                <a:cs typeface="Arial MT"/>
              </a:rPr>
              <a:t>is</a:t>
            </a:r>
            <a:r>
              <a:rPr sz="3200" spc="340" dirty="0">
                <a:solidFill>
                  <a:srgbClr val="2D2B1F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defined</a:t>
            </a:r>
            <a:r>
              <a:rPr sz="3200" spc="320" dirty="0">
                <a:solidFill>
                  <a:srgbClr val="2D2B1F"/>
                </a:solidFill>
                <a:latin typeface="Arial MT"/>
                <a:cs typeface="Arial MT"/>
              </a:rPr>
              <a:t>  </a:t>
            </a:r>
            <a:r>
              <a:rPr sz="3200" spc="-275" dirty="0">
                <a:solidFill>
                  <a:srgbClr val="2D2B1F"/>
                </a:solidFill>
                <a:latin typeface="Arial MT"/>
                <a:cs typeface="Arial MT"/>
              </a:rPr>
              <a:t>as</a:t>
            </a:r>
            <a:r>
              <a:rPr sz="3200" spc="335" dirty="0">
                <a:solidFill>
                  <a:srgbClr val="2D2B1F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3200" spc="335" dirty="0">
                <a:solidFill>
                  <a:srgbClr val="2D2B1F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result</a:t>
            </a:r>
            <a:r>
              <a:rPr sz="3200" spc="320" dirty="0">
                <a:solidFill>
                  <a:srgbClr val="2D2B1F"/>
                </a:solidFill>
                <a:latin typeface="Arial MT"/>
                <a:cs typeface="Arial MT"/>
              </a:rPr>
              <a:t>  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of </a:t>
            </a:r>
            <a:r>
              <a:rPr sz="3200" spc="-155" dirty="0">
                <a:solidFill>
                  <a:srgbClr val="2D2B1F"/>
                </a:solidFill>
                <a:latin typeface="Arial MT"/>
                <a:cs typeface="Arial MT"/>
              </a:rPr>
              <a:t>interference</a:t>
            </a:r>
            <a:r>
              <a:rPr sz="32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00" dirty="0">
                <a:solidFill>
                  <a:srgbClr val="2D2B1F"/>
                </a:solidFill>
                <a:latin typeface="Arial MT"/>
                <a:cs typeface="Arial MT"/>
              </a:rPr>
              <a:t>with</a:t>
            </a:r>
            <a:r>
              <a:rPr sz="32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3200" spc="-5" dirty="0">
                <a:solidFill>
                  <a:srgbClr val="2D2B1F"/>
                </a:solidFill>
                <a:latin typeface="Arial MT"/>
                <a:cs typeface="Arial MT"/>
              </a:rPr>
              <a:t>  </a:t>
            </a:r>
            <a:r>
              <a:rPr sz="3200" spc="-290" dirty="0">
                <a:solidFill>
                  <a:srgbClr val="2D2B1F"/>
                </a:solidFill>
                <a:latin typeface="Arial MT"/>
                <a:cs typeface="Arial MT"/>
              </a:rPr>
              <a:t>process</a:t>
            </a:r>
            <a:r>
              <a:rPr sz="3200" spc="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30" dirty="0">
                <a:solidFill>
                  <a:srgbClr val="2D2B1F"/>
                </a:solidFill>
                <a:latin typeface="Arial MT"/>
                <a:cs typeface="Arial MT"/>
              </a:rPr>
              <a:t>transfer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3200" spc="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2D2B1F"/>
                </a:solidFill>
                <a:latin typeface="Arial MT"/>
                <a:cs typeface="Arial MT"/>
              </a:rPr>
              <a:t>O</a:t>
            </a:r>
            <a:r>
              <a:rPr sz="3200" spc="-25" dirty="0">
                <a:solidFill>
                  <a:srgbClr val="2D2B1F"/>
                </a:solidFill>
                <a:latin typeface="Cambria Math"/>
                <a:cs typeface="Cambria Math"/>
              </a:rPr>
              <a:t>₂ </a:t>
            </a:r>
            <a:r>
              <a:rPr sz="3200" spc="-75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3200" spc="-150" dirty="0">
                <a:solidFill>
                  <a:srgbClr val="2D2B1F"/>
                </a:solidFill>
                <a:latin typeface="Arial MT"/>
                <a:cs typeface="Arial MT"/>
              </a:rPr>
              <a:t> the</a:t>
            </a:r>
            <a:r>
              <a:rPr sz="3200" spc="-5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3200" spc="-110" dirty="0">
                <a:solidFill>
                  <a:srgbClr val="2D2B1F"/>
                </a:solidFill>
                <a:latin typeface="Arial MT"/>
                <a:cs typeface="Arial MT"/>
              </a:rPr>
              <a:t>lungs.”</a:t>
            </a:r>
            <a:endParaRPr sz="3200">
              <a:latin typeface="Arial MT"/>
              <a:cs typeface="Arial MT"/>
            </a:endParaRPr>
          </a:p>
          <a:p>
            <a:pPr marL="332740" marR="114300" indent="-320040">
              <a:lnSpc>
                <a:spcPct val="90000"/>
              </a:lnSpc>
              <a:spcBef>
                <a:spcPts val="695"/>
              </a:spcBef>
              <a:buClr>
                <a:srgbClr val="DA1F28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10" dirty="0">
                <a:latin typeface="Arial MT"/>
                <a:cs typeface="Arial MT"/>
              </a:rPr>
              <a:t>“A</a:t>
            </a:r>
            <a:r>
              <a:rPr sz="3200" spc="-215" dirty="0">
                <a:latin typeface="Arial MT"/>
                <a:cs typeface="Arial MT"/>
              </a:rPr>
              <a:t> </a:t>
            </a:r>
            <a:r>
              <a:rPr sz="3200" spc="-185" dirty="0">
                <a:latin typeface="Arial MT"/>
                <a:cs typeface="Arial MT"/>
              </a:rPr>
              <a:t>condition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135" dirty="0">
                <a:latin typeface="Arial MT"/>
                <a:cs typeface="Arial MT"/>
              </a:rPr>
              <a:t>arising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285" dirty="0">
                <a:latin typeface="Arial MT"/>
                <a:cs typeface="Arial MT"/>
              </a:rPr>
              <a:t>when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80" dirty="0">
                <a:latin typeface="Arial MT"/>
                <a:cs typeface="Arial MT"/>
              </a:rPr>
              <a:t>the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30" dirty="0">
                <a:latin typeface="Arial MT"/>
                <a:cs typeface="Arial MT"/>
              </a:rPr>
              <a:t>body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280" dirty="0">
                <a:latin typeface="Arial MT"/>
                <a:cs typeface="Arial MT"/>
              </a:rPr>
              <a:t>is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40" dirty="0">
                <a:latin typeface="Arial MT"/>
                <a:cs typeface="Arial MT"/>
              </a:rPr>
              <a:t>deprived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45" dirty="0">
                <a:latin typeface="Arial MT"/>
                <a:cs typeface="Arial MT"/>
              </a:rPr>
              <a:t> </a:t>
            </a:r>
            <a:r>
              <a:rPr sz="3200" spc="-170" dirty="0">
                <a:latin typeface="Arial MT"/>
                <a:cs typeface="Arial MT"/>
              </a:rPr>
              <a:t>oxygen,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254" dirty="0">
                <a:latin typeface="Arial MT"/>
                <a:cs typeface="Arial MT"/>
              </a:rPr>
              <a:t>causing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360" dirty="0">
                <a:latin typeface="Arial MT"/>
                <a:cs typeface="Arial MT"/>
              </a:rPr>
              <a:t>unconsciousness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or</a:t>
            </a:r>
            <a:r>
              <a:rPr sz="3200" spc="-10" dirty="0">
                <a:latin typeface="Arial MT"/>
                <a:cs typeface="Arial MT"/>
              </a:rPr>
              <a:t> death; </a:t>
            </a:r>
            <a:r>
              <a:rPr sz="3200" spc="-90" dirty="0">
                <a:latin typeface="Arial MT"/>
                <a:cs typeface="Arial MT"/>
              </a:rPr>
              <a:t>suffocation.”</a:t>
            </a:r>
            <a:endParaRPr sz="3200">
              <a:latin typeface="Arial MT"/>
              <a:cs typeface="Arial MT"/>
            </a:endParaRPr>
          </a:p>
          <a:p>
            <a:pPr marL="332740" marR="975360" indent="-320040">
              <a:lnSpc>
                <a:spcPct val="90000"/>
              </a:lnSpc>
              <a:spcBef>
                <a:spcPts val="720"/>
              </a:spcBef>
              <a:buClr>
                <a:srgbClr val="DA1F28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160" dirty="0">
                <a:latin typeface="Arial"/>
                <a:cs typeface="Arial"/>
              </a:rPr>
              <a:t>Hypoxia</a:t>
            </a:r>
            <a:r>
              <a:rPr sz="2900" b="1" spc="-40" dirty="0">
                <a:latin typeface="Arial"/>
                <a:cs typeface="Arial"/>
              </a:rPr>
              <a:t> </a:t>
            </a:r>
            <a:r>
              <a:rPr sz="2900" spc="-254" dirty="0">
                <a:latin typeface="Arial MT"/>
                <a:cs typeface="Arial MT"/>
              </a:rPr>
              <a:t>is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</a:t>
            </a:r>
            <a:r>
              <a:rPr sz="2900" spc="-165" dirty="0">
                <a:latin typeface="Arial MT"/>
                <a:cs typeface="Arial MT"/>
              </a:rPr>
              <a:t> </a:t>
            </a:r>
            <a:r>
              <a:rPr sz="2900" spc="-155" dirty="0">
                <a:latin typeface="Arial MT"/>
                <a:cs typeface="Arial MT"/>
              </a:rPr>
              <a:t>condition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in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25" dirty="0">
                <a:latin typeface="Arial MT"/>
                <a:cs typeface="Arial MT"/>
              </a:rPr>
              <a:t>which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40" dirty="0">
                <a:latin typeface="Arial MT"/>
                <a:cs typeface="Arial MT"/>
              </a:rPr>
              <a:t>body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or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a </a:t>
            </a:r>
            <a:r>
              <a:rPr sz="2900" spc="-110" dirty="0">
                <a:latin typeface="Arial MT"/>
                <a:cs typeface="Arial MT"/>
              </a:rPr>
              <a:t>region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55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45" dirty="0">
                <a:latin typeface="Arial MT"/>
                <a:cs typeface="Arial MT"/>
              </a:rPr>
              <a:t>body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254" dirty="0">
                <a:latin typeface="Arial MT"/>
                <a:cs typeface="Arial MT"/>
              </a:rPr>
              <a:t>is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deprived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5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adequate </a:t>
            </a:r>
            <a:r>
              <a:rPr sz="2900" spc="-145" dirty="0">
                <a:latin typeface="Arial MT"/>
                <a:cs typeface="Arial MT"/>
              </a:rPr>
              <a:t>oxygen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supply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at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the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54" dirty="0">
                <a:latin typeface="Arial MT"/>
                <a:cs typeface="Arial MT"/>
              </a:rPr>
              <a:t>tissue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level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359192" cy="1029949"/>
          </a:xfrm>
          <a:prstGeom prst="rect">
            <a:avLst/>
          </a:prstGeom>
        </p:spPr>
        <p:txBody>
          <a:bodyPr vert="horz" wrap="square" lIns="0" tIns="349428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4400" spc="-235" dirty="0">
                <a:solidFill>
                  <a:srgbClr val="464646"/>
                </a:solidFill>
              </a:rPr>
              <a:t>Classification</a:t>
            </a:r>
            <a:r>
              <a:rPr sz="4400" spc="-45" dirty="0">
                <a:solidFill>
                  <a:srgbClr val="464646"/>
                </a:solidFill>
              </a:rPr>
              <a:t> </a:t>
            </a:r>
            <a:r>
              <a:rPr sz="4400" dirty="0">
                <a:solidFill>
                  <a:srgbClr val="464646"/>
                </a:solidFill>
              </a:rPr>
              <a:t>of</a:t>
            </a:r>
            <a:r>
              <a:rPr sz="4400" spc="85" dirty="0">
                <a:solidFill>
                  <a:srgbClr val="464646"/>
                </a:solidFill>
              </a:rPr>
              <a:t> </a:t>
            </a:r>
            <a:r>
              <a:rPr sz="4400" spc="-200" dirty="0">
                <a:solidFill>
                  <a:srgbClr val="464646"/>
                </a:solidFill>
              </a:rPr>
              <a:t>Asphyxia: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052" y="2516123"/>
            <a:ext cx="2130552" cy="13136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86230" y="2724099"/>
            <a:ext cx="1313815" cy="7461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7625" marR="5080" indent="-35560">
              <a:lnSpc>
                <a:spcPts val="2550"/>
              </a:lnSpc>
              <a:spcBef>
                <a:spcPts val="665"/>
              </a:spcBef>
            </a:pPr>
            <a:r>
              <a:rPr sz="2600" spc="-140" dirty="0">
                <a:solidFill>
                  <a:srgbClr val="FFFFFF"/>
                </a:solidFill>
                <a:latin typeface="Arial MT"/>
                <a:cs typeface="Arial MT"/>
              </a:rPr>
              <a:t>Iatrogenic </a:t>
            </a:r>
            <a:r>
              <a:rPr sz="2600" spc="-100" dirty="0">
                <a:solidFill>
                  <a:srgbClr val="FFFFFF"/>
                </a:solidFill>
                <a:latin typeface="Arial MT"/>
                <a:cs typeface="Arial MT"/>
              </a:rPr>
              <a:t>Asphyxia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2516123"/>
            <a:ext cx="2132076" cy="13136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75913" y="2724099"/>
            <a:ext cx="1240790" cy="7461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indent="306070">
              <a:lnSpc>
                <a:spcPts val="2550"/>
              </a:lnSpc>
              <a:spcBef>
                <a:spcPts val="665"/>
              </a:spcBef>
            </a:pPr>
            <a:r>
              <a:rPr sz="2600" spc="-300" dirty="0">
                <a:solidFill>
                  <a:srgbClr val="FFFFFF"/>
                </a:solidFill>
                <a:latin typeface="Arial MT"/>
                <a:cs typeface="Arial MT"/>
              </a:rPr>
              <a:t>Toxic </a:t>
            </a:r>
            <a:r>
              <a:rPr sz="2600" spc="-135" dirty="0">
                <a:solidFill>
                  <a:srgbClr val="FFFFFF"/>
                </a:solidFill>
                <a:latin typeface="Arial MT"/>
                <a:cs typeface="Arial MT"/>
              </a:rPr>
              <a:t>Asphyxia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1471" y="2516123"/>
            <a:ext cx="2132076" cy="13136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52565" y="2755519"/>
            <a:ext cx="1395095" cy="6902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35890" marR="5080" indent="-123825">
              <a:lnSpc>
                <a:spcPts val="2350"/>
              </a:lnSpc>
              <a:spcBef>
                <a:spcPts val="620"/>
              </a:spcBef>
            </a:pPr>
            <a:r>
              <a:rPr sz="2400" spc="-150" dirty="0">
                <a:solidFill>
                  <a:srgbClr val="FFFFFF"/>
                </a:solidFill>
                <a:latin typeface="Arial MT"/>
                <a:cs typeface="Arial MT"/>
              </a:rPr>
              <a:t>Mechanical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Asphyxia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4288" y="3950208"/>
            <a:ext cx="2168652" cy="131368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61970" y="4157929"/>
            <a:ext cx="1614170" cy="7461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00025" marR="5080" indent="-187960">
              <a:lnSpc>
                <a:spcPts val="2550"/>
              </a:lnSpc>
              <a:spcBef>
                <a:spcPts val="665"/>
              </a:spcBef>
            </a:pPr>
            <a:r>
              <a:rPr sz="2600" spc="-150" dirty="0">
                <a:solidFill>
                  <a:srgbClr val="FFFFFF"/>
                </a:solidFill>
                <a:latin typeface="Arial MT"/>
                <a:cs typeface="Arial MT"/>
              </a:rPr>
              <a:t>Pathological 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Asphyxia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9515" y="3950208"/>
            <a:ext cx="2310384" cy="131368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20209" y="4157929"/>
            <a:ext cx="1805305" cy="7461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94005" marR="5080" indent="-281940">
              <a:lnSpc>
                <a:spcPts val="2550"/>
              </a:lnSpc>
              <a:spcBef>
                <a:spcPts val="665"/>
              </a:spcBef>
            </a:pPr>
            <a:r>
              <a:rPr sz="2600" spc="-210" dirty="0">
                <a:solidFill>
                  <a:srgbClr val="FFFFFF"/>
                </a:solidFill>
                <a:latin typeface="Arial MT"/>
                <a:cs typeface="Arial MT"/>
              </a:rPr>
              <a:t>Environmental 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Asphyxia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9861"/>
            <a:ext cx="1676400" cy="250742"/>
          </a:xfrm>
          <a:prstGeom prst="rect">
            <a:avLst/>
          </a:prstGeom>
          <a:solidFill>
            <a:srgbClr val="41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1237</Words>
  <Application>Microsoft Office PowerPoint</Application>
  <PresentationFormat>On-screen Show (4:3)</PresentationFormat>
  <Paragraphs>202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MT</vt:lpstr>
      <vt:lpstr>Bell MT</vt:lpstr>
      <vt:lpstr>Calibri</vt:lpstr>
      <vt:lpstr>Calibri Light</vt:lpstr>
      <vt:lpstr>Cambria Math</vt:lpstr>
      <vt:lpstr>Wingdings</vt:lpstr>
      <vt:lpstr>Office Theme</vt:lpstr>
      <vt:lpstr>ASPHYXIA – I</vt:lpstr>
      <vt:lpstr>PowerPoint Presentation</vt:lpstr>
      <vt:lpstr>Motto of RMU</vt:lpstr>
      <vt:lpstr>Vision of RMU The Dream/ Tomorrow</vt:lpstr>
      <vt:lpstr>Prof Umar’s LGIS Model</vt:lpstr>
      <vt:lpstr>Learning Objectives:</vt:lpstr>
      <vt:lpstr>SEQUENCE OF LGIS</vt:lpstr>
      <vt:lpstr>Definition:</vt:lpstr>
      <vt:lpstr>Classification of Asphyxia:</vt:lpstr>
      <vt:lpstr>Classification of Asphyxia:-</vt:lpstr>
      <vt:lpstr>Classification of Asphyxia:-</vt:lpstr>
      <vt:lpstr>Mechanical asphyxia:-</vt:lpstr>
      <vt:lpstr>Classification of Mechanical Asphyxia</vt:lpstr>
      <vt:lpstr>Types of Mechanical Asphyxia:</vt:lpstr>
      <vt:lpstr>Types of Mechanical Asphyxia:</vt:lpstr>
      <vt:lpstr>Anoxia</vt:lpstr>
      <vt:lpstr>Types of Anoxia</vt:lpstr>
      <vt:lpstr>Biochemistry of Asphyxia</vt:lpstr>
      <vt:lpstr>Physiology Of Asphyxia:- Stage 1:-</vt:lpstr>
      <vt:lpstr>Stage 2:-</vt:lpstr>
      <vt:lpstr>Stage 3:-</vt:lpstr>
      <vt:lpstr>Pathology of Asphyxia:-</vt:lpstr>
      <vt:lpstr>Clinical Effects Of Asphyxia:</vt:lpstr>
      <vt:lpstr>Clinical Effects Of Asphyxia:</vt:lpstr>
      <vt:lpstr>Clinical Effects Of Asphyxia:</vt:lpstr>
      <vt:lpstr>Fatal period:-</vt:lpstr>
      <vt:lpstr>Research</vt:lpstr>
      <vt:lpstr>Biomedical Ethics</vt:lpstr>
      <vt:lpstr>Family Medicine</vt:lpstr>
      <vt:lpstr>How to use HEC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ASPHYXIA – I (Hanging)</dc:title>
  <dc:creator>Forensic Lab</dc:creator>
  <cp:lastModifiedBy>54</cp:lastModifiedBy>
  <cp:revision>15</cp:revision>
  <dcterms:created xsi:type="dcterms:W3CDTF">2025-02-10T12:20:31Z</dcterms:created>
  <dcterms:modified xsi:type="dcterms:W3CDTF">2025-02-25T13:52:55Z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2025-02-10T00:00:00Z</vt:filetime>
  </property>
  <property fmtid="{D5CDD505-2E9C-101B-9397-08002B2CF9AE}" pid="5" name="Producer">
    <vt:lpwstr>Microsoft® PowerPoint® 2013</vt:lpwstr>
  </property>
</Properties>
</file>