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56" r:id="rId3"/>
    <p:sldId id="280" r:id="rId4"/>
    <p:sldId id="287" r:id="rId5"/>
    <p:sldId id="288" r:id="rId6"/>
    <p:sldId id="257" r:id="rId7"/>
    <p:sldId id="258" r:id="rId8"/>
    <p:sldId id="259" r:id="rId9"/>
    <p:sldId id="272" r:id="rId10"/>
    <p:sldId id="290" r:id="rId11"/>
    <p:sldId id="264" r:id="rId12"/>
    <p:sldId id="267" r:id="rId13"/>
    <p:sldId id="278" r:id="rId14"/>
    <p:sldId id="286" r:id="rId15"/>
    <p:sldId id="275" r:id="rId16"/>
    <p:sldId id="260" r:id="rId17"/>
    <p:sldId id="261" r:id="rId18"/>
    <p:sldId id="262" r:id="rId19"/>
    <p:sldId id="263" r:id="rId20"/>
    <p:sldId id="276" r:id="rId21"/>
    <p:sldId id="277" r:id="rId22"/>
    <p:sldId id="273" r:id="rId23"/>
    <p:sldId id="265" r:id="rId24"/>
    <p:sldId id="268" r:id="rId25"/>
    <p:sldId id="274" r:id="rId26"/>
    <p:sldId id="269" r:id="rId27"/>
    <p:sldId id="270" r:id="rId28"/>
    <p:sldId id="271" r:id="rId29"/>
    <p:sldId id="289" r:id="rId30"/>
    <p:sldId id="28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0" autoAdjust="0"/>
  </p:normalViewPr>
  <p:slideViewPr>
    <p:cSldViewPr>
      <p:cViewPr>
        <p:scale>
          <a:sx n="73" d="100"/>
          <a:sy n="73" d="100"/>
        </p:scale>
        <p:origin x="-4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237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455B1B-8DFA-4D00-B41E-89A124D7AB0F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9DECC0-561E-43AB-8359-18A034D4E43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90;p1" descr="Arabic calligraphy, Bismillah which means, In the Name of Allah, The Most Gracious and The Most Merciful. Layered with liquid marble or watercolor ink background. Vector illustration."/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1295400"/>
            <a:ext cx="7680960" cy="4663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948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32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sz="5300" dirty="0" smtClean="0"/>
              <a:t>CORE CLINICAL SUBJECT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555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213-2130482_snake-bite-symptoms-general-symptoms-of-snakebit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011" y="0"/>
            <a:ext cx="9144000" cy="683107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764" y="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Fang Marks  </a:t>
            </a:r>
          </a:p>
          <a:p>
            <a:r>
              <a:rPr lang="en-US" dirty="0"/>
              <a:t>Local Pain </a:t>
            </a:r>
          </a:p>
          <a:p>
            <a:r>
              <a:rPr lang="en-US" dirty="0"/>
              <a:t>Local Bleeding  </a:t>
            </a:r>
          </a:p>
          <a:p>
            <a:r>
              <a:rPr lang="en-US" dirty="0"/>
              <a:t>Bruising </a:t>
            </a:r>
          </a:p>
          <a:p>
            <a:r>
              <a:rPr lang="en-US" dirty="0"/>
              <a:t>Lymphangitis </a:t>
            </a:r>
          </a:p>
          <a:p>
            <a:r>
              <a:rPr lang="en-US" dirty="0"/>
              <a:t>Lymph Node Enlargement </a:t>
            </a:r>
          </a:p>
          <a:p>
            <a:r>
              <a:rPr lang="en-US" dirty="0"/>
              <a:t>Inflammation (Swelling, Redness, Heat) </a:t>
            </a:r>
          </a:p>
          <a:p>
            <a:r>
              <a:rPr lang="en-US" dirty="0"/>
              <a:t>Blistering </a:t>
            </a:r>
          </a:p>
          <a:p>
            <a:r>
              <a:rPr lang="en-US" dirty="0"/>
              <a:t>Local Infection, Abscess Formation  </a:t>
            </a:r>
          </a:p>
          <a:p>
            <a:r>
              <a:rPr lang="en-US" dirty="0"/>
              <a:t>Necrosis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4572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Diagnostic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Swelling, blistering or necrosis at the site of the bite and its extension</a:t>
            </a:r>
          </a:p>
          <a:p>
            <a:r>
              <a:rPr lang="en-US" dirty="0"/>
              <a:t>Hypotension / shock</a:t>
            </a:r>
          </a:p>
          <a:p>
            <a:r>
              <a:rPr lang="en-US" dirty="0"/>
              <a:t>Haemorrhage </a:t>
            </a:r>
          </a:p>
          <a:p>
            <a:r>
              <a:rPr lang="en-US" dirty="0"/>
              <a:t>Laboratory evidence of coagulation defect</a:t>
            </a:r>
          </a:p>
          <a:p>
            <a:r>
              <a:rPr lang="en-US" dirty="0"/>
              <a:t>Neuroparalytic manifestations </a:t>
            </a:r>
          </a:p>
          <a:p>
            <a:r>
              <a:rPr lang="en-US" dirty="0"/>
              <a:t>Arrhythmias / bradycardia / tachycardia</a:t>
            </a:r>
          </a:p>
          <a:p>
            <a:r>
              <a:rPr lang="en-US" dirty="0"/>
              <a:t>Myoglobinuria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1524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1981200"/>
            <a:ext cx="86106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Horizontal Integration with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   pathology </a:t>
            </a:r>
            <a:br>
              <a:rPr lang="en-US" dirty="0" smtClean="0"/>
            </a:br>
            <a:r>
              <a:rPr lang="en-US" dirty="0" smtClean="0"/>
              <a:t>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39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22520"/>
          </a:xfrm>
        </p:spPr>
        <p:txBody>
          <a:bodyPr>
            <a:noAutofit/>
          </a:bodyPr>
          <a:lstStyle/>
          <a:p>
            <a:r>
              <a:rPr lang="en-US" sz="2000" dirty="0"/>
              <a:t>Hb  </a:t>
            </a:r>
          </a:p>
          <a:p>
            <a:r>
              <a:rPr lang="en-US" sz="2000" dirty="0"/>
              <a:t>Platelet Count</a:t>
            </a:r>
          </a:p>
          <a:p>
            <a:r>
              <a:rPr lang="en-US" sz="2000" dirty="0"/>
              <a:t>Peripheral Smear  </a:t>
            </a:r>
          </a:p>
          <a:p>
            <a:r>
              <a:rPr lang="en-US" sz="2000" dirty="0"/>
              <a:t>Prothrombin Time (PT) </a:t>
            </a:r>
          </a:p>
          <a:p>
            <a:r>
              <a:rPr lang="en-US" sz="2000" dirty="0"/>
              <a:t>Activated Partial Thromboplastin Time (APTT) </a:t>
            </a:r>
          </a:p>
          <a:p>
            <a:r>
              <a:rPr lang="en-US" sz="2000" dirty="0"/>
              <a:t>Fibrin Degradation Products (FDP) </a:t>
            </a:r>
          </a:p>
          <a:p>
            <a:r>
              <a:rPr lang="en-US" sz="2000" dirty="0"/>
              <a:t>D-Dimer </a:t>
            </a:r>
          </a:p>
          <a:p>
            <a:r>
              <a:rPr lang="en-US" sz="2000" dirty="0"/>
              <a:t>Urine Examination For Proteinuria/RBC/Hemoglobinuria/ Myoglobinuria  </a:t>
            </a:r>
          </a:p>
          <a:p>
            <a:r>
              <a:rPr lang="en-US" sz="2000" dirty="0"/>
              <a:t>Biochemistry For Serum Creatinine/Urea/Potassium </a:t>
            </a:r>
          </a:p>
          <a:p>
            <a:r>
              <a:rPr lang="en-US" sz="2000" dirty="0"/>
              <a:t>ECG/X-ray/CT/Ultrasound (The Use Of X-ray And Ultrasound Are Of Unproven Benefit, Apart From Identification Of Clot In Viperine Bite)</a:t>
            </a:r>
          </a:p>
          <a:p>
            <a:r>
              <a:rPr lang="en-US" sz="2000" dirty="0"/>
              <a:t> Oxygen Saturation/Arterial Blood Gas (ABG) </a:t>
            </a:r>
          </a:p>
          <a:p>
            <a:r>
              <a:rPr lang="en-US" sz="2000" dirty="0"/>
              <a:t>Enzyme-linked Immunosorbent Assay (ELISA) To Confirm Snake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Complications of snake bite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Cardiac</a:t>
            </a:r>
          </a:p>
          <a:p>
            <a:r>
              <a:rPr lang="en-US" dirty="0"/>
              <a:t>T wave changes/ST depression/</a:t>
            </a:r>
            <a:r>
              <a:rPr lang="en-GB" dirty="0"/>
              <a:t>Q</a:t>
            </a:r>
            <a:r>
              <a:rPr lang="en-US" dirty="0"/>
              <a:t>T prolongation</a:t>
            </a:r>
          </a:p>
          <a:p>
            <a:r>
              <a:rPr lang="en-US" dirty="0"/>
              <a:t>Myocardial Infraction—due to vasospasm or coronary artery thrombosis</a:t>
            </a:r>
          </a:p>
          <a:p>
            <a:r>
              <a:rPr lang="en-US" dirty="0"/>
              <a:t>Cardiac Rhythm disturbance</a:t>
            </a:r>
          </a:p>
          <a:p>
            <a:r>
              <a:rPr lang="en-US" dirty="0"/>
              <a:t>AV block </a:t>
            </a:r>
          </a:p>
          <a:p>
            <a:r>
              <a:rPr lang="en-US" dirty="0"/>
              <a:t>Pulmonary edema</a:t>
            </a:r>
          </a:p>
          <a:p>
            <a:r>
              <a:rPr lang="en-US" dirty="0"/>
              <a:t>Hypotension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5334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Neurological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Stroke </a:t>
            </a:r>
          </a:p>
          <a:p>
            <a:r>
              <a:rPr lang="en-US" dirty="0"/>
              <a:t>Paralysis</a:t>
            </a:r>
          </a:p>
          <a:p>
            <a:r>
              <a:rPr lang="en-US" dirty="0"/>
              <a:t>Ptosis </a:t>
            </a:r>
          </a:p>
          <a:p>
            <a:r>
              <a:rPr lang="en-US" dirty="0"/>
              <a:t>Ophthalmoplegia </a:t>
            </a:r>
          </a:p>
          <a:p>
            <a:r>
              <a:rPr lang="en-US" dirty="0"/>
              <a:t>Respiratory Failure  </a:t>
            </a:r>
          </a:p>
          <a:p>
            <a:r>
              <a:rPr lang="en-US" dirty="0"/>
              <a:t>Convulsions </a:t>
            </a:r>
          </a:p>
          <a:p>
            <a:r>
              <a:rPr lang="en-US" dirty="0"/>
              <a:t>Delayed sensory neuropathy</a:t>
            </a:r>
          </a:p>
          <a:p>
            <a:r>
              <a:rPr lang="en-US" dirty="0"/>
              <a:t>Locked in syndrome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6362700" y="259080"/>
            <a:ext cx="2727960" cy="518160"/>
          </a:xfrm>
          <a:prstGeom prst="parallelogram">
            <a:avLst/>
          </a:prstGeom>
          <a:solidFill>
            <a:sysClr val="window" lastClr="FFFF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CORE  SUBJECT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Renal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Acute renal failure </a:t>
            </a:r>
          </a:p>
          <a:p>
            <a:r>
              <a:rPr lang="en-US" dirty="0"/>
              <a:t>Oliguria </a:t>
            </a:r>
          </a:p>
          <a:p>
            <a:r>
              <a:rPr lang="en-US" dirty="0"/>
              <a:t>Haematuria  </a:t>
            </a:r>
          </a:p>
          <a:p>
            <a:r>
              <a:rPr lang="en-US" dirty="0"/>
              <a:t>Albuminuria</a:t>
            </a:r>
          </a:p>
          <a:p>
            <a:r>
              <a:rPr lang="en-US" dirty="0"/>
              <a:t>Prolonged bleeding time</a:t>
            </a:r>
          </a:p>
          <a:p>
            <a:r>
              <a:rPr lang="en-US" dirty="0"/>
              <a:t>Prolonged prothrombin time</a:t>
            </a:r>
          </a:p>
          <a:p>
            <a:r>
              <a:rPr lang="en-US" dirty="0"/>
              <a:t>Low hemoglobin and a high total bilirubin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334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Pain</a:t>
            </a:r>
          </a:p>
          <a:p>
            <a:r>
              <a:rPr lang="en-US" dirty="0"/>
              <a:t>Swelling  </a:t>
            </a:r>
          </a:p>
          <a:p>
            <a:r>
              <a:rPr lang="en-US" dirty="0"/>
              <a:t>Vision damage /corneal ulceration due to spray</a:t>
            </a:r>
          </a:p>
          <a:p>
            <a:r>
              <a:rPr lang="en-US" dirty="0"/>
              <a:t>Compartment syndrome</a:t>
            </a:r>
          </a:p>
          <a:p>
            <a:r>
              <a:rPr lang="en-US" dirty="0"/>
              <a:t>Necrosis </a:t>
            </a:r>
          </a:p>
          <a:p>
            <a:r>
              <a:rPr lang="en-US" dirty="0"/>
              <a:t>Gangrene  </a:t>
            </a:r>
          </a:p>
          <a:p>
            <a:r>
              <a:rPr lang="en-US" dirty="0"/>
              <a:t>Infection </a:t>
            </a:r>
          </a:p>
          <a:p>
            <a:r>
              <a:rPr lang="en-US" dirty="0"/>
              <a:t>Limb loss  </a:t>
            </a:r>
          </a:p>
          <a:p>
            <a:r>
              <a:rPr lang="en-US" dirty="0"/>
              <a:t>Chronic ulceration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096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Approch To Patient With Snake Bite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Snake Bite Treatment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aid </a:t>
            </a:r>
          </a:p>
          <a:p>
            <a:r>
              <a:rPr lang="en-US" dirty="0"/>
              <a:t>Pre hospital and hospital Emergency Management—ABC</a:t>
            </a:r>
          </a:p>
          <a:p>
            <a:r>
              <a:rPr lang="en-US" dirty="0"/>
              <a:t>Diagnosis Phase </a:t>
            </a:r>
          </a:p>
          <a:p>
            <a:r>
              <a:rPr lang="en-US" dirty="0"/>
              <a:t>Treatment Phase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044" y="3810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Reassurance</a:t>
            </a:r>
          </a:p>
          <a:p>
            <a:r>
              <a:rPr lang="en-US" dirty="0"/>
              <a:t>Immobilization</a:t>
            </a:r>
          </a:p>
          <a:p>
            <a:r>
              <a:rPr lang="en-US" dirty="0"/>
              <a:t>Rush to hospital immediately</a:t>
            </a:r>
          </a:p>
          <a:p>
            <a:r>
              <a:rPr lang="en-US" dirty="0"/>
              <a:t>Avoid use of tourniquet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399" y="4572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/>
              <a:t>Tourniquets</a:t>
            </a:r>
            <a:br>
              <a:rPr lang="en-US" sz="4000" dirty="0"/>
            </a:br>
            <a:r>
              <a:rPr lang="en-US" sz="4000" dirty="0"/>
              <a:t>Tourniquet Use Is Contraindicated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Risk of ischemia </a:t>
            </a:r>
          </a:p>
          <a:p>
            <a:r>
              <a:rPr lang="en-US" dirty="0"/>
              <a:t>Loss of limb </a:t>
            </a:r>
          </a:p>
          <a:p>
            <a:r>
              <a:rPr lang="en-US" dirty="0"/>
              <a:t>Increased Risk of Necrosis with 4/5 of the medically significant snakes of India. </a:t>
            </a:r>
          </a:p>
          <a:p>
            <a:r>
              <a:rPr lang="en-US" dirty="0"/>
              <a:t>Increased risk of massive neurotoxic blockade when tourniquet is released. </a:t>
            </a:r>
          </a:p>
          <a:p>
            <a:r>
              <a:rPr lang="en-US" dirty="0"/>
              <a:t>Risk of embolism if used in viper bites. </a:t>
            </a:r>
          </a:p>
          <a:p>
            <a:r>
              <a:rPr lang="en-US" dirty="0"/>
              <a:t>Pro-coagulant enzymes will cause clotting in distal blood. </a:t>
            </a:r>
          </a:p>
          <a:p>
            <a:r>
              <a:rPr lang="en-US" dirty="0"/>
              <a:t>In addition, the effect of the venom in causing vasodilatation presents the danger of massive hypotension and neuroparalysis when the tourniquet is released</a:t>
            </a:r>
          </a:p>
          <a:p>
            <a:r>
              <a:rPr lang="en-US" dirty="0"/>
              <a:t>They give patients a false sense of security, which encourages them to delay their journey to hospital.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1524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Pre Hospital Emergency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Immobilization </a:t>
            </a:r>
          </a:p>
          <a:p>
            <a:r>
              <a:rPr lang="en-US" dirty="0"/>
              <a:t>Keep immobilised part below the heart level </a:t>
            </a:r>
          </a:p>
          <a:p>
            <a:r>
              <a:rPr lang="en-US" dirty="0"/>
              <a:t>Manage air way /Breathing /Circulation </a:t>
            </a:r>
          </a:p>
          <a:p>
            <a:r>
              <a:rPr lang="en-US" dirty="0"/>
              <a:t>CPR </a:t>
            </a:r>
          </a:p>
          <a:p>
            <a:r>
              <a:rPr lang="en-US" dirty="0"/>
              <a:t>Immediately transfer the victim to nearest hospital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970" y="3048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Hospital Emergency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Assess ABC</a:t>
            </a:r>
          </a:p>
          <a:p>
            <a:r>
              <a:rPr lang="en-US" dirty="0"/>
              <a:t>Assess state of level of consciousness </a:t>
            </a:r>
          </a:p>
          <a:p>
            <a:r>
              <a:rPr lang="en-US" dirty="0"/>
              <a:t>CPR if required </a:t>
            </a:r>
          </a:p>
          <a:p>
            <a:r>
              <a:rPr lang="en-US" dirty="0"/>
              <a:t>Oxygen </a:t>
            </a:r>
          </a:p>
          <a:p>
            <a:r>
              <a:rPr lang="en-US" dirty="0"/>
              <a:t>Large bore IV </a:t>
            </a:r>
            <a:r>
              <a:rPr lang="en-US" dirty="0" smtClean="0"/>
              <a:t>Cannula</a:t>
            </a:r>
            <a:endParaRPr lang="en-US" dirty="0"/>
          </a:p>
          <a:p>
            <a:r>
              <a:rPr lang="en-US" dirty="0"/>
              <a:t>IV Fluids </a:t>
            </a:r>
          </a:p>
          <a:p>
            <a:r>
              <a:rPr lang="en-US" dirty="0"/>
              <a:t>Specific Treatment after History and physical examination</a:t>
            </a:r>
          </a:p>
          <a:p>
            <a:r>
              <a:rPr lang="en-US" dirty="0"/>
              <a:t>Pain Management –Paracetamol/Tramadol </a:t>
            </a:r>
          </a:p>
          <a:p>
            <a:r>
              <a:rPr lang="en-US" dirty="0"/>
              <a:t>Specific treatment as per complication </a:t>
            </a:r>
          </a:p>
          <a:p>
            <a:r>
              <a:rPr lang="en-US" dirty="0"/>
              <a:t>Surgical intervention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1524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for Anti snake venom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Evidence of systemic toxicity</a:t>
            </a:r>
          </a:p>
          <a:p>
            <a:pPr lvl="1"/>
            <a:r>
              <a:rPr lang="en-US" dirty="0" smtClean="0"/>
              <a:t>Hemodynamic </a:t>
            </a:r>
            <a:r>
              <a:rPr lang="en-US" dirty="0"/>
              <a:t>instability </a:t>
            </a:r>
          </a:p>
          <a:p>
            <a:pPr lvl="1"/>
            <a:r>
              <a:rPr lang="en-US" dirty="0"/>
              <a:t>Respiratory instability </a:t>
            </a:r>
          </a:p>
          <a:p>
            <a:pPr lvl="1"/>
            <a:r>
              <a:rPr lang="en-US" dirty="0"/>
              <a:t>Hypotension </a:t>
            </a:r>
          </a:p>
          <a:p>
            <a:pPr lvl="1"/>
            <a:r>
              <a:rPr lang="en-US" dirty="0"/>
              <a:t>Neurological complications </a:t>
            </a:r>
          </a:p>
          <a:p>
            <a:pPr lvl="1"/>
            <a:r>
              <a:rPr lang="en-US" dirty="0"/>
              <a:t>Clinically significant bleeding </a:t>
            </a:r>
          </a:p>
          <a:p>
            <a:pPr lvl="1"/>
            <a:r>
              <a:rPr lang="en-US" dirty="0"/>
              <a:t>Abnormal coagulation studies </a:t>
            </a:r>
          </a:p>
          <a:p>
            <a:pPr lvl="1"/>
            <a:r>
              <a:rPr lang="en-US" dirty="0"/>
              <a:t>Progressive soft tissue swelling </a:t>
            </a:r>
          </a:p>
          <a:p>
            <a:pPr lvl="1"/>
            <a:r>
              <a:rPr lang="en-US" dirty="0"/>
              <a:t>Passage of dark brown urine </a:t>
            </a:r>
          </a:p>
          <a:p>
            <a:pPr lvl="1"/>
            <a:r>
              <a:rPr lang="en-US" dirty="0"/>
              <a:t>Snake identified as venomous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284" y="3810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Supportive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Fresh frozen plasma </a:t>
            </a:r>
          </a:p>
          <a:p>
            <a:r>
              <a:rPr lang="en-US" dirty="0"/>
              <a:t>Cryoprecipitate (fibrinogen, Factor VIII)</a:t>
            </a:r>
          </a:p>
          <a:p>
            <a:r>
              <a:rPr lang="en-US" dirty="0"/>
              <a:t>Fresh whole blood</a:t>
            </a:r>
          </a:p>
          <a:p>
            <a:r>
              <a:rPr lang="en-US" dirty="0"/>
              <a:t>Platelet concentrate</a:t>
            </a:r>
          </a:p>
          <a:p>
            <a:r>
              <a:rPr lang="en-US" dirty="0"/>
              <a:t>Broad spectrum antibiotics </a:t>
            </a:r>
          </a:p>
          <a:p>
            <a:r>
              <a:rPr lang="en-US" dirty="0"/>
              <a:t>Prophylaxis against tetanus and gangrene </a:t>
            </a:r>
          </a:p>
          <a:p>
            <a:r>
              <a:rPr lang="en-US" dirty="0"/>
              <a:t>Surgical debridement if required/Mechanical Ventilation/Dialysis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1524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Signs of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Spontaneous systemic bleeding such as gum bleeding, bleeding from </a:t>
            </a:r>
            <a:r>
              <a:rPr lang="en-US" dirty="0" smtClean="0"/>
              <a:t>venipuncture </a:t>
            </a:r>
            <a:r>
              <a:rPr lang="en-US" dirty="0"/>
              <a:t>sites etc. usually stops within 15 to 30 minutes. </a:t>
            </a:r>
          </a:p>
          <a:p>
            <a:r>
              <a:rPr lang="en-US" dirty="0"/>
              <a:t>Blood coagulability is usually restored in 6 hours.  </a:t>
            </a:r>
          </a:p>
          <a:p>
            <a:r>
              <a:rPr lang="en-US" dirty="0"/>
              <a:t>Post-synaptic neurotoxic envenoming such as the Cobra may begin to improve as early as 30 minutes after ASV.</a:t>
            </a:r>
          </a:p>
          <a:p>
            <a:r>
              <a:rPr lang="en-US" dirty="0"/>
              <a:t>Pre-synaptic neurotoxic envenoming such as the krait usually takes a considerable time to improve. </a:t>
            </a:r>
          </a:p>
          <a:p>
            <a:r>
              <a:rPr lang="en-US" dirty="0"/>
              <a:t>Active hemolysis and Rhabdomyolysis may cease within few hours and urine return to its normal colour. </a:t>
            </a:r>
          </a:p>
          <a:p>
            <a:r>
              <a:rPr lang="en-US" dirty="0"/>
              <a:t>In patient with shock, blood pressure may increase after 30 minutes.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52400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 Discharge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 patient for hospital visit for </a:t>
            </a:r>
          </a:p>
          <a:p>
            <a:pPr lvl="1"/>
            <a:r>
              <a:rPr lang="en-US" dirty="0"/>
              <a:t>Worsening of swelling even after elevation  </a:t>
            </a:r>
          </a:p>
          <a:p>
            <a:pPr lvl="1"/>
            <a:r>
              <a:rPr lang="en-US" dirty="0"/>
              <a:t>Abnormal bleeding(Gums,Malena etc) </a:t>
            </a:r>
          </a:p>
          <a:p>
            <a:pPr lvl="1"/>
            <a:r>
              <a:rPr lang="en-US" dirty="0"/>
              <a:t>Information to be given regarding serum sickness</a:t>
            </a:r>
          </a:p>
          <a:p>
            <a:pPr lvl="1"/>
            <a:r>
              <a:rPr lang="en-US" dirty="0"/>
              <a:t>Bleeding precaution at least for 2 weeks </a:t>
            </a:r>
          </a:p>
          <a:p>
            <a:pPr lvl="1"/>
            <a:r>
              <a:rPr lang="en-US" dirty="0"/>
              <a:t>Regular check up of blood indices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450" y="31863"/>
            <a:ext cx="2749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935163"/>
            <a:ext cx="5334000" cy="43894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22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817615"/>
          </a:xfrm>
        </p:spPr>
        <p:txBody>
          <a:bodyPr/>
          <a:lstStyle/>
          <a:p>
            <a:r>
              <a:rPr lang="en-US" sz="2400" b="1" kern="0" dirty="0" smtClean="0">
                <a:solidFill>
                  <a:srgbClr val="C00000"/>
                </a:solidFill>
                <a:ea typeface="Calibri"/>
                <a:cs typeface="Calibri"/>
                <a:sym typeface="Calibri"/>
              </a:rPr>
              <a:t>                        Professor </a:t>
            </a:r>
            <a:r>
              <a:rPr lang="en-US" sz="2400" b="1" kern="0" dirty="0">
                <a:solidFill>
                  <a:srgbClr val="C00000"/>
                </a:solidFill>
                <a:ea typeface="Calibri"/>
                <a:cs typeface="Calibri"/>
                <a:sym typeface="Calibri"/>
              </a:rPr>
              <a:t>Umar’s Model of  Integrated Lecture</a:t>
            </a:r>
            <a:endParaRPr lang="en-US" dirty="0"/>
          </a:p>
        </p:txBody>
      </p:sp>
      <p:pic>
        <p:nvPicPr>
          <p:cNvPr id="4" name="Google Shape;97;g24f63e5cec5_0_23" descr="C:\Users\User\Downloads\WhatsApp Image 2022-10-11 at 2.02.06 PM.jpeg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990600" y="1935163"/>
            <a:ext cx="7162800" cy="4389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98;g24f63e5cec5_0_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4054" y="511205"/>
            <a:ext cx="1065368" cy="9922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520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008120"/>
          </a:xfrm>
        </p:spPr>
        <p:txBody>
          <a:bodyPr/>
          <a:lstStyle/>
          <a:p>
            <a:r>
              <a:rPr lang="en-US" sz="2400" dirty="0">
                <a:solidFill>
                  <a:srgbClr val="222222"/>
                </a:solidFill>
                <a:latin typeface="-apple-system"/>
              </a:rPr>
              <a:t>Gutiérrez, J. M. et al. Snakebite envenoming. </a:t>
            </a:r>
            <a:r>
              <a:rPr lang="en-US" sz="2400" i="1" dirty="0">
                <a:solidFill>
                  <a:srgbClr val="222222"/>
                </a:solidFill>
                <a:latin typeface="-apple-system"/>
              </a:rPr>
              <a:t>Nat. Rev. Dis. Prim.</a:t>
            </a:r>
            <a:r>
              <a:rPr lang="en-US" sz="2400" b="1" dirty="0">
                <a:solidFill>
                  <a:srgbClr val="222222"/>
                </a:solidFill>
                <a:latin typeface="-apple-system"/>
              </a:rPr>
              <a:t>3</a:t>
            </a:r>
            <a:r>
              <a:rPr lang="en-US" sz="2400" dirty="0">
                <a:solidFill>
                  <a:srgbClr val="222222"/>
                </a:solidFill>
                <a:latin typeface="-apple-system"/>
              </a:rPr>
              <a:t>, 17063 (2017</a:t>
            </a:r>
            <a:r>
              <a:rPr lang="en-US" sz="2400" dirty="0" smtClean="0">
                <a:solidFill>
                  <a:srgbClr val="222222"/>
                </a:solidFill>
                <a:latin typeface="-apple-system"/>
              </a:rPr>
              <a:t>).</a:t>
            </a:r>
          </a:p>
          <a:p>
            <a:r>
              <a:rPr lang="en-US" sz="2400" dirty="0">
                <a:solidFill>
                  <a:srgbClr val="222222"/>
                </a:solidFill>
                <a:latin typeface="-apple-system"/>
              </a:rPr>
              <a:t>Bagcchi, S. Experts call for snakebite to be re-established as a neglected tropical disease. </a:t>
            </a:r>
            <a:r>
              <a:rPr lang="en-US" sz="2400" i="1" dirty="0">
                <a:solidFill>
                  <a:srgbClr val="222222"/>
                </a:solidFill>
                <a:latin typeface="-apple-system"/>
              </a:rPr>
              <a:t>BMJ.</a:t>
            </a:r>
            <a:r>
              <a:rPr lang="en-US" sz="2400" dirty="0">
                <a:solidFill>
                  <a:srgbClr val="222222"/>
                </a:solidFill>
                <a:latin typeface="-apple-system"/>
              </a:rPr>
              <a:t> </a:t>
            </a:r>
            <a:r>
              <a:rPr lang="en-US" sz="2400" b="1" dirty="0">
                <a:solidFill>
                  <a:srgbClr val="222222"/>
                </a:solidFill>
                <a:latin typeface="-apple-system"/>
              </a:rPr>
              <a:t>351</a:t>
            </a:r>
            <a:r>
              <a:rPr lang="en-US" sz="2400" dirty="0">
                <a:solidFill>
                  <a:srgbClr val="222222"/>
                </a:solidFill>
                <a:latin typeface="-apple-system"/>
              </a:rPr>
              <a:t>, h5313 (2015).</a:t>
            </a:r>
          </a:p>
          <a:p>
            <a:r>
              <a:rPr lang="en-US" sz="2400" dirty="0">
                <a:latin typeface="InterFace"/>
              </a:rPr>
              <a:t>Gostin LO, Sridhar D, Hougendobler D, et al. The normative authority of the World Health Organization. Public Health 2015</a:t>
            </a:r>
            <a:r>
              <a:rPr lang="en-US" dirty="0">
                <a:latin typeface="InterFace"/>
              </a:rPr>
              <a:t>; </a:t>
            </a:r>
            <a:r>
              <a:rPr lang="en-US" dirty="0" smtClean="0">
                <a:latin typeface="InterFace"/>
              </a:rPr>
              <a:t>129:854–63</a:t>
            </a:r>
          </a:p>
          <a:p>
            <a:endParaRPr lang="en-US" dirty="0">
              <a:latin typeface="InterFace"/>
            </a:endParaRPr>
          </a:p>
          <a:p>
            <a:pPr marL="0" indent="0">
              <a:buNone/>
            </a:pPr>
            <a:endParaRPr lang="en-US" dirty="0" smtClean="0">
              <a:latin typeface="InterFace"/>
            </a:endParaRPr>
          </a:p>
          <a:p>
            <a:pPr marL="0" indent="0">
              <a:buNone/>
            </a:pPr>
            <a:endParaRPr lang="en-US" dirty="0">
              <a:latin typeface="InterFace"/>
            </a:endParaRPr>
          </a:p>
        </p:txBody>
      </p:sp>
    </p:spTree>
    <p:extLst>
      <p:ext uri="{BB962C8B-B14F-4D97-AF65-F5344CB8AC3E}">
        <p14:creationId xmlns:p14="http://schemas.microsoft.com/office/powerpoint/2010/main" val="78085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600" spc="-100" dirty="0">
                <a:solidFill>
                  <a:srgbClr val="1F497D"/>
                </a:solidFill>
                <a:latin typeface="Cambria"/>
              </a:rPr>
              <a:t>University Motto, Vision, Values &amp;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228600">
              <a:buClr>
                <a:srgbClr val="4F81BD"/>
              </a:buClr>
              <a:buSzTx/>
              <a:buFont typeface="Arial" pitchFamily="34" charset="0"/>
              <a:buChar char="•"/>
            </a:pPr>
            <a:r>
              <a:rPr lang="en-US" sz="2200" b="1" dirty="0">
                <a:solidFill>
                  <a:prstClr val="black"/>
                </a:solidFill>
                <a:latin typeface="Calibri"/>
              </a:rPr>
              <a:t>Mission Statement</a:t>
            </a:r>
          </a:p>
          <a:p>
            <a:pPr marL="114300" lvl="0" indent="0">
              <a:buClr>
                <a:srgbClr val="4F81BD"/>
              </a:buClr>
              <a:buSzTx/>
              <a:buNone/>
            </a:pPr>
            <a:r>
              <a:rPr lang="en-US" sz="2200" dirty="0">
                <a:solidFill>
                  <a:prstClr val="black"/>
                </a:solidFill>
                <a:latin typeface="Calibri"/>
              </a:rPr>
              <a:t> To impart evidence-based research-oriented health professional education Best possible patient care Mutual respect, ethical practice of healthcare and social accountability.</a:t>
            </a:r>
          </a:p>
          <a:p>
            <a:pPr marL="342900" lvl="0" indent="-228600">
              <a:buClr>
                <a:srgbClr val="4F81BD"/>
              </a:buClr>
              <a:buSzTx/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200" b="1" dirty="0">
                <a:solidFill>
                  <a:prstClr val="black"/>
                </a:solidFill>
                <a:latin typeface="Calibri"/>
              </a:rPr>
              <a:t>Vision and Values</a:t>
            </a:r>
          </a:p>
          <a:p>
            <a:pPr marL="114300" lvl="0" indent="0">
              <a:buClr>
                <a:srgbClr val="4F81BD"/>
              </a:buClr>
              <a:buSzTx/>
              <a:buNone/>
            </a:pPr>
            <a:r>
              <a:rPr lang="en-US" sz="2200" dirty="0">
                <a:solidFill>
                  <a:prstClr val="black"/>
                </a:solidFill>
                <a:latin typeface="Calibri"/>
              </a:rPr>
              <a:t>Highly recognized and accredited center of excellence in Medical Education, using evidence-based training techniques for development of highly competent health professionals, who are lifelong experiential learner and are socially accountable</a:t>
            </a:r>
          </a:p>
          <a:p>
            <a:pPr marL="342900" lvl="0" indent="-228600">
              <a:buClr>
                <a:srgbClr val="4F81BD"/>
              </a:buClr>
              <a:buSzTx/>
              <a:buFont typeface="Arial" pitchFamily="34" charset="0"/>
              <a:buChar char="•"/>
            </a:pPr>
            <a:r>
              <a:rPr lang="en-US" sz="2200" b="1" dirty="0">
                <a:solidFill>
                  <a:prstClr val="black"/>
                </a:solidFill>
                <a:latin typeface="Calibri"/>
              </a:rPr>
              <a:t>Goals </a:t>
            </a:r>
          </a:p>
          <a:p>
            <a:pPr marL="114300" lvl="0" indent="0">
              <a:buClr>
                <a:srgbClr val="4F81BD"/>
              </a:buClr>
              <a:buSzTx/>
              <a:buNone/>
            </a:pPr>
            <a:r>
              <a:rPr lang="en-US" sz="2200" dirty="0">
                <a:solidFill>
                  <a:prstClr val="black"/>
                </a:solidFill>
                <a:latin typeface="Calibri"/>
              </a:rPr>
              <a:t>The Undergraduate Integrated Learning Program is geared to provide you with quality medical education in an environment designed to: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0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8305800" cy="1143000"/>
          </a:xfrm>
        </p:spPr>
        <p:txBody>
          <a:bodyPr/>
          <a:lstStyle/>
          <a:p>
            <a:r>
              <a:rPr lang="en-US" dirty="0" smtClean="0"/>
              <a:t>      Vertical  Integration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65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Snakebite is an accident, not a misfortune.</a:t>
            </a:r>
          </a:p>
          <a:p>
            <a:r>
              <a:rPr lang="en-US" dirty="0"/>
              <a:t>10 percent of the total snake species found in the world are poisonous.</a:t>
            </a:r>
          </a:p>
          <a:p>
            <a:r>
              <a:rPr lang="en-US" dirty="0"/>
              <a:t>80% of them are non-poisonous.</a:t>
            </a:r>
          </a:p>
          <a:p>
            <a:r>
              <a:rPr lang="en-US" dirty="0"/>
              <a:t>There are only 4 species of snakes that are dangerous to man, namely, Cobra, Krait, Russell's viper and Saw-scaled viper.</a:t>
            </a:r>
          </a:p>
          <a:p>
            <a:r>
              <a:rPr lang="en-US" dirty="0"/>
              <a:t> Most of the fatalities, are due to victims not reaching the hospital in time, and are preventable.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Classification of Snakes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Elapidae : Neurotoxic </a:t>
            </a:r>
          </a:p>
          <a:p>
            <a:r>
              <a:rPr lang="en-US" dirty="0"/>
              <a:t>Viperidae : Vasculotoxic</a:t>
            </a:r>
          </a:p>
          <a:p>
            <a:r>
              <a:rPr lang="en-US" dirty="0"/>
              <a:t>Hydrophidae : Myotoxic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Types of Snake venom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21843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Cardio-toxic</a:t>
            </a:r>
            <a:r>
              <a:rPr lang="en-US" dirty="0"/>
              <a:t>---due to direct toxic effect of venom.</a:t>
            </a:r>
            <a:endParaRPr lang="en-US" b="1" dirty="0"/>
          </a:p>
          <a:p>
            <a:r>
              <a:rPr lang="en-US" b="1" dirty="0"/>
              <a:t>Hemato-toxic</a:t>
            </a:r>
            <a:r>
              <a:rPr lang="en-US" dirty="0"/>
              <a:t>- effect on Blood and blood vessels.</a:t>
            </a:r>
          </a:p>
          <a:p>
            <a:r>
              <a:rPr lang="en-US" b="1" dirty="0"/>
              <a:t>Nephro toxic</a:t>
            </a:r>
          </a:p>
          <a:p>
            <a:pPr lvl="1"/>
            <a:r>
              <a:rPr lang="en-US" dirty="0"/>
              <a:t>due to direct toxic effect of venom</a:t>
            </a:r>
          </a:p>
          <a:p>
            <a:pPr lvl="1"/>
            <a:r>
              <a:rPr lang="en-US" dirty="0"/>
              <a:t>Enzymatic activities of snake venoms account for direct nephrotoxicity.</a:t>
            </a:r>
          </a:p>
          <a:p>
            <a:pPr lvl="1"/>
            <a:r>
              <a:rPr lang="en-US" dirty="0"/>
              <a:t>Immunologic.</a:t>
            </a:r>
          </a:p>
          <a:p>
            <a:r>
              <a:rPr lang="en-US" b="1" dirty="0"/>
              <a:t>Myo-toxic</a:t>
            </a:r>
            <a:r>
              <a:rPr lang="en-US" dirty="0"/>
              <a:t>-has localized effect at bite site.</a:t>
            </a:r>
          </a:p>
          <a:p>
            <a:r>
              <a:rPr lang="en-US" b="1" dirty="0"/>
              <a:t>Hemorrhagic Envenoming</a:t>
            </a:r>
            <a:endParaRPr lang="en-US" dirty="0"/>
          </a:p>
          <a:p>
            <a:r>
              <a:rPr lang="en-US" b="1" dirty="0"/>
              <a:t>Neuro toxic</a:t>
            </a:r>
            <a:r>
              <a:rPr lang="en-US" dirty="0"/>
              <a:t>-flaccid paralysis of skeletal muscle by blocking transmission at the neuromuscular junction, either presynaptically or post-synaptically.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Identification Of Snake Bite</a:t>
            </a:r>
          </a:p>
        </p:txBody>
      </p:sp>
      <p:pic>
        <p:nvPicPr>
          <p:cNvPr id="4" name="Content Placeholder 3" descr="main-qimg-472e77d5fb9ac340377ba21c84ea9dd0-lq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0" y="1981200"/>
            <a:ext cx="8678863" cy="4686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</TotalTime>
  <Words>869</Words>
  <Application>Microsoft Office PowerPoint</Application>
  <PresentationFormat>On-screen Show (4:3)</PresentationFormat>
  <Paragraphs>176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PowerPoint Presentation</vt:lpstr>
      <vt:lpstr>Approch To Patient With Snake Bite</vt:lpstr>
      <vt:lpstr>                        Professor Umar’s Model of  Integrated Lecture</vt:lpstr>
      <vt:lpstr>University Motto, Vision, Values &amp; Goals</vt:lpstr>
      <vt:lpstr>      Vertical  Integration </vt:lpstr>
      <vt:lpstr>Facts</vt:lpstr>
      <vt:lpstr>Classification of Snakes</vt:lpstr>
      <vt:lpstr>Types of Snake venom</vt:lpstr>
      <vt:lpstr>Identification Of Snake Bite</vt:lpstr>
      <vt:lpstr>                                                                                           CORE CLINICAL SUBJECT </vt:lpstr>
      <vt:lpstr>PowerPoint Presentation</vt:lpstr>
      <vt:lpstr>Local signs</vt:lpstr>
      <vt:lpstr>Diagnostic Features</vt:lpstr>
      <vt:lpstr>         Horizontal Integration with                     pathology              </vt:lpstr>
      <vt:lpstr>Investigations</vt:lpstr>
      <vt:lpstr>Complications of snake bite</vt:lpstr>
      <vt:lpstr>Neurological complications</vt:lpstr>
      <vt:lpstr>Renal complications</vt:lpstr>
      <vt:lpstr>Local complications</vt:lpstr>
      <vt:lpstr>Snake Bite Treatment Protocol</vt:lpstr>
      <vt:lpstr>First Aid</vt:lpstr>
      <vt:lpstr>Tourniquets Tourniquet Use Is Contraindicated</vt:lpstr>
      <vt:lpstr>Pre Hospital Emergency Management</vt:lpstr>
      <vt:lpstr>Hospital Emergency Management</vt:lpstr>
      <vt:lpstr>Indication for Anti snake venom</vt:lpstr>
      <vt:lpstr>Supportive Treatment</vt:lpstr>
      <vt:lpstr>Signs of Recovery</vt:lpstr>
      <vt:lpstr>Post Discharge Planning</vt:lpstr>
      <vt:lpstr>RESEARCH </vt:lpstr>
      <vt:lpstr>REFERENCE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Approch To Patient With Snake Bite</dc:title>
  <dc:creator>bashir</dc:creator>
  <cp:lastModifiedBy>Lenovo</cp:lastModifiedBy>
  <cp:revision>16</cp:revision>
  <dcterms:created xsi:type="dcterms:W3CDTF">2022-02-06T11:12:34Z</dcterms:created>
  <dcterms:modified xsi:type="dcterms:W3CDTF">2025-02-10T07:08:59Z</dcterms:modified>
</cp:coreProperties>
</file>