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3"/>
  </p:notesMasterIdLst>
  <p:sldIdLst>
    <p:sldId id="317" r:id="rId2"/>
    <p:sldId id="336" r:id="rId3"/>
    <p:sldId id="337" r:id="rId4"/>
    <p:sldId id="338" r:id="rId5"/>
    <p:sldId id="294" r:id="rId6"/>
    <p:sldId id="295" r:id="rId7"/>
    <p:sldId id="298" r:id="rId8"/>
    <p:sldId id="299" r:id="rId9"/>
    <p:sldId id="339" r:id="rId10"/>
    <p:sldId id="312" r:id="rId11"/>
    <p:sldId id="318" r:id="rId12"/>
    <p:sldId id="326" r:id="rId13"/>
    <p:sldId id="341" r:id="rId14"/>
    <p:sldId id="340" r:id="rId15"/>
    <p:sldId id="319" r:id="rId16"/>
    <p:sldId id="347" r:id="rId17"/>
    <p:sldId id="313" r:id="rId18"/>
    <p:sldId id="342" r:id="rId19"/>
    <p:sldId id="343" r:id="rId20"/>
    <p:sldId id="330" r:id="rId21"/>
    <p:sldId id="320" r:id="rId22"/>
    <p:sldId id="321" r:id="rId23"/>
    <p:sldId id="322" r:id="rId24"/>
    <p:sldId id="323" r:id="rId25"/>
    <p:sldId id="358" r:id="rId26"/>
    <p:sldId id="353" r:id="rId27"/>
    <p:sldId id="362" r:id="rId28"/>
    <p:sldId id="329" r:id="rId29"/>
    <p:sldId id="345" r:id="rId30"/>
    <p:sldId id="346"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831"/>
    <a:srgbClr val="C47926"/>
    <a:srgbClr val="D915D0"/>
    <a:srgbClr val="E30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2196" autoAdjust="0"/>
  </p:normalViewPr>
  <p:slideViewPr>
    <p:cSldViewPr>
      <p:cViewPr varScale="1">
        <p:scale>
          <a:sx n="84" d="100"/>
          <a:sy n="84" d="100"/>
        </p:scale>
        <p:origin x="12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9BEDE-FCD2-404E-8442-1530DB48D24C}" type="doc">
      <dgm:prSet loTypeId="urn:microsoft.com/office/officeart/2005/8/layout/rings+Icon" loCatId="officeonline" qsTypeId="urn:microsoft.com/office/officeart/2005/8/quickstyle/simple1" qsCatId="simple" csTypeId="urn:microsoft.com/office/officeart/2005/8/colors/colorful3" csCatId="colorful" phldr="1"/>
      <dgm:spPr/>
    </dgm:pt>
    <dgm:pt modelId="{59B41D2A-5266-4E10-8C48-33B434F96C39}">
      <dgm:prSet phldrT="[Text]"/>
      <dgm:spPr/>
      <dgm:t>
        <a:bodyPr/>
        <a:lstStyle/>
        <a:p>
          <a:r>
            <a:rPr lang="en-US" dirty="0"/>
            <a:t>Cephalic Phase</a:t>
          </a:r>
        </a:p>
      </dgm:t>
    </dgm:pt>
    <dgm:pt modelId="{99369C02-372C-4705-BF2D-23CC7FB75E6C}" type="parTrans" cxnId="{E6DC6358-4A17-4DB7-B769-908A4C8EF2BD}">
      <dgm:prSet/>
      <dgm:spPr/>
      <dgm:t>
        <a:bodyPr/>
        <a:lstStyle/>
        <a:p>
          <a:endParaRPr lang="en-US"/>
        </a:p>
      </dgm:t>
    </dgm:pt>
    <dgm:pt modelId="{21CF2716-DF9F-47B3-8C98-F89956E56831}" type="sibTrans" cxnId="{E6DC6358-4A17-4DB7-B769-908A4C8EF2BD}">
      <dgm:prSet/>
      <dgm:spPr/>
      <dgm:t>
        <a:bodyPr/>
        <a:lstStyle/>
        <a:p>
          <a:endParaRPr lang="en-US"/>
        </a:p>
      </dgm:t>
    </dgm:pt>
    <dgm:pt modelId="{0BCF7985-B2C6-4E84-B46B-A68B52673DC9}">
      <dgm:prSet phldrT="[Text]"/>
      <dgm:spPr/>
      <dgm:t>
        <a:bodyPr/>
        <a:lstStyle/>
        <a:p>
          <a:r>
            <a:rPr lang="en-US" dirty="0"/>
            <a:t>Intestinal phase</a:t>
          </a:r>
        </a:p>
      </dgm:t>
    </dgm:pt>
    <dgm:pt modelId="{6E2F6443-04B8-4345-8C3C-DBAD41D6AF78}" type="parTrans" cxnId="{27F1A67D-1BF1-44CB-A801-B7C8B39C431A}">
      <dgm:prSet/>
      <dgm:spPr/>
      <dgm:t>
        <a:bodyPr/>
        <a:lstStyle/>
        <a:p>
          <a:endParaRPr lang="en-US"/>
        </a:p>
      </dgm:t>
    </dgm:pt>
    <dgm:pt modelId="{56E09179-59E8-4A9C-90AD-8546FCB5602C}" type="sibTrans" cxnId="{27F1A67D-1BF1-44CB-A801-B7C8B39C431A}">
      <dgm:prSet/>
      <dgm:spPr/>
      <dgm:t>
        <a:bodyPr/>
        <a:lstStyle/>
        <a:p>
          <a:endParaRPr lang="en-US"/>
        </a:p>
      </dgm:t>
    </dgm:pt>
    <dgm:pt modelId="{440A4FFA-6904-45E6-A417-1C610E86654A}">
      <dgm:prSet phldrT="[Text]"/>
      <dgm:spPr/>
      <dgm:t>
        <a:bodyPr/>
        <a:lstStyle/>
        <a:p>
          <a:r>
            <a:rPr lang="en-US" dirty="0"/>
            <a:t>Gastric Phase</a:t>
          </a:r>
        </a:p>
      </dgm:t>
    </dgm:pt>
    <dgm:pt modelId="{7C8408FB-6148-4437-A0AC-74695FA2AC69}" type="parTrans" cxnId="{EB837B86-DFB4-48E9-9E09-7025236C32F2}">
      <dgm:prSet/>
      <dgm:spPr/>
      <dgm:t>
        <a:bodyPr/>
        <a:lstStyle/>
        <a:p>
          <a:endParaRPr lang="en-US"/>
        </a:p>
      </dgm:t>
    </dgm:pt>
    <dgm:pt modelId="{7E5511D7-695A-438E-91C8-B6854D4C3472}" type="sibTrans" cxnId="{EB837B86-DFB4-48E9-9E09-7025236C32F2}">
      <dgm:prSet/>
      <dgm:spPr/>
      <dgm:t>
        <a:bodyPr/>
        <a:lstStyle/>
        <a:p>
          <a:endParaRPr lang="en-US"/>
        </a:p>
      </dgm:t>
    </dgm:pt>
    <dgm:pt modelId="{A61F746C-11C2-4C61-AC4F-E032A8253EBD}" type="pres">
      <dgm:prSet presAssocID="{7EB9BEDE-FCD2-404E-8442-1530DB48D24C}" presName="Name0" presStyleCnt="0">
        <dgm:presLayoutVars>
          <dgm:chMax val="7"/>
          <dgm:dir/>
          <dgm:resizeHandles val="exact"/>
        </dgm:presLayoutVars>
      </dgm:prSet>
      <dgm:spPr/>
    </dgm:pt>
    <dgm:pt modelId="{E7D861CF-C4EC-4DD9-8FD5-93336605DD49}" type="pres">
      <dgm:prSet presAssocID="{7EB9BEDE-FCD2-404E-8442-1530DB48D24C}" presName="ellipse1" presStyleLbl="vennNode1" presStyleIdx="0" presStyleCnt="3">
        <dgm:presLayoutVars>
          <dgm:bulletEnabled val="1"/>
        </dgm:presLayoutVars>
      </dgm:prSet>
      <dgm:spPr/>
    </dgm:pt>
    <dgm:pt modelId="{96B596F2-E053-4E57-B5F0-E3B133237E1B}" type="pres">
      <dgm:prSet presAssocID="{7EB9BEDE-FCD2-404E-8442-1530DB48D24C}" presName="ellipse2" presStyleLbl="vennNode1" presStyleIdx="1" presStyleCnt="3" custLinFactNeighborY="962">
        <dgm:presLayoutVars>
          <dgm:bulletEnabled val="1"/>
        </dgm:presLayoutVars>
      </dgm:prSet>
      <dgm:spPr/>
    </dgm:pt>
    <dgm:pt modelId="{4A522921-D61F-499A-88BE-5A577398B1A0}" type="pres">
      <dgm:prSet presAssocID="{7EB9BEDE-FCD2-404E-8442-1530DB48D24C}" presName="ellipse3" presStyleLbl="vennNode1" presStyleIdx="2" presStyleCnt="3">
        <dgm:presLayoutVars>
          <dgm:bulletEnabled val="1"/>
        </dgm:presLayoutVars>
      </dgm:prSet>
      <dgm:spPr/>
    </dgm:pt>
  </dgm:ptLst>
  <dgm:cxnLst>
    <dgm:cxn modelId="{344A5F50-1977-4CD4-8C1D-B94646E4A773}" type="presOf" srcId="{0BCF7985-B2C6-4E84-B46B-A68B52673DC9}" destId="{96B596F2-E053-4E57-B5F0-E3B133237E1B}" srcOrd="0" destOrd="0" presId="urn:microsoft.com/office/officeart/2005/8/layout/rings+Icon"/>
    <dgm:cxn modelId="{E6DC6358-4A17-4DB7-B769-908A4C8EF2BD}" srcId="{7EB9BEDE-FCD2-404E-8442-1530DB48D24C}" destId="{59B41D2A-5266-4E10-8C48-33B434F96C39}" srcOrd="0" destOrd="0" parTransId="{99369C02-372C-4705-BF2D-23CC7FB75E6C}" sibTransId="{21CF2716-DF9F-47B3-8C98-F89956E56831}"/>
    <dgm:cxn modelId="{27F1A67D-1BF1-44CB-A801-B7C8B39C431A}" srcId="{7EB9BEDE-FCD2-404E-8442-1530DB48D24C}" destId="{0BCF7985-B2C6-4E84-B46B-A68B52673DC9}" srcOrd="1" destOrd="0" parTransId="{6E2F6443-04B8-4345-8C3C-DBAD41D6AF78}" sibTransId="{56E09179-59E8-4A9C-90AD-8546FCB5602C}"/>
    <dgm:cxn modelId="{EB837B86-DFB4-48E9-9E09-7025236C32F2}" srcId="{7EB9BEDE-FCD2-404E-8442-1530DB48D24C}" destId="{440A4FFA-6904-45E6-A417-1C610E86654A}" srcOrd="2" destOrd="0" parTransId="{7C8408FB-6148-4437-A0AC-74695FA2AC69}" sibTransId="{7E5511D7-695A-438E-91C8-B6854D4C3472}"/>
    <dgm:cxn modelId="{59FA5087-AA47-4497-A30A-F17D61D5EE20}" type="presOf" srcId="{59B41D2A-5266-4E10-8C48-33B434F96C39}" destId="{E7D861CF-C4EC-4DD9-8FD5-93336605DD49}" srcOrd="0" destOrd="0" presId="urn:microsoft.com/office/officeart/2005/8/layout/rings+Icon"/>
    <dgm:cxn modelId="{E2B3A39C-F37F-47A5-8776-E773FECA74E1}" type="presOf" srcId="{440A4FFA-6904-45E6-A417-1C610E86654A}" destId="{4A522921-D61F-499A-88BE-5A577398B1A0}" srcOrd="0" destOrd="0" presId="urn:microsoft.com/office/officeart/2005/8/layout/rings+Icon"/>
    <dgm:cxn modelId="{128538E4-6A97-4CF4-B710-967E4199C308}" type="presOf" srcId="{7EB9BEDE-FCD2-404E-8442-1530DB48D24C}" destId="{A61F746C-11C2-4C61-AC4F-E032A8253EBD}" srcOrd="0" destOrd="0" presId="urn:microsoft.com/office/officeart/2005/8/layout/rings+Icon"/>
    <dgm:cxn modelId="{98FFAB8E-0FD1-443C-9633-74E57621B154}" type="presParOf" srcId="{A61F746C-11C2-4C61-AC4F-E032A8253EBD}" destId="{E7D861CF-C4EC-4DD9-8FD5-93336605DD49}" srcOrd="0" destOrd="0" presId="urn:microsoft.com/office/officeart/2005/8/layout/rings+Icon"/>
    <dgm:cxn modelId="{4F4F378F-1E89-4B26-A7A7-B608333535D3}" type="presParOf" srcId="{A61F746C-11C2-4C61-AC4F-E032A8253EBD}" destId="{96B596F2-E053-4E57-B5F0-E3B133237E1B}" srcOrd="1" destOrd="0" presId="urn:microsoft.com/office/officeart/2005/8/layout/rings+Icon"/>
    <dgm:cxn modelId="{7581BF47-B36A-4662-B2D6-722D98C13FB2}" type="presParOf" srcId="{A61F746C-11C2-4C61-AC4F-E032A8253EBD}" destId="{4A522921-D61F-499A-88BE-5A577398B1A0}"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77DD0-DBE9-45B1-A93F-A5C272ACA723}"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n-US"/>
        </a:p>
      </dgm:t>
    </dgm:pt>
    <dgm:pt modelId="{A71E4039-B5AE-45EF-931A-F765E9E6F35D}">
      <dgm:prSet phldrT="[Text]"/>
      <dgm:spPr/>
      <dgm:t>
        <a:bodyPr/>
        <a:lstStyle/>
        <a:p>
          <a:r>
            <a:rPr lang="en-US" dirty="0">
              <a:solidFill>
                <a:schemeClr val="tx1"/>
              </a:solidFill>
            </a:rPr>
            <a:t>FD with pain</a:t>
          </a:r>
        </a:p>
      </dgm:t>
    </dgm:pt>
    <dgm:pt modelId="{F6645074-8055-4E14-9576-981D4E6F3AEE}" type="parTrans" cxnId="{C6C74B1A-97C6-447E-A9D5-61CD261A9338}">
      <dgm:prSet/>
      <dgm:spPr/>
      <dgm:t>
        <a:bodyPr/>
        <a:lstStyle/>
        <a:p>
          <a:endParaRPr lang="en-US"/>
        </a:p>
      </dgm:t>
    </dgm:pt>
    <dgm:pt modelId="{6CD77E7E-2F00-49A7-BBA2-363BACE19BC6}" type="sibTrans" cxnId="{C6C74B1A-97C6-447E-A9D5-61CD261A9338}">
      <dgm:prSet/>
      <dgm:spPr/>
      <dgm:t>
        <a:bodyPr/>
        <a:lstStyle/>
        <a:p>
          <a:endParaRPr lang="en-US"/>
        </a:p>
      </dgm:t>
    </dgm:pt>
    <dgm:pt modelId="{A26C6D78-368B-4815-8BB2-D4F6F28859D5}">
      <dgm:prSet phldrT="[Text]"/>
      <dgm:spPr/>
      <dgm:t>
        <a:bodyPr/>
        <a:lstStyle/>
        <a:p>
          <a:r>
            <a:rPr lang="en-US" dirty="0"/>
            <a:t>FD with postprandial distress </a:t>
          </a:r>
        </a:p>
      </dgm:t>
    </dgm:pt>
    <dgm:pt modelId="{4BEF3BBC-F43E-4820-87A9-19C2BB7E63FB}" type="parTrans" cxnId="{CC235722-F3D5-4BA3-BE91-7246E9E853EC}">
      <dgm:prSet/>
      <dgm:spPr/>
      <dgm:t>
        <a:bodyPr/>
        <a:lstStyle/>
        <a:p>
          <a:endParaRPr lang="en-US"/>
        </a:p>
      </dgm:t>
    </dgm:pt>
    <dgm:pt modelId="{A26296B6-AFAF-4851-B1DD-1ED004D8A4CE}" type="sibTrans" cxnId="{CC235722-F3D5-4BA3-BE91-7246E9E853EC}">
      <dgm:prSet/>
      <dgm:spPr/>
      <dgm:t>
        <a:bodyPr/>
        <a:lstStyle/>
        <a:p>
          <a:endParaRPr lang="en-US"/>
        </a:p>
      </dgm:t>
    </dgm:pt>
    <dgm:pt modelId="{068B5A30-3B97-49E2-BECA-7EA31F4C8345}" type="pres">
      <dgm:prSet presAssocID="{93F77DD0-DBE9-45B1-A93F-A5C272ACA723}" presName="diagram" presStyleCnt="0">
        <dgm:presLayoutVars>
          <dgm:dir/>
          <dgm:resizeHandles val="exact"/>
        </dgm:presLayoutVars>
      </dgm:prSet>
      <dgm:spPr/>
    </dgm:pt>
    <dgm:pt modelId="{2062E458-544E-4B33-994B-79EE3210A994}" type="pres">
      <dgm:prSet presAssocID="{A71E4039-B5AE-45EF-931A-F765E9E6F35D}" presName="arrow" presStyleLbl="node1" presStyleIdx="0" presStyleCnt="2">
        <dgm:presLayoutVars>
          <dgm:bulletEnabled val="1"/>
        </dgm:presLayoutVars>
      </dgm:prSet>
      <dgm:spPr/>
    </dgm:pt>
    <dgm:pt modelId="{FFE5E2A4-A56E-4380-88F1-1F3AB3424124}" type="pres">
      <dgm:prSet presAssocID="{A26C6D78-368B-4815-8BB2-D4F6F28859D5}" presName="arrow" presStyleLbl="node1" presStyleIdx="1" presStyleCnt="2">
        <dgm:presLayoutVars>
          <dgm:bulletEnabled val="1"/>
        </dgm:presLayoutVars>
      </dgm:prSet>
      <dgm:spPr/>
    </dgm:pt>
  </dgm:ptLst>
  <dgm:cxnLst>
    <dgm:cxn modelId="{DA61140D-9E83-4520-AA91-CC7AA3B09951}" type="presOf" srcId="{93F77DD0-DBE9-45B1-A93F-A5C272ACA723}" destId="{068B5A30-3B97-49E2-BECA-7EA31F4C8345}" srcOrd="0" destOrd="0" presId="urn:microsoft.com/office/officeart/2005/8/layout/arrow5"/>
    <dgm:cxn modelId="{0C729C10-9C8F-486C-8081-5627C408ACE1}" type="presOf" srcId="{A71E4039-B5AE-45EF-931A-F765E9E6F35D}" destId="{2062E458-544E-4B33-994B-79EE3210A994}" srcOrd="0" destOrd="0" presId="urn:microsoft.com/office/officeart/2005/8/layout/arrow5"/>
    <dgm:cxn modelId="{C6C74B1A-97C6-447E-A9D5-61CD261A9338}" srcId="{93F77DD0-DBE9-45B1-A93F-A5C272ACA723}" destId="{A71E4039-B5AE-45EF-931A-F765E9E6F35D}" srcOrd="0" destOrd="0" parTransId="{F6645074-8055-4E14-9576-981D4E6F3AEE}" sibTransId="{6CD77E7E-2F00-49A7-BBA2-363BACE19BC6}"/>
    <dgm:cxn modelId="{CC235722-F3D5-4BA3-BE91-7246E9E853EC}" srcId="{93F77DD0-DBE9-45B1-A93F-A5C272ACA723}" destId="{A26C6D78-368B-4815-8BB2-D4F6F28859D5}" srcOrd="1" destOrd="0" parTransId="{4BEF3BBC-F43E-4820-87A9-19C2BB7E63FB}" sibTransId="{A26296B6-AFAF-4851-B1DD-1ED004D8A4CE}"/>
    <dgm:cxn modelId="{EF0688FA-CF40-4409-9C7D-F0BEA47E879B}" type="presOf" srcId="{A26C6D78-368B-4815-8BB2-D4F6F28859D5}" destId="{FFE5E2A4-A56E-4380-88F1-1F3AB3424124}" srcOrd="0" destOrd="0" presId="urn:microsoft.com/office/officeart/2005/8/layout/arrow5"/>
    <dgm:cxn modelId="{1FD97B3F-F6F2-481B-81F3-9FB6BEF19C70}" type="presParOf" srcId="{068B5A30-3B97-49E2-BECA-7EA31F4C8345}" destId="{2062E458-544E-4B33-994B-79EE3210A994}" srcOrd="0" destOrd="0" presId="urn:microsoft.com/office/officeart/2005/8/layout/arrow5"/>
    <dgm:cxn modelId="{41458591-14D0-49DE-B330-8CDAD5DFA0C9}" type="presParOf" srcId="{068B5A30-3B97-49E2-BECA-7EA31F4C8345}" destId="{FFE5E2A4-A56E-4380-88F1-1F3AB342412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3B2F3-BF33-4E7B-A13D-7FF3FED0C68D}"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en-US"/>
        </a:p>
      </dgm:t>
    </dgm:pt>
    <dgm:pt modelId="{12AD286D-9B60-4A60-8675-7749D0A6EBA8}">
      <dgm:prSet phldrT="[Text]"/>
      <dgm:spPr/>
      <dgm:t>
        <a:bodyPr/>
        <a:lstStyle/>
        <a:p>
          <a:r>
            <a:rPr lang="en-US" dirty="0"/>
            <a:t>Idiopathic or functional dyspepsia (70%) </a:t>
          </a:r>
        </a:p>
      </dgm:t>
    </dgm:pt>
    <dgm:pt modelId="{530D19C9-85D5-4812-A59D-6EDFB6445064}" type="parTrans" cxnId="{F538A972-7852-4C38-96DB-3D7106C0E525}">
      <dgm:prSet/>
      <dgm:spPr/>
      <dgm:t>
        <a:bodyPr/>
        <a:lstStyle/>
        <a:p>
          <a:endParaRPr lang="en-US"/>
        </a:p>
      </dgm:t>
    </dgm:pt>
    <dgm:pt modelId="{45ECE1FE-A386-4EB3-A652-285EF88DA8E4}" type="sibTrans" cxnId="{F538A972-7852-4C38-96DB-3D7106C0E525}">
      <dgm:prSet/>
      <dgm:spPr/>
      <dgm:t>
        <a:bodyPr/>
        <a:lstStyle/>
        <a:p>
          <a:endParaRPr lang="en-US"/>
        </a:p>
      </dgm:t>
    </dgm:pt>
    <dgm:pt modelId="{CEA06B3E-F4B6-495C-9E24-B7B33CB437CD}">
      <dgm:prSet phldrT="[Text]"/>
      <dgm:spPr/>
      <dgm:t>
        <a:bodyPr/>
        <a:lstStyle/>
        <a:p>
          <a:r>
            <a:rPr lang="en-US" dirty="0"/>
            <a:t>Acute Gastritis / Erosions/ Ulcers</a:t>
          </a:r>
        </a:p>
      </dgm:t>
    </dgm:pt>
    <dgm:pt modelId="{7928919D-049A-4DF7-B30C-841238B19809}" type="parTrans" cxnId="{A12D37CA-ED9D-4187-88FB-8649D00345A8}">
      <dgm:prSet/>
      <dgm:spPr/>
      <dgm:t>
        <a:bodyPr/>
        <a:lstStyle/>
        <a:p>
          <a:endParaRPr lang="en-US"/>
        </a:p>
      </dgm:t>
    </dgm:pt>
    <dgm:pt modelId="{418A33D4-DFD4-48DD-9D0D-E08444540C6A}" type="sibTrans" cxnId="{A12D37CA-ED9D-4187-88FB-8649D00345A8}">
      <dgm:prSet/>
      <dgm:spPr/>
      <dgm:t>
        <a:bodyPr/>
        <a:lstStyle/>
        <a:p>
          <a:endParaRPr lang="en-US"/>
        </a:p>
      </dgm:t>
    </dgm:pt>
    <dgm:pt modelId="{E0F5AB62-1925-43F6-AA08-8D8935CB181F}">
      <dgm:prSet phldrT="[Text]"/>
      <dgm:spPr/>
      <dgm:t>
        <a:bodyPr/>
        <a:lstStyle/>
        <a:p>
          <a:r>
            <a:rPr lang="en-US" dirty="0"/>
            <a:t>Chronic Gastritis(Type A or B) / Ulcers </a:t>
          </a:r>
        </a:p>
      </dgm:t>
    </dgm:pt>
    <dgm:pt modelId="{BB1A5094-FFA0-4564-A74C-EE9AEAC852AB}" type="parTrans" cxnId="{288E5E79-CEFE-4D97-B45B-60B23599E2BE}">
      <dgm:prSet/>
      <dgm:spPr/>
      <dgm:t>
        <a:bodyPr/>
        <a:lstStyle/>
        <a:p>
          <a:endParaRPr lang="en-US"/>
        </a:p>
      </dgm:t>
    </dgm:pt>
    <dgm:pt modelId="{63F6A4F2-149E-4FD8-AC1A-6BC0289C464D}" type="sibTrans" cxnId="{288E5E79-CEFE-4D97-B45B-60B23599E2BE}">
      <dgm:prSet/>
      <dgm:spPr/>
      <dgm:t>
        <a:bodyPr/>
        <a:lstStyle/>
        <a:p>
          <a:endParaRPr lang="en-US"/>
        </a:p>
      </dgm:t>
    </dgm:pt>
    <dgm:pt modelId="{4C96586F-EC00-414E-B25C-F54F780A3321}">
      <dgm:prSet/>
      <dgm:spPr/>
      <dgm:t>
        <a:bodyPr/>
        <a:lstStyle/>
        <a:p>
          <a:r>
            <a:rPr lang="en-US" dirty="0"/>
            <a:t>Gastric Carcinoma</a:t>
          </a:r>
        </a:p>
      </dgm:t>
    </dgm:pt>
    <dgm:pt modelId="{7B34EE4D-76FC-407F-AF22-D31BBF6E7B63}" type="parTrans" cxnId="{E3BF94CB-1384-4813-97DF-21C300E9C547}">
      <dgm:prSet/>
      <dgm:spPr/>
      <dgm:t>
        <a:bodyPr/>
        <a:lstStyle/>
        <a:p>
          <a:endParaRPr lang="en-US"/>
        </a:p>
      </dgm:t>
    </dgm:pt>
    <dgm:pt modelId="{DCF362DD-8F20-4292-9ACF-F2FB903FCB18}" type="sibTrans" cxnId="{E3BF94CB-1384-4813-97DF-21C300E9C547}">
      <dgm:prSet/>
      <dgm:spPr/>
      <dgm:t>
        <a:bodyPr/>
        <a:lstStyle/>
        <a:p>
          <a:endParaRPr lang="en-US"/>
        </a:p>
      </dgm:t>
    </dgm:pt>
    <dgm:pt modelId="{F28E7D80-AC50-4684-B37A-7EA7E921474D}" type="pres">
      <dgm:prSet presAssocID="{93C3B2F3-BF33-4E7B-A13D-7FF3FED0C68D}" presName="Name0" presStyleCnt="0">
        <dgm:presLayoutVars>
          <dgm:dir/>
          <dgm:resizeHandles val="exact"/>
        </dgm:presLayoutVars>
      </dgm:prSet>
      <dgm:spPr/>
    </dgm:pt>
    <dgm:pt modelId="{E363BD2A-6A84-4F6F-A498-9324C7BE242E}" type="pres">
      <dgm:prSet presAssocID="{93C3B2F3-BF33-4E7B-A13D-7FF3FED0C68D}" presName="arrow" presStyleLbl="bgShp" presStyleIdx="0" presStyleCnt="1"/>
      <dgm:spPr/>
    </dgm:pt>
    <dgm:pt modelId="{D3BCD20A-0EDB-4209-8141-D065A29BC890}" type="pres">
      <dgm:prSet presAssocID="{93C3B2F3-BF33-4E7B-A13D-7FF3FED0C68D}" presName="points" presStyleCnt="0"/>
      <dgm:spPr/>
    </dgm:pt>
    <dgm:pt modelId="{3A6CA715-9868-48D6-934E-D88FD7BFABED}" type="pres">
      <dgm:prSet presAssocID="{12AD286D-9B60-4A60-8675-7749D0A6EBA8}" presName="compositeA" presStyleCnt="0"/>
      <dgm:spPr/>
    </dgm:pt>
    <dgm:pt modelId="{F048EEAA-D080-4EB6-96D8-E0C5E2D89913}" type="pres">
      <dgm:prSet presAssocID="{12AD286D-9B60-4A60-8675-7749D0A6EBA8}" presName="textA" presStyleLbl="revTx" presStyleIdx="0" presStyleCnt="4">
        <dgm:presLayoutVars>
          <dgm:bulletEnabled val="1"/>
        </dgm:presLayoutVars>
      </dgm:prSet>
      <dgm:spPr/>
    </dgm:pt>
    <dgm:pt modelId="{B0EC0BF5-C476-48C9-9FC1-B227E46A24EE}" type="pres">
      <dgm:prSet presAssocID="{12AD286D-9B60-4A60-8675-7749D0A6EBA8}" presName="circleA" presStyleLbl="node1" presStyleIdx="0" presStyleCnt="4"/>
      <dgm:spPr/>
    </dgm:pt>
    <dgm:pt modelId="{2F88764B-C05A-4B7E-90B0-33BE608BD06F}" type="pres">
      <dgm:prSet presAssocID="{12AD286D-9B60-4A60-8675-7749D0A6EBA8}" presName="spaceA" presStyleCnt="0"/>
      <dgm:spPr/>
    </dgm:pt>
    <dgm:pt modelId="{3EB389D1-6E32-4122-81D8-C3283ECCC83E}" type="pres">
      <dgm:prSet presAssocID="{45ECE1FE-A386-4EB3-A652-285EF88DA8E4}" presName="space" presStyleCnt="0"/>
      <dgm:spPr/>
    </dgm:pt>
    <dgm:pt modelId="{3B11F8CE-9446-48C9-8BDC-67E3D6C39D3E}" type="pres">
      <dgm:prSet presAssocID="{CEA06B3E-F4B6-495C-9E24-B7B33CB437CD}" presName="compositeB" presStyleCnt="0"/>
      <dgm:spPr/>
    </dgm:pt>
    <dgm:pt modelId="{233CB189-915C-46E8-8F89-65B9DCF2C06A}" type="pres">
      <dgm:prSet presAssocID="{CEA06B3E-F4B6-495C-9E24-B7B33CB437CD}" presName="textB" presStyleLbl="revTx" presStyleIdx="1" presStyleCnt="4">
        <dgm:presLayoutVars>
          <dgm:bulletEnabled val="1"/>
        </dgm:presLayoutVars>
      </dgm:prSet>
      <dgm:spPr/>
    </dgm:pt>
    <dgm:pt modelId="{7D010682-7DA5-45D6-AED1-B09AE9DB999B}" type="pres">
      <dgm:prSet presAssocID="{CEA06B3E-F4B6-495C-9E24-B7B33CB437CD}" presName="circleB" presStyleLbl="node1" presStyleIdx="1" presStyleCnt="4"/>
      <dgm:spPr/>
    </dgm:pt>
    <dgm:pt modelId="{25BA08B3-5626-4E28-B030-B45CC56401DA}" type="pres">
      <dgm:prSet presAssocID="{CEA06B3E-F4B6-495C-9E24-B7B33CB437CD}" presName="spaceB" presStyleCnt="0"/>
      <dgm:spPr/>
    </dgm:pt>
    <dgm:pt modelId="{10B1E2A5-3053-499F-A349-5CC866F1DFD7}" type="pres">
      <dgm:prSet presAssocID="{418A33D4-DFD4-48DD-9D0D-E08444540C6A}" presName="space" presStyleCnt="0"/>
      <dgm:spPr/>
    </dgm:pt>
    <dgm:pt modelId="{34022068-892B-499F-911D-1DE293FE8E8F}" type="pres">
      <dgm:prSet presAssocID="{E0F5AB62-1925-43F6-AA08-8D8935CB181F}" presName="compositeA" presStyleCnt="0"/>
      <dgm:spPr/>
    </dgm:pt>
    <dgm:pt modelId="{1E24A8DD-8C87-4C96-9549-DF0E9D48B670}" type="pres">
      <dgm:prSet presAssocID="{E0F5AB62-1925-43F6-AA08-8D8935CB181F}" presName="textA" presStyleLbl="revTx" presStyleIdx="2" presStyleCnt="4">
        <dgm:presLayoutVars>
          <dgm:bulletEnabled val="1"/>
        </dgm:presLayoutVars>
      </dgm:prSet>
      <dgm:spPr/>
    </dgm:pt>
    <dgm:pt modelId="{E203AD77-8831-4609-8BE4-9D2EF08E6156}" type="pres">
      <dgm:prSet presAssocID="{E0F5AB62-1925-43F6-AA08-8D8935CB181F}" presName="circleA" presStyleLbl="node1" presStyleIdx="2" presStyleCnt="4"/>
      <dgm:spPr/>
    </dgm:pt>
    <dgm:pt modelId="{9803009A-69BC-4584-A1DF-7F9CCCD98AEB}" type="pres">
      <dgm:prSet presAssocID="{E0F5AB62-1925-43F6-AA08-8D8935CB181F}" presName="spaceA" presStyleCnt="0"/>
      <dgm:spPr/>
    </dgm:pt>
    <dgm:pt modelId="{6F107425-0366-4A2E-9A9C-4FEAE38DBFB8}" type="pres">
      <dgm:prSet presAssocID="{63F6A4F2-149E-4FD8-AC1A-6BC0289C464D}" presName="space" presStyleCnt="0"/>
      <dgm:spPr/>
    </dgm:pt>
    <dgm:pt modelId="{1D37612F-F5C0-44D1-AE3C-DC70B6096255}" type="pres">
      <dgm:prSet presAssocID="{4C96586F-EC00-414E-B25C-F54F780A3321}" presName="compositeB" presStyleCnt="0"/>
      <dgm:spPr/>
    </dgm:pt>
    <dgm:pt modelId="{BCC0F7F5-028E-4629-A979-D24C04BF5D9D}" type="pres">
      <dgm:prSet presAssocID="{4C96586F-EC00-414E-B25C-F54F780A3321}" presName="textB" presStyleLbl="revTx" presStyleIdx="3" presStyleCnt="4">
        <dgm:presLayoutVars>
          <dgm:bulletEnabled val="1"/>
        </dgm:presLayoutVars>
      </dgm:prSet>
      <dgm:spPr/>
    </dgm:pt>
    <dgm:pt modelId="{4F510F71-B5D6-4070-B88B-44283F44239E}" type="pres">
      <dgm:prSet presAssocID="{4C96586F-EC00-414E-B25C-F54F780A3321}" presName="circleB" presStyleLbl="node1" presStyleIdx="3" presStyleCnt="4"/>
      <dgm:spPr/>
    </dgm:pt>
    <dgm:pt modelId="{142D8450-C00D-446F-B907-6E1F50193CF7}" type="pres">
      <dgm:prSet presAssocID="{4C96586F-EC00-414E-B25C-F54F780A3321}" presName="spaceB" presStyleCnt="0"/>
      <dgm:spPr/>
    </dgm:pt>
  </dgm:ptLst>
  <dgm:cxnLst>
    <dgm:cxn modelId="{3492A714-DFC9-4CDE-8264-2E95FF0BC909}" type="presOf" srcId="{93C3B2F3-BF33-4E7B-A13D-7FF3FED0C68D}" destId="{F28E7D80-AC50-4684-B37A-7EA7E921474D}" srcOrd="0" destOrd="0" presId="urn:microsoft.com/office/officeart/2005/8/layout/hProcess11"/>
    <dgm:cxn modelId="{DC950516-1337-493F-AF78-D0C8F184E9F3}" type="presOf" srcId="{12AD286D-9B60-4A60-8675-7749D0A6EBA8}" destId="{F048EEAA-D080-4EB6-96D8-E0C5E2D89913}" srcOrd="0" destOrd="0" presId="urn:microsoft.com/office/officeart/2005/8/layout/hProcess11"/>
    <dgm:cxn modelId="{D136B23D-28E7-4728-B3A6-F62C33A8BC82}" type="presOf" srcId="{CEA06B3E-F4B6-495C-9E24-B7B33CB437CD}" destId="{233CB189-915C-46E8-8F89-65B9DCF2C06A}" srcOrd="0" destOrd="0" presId="urn:microsoft.com/office/officeart/2005/8/layout/hProcess11"/>
    <dgm:cxn modelId="{F538A972-7852-4C38-96DB-3D7106C0E525}" srcId="{93C3B2F3-BF33-4E7B-A13D-7FF3FED0C68D}" destId="{12AD286D-9B60-4A60-8675-7749D0A6EBA8}" srcOrd="0" destOrd="0" parTransId="{530D19C9-85D5-4812-A59D-6EDFB6445064}" sibTransId="{45ECE1FE-A386-4EB3-A652-285EF88DA8E4}"/>
    <dgm:cxn modelId="{288E5E79-CEFE-4D97-B45B-60B23599E2BE}" srcId="{93C3B2F3-BF33-4E7B-A13D-7FF3FED0C68D}" destId="{E0F5AB62-1925-43F6-AA08-8D8935CB181F}" srcOrd="2" destOrd="0" parTransId="{BB1A5094-FFA0-4564-A74C-EE9AEAC852AB}" sibTransId="{63F6A4F2-149E-4FD8-AC1A-6BC0289C464D}"/>
    <dgm:cxn modelId="{FA20A0B4-D9B0-4D74-98B0-3654E2E4745F}" type="presOf" srcId="{E0F5AB62-1925-43F6-AA08-8D8935CB181F}" destId="{1E24A8DD-8C87-4C96-9549-DF0E9D48B670}" srcOrd="0" destOrd="0" presId="urn:microsoft.com/office/officeart/2005/8/layout/hProcess11"/>
    <dgm:cxn modelId="{A12D37CA-ED9D-4187-88FB-8649D00345A8}" srcId="{93C3B2F3-BF33-4E7B-A13D-7FF3FED0C68D}" destId="{CEA06B3E-F4B6-495C-9E24-B7B33CB437CD}" srcOrd="1" destOrd="0" parTransId="{7928919D-049A-4DF7-B30C-841238B19809}" sibTransId="{418A33D4-DFD4-48DD-9D0D-E08444540C6A}"/>
    <dgm:cxn modelId="{E3BF94CB-1384-4813-97DF-21C300E9C547}" srcId="{93C3B2F3-BF33-4E7B-A13D-7FF3FED0C68D}" destId="{4C96586F-EC00-414E-B25C-F54F780A3321}" srcOrd="3" destOrd="0" parTransId="{7B34EE4D-76FC-407F-AF22-D31BBF6E7B63}" sibTransId="{DCF362DD-8F20-4292-9ACF-F2FB903FCB18}"/>
    <dgm:cxn modelId="{D99CB5E3-050F-434B-AC9A-85B802D45ABF}" type="presOf" srcId="{4C96586F-EC00-414E-B25C-F54F780A3321}" destId="{BCC0F7F5-028E-4629-A979-D24C04BF5D9D}" srcOrd="0" destOrd="0" presId="urn:microsoft.com/office/officeart/2005/8/layout/hProcess11"/>
    <dgm:cxn modelId="{D967D19B-3C87-4643-9C6D-90FC0E71410B}" type="presParOf" srcId="{F28E7D80-AC50-4684-B37A-7EA7E921474D}" destId="{E363BD2A-6A84-4F6F-A498-9324C7BE242E}" srcOrd="0" destOrd="0" presId="urn:microsoft.com/office/officeart/2005/8/layout/hProcess11"/>
    <dgm:cxn modelId="{0EDF212F-9442-4AC5-8168-9EFE394B2248}" type="presParOf" srcId="{F28E7D80-AC50-4684-B37A-7EA7E921474D}" destId="{D3BCD20A-0EDB-4209-8141-D065A29BC890}" srcOrd="1" destOrd="0" presId="urn:microsoft.com/office/officeart/2005/8/layout/hProcess11"/>
    <dgm:cxn modelId="{E191E6D4-6029-46CE-BBE4-DBC37214CC05}" type="presParOf" srcId="{D3BCD20A-0EDB-4209-8141-D065A29BC890}" destId="{3A6CA715-9868-48D6-934E-D88FD7BFABED}" srcOrd="0" destOrd="0" presId="urn:microsoft.com/office/officeart/2005/8/layout/hProcess11"/>
    <dgm:cxn modelId="{9DDD7297-CF96-44F9-9C94-EEB59E010E44}" type="presParOf" srcId="{3A6CA715-9868-48D6-934E-D88FD7BFABED}" destId="{F048EEAA-D080-4EB6-96D8-E0C5E2D89913}" srcOrd="0" destOrd="0" presId="urn:microsoft.com/office/officeart/2005/8/layout/hProcess11"/>
    <dgm:cxn modelId="{93ABCC6D-566B-4ACE-A443-D4212C31D0DC}" type="presParOf" srcId="{3A6CA715-9868-48D6-934E-D88FD7BFABED}" destId="{B0EC0BF5-C476-48C9-9FC1-B227E46A24EE}" srcOrd="1" destOrd="0" presId="urn:microsoft.com/office/officeart/2005/8/layout/hProcess11"/>
    <dgm:cxn modelId="{2C0B5E33-82B5-4C97-85F5-AAF4B8EF480C}" type="presParOf" srcId="{3A6CA715-9868-48D6-934E-D88FD7BFABED}" destId="{2F88764B-C05A-4B7E-90B0-33BE608BD06F}" srcOrd="2" destOrd="0" presId="urn:microsoft.com/office/officeart/2005/8/layout/hProcess11"/>
    <dgm:cxn modelId="{2851D5A5-AD3D-4A16-BA43-C3F4347AEFCF}" type="presParOf" srcId="{D3BCD20A-0EDB-4209-8141-D065A29BC890}" destId="{3EB389D1-6E32-4122-81D8-C3283ECCC83E}" srcOrd="1" destOrd="0" presId="urn:microsoft.com/office/officeart/2005/8/layout/hProcess11"/>
    <dgm:cxn modelId="{106D4945-688A-4165-AEC3-E5D1F6A88EEF}" type="presParOf" srcId="{D3BCD20A-0EDB-4209-8141-D065A29BC890}" destId="{3B11F8CE-9446-48C9-8BDC-67E3D6C39D3E}" srcOrd="2" destOrd="0" presId="urn:microsoft.com/office/officeart/2005/8/layout/hProcess11"/>
    <dgm:cxn modelId="{F2535CC0-8981-41AF-B073-B706CD1D4C4F}" type="presParOf" srcId="{3B11F8CE-9446-48C9-8BDC-67E3D6C39D3E}" destId="{233CB189-915C-46E8-8F89-65B9DCF2C06A}" srcOrd="0" destOrd="0" presId="urn:microsoft.com/office/officeart/2005/8/layout/hProcess11"/>
    <dgm:cxn modelId="{0B701BFC-52AC-4411-BA04-F58ECD29D7CB}" type="presParOf" srcId="{3B11F8CE-9446-48C9-8BDC-67E3D6C39D3E}" destId="{7D010682-7DA5-45D6-AED1-B09AE9DB999B}" srcOrd="1" destOrd="0" presId="urn:microsoft.com/office/officeart/2005/8/layout/hProcess11"/>
    <dgm:cxn modelId="{AC2BEE99-7223-4244-9714-B81ED1842389}" type="presParOf" srcId="{3B11F8CE-9446-48C9-8BDC-67E3D6C39D3E}" destId="{25BA08B3-5626-4E28-B030-B45CC56401DA}" srcOrd="2" destOrd="0" presId="urn:microsoft.com/office/officeart/2005/8/layout/hProcess11"/>
    <dgm:cxn modelId="{11DC69C2-611F-46D4-94EC-2B454699AD0B}" type="presParOf" srcId="{D3BCD20A-0EDB-4209-8141-D065A29BC890}" destId="{10B1E2A5-3053-499F-A349-5CC866F1DFD7}" srcOrd="3" destOrd="0" presId="urn:microsoft.com/office/officeart/2005/8/layout/hProcess11"/>
    <dgm:cxn modelId="{CBD59B8E-B16D-4F30-A501-A53F12DC7AB0}" type="presParOf" srcId="{D3BCD20A-0EDB-4209-8141-D065A29BC890}" destId="{34022068-892B-499F-911D-1DE293FE8E8F}" srcOrd="4" destOrd="0" presId="urn:microsoft.com/office/officeart/2005/8/layout/hProcess11"/>
    <dgm:cxn modelId="{2F4AD4D2-741E-474D-B933-0ADCA76ADC1D}" type="presParOf" srcId="{34022068-892B-499F-911D-1DE293FE8E8F}" destId="{1E24A8DD-8C87-4C96-9549-DF0E9D48B670}" srcOrd="0" destOrd="0" presId="urn:microsoft.com/office/officeart/2005/8/layout/hProcess11"/>
    <dgm:cxn modelId="{99A2F500-41F3-4EF5-A99E-B8AA4DD1C64B}" type="presParOf" srcId="{34022068-892B-499F-911D-1DE293FE8E8F}" destId="{E203AD77-8831-4609-8BE4-9D2EF08E6156}" srcOrd="1" destOrd="0" presId="urn:microsoft.com/office/officeart/2005/8/layout/hProcess11"/>
    <dgm:cxn modelId="{91C8A7DE-79AF-4FC7-A46C-796D89639281}" type="presParOf" srcId="{34022068-892B-499F-911D-1DE293FE8E8F}" destId="{9803009A-69BC-4584-A1DF-7F9CCCD98AEB}" srcOrd="2" destOrd="0" presId="urn:microsoft.com/office/officeart/2005/8/layout/hProcess11"/>
    <dgm:cxn modelId="{599E05EC-CC08-4F2D-9467-FD3883D0C318}" type="presParOf" srcId="{D3BCD20A-0EDB-4209-8141-D065A29BC890}" destId="{6F107425-0366-4A2E-9A9C-4FEAE38DBFB8}" srcOrd="5" destOrd="0" presId="urn:microsoft.com/office/officeart/2005/8/layout/hProcess11"/>
    <dgm:cxn modelId="{F53595B1-AEC1-417E-9F18-85D2C0DEB397}" type="presParOf" srcId="{D3BCD20A-0EDB-4209-8141-D065A29BC890}" destId="{1D37612F-F5C0-44D1-AE3C-DC70B6096255}" srcOrd="6" destOrd="0" presId="urn:microsoft.com/office/officeart/2005/8/layout/hProcess11"/>
    <dgm:cxn modelId="{1F21E06C-5E58-4BE3-9ED4-E1EE624DE342}" type="presParOf" srcId="{1D37612F-F5C0-44D1-AE3C-DC70B6096255}" destId="{BCC0F7F5-028E-4629-A979-D24C04BF5D9D}" srcOrd="0" destOrd="0" presId="urn:microsoft.com/office/officeart/2005/8/layout/hProcess11"/>
    <dgm:cxn modelId="{70318DDB-9B73-43E9-A89A-090D2D384FF5}" type="presParOf" srcId="{1D37612F-F5C0-44D1-AE3C-DC70B6096255}" destId="{4F510F71-B5D6-4070-B88B-44283F44239E}" srcOrd="1" destOrd="0" presId="urn:microsoft.com/office/officeart/2005/8/layout/hProcess11"/>
    <dgm:cxn modelId="{C5F3C2FE-2305-4A7B-A90B-F6B64D261E1A}" type="presParOf" srcId="{1D37612F-F5C0-44D1-AE3C-DC70B6096255}" destId="{142D8450-C00D-446F-B907-6E1F50193CF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A0C938-5D25-48CC-918C-9D992B3CA28B}"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n-US"/>
        </a:p>
      </dgm:t>
    </dgm:pt>
    <dgm:pt modelId="{916C5B7B-F8B6-456B-BDE9-2E97B83D2081}">
      <dgm:prSet phldrT="[Text]" custT="1"/>
      <dgm:spPr/>
      <dgm:t>
        <a:bodyPr/>
        <a:lstStyle/>
        <a:p>
          <a:r>
            <a:rPr lang="en-US" sz="2200" b="1" dirty="0"/>
            <a:t>Life style Modification</a:t>
          </a:r>
        </a:p>
      </dgm:t>
    </dgm:pt>
    <dgm:pt modelId="{F3CC2BB7-D3A8-46DC-BEDA-3B78924E27CF}" type="parTrans" cxnId="{D6C7D170-267B-400D-95DC-6237D5049B11}">
      <dgm:prSet/>
      <dgm:spPr/>
      <dgm:t>
        <a:bodyPr/>
        <a:lstStyle/>
        <a:p>
          <a:endParaRPr lang="en-US"/>
        </a:p>
      </dgm:t>
    </dgm:pt>
    <dgm:pt modelId="{42E7A310-ECB2-4C89-9CD2-4AF77DE3B1BD}" type="sibTrans" cxnId="{D6C7D170-267B-400D-95DC-6237D5049B11}">
      <dgm:prSet/>
      <dgm:spPr/>
      <dgm:t>
        <a:bodyPr/>
        <a:lstStyle/>
        <a:p>
          <a:endParaRPr lang="en-US"/>
        </a:p>
      </dgm:t>
    </dgm:pt>
    <dgm:pt modelId="{2E0B64C0-5D2F-463D-B897-CC7F5ACA59D5}">
      <dgm:prSet phldrT="[Text]" custT="1"/>
      <dgm:spPr/>
      <dgm:t>
        <a:bodyPr/>
        <a:lstStyle/>
        <a:p>
          <a:r>
            <a:rPr lang="en-US" sz="2200" b="1" dirty="0"/>
            <a:t>Acid Suppression</a:t>
          </a:r>
        </a:p>
      </dgm:t>
    </dgm:pt>
    <dgm:pt modelId="{6ED433BA-C8F9-493D-AD5F-F803A23FFA77}" type="parTrans" cxnId="{85799C42-4E10-46BB-AC54-9FFBFEDF8A4B}">
      <dgm:prSet/>
      <dgm:spPr/>
      <dgm:t>
        <a:bodyPr/>
        <a:lstStyle/>
        <a:p>
          <a:endParaRPr lang="en-US"/>
        </a:p>
      </dgm:t>
    </dgm:pt>
    <dgm:pt modelId="{3CEB04A4-1A06-46E4-98B1-8A74B69BD5AC}" type="sibTrans" cxnId="{85799C42-4E10-46BB-AC54-9FFBFEDF8A4B}">
      <dgm:prSet/>
      <dgm:spPr/>
      <dgm:t>
        <a:bodyPr/>
        <a:lstStyle/>
        <a:p>
          <a:endParaRPr lang="en-US"/>
        </a:p>
      </dgm:t>
    </dgm:pt>
    <dgm:pt modelId="{92CE3C6C-048E-4D65-A84B-9D2912E0295E}">
      <dgm:prSet phldrT="[Text]" custT="1"/>
      <dgm:spPr/>
      <dgm:t>
        <a:bodyPr/>
        <a:lstStyle/>
        <a:p>
          <a:r>
            <a:rPr lang="en-US" sz="2200" b="1" dirty="0" err="1"/>
            <a:t>Prokinetics</a:t>
          </a:r>
          <a:endParaRPr lang="en-US" sz="2200" b="1" dirty="0"/>
        </a:p>
      </dgm:t>
    </dgm:pt>
    <dgm:pt modelId="{79B0986D-1C18-47E2-A2E5-C48A96F13876}" type="parTrans" cxnId="{51701787-B7C6-4397-812B-A80FBDEC5E33}">
      <dgm:prSet/>
      <dgm:spPr/>
      <dgm:t>
        <a:bodyPr/>
        <a:lstStyle/>
        <a:p>
          <a:endParaRPr lang="en-US"/>
        </a:p>
      </dgm:t>
    </dgm:pt>
    <dgm:pt modelId="{2321D481-4779-48DD-8B02-E2CC1459FEF4}" type="sibTrans" cxnId="{51701787-B7C6-4397-812B-A80FBDEC5E33}">
      <dgm:prSet/>
      <dgm:spPr/>
      <dgm:t>
        <a:bodyPr/>
        <a:lstStyle/>
        <a:p>
          <a:endParaRPr lang="en-US"/>
        </a:p>
      </dgm:t>
    </dgm:pt>
    <dgm:pt modelId="{8DFD2466-576F-4378-9DE5-E5ED738DF1A8}">
      <dgm:prSet phldrT="[Text]" custT="1"/>
      <dgm:spPr/>
      <dgm:t>
        <a:bodyPr/>
        <a:lstStyle/>
        <a:p>
          <a:r>
            <a:rPr lang="en-US" sz="2200" b="1" dirty="0"/>
            <a:t>Anti depressants</a:t>
          </a:r>
        </a:p>
      </dgm:t>
    </dgm:pt>
    <dgm:pt modelId="{62E83C8A-D219-4D06-9E05-788299B84C2E}" type="parTrans" cxnId="{B4F69DB1-BC9B-4515-86DC-AFE416E87F81}">
      <dgm:prSet/>
      <dgm:spPr/>
      <dgm:t>
        <a:bodyPr/>
        <a:lstStyle/>
        <a:p>
          <a:endParaRPr lang="en-US"/>
        </a:p>
      </dgm:t>
    </dgm:pt>
    <dgm:pt modelId="{59041B08-5CCF-4A03-80BE-6D135EE30C43}" type="sibTrans" cxnId="{B4F69DB1-BC9B-4515-86DC-AFE416E87F81}">
      <dgm:prSet/>
      <dgm:spPr/>
      <dgm:t>
        <a:bodyPr/>
        <a:lstStyle/>
        <a:p>
          <a:endParaRPr lang="en-US"/>
        </a:p>
      </dgm:t>
    </dgm:pt>
    <dgm:pt modelId="{28764044-1F27-4600-A905-E502F9D9A6B3}" type="pres">
      <dgm:prSet presAssocID="{84A0C938-5D25-48CC-918C-9D992B3CA28B}" presName="Name0" presStyleCnt="0">
        <dgm:presLayoutVars>
          <dgm:dir/>
          <dgm:resizeHandles val="exact"/>
        </dgm:presLayoutVars>
      </dgm:prSet>
      <dgm:spPr/>
    </dgm:pt>
    <dgm:pt modelId="{DE90FE12-5C1E-4B99-902C-AA936A73B4B9}" type="pres">
      <dgm:prSet presAssocID="{916C5B7B-F8B6-456B-BDE9-2E97B83D2081}" presName="Name5" presStyleLbl="vennNode1" presStyleIdx="0" presStyleCnt="4">
        <dgm:presLayoutVars>
          <dgm:bulletEnabled val="1"/>
        </dgm:presLayoutVars>
      </dgm:prSet>
      <dgm:spPr/>
    </dgm:pt>
    <dgm:pt modelId="{EEF417DF-4E2C-4AED-8BB6-B7ED9B03BF4C}" type="pres">
      <dgm:prSet presAssocID="{42E7A310-ECB2-4C89-9CD2-4AF77DE3B1BD}" presName="space" presStyleCnt="0"/>
      <dgm:spPr/>
    </dgm:pt>
    <dgm:pt modelId="{DB4F3BF8-A102-4136-B3C2-236CACD1471D}" type="pres">
      <dgm:prSet presAssocID="{2E0B64C0-5D2F-463D-B897-CC7F5ACA59D5}" presName="Name5" presStyleLbl="vennNode1" presStyleIdx="1" presStyleCnt="4">
        <dgm:presLayoutVars>
          <dgm:bulletEnabled val="1"/>
        </dgm:presLayoutVars>
      </dgm:prSet>
      <dgm:spPr/>
    </dgm:pt>
    <dgm:pt modelId="{9070E244-AC73-4A87-9689-EDADF91E3EF2}" type="pres">
      <dgm:prSet presAssocID="{3CEB04A4-1A06-46E4-98B1-8A74B69BD5AC}" presName="space" presStyleCnt="0"/>
      <dgm:spPr/>
    </dgm:pt>
    <dgm:pt modelId="{DC24A8F7-DDCF-4BDB-A756-DC57C60E26DF}" type="pres">
      <dgm:prSet presAssocID="{92CE3C6C-048E-4D65-A84B-9D2912E0295E}" presName="Name5" presStyleLbl="vennNode1" presStyleIdx="2" presStyleCnt="4">
        <dgm:presLayoutVars>
          <dgm:bulletEnabled val="1"/>
        </dgm:presLayoutVars>
      </dgm:prSet>
      <dgm:spPr/>
    </dgm:pt>
    <dgm:pt modelId="{F059567E-9A12-470B-8623-D28C10BE2044}" type="pres">
      <dgm:prSet presAssocID="{2321D481-4779-48DD-8B02-E2CC1459FEF4}" presName="space" presStyleCnt="0"/>
      <dgm:spPr/>
    </dgm:pt>
    <dgm:pt modelId="{6E72DC37-9B9B-4E82-A170-B5DDF515748C}" type="pres">
      <dgm:prSet presAssocID="{8DFD2466-576F-4378-9DE5-E5ED738DF1A8}" presName="Name5" presStyleLbl="vennNode1" presStyleIdx="3" presStyleCnt="4">
        <dgm:presLayoutVars>
          <dgm:bulletEnabled val="1"/>
        </dgm:presLayoutVars>
      </dgm:prSet>
      <dgm:spPr/>
    </dgm:pt>
  </dgm:ptLst>
  <dgm:cxnLst>
    <dgm:cxn modelId="{0C0D010C-5440-45B5-B3ED-63ACCF7D7C4B}" type="presOf" srcId="{916C5B7B-F8B6-456B-BDE9-2E97B83D2081}" destId="{DE90FE12-5C1E-4B99-902C-AA936A73B4B9}" srcOrd="0" destOrd="0" presId="urn:microsoft.com/office/officeart/2005/8/layout/venn3"/>
    <dgm:cxn modelId="{85799C42-4E10-46BB-AC54-9FFBFEDF8A4B}" srcId="{84A0C938-5D25-48CC-918C-9D992B3CA28B}" destId="{2E0B64C0-5D2F-463D-B897-CC7F5ACA59D5}" srcOrd="1" destOrd="0" parTransId="{6ED433BA-C8F9-493D-AD5F-F803A23FFA77}" sibTransId="{3CEB04A4-1A06-46E4-98B1-8A74B69BD5AC}"/>
    <dgm:cxn modelId="{D6C7D170-267B-400D-95DC-6237D5049B11}" srcId="{84A0C938-5D25-48CC-918C-9D992B3CA28B}" destId="{916C5B7B-F8B6-456B-BDE9-2E97B83D2081}" srcOrd="0" destOrd="0" parTransId="{F3CC2BB7-D3A8-46DC-BEDA-3B78924E27CF}" sibTransId="{42E7A310-ECB2-4C89-9CD2-4AF77DE3B1BD}"/>
    <dgm:cxn modelId="{36686F56-A27C-415B-8FD2-2E134453048A}" type="presOf" srcId="{84A0C938-5D25-48CC-918C-9D992B3CA28B}" destId="{28764044-1F27-4600-A905-E502F9D9A6B3}" srcOrd="0" destOrd="0" presId="urn:microsoft.com/office/officeart/2005/8/layout/venn3"/>
    <dgm:cxn modelId="{51701787-B7C6-4397-812B-A80FBDEC5E33}" srcId="{84A0C938-5D25-48CC-918C-9D992B3CA28B}" destId="{92CE3C6C-048E-4D65-A84B-9D2912E0295E}" srcOrd="2" destOrd="0" parTransId="{79B0986D-1C18-47E2-A2E5-C48A96F13876}" sibTransId="{2321D481-4779-48DD-8B02-E2CC1459FEF4}"/>
    <dgm:cxn modelId="{D0277AAA-22C5-4780-8E25-09CA32A9BC14}" type="presOf" srcId="{2E0B64C0-5D2F-463D-B897-CC7F5ACA59D5}" destId="{DB4F3BF8-A102-4136-B3C2-236CACD1471D}" srcOrd="0" destOrd="0" presId="urn:microsoft.com/office/officeart/2005/8/layout/venn3"/>
    <dgm:cxn modelId="{B4F69DB1-BC9B-4515-86DC-AFE416E87F81}" srcId="{84A0C938-5D25-48CC-918C-9D992B3CA28B}" destId="{8DFD2466-576F-4378-9DE5-E5ED738DF1A8}" srcOrd="3" destOrd="0" parTransId="{62E83C8A-D219-4D06-9E05-788299B84C2E}" sibTransId="{59041B08-5CCF-4A03-80BE-6D135EE30C43}"/>
    <dgm:cxn modelId="{6464B6D0-6D9D-413B-85A6-D8E4BCC8E2EC}" type="presOf" srcId="{8DFD2466-576F-4378-9DE5-E5ED738DF1A8}" destId="{6E72DC37-9B9B-4E82-A170-B5DDF515748C}" srcOrd="0" destOrd="0" presId="urn:microsoft.com/office/officeart/2005/8/layout/venn3"/>
    <dgm:cxn modelId="{C7586DD9-50D9-4AA4-AE09-59CD3E01887B}" type="presOf" srcId="{92CE3C6C-048E-4D65-A84B-9D2912E0295E}" destId="{DC24A8F7-DDCF-4BDB-A756-DC57C60E26DF}" srcOrd="0" destOrd="0" presId="urn:microsoft.com/office/officeart/2005/8/layout/venn3"/>
    <dgm:cxn modelId="{368D2A1F-84F8-46EC-B88C-8281AA3E1C85}" type="presParOf" srcId="{28764044-1F27-4600-A905-E502F9D9A6B3}" destId="{DE90FE12-5C1E-4B99-902C-AA936A73B4B9}" srcOrd="0" destOrd="0" presId="urn:microsoft.com/office/officeart/2005/8/layout/venn3"/>
    <dgm:cxn modelId="{9CCF2131-52E3-4DD7-8679-2819C056874C}" type="presParOf" srcId="{28764044-1F27-4600-A905-E502F9D9A6B3}" destId="{EEF417DF-4E2C-4AED-8BB6-B7ED9B03BF4C}" srcOrd="1" destOrd="0" presId="urn:microsoft.com/office/officeart/2005/8/layout/venn3"/>
    <dgm:cxn modelId="{C78A3D3C-5715-4F0D-88D1-3C55EDEC11CA}" type="presParOf" srcId="{28764044-1F27-4600-A905-E502F9D9A6B3}" destId="{DB4F3BF8-A102-4136-B3C2-236CACD1471D}" srcOrd="2" destOrd="0" presId="urn:microsoft.com/office/officeart/2005/8/layout/venn3"/>
    <dgm:cxn modelId="{30DA0444-5B31-48A9-832E-EA6840A76B49}" type="presParOf" srcId="{28764044-1F27-4600-A905-E502F9D9A6B3}" destId="{9070E244-AC73-4A87-9689-EDADF91E3EF2}" srcOrd="3" destOrd="0" presId="urn:microsoft.com/office/officeart/2005/8/layout/venn3"/>
    <dgm:cxn modelId="{A06FBE74-D3FE-4732-AD54-80F412038A38}" type="presParOf" srcId="{28764044-1F27-4600-A905-E502F9D9A6B3}" destId="{DC24A8F7-DDCF-4BDB-A756-DC57C60E26DF}" srcOrd="4" destOrd="0" presId="urn:microsoft.com/office/officeart/2005/8/layout/venn3"/>
    <dgm:cxn modelId="{3A33DCB5-A1AF-4CF0-A0CA-330FEBCACF66}" type="presParOf" srcId="{28764044-1F27-4600-A905-E502F9D9A6B3}" destId="{F059567E-9A12-470B-8623-D28C10BE2044}" srcOrd="5" destOrd="0" presId="urn:microsoft.com/office/officeart/2005/8/layout/venn3"/>
    <dgm:cxn modelId="{D4A70428-3B28-4918-9E85-275766A087B4}" type="presParOf" srcId="{28764044-1F27-4600-A905-E502F9D9A6B3}" destId="{6E72DC37-9B9B-4E82-A170-B5DDF515748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861CF-C4EC-4DD9-8FD5-93336605DD49}">
      <dsp:nvSpPr>
        <dsp:cNvPr id="0" name=""/>
        <dsp:cNvSpPr/>
      </dsp:nvSpPr>
      <dsp:spPr>
        <a:xfrm>
          <a:off x="336640" y="0"/>
          <a:ext cx="1508530" cy="150850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Cephalic Phase</a:t>
          </a:r>
        </a:p>
      </dsp:txBody>
      <dsp:txXfrm>
        <a:off x="557559" y="220916"/>
        <a:ext cx="1066692" cy="1066676"/>
      </dsp:txXfrm>
    </dsp:sp>
    <dsp:sp modelId="{96B596F2-E053-4E57-B5F0-E3B133237E1B}">
      <dsp:nvSpPr>
        <dsp:cNvPr id="0" name=""/>
        <dsp:cNvSpPr/>
      </dsp:nvSpPr>
      <dsp:spPr>
        <a:xfrm>
          <a:off x="1113094" y="1006091"/>
          <a:ext cx="1508530" cy="1508508"/>
        </a:xfrm>
        <a:prstGeom prst="ellipse">
          <a:avLst/>
        </a:prstGeom>
        <a:solidFill>
          <a:schemeClr val="accent3">
            <a:alpha val="50000"/>
            <a:hueOff val="730060"/>
            <a:satOff val="-13582"/>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Intestinal phase</a:t>
          </a:r>
        </a:p>
      </dsp:txBody>
      <dsp:txXfrm>
        <a:off x="1334013" y="1227007"/>
        <a:ext cx="1066692" cy="1066676"/>
      </dsp:txXfrm>
    </dsp:sp>
    <dsp:sp modelId="{4A522921-D61F-499A-88BE-5A577398B1A0}">
      <dsp:nvSpPr>
        <dsp:cNvPr id="0" name=""/>
        <dsp:cNvSpPr/>
      </dsp:nvSpPr>
      <dsp:spPr>
        <a:xfrm>
          <a:off x="1888629" y="0"/>
          <a:ext cx="1508530" cy="1508508"/>
        </a:xfrm>
        <a:prstGeom prst="ellipse">
          <a:avLst/>
        </a:prstGeom>
        <a:solidFill>
          <a:schemeClr val="accent3">
            <a:alpha val="50000"/>
            <a:hueOff val="1460120"/>
            <a:satOff val="-27164"/>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Gastric Phase</a:t>
          </a:r>
        </a:p>
      </dsp:txBody>
      <dsp:txXfrm>
        <a:off x="2109548" y="220916"/>
        <a:ext cx="1066692" cy="1066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2E458-544E-4B33-994B-79EE3210A994}">
      <dsp:nvSpPr>
        <dsp:cNvPr id="0" name=""/>
        <dsp:cNvSpPr/>
      </dsp:nvSpPr>
      <dsp:spPr>
        <a:xfrm rot="16200000">
          <a:off x="357" y="461782"/>
          <a:ext cx="3140434" cy="3140434"/>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FD with pain</a:t>
          </a:r>
        </a:p>
      </dsp:txBody>
      <dsp:txXfrm rot="5400000">
        <a:off x="358" y="1246889"/>
        <a:ext cx="2590858" cy="1570217"/>
      </dsp:txXfrm>
    </dsp:sp>
    <dsp:sp modelId="{FFE5E2A4-A56E-4380-88F1-1F3AB3424124}">
      <dsp:nvSpPr>
        <dsp:cNvPr id="0" name=""/>
        <dsp:cNvSpPr/>
      </dsp:nvSpPr>
      <dsp:spPr>
        <a:xfrm rot="5400000">
          <a:off x="3342685" y="461782"/>
          <a:ext cx="3140434" cy="3140434"/>
        </a:xfrm>
        <a:prstGeom prst="downArrow">
          <a:avLst>
            <a:gd name="adj1" fmla="val 50000"/>
            <a:gd name="adj2" fmla="val 35000"/>
          </a:avLst>
        </a:prstGeom>
        <a:solidFill>
          <a:schemeClr val="accent3">
            <a:hueOff val="1460120"/>
            <a:satOff val="-27164"/>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FD with postprandial distress </a:t>
          </a:r>
        </a:p>
      </dsp:txBody>
      <dsp:txXfrm rot="-5400000">
        <a:off x="3892262" y="1246891"/>
        <a:ext cx="2590858" cy="1570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3BD2A-6A84-4F6F-A498-9324C7BE242E}">
      <dsp:nvSpPr>
        <dsp:cNvPr id="0" name=""/>
        <dsp:cNvSpPr/>
      </dsp:nvSpPr>
      <dsp:spPr>
        <a:xfrm>
          <a:off x="0" y="1206817"/>
          <a:ext cx="7289800" cy="1609090"/>
        </a:xfrm>
        <a:prstGeom prst="notchedRightArrow">
          <a:avLst/>
        </a:prstGeom>
        <a:solidFill>
          <a:schemeClr val="accent1">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F048EEAA-D080-4EB6-96D8-E0C5E2D89913}">
      <dsp:nvSpPr>
        <dsp:cNvPr id="0" name=""/>
        <dsp:cNvSpPr/>
      </dsp:nvSpPr>
      <dsp:spPr>
        <a:xfrm>
          <a:off x="3283" y="0"/>
          <a:ext cx="157933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Idiopathic or functional dyspepsia (70%) </a:t>
          </a:r>
        </a:p>
      </dsp:txBody>
      <dsp:txXfrm>
        <a:off x="3283" y="0"/>
        <a:ext cx="1579338" cy="1609090"/>
      </dsp:txXfrm>
    </dsp:sp>
    <dsp:sp modelId="{B0EC0BF5-C476-48C9-9FC1-B227E46A24EE}">
      <dsp:nvSpPr>
        <dsp:cNvPr id="0" name=""/>
        <dsp:cNvSpPr/>
      </dsp:nvSpPr>
      <dsp:spPr>
        <a:xfrm>
          <a:off x="591816" y="1810226"/>
          <a:ext cx="402272" cy="402272"/>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233CB189-915C-46E8-8F89-65B9DCF2C06A}">
      <dsp:nvSpPr>
        <dsp:cNvPr id="0" name=""/>
        <dsp:cNvSpPr/>
      </dsp:nvSpPr>
      <dsp:spPr>
        <a:xfrm>
          <a:off x="1661588" y="2413634"/>
          <a:ext cx="157933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Acute Gastritis / Erosions/ Ulcers</a:t>
          </a:r>
        </a:p>
      </dsp:txBody>
      <dsp:txXfrm>
        <a:off x="1661588" y="2413634"/>
        <a:ext cx="1579338" cy="1609090"/>
      </dsp:txXfrm>
    </dsp:sp>
    <dsp:sp modelId="{7D010682-7DA5-45D6-AED1-B09AE9DB999B}">
      <dsp:nvSpPr>
        <dsp:cNvPr id="0" name=""/>
        <dsp:cNvSpPr/>
      </dsp:nvSpPr>
      <dsp:spPr>
        <a:xfrm>
          <a:off x="2250121" y="1810226"/>
          <a:ext cx="402272" cy="402272"/>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1E24A8DD-8C87-4C96-9549-DF0E9D48B670}">
      <dsp:nvSpPr>
        <dsp:cNvPr id="0" name=""/>
        <dsp:cNvSpPr/>
      </dsp:nvSpPr>
      <dsp:spPr>
        <a:xfrm>
          <a:off x="3319893" y="0"/>
          <a:ext cx="157933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Chronic Gastritis(Type A or B) / Ulcers </a:t>
          </a:r>
        </a:p>
      </dsp:txBody>
      <dsp:txXfrm>
        <a:off x="3319893" y="0"/>
        <a:ext cx="1579338" cy="1609090"/>
      </dsp:txXfrm>
    </dsp:sp>
    <dsp:sp modelId="{E203AD77-8831-4609-8BE4-9D2EF08E6156}">
      <dsp:nvSpPr>
        <dsp:cNvPr id="0" name=""/>
        <dsp:cNvSpPr/>
      </dsp:nvSpPr>
      <dsp:spPr>
        <a:xfrm>
          <a:off x="3908426" y="1810226"/>
          <a:ext cx="402272" cy="402272"/>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BCC0F7F5-028E-4629-A979-D24C04BF5D9D}">
      <dsp:nvSpPr>
        <dsp:cNvPr id="0" name=""/>
        <dsp:cNvSpPr/>
      </dsp:nvSpPr>
      <dsp:spPr>
        <a:xfrm>
          <a:off x="4978198" y="2413634"/>
          <a:ext cx="157933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Gastric Carcinoma</a:t>
          </a:r>
        </a:p>
      </dsp:txBody>
      <dsp:txXfrm>
        <a:off x="4978198" y="2413634"/>
        <a:ext cx="1579338" cy="1609090"/>
      </dsp:txXfrm>
    </dsp:sp>
    <dsp:sp modelId="{4F510F71-B5D6-4070-B88B-44283F44239E}">
      <dsp:nvSpPr>
        <dsp:cNvPr id="0" name=""/>
        <dsp:cNvSpPr/>
      </dsp:nvSpPr>
      <dsp:spPr>
        <a:xfrm>
          <a:off x="5566731" y="1810226"/>
          <a:ext cx="402272" cy="402272"/>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0FE12-5C1E-4B99-902C-AA936A73B4B9}">
      <dsp:nvSpPr>
        <dsp:cNvPr id="0" name=""/>
        <dsp:cNvSpPr/>
      </dsp:nvSpPr>
      <dsp:spPr>
        <a:xfrm>
          <a:off x="2589" y="973163"/>
          <a:ext cx="2598241" cy="2598241"/>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7940" rIns="14299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Life style Modification</a:t>
          </a:r>
        </a:p>
      </dsp:txBody>
      <dsp:txXfrm>
        <a:off x="383093" y="1353667"/>
        <a:ext cx="1837233" cy="1837233"/>
      </dsp:txXfrm>
    </dsp:sp>
    <dsp:sp modelId="{DB4F3BF8-A102-4136-B3C2-236CACD1471D}">
      <dsp:nvSpPr>
        <dsp:cNvPr id="0" name=""/>
        <dsp:cNvSpPr/>
      </dsp:nvSpPr>
      <dsp:spPr>
        <a:xfrm>
          <a:off x="2081182" y="973163"/>
          <a:ext cx="2598241" cy="2598241"/>
        </a:xfrm>
        <a:prstGeom prst="ellipse">
          <a:avLst/>
        </a:prstGeom>
        <a:solidFill>
          <a:schemeClr val="accent3">
            <a:alpha val="50000"/>
            <a:hueOff val="486707"/>
            <a:satOff val="-9055"/>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7940" rIns="14299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Acid Suppression</a:t>
          </a:r>
        </a:p>
      </dsp:txBody>
      <dsp:txXfrm>
        <a:off x="2461686" y="1353667"/>
        <a:ext cx="1837233" cy="1837233"/>
      </dsp:txXfrm>
    </dsp:sp>
    <dsp:sp modelId="{DC24A8F7-DDCF-4BDB-A756-DC57C60E26DF}">
      <dsp:nvSpPr>
        <dsp:cNvPr id="0" name=""/>
        <dsp:cNvSpPr/>
      </dsp:nvSpPr>
      <dsp:spPr>
        <a:xfrm>
          <a:off x="4159775" y="973163"/>
          <a:ext cx="2598241" cy="2598241"/>
        </a:xfrm>
        <a:prstGeom prst="ellipse">
          <a:avLst/>
        </a:prstGeom>
        <a:solidFill>
          <a:schemeClr val="accent3">
            <a:alpha val="50000"/>
            <a:hueOff val="973413"/>
            <a:satOff val="-18109"/>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7940" rIns="14299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t>Prokinetics</a:t>
          </a:r>
          <a:endParaRPr lang="en-US" sz="2200" b="1" kern="1200" dirty="0"/>
        </a:p>
      </dsp:txBody>
      <dsp:txXfrm>
        <a:off x="4540279" y="1353667"/>
        <a:ext cx="1837233" cy="1837233"/>
      </dsp:txXfrm>
    </dsp:sp>
    <dsp:sp modelId="{6E72DC37-9B9B-4E82-A170-B5DDF515748C}">
      <dsp:nvSpPr>
        <dsp:cNvPr id="0" name=""/>
        <dsp:cNvSpPr/>
      </dsp:nvSpPr>
      <dsp:spPr>
        <a:xfrm>
          <a:off x="6238368" y="973163"/>
          <a:ext cx="2598241" cy="2598241"/>
        </a:xfrm>
        <a:prstGeom prst="ellipse">
          <a:avLst/>
        </a:prstGeom>
        <a:solidFill>
          <a:schemeClr val="accent3">
            <a:alpha val="50000"/>
            <a:hueOff val="1460120"/>
            <a:satOff val="-27164"/>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7940" rIns="14299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Anti depressants</a:t>
          </a:r>
        </a:p>
      </dsp:txBody>
      <dsp:txXfrm>
        <a:off x="6618872" y="1353667"/>
        <a:ext cx="1837233" cy="183723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B2B5B-7573-4DDD-B414-63A06656968F}"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7B48B-AEEE-42DF-A6C0-3D50C21480B3}" type="slidenum">
              <a:rPr lang="en-US" smtClean="0"/>
              <a:t>‹#›</a:t>
            </a:fld>
            <a:endParaRPr lang="en-US"/>
          </a:p>
        </p:txBody>
      </p:sp>
    </p:spTree>
    <p:extLst>
      <p:ext uri="{BB962C8B-B14F-4D97-AF65-F5344CB8AC3E}">
        <p14:creationId xmlns:p14="http://schemas.microsoft.com/office/powerpoint/2010/main" val="88533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1: </a:t>
            </a:r>
            <a:r>
              <a:rPr lang="en-US" sz="1200" b="1" i="0" kern="1200" dirty="0">
                <a:solidFill>
                  <a:schemeClr val="tx1"/>
                </a:solidFill>
                <a:effectLst/>
                <a:latin typeface="+mn-lt"/>
                <a:ea typeface="+mn-ea"/>
                <a:cs typeface="+mn-cs"/>
              </a:rPr>
              <a:t>Gain attention of the students</a:t>
            </a:r>
            <a:r>
              <a:rPr lang="en-US" dirty="0"/>
              <a:t>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2</a:t>
            </a:fld>
            <a:endParaRPr lang="en-US"/>
          </a:p>
        </p:txBody>
      </p:sp>
    </p:spTree>
    <p:extLst>
      <p:ext uri="{BB962C8B-B14F-4D97-AF65-F5344CB8AC3E}">
        <p14:creationId xmlns:p14="http://schemas.microsoft.com/office/powerpoint/2010/main" val="347843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performance (practice) - Elicit student activities </a:t>
            </a:r>
            <a:r>
              <a:rPr lang="en-US" sz="1200" b="0" i="0" kern="1200" dirty="0">
                <a:solidFill>
                  <a:schemeClr val="tx1"/>
                </a:solidFill>
                <a:effectLst/>
                <a:latin typeface="+mn-lt"/>
                <a:ea typeface="+mn-ea"/>
                <a:cs typeface="+mn-cs"/>
              </a:rPr>
              <a:t>– ask deep-learning questions, make reference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what students already know or have students collaborate with their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peers</a:t>
            </a:r>
            <a:r>
              <a:rPr lang="en-US" dirty="0"/>
              <a:t>  </a:t>
            </a:r>
            <a:br>
              <a:rPr lang="en-US" dirty="0"/>
            </a:br>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a:t>
            </a:r>
            <a:r>
              <a:rPr lang="en-US" sz="1200" b="0" i="0" kern="1200" dirty="0">
                <a:solidFill>
                  <a:schemeClr val="tx1"/>
                </a:solidFill>
                <a:effectLst/>
                <a:latin typeface="+mn-lt"/>
                <a:ea typeface="+mn-ea"/>
                <a:cs typeface="+mn-cs"/>
              </a:rPr>
              <a:t>as scaffolds (cues, hints,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prompts) which will be removed after the student learns the task 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content</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11</a:t>
            </a:fld>
            <a:endParaRPr lang="en-US"/>
          </a:p>
        </p:txBody>
      </p:sp>
    </p:spTree>
    <p:extLst>
      <p:ext uri="{BB962C8B-B14F-4D97-AF65-F5344CB8AC3E}">
        <p14:creationId xmlns:p14="http://schemas.microsoft.com/office/powerpoint/2010/main" val="187330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p>
          <a:p>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12</a:t>
            </a:fld>
            <a:endParaRPr lang="en-US"/>
          </a:p>
        </p:txBody>
      </p:sp>
    </p:spTree>
    <p:extLst>
      <p:ext uri="{BB962C8B-B14F-4D97-AF65-F5344CB8AC3E}">
        <p14:creationId xmlns:p14="http://schemas.microsoft.com/office/powerpoint/2010/main" val="284774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p>
          <a:p>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13</a:t>
            </a:fld>
            <a:endParaRPr lang="en-US"/>
          </a:p>
        </p:txBody>
      </p:sp>
    </p:spTree>
    <p:extLst>
      <p:ext uri="{BB962C8B-B14F-4D97-AF65-F5344CB8AC3E}">
        <p14:creationId xmlns:p14="http://schemas.microsoft.com/office/powerpoint/2010/main" val="3504437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performance (practice)</a:t>
            </a:r>
            <a:r>
              <a:rPr lang="en-US" dirty="0"/>
              <a:t> -</a:t>
            </a:r>
            <a:r>
              <a:rPr lang="en-US" baseline="0" dirty="0"/>
              <a:t> </a:t>
            </a:r>
            <a:r>
              <a:rPr lang="en-US" sz="1200" b="1" i="0" kern="1200" dirty="0">
                <a:solidFill>
                  <a:schemeClr val="tx1"/>
                </a:solidFill>
                <a:effectLst/>
                <a:latin typeface="+mn-lt"/>
                <a:ea typeface="+mn-ea"/>
                <a:cs typeface="+mn-cs"/>
              </a:rPr>
              <a:t>Help students integrate new knowledge </a:t>
            </a:r>
            <a:r>
              <a:rPr lang="en-US" sz="1200" b="0" i="0" kern="1200" dirty="0">
                <a:solidFill>
                  <a:schemeClr val="tx1"/>
                </a:solidFill>
                <a:effectLst/>
                <a:latin typeface="+mn-lt"/>
                <a:ea typeface="+mn-ea"/>
                <a:cs typeface="+mn-cs"/>
              </a:rPr>
              <a:t>– provide content in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context-rich way (use real-world examples)</a:t>
            </a:r>
            <a:r>
              <a:rPr lang="en-US" dirty="0"/>
              <a:t> </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Gagné’s</a:t>
            </a:r>
            <a:r>
              <a:rPr lang="en-US" dirty="0"/>
              <a:t>  </a:t>
            </a:r>
            <a:r>
              <a:rPr lang="en-US" b="1" dirty="0"/>
              <a:t>event 7: </a:t>
            </a:r>
            <a:r>
              <a:rPr lang="en-US" sz="1200" b="1" i="0" kern="1200" dirty="0">
                <a:solidFill>
                  <a:schemeClr val="tx1"/>
                </a:solidFill>
                <a:effectLst/>
                <a:latin typeface="+mn-lt"/>
                <a:ea typeface="+mn-ea"/>
                <a:cs typeface="+mn-cs"/>
              </a:rPr>
              <a:t>Provide feedback</a:t>
            </a:r>
            <a:r>
              <a:rPr lang="en-US" dirty="0"/>
              <a:t> - </a:t>
            </a:r>
            <a:r>
              <a:rPr lang="en-US" sz="1200" b="1" i="0" kern="1200" dirty="0">
                <a:solidFill>
                  <a:schemeClr val="tx1"/>
                </a:solidFill>
                <a:effectLst/>
                <a:latin typeface="+mn-lt"/>
                <a:ea typeface="+mn-ea"/>
                <a:cs typeface="+mn-cs"/>
              </a:rPr>
              <a:t>Remedial feedback </a:t>
            </a:r>
            <a:r>
              <a:rPr lang="en-US" sz="1200" b="0" i="0" kern="1200" dirty="0">
                <a:solidFill>
                  <a:schemeClr val="tx1"/>
                </a:solidFill>
                <a:effectLst/>
                <a:latin typeface="+mn-lt"/>
                <a:ea typeface="+mn-ea"/>
                <a:cs typeface="+mn-cs"/>
              </a:rPr>
              <a:t>– Directs students in the right direction to find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correct answer but does not provide the correct answer</a:t>
            </a:r>
            <a:r>
              <a:rPr lang="en-US" dirty="0"/>
              <a:t>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14</a:t>
            </a:fld>
            <a:endParaRPr lang="en-US"/>
          </a:p>
        </p:txBody>
      </p:sp>
    </p:spTree>
    <p:extLst>
      <p:ext uri="{BB962C8B-B14F-4D97-AF65-F5344CB8AC3E}">
        <p14:creationId xmlns:p14="http://schemas.microsoft.com/office/powerpoint/2010/main" val="390800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a:t>
            </a:r>
            <a:r>
              <a:rPr lang="en-US" sz="1200" b="0" i="0" kern="1200" dirty="0">
                <a:solidFill>
                  <a:schemeClr val="tx1"/>
                </a:solidFill>
                <a:effectLst/>
                <a:latin typeface="+mn-lt"/>
                <a:ea typeface="+mn-ea"/>
                <a:cs typeface="+mn-cs"/>
              </a:rPr>
              <a:t>concept mapping</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visualizing</a:t>
            </a:r>
            <a:r>
              <a:rPr lang="en-US" dirty="0"/>
              <a:t> </a:t>
            </a:r>
          </a:p>
        </p:txBody>
      </p:sp>
      <p:sp>
        <p:nvSpPr>
          <p:cNvPr id="4" name="Slide Number Placeholder 3"/>
          <p:cNvSpPr>
            <a:spLocks noGrp="1"/>
          </p:cNvSpPr>
          <p:nvPr>
            <p:ph type="sldNum" sz="quarter" idx="10"/>
          </p:nvPr>
        </p:nvSpPr>
        <p:spPr/>
        <p:txBody>
          <a:bodyPr/>
          <a:lstStyle/>
          <a:p>
            <a:fld id="{60A7B48B-AEEE-42DF-A6C0-3D50C21480B3}" type="slidenum">
              <a:rPr lang="en-US" smtClean="0"/>
              <a:t>15</a:t>
            </a:fld>
            <a:endParaRPr lang="en-US"/>
          </a:p>
        </p:txBody>
      </p:sp>
    </p:spTree>
    <p:extLst>
      <p:ext uri="{BB962C8B-B14F-4D97-AF65-F5344CB8AC3E}">
        <p14:creationId xmlns:p14="http://schemas.microsoft.com/office/powerpoint/2010/main" val="68315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performance</a:t>
            </a:r>
            <a:r>
              <a:rPr lang="en-US" dirty="0"/>
              <a:t> </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Facilitate student elaborations </a:t>
            </a:r>
            <a:r>
              <a:rPr lang="en-US" sz="1200" b="0" i="0" kern="1200" dirty="0">
                <a:solidFill>
                  <a:schemeClr val="tx1"/>
                </a:solidFill>
                <a:effectLst/>
                <a:latin typeface="+mn-lt"/>
                <a:ea typeface="+mn-ea"/>
                <a:cs typeface="+mn-cs"/>
              </a:rPr>
              <a:t>– ask students to elaborate or explain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details and provide more complexity to their responses</a:t>
            </a:r>
            <a:r>
              <a:rPr lang="en-US" dirty="0"/>
              <a:t>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16</a:t>
            </a:fld>
            <a:endParaRPr lang="en-US"/>
          </a:p>
        </p:txBody>
      </p:sp>
    </p:spTree>
    <p:extLst>
      <p:ext uri="{BB962C8B-B14F-4D97-AF65-F5344CB8AC3E}">
        <p14:creationId xmlns:p14="http://schemas.microsoft.com/office/powerpoint/2010/main" val="374634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a:t>
            </a:r>
            <a:r>
              <a:rPr lang="en-US" sz="1200" b="1" i="0" kern="1200" dirty="0">
                <a:solidFill>
                  <a:schemeClr val="tx1"/>
                </a:solidFill>
                <a:effectLst/>
                <a:latin typeface="+mn-lt"/>
                <a:ea typeface="+mn-ea"/>
                <a:cs typeface="+mn-cs"/>
              </a:rPr>
              <a:t>Use examples and non-examples </a:t>
            </a:r>
            <a:r>
              <a:rPr lang="en-US" sz="1200" b="0" i="0" kern="1200" dirty="0">
                <a:solidFill>
                  <a:schemeClr val="tx1"/>
                </a:solidFill>
                <a:effectLst/>
                <a:latin typeface="+mn-lt"/>
                <a:ea typeface="+mn-ea"/>
                <a:cs typeface="+mn-cs"/>
              </a:rPr>
              <a:t>– in addition to providing examples,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non-examples to help students see what not to do or the opposite of</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examples</a:t>
            </a:r>
            <a:r>
              <a:rPr lang="en-US" dirty="0"/>
              <a:t> </a:t>
            </a:r>
          </a:p>
        </p:txBody>
      </p:sp>
      <p:sp>
        <p:nvSpPr>
          <p:cNvPr id="4" name="Slide Number Placeholder 3"/>
          <p:cNvSpPr>
            <a:spLocks noGrp="1"/>
          </p:cNvSpPr>
          <p:nvPr>
            <p:ph type="sldNum" sz="quarter" idx="10"/>
          </p:nvPr>
        </p:nvSpPr>
        <p:spPr/>
        <p:txBody>
          <a:bodyPr/>
          <a:lstStyle/>
          <a:p>
            <a:fld id="{60A7B48B-AEEE-42DF-A6C0-3D50C21480B3}" type="slidenum">
              <a:rPr lang="en-US" smtClean="0"/>
              <a:t>17</a:t>
            </a:fld>
            <a:endParaRPr lang="en-US"/>
          </a:p>
        </p:txBody>
      </p:sp>
    </p:spTree>
    <p:extLst>
      <p:ext uri="{BB962C8B-B14F-4D97-AF65-F5344CB8AC3E}">
        <p14:creationId xmlns:p14="http://schemas.microsoft.com/office/powerpoint/2010/main" val="300678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8: </a:t>
            </a:r>
            <a:r>
              <a:rPr lang="en-US" sz="1200" b="1" i="0" kern="1200" dirty="0">
                <a:solidFill>
                  <a:schemeClr val="tx1"/>
                </a:solidFill>
                <a:effectLst/>
                <a:latin typeface="+mn-lt"/>
                <a:ea typeface="+mn-ea"/>
                <a:cs typeface="+mn-cs"/>
              </a:rPr>
              <a:t>Assess performance</a:t>
            </a:r>
            <a:r>
              <a:rPr lang="en-US" dirty="0"/>
              <a:t> – Embedded quiz.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18</a:t>
            </a:fld>
            <a:endParaRPr lang="en-US"/>
          </a:p>
        </p:txBody>
      </p:sp>
    </p:spTree>
    <p:extLst>
      <p:ext uri="{BB962C8B-B14F-4D97-AF65-F5344CB8AC3E}">
        <p14:creationId xmlns:p14="http://schemas.microsoft.com/office/powerpoint/2010/main" val="229388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7: </a:t>
            </a:r>
            <a:r>
              <a:rPr lang="en-US" sz="1200" b="1" i="0" kern="1200" dirty="0">
                <a:solidFill>
                  <a:schemeClr val="tx1"/>
                </a:solidFill>
                <a:effectLst/>
                <a:latin typeface="+mn-lt"/>
                <a:ea typeface="+mn-ea"/>
                <a:cs typeface="+mn-cs"/>
              </a:rPr>
              <a:t>Confirmatory feedback </a:t>
            </a:r>
            <a:r>
              <a:rPr lang="en-US" sz="1200" b="0" i="0" kern="1200" dirty="0">
                <a:solidFill>
                  <a:schemeClr val="tx1"/>
                </a:solidFill>
                <a:effectLst/>
                <a:latin typeface="+mn-lt"/>
                <a:ea typeface="+mn-ea"/>
                <a:cs typeface="+mn-cs"/>
              </a:rPr>
              <a:t>– Informs the student they did what he or she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were supposed to do or</a:t>
            </a:r>
            <a:r>
              <a:rPr lang="en-US" dirty="0"/>
              <a:t> </a:t>
            </a:r>
            <a:r>
              <a:rPr lang="en-US" sz="1200" b="1" i="0" kern="1200" dirty="0">
                <a:solidFill>
                  <a:schemeClr val="tx1"/>
                </a:solidFill>
                <a:effectLst/>
                <a:latin typeface="+mn-lt"/>
                <a:ea typeface="+mn-ea"/>
                <a:cs typeface="+mn-cs"/>
              </a:rPr>
              <a:t>Corrective and remedial feedback </a:t>
            </a:r>
            <a:r>
              <a:rPr lang="en-US" sz="1200" b="0" i="0" kern="1200" dirty="0">
                <a:solidFill>
                  <a:schemeClr val="tx1"/>
                </a:solidFill>
                <a:effectLst/>
                <a:latin typeface="+mn-lt"/>
                <a:ea typeface="+mn-ea"/>
                <a:cs typeface="+mn-cs"/>
              </a:rPr>
              <a:t>– informs the student the accuracy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 their performance or response</a:t>
            </a:r>
            <a:r>
              <a:rPr lang="en-US" dirty="0"/>
              <a:t>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19</a:t>
            </a:fld>
            <a:endParaRPr lang="en-US"/>
          </a:p>
        </p:txBody>
      </p:sp>
    </p:spTree>
    <p:extLst>
      <p:ext uri="{BB962C8B-B14F-4D97-AF65-F5344CB8AC3E}">
        <p14:creationId xmlns:p14="http://schemas.microsoft.com/office/powerpoint/2010/main" val="308735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p>
          <a:p>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20</a:t>
            </a:fld>
            <a:endParaRPr lang="en-US"/>
          </a:p>
        </p:txBody>
      </p:sp>
    </p:spTree>
    <p:extLst>
      <p:ext uri="{BB962C8B-B14F-4D97-AF65-F5344CB8AC3E}">
        <p14:creationId xmlns:p14="http://schemas.microsoft.com/office/powerpoint/2010/main" val="264393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2: </a:t>
            </a:r>
            <a:r>
              <a:rPr lang="en-US" sz="1200" b="1" i="0" kern="1200" dirty="0">
                <a:solidFill>
                  <a:schemeClr val="tx1"/>
                </a:solidFill>
                <a:effectLst/>
                <a:latin typeface="+mn-lt"/>
                <a:ea typeface="+mn-ea"/>
                <a:cs typeface="+mn-cs"/>
              </a:rPr>
              <a:t>Inform students of the objectives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3</a:t>
            </a:fld>
            <a:endParaRPr lang="en-US"/>
          </a:p>
        </p:txBody>
      </p:sp>
    </p:spTree>
    <p:extLst>
      <p:ext uri="{BB962C8B-B14F-4D97-AF65-F5344CB8AC3E}">
        <p14:creationId xmlns:p14="http://schemas.microsoft.com/office/powerpoint/2010/main" val="180052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recall strategies </a:t>
            </a:r>
            <a:r>
              <a:rPr lang="en-US" sz="1200" b="0" i="0" kern="1200" dirty="0">
                <a:solidFill>
                  <a:schemeClr val="tx1"/>
                </a:solidFill>
                <a:effectLst/>
                <a:latin typeface="+mn-lt"/>
                <a:ea typeface="+mn-ea"/>
                <a:cs typeface="+mn-cs"/>
              </a:rPr>
              <a:t>– ask students to revisit, or reiterate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they have learned</a:t>
            </a:r>
            <a:r>
              <a:rPr lang="en-US" dirty="0"/>
              <a:t> , </a:t>
            </a:r>
            <a:r>
              <a:rPr lang="en-US" sz="1200" b="1" i="0" kern="1200" dirty="0">
                <a:solidFill>
                  <a:schemeClr val="tx1"/>
                </a:solidFill>
                <a:effectLst/>
                <a:latin typeface="+mn-lt"/>
                <a:ea typeface="+mn-ea"/>
                <a:cs typeface="+mn-cs"/>
              </a:rPr>
              <a:t>Help students integrate new knowledge </a:t>
            </a:r>
            <a:r>
              <a:rPr lang="en-US" sz="1200" b="0" i="0" kern="1200" dirty="0">
                <a:solidFill>
                  <a:schemeClr val="tx1"/>
                </a:solidFill>
                <a:effectLst/>
                <a:latin typeface="+mn-lt"/>
                <a:ea typeface="+mn-ea"/>
                <a:cs typeface="+mn-cs"/>
              </a:rPr>
              <a:t>– provide content in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context-rich way</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provide </a:t>
            </a:r>
            <a:r>
              <a:rPr lang="en-US" sz="1200" b="0" i="0" kern="1200" dirty="0">
                <a:solidFill>
                  <a:schemeClr val="tx1"/>
                </a:solidFill>
                <a:effectLst/>
                <a:latin typeface="+mn-lt"/>
                <a:ea typeface="+mn-ea"/>
                <a:cs typeface="+mn-cs"/>
              </a:rPr>
              <a:t>analogies for knowledge construction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 images to make visual associations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10"/>
          </p:nvPr>
        </p:nvSpPr>
        <p:spPr/>
        <p:txBody>
          <a:bodyPr/>
          <a:lstStyle/>
          <a:p>
            <a:fld id="{DC34A5A2-E220-4735-ACC2-F0FD042BE7E8}" type="slidenum">
              <a:rPr lang="en-US" smtClean="0"/>
              <a:t>21</a:t>
            </a:fld>
            <a:endParaRPr lang="en-US"/>
          </a:p>
        </p:txBody>
      </p:sp>
    </p:spTree>
    <p:extLst>
      <p:ext uri="{BB962C8B-B14F-4D97-AF65-F5344CB8AC3E}">
        <p14:creationId xmlns:p14="http://schemas.microsoft.com/office/powerpoint/2010/main" val="144664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 </a:t>
            </a:r>
            <a:r>
              <a:rPr lang="en-US" sz="1200" b="0" i="0" kern="1200" dirty="0">
                <a:solidFill>
                  <a:schemeClr val="tx1"/>
                </a:solidFill>
                <a:effectLst/>
                <a:latin typeface="+mn-lt"/>
                <a:ea typeface="+mn-ea"/>
                <a:cs typeface="+mn-cs"/>
              </a:rPr>
              <a:t>Provide examples</a:t>
            </a:r>
            <a:r>
              <a:rPr lang="en-US" dirty="0"/>
              <a:t> </a:t>
            </a:r>
          </a:p>
        </p:txBody>
      </p:sp>
      <p:sp>
        <p:nvSpPr>
          <p:cNvPr id="4" name="Slide Number Placeholder 3"/>
          <p:cNvSpPr>
            <a:spLocks noGrp="1"/>
          </p:cNvSpPr>
          <p:nvPr>
            <p:ph type="sldNum" sz="quarter" idx="10"/>
          </p:nvPr>
        </p:nvSpPr>
        <p:spPr/>
        <p:txBody>
          <a:bodyPr/>
          <a:lstStyle/>
          <a:p>
            <a:fld id="{DC34A5A2-E220-4735-ACC2-F0FD042BE7E8}" type="slidenum">
              <a:rPr lang="en-US" smtClean="0"/>
              <a:t>22</a:t>
            </a:fld>
            <a:endParaRPr lang="en-US"/>
          </a:p>
        </p:txBody>
      </p:sp>
    </p:spTree>
    <p:extLst>
      <p:ext uri="{BB962C8B-B14F-4D97-AF65-F5344CB8AC3E}">
        <p14:creationId xmlns:p14="http://schemas.microsoft.com/office/powerpoint/2010/main" val="127451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recall strategies </a:t>
            </a:r>
            <a:r>
              <a:rPr lang="en-US" sz="1200" b="0" i="0" kern="1200" dirty="0">
                <a:solidFill>
                  <a:schemeClr val="tx1"/>
                </a:solidFill>
                <a:effectLst/>
                <a:latin typeface="+mn-lt"/>
                <a:ea typeface="+mn-ea"/>
                <a:cs typeface="+mn-cs"/>
              </a:rPr>
              <a:t>– ask students to revisit, or reiterate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they have learned</a:t>
            </a:r>
            <a:r>
              <a:rPr lang="en-US" dirty="0"/>
              <a:t> , </a:t>
            </a:r>
            <a:r>
              <a:rPr lang="en-US" sz="1200" b="1" i="0" kern="1200" dirty="0">
                <a:solidFill>
                  <a:schemeClr val="tx1"/>
                </a:solidFill>
                <a:effectLst/>
                <a:latin typeface="+mn-lt"/>
                <a:ea typeface="+mn-ea"/>
                <a:cs typeface="+mn-cs"/>
              </a:rPr>
              <a:t>Help students integrate new knowledge </a:t>
            </a:r>
            <a:r>
              <a:rPr lang="en-US" sz="1200" b="0" i="0" kern="1200" dirty="0">
                <a:solidFill>
                  <a:schemeClr val="tx1"/>
                </a:solidFill>
                <a:effectLst/>
                <a:latin typeface="+mn-lt"/>
                <a:ea typeface="+mn-ea"/>
                <a:cs typeface="+mn-cs"/>
              </a:rPr>
              <a:t>– provide content in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context-rich way</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provide </a:t>
            </a:r>
            <a:r>
              <a:rPr lang="en-US" sz="1200" b="0" i="0" kern="1200" dirty="0">
                <a:solidFill>
                  <a:schemeClr val="tx1"/>
                </a:solidFill>
                <a:effectLst/>
                <a:latin typeface="+mn-lt"/>
                <a:ea typeface="+mn-ea"/>
                <a:cs typeface="+mn-cs"/>
              </a:rPr>
              <a:t>analogies for knowledge construction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 images to make visual associations</a:t>
            </a:r>
            <a:r>
              <a:rPr lang="en-US" dirty="0"/>
              <a:t> </a:t>
            </a:r>
          </a:p>
        </p:txBody>
      </p:sp>
      <p:sp>
        <p:nvSpPr>
          <p:cNvPr id="4" name="Slide Number Placeholder 3"/>
          <p:cNvSpPr>
            <a:spLocks noGrp="1"/>
          </p:cNvSpPr>
          <p:nvPr>
            <p:ph type="sldNum" sz="quarter" idx="10"/>
          </p:nvPr>
        </p:nvSpPr>
        <p:spPr/>
        <p:txBody>
          <a:bodyPr/>
          <a:lstStyle/>
          <a:p>
            <a:fld id="{DC34A5A2-E220-4735-ACC2-F0FD042BE7E8}" type="slidenum">
              <a:rPr lang="en-US" smtClean="0"/>
              <a:t>23</a:t>
            </a:fld>
            <a:endParaRPr lang="en-US"/>
          </a:p>
        </p:txBody>
      </p:sp>
    </p:spTree>
    <p:extLst>
      <p:ext uri="{BB962C8B-B14F-4D97-AF65-F5344CB8AC3E}">
        <p14:creationId xmlns:p14="http://schemas.microsoft.com/office/powerpoint/2010/main" val="407573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 </a:t>
            </a:r>
            <a:r>
              <a:rPr lang="en-US" sz="1200" b="0" i="0" kern="1200" dirty="0">
                <a:solidFill>
                  <a:schemeClr val="tx1"/>
                </a:solidFill>
                <a:effectLst/>
                <a:latin typeface="+mn-lt"/>
                <a:ea typeface="+mn-ea"/>
                <a:cs typeface="+mn-cs"/>
              </a:rPr>
              <a:t>Provide examples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DC34A5A2-E220-4735-ACC2-F0FD042BE7E8}" type="slidenum">
              <a:rPr lang="en-US" smtClean="0"/>
              <a:t>24</a:t>
            </a:fld>
            <a:endParaRPr lang="en-US"/>
          </a:p>
        </p:txBody>
      </p:sp>
    </p:spTree>
    <p:extLst>
      <p:ext uri="{BB962C8B-B14F-4D97-AF65-F5344CB8AC3E}">
        <p14:creationId xmlns:p14="http://schemas.microsoft.com/office/powerpoint/2010/main" val="154211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 use flow sheet</a:t>
            </a:r>
          </a:p>
        </p:txBody>
      </p:sp>
      <p:sp>
        <p:nvSpPr>
          <p:cNvPr id="4" name="Slide Number Placeholder 3"/>
          <p:cNvSpPr>
            <a:spLocks noGrp="1"/>
          </p:cNvSpPr>
          <p:nvPr>
            <p:ph type="sldNum" sz="quarter" idx="10"/>
          </p:nvPr>
        </p:nvSpPr>
        <p:spPr/>
        <p:txBody>
          <a:bodyPr/>
          <a:lstStyle/>
          <a:p>
            <a:fld id="{DC34A5A2-E220-4735-ACC2-F0FD042BE7E8}" type="slidenum">
              <a:rPr lang="en-US" smtClean="0"/>
              <a:t>28</a:t>
            </a:fld>
            <a:endParaRPr lang="en-US"/>
          </a:p>
        </p:txBody>
      </p:sp>
    </p:spTree>
    <p:extLst>
      <p:ext uri="{BB962C8B-B14F-4D97-AF65-F5344CB8AC3E}">
        <p14:creationId xmlns:p14="http://schemas.microsoft.com/office/powerpoint/2010/main" val="362043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9: </a:t>
            </a:r>
            <a:r>
              <a:rPr lang="en-US" sz="1200" b="1" i="0" kern="1200" dirty="0">
                <a:solidFill>
                  <a:schemeClr val="tx1"/>
                </a:solidFill>
                <a:effectLst/>
                <a:latin typeface="+mn-lt"/>
                <a:ea typeface="+mn-ea"/>
                <a:cs typeface="+mn-cs"/>
              </a:rPr>
              <a:t>Enhance retention and transfer to the job</a:t>
            </a:r>
          </a:p>
          <a:p>
            <a:r>
              <a:rPr lang="en-US" sz="1200" b="1" i="0" kern="1200" dirty="0">
                <a:solidFill>
                  <a:schemeClr val="tx1"/>
                </a:solidFill>
                <a:effectLst/>
                <a:latin typeface="+mn-lt"/>
                <a:ea typeface="+mn-ea"/>
                <a:cs typeface="+mn-cs"/>
              </a:rPr>
              <a:t>Gagné’s</a:t>
            </a:r>
            <a:r>
              <a:rPr lang="en-US" dirty="0"/>
              <a:t>  </a:t>
            </a:r>
            <a:r>
              <a:rPr lang="en-US" b="1" dirty="0"/>
              <a:t>event 8: </a:t>
            </a:r>
            <a:r>
              <a:rPr lang="en-US" sz="1200" b="1" i="0" kern="1200" dirty="0">
                <a:solidFill>
                  <a:schemeClr val="tx1"/>
                </a:solidFill>
                <a:effectLst/>
                <a:latin typeface="+mn-lt"/>
                <a:ea typeface="+mn-ea"/>
                <a:cs typeface="+mn-cs"/>
              </a:rPr>
              <a:t>Assess performance</a:t>
            </a:r>
            <a:r>
              <a:rPr lang="en-US" dirty="0"/>
              <a:t>  - </a:t>
            </a:r>
            <a:r>
              <a:rPr lang="en-US" sz="1200" b="0" i="0" kern="1200" dirty="0">
                <a:solidFill>
                  <a:schemeClr val="tx1"/>
                </a:solidFill>
                <a:effectLst/>
                <a:latin typeface="+mn-lt"/>
                <a:ea typeface="+mn-ea"/>
                <a:cs typeface="+mn-cs"/>
              </a:rPr>
              <a:t>Include criterion-referenced performances which measure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how well a student has learned a topic</a:t>
            </a:r>
            <a:r>
              <a:rPr lang="en-US" dirty="0"/>
              <a:t> </a:t>
            </a: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29</a:t>
            </a:fld>
            <a:endParaRPr lang="en-US"/>
          </a:p>
        </p:txBody>
      </p:sp>
    </p:spTree>
    <p:extLst>
      <p:ext uri="{BB962C8B-B14F-4D97-AF65-F5344CB8AC3E}">
        <p14:creationId xmlns:p14="http://schemas.microsoft.com/office/powerpoint/2010/main" val="31693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7: </a:t>
            </a:r>
            <a:r>
              <a:rPr lang="en-US" sz="1200" b="1" i="0" kern="1200" dirty="0">
                <a:solidFill>
                  <a:schemeClr val="tx1"/>
                </a:solidFill>
                <a:effectLst/>
                <a:latin typeface="+mn-lt"/>
                <a:ea typeface="+mn-ea"/>
                <a:cs typeface="+mn-cs"/>
              </a:rPr>
              <a:t>Provide feedback</a:t>
            </a:r>
            <a:r>
              <a:rPr lang="en-US" dirty="0"/>
              <a:t> -- </a:t>
            </a:r>
            <a:r>
              <a:rPr lang="en-US" sz="1200" b="1" i="0" kern="1200" dirty="0">
                <a:solidFill>
                  <a:schemeClr val="tx1"/>
                </a:solidFill>
                <a:effectLst/>
                <a:latin typeface="+mn-lt"/>
                <a:ea typeface="+mn-ea"/>
                <a:cs typeface="+mn-cs"/>
              </a:rPr>
              <a:t>Confirmatory feedback </a:t>
            </a:r>
            <a:r>
              <a:rPr lang="en-US" sz="1200" b="0" i="0" kern="1200" dirty="0">
                <a:solidFill>
                  <a:schemeClr val="tx1"/>
                </a:solidFill>
                <a:effectLst/>
                <a:latin typeface="+mn-lt"/>
                <a:ea typeface="+mn-ea"/>
                <a:cs typeface="+mn-cs"/>
              </a:rPr>
              <a:t>– Informs the student they did what he or she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were supposed to do</a:t>
            </a:r>
            <a:r>
              <a:rPr lang="en-US" sz="1200" b="0" i="0" kern="1200" baseline="0" dirty="0">
                <a:solidFill>
                  <a:schemeClr val="tx1"/>
                </a:solidFill>
                <a:effectLst/>
                <a:latin typeface="+mn-lt"/>
                <a:ea typeface="+mn-ea"/>
                <a:cs typeface="+mn-cs"/>
              </a:rPr>
              <a:t> , </a:t>
            </a:r>
            <a:r>
              <a:rPr lang="en-US" sz="1200" b="1" i="0" kern="1200" dirty="0">
                <a:solidFill>
                  <a:schemeClr val="tx1"/>
                </a:solidFill>
                <a:effectLst/>
                <a:latin typeface="+mn-lt"/>
                <a:ea typeface="+mn-ea"/>
                <a:cs typeface="+mn-cs"/>
              </a:rPr>
              <a:t>Corrective and remedial feedback </a:t>
            </a:r>
            <a:r>
              <a:rPr lang="en-US" sz="1200" b="0" i="0" kern="1200" dirty="0">
                <a:solidFill>
                  <a:schemeClr val="tx1"/>
                </a:solidFill>
                <a:effectLst/>
                <a:latin typeface="+mn-lt"/>
                <a:ea typeface="+mn-ea"/>
                <a:cs typeface="+mn-cs"/>
              </a:rPr>
              <a:t>– informs the student the accuracy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their performance or response— </a:t>
            </a:r>
            <a:br>
              <a:rPr lang="en-US" dirty="0"/>
            </a:br>
            <a:endParaRPr lang="en-US" dirty="0"/>
          </a:p>
        </p:txBody>
      </p:sp>
      <p:sp>
        <p:nvSpPr>
          <p:cNvPr id="4" name="Slide Number Placeholder 3"/>
          <p:cNvSpPr>
            <a:spLocks noGrp="1"/>
          </p:cNvSpPr>
          <p:nvPr>
            <p:ph type="sldNum" sz="quarter" idx="10"/>
          </p:nvPr>
        </p:nvSpPr>
        <p:spPr/>
        <p:txBody>
          <a:bodyPr/>
          <a:lstStyle/>
          <a:p>
            <a:fld id="{DC34A5A2-E220-4735-ACC2-F0FD042BE7E8}" type="slidenum">
              <a:rPr lang="en-US" smtClean="0"/>
              <a:t>30</a:t>
            </a:fld>
            <a:endParaRPr lang="en-US"/>
          </a:p>
        </p:txBody>
      </p:sp>
    </p:spTree>
    <p:extLst>
      <p:ext uri="{BB962C8B-B14F-4D97-AF65-F5344CB8AC3E}">
        <p14:creationId xmlns:p14="http://schemas.microsoft.com/office/powerpoint/2010/main" val="70030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2DB76-4C16-43CA-9353-629590493B37}" type="slidenum">
              <a:rPr lang="en-US" smtClean="0"/>
              <a:t>31</a:t>
            </a:fld>
            <a:endParaRPr lang="en-US"/>
          </a:p>
        </p:txBody>
      </p:sp>
    </p:spTree>
    <p:extLst>
      <p:ext uri="{BB962C8B-B14F-4D97-AF65-F5344CB8AC3E}">
        <p14:creationId xmlns:p14="http://schemas.microsoft.com/office/powerpoint/2010/main" val="306632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3: </a:t>
            </a:r>
            <a:r>
              <a:rPr lang="en-US" sz="1200" b="1" i="0" kern="1200" dirty="0">
                <a:solidFill>
                  <a:schemeClr val="tx1"/>
                </a:solidFill>
                <a:effectLst/>
                <a:latin typeface="+mn-lt"/>
                <a:ea typeface="+mn-ea"/>
                <a:cs typeface="+mn-cs"/>
              </a:rPr>
              <a:t>Stimulate recall of prior learning</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4</a:t>
            </a:fld>
            <a:endParaRPr lang="en-US"/>
          </a:p>
        </p:txBody>
      </p:sp>
    </p:spTree>
    <p:extLst>
      <p:ext uri="{BB962C8B-B14F-4D97-AF65-F5344CB8AC3E}">
        <p14:creationId xmlns:p14="http://schemas.microsoft.com/office/powerpoint/2010/main" val="103813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5</a:t>
            </a:fld>
            <a:endParaRPr lang="en-US"/>
          </a:p>
        </p:txBody>
      </p:sp>
    </p:spTree>
    <p:extLst>
      <p:ext uri="{BB962C8B-B14F-4D97-AF65-F5344CB8AC3E}">
        <p14:creationId xmlns:p14="http://schemas.microsoft.com/office/powerpoint/2010/main" val="92565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p>
        </p:txBody>
      </p:sp>
      <p:sp>
        <p:nvSpPr>
          <p:cNvPr id="4" name="Slide Number Placeholder 3"/>
          <p:cNvSpPr>
            <a:spLocks noGrp="1"/>
          </p:cNvSpPr>
          <p:nvPr>
            <p:ph type="sldNum" sz="quarter" idx="10"/>
          </p:nvPr>
        </p:nvSpPr>
        <p:spPr/>
        <p:txBody>
          <a:bodyPr/>
          <a:lstStyle/>
          <a:p>
            <a:fld id="{60A7B48B-AEEE-42DF-A6C0-3D50C21480B3}" type="slidenum">
              <a:rPr lang="en-US" smtClean="0"/>
              <a:t>6</a:t>
            </a:fld>
            <a:endParaRPr lang="en-US"/>
          </a:p>
        </p:txBody>
      </p:sp>
    </p:spTree>
    <p:extLst>
      <p:ext uri="{BB962C8B-B14F-4D97-AF65-F5344CB8AC3E}">
        <p14:creationId xmlns:p14="http://schemas.microsoft.com/office/powerpoint/2010/main" val="252645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a:t>
            </a:r>
            <a:r>
              <a:rPr lang="en-US" sz="1200" b="0" i="0" kern="1200" dirty="0">
                <a:solidFill>
                  <a:schemeClr val="tx1"/>
                </a:solidFill>
                <a:effectLst/>
                <a:latin typeface="+mn-lt"/>
                <a:ea typeface="+mn-ea"/>
                <a:cs typeface="+mn-cs"/>
              </a:rPr>
              <a:t>concept mapping</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visualizing</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7</a:t>
            </a:fld>
            <a:endParaRPr lang="en-US"/>
          </a:p>
        </p:txBody>
      </p:sp>
    </p:spTree>
    <p:extLst>
      <p:ext uri="{BB962C8B-B14F-4D97-AF65-F5344CB8AC3E}">
        <p14:creationId xmlns:p14="http://schemas.microsoft.com/office/powerpoint/2010/main" val="330674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Gagné’s</a:t>
            </a:r>
            <a:r>
              <a:rPr lang="en-US" dirty="0"/>
              <a:t>  </a:t>
            </a:r>
            <a:r>
              <a:rPr lang="en-US" b="1" dirty="0"/>
              <a:t>event 4: </a:t>
            </a:r>
            <a:r>
              <a:rPr lang="en-US" sz="1200" b="1" i="0" kern="1200" dirty="0">
                <a:solidFill>
                  <a:schemeClr val="tx1"/>
                </a:solidFill>
                <a:effectLst/>
                <a:latin typeface="+mn-lt"/>
                <a:ea typeface="+mn-ea"/>
                <a:cs typeface="+mn-cs"/>
              </a:rPr>
              <a:t>Present the content</a:t>
            </a:r>
            <a:r>
              <a:rPr lang="en-US" dirty="0"/>
              <a:t> </a:t>
            </a:r>
          </a:p>
          <a:p>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8</a:t>
            </a:fld>
            <a:endParaRPr lang="en-US"/>
          </a:p>
        </p:txBody>
      </p:sp>
    </p:spTree>
    <p:extLst>
      <p:ext uri="{BB962C8B-B14F-4D97-AF65-F5344CB8AC3E}">
        <p14:creationId xmlns:p14="http://schemas.microsoft.com/office/powerpoint/2010/main" val="39364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provide </a:t>
            </a:r>
            <a:r>
              <a:rPr lang="en-US" sz="1200" b="0" i="0" kern="1200" dirty="0">
                <a:solidFill>
                  <a:schemeClr val="tx1"/>
                </a:solidFill>
                <a:effectLst/>
                <a:latin typeface="+mn-lt"/>
                <a:ea typeface="+mn-ea"/>
                <a:cs typeface="+mn-cs"/>
              </a:rPr>
              <a:t>analogies for knowledge construction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 images to make visual associations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0A7B48B-AEEE-42DF-A6C0-3D50C21480B3}" type="slidenum">
              <a:rPr lang="en-US" smtClean="0"/>
              <a:t>9</a:t>
            </a:fld>
            <a:endParaRPr lang="en-US"/>
          </a:p>
        </p:txBody>
      </p:sp>
    </p:spTree>
    <p:extLst>
      <p:ext uri="{BB962C8B-B14F-4D97-AF65-F5344CB8AC3E}">
        <p14:creationId xmlns:p14="http://schemas.microsoft.com/office/powerpoint/2010/main" val="87674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Gagné’s</a:t>
            </a:r>
            <a:r>
              <a:rPr lang="en-US" dirty="0"/>
              <a:t>  </a:t>
            </a:r>
            <a:r>
              <a:rPr lang="en-US" b="1" dirty="0"/>
              <a:t>event 5: </a:t>
            </a:r>
            <a:r>
              <a:rPr lang="en-US" sz="1200" b="1" i="0" kern="1200" dirty="0">
                <a:solidFill>
                  <a:schemeClr val="tx1"/>
                </a:solidFill>
                <a:effectLst/>
                <a:latin typeface="+mn-lt"/>
                <a:ea typeface="+mn-ea"/>
                <a:cs typeface="+mn-cs"/>
              </a:rPr>
              <a:t>Provide learning guidance</a:t>
            </a:r>
            <a:r>
              <a:rPr lang="en-US" dirty="0"/>
              <a:t> – provide </a:t>
            </a:r>
            <a:r>
              <a:rPr lang="en-US" sz="1200" b="0" i="0" kern="1200" dirty="0">
                <a:solidFill>
                  <a:schemeClr val="tx1"/>
                </a:solidFill>
                <a:effectLst/>
                <a:latin typeface="+mn-lt"/>
                <a:ea typeface="+mn-ea"/>
                <a:cs typeface="+mn-cs"/>
              </a:rPr>
              <a:t>analogies for knowledge construction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visual images to make visual associations</a:t>
            </a:r>
            <a:r>
              <a:rPr lang="en-US" dirty="0"/>
              <a:t> </a:t>
            </a:r>
          </a:p>
          <a:p>
            <a:r>
              <a:rPr lang="en-US" sz="1200" b="1" i="0" kern="1200" dirty="0">
                <a:solidFill>
                  <a:schemeClr val="tx1"/>
                </a:solidFill>
                <a:effectLst/>
                <a:latin typeface="+mn-lt"/>
                <a:ea typeface="+mn-ea"/>
                <a:cs typeface="+mn-cs"/>
              </a:rPr>
              <a:t>Gagné’s</a:t>
            </a:r>
            <a:r>
              <a:rPr lang="en-US" dirty="0"/>
              <a:t>  </a:t>
            </a:r>
            <a:r>
              <a:rPr lang="en-US" b="1" dirty="0"/>
              <a:t>event 6: </a:t>
            </a:r>
            <a:r>
              <a:rPr lang="en-US" sz="1200" b="1" i="0" kern="1200" dirty="0">
                <a:solidFill>
                  <a:schemeClr val="tx1"/>
                </a:solidFill>
                <a:effectLst/>
                <a:latin typeface="+mn-lt"/>
                <a:ea typeface="+mn-ea"/>
                <a:cs typeface="+mn-cs"/>
              </a:rPr>
              <a:t>Elicit performance (practice) - Elicit recall strategies </a:t>
            </a:r>
            <a:r>
              <a:rPr lang="en-US" sz="1200" b="0" i="0" kern="1200" dirty="0">
                <a:solidFill>
                  <a:schemeClr val="tx1"/>
                </a:solidFill>
                <a:effectLst/>
                <a:latin typeface="+mn-lt"/>
                <a:ea typeface="+mn-ea"/>
                <a:cs typeface="+mn-cs"/>
              </a:rPr>
              <a:t>– ask students to revisit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they have learned</a:t>
            </a:r>
            <a:r>
              <a:rPr lang="en-US" dirty="0"/>
              <a:t> </a:t>
            </a:r>
          </a:p>
        </p:txBody>
      </p:sp>
      <p:sp>
        <p:nvSpPr>
          <p:cNvPr id="4" name="Slide Number Placeholder 3"/>
          <p:cNvSpPr>
            <a:spLocks noGrp="1"/>
          </p:cNvSpPr>
          <p:nvPr>
            <p:ph type="sldNum" sz="quarter" idx="10"/>
          </p:nvPr>
        </p:nvSpPr>
        <p:spPr/>
        <p:txBody>
          <a:bodyPr/>
          <a:lstStyle/>
          <a:p>
            <a:fld id="{60A7B48B-AEEE-42DF-A6C0-3D50C21480B3}" type="slidenum">
              <a:rPr lang="en-US" smtClean="0"/>
              <a:t>10</a:t>
            </a:fld>
            <a:endParaRPr lang="en-US"/>
          </a:p>
        </p:txBody>
      </p:sp>
    </p:spTree>
    <p:extLst>
      <p:ext uri="{BB962C8B-B14F-4D97-AF65-F5344CB8AC3E}">
        <p14:creationId xmlns:p14="http://schemas.microsoft.com/office/powerpoint/2010/main" val="537264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E0AAADD-815F-48FB-B985-2235CB9C725C}"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6A4EB-B1CB-4FD0-922B-915C138F3CA6}" type="slidenum">
              <a:rPr lang="en-US" smtClean="0"/>
              <a:pPr/>
              <a:t>‹#›</a:t>
            </a:fld>
            <a:endParaRPr lang="en-US"/>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0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AAADD-815F-48FB-B985-2235CB9C725C}"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78229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AAADD-815F-48FB-B985-2235CB9C725C}"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6A4EB-B1CB-4FD0-922B-915C138F3CA6}" type="slidenum">
              <a:rPr lang="en-US" smtClean="0"/>
              <a:pPr/>
              <a:t>‹#›</a:t>
            </a:fld>
            <a:endParaRPr 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4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AAADD-815F-48FB-B985-2235CB9C725C}"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258658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0AAADD-815F-48FB-B985-2235CB9C725C}"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6A4EB-B1CB-4FD0-922B-915C138F3CA6}" type="slidenum">
              <a:rPr lang="en-US" smtClean="0"/>
              <a:pPr/>
              <a:t>‹#›</a:t>
            </a:fld>
            <a:endParaRPr lang="en-US"/>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4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0AAADD-815F-48FB-B985-2235CB9C725C}"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246272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0AAADD-815F-48FB-B985-2235CB9C725C}"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38546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0AAADD-815F-48FB-B985-2235CB9C725C}"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135739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AAADD-815F-48FB-B985-2235CB9C725C}"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306380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0AAADD-815F-48FB-B985-2235CB9C725C}"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6A4EB-B1CB-4FD0-922B-915C138F3CA6}" type="slidenum">
              <a:rPr lang="en-US" smtClean="0"/>
              <a:pPr/>
              <a:t>‹#›</a:t>
            </a:fld>
            <a:endParaRPr lang="en-US"/>
          </a:p>
        </p:txBody>
      </p:sp>
    </p:spTree>
    <p:extLst>
      <p:ext uri="{BB962C8B-B14F-4D97-AF65-F5344CB8AC3E}">
        <p14:creationId xmlns:p14="http://schemas.microsoft.com/office/powerpoint/2010/main" val="31013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E0AAADD-815F-48FB-B985-2235CB9C725C}"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6A4EB-B1CB-4FD0-922B-915C138F3CA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37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0AAADD-815F-48FB-B985-2235CB9C725C}" type="datetimeFigureOut">
              <a:rPr lang="en-US" smtClean="0"/>
              <a:pPr/>
              <a:t>2/5/2025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26A4EB-B1CB-4FD0-922B-915C138F3CA6}" type="slidenum">
              <a:rPr lang="en-US" smtClean="0"/>
              <a:pPr/>
              <a:t>‹#›</a:t>
            </a:fld>
            <a:endParaRPr 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1671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tayyab.akhtar@shifa4u.com" TargetMode="External"/><Relationship Id="rId4" Type="http://schemas.openxmlformats.org/officeDocument/2006/relationships/hyperlink" Target="mailto:tsaofpk@Hot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51" y="4649372"/>
            <a:ext cx="5852249" cy="1463040"/>
          </a:xfrm>
        </p:spPr>
        <p:txBody>
          <a:bodyPr>
            <a:normAutofit/>
          </a:bodyPr>
          <a:lstStyle/>
          <a:p>
            <a:r>
              <a:rPr lang="en-US" dirty="0"/>
              <a:t>Approach to A patient with Dyspepsia</a:t>
            </a:r>
          </a:p>
        </p:txBody>
      </p:sp>
      <p:sp>
        <p:nvSpPr>
          <p:cNvPr id="3" name="Subtitle 2"/>
          <p:cNvSpPr>
            <a:spLocks noGrp="1"/>
          </p:cNvSpPr>
          <p:nvPr>
            <p:ph type="subTitle" idx="1"/>
          </p:nvPr>
        </p:nvSpPr>
        <p:spPr>
          <a:xfrm>
            <a:off x="6130201" y="4600294"/>
            <a:ext cx="3013799" cy="1828800"/>
          </a:xfrm>
        </p:spPr>
        <p:txBody>
          <a:bodyPr>
            <a:normAutofit fontScale="62500" lnSpcReduction="20000"/>
          </a:bodyPr>
          <a:lstStyle/>
          <a:p>
            <a:pPr algn="ctr"/>
            <a:r>
              <a:rPr lang="en-US" sz="2300" b="1" dirty="0">
                <a:solidFill>
                  <a:schemeClr val="accent2">
                    <a:lumMod val="75000"/>
                  </a:schemeClr>
                </a:solidFill>
              </a:rPr>
              <a:t>Dr. </a:t>
            </a:r>
            <a:r>
              <a:rPr lang="en-US" sz="2300" b="1" dirty="0" err="1">
                <a:solidFill>
                  <a:schemeClr val="accent2">
                    <a:lumMod val="75000"/>
                  </a:schemeClr>
                </a:solidFill>
              </a:rPr>
              <a:t>Tayyab</a:t>
            </a:r>
            <a:r>
              <a:rPr lang="en-US" sz="2300" b="1" dirty="0">
                <a:solidFill>
                  <a:schemeClr val="accent2">
                    <a:lumMod val="75000"/>
                  </a:schemeClr>
                </a:solidFill>
              </a:rPr>
              <a:t> Saeed Akhter</a:t>
            </a:r>
            <a:endParaRPr lang="en-US" sz="2300" dirty="0">
              <a:solidFill>
                <a:schemeClr val="accent2">
                  <a:lumMod val="75000"/>
                </a:schemeClr>
              </a:solidFill>
            </a:endParaRPr>
          </a:p>
          <a:p>
            <a:pPr algn="ctr"/>
            <a:r>
              <a:rPr lang="en-US" sz="1700" b="1" dirty="0"/>
              <a:t>MBBS; FCPS</a:t>
            </a:r>
          </a:p>
          <a:p>
            <a:pPr algn="ctr"/>
            <a:r>
              <a:rPr lang="en-US" sz="1700" dirty="0"/>
              <a:t>Consultant Medical Specialist </a:t>
            </a:r>
          </a:p>
          <a:p>
            <a:pPr algn="ctr"/>
            <a:r>
              <a:rPr lang="en-US" sz="1700" dirty="0"/>
              <a:t>Gastroenterologist and </a:t>
            </a:r>
            <a:r>
              <a:rPr lang="en-US" sz="1700" dirty="0" err="1"/>
              <a:t>Hepatologist</a:t>
            </a:r>
            <a:r>
              <a:rPr lang="en-US" sz="1700" dirty="0"/>
              <a:t>.</a:t>
            </a:r>
          </a:p>
          <a:p>
            <a:pPr algn="ctr"/>
            <a:r>
              <a:rPr lang="en-US" sz="1700" b="1" dirty="0"/>
              <a:t>Senior Registrar</a:t>
            </a:r>
          </a:p>
          <a:p>
            <a:pPr algn="ctr"/>
            <a:r>
              <a:rPr lang="en-US" sz="1700" dirty="0"/>
              <a:t>Center for Liver &amp; Digestive Diseases; </a:t>
            </a:r>
          </a:p>
          <a:p>
            <a:pPr algn="ctr"/>
            <a:r>
              <a:rPr lang="en-US" sz="1700" dirty="0"/>
              <a:t>Holy family Hospital Rawalpindi.</a:t>
            </a:r>
          </a:p>
          <a:p>
            <a:pPr algn="ctr"/>
            <a:r>
              <a:rPr lang="en-US" sz="1700" b="1" dirty="0"/>
              <a:t>Chief Medical Officer</a:t>
            </a:r>
          </a:p>
          <a:p>
            <a:pPr algn="ctr"/>
            <a:r>
              <a:rPr lang="en-US" sz="1700" dirty="0"/>
              <a:t>Shifa4u: American </a:t>
            </a:r>
            <a:r>
              <a:rPr lang="en-US" sz="1700" dirty="0" err="1"/>
              <a:t>Telephysician</a:t>
            </a:r>
            <a:r>
              <a:rPr lang="en-US" sz="1700" dirty="0"/>
              <a:t> Project.</a:t>
            </a:r>
          </a:p>
          <a:p>
            <a:pPr algn="ctr"/>
            <a:r>
              <a:rPr lang="en-US" sz="1700" dirty="0"/>
              <a:t>Faculty </a:t>
            </a:r>
            <a:r>
              <a:rPr lang="en-US" sz="1700" dirty="0" err="1"/>
              <a:t>Learna</a:t>
            </a:r>
            <a:r>
              <a:rPr lang="en-US" sz="1700" dirty="0"/>
              <a:t> University of South wales UK</a:t>
            </a:r>
          </a:p>
        </p:txBody>
      </p:sp>
      <p:pic>
        <p:nvPicPr>
          <p:cNvPr id="4" name="Picture 2" descr="D:\Desktop\Pic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354" y="6327661"/>
            <a:ext cx="389265" cy="403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ayyab\Downloads\WhatsApp Image 2018-09-19 at 11.10.02 PM.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59" t="2821" r="4188" b="78136"/>
          <a:stretch>
            <a:fillRect/>
          </a:stretch>
        </p:blipFill>
        <p:spPr bwMode="auto">
          <a:xfrm>
            <a:off x="4915938" y="6210859"/>
            <a:ext cx="646662" cy="6588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E:\Dr Vance Gastro\Shifa4u telemed\shifa4u-logo-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51" y="6395593"/>
            <a:ext cx="851847" cy="320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Dr Vance\pmdc lec\registration\527971_403766826309620_1735556352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8016" y="6429094"/>
            <a:ext cx="440629" cy="4406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tayyab\Downloads\LOGO.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068" t="8422" r="31244" b="13456"/>
          <a:stretch>
            <a:fillRect/>
          </a:stretch>
        </p:blipFill>
        <p:spPr bwMode="auto">
          <a:xfrm>
            <a:off x="1984545" y="6257562"/>
            <a:ext cx="516691" cy="458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l="12490" t="11982" r="11880" b="10542"/>
          <a:stretch/>
        </p:blipFill>
        <p:spPr>
          <a:xfrm>
            <a:off x="7944606" y="6395593"/>
            <a:ext cx="435382" cy="446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Physiology Of Gastric Acid Secretion from Parietal Cell</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58340"/>
            <a:ext cx="9144000" cy="4846320"/>
          </a:xfrm>
        </p:spPr>
      </p:pic>
      <p:sp>
        <p:nvSpPr>
          <p:cNvPr id="3" name="Rectangle 2">
            <a:extLst>
              <a:ext uri="{FF2B5EF4-FFF2-40B4-BE49-F238E27FC236}">
                <a16:creationId xmlns:a16="http://schemas.microsoft.com/office/drawing/2014/main" id="{6370B924-6B86-2F3E-9784-C2F7CD65FB5A}"/>
              </a:ext>
            </a:extLst>
          </p:cNvPr>
          <p:cNvSpPr/>
          <p:nvPr/>
        </p:nvSpPr>
        <p:spPr>
          <a:xfrm>
            <a:off x="3048000" y="97267"/>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SPIRAL INTEGRATION</a:t>
            </a:r>
            <a:endParaRPr lang="en-PK" sz="24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600"/>
            <a:ext cx="8223504" cy="1499616"/>
          </a:xfrm>
        </p:spPr>
        <p:txBody>
          <a:bodyPr/>
          <a:lstStyle/>
          <a:p>
            <a:r>
              <a:rPr lang="en-US" b="1" cap="none" dirty="0"/>
              <a:t>Dyspepsia is imbalance between Protective &amp; Aggressive Factors</a:t>
            </a:r>
          </a:p>
        </p:txBody>
      </p:sp>
      <p:sp>
        <p:nvSpPr>
          <p:cNvPr id="3" name="Content Placeholder 2"/>
          <p:cNvSpPr>
            <a:spLocks noGrp="1"/>
          </p:cNvSpPr>
          <p:nvPr>
            <p:ph idx="1"/>
          </p:nvPr>
        </p:nvSpPr>
        <p:spPr>
          <a:xfrm>
            <a:off x="818738" y="2102182"/>
            <a:ext cx="7290055" cy="4023360"/>
          </a:xfrm>
        </p:spPr>
        <p:txBody>
          <a:bodyPr/>
          <a:lstStyle/>
          <a:p>
            <a:r>
              <a:rPr lang="en-US" dirty="0"/>
              <a:t>Let us have an imaginary Tug of war between the students on the right(Aggressive factors) and students on the left(Protective factors). </a:t>
            </a:r>
          </a:p>
        </p:txBody>
      </p:sp>
      <p:pic>
        <p:nvPicPr>
          <p:cNvPr id="2050" name="Picture 2" descr="The Collaboration Tug of War – Effective Training Associ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 y="3014472"/>
            <a:ext cx="9154287" cy="353872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76200" y="4301140"/>
            <a:ext cx="1247068" cy="1022405"/>
          </a:xfrm>
          <a:prstGeom prst="rightArrow">
            <a:avLst/>
          </a:prstGeom>
          <a:solidFill>
            <a:schemeClr val="accent3">
              <a:lumMod val="60000"/>
              <a:lumOff val="40000"/>
            </a:schemeClr>
          </a:solidFill>
          <a:ln>
            <a:solidFill>
              <a:srgbClr val="D788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Gastric mucus</a:t>
            </a:r>
          </a:p>
        </p:txBody>
      </p:sp>
      <p:sp>
        <p:nvSpPr>
          <p:cNvPr id="4" name="Rounded Rectangle 3"/>
          <p:cNvSpPr/>
          <p:nvPr/>
        </p:nvSpPr>
        <p:spPr>
          <a:xfrm>
            <a:off x="768095" y="3377396"/>
            <a:ext cx="2707575" cy="831678"/>
          </a:xfrm>
          <a:prstGeom prst="roundRect">
            <a:avLst/>
          </a:prstGeom>
          <a:solidFill>
            <a:schemeClr val="accent3">
              <a:lumMod val="60000"/>
              <a:lumOff val="40000"/>
            </a:schemeClr>
          </a:solidFill>
          <a:ln>
            <a:solidFill>
              <a:srgbClr val="D7883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Protective factors </a:t>
            </a:r>
          </a:p>
        </p:txBody>
      </p:sp>
      <p:sp>
        <p:nvSpPr>
          <p:cNvPr id="7" name="Rounded Rectangle 6"/>
          <p:cNvSpPr/>
          <p:nvPr/>
        </p:nvSpPr>
        <p:spPr>
          <a:xfrm>
            <a:off x="5791199" y="3377396"/>
            <a:ext cx="2397825" cy="831678"/>
          </a:xfrm>
          <a:prstGeom prst="roundRect">
            <a:avLst/>
          </a:prstGeom>
          <a:solidFill>
            <a:srgbClr val="D7883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rPr>
              <a:t>Aggressive factors</a:t>
            </a:r>
          </a:p>
        </p:txBody>
      </p:sp>
      <p:sp>
        <p:nvSpPr>
          <p:cNvPr id="10" name="Right Arrow 9"/>
          <p:cNvSpPr/>
          <p:nvPr/>
        </p:nvSpPr>
        <p:spPr>
          <a:xfrm>
            <a:off x="2209799" y="4314062"/>
            <a:ext cx="1591139" cy="916559"/>
          </a:xfrm>
          <a:prstGeom prst="rightArrow">
            <a:avLst/>
          </a:prstGeom>
          <a:solidFill>
            <a:schemeClr val="accent2">
              <a:lumMod val="60000"/>
              <a:lumOff val="40000"/>
            </a:schemeClr>
          </a:solidFill>
          <a:ln>
            <a:solidFill>
              <a:srgbClr val="D788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Prostaglandins</a:t>
            </a:r>
            <a:endParaRPr lang="en-US" sz="1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ight Arrow 10"/>
          <p:cNvSpPr/>
          <p:nvPr/>
        </p:nvSpPr>
        <p:spPr>
          <a:xfrm>
            <a:off x="3509680" y="4289265"/>
            <a:ext cx="1062320" cy="881762"/>
          </a:xfrm>
          <a:prstGeom prst="rightArrow">
            <a:avLst/>
          </a:prstGeom>
          <a:solidFill>
            <a:schemeClr val="accent2">
              <a:lumMod val="60000"/>
              <a:lumOff val="40000"/>
            </a:schemeClr>
          </a:solidFill>
          <a:ln>
            <a:solidFill>
              <a:srgbClr val="D788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Blood Supply</a:t>
            </a:r>
          </a:p>
        </p:txBody>
      </p:sp>
      <p:sp>
        <p:nvSpPr>
          <p:cNvPr id="9" name="Right Arrow 8"/>
          <p:cNvSpPr/>
          <p:nvPr/>
        </p:nvSpPr>
        <p:spPr>
          <a:xfrm>
            <a:off x="818739" y="4289265"/>
            <a:ext cx="1573744" cy="1022405"/>
          </a:xfrm>
          <a:prstGeom prst="rightArrow">
            <a:avLst/>
          </a:prstGeom>
          <a:solidFill>
            <a:schemeClr val="accent3">
              <a:lumMod val="60000"/>
              <a:lumOff val="40000"/>
            </a:schemeClr>
          </a:solidFill>
          <a:ln>
            <a:solidFill>
              <a:srgbClr val="D788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Bicarbonates</a:t>
            </a:r>
          </a:p>
        </p:txBody>
      </p:sp>
      <p:sp>
        <p:nvSpPr>
          <p:cNvPr id="15" name="Left Arrow 14"/>
          <p:cNvSpPr/>
          <p:nvPr/>
        </p:nvSpPr>
        <p:spPr>
          <a:xfrm>
            <a:off x="4495800" y="4419600"/>
            <a:ext cx="1591139" cy="909790"/>
          </a:xfrm>
          <a:prstGeom prst="leftArrow">
            <a:avLst/>
          </a:prstGeom>
          <a:solidFill>
            <a:srgbClr val="D7883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1"/>
                </a:solidFill>
              </a:rPr>
              <a:t>Acid &amp; pepsin</a:t>
            </a:r>
          </a:p>
        </p:txBody>
      </p:sp>
      <p:sp>
        <p:nvSpPr>
          <p:cNvPr id="17" name="Left Arrow 16"/>
          <p:cNvSpPr/>
          <p:nvPr/>
        </p:nvSpPr>
        <p:spPr>
          <a:xfrm>
            <a:off x="5638800" y="4393889"/>
            <a:ext cx="1249295" cy="967128"/>
          </a:xfrm>
          <a:prstGeom prst="leftArrow">
            <a:avLst/>
          </a:prstGeom>
          <a:solidFill>
            <a:srgbClr val="D7883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1"/>
                </a:solidFill>
              </a:rPr>
              <a:t>H. Pylori</a:t>
            </a:r>
          </a:p>
        </p:txBody>
      </p:sp>
      <p:sp>
        <p:nvSpPr>
          <p:cNvPr id="18" name="Left Arrow 17"/>
          <p:cNvSpPr/>
          <p:nvPr/>
        </p:nvSpPr>
        <p:spPr>
          <a:xfrm>
            <a:off x="7883174" y="4505884"/>
            <a:ext cx="1251694" cy="843382"/>
          </a:xfrm>
          <a:prstGeom prst="leftArrow">
            <a:avLst/>
          </a:prstGeom>
          <a:solidFill>
            <a:srgbClr val="D7883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NSAIDS</a:t>
            </a:r>
          </a:p>
        </p:txBody>
      </p:sp>
      <p:sp>
        <p:nvSpPr>
          <p:cNvPr id="19" name="Left Arrow 18"/>
          <p:cNvSpPr/>
          <p:nvPr/>
        </p:nvSpPr>
        <p:spPr>
          <a:xfrm>
            <a:off x="6781800" y="4445807"/>
            <a:ext cx="1347028" cy="935754"/>
          </a:xfrm>
          <a:prstGeom prst="leftArrow">
            <a:avLst/>
          </a:prstGeom>
          <a:solidFill>
            <a:srgbClr val="D7883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Irritation</a:t>
            </a:r>
          </a:p>
        </p:txBody>
      </p:sp>
      <p:sp>
        <p:nvSpPr>
          <p:cNvPr id="5" name="Rectangle 4">
            <a:extLst>
              <a:ext uri="{FF2B5EF4-FFF2-40B4-BE49-F238E27FC236}">
                <a16:creationId xmlns:a16="http://schemas.microsoft.com/office/drawing/2014/main" id="{052BA812-BA80-85A2-2D7F-05A343BF0C20}"/>
              </a:ext>
            </a:extLst>
          </p:cNvPr>
          <p:cNvSpPr/>
          <p:nvPr/>
        </p:nvSpPr>
        <p:spPr>
          <a:xfrm>
            <a:off x="3048000" y="36286"/>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 CONCEPT</a:t>
            </a:r>
            <a:endParaRPr lang="en-PK" sz="2400" b="1" dirty="0">
              <a:solidFill>
                <a:schemeClr val="tx1"/>
              </a:solidFill>
            </a:endParaRPr>
          </a:p>
        </p:txBody>
      </p:sp>
    </p:spTree>
    <p:extLst>
      <p:ext uri="{BB962C8B-B14F-4D97-AF65-F5344CB8AC3E}">
        <p14:creationId xmlns:p14="http://schemas.microsoft.com/office/powerpoint/2010/main" val="5584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animBg="1"/>
      <p:bldP spid="15"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Pathophysiology Of Dyspepsia/FD</a:t>
            </a:r>
          </a:p>
        </p:txBody>
      </p:sp>
      <p:pic>
        <p:nvPicPr>
          <p:cNvPr id="4" name="Picture 3"/>
          <p:cNvPicPr>
            <a:picLocks noChangeAspect="1"/>
          </p:cNvPicPr>
          <p:nvPr/>
        </p:nvPicPr>
        <p:blipFill rotWithShape="1">
          <a:blip r:embed="rId3"/>
          <a:srcRect l="13104" t="30208" r="11933" b="17709"/>
          <a:stretch/>
        </p:blipFill>
        <p:spPr>
          <a:xfrm>
            <a:off x="-33529" y="1752601"/>
            <a:ext cx="9177529" cy="5008132"/>
          </a:xfrm>
          <a:prstGeom prst="rect">
            <a:avLst/>
          </a:prstGeom>
        </p:spPr>
      </p:pic>
      <p:sp>
        <p:nvSpPr>
          <p:cNvPr id="3" name="Rectangle 2">
            <a:extLst>
              <a:ext uri="{FF2B5EF4-FFF2-40B4-BE49-F238E27FC236}">
                <a16:creationId xmlns:a16="http://schemas.microsoft.com/office/drawing/2014/main" id="{A1924EC1-EEE7-1B05-B0A5-C27FCEE317AB}"/>
              </a:ext>
            </a:extLst>
          </p:cNvPr>
          <p:cNvSpPr/>
          <p:nvPr/>
        </p:nvSpPr>
        <p:spPr>
          <a:xfrm>
            <a:off x="1981200" y="97267"/>
            <a:ext cx="50292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SPIRAL/HORIZONTAL INTEGRATION</a:t>
            </a:r>
            <a:endParaRPr lang="en-PK" sz="2400" b="1" dirty="0">
              <a:solidFill>
                <a:schemeClr val="tx1"/>
              </a:solidFill>
            </a:endParaRPr>
          </a:p>
        </p:txBody>
      </p:sp>
    </p:spTree>
    <p:extLst>
      <p:ext uri="{BB962C8B-B14F-4D97-AF65-F5344CB8AC3E}">
        <p14:creationId xmlns:p14="http://schemas.microsoft.com/office/powerpoint/2010/main" val="319277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Functional Dyspepsia</a:t>
            </a:r>
          </a:p>
        </p:txBody>
      </p:sp>
      <p:sp>
        <p:nvSpPr>
          <p:cNvPr id="3" name="Content Placeholder 2"/>
          <p:cNvSpPr>
            <a:spLocks noGrp="1"/>
          </p:cNvSpPr>
          <p:nvPr>
            <p:ph idx="1"/>
          </p:nvPr>
        </p:nvSpPr>
        <p:spPr>
          <a:xfrm>
            <a:off x="381000" y="1905000"/>
            <a:ext cx="8458200" cy="1981200"/>
          </a:xfrm>
        </p:spPr>
        <p:txBody>
          <a:bodyPr>
            <a:normAutofit fontScale="92500"/>
          </a:bodyPr>
          <a:lstStyle/>
          <a:p>
            <a:pPr>
              <a:buFont typeface="Arial" panose="020B0604020202020204" pitchFamily="34" charset="0"/>
              <a:buChar char="•"/>
            </a:pPr>
            <a:r>
              <a:rPr lang="en-US" sz="2600" dirty="0"/>
              <a:t>   When gastrointestinal endoscopy and hepatobiliary ultrasound (when indicated) reveal no organic pathologies, the diagnosis is FD. </a:t>
            </a:r>
          </a:p>
          <a:p>
            <a:pPr>
              <a:buFont typeface="Arial" panose="020B0604020202020204" pitchFamily="34" charset="0"/>
              <a:buChar char="•"/>
            </a:pPr>
            <a:r>
              <a:rPr lang="en-US" sz="2600" dirty="0"/>
              <a:t>   Since the Rome III consensus, FD has been divided into two categories: </a:t>
            </a:r>
            <a:br>
              <a:rPr lang="en-US" dirty="0"/>
            </a:br>
            <a:endParaRPr lang="en-US" dirty="0"/>
          </a:p>
        </p:txBody>
      </p:sp>
      <p:graphicFrame>
        <p:nvGraphicFramePr>
          <p:cNvPr id="4" name="Diagram 3"/>
          <p:cNvGraphicFramePr/>
          <p:nvPr/>
        </p:nvGraphicFramePr>
        <p:xfrm>
          <a:off x="1171384" y="3124200"/>
          <a:ext cx="648347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9943FAF-D728-89F8-13BE-112A0A4A46E3}"/>
              </a:ext>
            </a:extLst>
          </p:cNvPr>
          <p:cNvSpPr/>
          <p:nvPr/>
        </p:nvSpPr>
        <p:spPr>
          <a:xfrm>
            <a:off x="3048000" y="36286"/>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 CONCEPT</a:t>
            </a:r>
            <a:endParaRPr lang="en-PK" sz="2400" b="1" dirty="0">
              <a:solidFill>
                <a:schemeClr val="tx1"/>
              </a:solidFill>
            </a:endParaRPr>
          </a:p>
        </p:txBody>
      </p:sp>
    </p:spTree>
    <p:extLst>
      <p:ext uri="{BB962C8B-B14F-4D97-AF65-F5344CB8AC3E}">
        <p14:creationId xmlns:p14="http://schemas.microsoft.com/office/powerpoint/2010/main" val="403270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A Real Life Situation</a:t>
            </a:r>
          </a:p>
        </p:txBody>
      </p:sp>
      <p:sp>
        <p:nvSpPr>
          <p:cNvPr id="3" name="Content Placeholder 2"/>
          <p:cNvSpPr>
            <a:spLocks noGrp="1"/>
          </p:cNvSpPr>
          <p:nvPr>
            <p:ph idx="1"/>
          </p:nvPr>
        </p:nvSpPr>
        <p:spPr>
          <a:xfrm>
            <a:off x="533400" y="1828800"/>
            <a:ext cx="8229600" cy="4572000"/>
          </a:xfrm>
        </p:spPr>
        <p:txBody>
          <a:bodyPr>
            <a:normAutofit lnSpcReduction="10000"/>
          </a:bodyPr>
          <a:lstStyle/>
          <a:p>
            <a:r>
              <a:rPr lang="en-US" sz="2600" dirty="0"/>
              <a:t>One of your aunt recently visited your house and started discussing her health-related issues. She is 45 years old and over the past 2 years she often had epigastric pain with burning sensation. Her abdomen is always bloated and distended. She denies any weight loss, fevers, nausea, vomiting or fecal incontinence, but does complain of inability to complete her meals because of early satiety. In the past she had tried a lactose free diet but had no improvement in symptoms. Previous evaluation as included normal stool testing for H. Pylori. </a:t>
            </a:r>
          </a:p>
          <a:p>
            <a:endParaRPr lang="en-US" dirty="0"/>
          </a:p>
          <a:p>
            <a:r>
              <a:rPr lang="en-US" sz="2800" b="1" dirty="0"/>
              <a:t>How will you guide your Aunt for her chronic symptoms?</a:t>
            </a:r>
          </a:p>
          <a:p>
            <a:endParaRPr lang="en-US" dirty="0"/>
          </a:p>
        </p:txBody>
      </p:sp>
      <p:sp>
        <p:nvSpPr>
          <p:cNvPr id="4" name="Rectangle 3">
            <a:extLst>
              <a:ext uri="{FF2B5EF4-FFF2-40B4-BE49-F238E27FC236}">
                <a16:creationId xmlns:a16="http://schemas.microsoft.com/office/drawing/2014/main" id="{9B798D63-B01D-61BC-AB54-F497BB272EB9}"/>
              </a:ext>
            </a:extLst>
          </p:cNvPr>
          <p:cNvSpPr/>
          <p:nvPr/>
        </p:nvSpPr>
        <p:spPr>
          <a:xfrm>
            <a:off x="2514600" y="36286"/>
            <a:ext cx="35814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27970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38783"/>
          </a:xfrm>
        </p:spPr>
        <p:txBody>
          <a:bodyPr/>
          <a:lstStyle/>
          <a:p>
            <a:r>
              <a:rPr lang="en-US" b="1" cap="none" dirty="0"/>
              <a:t>Spectrum Of Dyspepsia</a:t>
            </a:r>
          </a:p>
        </p:txBody>
      </p:sp>
      <p:graphicFrame>
        <p:nvGraphicFramePr>
          <p:cNvPr id="4" name="Content Placeholder 3"/>
          <p:cNvGraphicFramePr>
            <a:graphicFrameLocks noGrp="1"/>
          </p:cNvGraphicFramePr>
          <p:nvPr>
            <p:ph idx="1"/>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descr="Gastritis550_ab_thumb[1].jpg"/>
          <p:cNvPicPr>
            <a:picLocks noChangeAspect="1"/>
          </p:cNvPicPr>
          <p:nvPr/>
        </p:nvPicPr>
        <p:blipFill rotWithShape="1">
          <a:blip r:embed="rId8"/>
          <a:srcRect r="3174" b="8000"/>
          <a:stretch/>
        </p:blipFill>
        <p:spPr>
          <a:xfrm>
            <a:off x="2362201" y="5562600"/>
            <a:ext cx="1676400" cy="1266713"/>
          </a:xfrm>
          <a:prstGeom prst="rect">
            <a:avLst/>
          </a:prstGeom>
        </p:spPr>
      </p:pic>
      <p:pic>
        <p:nvPicPr>
          <p:cNvPr id="6" name="Picture 5" descr="fundic type a1.jpg"/>
          <p:cNvPicPr>
            <a:picLocks noChangeAspect="1"/>
          </p:cNvPicPr>
          <p:nvPr/>
        </p:nvPicPr>
        <p:blipFill>
          <a:blip r:embed="rId9"/>
          <a:stretch>
            <a:fillRect/>
          </a:stretch>
        </p:blipFill>
        <p:spPr>
          <a:xfrm>
            <a:off x="2971800" y="1560338"/>
            <a:ext cx="1905000" cy="1250156"/>
          </a:xfrm>
          <a:prstGeom prst="rect">
            <a:avLst/>
          </a:prstGeom>
        </p:spPr>
      </p:pic>
      <p:pic>
        <p:nvPicPr>
          <p:cNvPr id="7" name="Content Placeholder 3" descr="linitis_plastica-20322.jpg"/>
          <p:cNvPicPr>
            <a:picLocks noChangeAspect="1"/>
          </p:cNvPicPr>
          <p:nvPr/>
        </p:nvPicPr>
        <p:blipFill>
          <a:blip r:embed="rId10"/>
          <a:stretch>
            <a:fillRect/>
          </a:stretch>
        </p:blipFill>
        <p:spPr>
          <a:xfrm rot="16200000">
            <a:off x="5614555" y="5648211"/>
            <a:ext cx="1371600" cy="990600"/>
          </a:xfrm>
          <a:prstGeom prst="rect">
            <a:avLst/>
          </a:prstGeom>
        </p:spPr>
      </p:pic>
      <p:pic>
        <p:nvPicPr>
          <p:cNvPr id="8" name="Picture 7"/>
          <p:cNvPicPr>
            <a:picLocks noChangeAspect="1"/>
          </p:cNvPicPr>
          <p:nvPr/>
        </p:nvPicPr>
        <p:blipFill rotWithShape="1">
          <a:blip r:embed="rId11"/>
          <a:srcRect l="11999" t="10997" r="14000" b="10784"/>
          <a:stretch/>
        </p:blipFill>
        <p:spPr>
          <a:xfrm>
            <a:off x="5181600" y="1523999"/>
            <a:ext cx="1614055" cy="1305151"/>
          </a:xfrm>
          <a:prstGeom prst="rect">
            <a:avLst/>
          </a:prstGeom>
        </p:spPr>
      </p:pic>
      <p:pic>
        <p:nvPicPr>
          <p:cNvPr id="10" name="Picture 9"/>
          <p:cNvPicPr>
            <a:picLocks noChangeAspect="1"/>
          </p:cNvPicPr>
          <p:nvPr/>
        </p:nvPicPr>
        <p:blipFill>
          <a:blip r:embed="rId12"/>
          <a:stretch>
            <a:fillRect/>
          </a:stretch>
        </p:blipFill>
        <p:spPr>
          <a:xfrm>
            <a:off x="6914394" y="5457710"/>
            <a:ext cx="1173913" cy="1364674"/>
          </a:xfrm>
          <a:prstGeom prst="rect">
            <a:avLst/>
          </a:prstGeom>
        </p:spPr>
      </p:pic>
      <p:sp>
        <p:nvSpPr>
          <p:cNvPr id="3" name="Rectangle 2">
            <a:extLst>
              <a:ext uri="{FF2B5EF4-FFF2-40B4-BE49-F238E27FC236}">
                <a16:creationId xmlns:a16="http://schemas.microsoft.com/office/drawing/2014/main" id="{BB231104-F239-A71B-056D-87000B8B2F6F}"/>
              </a:ext>
            </a:extLst>
          </p:cNvPr>
          <p:cNvSpPr/>
          <p:nvPr/>
        </p:nvSpPr>
        <p:spPr>
          <a:xfrm>
            <a:off x="2514600" y="36286"/>
            <a:ext cx="4191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HORIZONTAL INTEGRATION</a:t>
            </a:r>
            <a:endParaRPr lang="en-PK" sz="2400" b="1" dirty="0">
              <a:solidFill>
                <a:schemeClr val="tx1"/>
              </a:solidFill>
            </a:endParaRPr>
          </a:p>
        </p:txBody>
      </p:sp>
    </p:spTree>
    <p:extLst>
      <p:ext uri="{BB962C8B-B14F-4D97-AF65-F5344CB8AC3E}">
        <p14:creationId xmlns:p14="http://schemas.microsoft.com/office/powerpoint/2010/main" val="375351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A Leather Botte Stomach – “</a:t>
            </a:r>
            <a:r>
              <a:rPr lang="en-US" b="1" cap="none" dirty="0" err="1"/>
              <a:t>Linitis</a:t>
            </a:r>
            <a:r>
              <a:rPr lang="en-US" b="1" cap="none" dirty="0"/>
              <a:t> </a:t>
            </a:r>
            <a:r>
              <a:rPr lang="en-US" b="1" cap="none" dirty="0" err="1"/>
              <a:t>Plastica</a:t>
            </a:r>
            <a:r>
              <a:rPr lang="en-US" b="1" cap="none" dirty="0"/>
              <a:t>”</a:t>
            </a:r>
          </a:p>
        </p:txBody>
      </p:sp>
      <p:pic>
        <p:nvPicPr>
          <p:cNvPr id="4" name="Content Placeholder 3" descr="linitis_plastica-20322.jpg"/>
          <p:cNvPicPr>
            <a:picLocks noGrp="1" noChangeAspect="1"/>
          </p:cNvPicPr>
          <p:nvPr>
            <p:ph idx="1"/>
          </p:nvPr>
        </p:nvPicPr>
        <p:blipFill>
          <a:blip r:embed="rId3"/>
          <a:stretch>
            <a:fillRect/>
          </a:stretch>
        </p:blipFill>
        <p:spPr>
          <a:xfrm rot="16200000">
            <a:off x="4185583" y="2776047"/>
            <a:ext cx="4608624" cy="3226191"/>
          </a:xfrm>
          <a:prstGeom prst="rect">
            <a:avLst/>
          </a:prstGeom>
        </p:spPr>
      </p:pic>
      <p:pic>
        <p:nvPicPr>
          <p:cNvPr id="5" name="Picture 2" descr="Gastric Cancer: A Multidisciplinary Approach – Page 3 – Labloga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88" y="2084831"/>
            <a:ext cx="3364289" cy="46340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954232">
            <a:off x="182621" y="3295138"/>
            <a:ext cx="8837192"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 Dyspeptic patient can have an underlying Carcinoma of Stomach </a:t>
            </a:r>
          </a:p>
        </p:txBody>
      </p:sp>
      <p:sp>
        <p:nvSpPr>
          <p:cNvPr id="3" name="Rectangle 2">
            <a:extLst>
              <a:ext uri="{FF2B5EF4-FFF2-40B4-BE49-F238E27FC236}">
                <a16:creationId xmlns:a16="http://schemas.microsoft.com/office/drawing/2014/main" id="{722F80AA-D76D-3396-3F02-D30FC74FA31A}"/>
              </a:ext>
            </a:extLst>
          </p:cNvPr>
          <p:cNvSpPr/>
          <p:nvPr/>
        </p:nvSpPr>
        <p:spPr>
          <a:xfrm>
            <a:off x="2438400" y="139087"/>
            <a:ext cx="4495800" cy="44612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HORIZONTAL INTEGRATION</a:t>
            </a:r>
            <a:endParaRPr lang="en-PK" sz="2400" b="1" dirty="0">
              <a:solidFill>
                <a:schemeClr val="tx1"/>
              </a:solidFill>
            </a:endParaRPr>
          </a:p>
        </p:txBody>
      </p:sp>
    </p:spTree>
    <p:extLst>
      <p:ext uri="{BB962C8B-B14F-4D97-AF65-F5344CB8AC3E}">
        <p14:creationId xmlns:p14="http://schemas.microsoft.com/office/powerpoint/2010/main" val="4130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101723"/>
            <a:ext cx="4031673" cy="6712933"/>
          </a:xfrm>
        </p:spPr>
      </p:pic>
      <p:sp>
        <p:nvSpPr>
          <p:cNvPr id="2" name="Title 1"/>
          <p:cNvSpPr>
            <a:spLocks noGrp="1"/>
          </p:cNvSpPr>
          <p:nvPr>
            <p:ph type="title"/>
          </p:nvPr>
        </p:nvSpPr>
        <p:spPr/>
        <p:txBody>
          <a:bodyPr/>
          <a:lstStyle/>
          <a:p>
            <a:r>
              <a:rPr lang="en-US" b="1" cap="none" dirty="0"/>
              <a:t>Approach to Dyspepsia</a:t>
            </a:r>
          </a:p>
        </p:txBody>
      </p:sp>
      <p:graphicFrame>
        <p:nvGraphicFramePr>
          <p:cNvPr id="6" name="Table 5"/>
          <p:cNvGraphicFramePr>
            <a:graphicFrameLocks noGrp="1"/>
          </p:cNvGraphicFramePr>
          <p:nvPr>
            <p:extLst>
              <p:ext uri="{D42A27DB-BD31-4B8C-83A1-F6EECF244321}">
                <p14:modId xmlns:p14="http://schemas.microsoft.com/office/powerpoint/2010/main" val="271840442"/>
              </p:ext>
            </p:extLst>
          </p:nvPr>
        </p:nvGraphicFramePr>
        <p:xfrm>
          <a:off x="609600" y="2362200"/>
          <a:ext cx="3352800" cy="4205174"/>
        </p:xfrm>
        <a:graphic>
          <a:graphicData uri="http://schemas.openxmlformats.org/drawingml/2006/table">
            <a:tbl>
              <a:tblPr/>
              <a:tblGrid>
                <a:gridCol w="3352800">
                  <a:extLst>
                    <a:ext uri="{9D8B030D-6E8A-4147-A177-3AD203B41FA5}">
                      <a16:colId xmlns:a16="http://schemas.microsoft.com/office/drawing/2014/main" val="3517570187"/>
                    </a:ext>
                  </a:extLst>
                </a:gridCol>
              </a:tblGrid>
              <a:tr h="367632">
                <a:tc>
                  <a:txBody>
                    <a:bodyPr/>
                    <a:lstStyle/>
                    <a:p>
                      <a:r>
                        <a:rPr lang="en-US" sz="1600" b="0" i="0">
                          <a:solidFill>
                            <a:srgbClr val="242021"/>
                          </a:solidFill>
                          <a:effectLst/>
                          <a:latin typeface="ArialNarrow"/>
                        </a:rPr>
                        <a:t>Gastrointestinal bleeding</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85671"/>
                  </a:ext>
                </a:extLst>
              </a:tr>
              <a:tr h="367632">
                <a:tc>
                  <a:txBody>
                    <a:bodyPr/>
                    <a:lstStyle/>
                    <a:p>
                      <a:r>
                        <a:rPr lang="en-US" sz="1600" b="0" i="0">
                          <a:solidFill>
                            <a:srgbClr val="242021"/>
                          </a:solidFill>
                          <a:effectLst/>
                          <a:latin typeface="ArialNarrow"/>
                        </a:rPr>
                        <a:t>Unexplained anemia</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361901"/>
                  </a:ext>
                </a:extLst>
              </a:tr>
              <a:tr h="367632">
                <a:tc>
                  <a:txBody>
                    <a:bodyPr/>
                    <a:lstStyle/>
                    <a:p>
                      <a:r>
                        <a:rPr lang="en-US" sz="1600" b="0" i="0">
                          <a:solidFill>
                            <a:srgbClr val="242021"/>
                          </a:solidFill>
                          <a:effectLst/>
                          <a:latin typeface="ArialNarrow"/>
                        </a:rPr>
                        <a:t>Early fullness</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502761"/>
                  </a:ext>
                </a:extLst>
              </a:tr>
              <a:tr h="588211">
                <a:tc>
                  <a:txBody>
                    <a:bodyPr/>
                    <a:lstStyle/>
                    <a:p>
                      <a:r>
                        <a:rPr lang="en-US" sz="1600" b="0" i="0">
                          <a:solidFill>
                            <a:srgbClr val="242021"/>
                          </a:solidFill>
                          <a:effectLst/>
                          <a:latin typeface="ArialNarrow"/>
                        </a:rPr>
                        <a:t>Unexplained weight loss (more than 10% of normal weight)</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347256"/>
                  </a:ext>
                </a:extLst>
              </a:tr>
              <a:tr h="808789">
                <a:tc>
                  <a:txBody>
                    <a:bodyPr/>
                    <a:lstStyle/>
                    <a:p>
                      <a:r>
                        <a:rPr lang="en-US" sz="1600" b="0" i="0" dirty="0">
                          <a:solidFill>
                            <a:srgbClr val="242021"/>
                          </a:solidFill>
                          <a:effectLst/>
                          <a:latin typeface="ArialNarrow"/>
                        </a:rPr>
                        <a:t>Progressive dysphagia (choking) or odynophagia (painful swallowing)</a:t>
                      </a:r>
                      <a:endParaRPr lang="en-US" sz="4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857454"/>
                  </a:ext>
                </a:extLst>
              </a:tr>
              <a:tr h="367632">
                <a:tc>
                  <a:txBody>
                    <a:bodyPr/>
                    <a:lstStyle/>
                    <a:p>
                      <a:r>
                        <a:rPr lang="en-US" sz="1600" b="0" i="0">
                          <a:solidFill>
                            <a:srgbClr val="242021"/>
                          </a:solidFill>
                          <a:effectLst/>
                          <a:latin typeface="ArialNarrow"/>
                        </a:rPr>
                        <a:t>Repeated vomiting</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24702"/>
                  </a:ext>
                </a:extLst>
              </a:tr>
              <a:tr h="367632">
                <a:tc>
                  <a:txBody>
                    <a:bodyPr/>
                    <a:lstStyle/>
                    <a:p>
                      <a:r>
                        <a:rPr lang="en-US" sz="1600" b="0" i="0">
                          <a:solidFill>
                            <a:srgbClr val="242021"/>
                          </a:solidFill>
                          <a:effectLst/>
                          <a:latin typeface="ArialNarrow"/>
                        </a:rPr>
                        <a:t>Lymphadenopathy</a:t>
                      </a:r>
                      <a:endParaRPr lang="en-US" sz="40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739938"/>
                  </a:ext>
                </a:extLst>
              </a:tr>
              <a:tr h="588211">
                <a:tc>
                  <a:txBody>
                    <a:bodyPr/>
                    <a:lstStyle/>
                    <a:p>
                      <a:r>
                        <a:rPr lang="en-US" sz="1600" b="0" i="0" dirty="0">
                          <a:solidFill>
                            <a:srgbClr val="242021"/>
                          </a:solidFill>
                          <a:effectLst/>
                          <a:latin typeface="ArialNarrow"/>
                        </a:rPr>
                        <a:t>Gastrointestinal cancer in first-degree relatives</a:t>
                      </a:r>
                      <a:endParaRPr lang="en-US" sz="4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220594"/>
                  </a:ext>
                </a:extLst>
              </a:tr>
              <a:tr h="367632">
                <a:tc>
                  <a:txBody>
                    <a:bodyPr/>
                    <a:lstStyle/>
                    <a:p>
                      <a:r>
                        <a:rPr lang="en-US" sz="1600" b="0" i="0" dirty="0">
                          <a:solidFill>
                            <a:srgbClr val="242021"/>
                          </a:solidFill>
                          <a:effectLst/>
                          <a:latin typeface="ArialNarrow"/>
                        </a:rPr>
                        <a:t>Palpable abdominal mass</a:t>
                      </a:r>
                      <a:endParaRPr lang="en-US" sz="4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99893"/>
                  </a:ext>
                </a:extLst>
              </a:tr>
            </a:tbl>
          </a:graphicData>
        </a:graphic>
      </p:graphicFrame>
      <p:sp>
        <p:nvSpPr>
          <p:cNvPr id="8" name="TextBox 7"/>
          <p:cNvSpPr txBox="1"/>
          <p:nvPr/>
        </p:nvSpPr>
        <p:spPr>
          <a:xfrm>
            <a:off x="609600" y="1988605"/>
            <a:ext cx="3386248" cy="369332"/>
          </a:xfrm>
          <a:prstGeom prst="rect">
            <a:avLst/>
          </a:prstGeom>
          <a:noFill/>
          <a:ln>
            <a:solidFill>
              <a:schemeClr val="tx1"/>
            </a:solidFill>
          </a:ln>
        </p:spPr>
        <p:txBody>
          <a:bodyPr wrap="none" rtlCol="0">
            <a:spAutoFit/>
          </a:bodyPr>
          <a:lstStyle/>
          <a:p>
            <a:r>
              <a:rPr lang="en-US" b="1" dirty="0"/>
              <a:t>Alarm Features or Red Flag Signs</a:t>
            </a:r>
          </a:p>
        </p:txBody>
      </p:sp>
      <p:sp>
        <p:nvSpPr>
          <p:cNvPr id="16" name="Flowchart: Punched Tape 15"/>
          <p:cNvSpPr/>
          <p:nvPr/>
        </p:nvSpPr>
        <p:spPr>
          <a:xfrm rot="20515346">
            <a:off x="228600" y="1715869"/>
            <a:ext cx="539496" cy="368963"/>
          </a:xfrm>
          <a:prstGeom prst="flowChartPunchedTa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10245" y="1900350"/>
            <a:ext cx="246955" cy="61425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AE91C4AA-10E3-C8C4-FF9F-BB065174DD7D}"/>
              </a:ext>
            </a:extLst>
          </p:cNvPr>
          <p:cNvSpPr/>
          <p:nvPr/>
        </p:nvSpPr>
        <p:spPr>
          <a:xfrm>
            <a:off x="2438400" y="-21771"/>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Quiz</a:t>
            </a:r>
          </a:p>
        </p:txBody>
      </p:sp>
      <p:sp>
        <p:nvSpPr>
          <p:cNvPr id="3" name="Content Placeholder 2"/>
          <p:cNvSpPr>
            <a:spLocks noGrp="1"/>
          </p:cNvSpPr>
          <p:nvPr>
            <p:ph idx="1"/>
          </p:nvPr>
        </p:nvSpPr>
        <p:spPr>
          <a:xfrm>
            <a:off x="533400" y="2286000"/>
            <a:ext cx="8077200" cy="4023360"/>
          </a:xfrm>
        </p:spPr>
        <p:txBody>
          <a:bodyPr/>
          <a:lstStyle/>
          <a:p>
            <a:r>
              <a:rPr lang="en-US" sz="2600" dirty="0"/>
              <a:t>A 58-year-old man presented with recent onset of epigastric burning that was precipitated by hunger or after heavy meal. His appetite was unchanged and his weight was stable. He was a non-smoker and did not consume alcohol. The patient took paracetamol only for a painful left hip. Investigations are shown below:</a:t>
            </a:r>
          </a:p>
          <a:p>
            <a:pPr marL="128016" lvl="1" indent="0">
              <a:buNone/>
            </a:pPr>
            <a:r>
              <a:rPr lang="en-US" sz="2600" dirty="0" err="1"/>
              <a:t>Hb</a:t>
            </a:r>
            <a:r>
              <a:rPr lang="en-US" sz="2600" dirty="0"/>
              <a:t> 11g/dl, MCV 70fl, Ferritin 20iu/l</a:t>
            </a:r>
          </a:p>
          <a:p>
            <a:pPr marL="0" indent="0">
              <a:buNone/>
            </a:pPr>
            <a:r>
              <a:rPr lang="en-US" sz="2600" b="1" dirty="0"/>
              <a:t>What is the next best management step in this case?</a:t>
            </a:r>
          </a:p>
          <a:p>
            <a:endParaRPr lang="en-US" dirty="0"/>
          </a:p>
        </p:txBody>
      </p:sp>
    </p:spTree>
    <p:extLst>
      <p:ext uri="{BB962C8B-B14F-4D97-AF65-F5344CB8AC3E}">
        <p14:creationId xmlns:p14="http://schemas.microsoft.com/office/powerpoint/2010/main" val="369510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Quiz -- Answer</a:t>
            </a:r>
          </a:p>
        </p:txBody>
      </p:sp>
      <p:sp>
        <p:nvSpPr>
          <p:cNvPr id="3" name="Content Placeholder 2"/>
          <p:cNvSpPr>
            <a:spLocks noGrp="1"/>
          </p:cNvSpPr>
          <p:nvPr>
            <p:ph idx="1"/>
          </p:nvPr>
        </p:nvSpPr>
        <p:spPr>
          <a:xfrm>
            <a:off x="533400" y="2286000"/>
            <a:ext cx="8001000" cy="4023360"/>
          </a:xfrm>
        </p:spPr>
        <p:txBody>
          <a:bodyPr/>
          <a:lstStyle/>
          <a:p>
            <a:r>
              <a:rPr lang="en-US" sz="2600" dirty="0"/>
              <a:t>Upper GI Endoscopy as Age is &gt;55 and patient is Anemic. </a:t>
            </a:r>
          </a:p>
          <a:p>
            <a:endParaRPr lang="en-US" dirty="0"/>
          </a:p>
        </p:txBody>
      </p:sp>
    </p:spTree>
    <p:extLst>
      <p:ext uri="{BB962C8B-B14F-4D97-AF65-F5344CB8AC3E}">
        <p14:creationId xmlns:p14="http://schemas.microsoft.com/office/powerpoint/2010/main" val="162149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38784"/>
          </a:xfrm>
        </p:spPr>
        <p:txBody>
          <a:bodyPr/>
          <a:lstStyle/>
          <a:p>
            <a:r>
              <a:rPr lang="en-US" cap="none" dirty="0"/>
              <a:t>What Does This Picture Depicts</a:t>
            </a:r>
            <a:r>
              <a:rPr lang="en-US" dirty="0"/>
              <a:t>?</a:t>
            </a:r>
          </a:p>
        </p:txBody>
      </p:sp>
      <p:pic>
        <p:nvPicPr>
          <p:cNvPr id="1026" name="Picture 2" descr="Gastric Cancer: A Multidisciplinary Approach – Page 3 – Lablogato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100" y="1538514"/>
            <a:ext cx="3733800" cy="514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5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6639785"/>
              </p:ext>
            </p:extLst>
          </p:nvPr>
        </p:nvGraphicFramePr>
        <p:xfrm>
          <a:off x="152400" y="2084832"/>
          <a:ext cx="8839200" cy="454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768096" y="6151364"/>
            <a:ext cx="7467600" cy="497086"/>
          </a:xfrm>
          <a:prstGeom prst="round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Eradicate if positive for H. Pylori and not already treated</a:t>
            </a:r>
          </a:p>
        </p:txBody>
      </p:sp>
      <p:sp>
        <p:nvSpPr>
          <p:cNvPr id="3" name="Rectangle 2">
            <a:extLst>
              <a:ext uri="{FF2B5EF4-FFF2-40B4-BE49-F238E27FC236}">
                <a16:creationId xmlns:a16="http://schemas.microsoft.com/office/drawing/2014/main" id="{41BFDC7D-948A-1EAE-0B16-EA1BDCABE102}"/>
              </a:ext>
            </a:extLst>
          </p:cNvPr>
          <p:cNvSpPr/>
          <p:nvPr/>
        </p:nvSpPr>
        <p:spPr>
          <a:xfrm>
            <a:off x="2438400" y="-21771"/>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34774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77225" y="2025891"/>
            <a:ext cx="3807995" cy="994172"/>
          </a:xfrm>
          <a:prstGeom prst="round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50" dirty="0">
                <a:solidFill>
                  <a:schemeClr val="bg1"/>
                </a:solidFill>
                <a:latin typeface="Arial" panose="020B0604020202020204" pitchFamily="34" charset="0"/>
                <a:cs typeface="Arial" panose="020B0604020202020204" pitchFamily="34" charset="0"/>
              </a:rPr>
              <a:t>PPIs</a:t>
            </a:r>
          </a:p>
        </p:txBody>
      </p:sp>
      <p:sp>
        <p:nvSpPr>
          <p:cNvPr id="6" name="Title 1"/>
          <p:cNvSpPr txBox="1">
            <a:spLocks/>
          </p:cNvSpPr>
          <p:nvPr/>
        </p:nvSpPr>
        <p:spPr>
          <a:xfrm>
            <a:off x="126331" y="2025891"/>
            <a:ext cx="3988469" cy="994172"/>
          </a:xfrm>
          <a:prstGeom prst="roundRect">
            <a:avLst/>
          </a:prstGeom>
          <a:solidFill>
            <a:schemeClr val="accent2">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bg1"/>
                </a:solidFill>
              </a:rPr>
              <a:t>H</a:t>
            </a:r>
            <a:r>
              <a:rPr lang="en-US" sz="3300" b="1" baseline="-25000" dirty="0">
                <a:solidFill>
                  <a:schemeClr val="bg1"/>
                </a:solidFill>
              </a:rPr>
              <a:t>2</a:t>
            </a:r>
            <a:r>
              <a:rPr lang="en-US" sz="3300" b="1" dirty="0">
                <a:solidFill>
                  <a:schemeClr val="bg1"/>
                </a:solidFill>
              </a:rPr>
              <a:t> Receptor Blockers</a:t>
            </a:r>
          </a:p>
        </p:txBody>
      </p:sp>
      <p:sp>
        <p:nvSpPr>
          <p:cNvPr id="8" name="Title 1"/>
          <p:cNvSpPr>
            <a:spLocks noGrp="1"/>
          </p:cNvSpPr>
          <p:nvPr>
            <p:ph type="title"/>
          </p:nvPr>
        </p:nvSpPr>
        <p:spPr>
          <a:xfrm>
            <a:off x="768096" y="585216"/>
            <a:ext cx="7290054" cy="1499616"/>
          </a:xfrm>
        </p:spPr>
        <p:txBody>
          <a:bodyPr/>
          <a:lstStyle/>
          <a:p>
            <a:r>
              <a:rPr lang="en-US" cap="none" dirty="0"/>
              <a:t>Acid Suppression</a:t>
            </a:r>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515271"/>
            <a:ext cx="4191000" cy="2904668"/>
          </a:xfrm>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96132"/>
            <a:ext cx="4191000" cy="2904668"/>
          </a:xfrm>
          <a:prstGeom prst="rect">
            <a:avLst/>
          </a:prstGeom>
        </p:spPr>
      </p:pic>
      <p:sp>
        <p:nvSpPr>
          <p:cNvPr id="3" name="Multiply 2"/>
          <p:cNvSpPr/>
          <p:nvPr/>
        </p:nvSpPr>
        <p:spPr>
          <a:xfrm>
            <a:off x="1066800" y="4109869"/>
            <a:ext cx="533400" cy="681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7551820" y="4791135"/>
            <a:ext cx="533400" cy="681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80B2B8-3AEB-7AD8-97A5-2B40778683F1}"/>
              </a:ext>
            </a:extLst>
          </p:cNvPr>
          <p:cNvSpPr/>
          <p:nvPr/>
        </p:nvSpPr>
        <p:spPr>
          <a:xfrm>
            <a:off x="2743200" y="139492"/>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51090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8679" y="3393786"/>
            <a:ext cx="5227721" cy="3159413"/>
          </a:xfrm>
        </p:spPr>
        <p:txBody>
          <a:bodyPr>
            <a:normAutofit/>
          </a:bodyPr>
          <a:lstStyle/>
          <a:p>
            <a:pPr marL="0" indent="0">
              <a:buNone/>
              <a:defRPr/>
            </a:pPr>
            <a:r>
              <a:rPr lang="en-US" b="1" dirty="0" err="1">
                <a:latin typeface="Arial" panose="020B0604020202020204" pitchFamily="34" charset="0"/>
                <a:cs typeface="Arial" panose="020B0604020202020204" pitchFamily="34" charset="0"/>
              </a:rPr>
              <a:t>Temoprazole</a:t>
            </a:r>
            <a:r>
              <a:rPr lang="en-US" b="1" dirty="0">
                <a:latin typeface="Arial" panose="020B0604020202020204" pitchFamily="34" charset="0"/>
                <a:cs typeface="Arial" panose="020B0604020202020204" pitchFamily="34" charset="0"/>
              </a:rPr>
              <a:t>	1970</a:t>
            </a:r>
          </a:p>
          <a:p>
            <a:pPr marL="0" indent="0">
              <a:buNone/>
              <a:defRPr/>
            </a:pPr>
            <a:r>
              <a:rPr lang="en-US" b="1" dirty="0">
                <a:latin typeface="Arial" panose="020B0604020202020204" pitchFamily="34" charset="0"/>
                <a:cs typeface="Arial" panose="020B0604020202020204" pitchFamily="34" charset="0"/>
              </a:rPr>
              <a:t>    Omeprazole	    1980</a:t>
            </a:r>
          </a:p>
          <a:p>
            <a:pPr marL="0" indent="0">
              <a:buNone/>
              <a:defRPr/>
            </a:pPr>
            <a:r>
              <a:rPr lang="en-US" b="1" dirty="0">
                <a:latin typeface="Arial" panose="020B0604020202020204" pitchFamily="34" charset="0"/>
                <a:cs typeface="Arial" panose="020B0604020202020204" pitchFamily="34" charset="0"/>
              </a:rPr>
              <a:t>	Lansoprazole	1984</a:t>
            </a:r>
          </a:p>
          <a:p>
            <a:pPr marL="0" indent="0">
              <a:buNone/>
              <a:defRPr/>
            </a:pPr>
            <a:r>
              <a:rPr lang="en-US" b="1" dirty="0">
                <a:latin typeface="Arial" panose="020B0604020202020204" pitchFamily="34" charset="0"/>
                <a:cs typeface="Arial" panose="020B0604020202020204" pitchFamily="34" charset="0"/>
              </a:rPr>
              <a:t>	    Pantoprazole   1988</a:t>
            </a:r>
          </a:p>
          <a:p>
            <a:pPr marL="0" indent="0">
              <a:buNone/>
              <a:defRPr/>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Rabeprazole</a:t>
            </a:r>
            <a:r>
              <a:rPr lang="en-US" b="1" dirty="0">
                <a:latin typeface="Arial" panose="020B0604020202020204" pitchFamily="34" charset="0"/>
                <a:cs typeface="Arial" panose="020B0604020202020204" pitchFamily="34" charset="0"/>
              </a:rPr>
              <a:t>  1989</a:t>
            </a:r>
          </a:p>
          <a:p>
            <a:pPr marL="0" indent="0">
              <a:buNone/>
              <a:defRPr/>
            </a:pPr>
            <a:r>
              <a:rPr lang="en-US" b="1" dirty="0">
                <a:latin typeface="Arial" panose="020B0604020202020204" pitchFamily="34" charset="0"/>
                <a:cs typeface="Arial" panose="020B0604020202020204" pitchFamily="34" charset="0"/>
              </a:rPr>
              <a:t>		   Esomeprazole  1999</a:t>
            </a:r>
          </a:p>
          <a:p>
            <a:pPr marL="0" indent="0">
              <a:buNone/>
              <a:defRPr/>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Dexlensoprazole</a:t>
            </a:r>
            <a:r>
              <a:rPr lang="en-US" b="1" dirty="0">
                <a:latin typeface="Arial" panose="020B0604020202020204" pitchFamily="34" charset="0"/>
                <a:cs typeface="Arial" panose="020B0604020202020204" pitchFamily="34" charset="0"/>
              </a:rPr>
              <a:t>   2009</a:t>
            </a:r>
          </a:p>
          <a:p>
            <a:pPr marL="0" indent="0" algn="r">
              <a:spcBef>
                <a:spcPts val="2250"/>
              </a:spcBef>
              <a:buNone/>
              <a:defRPr/>
            </a:pPr>
            <a:endParaRPr lang="en-US" sz="3000" b="1" dirty="0">
              <a:solidFill>
                <a:srgbClr val="00206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4277225" y="2025891"/>
            <a:ext cx="3807995" cy="994172"/>
          </a:xfrm>
          <a:prstGeom prst="round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50" dirty="0">
                <a:solidFill>
                  <a:schemeClr val="bg1"/>
                </a:solidFill>
                <a:latin typeface="Arial" panose="020B0604020202020204" pitchFamily="34" charset="0"/>
                <a:cs typeface="Arial" panose="020B0604020202020204" pitchFamily="34" charset="0"/>
              </a:rPr>
              <a:t>PPIs</a:t>
            </a:r>
          </a:p>
        </p:txBody>
      </p:sp>
      <p:sp>
        <p:nvSpPr>
          <p:cNvPr id="6" name="Title 1"/>
          <p:cNvSpPr txBox="1">
            <a:spLocks/>
          </p:cNvSpPr>
          <p:nvPr/>
        </p:nvSpPr>
        <p:spPr>
          <a:xfrm>
            <a:off x="126331" y="2025891"/>
            <a:ext cx="3988469" cy="994172"/>
          </a:xfrm>
          <a:prstGeom prst="roundRect">
            <a:avLst/>
          </a:prstGeom>
          <a:solidFill>
            <a:schemeClr val="accent2">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bg1"/>
                </a:solidFill>
              </a:rPr>
              <a:t>H</a:t>
            </a:r>
            <a:r>
              <a:rPr lang="en-US" sz="3300" b="1" baseline="-25000" dirty="0">
                <a:solidFill>
                  <a:schemeClr val="bg1"/>
                </a:solidFill>
              </a:rPr>
              <a:t>2</a:t>
            </a:r>
            <a:r>
              <a:rPr lang="en-US" sz="3300" b="1" dirty="0">
                <a:solidFill>
                  <a:schemeClr val="bg1"/>
                </a:solidFill>
              </a:rPr>
              <a:t> Receptor Blockers</a:t>
            </a:r>
          </a:p>
        </p:txBody>
      </p:sp>
      <p:sp>
        <p:nvSpPr>
          <p:cNvPr id="7" name="Content Placeholder 4"/>
          <p:cNvSpPr txBox="1">
            <a:spLocks/>
          </p:cNvSpPr>
          <p:nvPr/>
        </p:nvSpPr>
        <p:spPr>
          <a:xfrm>
            <a:off x="309783" y="3218584"/>
            <a:ext cx="3621566" cy="3487016"/>
          </a:xfrm>
          <a:prstGeom prst="rect">
            <a:avLst/>
          </a:prstGeom>
        </p:spPr>
        <p:txBody>
          <a:bodyPr vert="horz" lIns="44002" tIns="22001" rIns="44002" bIns="22001" numCol="1" spcCol="9144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lvl="4" indent="-257175">
              <a:lnSpc>
                <a:spcPct val="100000"/>
              </a:lnSpc>
              <a:spcBef>
                <a:spcPts val="482"/>
              </a:spcBef>
              <a:spcAft>
                <a:spcPts val="289"/>
              </a:spcAft>
              <a:buSzPct val="150000"/>
              <a:defRPr/>
            </a:pPr>
            <a:r>
              <a:rPr lang="en-US" sz="2400" dirty="0">
                <a:cs typeface="Arial" panose="020B0604020202020204" pitchFamily="34" charset="0"/>
              </a:rPr>
              <a:t>Cannot provides 24 Hours pH control with once daily dose.</a:t>
            </a:r>
          </a:p>
          <a:p>
            <a:pPr marL="257175" lvl="4" indent="-257175">
              <a:lnSpc>
                <a:spcPct val="100000"/>
              </a:lnSpc>
              <a:spcBef>
                <a:spcPts val="482"/>
              </a:spcBef>
              <a:spcAft>
                <a:spcPts val="289"/>
              </a:spcAft>
              <a:buSzPct val="150000"/>
              <a:defRPr/>
            </a:pPr>
            <a:r>
              <a:rPr lang="en-US" sz="2400" dirty="0">
                <a:cs typeface="Arial" panose="020B0604020202020204" pitchFamily="34" charset="0"/>
              </a:rPr>
              <a:t>Delayed onset of action. (As long as 3 Hours)</a:t>
            </a:r>
          </a:p>
          <a:p>
            <a:pPr marL="257175" lvl="4" indent="-257175">
              <a:lnSpc>
                <a:spcPct val="100000"/>
              </a:lnSpc>
              <a:spcBef>
                <a:spcPts val="482"/>
              </a:spcBef>
              <a:spcAft>
                <a:spcPts val="289"/>
              </a:spcAft>
              <a:buSzPct val="150000"/>
              <a:defRPr/>
            </a:pPr>
            <a:r>
              <a:rPr lang="en-US" sz="2400" dirty="0">
                <a:cs typeface="Arial" panose="020B0604020202020204" pitchFamily="34" charset="0"/>
              </a:rPr>
              <a:t>Cimetidine, Ranitidine, </a:t>
            </a:r>
            <a:r>
              <a:rPr lang="en-US" sz="2400" b="1" dirty="0">
                <a:cs typeface="Arial" panose="020B0604020202020204" pitchFamily="34" charset="0"/>
              </a:rPr>
              <a:t>Famotidine</a:t>
            </a:r>
          </a:p>
        </p:txBody>
      </p:sp>
      <p:sp>
        <p:nvSpPr>
          <p:cNvPr id="8" name="Title 1"/>
          <p:cNvSpPr>
            <a:spLocks noGrp="1"/>
          </p:cNvSpPr>
          <p:nvPr>
            <p:ph type="title"/>
          </p:nvPr>
        </p:nvSpPr>
        <p:spPr>
          <a:xfrm>
            <a:off x="768096" y="585216"/>
            <a:ext cx="7290054" cy="1499616"/>
          </a:xfrm>
        </p:spPr>
        <p:txBody>
          <a:bodyPr/>
          <a:lstStyle/>
          <a:p>
            <a:r>
              <a:rPr lang="en-US" cap="none" dirty="0"/>
              <a:t>Acid Suppression</a:t>
            </a:r>
            <a:endParaRPr lang="en-US" dirty="0"/>
          </a:p>
        </p:txBody>
      </p:sp>
      <p:sp>
        <p:nvSpPr>
          <p:cNvPr id="2" name="Rectangle 1">
            <a:extLst>
              <a:ext uri="{FF2B5EF4-FFF2-40B4-BE49-F238E27FC236}">
                <a16:creationId xmlns:a16="http://schemas.microsoft.com/office/drawing/2014/main" id="{574E5DFB-0FC1-60B4-BC81-DAC1FBD4390A}"/>
              </a:ext>
            </a:extLst>
          </p:cNvPr>
          <p:cNvSpPr/>
          <p:nvPr/>
        </p:nvSpPr>
        <p:spPr>
          <a:xfrm>
            <a:off x="2448425" y="188976"/>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64098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502" y="2084832"/>
            <a:ext cx="3807995" cy="994172"/>
          </a:xfrm>
          <a:prstGeom prst="round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50" dirty="0">
                <a:solidFill>
                  <a:schemeClr val="bg1"/>
                </a:solidFill>
                <a:latin typeface="Arial" panose="020B0604020202020204" pitchFamily="34" charset="0"/>
                <a:cs typeface="Arial" panose="020B0604020202020204" pitchFamily="34" charset="0"/>
              </a:rPr>
              <a:t>PPIs</a:t>
            </a:r>
          </a:p>
        </p:txBody>
      </p:sp>
      <p:sp>
        <p:nvSpPr>
          <p:cNvPr id="6" name="Title 1"/>
          <p:cNvSpPr txBox="1">
            <a:spLocks/>
          </p:cNvSpPr>
          <p:nvPr/>
        </p:nvSpPr>
        <p:spPr>
          <a:xfrm>
            <a:off x="4646275" y="2070647"/>
            <a:ext cx="3988469" cy="994172"/>
          </a:xfrm>
          <a:prstGeom prst="roundRect">
            <a:avLst/>
          </a:prstGeom>
          <a:solidFill>
            <a:schemeClr val="accent2">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P-CAB</a:t>
            </a:r>
          </a:p>
        </p:txBody>
      </p:sp>
      <p:sp>
        <p:nvSpPr>
          <p:cNvPr id="8" name="Title 1"/>
          <p:cNvSpPr>
            <a:spLocks noGrp="1"/>
          </p:cNvSpPr>
          <p:nvPr>
            <p:ph type="title"/>
          </p:nvPr>
        </p:nvSpPr>
        <p:spPr>
          <a:xfrm>
            <a:off x="768096" y="585216"/>
            <a:ext cx="7290054" cy="1499616"/>
          </a:xfrm>
        </p:spPr>
        <p:txBody>
          <a:bodyPr/>
          <a:lstStyle/>
          <a:p>
            <a:r>
              <a:rPr lang="en-US" cap="none" dirty="0"/>
              <a:t>Acid Suppression</a:t>
            </a:r>
            <a:endParaRPr lang="en-US"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515271"/>
            <a:ext cx="4191000" cy="2904668"/>
          </a:xfrm>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96132"/>
            <a:ext cx="4191000" cy="2904668"/>
          </a:xfrm>
          <a:prstGeom prst="rect">
            <a:avLst/>
          </a:prstGeom>
        </p:spPr>
      </p:pic>
      <p:sp>
        <p:nvSpPr>
          <p:cNvPr id="3" name="Multiply 2"/>
          <p:cNvSpPr/>
          <p:nvPr/>
        </p:nvSpPr>
        <p:spPr>
          <a:xfrm>
            <a:off x="3048000" y="4800600"/>
            <a:ext cx="533400" cy="681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7524750" y="3868984"/>
            <a:ext cx="533400" cy="681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34E1CA-658C-0A5B-F07A-D7A73C04F86C}"/>
              </a:ext>
            </a:extLst>
          </p:cNvPr>
          <p:cNvSpPr/>
          <p:nvPr/>
        </p:nvSpPr>
        <p:spPr>
          <a:xfrm>
            <a:off x="2743200" y="60960"/>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2446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3393786"/>
            <a:ext cx="5227721" cy="3159413"/>
          </a:xfrm>
        </p:spPr>
        <p:txBody>
          <a:bodyPr>
            <a:normAutofit/>
          </a:bodyPr>
          <a:lstStyle/>
          <a:p>
            <a:pPr marL="0" indent="0">
              <a:buNone/>
              <a:defRPr/>
            </a:pPr>
            <a:r>
              <a:rPr lang="en-US" b="1" dirty="0" err="1">
                <a:latin typeface="Arial" panose="020B0604020202020204" pitchFamily="34" charset="0"/>
                <a:cs typeface="Arial" panose="020B0604020202020204" pitchFamily="34" charset="0"/>
              </a:rPr>
              <a:t>Temoprazole</a:t>
            </a:r>
            <a:r>
              <a:rPr lang="en-US" b="1" dirty="0">
                <a:latin typeface="Arial" panose="020B0604020202020204" pitchFamily="34" charset="0"/>
                <a:cs typeface="Arial" panose="020B0604020202020204" pitchFamily="34" charset="0"/>
              </a:rPr>
              <a:t>	1970</a:t>
            </a:r>
          </a:p>
          <a:p>
            <a:pPr marL="0" indent="0">
              <a:buNone/>
              <a:defRPr/>
            </a:pPr>
            <a:r>
              <a:rPr lang="en-US" b="1" dirty="0">
                <a:latin typeface="Arial" panose="020B0604020202020204" pitchFamily="34" charset="0"/>
                <a:cs typeface="Arial" panose="020B0604020202020204" pitchFamily="34" charset="0"/>
              </a:rPr>
              <a:t>    Omeprazole	    1980</a:t>
            </a:r>
          </a:p>
          <a:p>
            <a:pPr marL="0" indent="0">
              <a:buNone/>
              <a:defRPr/>
            </a:pPr>
            <a:r>
              <a:rPr lang="en-US" b="1" dirty="0">
                <a:latin typeface="Arial" panose="020B0604020202020204" pitchFamily="34" charset="0"/>
                <a:cs typeface="Arial" panose="020B0604020202020204" pitchFamily="34" charset="0"/>
              </a:rPr>
              <a:t>	Lansoprazole	1984</a:t>
            </a:r>
          </a:p>
          <a:p>
            <a:pPr marL="0" indent="0">
              <a:buNone/>
              <a:defRPr/>
            </a:pPr>
            <a:r>
              <a:rPr lang="en-US" b="1" dirty="0">
                <a:latin typeface="Arial" panose="020B0604020202020204" pitchFamily="34" charset="0"/>
                <a:cs typeface="Arial" panose="020B0604020202020204" pitchFamily="34" charset="0"/>
              </a:rPr>
              <a:t>	    Pantoprazole   1988</a:t>
            </a:r>
          </a:p>
          <a:p>
            <a:pPr marL="0" indent="0">
              <a:buNone/>
              <a:defRPr/>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Rabeprazole</a:t>
            </a:r>
            <a:r>
              <a:rPr lang="en-US" b="1" dirty="0">
                <a:latin typeface="Arial" panose="020B0604020202020204" pitchFamily="34" charset="0"/>
                <a:cs typeface="Arial" panose="020B0604020202020204" pitchFamily="34" charset="0"/>
              </a:rPr>
              <a:t>  1989</a:t>
            </a:r>
          </a:p>
          <a:p>
            <a:pPr marL="0" indent="0">
              <a:buNone/>
              <a:defRPr/>
            </a:pPr>
            <a:r>
              <a:rPr lang="en-US" b="1" dirty="0">
                <a:latin typeface="Arial" panose="020B0604020202020204" pitchFamily="34" charset="0"/>
                <a:cs typeface="Arial" panose="020B0604020202020204" pitchFamily="34" charset="0"/>
              </a:rPr>
              <a:t>		   Esomeprazole  1999</a:t>
            </a:r>
          </a:p>
          <a:p>
            <a:pPr marL="0" indent="0">
              <a:buNone/>
              <a:defRPr/>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Dexlensoprazole</a:t>
            </a:r>
            <a:r>
              <a:rPr lang="en-US" b="1" dirty="0">
                <a:latin typeface="Arial" panose="020B0604020202020204" pitchFamily="34" charset="0"/>
                <a:cs typeface="Arial" panose="020B0604020202020204" pitchFamily="34" charset="0"/>
              </a:rPr>
              <a:t>   2009</a:t>
            </a:r>
          </a:p>
          <a:p>
            <a:pPr marL="0" indent="0" algn="r">
              <a:spcBef>
                <a:spcPts val="2250"/>
              </a:spcBef>
              <a:buNone/>
              <a:defRPr/>
            </a:pPr>
            <a:endParaRPr lang="en-US" sz="3000" b="1" dirty="0">
              <a:solidFill>
                <a:srgbClr val="00206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208546" y="2025891"/>
            <a:ext cx="3807995" cy="994172"/>
          </a:xfrm>
          <a:prstGeom prst="round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50" dirty="0">
                <a:solidFill>
                  <a:schemeClr val="bg1"/>
                </a:solidFill>
                <a:latin typeface="Arial" panose="020B0604020202020204" pitchFamily="34" charset="0"/>
                <a:cs typeface="Arial" panose="020B0604020202020204" pitchFamily="34" charset="0"/>
              </a:rPr>
              <a:t>PPIs</a:t>
            </a:r>
          </a:p>
        </p:txBody>
      </p:sp>
      <p:sp>
        <p:nvSpPr>
          <p:cNvPr id="7" name="Content Placeholder 4"/>
          <p:cNvSpPr txBox="1">
            <a:spLocks/>
          </p:cNvSpPr>
          <p:nvPr/>
        </p:nvSpPr>
        <p:spPr>
          <a:xfrm>
            <a:off x="5258428" y="3229984"/>
            <a:ext cx="3621566" cy="3487016"/>
          </a:xfrm>
          <a:prstGeom prst="rect">
            <a:avLst/>
          </a:prstGeom>
        </p:spPr>
        <p:txBody>
          <a:bodyPr vert="horz" lIns="44002" tIns="22001" rIns="44002" bIns="22001" numCol="1" spcCol="9144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lvl="4" indent="-257175">
              <a:lnSpc>
                <a:spcPct val="100000"/>
              </a:lnSpc>
              <a:spcBef>
                <a:spcPts val="482"/>
              </a:spcBef>
              <a:spcAft>
                <a:spcPts val="289"/>
              </a:spcAft>
              <a:buSzPct val="150000"/>
              <a:defRPr/>
            </a:pPr>
            <a:r>
              <a:rPr lang="en-US" sz="2400" dirty="0">
                <a:cs typeface="Arial" panose="020B0604020202020204" pitchFamily="34" charset="0"/>
              </a:rPr>
              <a:t>Potent potassium competitive acid blocker</a:t>
            </a:r>
          </a:p>
          <a:p>
            <a:pPr marL="257175" lvl="4" indent="-257175">
              <a:lnSpc>
                <a:spcPct val="100000"/>
              </a:lnSpc>
              <a:spcBef>
                <a:spcPts val="482"/>
              </a:spcBef>
              <a:spcAft>
                <a:spcPts val="289"/>
              </a:spcAft>
              <a:buSzPct val="150000"/>
              <a:defRPr/>
            </a:pPr>
            <a:r>
              <a:rPr lang="en-US" sz="2400" dirty="0">
                <a:cs typeface="Arial" panose="020B0604020202020204" pitchFamily="34" charset="0"/>
              </a:rPr>
              <a:t>Binds &amp; inhibits H+,K+-ATPase at the final step in the acid secretory pathway in gastric parietal cells.</a:t>
            </a:r>
          </a:p>
          <a:p>
            <a:pPr marL="257175" lvl="4" indent="-257175">
              <a:lnSpc>
                <a:spcPct val="100000"/>
              </a:lnSpc>
              <a:spcBef>
                <a:spcPts val="482"/>
              </a:spcBef>
              <a:spcAft>
                <a:spcPts val="289"/>
              </a:spcAft>
              <a:buSzPct val="150000"/>
              <a:defRPr/>
            </a:pPr>
            <a:r>
              <a:rPr lang="en-US" sz="2400" b="1" dirty="0" err="1">
                <a:cs typeface="Arial" panose="020B0604020202020204" pitchFamily="34" charset="0"/>
              </a:rPr>
              <a:t>Vonoprazan</a:t>
            </a:r>
            <a:r>
              <a:rPr lang="en-US" sz="2400" b="1" dirty="0">
                <a:cs typeface="Arial" panose="020B0604020202020204" pitchFamily="34" charset="0"/>
              </a:rPr>
              <a:t> 2015 (Japan)</a:t>
            </a:r>
          </a:p>
        </p:txBody>
      </p:sp>
      <p:sp>
        <p:nvSpPr>
          <p:cNvPr id="8" name="Title 1"/>
          <p:cNvSpPr>
            <a:spLocks noGrp="1"/>
          </p:cNvSpPr>
          <p:nvPr>
            <p:ph type="title"/>
          </p:nvPr>
        </p:nvSpPr>
        <p:spPr>
          <a:xfrm>
            <a:off x="768096" y="585216"/>
            <a:ext cx="7290054" cy="1499616"/>
          </a:xfrm>
        </p:spPr>
        <p:txBody>
          <a:bodyPr/>
          <a:lstStyle/>
          <a:p>
            <a:r>
              <a:rPr lang="en-US" cap="none" dirty="0"/>
              <a:t>Acid Suppression</a:t>
            </a:r>
            <a:endParaRPr lang="en-US" dirty="0"/>
          </a:p>
        </p:txBody>
      </p:sp>
      <p:sp>
        <p:nvSpPr>
          <p:cNvPr id="9" name="Title 1"/>
          <p:cNvSpPr txBox="1">
            <a:spLocks/>
          </p:cNvSpPr>
          <p:nvPr/>
        </p:nvSpPr>
        <p:spPr>
          <a:xfrm>
            <a:off x="4646275" y="2070647"/>
            <a:ext cx="3988469" cy="994172"/>
          </a:xfrm>
          <a:prstGeom prst="roundRect">
            <a:avLst/>
          </a:prstGeom>
          <a:solidFill>
            <a:schemeClr val="accent2">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P-CAB</a:t>
            </a:r>
          </a:p>
        </p:txBody>
      </p:sp>
      <p:sp>
        <p:nvSpPr>
          <p:cNvPr id="2" name="Rectangle 1">
            <a:extLst>
              <a:ext uri="{FF2B5EF4-FFF2-40B4-BE49-F238E27FC236}">
                <a16:creationId xmlns:a16="http://schemas.microsoft.com/office/drawing/2014/main" id="{59AE94F6-24B5-A086-A36D-6226B6684F03}"/>
              </a:ext>
            </a:extLst>
          </p:cNvPr>
          <p:cNvSpPr/>
          <p:nvPr/>
        </p:nvSpPr>
        <p:spPr>
          <a:xfrm>
            <a:off x="2613860" y="106394"/>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80742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0044" t="21875" r="18961" b="15625"/>
          <a:stretch/>
        </p:blipFill>
        <p:spPr>
          <a:xfrm>
            <a:off x="-234696" y="-5224"/>
            <a:ext cx="8007096" cy="6863224"/>
          </a:xfrm>
          <a:prstGeom prst="rect">
            <a:avLst/>
          </a:prstGeom>
        </p:spPr>
      </p:pic>
      <p:sp>
        <p:nvSpPr>
          <p:cNvPr id="4" name="TextBox 3"/>
          <p:cNvSpPr txBox="1"/>
          <p:nvPr/>
        </p:nvSpPr>
        <p:spPr>
          <a:xfrm rot="19458587">
            <a:off x="-450307" y="3103222"/>
            <a:ext cx="9988568" cy="646331"/>
          </a:xfrm>
          <a:prstGeom prst="rect">
            <a:avLst/>
          </a:prstGeom>
          <a:solidFill>
            <a:schemeClr val="bg1"/>
          </a:solidFill>
        </p:spPr>
        <p:txBody>
          <a:bodyPr wrap="none" rtlCol="0">
            <a:spAutoFit/>
          </a:bodyPr>
          <a:lstStyle/>
          <a:p>
            <a:r>
              <a:rPr lang="en-US" b="1" dirty="0"/>
              <a:t>CONCLUSION</a:t>
            </a:r>
            <a:r>
              <a:rPr lang="en-US" dirty="0"/>
              <a:t>: Efficacy of </a:t>
            </a:r>
            <a:r>
              <a:rPr lang="en-US" dirty="0" err="1"/>
              <a:t>vonoprazan</a:t>
            </a:r>
            <a:r>
              <a:rPr lang="en-US" dirty="0"/>
              <a:t>-based triple therapy is superior to that of PPI-based triple therapy</a:t>
            </a:r>
          </a:p>
          <a:p>
            <a:r>
              <a:rPr lang="en-US" dirty="0"/>
              <a:t>                        for first-line H. pylori eradication</a:t>
            </a:r>
          </a:p>
        </p:txBody>
      </p:sp>
      <p:sp>
        <p:nvSpPr>
          <p:cNvPr id="2" name="Rectangle 1">
            <a:extLst>
              <a:ext uri="{FF2B5EF4-FFF2-40B4-BE49-F238E27FC236}">
                <a16:creationId xmlns:a16="http://schemas.microsoft.com/office/drawing/2014/main" id="{E799EAC1-7ED9-955A-5AC3-18E9CE8ECB32}"/>
              </a:ext>
            </a:extLst>
          </p:cNvPr>
          <p:cNvSpPr/>
          <p:nvPr/>
        </p:nvSpPr>
        <p:spPr>
          <a:xfrm>
            <a:off x="2819400" y="-21771"/>
            <a:ext cx="35052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RESEARCH</a:t>
            </a:r>
            <a:endParaRPr lang="en-PK" sz="2400" b="1" dirty="0">
              <a:solidFill>
                <a:schemeClr val="tx1"/>
              </a:solidFill>
            </a:endParaRPr>
          </a:p>
        </p:txBody>
      </p:sp>
    </p:spTree>
    <p:extLst>
      <p:ext uri="{BB962C8B-B14F-4D97-AF65-F5344CB8AC3E}">
        <p14:creationId xmlns:p14="http://schemas.microsoft.com/office/powerpoint/2010/main" val="28700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427" y="2890372"/>
            <a:ext cx="7758952" cy="2463495"/>
          </a:xfrm>
          <a:prstGeom prst="rect">
            <a:avLst/>
          </a:prstGeom>
        </p:spPr>
        <p:txBody>
          <a:bodyPr wrap="square">
            <a:spAutoFit/>
          </a:bodyPr>
          <a:lstStyle/>
          <a:p>
            <a:pPr marL="114300" marR="0" indent="-57150" algn="ctr">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Real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w</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rld</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evide</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evaluat</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effi</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acy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safe</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ono</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raza</a:t>
            </a:r>
            <a:r>
              <a:rPr lang="en-US" sz="3600" b="1" dirty="0" err="1">
                <a:solidFill>
                  <a:srgbClr val="0D8988"/>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3600" dirty="0">
                <a:latin typeface="Times New Roman" panose="02020603050405020304" pitchFamily="18" charset="0"/>
                <a:ea typeface="Calibri" panose="020F0502020204030204" pitchFamily="34" charset="0"/>
                <a:cs typeface="Times New Roman" panose="02020603050405020304" pitchFamily="18" charset="0"/>
              </a:rPr>
              <a:t>Gastrointestinal disorders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in Pakistani population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57427" y="549918"/>
            <a:ext cx="6466303" cy="1323439"/>
          </a:xfrm>
          <a:prstGeom prst="rect">
            <a:avLst/>
          </a:prstGeom>
          <a:noFill/>
        </p:spPr>
        <p:txBody>
          <a:bodyPr wrap="square" rtlCol="0">
            <a:spAutoFit/>
          </a:bodyPr>
          <a:lstStyle/>
          <a:p>
            <a:r>
              <a:rPr lang="en-US" sz="4000" b="1" dirty="0"/>
              <a:t>First-ever National study on </a:t>
            </a:r>
            <a:r>
              <a:rPr lang="en-US" sz="4000" b="1" dirty="0" err="1"/>
              <a:t>Vonoprazan</a:t>
            </a:r>
            <a:endParaRPr lang="en-US" sz="4000" b="1" dirty="0"/>
          </a:p>
        </p:txBody>
      </p:sp>
      <p:pic>
        <p:nvPicPr>
          <p:cNvPr id="9" name="Picture 8"/>
          <p:cNvPicPr>
            <a:picLocks noChangeAspect="1"/>
          </p:cNvPicPr>
          <p:nvPr/>
        </p:nvPicPr>
        <p:blipFill>
          <a:blip r:embed="rId2"/>
          <a:stretch>
            <a:fillRect/>
          </a:stretch>
        </p:blipFill>
        <p:spPr>
          <a:xfrm>
            <a:off x="7922821" y="578821"/>
            <a:ext cx="1046118" cy="69632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52400" y="6400800"/>
            <a:ext cx="2230804" cy="338554"/>
          </a:xfrm>
          <a:prstGeom prst="rect">
            <a:avLst/>
          </a:prstGeom>
          <a:noFill/>
        </p:spPr>
        <p:txBody>
          <a:bodyPr wrap="none" rtlCol="0">
            <a:spAutoFit/>
          </a:bodyPr>
          <a:lstStyle/>
          <a:p>
            <a:r>
              <a:rPr lang="en-US" sz="1600" dirty="0"/>
              <a:t>Submitted for Publication</a:t>
            </a:r>
          </a:p>
        </p:txBody>
      </p:sp>
      <p:sp>
        <p:nvSpPr>
          <p:cNvPr id="2" name="Rectangle 1">
            <a:extLst>
              <a:ext uri="{FF2B5EF4-FFF2-40B4-BE49-F238E27FC236}">
                <a16:creationId xmlns:a16="http://schemas.microsoft.com/office/drawing/2014/main" id="{80ACEA9F-0C18-57E9-79DC-4A32E5C642B6}"/>
              </a:ext>
            </a:extLst>
          </p:cNvPr>
          <p:cNvSpPr/>
          <p:nvPr/>
        </p:nvSpPr>
        <p:spPr>
          <a:xfrm>
            <a:off x="2895600" y="107845"/>
            <a:ext cx="3602404"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RESEARCH</a:t>
            </a:r>
            <a:endParaRPr lang="en-PK" sz="2400" b="1" dirty="0">
              <a:solidFill>
                <a:schemeClr val="tx1"/>
              </a:solidFill>
            </a:endParaRPr>
          </a:p>
        </p:txBody>
      </p:sp>
      <p:pic>
        <p:nvPicPr>
          <p:cNvPr id="3" name="Content Placeholder 4">
            <a:extLst>
              <a:ext uri="{FF2B5EF4-FFF2-40B4-BE49-F238E27FC236}">
                <a16:creationId xmlns:a16="http://schemas.microsoft.com/office/drawing/2014/main" id="{F574C62A-D5C9-3F13-FCBA-3AE810C61565}"/>
              </a:ext>
            </a:extLst>
          </p:cNvPr>
          <p:cNvPicPr>
            <a:picLocks noChangeAspect="1"/>
          </p:cNvPicPr>
          <p:nvPr/>
        </p:nvPicPr>
        <p:blipFill rotWithShape="1">
          <a:blip r:embed="rId3"/>
          <a:srcRect t="13082" r="17493" b="7615"/>
          <a:stretch/>
        </p:blipFill>
        <p:spPr>
          <a:xfrm>
            <a:off x="87609" y="1916464"/>
            <a:ext cx="9115433" cy="4928398"/>
          </a:xfrm>
          <a:prstGeom prst="rect">
            <a:avLst/>
          </a:prstGeom>
        </p:spPr>
      </p:pic>
    </p:spTree>
    <p:extLst>
      <p:ext uri="{BB962C8B-B14F-4D97-AF65-F5344CB8AC3E}">
        <p14:creationId xmlns:p14="http://schemas.microsoft.com/office/powerpoint/2010/main" val="263719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64154" y="6022680"/>
            <a:ext cx="1681352" cy="70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3751" y="768567"/>
            <a:ext cx="8283610" cy="584775"/>
          </a:xfrm>
          <a:prstGeom prst="rect">
            <a:avLst/>
          </a:prstGeom>
          <a:noFill/>
        </p:spPr>
        <p:txBody>
          <a:bodyPr wrap="square" rtlCol="0">
            <a:spAutoFit/>
          </a:bodyPr>
          <a:lstStyle/>
          <a:p>
            <a:r>
              <a:rPr lang="en-US" sz="3200" b="1" dirty="0">
                <a:solidFill>
                  <a:srgbClr val="403D74"/>
                </a:solidFill>
                <a:latin typeface="Times New Roman" panose="02020603050405020304" pitchFamily="18" charset="0"/>
                <a:cs typeface="Times New Roman" panose="02020603050405020304" pitchFamily="18" charset="0"/>
              </a:rPr>
              <a:t>Key Findings:</a:t>
            </a:r>
          </a:p>
        </p:txBody>
      </p:sp>
      <p:sp>
        <p:nvSpPr>
          <p:cNvPr id="39" name="Rectangle 38"/>
          <p:cNvSpPr/>
          <p:nvPr/>
        </p:nvSpPr>
        <p:spPr>
          <a:xfrm>
            <a:off x="6036801" y="843937"/>
            <a:ext cx="1538058"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n= 1642</a:t>
            </a:r>
            <a:endParaRPr lang="en-US" sz="2400" dirty="0"/>
          </a:p>
        </p:txBody>
      </p:sp>
      <p:sp>
        <p:nvSpPr>
          <p:cNvPr id="4" name="Pentagon 3"/>
          <p:cNvSpPr/>
          <p:nvPr/>
        </p:nvSpPr>
        <p:spPr>
          <a:xfrm>
            <a:off x="1250576" y="2020161"/>
            <a:ext cx="3217084" cy="766483"/>
          </a:xfrm>
          <a:prstGeom prst="homePlate">
            <a:avLst/>
          </a:prstGeom>
          <a:solidFill>
            <a:srgbClr val="82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4831976" y="2020160"/>
            <a:ext cx="3217084" cy="766483"/>
          </a:xfrm>
          <a:prstGeom prst="homePlate">
            <a:avLst/>
          </a:prstGeom>
          <a:solidFill>
            <a:srgbClr val="82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937" y="1541346"/>
            <a:ext cx="3706723" cy="461665"/>
          </a:xfrm>
          <a:prstGeom prst="rect">
            <a:avLst/>
          </a:prstGeom>
          <a:noFill/>
        </p:spPr>
        <p:txBody>
          <a:bodyPr wrap="square" rtlCol="0">
            <a:spAutoFit/>
          </a:bodyPr>
          <a:lstStyle/>
          <a:p>
            <a:r>
              <a:rPr lang="en-US" sz="2400" b="1" dirty="0" err="1"/>
              <a:t>Gerd</a:t>
            </a:r>
            <a:r>
              <a:rPr lang="en-US" sz="2400" b="1" dirty="0"/>
              <a:t> Q Score at Baseline </a:t>
            </a:r>
          </a:p>
        </p:txBody>
      </p:sp>
      <p:sp>
        <p:nvSpPr>
          <p:cNvPr id="7" name="Rectangle 6"/>
          <p:cNvSpPr/>
          <p:nvPr/>
        </p:nvSpPr>
        <p:spPr>
          <a:xfrm>
            <a:off x="1610174" y="2115308"/>
            <a:ext cx="2265364" cy="584775"/>
          </a:xfrm>
          <a:prstGeom prst="rect">
            <a:avLst/>
          </a:prstGeom>
        </p:spPr>
        <p:txBody>
          <a:bodyPr wrap="none">
            <a:spAutoFit/>
          </a:bodyPr>
          <a:lstStyle/>
          <a:p>
            <a:r>
              <a:rPr lang="en-US" sz="3200" b="1" dirty="0">
                <a:solidFill>
                  <a:schemeClr val="bg1"/>
                </a:solidFill>
              </a:rPr>
              <a:t>20.37±15.87</a:t>
            </a:r>
          </a:p>
        </p:txBody>
      </p:sp>
      <p:sp>
        <p:nvSpPr>
          <p:cNvPr id="9" name="TextBox 8"/>
          <p:cNvSpPr txBox="1"/>
          <p:nvPr/>
        </p:nvSpPr>
        <p:spPr>
          <a:xfrm>
            <a:off x="4827677" y="1541346"/>
            <a:ext cx="3706723" cy="461665"/>
          </a:xfrm>
          <a:prstGeom prst="rect">
            <a:avLst/>
          </a:prstGeom>
          <a:noFill/>
        </p:spPr>
        <p:txBody>
          <a:bodyPr wrap="square" rtlCol="0">
            <a:spAutoFit/>
          </a:bodyPr>
          <a:lstStyle/>
          <a:p>
            <a:r>
              <a:rPr lang="en-US" sz="2400" b="1" dirty="0" err="1"/>
              <a:t>Gerd</a:t>
            </a:r>
            <a:r>
              <a:rPr lang="en-US" sz="2400" b="1" dirty="0"/>
              <a:t> Q Score at 4</a:t>
            </a:r>
            <a:r>
              <a:rPr lang="en-US" sz="2400" b="1" baseline="30000" dirty="0"/>
              <a:t>th</a:t>
            </a:r>
            <a:r>
              <a:rPr lang="en-US" sz="2400" b="1" dirty="0"/>
              <a:t> week </a:t>
            </a:r>
          </a:p>
        </p:txBody>
      </p:sp>
      <p:sp>
        <p:nvSpPr>
          <p:cNvPr id="10" name="Rectangle 9"/>
          <p:cNvSpPr/>
          <p:nvPr/>
        </p:nvSpPr>
        <p:spPr>
          <a:xfrm>
            <a:off x="5626316" y="2111013"/>
            <a:ext cx="1858201" cy="584775"/>
          </a:xfrm>
          <a:prstGeom prst="rect">
            <a:avLst/>
          </a:prstGeom>
        </p:spPr>
        <p:txBody>
          <a:bodyPr wrap="none">
            <a:spAutoFit/>
          </a:bodyPr>
          <a:lstStyle/>
          <a:p>
            <a:r>
              <a:rPr lang="en-US" sz="3200" b="1" dirty="0">
                <a:solidFill>
                  <a:schemeClr val="bg1"/>
                </a:solidFill>
              </a:rPr>
              <a:t>3.70±6.31</a:t>
            </a:r>
          </a:p>
        </p:txBody>
      </p:sp>
      <p:sp>
        <p:nvSpPr>
          <p:cNvPr id="11" name="Pentagon 10"/>
          <p:cNvSpPr/>
          <p:nvPr/>
        </p:nvSpPr>
        <p:spPr>
          <a:xfrm>
            <a:off x="1250576" y="3349972"/>
            <a:ext cx="3217084" cy="766483"/>
          </a:xfrm>
          <a:prstGeom prst="homePlate">
            <a:avLst/>
          </a:prstGeom>
          <a:solidFill>
            <a:srgbClr val="403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flipH="1">
            <a:off x="4831976" y="3349971"/>
            <a:ext cx="3217084" cy="766483"/>
          </a:xfrm>
          <a:prstGeom prst="homePlate">
            <a:avLst/>
          </a:prstGeom>
          <a:solidFill>
            <a:srgbClr val="403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6519" y="2871157"/>
            <a:ext cx="4091142" cy="369332"/>
          </a:xfrm>
          <a:prstGeom prst="rect">
            <a:avLst/>
          </a:prstGeom>
          <a:noFill/>
        </p:spPr>
        <p:txBody>
          <a:bodyPr wrap="square" rtlCol="0">
            <a:spAutoFit/>
          </a:bodyPr>
          <a:lstStyle/>
          <a:p>
            <a:r>
              <a:rPr lang="en-US" b="1" dirty="0"/>
              <a:t>H. Pylori positive at Baseline </a:t>
            </a:r>
          </a:p>
        </p:txBody>
      </p:sp>
      <p:sp>
        <p:nvSpPr>
          <p:cNvPr id="14" name="Rectangle 13"/>
          <p:cNvSpPr/>
          <p:nvPr/>
        </p:nvSpPr>
        <p:spPr>
          <a:xfrm>
            <a:off x="2248802" y="3445119"/>
            <a:ext cx="902811" cy="584775"/>
          </a:xfrm>
          <a:prstGeom prst="rect">
            <a:avLst/>
          </a:prstGeom>
        </p:spPr>
        <p:txBody>
          <a:bodyPr wrap="none">
            <a:spAutoFit/>
          </a:bodyPr>
          <a:lstStyle/>
          <a:p>
            <a:r>
              <a:rPr lang="en-US" sz="3200" b="1" dirty="0">
                <a:solidFill>
                  <a:schemeClr val="bg1"/>
                </a:solidFill>
              </a:rPr>
              <a:t>735 </a:t>
            </a:r>
          </a:p>
        </p:txBody>
      </p:sp>
      <p:sp>
        <p:nvSpPr>
          <p:cNvPr id="15" name="TextBox 14"/>
          <p:cNvSpPr txBox="1"/>
          <p:nvPr/>
        </p:nvSpPr>
        <p:spPr>
          <a:xfrm>
            <a:off x="4467660" y="2871157"/>
            <a:ext cx="4676340" cy="369332"/>
          </a:xfrm>
          <a:prstGeom prst="rect">
            <a:avLst/>
          </a:prstGeom>
          <a:noFill/>
        </p:spPr>
        <p:txBody>
          <a:bodyPr wrap="square" rtlCol="0">
            <a:spAutoFit/>
          </a:bodyPr>
          <a:lstStyle/>
          <a:p>
            <a:r>
              <a:rPr lang="en-US" b="1" dirty="0"/>
              <a:t>H. Pylori Negative at 4</a:t>
            </a:r>
            <a:r>
              <a:rPr lang="en-US" b="1" baseline="30000" dirty="0"/>
              <a:t>th</a:t>
            </a:r>
            <a:r>
              <a:rPr lang="en-US" b="1" dirty="0"/>
              <a:t> week After Therapy  </a:t>
            </a:r>
          </a:p>
        </p:txBody>
      </p:sp>
      <p:sp>
        <p:nvSpPr>
          <p:cNvPr id="16" name="Rectangle 15"/>
          <p:cNvSpPr/>
          <p:nvPr/>
        </p:nvSpPr>
        <p:spPr>
          <a:xfrm>
            <a:off x="6264944" y="3440824"/>
            <a:ext cx="809837" cy="584775"/>
          </a:xfrm>
          <a:prstGeom prst="rect">
            <a:avLst/>
          </a:prstGeom>
        </p:spPr>
        <p:txBody>
          <a:bodyPr wrap="none">
            <a:spAutoFit/>
          </a:bodyPr>
          <a:lstStyle/>
          <a:p>
            <a:r>
              <a:rPr lang="en-US" sz="3200" b="1" dirty="0">
                <a:solidFill>
                  <a:schemeClr val="bg1"/>
                </a:solidFill>
              </a:rPr>
              <a:t>667</a:t>
            </a:r>
          </a:p>
        </p:txBody>
      </p:sp>
      <p:sp>
        <p:nvSpPr>
          <p:cNvPr id="8" name="Up Arrow 7"/>
          <p:cNvSpPr/>
          <p:nvPr/>
        </p:nvSpPr>
        <p:spPr>
          <a:xfrm>
            <a:off x="860612" y="3440824"/>
            <a:ext cx="749562" cy="902576"/>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0800000">
            <a:off x="7638238" y="3446736"/>
            <a:ext cx="749562" cy="902576"/>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4727107" y="4964296"/>
            <a:ext cx="1492623" cy="1435558"/>
          </a:xfrm>
          <a:prstGeom prst="flowChartConnector">
            <a:avLst/>
          </a:prstGeom>
          <a:solidFill>
            <a:srgbClr val="118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08165" y="5312123"/>
            <a:ext cx="1553225" cy="707886"/>
          </a:xfrm>
          <a:prstGeom prst="rect">
            <a:avLst/>
          </a:prstGeom>
        </p:spPr>
        <p:txBody>
          <a:bodyPr wrap="square">
            <a:spAutoFit/>
          </a:bodyPr>
          <a:lstStyle/>
          <a:p>
            <a:pPr algn="ctr"/>
            <a:r>
              <a:rPr lang="en-US" sz="4000" b="1" dirty="0">
                <a:solidFill>
                  <a:schemeClr val="bg1"/>
                </a:solidFill>
              </a:rPr>
              <a:t>&gt;70% </a:t>
            </a:r>
          </a:p>
        </p:txBody>
      </p:sp>
      <p:sp>
        <p:nvSpPr>
          <p:cNvPr id="21" name="Rectangle 20"/>
          <p:cNvSpPr/>
          <p:nvPr/>
        </p:nvSpPr>
        <p:spPr>
          <a:xfrm>
            <a:off x="4346231" y="4340106"/>
            <a:ext cx="2477188" cy="646331"/>
          </a:xfrm>
          <a:prstGeom prst="rect">
            <a:avLst/>
          </a:prstGeom>
        </p:spPr>
        <p:txBody>
          <a:bodyPr wrap="square">
            <a:spAutoFit/>
          </a:bodyPr>
          <a:lstStyle/>
          <a:p>
            <a:pPr algn="ctr"/>
            <a:r>
              <a:rPr lang="en-US" b="1" dirty="0"/>
              <a:t>Acid regurgitation and heartburn-free days </a:t>
            </a:r>
          </a:p>
        </p:txBody>
      </p:sp>
      <p:sp>
        <p:nvSpPr>
          <p:cNvPr id="23" name="Flowchart: Connector 22"/>
          <p:cNvSpPr/>
          <p:nvPr/>
        </p:nvSpPr>
        <p:spPr>
          <a:xfrm>
            <a:off x="6883701" y="4983271"/>
            <a:ext cx="1492623" cy="1435558"/>
          </a:xfrm>
          <a:prstGeom prst="flowChartConnector">
            <a:avLst/>
          </a:prstGeom>
          <a:solidFill>
            <a:srgbClr val="118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64759" y="5357992"/>
            <a:ext cx="1553225" cy="584775"/>
          </a:xfrm>
          <a:prstGeom prst="rect">
            <a:avLst/>
          </a:prstGeom>
        </p:spPr>
        <p:txBody>
          <a:bodyPr wrap="square">
            <a:spAutoFit/>
          </a:bodyPr>
          <a:lstStyle/>
          <a:p>
            <a:pPr algn="ctr"/>
            <a:r>
              <a:rPr lang="en-US" sz="3200" b="1" dirty="0">
                <a:solidFill>
                  <a:schemeClr val="bg1"/>
                </a:solidFill>
              </a:rPr>
              <a:t>78.13%</a:t>
            </a:r>
          </a:p>
        </p:txBody>
      </p:sp>
      <p:sp>
        <p:nvSpPr>
          <p:cNvPr id="25" name="Rectangle 24"/>
          <p:cNvSpPr/>
          <p:nvPr/>
        </p:nvSpPr>
        <p:spPr>
          <a:xfrm>
            <a:off x="6656960" y="4366641"/>
            <a:ext cx="1962553" cy="646331"/>
          </a:xfrm>
          <a:prstGeom prst="rect">
            <a:avLst/>
          </a:prstGeom>
        </p:spPr>
        <p:txBody>
          <a:bodyPr wrap="square">
            <a:spAutoFit/>
          </a:bodyPr>
          <a:lstStyle/>
          <a:p>
            <a:pPr algn="ctr"/>
            <a:r>
              <a:rPr lang="en-US" b="1" dirty="0"/>
              <a:t>Treatment compliance</a:t>
            </a:r>
          </a:p>
        </p:txBody>
      </p:sp>
      <p:sp>
        <p:nvSpPr>
          <p:cNvPr id="26" name="Flowchart: Connector 25"/>
          <p:cNvSpPr/>
          <p:nvPr/>
        </p:nvSpPr>
        <p:spPr>
          <a:xfrm>
            <a:off x="2674241" y="4964296"/>
            <a:ext cx="1492623" cy="1435558"/>
          </a:xfrm>
          <a:prstGeom prst="flowChartConnector">
            <a:avLst/>
          </a:prstGeom>
          <a:solidFill>
            <a:srgbClr val="118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55299" y="5312123"/>
            <a:ext cx="1553225" cy="584775"/>
          </a:xfrm>
          <a:prstGeom prst="rect">
            <a:avLst/>
          </a:prstGeom>
        </p:spPr>
        <p:txBody>
          <a:bodyPr wrap="square">
            <a:spAutoFit/>
          </a:bodyPr>
          <a:lstStyle/>
          <a:p>
            <a:pPr algn="ctr"/>
            <a:r>
              <a:rPr lang="en-US" sz="3200" b="1" dirty="0">
                <a:solidFill>
                  <a:schemeClr val="bg1"/>
                </a:solidFill>
              </a:rPr>
              <a:t>96.9% </a:t>
            </a:r>
          </a:p>
        </p:txBody>
      </p:sp>
      <p:sp>
        <p:nvSpPr>
          <p:cNvPr id="28" name="Rectangle 27"/>
          <p:cNvSpPr/>
          <p:nvPr/>
        </p:nvSpPr>
        <p:spPr>
          <a:xfrm>
            <a:off x="2134942" y="4366642"/>
            <a:ext cx="2477188" cy="646331"/>
          </a:xfrm>
          <a:prstGeom prst="rect">
            <a:avLst/>
          </a:prstGeom>
        </p:spPr>
        <p:txBody>
          <a:bodyPr wrap="square">
            <a:spAutoFit/>
          </a:bodyPr>
          <a:lstStyle/>
          <a:p>
            <a:pPr algn="ctr"/>
            <a:r>
              <a:rPr lang="en-US" b="1" dirty="0"/>
              <a:t>Patient’s condition improved</a:t>
            </a:r>
          </a:p>
        </p:txBody>
      </p:sp>
      <p:sp>
        <p:nvSpPr>
          <p:cNvPr id="29" name="Flowchart: Connector 28"/>
          <p:cNvSpPr/>
          <p:nvPr/>
        </p:nvSpPr>
        <p:spPr>
          <a:xfrm>
            <a:off x="559307" y="4946074"/>
            <a:ext cx="1492623" cy="1435558"/>
          </a:xfrm>
          <a:prstGeom prst="flowChartConnector">
            <a:avLst/>
          </a:prstGeom>
          <a:solidFill>
            <a:srgbClr val="118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0365" y="5293901"/>
            <a:ext cx="1553225" cy="584775"/>
          </a:xfrm>
          <a:prstGeom prst="rect">
            <a:avLst/>
          </a:prstGeom>
        </p:spPr>
        <p:txBody>
          <a:bodyPr wrap="square">
            <a:spAutoFit/>
          </a:bodyPr>
          <a:lstStyle/>
          <a:p>
            <a:pPr algn="ctr"/>
            <a:r>
              <a:rPr lang="en-US" sz="3200" b="1" dirty="0">
                <a:solidFill>
                  <a:schemeClr val="bg1"/>
                </a:solidFill>
              </a:rPr>
              <a:t>90.74% </a:t>
            </a:r>
          </a:p>
        </p:txBody>
      </p:sp>
      <p:sp>
        <p:nvSpPr>
          <p:cNvPr id="31" name="Rectangle 30"/>
          <p:cNvSpPr/>
          <p:nvPr/>
        </p:nvSpPr>
        <p:spPr>
          <a:xfrm>
            <a:off x="20008" y="4348420"/>
            <a:ext cx="2477188" cy="646331"/>
          </a:xfrm>
          <a:prstGeom prst="rect">
            <a:avLst/>
          </a:prstGeom>
        </p:spPr>
        <p:txBody>
          <a:bodyPr wrap="square">
            <a:spAutoFit/>
          </a:bodyPr>
          <a:lstStyle/>
          <a:p>
            <a:pPr algn="ctr"/>
            <a:r>
              <a:rPr lang="en-US" b="1" dirty="0"/>
              <a:t>H. Pylori eradication achieved</a:t>
            </a:r>
          </a:p>
        </p:txBody>
      </p:sp>
      <p:pic>
        <p:nvPicPr>
          <p:cNvPr id="32" name="Picture 31"/>
          <p:cNvPicPr>
            <a:picLocks noChangeAspect="1"/>
          </p:cNvPicPr>
          <p:nvPr/>
        </p:nvPicPr>
        <p:blipFill>
          <a:blip r:embed="rId2"/>
          <a:stretch>
            <a:fillRect/>
          </a:stretch>
        </p:blipFill>
        <p:spPr>
          <a:xfrm>
            <a:off x="7922821" y="578821"/>
            <a:ext cx="1046118" cy="69632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1F7A30A5-F003-30E3-18AF-2E02250903A9}"/>
              </a:ext>
            </a:extLst>
          </p:cNvPr>
          <p:cNvSpPr/>
          <p:nvPr/>
        </p:nvSpPr>
        <p:spPr>
          <a:xfrm>
            <a:off x="3048000" y="107845"/>
            <a:ext cx="3450004"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RESEARCH</a:t>
            </a:r>
            <a:endParaRPr lang="en-PK" sz="2400" b="1" dirty="0">
              <a:solidFill>
                <a:schemeClr val="tx1"/>
              </a:solidFill>
            </a:endParaRPr>
          </a:p>
        </p:txBody>
      </p:sp>
    </p:spTree>
    <p:extLst>
      <p:ext uri="{BB962C8B-B14F-4D97-AF65-F5344CB8AC3E}">
        <p14:creationId xmlns:p14="http://schemas.microsoft.com/office/powerpoint/2010/main" val="429305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77225" y="2511028"/>
            <a:ext cx="3807995" cy="994172"/>
          </a:xfrm>
          <a:prstGeom prst="roundRect">
            <a:avLst/>
          </a:prstGeom>
          <a:solidFill>
            <a:schemeClr val="accent4">
              <a:lumMod val="75000"/>
            </a:schemeClr>
          </a:solidFill>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solidFill>
                  <a:schemeClr val="bg1"/>
                </a:solidFill>
              </a:rPr>
              <a:t>FD with postprandial distress </a:t>
            </a:r>
          </a:p>
        </p:txBody>
      </p:sp>
      <p:sp>
        <p:nvSpPr>
          <p:cNvPr id="6" name="Title 1"/>
          <p:cNvSpPr txBox="1">
            <a:spLocks/>
          </p:cNvSpPr>
          <p:nvPr/>
        </p:nvSpPr>
        <p:spPr>
          <a:xfrm>
            <a:off x="126331" y="2511028"/>
            <a:ext cx="3988469" cy="994172"/>
          </a:xfrm>
          <a:prstGeom prst="roundRect">
            <a:avLst/>
          </a:prstGeom>
          <a:solidFill>
            <a:schemeClr val="accent3">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3600" dirty="0">
                <a:solidFill>
                  <a:schemeClr val="bg1"/>
                </a:solidFill>
              </a:rPr>
              <a:t>FD with pain</a:t>
            </a:r>
          </a:p>
        </p:txBody>
      </p:sp>
      <p:sp>
        <p:nvSpPr>
          <p:cNvPr id="8" name="Title 1"/>
          <p:cNvSpPr>
            <a:spLocks noGrp="1"/>
          </p:cNvSpPr>
          <p:nvPr>
            <p:ph type="title"/>
          </p:nvPr>
        </p:nvSpPr>
        <p:spPr>
          <a:xfrm>
            <a:off x="768096" y="824164"/>
            <a:ext cx="7290054" cy="497087"/>
          </a:xfrm>
        </p:spPr>
        <p:txBody>
          <a:bodyPr>
            <a:normAutofit fontScale="90000"/>
          </a:bodyPr>
          <a:lstStyle/>
          <a:p>
            <a:r>
              <a:rPr lang="en-US" b="1" cap="none" dirty="0"/>
              <a:t>Treatment Strategy For Functional Dyspepsia</a:t>
            </a:r>
          </a:p>
        </p:txBody>
      </p:sp>
      <p:sp>
        <p:nvSpPr>
          <p:cNvPr id="10" name="Title 1"/>
          <p:cNvSpPr txBox="1">
            <a:spLocks/>
          </p:cNvSpPr>
          <p:nvPr/>
        </p:nvSpPr>
        <p:spPr>
          <a:xfrm>
            <a:off x="44450" y="5181600"/>
            <a:ext cx="3988469" cy="994172"/>
          </a:xfrm>
          <a:prstGeom prst="roundRect">
            <a:avLst/>
          </a:prstGeom>
          <a:solidFill>
            <a:schemeClr val="accent3">
              <a:lumMod val="40000"/>
              <a:lumOff val="6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2800" dirty="0" err="1"/>
              <a:t>Prokinetic</a:t>
            </a:r>
            <a:r>
              <a:rPr lang="en-US" sz="2800" dirty="0"/>
              <a:t> Agents</a:t>
            </a:r>
          </a:p>
          <a:p>
            <a:pPr lvl="0" algn="ctr"/>
            <a:r>
              <a:rPr lang="en-US" sz="2800" dirty="0" err="1"/>
              <a:t>Acotiamide</a:t>
            </a:r>
            <a:endParaRPr lang="en-US" sz="2800" dirty="0"/>
          </a:p>
          <a:p>
            <a:pPr lvl="0" algn="ctr"/>
            <a:r>
              <a:rPr lang="en-US" sz="2800" dirty="0"/>
              <a:t>5-HT1A agonists</a:t>
            </a:r>
          </a:p>
        </p:txBody>
      </p:sp>
      <p:sp>
        <p:nvSpPr>
          <p:cNvPr id="11" name="Title 1"/>
          <p:cNvSpPr txBox="1">
            <a:spLocks/>
          </p:cNvSpPr>
          <p:nvPr/>
        </p:nvSpPr>
        <p:spPr>
          <a:xfrm>
            <a:off x="88900" y="3810000"/>
            <a:ext cx="3988469" cy="994172"/>
          </a:xfrm>
          <a:prstGeom prst="roundRect">
            <a:avLst/>
          </a:prstGeom>
          <a:solidFill>
            <a:schemeClr val="accent3">
              <a:lumMod val="40000"/>
              <a:lumOff val="6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3600" dirty="0"/>
              <a:t>Acid Suppressive Therapy</a:t>
            </a:r>
          </a:p>
        </p:txBody>
      </p:sp>
      <p:sp>
        <p:nvSpPr>
          <p:cNvPr id="13" name="Title 1"/>
          <p:cNvSpPr txBox="1">
            <a:spLocks/>
          </p:cNvSpPr>
          <p:nvPr/>
        </p:nvSpPr>
        <p:spPr>
          <a:xfrm>
            <a:off x="4413123" y="5181600"/>
            <a:ext cx="3807995" cy="994172"/>
          </a:xfrm>
          <a:prstGeom prst="roundRect">
            <a:avLst/>
          </a:prstGeom>
          <a:solidFill>
            <a:schemeClr val="accent4">
              <a:lumMod val="60000"/>
              <a:lumOff val="40000"/>
            </a:schemeClr>
          </a:solidFill>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t>Acid Suppressive Therapy</a:t>
            </a:r>
          </a:p>
        </p:txBody>
      </p:sp>
      <p:sp>
        <p:nvSpPr>
          <p:cNvPr id="15" name="Title 1"/>
          <p:cNvSpPr txBox="1">
            <a:spLocks/>
          </p:cNvSpPr>
          <p:nvPr/>
        </p:nvSpPr>
        <p:spPr>
          <a:xfrm>
            <a:off x="4232649" y="3810000"/>
            <a:ext cx="3988469" cy="994172"/>
          </a:xfrm>
          <a:prstGeom prst="roundRect">
            <a:avLst/>
          </a:prstGeom>
          <a:solidFill>
            <a:schemeClr val="accent4">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2800" dirty="0" err="1"/>
              <a:t>Prokinetic</a:t>
            </a:r>
            <a:r>
              <a:rPr lang="en-US" sz="2800" dirty="0"/>
              <a:t> Agents</a:t>
            </a:r>
          </a:p>
          <a:p>
            <a:pPr lvl="0" algn="ctr"/>
            <a:r>
              <a:rPr lang="en-US" sz="2800" dirty="0" err="1"/>
              <a:t>Acotiamide</a:t>
            </a:r>
            <a:endParaRPr lang="en-US" sz="2800" dirty="0"/>
          </a:p>
          <a:p>
            <a:pPr lvl="0" algn="ctr"/>
            <a:r>
              <a:rPr lang="en-US" sz="2800" dirty="0"/>
              <a:t>5-HT1A agonists</a:t>
            </a:r>
          </a:p>
        </p:txBody>
      </p:sp>
      <p:sp>
        <p:nvSpPr>
          <p:cNvPr id="16" name="Title 1"/>
          <p:cNvSpPr txBox="1">
            <a:spLocks/>
          </p:cNvSpPr>
          <p:nvPr/>
        </p:nvSpPr>
        <p:spPr>
          <a:xfrm>
            <a:off x="1066800" y="6344674"/>
            <a:ext cx="7467600" cy="497086"/>
          </a:xfrm>
          <a:prstGeom prst="round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t>Antidepressant if symptoms refractory</a:t>
            </a:r>
          </a:p>
        </p:txBody>
      </p:sp>
      <p:cxnSp>
        <p:nvCxnSpPr>
          <p:cNvPr id="25" name="Straight Arrow Connector 24"/>
          <p:cNvCxnSpPr/>
          <p:nvPr/>
        </p:nvCxnSpPr>
        <p:spPr>
          <a:xfrm>
            <a:off x="2120565" y="2129734"/>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6066922" y="2138696"/>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28822" y="5917636"/>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066922" y="4804172"/>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124072" y="3361467"/>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905334" y="6166179"/>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000584" y="4626308"/>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064084" y="3382962"/>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sp>
        <p:nvSpPr>
          <p:cNvPr id="34" name="Title 1"/>
          <p:cNvSpPr txBox="1">
            <a:spLocks/>
          </p:cNvSpPr>
          <p:nvPr/>
        </p:nvSpPr>
        <p:spPr>
          <a:xfrm>
            <a:off x="513888" y="1699207"/>
            <a:ext cx="7467600" cy="497086"/>
          </a:xfrm>
          <a:prstGeom prst="round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Eradicate if positive for H. Pylori and not already treated</a:t>
            </a:r>
          </a:p>
        </p:txBody>
      </p:sp>
      <p:sp>
        <p:nvSpPr>
          <p:cNvPr id="2" name="Rectangle 1">
            <a:extLst>
              <a:ext uri="{FF2B5EF4-FFF2-40B4-BE49-F238E27FC236}">
                <a16:creationId xmlns:a16="http://schemas.microsoft.com/office/drawing/2014/main" id="{5D2AFB6C-1C78-AED2-4FF6-AFE7BBCF988A}"/>
              </a:ext>
            </a:extLst>
          </p:cNvPr>
          <p:cNvSpPr/>
          <p:nvPr/>
        </p:nvSpPr>
        <p:spPr>
          <a:xfrm>
            <a:off x="2448425" y="81350"/>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16173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69" y="762000"/>
            <a:ext cx="7290054" cy="862584"/>
          </a:xfrm>
        </p:spPr>
        <p:txBody>
          <a:bodyPr>
            <a:normAutofit fontScale="90000"/>
          </a:bodyPr>
          <a:lstStyle/>
          <a:p>
            <a:r>
              <a:rPr lang="en-US" b="1" cap="none" dirty="0"/>
              <a:t>Now back to the Real Life Situation</a:t>
            </a:r>
          </a:p>
        </p:txBody>
      </p:sp>
      <p:sp>
        <p:nvSpPr>
          <p:cNvPr id="3" name="Content Placeholder 2"/>
          <p:cNvSpPr>
            <a:spLocks noGrp="1"/>
          </p:cNvSpPr>
          <p:nvPr>
            <p:ph idx="1"/>
          </p:nvPr>
        </p:nvSpPr>
        <p:spPr>
          <a:xfrm>
            <a:off x="533400" y="1828800"/>
            <a:ext cx="8229600" cy="4572000"/>
          </a:xfrm>
        </p:spPr>
        <p:txBody>
          <a:bodyPr>
            <a:normAutofit fontScale="92500" lnSpcReduction="10000"/>
          </a:bodyPr>
          <a:lstStyle/>
          <a:p>
            <a:r>
              <a:rPr lang="en-US" sz="2600" dirty="0"/>
              <a:t>One of your aunt recently visited your house and started discussing her health-related issues. She is 45 years of age and over the past 2 year she often had epigastric pain with burning sensation. Her abdomen is always bloated and distended. She denies any weight loss, fevers, nausea, vomiting or fecal incontinence, but does complain of inability to complete her meals because of early satiety. In the past she has tried a lactose free diet but had no improvement in symptoms. Previous evaluation  included normal stool testing for H. Pylori. </a:t>
            </a:r>
          </a:p>
          <a:p>
            <a:endParaRPr lang="en-US" dirty="0"/>
          </a:p>
          <a:p>
            <a:r>
              <a:rPr lang="en-US" sz="2800" b="1" dirty="0"/>
              <a:t>How will you guide you Aunt now for her chronic symptoms? Chart out a therapeutic strategy for her &amp; Write down a prescription for your Aunt?</a:t>
            </a:r>
          </a:p>
          <a:p>
            <a:endParaRPr lang="en-US" dirty="0"/>
          </a:p>
        </p:txBody>
      </p:sp>
      <p:sp>
        <p:nvSpPr>
          <p:cNvPr id="4" name="Rectangle 3">
            <a:extLst>
              <a:ext uri="{FF2B5EF4-FFF2-40B4-BE49-F238E27FC236}">
                <a16:creationId xmlns:a16="http://schemas.microsoft.com/office/drawing/2014/main" id="{133774A7-CC5E-BF7F-44F5-4E469DC74540}"/>
              </a:ext>
            </a:extLst>
          </p:cNvPr>
          <p:cNvSpPr/>
          <p:nvPr/>
        </p:nvSpPr>
        <p:spPr>
          <a:xfrm>
            <a:off x="2448425" y="188976"/>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87835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Learning Objectives</a:t>
            </a:r>
          </a:p>
        </p:txBody>
      </p:sp>
      <p:sp>
        <p:nvSpPr>
          <p:cNvPr id="3" name="Content Placeholder 2"/>
          <p:cNvSpPr>
            <a:spLocks noGrp="1"/>
          </p:cNvSpPr>
          <p:nvPr>
            <p:ph idx="1"/>
          </p:nvPr>
        </p:nvSpPr>
        <p:spPr/>
        <p:txBody>
          <a:bodyPr/>
          <a:lstStyle/>
          <a:p>
            <a:r>
              <a:rPr lang="en-US" dirty="0"/>
              <a:t>At the end of one- hour lecture session by using the power point presentation, 3</a:t>
            </a:r>
            <a:r>
              <a:rPr lang="en-US" baseline="30000" dirty="0"/>
              <a:t>rd</a:t>
            </a:r>
            <a:r>
              <a:rPr lang="en-US" dirty="0"/>
              <a:t> year medical students should be able to</a:t>
            </a:r>
          </a:p>
          <a:p>
            <a:endParaRPr lang="en-US" dirty="0"/>
          </a:p>
          <a:p>
            <a:r>
              <a:rPr lang="en-US" dirty="0"/>
              <a:t>define Dyspepsia</a:t>
            </a:r>
          </a:p>
          <a:p>
            <a:r>
              <a:rPr lang="en-US" dirty="0"/>
              <a:t>discuss the pathophysiology of dyspepsia</a:t>
            </a:r>
          </a:p>
          <a:p>
            <a:r>
              <a:rPr lang="en-US" dirty="0"/>
              <a:t>define Functional Dyspepsia</a:t>
            </a:r>
          </a:p>
          <a:p>
            <a:r>
              <a:rPr lang="en-US" dirty="0"/>
              <a:t>illustrate an approach towards dyspeptic patients</a:t>
            </a:r>
          </a:p>
          <a:p>
            <a:r>
              <a:rPr lang="en-US" dirty="0"/>
              <a:t>discuss the therapeutic options for dyspeptic patients</a:t>
            </a:r>
          </a:p>
          <a:p>
            <a:endParaRPr lang="en-US" dirty="0"/>
          </a:p>
          <a:p>
            <a:endParaRPr lang="en-US" dirty="0"/>
          </a:p>
          <a:p>
            <a:endParaRPr lang="en-US" dirty="0"/>
          </a:p>
        </p:txBody>
      </p:sp>
    </p:spTree>
    <p:extLst>
      <p:ext uri="{BB962C8B-B14F-4D97-AF65-F5344CB8AC3E}">
        <p14:creationId xmlns:p14="http://schemas.microsoft.com/office/powerpoint/2010/main" val="4184917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77225" y="2511028"/>
            <a:ext cx="3807995" cy="994172"/>
          </a:xfrm>
          <a:prstGeom prst="roundRect">
            <a:avLst/>
          </a:prstGeom>
          <a:solidFill>
            <a:schemeClr val="accent4">
              <a:lumMod val="75000"/>
            </a:schemeClr>
          </a:solidFill>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solidFill>
                  <a:schemeClr val="bg1"/>
                </a:solidFill>
              </a:rPr>
              <a:t>FD with postprandial distress </a:t>
            </a:r>
          </a:p>
        </p:txBody>
      </p:sp>
      <p:sp>
        <p:nvSpPr>
          <p:cNvPr id="8" name="Title 1"/>
          <p:cNvSpPr>
            <a:spLocks noGrp="1"/>
          </p:cNvSpPr>
          <p:nvPr>
            <p:ph type="title"/>
          </p:nvPr>
        </p:nvSpPr>
        <p:spPr>
          <a:xfrm>
            <a:off x="768096" y="890016"/>
            <a:ext cx="7290054" cy="428687"/>
          </a:xfrm>
        </p:spPr>
        <p:txBody>
          <a:bodyPr>
            <a:normAutofit fontScale="90000"/>
          </a:bodyPr>
          <a:lstStyle/>
          <a:p>
            <a:r>
              <a:rPr lang="en-US" b="1" cap="none" dirty="0"/>
              <a:t>Your Aunt is suffering from FD with postprandial distress</a:t>
            </a:r>
          </a:p>
        </p:txBody>
      </p:sp>
      <p:sp>
        <p:nvSpPr>
          <p:cNvPr id="13" name="Title 1"/>
          <p:cNvSpPr txBox="1">
            <a:spLocks/>
          </p:cNvSpPr>
          <p:nvPr/>
        </p:nvSpPr>
        <p:spPr>
          <a:xfrm>
            <a:off x="4413123" y="5181600"/>
            <a:ext cx="3807995" cy="994172"/>
          </a:xfrm>
          <a:prstGeom prst="roundRect">
            <a:avLst/>
          </a:prstGeom>
          <a:solidFill>
            <a:schemeClr val="accent4">
              <a:lumMod val="60000"/>
              <a:lumOff val="40000"/>
            </a:schemeClr>
          </a:solidFill>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t>Acid Suppressive Therapy</a:t>
            </a:r>
          </a:p>
        </p:txBody>
      </p:sp>
      <p:sp>
        <p:nvSpPr>
          <p:cNvPr id="15" name="Title 1"/>
          <p:cNvSpPr txBox="1">
            <a:spLocks/>
          </p:cNvSpPr>
          <p:nvPr/>
        </p:nvSpPr>
        <p:spPr>
          <a:xfrm>
            <a:off x="4232649" y="3810000"/>
            <a:ext cx="3988469" cy="994172"/>
          </a:xfrm>
          <a:prstGeom prst="roundRect">
            <a:avLst/>
          </a:prstGeom>
          <a:solidFill>
            <a:schemeClr val="accent4">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2800" dirty="0" err="1"/>
              <a:t>Prokinetic</a:t>
            </a:r>
            <a:r>
              <a:rPr lang="en-US" sz="2800" dirty="0"/>
              <a:t> Agents</a:t>
            </a:r>
          </a:p>
          <a:p>
            <a:pPr lvl="0" algn="ctr"/>
            <a:r>
              <a:rPr lang="en-US" sz="2800" dirty="0" err="1"/>
              <a:t>Acotiamide</a:t>
            </a:r>
            <a:endParaRPr lang="en-US" sz="2800" dirty="0"/>
          </a:p>
          <a:p>
            <a:pPr lvl="0" algn="ctr"/>
            <a:r>
              <a:rPr lang="en-US" sz="2800" dirty="0"/>
              <a:t>5-HT1A agonists</a:t>
            </a:r>
          </a:p>
        </p:txBody>
      </p:sp>
      <p:sp>
        <p:nvSpPr>
          <p:cNvPr id="16" name="Title 1"/>
          <p:cNvSpPr txBox="1">
            <a:spLocks/>
          </p:cNvSpPr>
          <p:nvPr/>
        </p:nvSpPr>
        <p:spPr>
          <a:xfrm>
            <a:off x="1066800" y="6344674"/>
            <a:ext cx="7467600" cy="497086"/>
          </a:xfrm>
          <a:prstGeom prst="round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t>Antidepressant if symptoms refractory</a:t>
            </a:r>
          </a:p>
        </p:txBody>
      </p:sp>
      <p:cxnSp>
        <p:nvCxnSpPr>
          <p:cNvPr id="26" name="Straight Arrow Connector 25"/>
          <p:cNvCxnSpPr/>
          <p:nvPr/>
        </p:nvCxnSpPr>
        <p:spPr>
          <a:xfrm>
            <a:off x="6066922" y="2138696"/>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28822" y="5917636"/>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066922" y="4804172"/>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124072" y="3361467"/>
            <a:ext cx="0" cy="427038"/>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sp>
        <p:nvSpPr>
          <p:cNvPr id="34" name="Title 1"/>
          <p:cNvSpPr txBox="1">
            <a:spLocks/>
          </p:cNvSpPr>
          <p:nvPr/>
        </p:nvSpPr>
        <p:spPr>
          <a:xfrm>
            <a:off x="513888" y="1699207"/>
            <a:ext cx="7467600" cy="497086"/>
          </a:xfrm>
          <a:prstGeom prst="round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Eradicate if positive for H. Pylori and not already treated</a:t>
            </a:r>
          </a:p>
        </p:txBody>
      </p:sp>
      <p:grpSp>
        <p:nvGrpSpPr>
          <p:cNvPr id="19" name="Group 18"/>
          <p:cNvGrpSpPr/>
          <p:nvPr/>
        </p:nvGrpSpPr>
        <p:grpSpPr>
          <a:xfrm>
            <a:off x="779333" y="2707838"/>
            <a:ext cx="2598241" cy="2598241"/>
            <a:chOff x="2589" y="973163"/>
            <a:chExt cx="2598241" cy="2598241"/>
          </a:xfrm>
        </p:grpSpPr>
        <p:sp>
          <p:nvSpPr>
            <p:cNvPr id="20" name="Oval 19"/>
            <p:cNvSpPr/>
            <p:nvPr/>
          </p:nvSpPr>
          <p:spPr>
            <a:xfrm>
              <a:off x="2589" y="973163"/>
              <a:ext cx="2598241" cy="259824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1" name="Oval 4"/>
            <p:cNvSpPr txBox="1"/>
            <p:nvPr/>
          </p:nvSpPr>
          <p:spPr>
            <a:xfrm>
              <a:off x="383093" y="1353667"/>
              <a:ext cx="1837233" cy="18372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2990" tIns="27940" rIns="142990" bIns="27940" numCol="1" spcCol="1270" anchor="ctr" anchorCtr="0">
              <a:noAutofit/>
            </a:bodyPr>
            <a:lstStyle/>
            <a:p>
              <a:pPr lvl="0" algn="ctr" defTabSz="977900">
                <a:lnSpc>
                  <a:spcPct val="90000"/>
                </a:lnSpc>
                <a:spcBef>
                  <a:spcPct val="0"/>
                </a:spcBef>
                <a:spcAft>
                  <a:spcPct val="35000"/>
                </a:spcAft>
              </a:pPr>
              <a:r>
                <a:rPr lang="en-US" sz="2200" b="1" kern="1200" dirty="0"/>
                <a:t>Life style Modification</a:t>
              </a:r>
            </a:p>
          </p:txBody>
        </p:sp>
      </p:grpSp>
      <p:sp>
        <p:nvSpPr>
          <p:cNvPr id="2" name="Rectangle 1">
            <a:extLst>
              <a:ext uri="{FF2B5EF4-FFF2-40B4-BE49-F238E27FC236}">
                <a16:creationId xmlns:a16="http://schemas.microsoft.com/office/drawing/2014/main" id="{655381FB-7181-71CA-ABCD-348E55E787E6}"/>
              </a:ext>
            </a:extLst>
          </p:cNvPr>
          <p:cNvSpPr/>
          <p:nvPr/>
        </p:nvSpPr>
        <p:spPr>
          <a:xfrm>
            <a:off x="2448425" y="188976"/>
            <a:ext cx="36576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VERTICAL INTEGRATION</a:t>
            </a:r>
            <a:endParaRPr lang="en-PK" sz="2400" b="1" dirty="0">
              <a:solidFill>
                <a:schemeClr val="tx1"/>
              </a:solidFill>
            </a:endParaRPr>
          </a:p>
        </p:txBody>
      </p:sp>
    </p:spTree>
    <p:extLst>
      <p:ext uri="{BB962C8B-B14F-4D97-AF65-F5344CB8AC3E}">
        <p14:creationId xmlns:p14="http://schemas.microsoft.com/office/powerpoint/2010/main" val="124153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 y="-6350"/>
            <a:ext cx="9504947" cy="844550"/>
          </a:xfrm>
          <a:solidFill>
            <a:schemeClr val="accent2">
              <a:lumMod val="75000"/>
              <a:alpha val="76000"/>
            </a:schemeClr>
          </a:solidFill>
        </p:spPr>
        <p:txBody>
          <a:bodyPr rtlCol="0">
            <a:normAutofit/>
          </a:bodyPr>
          <a:lstStyle/>
          <a:p>
            <a:pPr eaLnBrk="1" fontAlgn="auto" hangingPunct="1">
              <a:spcAft>
                <a:spcPts val="0"/>
              </a:spcAft>
              <a:defRPr/>
            </a:pPr>
            <a:r>
              <a:rPr lang="en-US" sz="5400" b="1" dirty="0">
                <a:solidFill>
                  <a:schemeClr val="bg1"/>
                </a:solidFill>
              </a:rPr>
              <a:t>                     THANKS</a:t>
            </a: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000"/>
          <a:stretch/>
        </p:blipFill>
        <p:spPr>
          <a:xfrm>
            <a:off x="-132347" y="838200"/>
            <a:ext cx="9504947" cy="6019800"/>
          </a:xfrm>
        </p:spPr>
      </p:pic>
      <p:sp>
        <p:nvSpPr>
          <p:cNvPr id="4" name="Rectangle 3"/>
          <p:cNvSpPr/>
          <p:nvPr/>
        </p:nvSpPr>
        <p:spPr>
          <a:xfrm>
            <a:off x="777210" y="5334000"/>
            <a:ext cx="7589578" cy="1200329"/>
          </a:xfrm>
          <a:prstGeom prst="rect">
            <a:avLst/>
          </a:prstGeom>
          <a:noFill/>
        </p:spPr>
        <p:txBody>
          <a:bodyPr wrap="none" lIns="91440" tIns="45720" rIns="91440" bIns="45720">
            <a:spAutoFit/>
          </a:bodyPr>
          <a:lstStyle/>
          <a:p>
            <a:pPr algn="ctr"/>
            <a:r>
              <a:rPr lang="en-US" sz="4400" dirty="0">
                <a:ln w="0"/>
                <a:effectLst>
                  <a:reflection blurRad="6350" stA="53000" endA="300" endPos="35500" dir="5400000" sy="-90000" algn="bl" rotWithShape="0"/>
                </a:effectLst>
              </a:rPr>
              <a:t>Department of Gastroenterology</a:t>
            </a:r>
          </a:p>
          <a:p>
            <a:pPr algn="ctr"/>
            <a:r>
              <a:rPr lang="en-US" sz="2800" b="0" cap="none" spc="0" dirty="0">
                <a:ln w="0"/>
                <a:effectLst>
                  <a:reflection blurRad="6350" stA="53000" endA="300" endPos="35500" dir="5400000" sy="-90000" algn="bl" rotWithShape="0"/>
                </a:effectLst>
              </a:rPr>
              <a:t>Holy Family Hospital Rawalpindi</a:t>
            </a:r>
          </a:p>
        </p:txBody>
      </p:sp>
      <p:sp>
        <p:nvSpPr>
          <p:cNvPr id="5" name="TextBox 4"/>
          <p:cNvSpPr txBox="1"/>
          <p:nvPr/>
        </p:nvSpPr>
        <p:spPr>
          <a:xfrm>
            <a:off x="6248400" y="1524000"/>
            <a:ext cx="2731838" cy="1107996"/>
          </a:xfrm>
          <a:prstGeom prst="rect">
            <a:avLst/>
          </a:prstGeom>
          <a:solidFill>
            <a:schemeClr val="bg1">
              <a:alpha val="67000"/>
            </a:schemeClr>
          </a:solidFill>
        </p:spPr>
        <p:txBody>
          <a:bodyPr wrap="none" rtlCol="0">
            <a:spAutoFit/>
          </a:bodyPr>
          <a:lstStyle/>
          <a:p>
            <a:r>
              <a:rPr lang="en-US" dirty="0"/>
              <a:t>For Correspondence:</a:t>
            </a:r>
          </a:p>
          <a:p>
            <a:r>
              <a:rPr lang="en-US" sz="1600" dirty="0">
                <a:hlinkClick r:id="rId4"/>
              </a:rPr>
              <a:t>tsaofpk@hotmail.com</a:t>
            </a:r>
            <a:endParaRPr lang="en-US" sz="1600" dirty="0"/>
          </a:p>
          <a:p>
            <a:r>
              <a:rPr lang="en-US" sz="1600" dirty="0">
                <a:hlinkClick r:id="rId5"/>
              </a:rPr>
              <a:t>tayyab.akhtar@shifa4u.com</a:t>
            </a:r>
            <a:endParaRPr lang="en-US" sz="1600" dirty="0"/>
          </a:p>
          <a:p>
            <a:r>
              <a:rPr lang="en-US" sz="1600"/>
              <a:t>03445220322</a:t>
            </a:r>
            <a:endParaRPr lang="en-US" sz="1600" dirty="0"/>
          </a:p>
        </p:txBody>
      </p:sp>
    </p:spTree>
    <p:extLst>
      <p:ext uri="{BB962C8B-B14F-4D97-AF65-F5344CB8AC3E}">
        <p14:creationId xmlns:p14="http://schemas.microsoft.com/office/powerpoint/2010/main" val="286639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t>How many of you have experienced pain or discomfort in their epigastrium in the last one month?</a:t>
            </a:r>
          </a:p>
        </p:txBody>
      </p:sp>
      <p:sp>
        <p:nvSpPr>
          <p:cNvPr id="3" name="Content Placeholder 2"/>
          <p:cNvSpPr>
            <a:spLocks noGrp="1"/>
          </p:cNvSpPr>
          <p:nvPr>
            <p:ph idx="1"/>
          </p:nvPr>
        </p:nvSpPr>
        <p:spPr>
          <a:xfrm>
            <a:off x="768097" y="3505200"/>
            <a:ext cx="3956304" cy="2804160"/>
          </a:xfrm>
        </p:spPr>
        <p:txBody>
          <a:bodyPr>
            <a:normAutofit/>
          </a:bodyPr>
          <a:lstStyle/>
          <a:p>
            <a:r>
              <a:rPr lang="en-US" sz="2400" dirty="0"/>
              <a:t>Kindly raise your hand to share the experience….</a:t>
            </a:r>
          </a:p>
        </p:txBody>
      </p:sp>
      <p:pic>
        <p:nvPicPr>
          <p:cNvPr id="4" name="Picture 2" descr="Indigestion Treatment in New York City, NY"/>
          <p:cNvPicPr>
            <a:picLocks noChangeAspect="1" noChangeArrowheads="1"/>
          </p:cNvPicPr>
          <p:nvPr/>
        </p:nvPicPr>
        <p:blipFill rotWithShape="1">
          <a:blip r:embed="rId3">
            <a:extLst>
              <a:ext uri="{28A0092B-C50C-407E-A947-70E740481C1C}">
                <a14:useLocalDpi xmlns:a14="http://schemas.microsoft.com/office/drawing/2010/main" val="0"/>
              </a:ext>
            </a:extLst>
          </a:blip>
          <a:srcRect l="38606" r="12065" b="15789"/>
          <a:stretch/>
        </p:blipFill>
        <p:spPr bwMode="auto">
          <a:xfrm>
            <a:off x="4267200" y="2590800"/>
            <a:ext cx="4162425"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3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82" y="914400"/>
            <a:ext cx="7290054" cy="862584"/>
          </a:xfrm>
        </p:spPr>
        <p:txBody>
          <a:bodyPr>
            <a:normAutofit fontScale="90000"/>
          </a:bodyPr>
          <a:lstStyle/>
          <a:p>
            <a:r>
              <a:rPr lang="en-US" b="1" cap="none" dirty="0"/>
              <a:t>Dyspepsia</a:t>
            </a:r>
            <a:br>
              <a:rPr lang="en-US" b="1" dirty="0"/>
            </a:br>
            <a:endParaRPr lang="en-US" b="1" dirty="0"/>
          </a:p>
        </p:txBody>
      </p:sp>
      <p:sp>
        <p:nvSpPr>
          <p:cNvPr id="3" name="Content Placeholder 2"/>
          <p:cNvSpPr>
            <a:spLocks noGrp="1"/>
          </p:cNvSpPr>
          <p:nvPr>
            <p:ph idx="1"/>
          </p:nvPr>
        </p:nvSpPr>
        <p:spPr>
          <a:xfrm>
            <a:off x="768096" y="2084832"/>
            <a:ext cx="7766304" cy="4224528"/>
          </a:xfrm>
        </p:spPr>
        <p:txBody>
          <a:bodyPr>
            <a:normAutofit/>
          </a:bodyPr>
          <a:lstStyle/>
          <a:p>
            <a:pPr>
              <a:buFont typeface="Arial" panose="020B0604020202020204" pitchFamily="34" charset="0"/>
              <a:buChar char="•"/>
            </a:pPr>
            <a:r>
              <a:rPr lang="en-US" sz="2600" dirty="0"/>
              <a:t>The term dyspepsia comes from the Greek words </a:t>
            </a:r>
            <a:r>
              <a:rPr lang="en-US" sz="2600" dirty="0" err="1"/>
              <a:t>dys</a:t>
            </a:r>
            <a:r>
              <a:rPr lang="en-US" sz="2600" dirty="0"/>
              <a:t> (poor) and </a:t>
            </a:r>
            <a:r>
              <a:rPr lang="en-US" sz="2600" dirty="0" err="1"/>
              <a:t>pepsis</a:t>
            </a:r>
            <a:r>
              <a:rPr lang="en-US" sz="2600" dirty="0"/>
              <a:t> (digestion). </a:t>
            </a:r>
          </a:p>
          <a:p>
            <a:pPr>
              <a:buFont typeface="Arial" panose="020B0604020202020204" pitchFamily="34" charset="0"/>
              <a:buChar char="•"/>
            </a:pPr>
            <a:r>
              <a:rPr lang="en-US" sz="2600" dirty="0"/>
              <a:t>Dyspepsia (DP) refers to chronic or recurrent pain or discomfort located in the central part of the upper abdomen (epigastrium). </a:t>
            </a:r>
          </a:p>
          <a:p>
            <a:pPr>
              <a:buFont typeface="Arial" panose="020B0604020202020204" pitchFamily="34" charset="0"/>
              <a:buChar char="•"/>
            </a:pPr>
            <a:r>
              <a:rPr lang="en-US" sz="2600" dirty="0"/>
              <a:t>It is often replaced incorrectly by the terms “chronic gastritis” or “acid-peptic disease.”</a:t>
            </a:r>
          </a:p>
        </p:txBody>
      </p:sp>
      <p:sp>
        <p:nvSpPr>
          <p:cNvPr id="4" name="Rectangle 3">
            <a:extLst>
              <a:ext uri="{FF2B5EF4-FFF2-40B4-BE49-F238E27FC236}">
                <a16:creationId xmlns:a16="http://schemas.microsoft.com/office/drawing/2014/main" id="{ECCA30FE-0C49-2D11-F04E-B2135B8EA749}"/>
              </a:ext>
            </a:extLst>
          </p:cNvPr>
          <p:cNvSpPr/>
          <p:nvPr/>
        </p:nvSpPr>
        <p:spPr>
          <a:xfrm>
            <a:off x="3048000" y="94343"/>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 CONCEPT</a:t>
            </a:r>
            <a:endParaRPr lang="en-PK" sz="24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70701"/>
            <a:ext cx="7290054" cy="957743"/>
          </a:xfrm>
        </p:spPr>
        <p:txBody>
          <a:bodyPr/>
          <a:lstStyle/>
          <a:p>
            <a:r>
              <a:rPr lang="en-US" b="1" cap="none" dirty="0"/>
              <a:t>Dyspepsia</a:t>
            </a:r>
            <a:endParaRPr lang="en-US" b="1" dirty="0"/>
          </a:p>
        </p:txBody>
      </p:sp>
      <p:sp>
        <p:nvSpPr>
          <p:cNvPr id="3" name="Content Placeholder 2"/>
          <p:cNvSpPr>
            <a:spLocks noGrp="1"/>
          </p:cNvSpPr>
          <p:nvPr>
            <p:ph idx="1"/>
          </p:nvPr>
        </p:nvSpPr>
        <p:spPr>
          <a:xfrm>
            <a:off x="749338" y="1676400"/>
            <a:ext cx="7290055" cy="4023360"/>
          </a:xfrm>
        </p:spPr>
        <p:txBody>
          <a:bodyPr>
            <a:normAutofit/>
          </a:bodyPr>
          <a:lstStyle/>
          <a:p>
            <a:pPr>
              <a:buFont typeface="Arial" panose="020B0604020202020204" pitchFamily="34" charset="0"/>
              <a:buChar char="•"/>
            </a:pPr>
            <a:r>
              <a:rPr lang="en-US" sz="2600"/>
              <a:t>Approximately </a:t>
            </a:r>
            <a:r>
              <a:rPr lang="en-US" sz="2600">
                <a:solidFill>
                  <a:srgbClr val="C00000"/>
                </a:solidFill>
              </a:rPr>
              <a:t>15% to 40% </a:t>
            </a:r>
            <a:r>
              <a:rPr lang="en-US" sz="2600"/>
              <a:t>of the population have chronic or recurrent symptoms of dyspepsia which have gone uninvestigated.</a:t>
            </a:r>
          </a:p>
          <a:p>
            <a:pPr>
              <a:buFont typeface="Arial" panose="020B0604020202020204" pitchFamily="34" charset="0"/>
              <a:buChar char="•"/>
            </a:pPr>
            <a:r>
              <a:rPr lang="en-US" sz="2600"/>
              <a:t>In some countries it has been found that the annual incidence is about </a:t>
            </a:r>
            <a:r>
              <a:rPr lang="en-US" sz="2600">
                <a:solidFill>
                  <a:srgbClr val="C00000"/>
                </a:solidFill>
              </a:rPr>
              <a:t>1%</a:t>
            </a:r>
            <a:r>
              <a:rPr lang="en-US" sz="2600"/>
              <a:t>, and it is estimated that one in two people will consult with a physician at some point in their life about dyspeptic symptoms. </a:t>
            </a:r>
          </a:p>
          <a:p>
            <a:pPr>
              <a:buFont typeface="Arial" panose="020B0604020202020204" pitchFamily="34" charset="0"/>
              <a:buChar char="•"/>
            </a:pPr>
            <a:r>
              <a:rPr lang="en-US" sz="2600"/>
              <a:t>Dyspepsia accounts for </a:t>
            </a:r>
            <a:r>
              <a:rPr lang="en-US" sz="2600">
                <a:solidFill>
                  <a:srgbClr val="C00000"/>
                </a:solidFill>
              </a:rPr>
              <a:t>5%</a:t>
            </a:r>
            <a:r>
              <a:rPr lang="en-US" sz="2600"/>
              <a:t> of general practice consultation and about </a:t>
            </a:r>
            <a:r>
              <a:rPr lang="en-US" sz="2600">
                <a:solidFill>
                  <a:srgbClr val="C00000"/>
                </a:solidFill>
              </a:rPr>
              <a:t>20% to 30% </a:t>
            </a:r>
            <a:r>
              <a:rPr lang="en-US" sz="2600"/>
              <a:t>of gastroenterology consultations.</a:t>
            </a:r>
            <a:endParaRPr lang="en-US" sz="2600" dirty="0"/>
          </a:p>
        </p:txBody>
      </p:sp>
      <p:sp>
        <p:nvSpPr>
          <p:cNvPr id="4" name="TextBox 3"/>
          <p:cNvSpPr txBox="1"/>
          <p:nvPr/>
        </p:nvSpPr>
        <p:spPr>
          <a:xfrm>
            <a:off x="76200" y="5847716"/>
            <a:ext cx="8915400" cy="1015663"/>
          </a:xfrm>
          <a:prstGeom prst="rect">
            <a:avLst/>
          </a:prstGeom>
          <a:noFill/>
        </p:spPr>
        <p:txBody>
          <a:bodyPr wrap="square" rtlCol="0">
            <a:spAutoFit/>
          </a:bodyPr>
          <a:lstStyle/>
          <a:p>
            <a:pPr marL="342900" indent="-342900">
              <a:buFont typeface="+mj-lt"/>
              <a:buAutoNum type="arabicPeriod"/>
            </a:pPr>
            <a:r>
              <a:rPr lang="en-US" sz="1000" dirty="0" err="1"/>
              <a:t>Halder</a:t>
            </a:r>
            <a:r>
              <a:rPr lang="en-US" sz="1000" dirty="0"/>
              <a:t> SLS, Talley NJ. Functional Dyspepsia: A New Rome III Paradigm. </a:t>
            </a:r>
            <a:r>
              <a:rPr lang="en-US" sz="1000" dirty="0" err="1"/>
              <a:t>Curr</a:t>
            </a:r>
            <a:r>
              <a:rPr lang="en-US" sz="1000" dirty="0"/>
              <a:t> Treat Options </a:t>
            </a:r>
            <a:r>
              <a:rPr lang="en-US" sz="1000" dirty="0" err="1"/>
              <a:t>Gastroenterol</a:t>
            </a:r>
            <a:r>
              <a:rPr lang="en-US" sz="1000" dirty="0"/>
              <a:t>. 2007;10(4):259-72.  </a:t>
            </a:r>
          </a:p>
          <a:p>
            <a:pPr marL="342900" indent="-342900">
              <a:buFont typeface="+mj-lt"/>
              <a:buAutoNum type="arabicPeriod"/>
            </a:pPr>
            <a:r>
              <a:rPr lang="en-US" sz="1000" dirty="0"/>
              <a:t>Graham DY, </a:t>
            </a:r>
            <a:r>
              <a:rPr lang="en-US" sz="1000" dirty="0" err="1"/>
              <a:t>Rugge</a:t>
            </a:r>
            <a:r>
              <a:rPr lang="en-US" sz="1000" dirty="0"/>
              <a:t> M. Clinical practice: diagnosis and evaluation of dyspepsia. J </a:t>
            </a:r>
            <a:r>
              <a:rPr lang="en-US" sz="1000" dirty="0" err="1"/>
              <a:t>Clin</a:t>
            </a:r>
            <a:r>
              <a:rPr lang="en-US" sz="1000" dirty="0"/>
              <a:t> </a:t>
            </a:r>
            <a:r>
              <a:rPr lang="en-US" sz="1000" dirty="0" err="1"/>
              <a:t>Gastroenterol</a:t>
            </a:r>
            <a:r>
              <a:rPr lang="en-US" sz="1000" dirty="0"/>
              <a:t>. 2010;44(3):167- 72. </a:t>
            </a:r>
          </a:p>
          <a:p>
            <a:pPr marL="342900" indent="-342900">
              <a:buFont typeface="+mj-lt"/>
              <a:buAutoNum type="arabicPeriod"/>
            </a:pPr>
            <a:r>
              <a:rPr lang="en-US" sz="1000" dirty="0"/>
              <a:t>Talley NJ, </a:t>
            </a:r>
            <a:r>
              <a:rPr lang="en-US" sz="1000" dirty="0" err="1"/>
              <a:t>Vakil</a:t>
            </a:r>
            <a:r>
              <a:rPr lang="en-US" sz="1000" dirty="0"/>
              <a:t> NB, </a:t>
            </a:r>
            <a:r>
              <a:rPr lang="en-US" sz="1000" dirty="0" err="1"/>
              <a:t>Moayyedi</a:t>
            </a:r>
            <a:r>
              <a:rPr lang="en-US" sz="1000" dirty="0"/>
              <a:t> P. American gastroenterological association technical review on the evaluation of dyspepsia. Gastroenterology. 2005;129(5):1756-80. </a:t>
            </a:r>
          </a:p>
          <a:p>
            <a:pPr marL="342900" indent="-342900">
              <a:buFont typeface="+mj-lt"/>
              <a:buAutoNum type="arabicPeriod"/>
            </a:pPr>
            <a:r>
              <a:rPr lang="en-US" sz="1000" dirty="0"/>
              <a:t>Talley NJ, </a:t>
            </a:r>
            <a:r>
              <a:rPr lang="en-US" sz="1000" dirty="0" err="1"/>
              <a:t>Vakil</a:t>
            </a:r>
            <a:r>
              <a:rPr lang="en-US" sz="1000" dirty="0"/>
              <a:t> N, Practice Parameters Committee of the American College of Gastroenterology. Guidelines for the management of dyspepsia. Am J </a:t>
            </a:r>
            <a:r>
              <a:rPr lang="en-US" sz="1000" dirty="0" err="1"/>
              <a:t>Gastroenterol</a:t>
            </a:r>
            <a:r>
              <a:rPr lang="en-US" sz="1000" dirty="0"/>
              <a:t>. 2005;100(10):2324-37.</a:t>
            </a:r>
          </a:p>
        </p:txBody>
      </p:sp>
      <p:sp>
        <p:nvSpPr>
          <p:cNvPr id="5" name="Rectangle 4">
            <a:extLst>
              <a:ext uri="{FF2B5EF4-FFF2-40B4-BE49-F238E27FC236}">
                <a16:creationId xmlns:a16="http://schemas.microsoft.com/office/drawing/2014/main" id="{89E8B22F-D148-3AFE-F38C-320D7CCACD15}"/>
              </a:ext>
            </a:extLst>
          </p:cNvPr>
          <p:cNvSpPr/>
          <p:nvPr/>
        </p:nvSpPr>
        <p:spPr>
          <a:xfrm>
            <a:off x="3048000" y="65315"/>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 CONCEPT</a:t>
            </a:r>
            <a:endParaRPr lang="en-PK" sz="24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Digestion involves multilevel coordination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05000"/>
            <a:ext cx="9144000" cy="4858657"/>
          </a:xfrm>
        </p:spPr>
      </p:pic>
      <p:sp>
        <p:nvSpPr>
          <p:cNvPr id="3" name="Rectangle 2">
            <a:extLst>
              <a:ext uri="{FF2B5EF4-FFF2-40B4-BE49-F238E27FC236}">
                <a16:creationId xmlns:a16="http://schemas.microsoft.com/office/drawing/2014/main" id="{81EB4822-9CED-95A8-2F65-DD942C7AB677}"/>
              </a:ext>
            </a:extLst>
          </p:cNvPr>
          <p:cNvSpPr/>
          <p:nvPr/>
        </p:nvSpPr>
        <p:spPr>
          <a:xfrm>
            <a:off x="3048000" y="94343"/>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SPIRAL INTEGRATION</a:t>
            </a:r>
            <a:endParaRPr lang="en-PK" sz="24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Physiology Of Gastric Acid Secretion &amp; Digestion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6813201"/>
              </p:ext>
            </p:extLst>
          </p:nvPr>
        </p:nvGraphicFramePr>
        <p:xfrm>
          <a:off x="2546223" y="2675370"/>
          <a:ext cx="3733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410" y="2211371"/>
            <a:ext cx="2356104" cy="1200329"/>
          </a:xfrm>
          <a:prstGeom prst="rect">
            <a:avLst/>
          </a:prstGeom>
          <a:solidFill>
            <a:schemeClr val="accent3">
              <a:lumMod val="20000"/>
              <a:lumOff val="80000"/>
            </a:schemeClr>
          </a:solidFill>
        </p:spPr>
        <p:txBody>
          <a:bodyPr wrap="square" rtlCol="0">
            <a:spAutoFit/>
          </a:bodyPr>
          <a:lstStyle/>
          <a:p>
            <a:r>
              <a:rPr lang="en-US" dirty="0">
                <a:solidFill>
                  <a:schemeClr val="accent6"/>
                </a:solidFill>
              </a:rPr>
              <a:t>Sight, smell, taste </a:t>
            </a:r>
            <a:r>
              <a:rPr lang="en-US" dirty="0"/>
              <a:t>or </a:t>
            </a:r>
            <a:r>
              <a:rPr lang="en-US" dirty="0">
                <a:solidFill>
                  <a:schemeClr val="accent6"/>
                </a:solidFill>
              </a:rPr>
              <a:t>thought </a:t>
            </a:r>
            <a:r>
              <a:rPr lang="en-US" dirty="0"/>
              <a:t>of food activate enteric neurons via </a:t>
            </a:r>
            <a:r>
              <a:rPr lang="en-US" dirty="0" err="1"/>
              <a:t>vagus</a:t>
            </a:r>
            <a:r>
              <a:rPr lang="en-US" dirty="0"/>
              <a:t>. </a:t>
            </a:r>
          </a:p>
        </p:txBody>
      </p:sp>
      <p:sp>
        <p:nvSpPr>
          <p:cNvPr id="7" name="TextBox 6"/>
          <p:cNvSpPr txBox="1"/>
          <p:nvPr/>
        </p:nvSpPr>
        <p:spPr>
          <a:xfrm>
            <a:off x="5981700" y="2294112"/>
            <a:ext cx="2971800" cy="2862322"/>
          </a:xfrm>
          <a:prstGeom prst="rect">
            <a:avLst/>
          </a:prstGeom>
          <a:solidFill>
            <a:schemeClr val="accent4">
              <a:lumMod val="20000"/>
              <a:lumOff val="80000"/>
            </a:schemeClr>
          </a:solidFill>
        </p:spPr>
        <p:txBody>
          <a:bodyPr wrap="square" rtlCol="0">
            <a:spAutoFit/>
          </a:bodyPr>
          <a:lstStyle/>
          <a:p>
            <a:r>
              <a:rPr lang="en-US" dirty="0">
                <a:solidFill>
                  <a:schemeClr val="accent6"/>
                </a:solidFill>
              </a:rPr>
              <a:t>Food stretches stomach walls </a:t>
            </a:r>
            <a:r>
              <a:rPr lang="en-US" dirty="0"/>
              <a:t>activating neural reflex to stimulate acid secretion. </a:t>
            </a:r>
            <a:r>
              <a:rPr lang="en-US" dirty="0">
                <a:solidFill>
                  <a:schemeClr val="accent6"/>
                </a:solidFill>
              </a:rPr>
              <a:t>Peptides &amp; amino acids </a:t>
            </a:r>
            <a:r>
              <a:rPr lang="en-US" dirty="0"/>
              <a:t>stimulate G cells to release Gastrin*. </a:t>
            </a:r>
          </a:p>
          <a:p>
            <a:r>
              <a:rPr lang="en-US" dirty="0">
                <a:solidFill>
                  <a:schemeClr val="accent6"/>
                </a:solidFill>
              </a:rPr>
              <a:t>Food acts as a buffer</a:t>
            </a:r>
            <a:r>
              <a:rPr lang="en-US" dirty="0"/>
              <a:t>, raising pH &amp; thus removing the stimulus for somatostatin secretion. </a:t>
            </a:r>
          </a:p>
        </p:txBody>
      </p:sp>
      <p:sp>
        <p:nvSpPr>
          <p:cNvPr id="8" name="TextBox 7"/>
          <p:cNvSpPr txBox="1"/>
          <p:nvPr/>
        </p:nvSpPr>
        <p:spPr>
          <a:xfrm>
            <a:off x="685800" y="4513790"/>
            <a:ext cx="2919413" cy="1477328"/>
          </a:xfrm>
          <a:prstGeom prst="rect">
            <a:avLst/>
          </a:prstGeom>
          <a:solidFill>
            <a:schemeClr val="accent2">
              <a:lumMod val="40000"/>
              <a:lumOff val="60000"/>
            </a:schemeClr>
          </a:solidFill>
        </p:spPr>
        <p:txBody>
          <a:bodyPr wrap="square" rtlCol="0">
            <a:spAutoFit/>
          </a:bodyPr>
          <a:lstStyle/>
          <a:p>
            <a:r>
              <a:rPr lang="en-US" dirty="0"/>
              <a:t>Once </a:t>
            </a:r>
            <a:r>
              <a:rPr lang="en-US" dirty="0" err="1"/>
              <a:t>Chyme</a:t>
            </a:r>
            <a:r>
              <a:rPr lang="en-US" dirty="0"/>
              <a:t> enters the duodenum, it activates </a:t>
            </a:r>
            <a:r>
              <a:rPr lang="en-US" dirty="0">
                <a:solidFill>
                  <a:schemeClr val="accent6"/>
                </a:solidFill>
              </a:rPr>
              <a:t>negative feedback </a:t>
            </a:r>
            <a:r>
              <a:rPr lang="en-US" dirty="0"/>
              <a:t>mechanisms to reduce acid secretion</a:t>
            </a:r>
          </a:p>
        </p:txBody>
      </p:sp>
      <p:sp>
        <p:nvSpPr>
          <p:cNvPr id="9" name="TextBox 8"/>
          <p:cNvSpPr txBox="1"/>
          <p:nvPr/>
        </p:nvSpPr>
        <p:spPr>
          <a:xfrm>
            <a:off x="3124200" y="1905000"/>
            <a:ext cx="1604927" cy="707886"/>
          </a:xfrm>
          <a:prstGeom prst="rect">
            <a:avLst/>
          </a:prstGeom>
          <a:noFill/>
        </p:spPr>
        <p:txBody>
          <a:bodyPr wrap="none" rtlCol="0">
            <a:spAutoFit/>
          </a:bodyPr>
          <a:lstStyle/>
          <a:p>
            <a:r>
              <a:rPr lang="en-US" sz="4000" dirty="0">
                <a:solidFill>
                  <a:srgbClr val="FF0000"/>
                </a:solidFill>
                <a:latin typeface="Forte" panose="03060902040502070203" pitchFamily="66" charset="0"/>
              </a:rPr>
              <a:t>3</a:t>
            </a:r>
            <a:r>
              <a:rPr lang="en-US" sz="2800" dirty="0">
                <a:solidFill>
                  <a:srgbClr val="FF0000"/>
                </a:solidFill>
                <a:latin typeface="Forte" panose="03060902040502070203" pitchFamily="66" charset="0"/>
              </a:rPr>
              <a:t> </a:t>
            </a:r>
            <a:r>
              <a:rPr lang="en-US" sz="2800" dirty="0">
                <a:latin typeface="Forte" panose="03060902040502070203" pitchFamily="66" charset="0"/>
              </a:rPr>
              <a:t>phases</a:t>
            </a:r>
          </a:p>
        </p:txBody>
      </p:sp>
      <p:sp>
        <p:nvSpPr>
          <p:cNvPr id="4" name="Rectangle 3">
            <a:extLst>
              <a:ext uri="{FF2B5EF4-FFF2-40B4-BE49-F238E27FC236}">
                <a16:creationId xmlns:a16="http://schemas.microsoft.com/office/drawing/2014/main" id="{E6996561-986D-968E-FCE0-791C4B80158A}"/>
              </a:ext>
            </a:extLst>
          </p:cNvPr>
          <p:cNvSpPr/>
          <p:nvPr/>
        </p:nvSpPr>
        <p:spPr>
          <a:xfrm>
            <a:off x="3048000" y="94343"/>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SPIRAL INTEGRATION</a:t>
            </a:r>
            <a:endParaRPr lang="en-PK" sz="2400" b="1" dirty="0">
              <a:solidFill>
                <a:schemeClr val="tx1"/>
              </a:solidFill>
            </a:endParaRPr>
          </a:p>
        </p:txBody>
      </p:sp>
      <p:sp>
        <p:nvSpPr>
          <p:cNvPr id="3" name="TextBox 2">
            <a:extLst>
              <a:ext uri="{FF2B5EF4-FFF2-40B4-BE49-F238E27FC236}">
                <a16:creationId xmlns:a16="http://schemas.microsoft.com/office/drawing/2014/main" id="{71EE15E0-8611-03D1-E4F7-FC63E9FDB2AA}"/>
              </a:ext>
            </a:extLst>
          </p:cNvPr>
          <p:cNvSpPr txBox="1"/>
          <p:nvPr/>
        </p:nvSpPr>
        <p:spPr>
          <a:xfrm>
            <a:off x="116057" y="6272784"/>
            <a:ext cx="9003170" cy="625812"/>
          </a:xfrm>
          <a:prstGeom prst="rect">
            <a:avLst/>
          </a:prstGeom>
          <a:noFill/>
        </p:spPr>
        <p:txBody>
          <a:bodyPr wrap="none" rtlCol="0">
            <a:spAutoFit/>
          </a:bodyPr>
          <a:lstStyle/>
          <a:p>
            <a:r>
              <a:rPr lang="en-US" sz="2800" b="1" baseline="30000" dirty="0"/>
              <a:t>*</a:t>
            </a:r>
            <a:r>
              <a:rPr lang="en-US" sz="1600" b="1" dirty="0"/>
              <a:t>Note: </a:t>
            </a:r>
          </a:p>
          <a:p>
            <a:r>
              <a:rPr lang="en-US" sz="1600" dirty="0"/>
              <a:t>The major effect of Gastrin is indirect via histamine from ECL cells not through direct parietal cell stimulation.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Physiology Of Gastric Acid Secretion &amp; Digestion</a:t>
            </a:r>
            <a:endParaRPr lang="en-US" b="1"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225" t="30546" b="15697"/>
          <a:stretch/>
        </p:blipFill>
        <p:spPr>
          <a:xfrm>
            <a:off x="1295401" y="2068098"/>
            <a:ext cx="5943600" cy="4719498"/>
          </a:xfrm>
          <a:prstGeom prst="rect">
            <a:avLst/>
          </a:prstGeom>
        </p:spPr>
      </p:pic>
      <p:sp>
        <p:nvSpPr>
          <p:cNvPr id="3" name="Rectangle 2">
            <a:extLst>
              <a:ext uri="{FF2B5EF4-FFF2-40B4-BE49-F238E27FC236}">
                <a16:creationId xmlns:a16="http://schemas.microsoft.com/office/drawing/2014/main" id="{FD0F2803-61AA-720C-A71B-214C2A5063CB}"/>
              </a:ext>
            </a:extLst>
          </p:cNvPr>
          <p:cNvSpPr/>
          <p:nvPr/>
        </p:nvSpPr>
        <p:spPr>
          <a:xfrm>
            <a:off x="3048000" y="97267"/>
            <a:ext cx="3048000" cy="3962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SPIRAL INTEGRATION</a:t>
            </a:r>
            <a:endParaRPr lang="en-PK" sz="2400" b="1" dirty="0">
              <a:solidFill>
                <a:schemeClr val="tx1"/>
              </a:solidFill>
            </a:endParaRPr>
          </a:p>
        </p:txBody>
      </p:sp>
    </p:spTree>
    <p:extLst>
      <p:ext uri="{BB962C8B-B14F-4D97-AF65-F5344CB8AC3E}">
        <p14:creationId xmlns:p14="http://schemas.microsoft.com/office/powerpoint/2010/main" val="1182616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5408</TotalTime>
  <Words>2115</Words>
  <Application>Microsoft Office PowerPoint</Application>
  <PresentationFormat>On-screen Show (4:3)</PresentationFormat>
  <Paragraphs>273</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ArialNarrow</vt:lpstr>
      <vt:lpstr>Calibri</vt:lpstr>
      <vt:lpstr>Forte</vt:lpstr>
      <vt:lpstr>Times New Roman</vt:lpstr>
      <vt:lpstr>Tw Cen MT</vt:lpstr>
      <vt:lpstr>Tw Cen MT Condensed</vt:lpstr>
      <vt:lpstr>Wingdings 3</vt:lpstr>
      <vt:lpstr>Integral</vt:lpstr>
      <vt:lpstr>Approach to A patient with Dyspepsia</vt:lpstr>
      <vt:lpstr>What Does This Picture Depicts?</vt:lpstr>
      <vt:lpstr>Learning Objectives</vt:lpstr>
      <vt:lpstr>How many of you have experienced pain or discomfort in their epigastrium in the last one month?</vt:lpstr>
      <vt:lpstr>Dyspepsia </vt:lpstr>
      <vt:lpstr>Dyspepsia</vt:lpstr>
      <vt:lpstr>Digestion involves multilevel coordination</vt:lpstr>
      <vt:lpstr>Physiology Of Gastric Acid Secretion &amp; Digestion</vt:lpstr>
      <vt:lpstr>Physiology Of Gastric Acid Secretion &amp; Digestion</vt:lpstr>
      <vt:lpstr>Physiology Of Gastric Acid Secretion from Parietal Cell</vt:lpstr>
      <vt:lpstr>Dyspepsia is imbalance between Protective &amp; Aggressive Factors</vt:lpstr>
      <vt:lpstr>Pathophysiology Of Dyspepsia/FD</vt:lpstr>
      <vt:lpstr>Functional Dyspepsia</vt:lpstr>
      <vt:lpstr>A Real Life Situation</vt:lpstr>
      <vt:lpstr>Spectrum Of Dyspepsia</vt:lpstr>
      <vt:lpstr>A Leather Botte Stomach – “Linitis Plastica”</vt:lpstr>
      <vt:lpstr>Approach to Dyspepsia</vt:lpstr>
      <vt:lpstr>Quiz</vt:lpstr>
      <vt:lpstr>Quiz -- Answer</vt:lpstr>
      <vt:lpstr>Treatment Modalities</vt:lpstr>
      <vt:lpstr>Acid Suppression</vt:lpstr>
      <vt:lpstr>Acid Suppression</vt:lpstr>
      <vt:lpstr>Acid Suppression</vt:lpstr>
      <vt:lpstr>Acid Suppression</vt:lpstr>
      <vt:lpstr>PowerPoint Presentation</vt:lpstr>
      <vt:lpstr>PowerPoint Presentation</vt:lpstr>
      <vt:lpstr>PowerPoint Presentation</vt:lpstr>
      <vt:lpstr>Treatment Strategy For Functional Dyspepsia</vt:lpstr>
      <vt:lpstr>Now back to the Real Life Situation</vt:lpstr>
      <vt:lpstr>Your Aunt is suffering from FD with postprandial distress</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PHASE REACTANTS</dc:title>
  <dc:creator>Samer Saleem</dc:creator>
  <cp:lastModifiedBy>Dr Tayyab Saeed Akhter</cp:lastModifiedBy>
  <cp:revision>108</cp:revision>
  <dcterms:created xsi:type="dcterms:W3CDTF">2021-04-11T05:18:32Z</dcterms:created>
  <dcterms:modified xsi:type="dcterms:W3CDTF">2025-02-05T08:08:45Z</dcterms:modified>
</cp:coreProperties>
</file>