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36"/>
  </p:notesMasterIdLst>
  <p:sldIdLst>
    <p:sldId id="256" r:id="rId2"/>
    <p:sldId id="284" r:id="rId3"/>
    <p:sldId id="293" r:id="rId4"/>
    <p:sldId id="259" r:id="rId5"/>
    <p:sldId id="261" r:id="rId6"/>
    <p:sldId id="285" r:id="rId7"/>
    <p:sldId id="264" r:id="rId8"/>
    <p:sldId id="262" r:id="rId9"/>
    <p:sldId id="288" r:id="rId10"/>
    <p:sldId id="289" r:id="rId11"/>
    <p:sldId id="294" r:id="rId12"/>
    <p:sldId id="295" r:id="rId13"/>
    <p:sldId id="265" r:id="rId14"/>
    <p:sldId id="266" r:id="rId15"/>
    <p:sldId id="267" r:id="rId16"/>
    <p:sldId id="268" r:id="rId17"/>
    <p:sldId id="269" r:id="rId18"/>
    <p:sldId id="270" r:id="rId19"/>
    <p:sldId id="271" r:id="rId20"/>
    <p:sldId id="290" r:id="rId21"/>
    <p:sldId id="291" r:id="rId22"/>
    <p:sldId id="286" r:id="rId23"/>
    <p:sldId id="296" r:id="rId24"/>
    <p:sldId id="272" r:id="rId25"/>
    <p:sldId id="273" r:id="rId26"/>
    <p:sldId id="275" r:id="rId27"/>
    <p:sldId id="287" r:id="rId28"/>
    <p:sldId id="292" r:id="rId29"/>
    <p:sldId id="276" r:id="rId30"/>
    <p:sldId id="277" r:id="rId31"/>
    <p:sldId id="278" r:id="rId32"/>
    <p:sldId id="279" r:id="rId33"/>
    <p:sldId id="280"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284E4-B2DD-497E-B8E5-0D750877CA35}" type="datetimeFigureOut">
              <a:rPr lang="en-US" smtClean="0"/>
              <a:t>6/6/2024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5ABFE-04C6-49D9-91BF-033EC18A7B8F}" type="slidenum">
              <a:rPr lang="en-US" smtClean="0"/>
              <a:t>‹#›</a:t>
            </a:fld>
            <a:endParaRPr lang="en-US"/>
          </a:p>
        </p:txBody>
      </p:sp>
    </p:spTree>
    <p:extLst>
      <p:ext uri="{BB962C8B-B14F-4D97-AF65-F5344CB8AC3E}">
        <p14:creationId xmlns:p14="http://schemas.microsoft.com/office/powerpoint/2010/main" val="380906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1177100-C59F-481B-8639-4758B3E0C2E6}"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116220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5442E5-EE59-403F-8A28-FA9515B72B7E}"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252749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F55F0-0708-482E-BE84-4D96890232CD}"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53341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5C8A3-9016-459C-9835-1196597D485E}"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195166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9F36F1-CA4D-41FA-AFA8-5AA49DAB76B2}"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60223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2F00A5-36E8-4D06-BF39-A60573D0ACAE}"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181416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37C32-2250-4192-8306-9725BDFCD623}" type="datetime1">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38249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D8F711-C909-48C8-B8F2-33B67A377F84}" type="datetime1">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39016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F5B85-98AB-425C-9FFD-8CDBE6889D71}" type="datetime1">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150241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F1A5C98-DF2C-4DCC-B424-674C57F57F91}"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220249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E8A3FCA-2B43-499D-B3CA-01C7CDC5ED15}"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98805-2EC8-439A-B449-6972374D7764}" type="slidenum">
              <a:rPr lang="en-US" smtClean="0"/>
              <a:t>‹#›</a:t>
            </a:fld>
            <a:endParaRPr lang="en-US"/>
          </a:p>
        </p:txBody>
      </p:sp>
    </p:spTree>
    <p:extLst>
      <p:ext uri="{BB962C8B-B14F-4D97-AF65-F5344CB8AC3E}">
        <p14:creationId xmlns:p14="http://schemas.microsoft.com/office/powerpoint/2010/main" val="211388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E9FD84-84AA-4393-8206-0F3960768623}" type="datetime1">
              <a:rPr lang="en-US" smtClean="0"/>
              <a:t>6/6/2024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C98805-2EC8-439A-B449-6972374D7764}" type="slidenum">
              <a:rPr lang="en-US" smtClean="0"/>
              <a:t>‹#›</a:t>
            </a:fld>
            <a:endParaRPr lang="en-US"/>
          </a:p>
        </p:txBody>
      </p:sp>
    </p:spTree>
    <p:extLst>
      <p:ext uri="{BB962C8B-B14F-4D97-AF65-F5344CB8AC3E}">
        <p14:creationId xmlns:p14="http://schemas.microsoft.com/office/powerpoint/2010/main" val="33045558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webp"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1.gi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7893"/>
            <a:ext cx="6858000" cy="2068693"/>
          </a:xfrm>
        </p:spPr>
        <p:txBody>
          <a:bodyPr>
            <a:normAutofit/>
          </a:bodyPr>
          <a:lstStyle/>
          <a:p>
            <a:r>
              <a:rPr lang="en-US" sz="4800" b="1" dirty="0"/>
              <a:t>Approach To A Patient with Ascites</a:t>
            </a:r>
          </a:p>
        </p:txBody>
      </p:sp>
      <p:sp>
        <p:nvSpPr>
          <p:cNvPr id="3" name="Subtitle 2"/>
          <p:cNvSpPr>
            <a:spLocks noGrp="1"/>
          </p:cNvSpPr>
          <p:nvPr>
            <p:ph type="subTitle" idx="1"/>
          </p:nvPr>
        </p:nvSpPr>
        <p:spPr>
          <a:xfrm>
            <a:off x="947056" y="4765182"/>
            <a:ext cx="7452665" cy="1079053"/>
          </a:xfrm>
        </p:spPr>
        <p:txBody>
          <a:bodyPr>
            <a:normAutofit fontScale="92500" lnSpcReduction="20000"/>
          </a:bodyPr>
          <a:lstStyle/>
          <a:p>
            <a:pPr algn="r"/>
            <a:r>
              <a:rPr lang="en-US" sz="2400" dirty="0" err="1"/>
              <a:t>Dr.Sadia</a:t>
            </a:r>
            <a:r>
              <a:rPr lang="en-US" sz="2400" dirty="0"/>
              <a:t> Ahmad</a:t>
            </a:r>
          </a:p>
          <a:p>
            <a:pPr algn="r"/>
            <a:r>
              <a:rPr lang="en-US" sz="2400" dirty="0"/>
              <a:t> </a:t>
            </a:r>
            <a:r>
              <a:rPr lang="en-US" sz="2400"/>
              <a:t>Assistant Professor </a:t>
            </a:r>
            <a:r>
              <a:rPr lang="en-US" sz="2400" dirty="0"/>
              <a:t>Gastroenterology </a:t>
            </a:r>
          </a:p>
          <a:p>
            <a:pPr algn="r"/>
            <a:r>
              <a:rPr lang="en-US" sz="2400" dirty="0"/>
              <a:t>RMU and Allied Hospitals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86" y="446401"/>
            <a:ext cx="1905000" cy="1866900"/>
          </a:xfrm>
          <a:prstGeom prst="rect">
            <a:avLst/>
          </a:prstGeom>
        </p:spPr>
      </p:pic>
      <p:pic>
        <p:nvPicPr>
          <p:cNvPr id="6" name="Picture 5"/>
          <p:cNvPicPr>
            <a:picLocks noChangeAspect="1"/>
          </p:cNvPicPr>
          <p:nvPr/>
        </p:nvPicPr>
        <p:blipFill>
          <a:blip r:embed="rId3"/>
          <a:stretch>
            <a:fillRect/>
          </a:stretch>
        </p:blipFill>
        <p:spPr>
          <a:xfrm>
            <a:off x="4391696" y="111428"/>
            <a:ext cx="4134118" cy="2536846"/>
          </a:xfrm>
          <a:prstGeom prst="rect">
            <a:avLst/>
          </a:prstGeom>
        </p:spPr>
      </p:pic>
      <p:pic>
        <p:nvPicPr>
          <p:cNvPr id="7" name="Picture 6"/>
          <p:cNvPicPr>
            <a:picLocks noChangeAspect="1"/>
          </p:cNvPicPr>
          <p:nvPr/>
        </p:nvPicPr>
        <p:blipFill>
          <a:blip r:embed="rId4"/>
          <a:stretch>
            <a:fillRect/>
          </a:stretch>
        </p:blipFill>
        <p:spPr>
          <a:xfrm>
            <a:off x="264956" y="3709939"/>
            <a:ext cx="3333750" cy="2886075"/>
          </a:xfrm>
          <a:prstGeom prst="rect">
            <a:avLst/>
          </a:prstGeom>
        </p:spPr>
      </p:pic>
      <p:sp>
        <p:nvSpPr>
          <p:cNvPr id="5" name="Slide Number Placeholder 4">
            <a:extLst>
              <a:ext uri="{FF2B5EF4-FFF2-40B4-BE49-F238E27FC236}">
                <a16:creationId xmlns:a16="http://schemas.microsoft.com/office/drawing/2014/main" id="{43B44C46-EC99-C270-4BCB-CA7409CD228C}"/>
              </a:ext>
            </a:extLst>
          </p:cNvPr>
          <p:cNvSpPr>
            <a:spLocks noGrp="1"/>
          </p:cNvSpPr>
          <p:nvPr>
            <p:ph type="sldNum" sz="quarter" idx="12"/>
          </p:nvPr>
        </p:nvSpPr>
        <p:spPr/>
        <p:txBody>
          <a:bodyPr/>
          <a:lstStyle/>
          <a:p>
            <a:fld id="{BAC98805-2EC8-439A-B449-6972374D7764}" type="slidenum">
              <a:rPr lang="en-US" smtClean="0"/>
              <a:t>1</a:t>
            </a:fld>
            <a:endParaRPr lang="en-US"/>
          </a:p>
        </p:txBody>
      </p:sp>
    </p:spTree>
    <p:extLst>
      <p:ext uri="{BB962C8B-B14F-4D97-AF65-F5344CB8AC3E}">
        <p14:creationId xmlns:p14="http://schemas.microsoft.com/office/powerpoint/2010/main" val="142522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p>
        </p:txBody>
      </p:sp>
      <p:sp>
        <p:nvSpPr>
          <p:cNvPr id="3" name="Slide Number Placeholder 2">
            <a:extLst>
              <a:ext uri="{FF2B5EF4-FFF2-40B4-BE49-F238E27FC236}">
                <a16:creationId xmlns:a16="http://schemas.microsoft.com/office/drawing/2014/main" id="{0263B60B-95FF-8291-57F3-D9D0FCB63D83}"/>
              </a:ext>
            </a:extLst>
          </p:cNvPr>
          <p:cNvSpPr>
            <a:spLocks noGrp="1"/>
          </p:cNvSpPr>
          <p:nvPr>
            <p:ph type="sldNum" sz="quarter" idx="12"/>
          </p:nvPr>
        </p:nvSpPr>
        <p:spPr/>
        <p:txBody>
          <a:bodyPr/>
          <a:lstStyle/>
          <a:p>
            <a:fld id="{BAC98805-2EC8-439A-B449-6972374D7764}" type="slidenum">
              <a:rPr lang="en-US" smtClean="0"/>
              <a:t>10</a:t>
            </a:fld>
            <a:endParaRPr lang="en-US"/>
          </a:p>
        </p:txBody>
      </p:sp>
      <p:pic>
        <p:nvPicPr>
          <p:cNvPr id="6" name="Content Placeholder 5">
            <a:extLst>
              <a:ext uri="{FF2B5EF4-FFF2-40B4-BE49-F238E27FC236}">
                <a16:creationId xmlns:a16="http://schemas.microsoft.com/office/drawing/2014/main" id="{1C36FAA4-A7C9-0A7B-B9CE-7B9E84D469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625"/>
          <a:stretch/>
        </p:blipFill>
        <p:spPr>
          <a:xfrm>
            <a:off x="223285" y="1286540"/>
            <a:ext cx="8825022" cy="5434935"/>
          </a:xfrm>
        </p:spPr>
      </p:pic>
    </p:spTree>
    <p:extLst>
      <p:ext uri="{BB962C8B-B14F-4D97-AF65-F5344CB8AC3E}">
        <p14:creationId xmlns:p14="http://schemas.microsoft.com/office/powerpoint/2010/main" val="104565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66DF30-2437-8591-D7FC-807053BD5E7F}"/>
              </a:ext>
            </a:extLst>
          </p:cNvPr>
          <p:cNvSpPr>
            <a:spLocks noGrp="1"/>
          </p:cNvSpPr>
          <p:nvPr>
            <p:ph type="sldNum" sz="quarter" idx="12"/>
          </p:nvPr>
        </p:nvSpPr>
        <p:spPr/>
        <p:txBody>
          <a:bodyPr/>
          <a:lstStyle/>
          <a:p>
            <a:fld id="{BAC98805-2EC8-439A-B449-6972374D7764}" type="slidenum">
              <a:rPr lang="en-US" smtClean="0"/>
              <a:t>11</a:t>
            </a:fld>
            <a:endParaRPr lang="en-US"/>
          </a:p>
        </p:txBody>
      </p:sp>
      <p:pic>
        <p:nvPicPr>
          <p:cNvPr id="5" name="Content Placeholder 4">
            <a:extLst>
              <a:ext uri="{FF2B5EF4-FFF2-40B4-BE49-F238E27FC236}">
                <a16:creationId xmlns:a16="http://schemas.microsoft.com/office/drawing/2014/main" id="{88DA6D85-4AEF-6F76-0C8F-B041E9C85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178" y="258544"/>
            <a:ext cx="7814930" cy="5520750"/>
          </a:xfrm>
        </p:spPr>
      </p:pic>
      <p:sp>
        <p:nvSpPr>
          <p:cNvPr id="6" name="TextBox 5">
            <a:extLst>
              <a:ext uri="{FF2B5EF4-FFF2-40B4-BE49-F238E27FC236}">
                <a16:creationId xmlns:a16="http://schemas.microsoft.com/office/drawing/2014/main" id="{8B7E2D72-AD38-FF24-D21B-FABFA2944429}"/>
              </a:ext>
            </a:extLst>
          </p:cNvPr>
          <p:cNvSpPr txBox="1"/>
          <p:nvPr/>
        </p:nvSpPr>
        <p:spPr>
          <a:xfrm>
            <a:off x="1520456" y="5922335"/>
            <a:ext cx="5411972" cy="461665"/>
          </a:xfrm>
          <a:prstGeom prst="rect">
            <a:avLst/>
          </a:prstGeom>
          <a:noFill/>
        </p:spPr>
        <p:txBody>
          <a:bodyPr wrap="square" rtlCol="0">
            <a:spAutoFit/>
          </a:bodyPr>
          <a:lstStyle/>
          <a:p>
            <a:r>
              <a:rPr lang="en-US" sz="2400" b="1" dirty="0"/>
              <a:t>CONGESTIVE CARDIAC FAILURE</a:t>
            </a:r>
          </a:p>
        </p:txBody>
      </p:sp>
    </p:spTree>
    <p:extLst>
      <p:ext uri="{BB962C8B-B14F-4D97-AF65-F5344CB8AC3E}">
        <p14:creationId xmlns:p14="http://schemas.microsoft.com/office/powerpoint/2010/main" val="29838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968ED1-A301-33C1-E75A-BE88D668E190}"/>
              </a:ext>
            </a:extLst>
          </p:cNvPr>
          <p:cNvSpPr>
            <a:spLocks noGrp="1"/>
          </p:cNvSpPr>
          <p:nvPr>
            <p:ph type="sldNum" sz="quarter" idx="12"/>
          </p:nvPr>
        </p:nvSpPr>
        <p:spPr/>
        <p:txBody>
          <a:bodyPr/>
          <a:lstStyle/>
          <a:p>
            <a:fld id="{BAC98805-2EC8-439A-B449-6972374D7764}" type="slidenum">
              <a:rPr lang="en-US" smtClean="0"/>
              <a:t>12</a:t>
            </a:fld>
            <a:endParaRPr lang="en-US"/>
          </a:p>
        </p:txBody>
      </p:sp>
      <p:pic>
        <p:nvPicPr>
          <p:cNvPr id="8" name="Picture 7">
            <a:extLst>
              <a:ext uri="{FF2B5EF4-FFF2-40B4-BE49-F238E27FC236}">
                <a16:creationId xmlns:a16="http://schemas.microsoft.com/office/drawing/2014/main" id="{0131B649-AEDF-5882-B35E-BE96D7B76BAD}"/>
              </a:ext>
            </a:extLst>
          </p:cNvPr>
          <p:cNvPicPr>
            <a:picLocks noChangeAspect="1"/>
          </p:cNvPicPr>
          <p:nvPr/>
        </p:nvPicPr>
        <p:blipFill rotWithShape="1">
          <a:blip r:embed="rId2">
            <a:extLst>
              <a:ext uri="{28A0092B-C50C-407E-A947-70E740481C1C}">
                <a14:useLocalDpi xmlns:a14="http://schemas.microsoft.com/office/drawing/2010/main" val="0"/>
              </a:ext>
            </a:extLst>
          </a:blip>
          <a:srcRect b="9396"/>
          <a:stretch/>
        </p:blipFill>
        <p:spPr>
          <a:xfrm>
            <a:off x="1952846" y="541079"/>
            <a:ext cx="5693292" cy="5339945"/>
          </a:xfrm>
          <a:prstGeom prst="rect">
            <a:avLst/>
          </a:prstGeom>
        </p:spPr>
      </p:pic>
      <p:sp>
        <p:nvSpPr>
          <p:cNvPr id="11" name="TextBox 10">
            <a:extLst>
              <a:ext uri="{FF2B5EF4-FFF2-40B4-BE49-F238E27FC236}">
                <a16:creationId xmlns:a16="http://schemas.microsoft.com/office/drawing/2014/main" id="{DDF223D4-E960-F4E4-890E-30EBD24535D3}"/>
              </a:ext>
            </a:extLst>
          </p:cNvPr>
          <p:cNvSpPr txBox="1"/>
          <p:nvPr/>
        </p:nvSpPr>
        <p:spPr>
          <a:xfrm>
            <a:off x="2541182" y="5947589"/>
            <a:ext cx="3530009" cy="461665"/>
          </a:xfrm>
          <a:prstGeom prst="rect">
            <a:avLst/>
          </a:prstGeom>
          <a:noFill/>
        </p:spPr>
        <p:txBody>
          <a:bodyPr wrap="square" rtlCol="0">
            <a:spAutoFit/>
          </a:bodyPr>
          <a:lstStyle/>
          <a:p>
            <a:r>
              <a:rPr lang="en-US" sz="2400" dirty="0"/>
              <a:t>NEPHROTIC SYNDROME</a:t>
            </a:r>
          </a:p>
        </p:txBody>
      </p:sp>
    </p:spTree>
    <p:extLst>
      <p:ext uri="{BB962C8B-B14F-4D97-AF65-F5344CB8AC3E}">
        <p14:creationId xmlns:p14="http://schemas.microsoft.com/office/powerpoint/2010/main" val="12293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Diagnostic workup:     </a:t>
            </a:r>
            <a:r>
              <a:rPr lang="en-US" sz="2800" b="1" dirty="0">
                <a:solidFill>
                  <a:srgbClr val="FF0000"/>
                </a:solidFill>
                <a:latin typeface="+mn-lt"/>
              </a:rPr>
              <a:t>VERTICAL</a:t>
            </a:r>
            <a:r>
              <a:rPr lang="en-US" sz="2800" b="1" dirty="0">
                <a:latin typeface="+mn-lt"/>
              </a:rPr>
              <a:t> </a:t>
            </a:r>
            <a:r>
              <a:rPr lang="en-US" sz="2800" b="1" dirty="0">
                <a:solidFill>
                  <a:srgbClr val="FF0000"/>
                </a:solidFill>
                <a:latin typeface="+mn-lt"/>
              </a:rPr>
              <a:t>INTEGRATION</a:t>
            </a:r>
            <a:endParaRPr lang="en-US" sz="2800" b="1" dirty="0">
              <a:latin typeface="+mn-lt"/>
            </a:endParaRPr>
          </a:p>
        </p:txBody>
      </p:sp>
      <p:sp>
        <p:nvSpPr>
          <p:cNvPr id="3" name="Content Placeholder 2"/>
          <p:cNvSpPr>
            <a:spLocks noGrp="1"/>
          </p:cNvSpPr>
          <p:nvPr>
            <p:ph idx="1"/>
          </p:nvPr>
        </p:nvSpPr>
        <p:spPr/>
        <p:txBody>
          <a:bodyPr>
            <a:noAutofit/>
          </a:bodyPr>
          <a:lstStyle/>
          <a:p>
            <a:pPr marL="0" indent="0">
              <a:buNone/>
            </a:pPr>
            <a:r>
              <a:rPr lang="en-US" sz="2400" b="1" u="sng" dirty="0"/>
              <a:t>Imaging</a:t>
            </a:r>
            <a:r>
              <a:rPr lang="en-US" sz="2400" dirty="0"/>
              <a:t>: Ultrasound is highly sensitive can detect as little as 100 ml</a:t>
            </a:r>
          </a:p>
          <a:p>
            <a:r>
              <a:rPr lang="en-US" sz="2400" dirty="0"/>
              <a:t>CT scan: can differentiate benign from malignant ascites</a:t>
            </a:r>
          </a:p>
          <a:p>
            <a:pPr marL="0" indent="0">
              <a:buNone/>
            </a:pPr>
            <a:r>
              <a:rPr lang="en-US" sz="2400" b="1" u="sng" dirty="0" err="1"/>
              <a:t>Ascitic</a:t>
            </a:r>
            <a:r>
              <a:rPr lang="en-US" sz="2400" b="1" u="sng" dirty="0"/>
              <a:t> fluid Analysis</a:t>
            </a:r>
            <a:r>
              <a:rPr lang="en-US" sz="2400" dirty="0"/>
              <a:t>: </a:t>
            </a:r>
          </a:p>
          <a:p>
            <a:pPr marL="0" indent="0">
              <a:buNone/>
            </a:pPr>
            <a:r>
              <a:rPr lang="en-US" sz="2400" dirty="0"/>
              <a:t>After the diagnosis of ascites is made, its cause should be determined by laboratory analysis.</a:t>
            </a:r>
          </a:p>
          <a:p>
            <a:r>
              <a:rPr lang="en-US" sz="2400" dirty="0"/>
              <a:t>10-20 ml of ascitic fluid for routine analysis</a:t>
            </a:r>
          </a:p>
          <a:p>
            <a:r>
              <a:rPr lang="en-US" sz="2400" dirty="0"/>
              <a:t>Most common site---left lower quadrant</a:t>
            </a:r>
          </a:p>
          <a:p>
            <a:r>
              <a:rPr lang="en-US" sz="2400" dirty="0"/>
              <a:t>Other sites: in the midline between symphysis pubic and umbilicus and right iliac fossa</a:t>
            </a:r>
          </a:p>
          <a:p>
            <a:r>
              <a:rPr lang="en-US" sz="2400" dirty="0"/>
              <a:t>For cytology at least 50 ml of fluid required </a:t>
            </a:r>
          </a:p>
        </p:txBody>
      </p:sp>
      <p:sp>
        <p:nvSpPr>
          <p:cNvPr id="4" name="Slide Number Placeholder 3">
            <a:extLst>
              <a:ext uri="{FF2B5EF4-FFF2-40B4-BE49-F238E27FC236}">
                <a16:creationId xmlns:a16="http://schemas.microsoft.com/office/drawing/2014/main" id="{FF932886-AC41-8220-1CA3-D0CCD1ECF45F}"/>
              </a:ext>
            </a:extLst>
          </p:cNvPr>
          <p:cNvSpPr>
            <a:spLocks noGrp="1"/>
          </p:cNvSpPr>
          <p:nvPr>
            <p:ph type="sldNum" sz="quarter" idx="12"/>
          </p:nvPr>
        </p:nvSpPr>
        <p:spPr/>
        <p:txBody>
          <a:bodyPr/>
          <a:lstStyle/>
          <a:p>
            <a:fld id="{BAC98805-2EC8-439A-B449-6972374D7764}" type="slidenum">
              <a:rPr lang="en-US" smtClean="0"/>
              <a:t>13</a:t>
            </a:fld>
            <a:endParaRPr lang="en-US"/>
          </a:p>
        </p:txBody>
      </p:sp>
    </p:spTree>
    <p:extLst>
      <p:ext uri="{BB962C8B-B14F-4D97-AF65-F5344CB8AC3E}">
        <p14:creationId xmlns:p14="http://schemas.microsoft.com/office/powerpoint/2010/main" val="229163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mn-lt"/>
              </a:rPr>
              <a:t> </a:t>
            </a:r>
            <a:r>
              <a:rPr lang="en-US" sz="2800" b="1" dirty="0" err="1">
                <a:solidFill>
                  <a:srgbClr val="FF0000"/>
                </a:solidFill>
                <a:latin typeface="+mn-lt"/>
              </a:rPr>
              <a:t>Ascitic</a:t>
            </a:r>
            <a:r>
              <a:rPr lang="en-US" sz="2800" b="1" dirty="0">
                <a:solidFill>
                  <a:srgbClr val="FF0000"/>
                </a:solidFill>
                <a:latin typeface="+mn-lt"/>
              </a:rPr>
              <a:t> fluid analysis             VERTICAL INTEGRATION</a:t>
            </a:r>
            <a:endParaRPr lang="en-US" sz="2800" dirty="0">
              <a:latin typeface="+mn-lt"/>
            </a:endParaRPr>
          </a:p>
        </p:txBody>
      </p:sp>
      <p:pic>
        <p:nvPicPr>
          <p:cNvPr id="1026" name="Picture 2" descr="https://geekymedics.com/wp-content/uploads/2018/07/Ascitic-fluid-appearance-1.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2342" b="17863"/>
          <a:stretch/>
        </p:blipFill>
        <p:spPr bwMode="auto">
          <a:xfrm>
            <a:off x="159488" y="1158949"/>
            <a:ext cx="8893566" cy="54438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30065EE-F3FF-0B10-C3AF-1D0371BF8D31}"/>
              </a:ext>
            </a:extLst>
          </p:cNvPr>
          <p:cNvSpPr>
            <a:spLocks noGrp="1"/>
          </p:cNvSpPr>
          <p:nvPr>
            <p:ph type="sldNum" sz="quarter" idx="12"/>
          </p:nvPr>
        </p:nvSpPr>
        <p:spPr/>
        <p:txBody>
          <a:bodyPr/>
          <a:lstStyle/>
          <a:p>
            <a:fld id="{BAC98805-2EC8-439A-B449-6972374D7764}" type="slidenum">
              <a:rPr lang="en-US" smtClean="0"/>
              <a:t>14</a:t>
            </a:fld>
            <a:endParaRPr lang="en-US"/>
          </a:p>
        </p:txBody>
      </p:sp>
    </p:spTree>
    <p:extLst>
      <p:ext uri="{BB962C8B-B14F-4D97-AF65-F5344CB8AC3E}">
        <p14:creationId xmlns:p14="http://schemas.microsoft.com/office/powerpoint/2010/main" val="20126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mn-lt"/>
              </a:rPr>
              <a:t>                                               VERTICAL</a:t>
            </a:r>
            <a:r>
              <a:rPr lang="en-US" sz="2800" b="1" dirty="0">
                <a:latin typeface="+mn-lt"/>
              </a:rPr>
              <a:t> </a:t>
            </a:r>
            <a:r>
              <a:rPr lang="en-US" sz="2800" b="1" dirty="0">
                <a:solidFill>
                  <a:srgbClr val="FF0000"/>
                </a:solidFill>
                <a:latin typeface="+mn-lt"/>
              </a:rPr>
              <a:t>INTEGRATION</a:t>
            </a:r>
            <a:endParaRPr lang="en-US" sz="2800" dirty="0">
              <a:latin typeface="+mn-lt"/>
            </a:endParaRPr>
          </a:p>
        </p:txBody>
      </p:sp>
      <p:pic>
        <p:nvPicPr>
          <p:cNvPr id="2050" name="Picture 2" descr="https://geekymedics.com/wp-content/uploads/2018/07/Ascitic-fluid-biochemistry.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69" b="13182"/>
          <a:stretch/>
        </p:blipFill>
        <p:spPr bwMode="auto">
          <a:xfrm>
            <a:off x="265814" y="1286541"/>
            <a:ext cx="8761228" cy="506981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C3F8981-1EC0-83FC-C51D-26BF775D083E}"/>
              </a:ext>
            </a:extLst>
          </p:cNvPr>
          <p:cNvSpPr>
            <a:spLocks noGrp="1"/>
          </p:cNvSpPr>
          <p:nvPr>
            <p:ph type="sldNum" sz="quarter" idx="12"/>
          </p:nvPr>
        </p:nvSpPr>
        <p:spPr/>
        <p:txBody>
          <a:bodyPr/>
          <a:lstStyle/>
          <a:p>
            <a:fld id="{BAC98805-2EC8-439A-B449-6972374D7764}" type="slidenum">
              <a:rPr lang="en-US" smtClean="0"/>
              <a:t>15</a:t>
            </a:fld>
            <a:endParaRPr lang="en-US"/>
          </a:p>
        </p:txBody>
      </p:sp>
    </p:spTree>
    <p:extLst>
      <p:ext uri="{BB962C8B-B14F-4D97-AF65-F5344CB8AC3E}">
        <p14:creationId xmlns:p14="http://schemas.microsoft.com/office/powerpoint/2010/main" val="350390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mn-lt"/>
              </a:rPr>
              <a:t>                                                   VERTICAL</a:t>
            </a:r>
            <a:r>
              <a:rPr lang="en-US" sz="2800" b="1" dirty="0">
                <a:latin typeface="+mn-lt"/>
              </a:rPr>
              <a:t> </a:t>
            </a:r>
            <a:r>
              <a:rPr lang="en-US" sz="2800" b="1" dirty="0">
                <a:solidFill>
                  <a:srgbClr val="FF0000"/>
                </a:solidFill>
                <a:latin typeface="+mn-lt"/>
              </a:rPr>
              <a:t>INTEGRATION</a:t>
            </a:r>
            <a:endParaRPr lang="en-US" sz="2800" dirty="0">
              <a:latin typeface="+mn-lt"/>
            </a:endParaRPr>
          </a:p>
        </p:txBody>
      </p:sp>
      <p:pic>
        <p:nvPicPr>
          <p:cNvPr id="3074" name="Picture 2" descr="https://geekymedics.com/wp-content/uploads/2018/07/Ascitic-fluid-microscopy.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93" t="9603" r="1893" b="8296"/>
          <a:stretch/>
        </p:blipFill>
        <p:spPr bwMode="auto">
          <a:xfrm>
            <a:off x="95693" y="1307804"/>
            <a:ext cx="8928690" cy="51850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F9B8634-85BE-0154-4E9E-C0100A16D02D}"/>
              </a:ext>
            </a:extLst>
          </p:cNvPr>
          <p:cNvSpPr>
            <a:spLocks noGrp="1"/>
          </p:cNvSpPr>
          <p:nvPr>
            <p:ph type="sldNum" sz="quarter" idx="12"/>
          </p:nvPr>
        </p:nvSpPr>
        <p:spPr/>
        <p:txBody>
          <a:bodyPr/>
          <a:lstStyle/>
          <a:p>
            <a:fld id="{BAC98805-2EC8-439A-B449-6972374D7764}" type="slidenum">
              <a:rPr lang="en-US" smtClean="0"/>
              <a:t>16</a:t>
            </a:fld>
            <a:endParaRPr lang="en-US"/>
          </a:p>
        </p:txBody>
      </p:sp>
    </p:spTree>
    <p:extLst>
      <p:ext uri="{BB962C8B-B14F-4D97-AF65-F5344CB8AC3E}">
        <p14:creationId xmlns:p14="http://schemas.microsoft.com/office/powerpoint/2010/main" val="4103873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3930"/>
          </a:xfrm>
        </p:spPr>
        <p:txBody>
          <a:bodyPr/>
          <a:lstStyle/>
          <a:p>
            <a:r>
              <a:rPr lang="en-US" b="1" dirty="0"/>
              <a:t>Treatment:                        </a:t>
            </a:r>
            <a:r>
              <a:rPr lang="en-US" sz="2800" b="1" dirty="0">
                <a:solidFill>
                  <a:srgbClr val="FF0000"/>
                </a:solidFill>
                <a:latin typeface="+mn-lt"/>
              </a:rPr>
              <a:t>VERTICAL</a:t>
            </a:r>
            <a:r>
              <a:rPr lang="en-US" sz="2800" b="1" dirty="0">
                <a:latin typeface="+mn-lt"/>
              </a:rPr>
              <a:t> </a:t>
            </a:r>
            <a:r>
              <a:rPr lang="en-US" sz="2800" b="1" dirty="0">
                <a:solidFill>
                  <a:srgbClr val="FF0000"/>
                </a:solidFill>
                <a:latin typeface="+mn-lt"/>
              </a:rPr>
              <a:t>INTEGRATION</a:t>
            </a:r>
            <a:endParaRPr lang="en-US" sz="2800" dirty="0">
              <a:latin typeface="+mn-lt"/>
            </a:endParaRPr>
          </a:p>
        </p:txBody>
      </p:sp>
      <p:sp>
        <p:nvSpPr>
          <p:cNvPr id="3" name="Content Placeholder 2"/>
          <p:cNvSpPr>
            <a:spLocks noGrp="1"/>
          </p:cNvSpPr>
          <p:nvPr>
            <p:ph idx="1"/>
          </p:nvPr>
        </p:nvSpPr>
        <p:spPr>
          <a:xfrm>
            <a:off x="628650" y="1439057"/>
            <a:ext cx="7886700" cy="4737906"/>
          </a:xfrm>
        </p:spPr>
        <p:txBody>
          <a:bodyPr>
            <a:normAutofit fontScale="25000" lnSpcReduction="20000"/>
          </a:bodyPr>
          <a:lstStyle/>
          <a:p>
            <a:r>
              <a:rPr lang="en-US" sz="11200" dirty="0"/>
              <a:t>High SAAG ( Transudate ) ascites:</a:t>
            </a:r>
          </a:p>
          <a:p>
            <a:pPr marL="514350" indent="-514350">
              <a:buAutoNum type="arabicPeriod"/>
            </a:pPr>
            <a:r>
              <a:rPr lang="en-US" sz="11200" b="1" dirty="0">
                <a:solidFill>
                  <a:srgbClr val="FF0000"/>
                </a:solidFill>
              </a:rPr>
              <a:t>Sodium and Water restriction:</a:t>
            </a:r>
          </a:p>
          <a:p>
            <a:pPr marL="0" indent="0">
              <a:buNone/>
            </a:pPr>
            <a:r>
              <a:rPr lang="en-US" sz="11200" dirty="0"/>
              <a:t> Restriction of sodium intake to 100 mmol/24 hrs,</a:t>
            </a:r>
            <a:br>
              <a:rPr lang="en-US" sz="11200" dirty="0"/>
            </a:br>
            <a:r>
              <a:rPr lang="en-US" sz="11200" dirty="0"/>
              <a:t>(‘no added salt diet’) is usually adequate.</a:t>
            </a:r>
          </a:p>
          <a:p>
            <a:pPr marL="0" indent="0">
              <a:buNone/>
            </a:pPr>
            <a:r>
              <a:rPr lang="en-US" sz="11200" dirty="0"/>
              <a:t> Restriction of water intake to 1.0–1.5 L/24 hrs is necessary only if the plasma sodium falls below 125 mmol/L .</a:t>
            </a:r>
          </a:p>
          <a:p>
            <a:pPr marL="0" indent="0">
              <a:buNone/>
            </a:pPr>
            <a:endParaRPr lang="en-US" sz="11200" dirty="0"/>
          </a:p>
          <a:p>
            <a:pPr marL="0" indent="0">
              <a:buNone/>
            </a:pPr>
            <a:r>
              <a:rPr lang="en-US" sz="11200" b="1" dirty="0">
                <a:solidFill>
                  <a:srgbClr val="FF0000"/>
                </a:solidFill>
              </a:rPr>
              <a:t>2. Diuretics:</a:t>
            </a:r>
          </a:p>
          <a:p>
            <a:pPr marL="0" indent="0">
              <a:buNone/>
            </a:pPr>
            <a:r>
              <a:rPr lang="en-US" sz="11200" dirty="0"/>
              <a:t>Spironolactone (100–400 mg/day) is the first-line Loop diuretics Furosemide (40-160mg)</a:t>
            </a:r>
          </a:p>
          <a:p>
            <a:pPr marL="0" indent="0">
              <a:buNone/>
            </a:pPr>
            <a:endParaRPr lang="en-US" sz="11200" dirty="0"/>
          </a:p>
          <a:p>
            <a:pPr marL="0" indent="0">
              <a:buNone/>
            </a:pPr>
            <a:br>
              <a:rPr lang="en-US" sz="3400"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E3D98E6E-46CC-2636-76E0-FFA8016E1D7E}"/>
              </a:ext>
            </a:extLst>
          </p:cNvPr>
          <p:cNvSpPr>
            <a:spLocks noGrp="1"/>
          </p:cNvSpPr>
          <p:nvPr>
            <p:ph type="sldNum" sz="quarter" idx="12"/>
          </p:nvPr>
        </p:nvSpPr>
        <p:spPr/>
        <p:txBody>
          <a:bodyPr/>
          <a:lstStyle/>
          <a:p>
            <a:fld id="{BAC98805-2EC8-439A-B449-6972374D7764}" type="slidenum">
              <a:rPr lang="en-US" smtClean="0"/>
              <a:t>17</a:t>
            </a:fld>
            <a:endParaRPr lang="en-US"/>
          </a:p>
        </p:txBody>
      </p:sp>
    </p:spTree>
    <p:extLst>
      <p:ext uri="{BB962C8B-B14F-4D97-AF65-F5344CB8AC3E}">
        <p14:creationId xmlns:p14="http://schemas.microsoft.com/office/powerpoint/2010/main" val="42603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9646"/>
            <a:ext cx="7886700" cy="6071016"/>
          </a:xfrm>
        </p:spPr>
        <p:txBody>
          <a:bodyPr>
            <a:normAutofit lnSpcReduction="10000"/>
          </a:bodyPr>
          <a:lstStyle/>
          <a:p>
            <a:endParaRPr lang="en-US" sz="3300" b="1" u="sng" dirty="0">
              <a:solidFill>
                <a:srgbClr val="FF0000"/>
              </a:solidFill>
            </a:endParaRPr>
          </a:p>
          <a:p>
            <a:pPr marL="0" indent="0">
              <a:buNone/>
            </a:pPr>
            <a:r>
              <a:rPr lang="en-US" sz="2800" b="1" dirty="0">
                <a:solidFill>
                  <a:srgbClr val="FF0000"/>
                </a:solidFill>
              </a:rPr>
              <a:t>                                                   VERTICAL</a:t>
            </a:r>
            <a:r>
              <a:rPr lang="en-US" sz="2800" b="1" dirty="0"/>
              <a:t> </a:t>
            </a:r>
            <a:r>
              <a:rPr lang="en-US" sz="2800" b="1" dirty="0">
                <a:solidFill>
                  <a:srgbClr val="FF0000"/>
                </a:solidFill>
              </a:rPr>
              <a:t>INTEGRATION</a:t>
            </a:r>
            <a:endParaRPr lang="en-US" sz="2800" b="1" u="sng" dirty="0">
              <a:solidFill>
                <a:srgbClr val="FF0000"/>
              </a:solidFill>
            </a:endParaRPr>
          </a:p>
          <a:p>
            <a:endParaRPr lang="en-US" sz="3300" b="1" u="sng" dirty="0">
              <a:solidFill>
                <a:srgbClr val="FF0000"/>
              </a:solidFill>
            </a:endParaRPr>
          </a:p>
          <a:p>
            <a:r>
              <a:rPr lang="en-US" sz="3300" b="1" u="sng" dirty="0">
                <a:solidFill>
                  <a:srgbClr val="FF0000"/>
                </a:solidFill>
              </a:rPr>
              <a:t>Diuretic Refractory/Resistant ascites:</a:t>
            </a:r>
          </a:p>
          <a:p>
            <a:pPr marL="0" indent="0">
              <a:buNone/>
            </a:pPr>
            <a:r>
              <a:rPr lang="en-US" sz="3300" dirty="0"/>
              <a:t>Patients who do not respond to doses of 400 mg spironolactone and 160 mg furosemide, or who are unable to tolerate these doses due to hyponatremia or renal impairment, are considered to have refractory or diuretic-resistant ascites and should be treated by other measures. </a:t>
            </a:r>
          </a:p>
          <a:p>
            <a:pPr marL="0" indent="0">
              <a:buNone/>
            </a:pPr>
            <a:r>
              <a:rPr lang="en-US" dirty="0"/>
              <a:t>  </a:t>
            </a:r>
            <a:br>
              <a:rPr lang="en-US" dirty="0"/>
            </a:br>
            <a:endParaRPr lang="en-US" dirty="0"/>
          </a:p>
        </p:txBody>
      </p:sp>
      <p:sp>
        <p:nvSpPr>
          <p:cNvPr id="2" name="Slide Number Placeholder 1">
            <a:extLst>
              <a:ext uri="{FF2B5EF4-FFF2-40B4-BE49-F238E27FC236}">
                <a16:creationId xmlns:a16="http://schemas.microsoft.com/office/drawing/2014/main" id="{98AA639A-BB85-E1D8-2E0D-39B11E0CA4ED}"/>
              </a:ext>
            </a:extLst>
          </p:cNvPr>
          <p:cNvSpPr>
            <a:spLocks noGrp="1"/>
          </p:cNvSpPr>
          <p:nvPr>
            <p:ph type="sldNum" sz="quarter" idx="12"/>
          </p:nvPr>
        </p:nvSpPr>
        <p:spPr/>
        <p:txBody>
          <a:bodyPr/>
          <a:lstStyle/>
          <a:p>
            <a:fld id="{BAC98805-2EC8-439A-B449-6972374D7764}" type="slidenum">
              <a:rPr lang="en-US" smtClean="0"/>
              <a:t>18</a:t>
            </a:fld>
            <a:endParaRPr lang="en-US"/>
          </a:p>
        </p:txBody>
      </p:sp>
    </p:spTree>
    <p:extLst>
      <p:ext uri="{BB962C8B-B14F-4D97-AF65-F5344CB8AC3E}">
        <p14:creationId xmlns:p14="http://schemas.microsoft.com/office/powerpoint/2010/main" val="363592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24459"/>
            <a:ext cx="7886700" cy="5352504"/>
          </a:xfrm>
        </p:spPr>
        <p:txBody>
          <a:bodyPr>
            <a:normAutofit/>
          </a:bodyPr>
          <a:lstStyle/>
          <a:p>
            <a:pPr marL="0" indent="0">
              <a:buNone/>
            </a:pPr>
            <a:endParaRPr lang="en-US" sz="2800" b="1" dirty="0">
              <a:solidFill>
                <a:srgbClr val="FF0000"/>
              </a:solidFill>
            </a:endParaRPr>
          </a:p>
          <a:p>
            <a:pPr marL="0" indent="0">
              <a:buNone/>
            </a:pPr>
            <a:r>
              <a:rPr lang="en-US" sz="2800" b="1" dirty="0">
                <a:solidFill>
                  <a:srgbClr val="FF0000"/>
                </a:solidFill>
              </a:rPr>
              <a:t>                                               VERTICAL</a:t>
            </a:r>
            <a:r>
              <a:rPr lang="en-US" sz="2800" b="1" dirty="0"/>
              <a:t> </a:t>
            </a:r>
            <a:r>
              <a:rPr lang="en-US" sz="2800" b="1" dirty="0">
                <a:solidFill>
                  <a:srgbClr val="FF0000"/>
                </a:solidFill>
              </a:rPr>
              <a:t>INTEGRATION</a:t>
            </a:r>
          </a:p>
          <a:p>
            <a:pPr marL="0" indent="0">
              <a:buNone/>
            </a:pPr>
            <a:r>
              <a:rPr lang="en-US" sz="2800" b="1" dirty="0">
                <a:solidFill>
                  <a:srgbClr val="FF0000"/>
                </a:solidFill>
              </a:rPr>
              <a:t>3. Large Volume Paracentesis</a:t>
            </a:r>
          </a:p>
          <a:p>
            <a:pPr marL="0" indent="0">
              <a:buNone/>
            </a:pPr>
            <a:r>
              <a:rPr lang="en-US" sz="2800" dirty="0"/>
              <a:t>:First-line treatment of refractory ascites is large-volume paracentesis.</a:t>
            </a:r>
          </a:p>
          <a:p>
            <a:pPr marL="0" indent="0">
              <a:buNone/>
            </a:pPr>
            <a:r>
              <a:rPr lang="en-US" sz="2800" dirty="0"/>
              <a:t>intravenous colloid such as human albumin (6–8 g per </a:t>
            </a:r>
            <a:r>
              <a:rPr lang="en-US" sz="2800" dirty="0" err="1"/>
              <a:t>litre</a:t>
            </a:r>
            <a:r>
              <a:rPr lang="en-US" sz="2800" dirty="0"/>
              <a:t> of ascites removed, usually as 100 mL of 20% or 25% human albumin solution (HAS). </a:t>
            </a:r>
            <a:br>
              <a:rPr lang="en-US" sz="2800" dirty="0"/>
            </a:br>
            <a:br>
              <a:rPr lang="en-US" sz="2800" dirty="0"/>
            </a:br>
            <a:br>
              <a:rPr lang="en-US" dirty="0"/>
            </a:br>
            <a:endParaRPr lang="en-US" dirty="0"/>
          </a:p>
        </p:txBody>
      </p:sp>
      <p:pic>
        <p:nvPicPr>
          <p:cNvPr id="2" name="Picture 1"/>
          <p:cNvPicPr>
            <a:picLocks noChangeAspect="1"/>
          </p:cNvPicPr>
          <p:nvPr/>
        </p:nvPicPr>
        <p:blipFill>
          <a:blip r:embed="rId2"/>
          <a:stretch>
            <a:fillRect/>
          </a:stretch>
        </p:blipFill>
        <p:spPr>
          <a:xfrm>
            <a:off x="5048518" y="4404574"/>
            <a:ext cx="4095482" cy="2453426"/>
          </a:xfrm>
          <a:prstGeom prst="rect">
            <a:avLst/>
          </a:prstGeom>
        </p:spPr>
      </p:pic>
      <p:sp>
        <p:nvSpPr>
          <p:cNvPr id="4" name="Slide Number Placeholder 3">
            <a:extLst>
              <a:ext uri="{FF2B5EF4-FFF2-40B4-BE49-F238E27FC236}">
                <a16:creationId xmlns:a16="http://schemas.microsoft.com/office/drawing/2014/main" id="{C19743CF-925E-A457-6FB7-B702A219D6B5}"/>
              </a:ext>
            </a:extLst>
          </p:cNvPr>
          <p:cNvSpPr>
            <a:spLocks noGrp="1"/>
          </p:cNvSpPr>
          <p:nvPr>
            <p:ph type="sldNum" sz="quarter" idx="12"/>
          </p:nvPr>
        </p:nvSpPr>
        <p:spPr/>
        <p:txBody>
          <a:bodyPr/>
          <a:lstStyle/>
          <a:p>
            <a:fld id="{BAC98805-2EC8-439A-B449-6972374D7764}" type="slidenum">
              <a:rPr lang="en-US" smtClean="0"/>
              <a:t>19</a:t>
            </a:fld>
            <a:endParaRPr lang="en-US"/>
          </a:p>
        </p:txBody>
      </p:sp>
    </p:spTree>
    <p:extLst>
      <p:ext uri="{BB962C8B-B14F-4D97-AF65-F5344CB8AC3E}">
        <p14:creationId xmlns:p14="http://schemas.microsoft.com/office/powerpoint/2010/main" val="223326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26547"/>
          </a:xfrm>
        </p:spPr>
        <p:txBody>
          <a:bodyPr/>
          <a:lstStyle/>
          <a:p>
            <a:pPr algn="ctr"/>
            <a:r>
              <a:rPr lang="en-US" dirty="0"/>
              <a:t>Ascites</a:t>
            </a:r>
          </a:p>
        </p:txBody>
      </p:sp>
      <p:pic>
        <p:nvPicPr>
          <p:cNvPr id="4" name="Content Placeholder 3"/>
          <p:cNvPicPr>
            <a:picLocks noGrp="1" noChangeAspect="1"/>
          </p:cNvPicPr>
          <p:nvPr>
            <p:ph idx="1"/>
          </p:nvPr>
        </p:nvPicPr>
        <p:blipFill>
          <a:blip r:embed="rId2"/>
          <a:stretch>
            <a:fillRect/>
          </a:stretch>
        </p:blipFill>
        <p:spPr>
          <a:xfrm>
            <a:off x="387143" y="1171976"/>
            <a:ext cx="8499279" cy="5746234"/>
          </a:xfrm>
          <a:prstGeom prst="rect">
            <a:avLst/>
          </a:prstGeom>
        </p:spPr>
      </p:pic>
      <p:sp>
        <p:nvSpPr>
          <p:cNvPr id="3" name="Slide Number Placeholder 2">
            <a:extLst>
              <a:ext uri="{FF2B5EF4-FFF2-40B4-BE49-F238E27FC236}">
                <a16:creationId xmlns:a16="http://schemas.microsoft.com/office/drawing/2014/main" id="{FFA0C38B-4C06-777F-3FB4-7A8473C4B6F2}"/>
              </a:ext>
            </a:extLst>
          </p:cNvPr>
          <p:cNvSpPr>
            <a:spLocks noGrp="1"/>
          </p:cNvSpPr>
          <p:nvPr>
            <p:ph type="sldNum" sz="quarter" idx="12"/>
          </p:nvPr>
        </p:nvSpPr>
        <p:spPr/>
        <p:txBody>
          <a:bodyPr/>
          <a:lstStyle/>
          <a:p>
            <a:fld id="{BAC98805-2EC8-439A-B449-6972374D7764}" type="slidenum">
              <a:rPr lang="en-US" smtClean="0"/>
              <a:t>2</a:t>
            </a:fld>
            <a:endParaRPr lang="en-US"/>
          </a:p>
        </p:txBody>
      </p:sp>
    </p:spTree>
    <p:extLst>
      <p:ext uri="{BB962C8B-B14F-4D97-AF65-F5344CB8AC3E}">
        <p14:creationId xmlns:p14="http://schemas.microsoft.com/office/powerpoint/2010/main" val="367207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0000"/>
                </a:solidFill>
                <a:latin typeface="+mn-lt"/>
              </a:rPr>
              <a:t>                                                  VERTICAL</a:t>
            </a:r>
            <a:r>
              <a:rPr lang="en-US" sz="2800" b="1" dirty="0">
                <a:latin typeface="+mn-lt"/>
              </a:rPr>
              <a:t> </a:t>
            </a:r>
            <a:r>
              <a:rPr lang="en-US" sz="2800" b="1" dirty="0">
                <a:solidFill>
                  <a:srgbClr val="FF0000"/>
                </a:solidFill>
                <a:latin typeface="+mn-lt"/>
              </a:rPr>
              <a:t>INTEGRATION</a:t>
            </a:r>
            <a:br>
              <a:rPr lang="en-US" sz="3600" b="1" dirty="0">
                <a:solidFill>
                  <a:srgbClr val="FF0000"/>
                </a:solidFill>
              </a:rPr>
            </a:br>
            <a:endParaRPr lang="en-US" dirty="0"/>
          </a:p>
        </p:txBody>
      </p:sp>
      <p:sp>
        <p:nvSpPr>
          <p:cNvPr id="3" name="Slide Number Placeholder 2">
            <a:extLst>
              <a:ext uri="{FF2B5EF4-FFF2-40B4-BE49-F238E27FC236}">
                <a16:creationId xmlns:a16="http://schemas.microsoft.com/office/drawing/2014/main" id="{94743613-F605-A02A-C3E6-6B993BFDF43C}"/>
              </a:ext>
            </a:extLst>
          </p:cNvPr>
          <p:cNvSpPr>
            <a:spLocks noGrp="1"/>
          </p:cNvSpPr>
          <p:nvPr>
            <p:ph type="sldNum" sz="quarter" idx="12"/>
          </p:nvPr>
        </p:nvSpPr>
        <p:spPr/>
        <p:txBody>
          <a:bodyPr/>
          <a:lstStyle/>
          <a:p>
            <a:fld id="{BAC98805-2EC8-439A-B449-6972374D7764}" type="slidenum">
              <a:rPr lang="en-US" smtClean="0"/>
              <a:t>20</a:t>
            </a:fld>
            <a:endParaRPr lang="en-US"/>
          </a:p>
        </p:txBody>
      </p:sp>
      <p:pic>
        <p:nvPicPr>
          <p:cNvPr id="6" name="Content Placeholder 5">
            <a:extLst>
              <a:ext uri="{FF2B5EF4-FFF2-40B4-BE49-F238E27FC236}">
                <a16:creationId xmlns:a16="http://schemas.microsoft.com/office/drawing/2014/main" id="{0E659E87-0E3B-6834-7A2E-EB83B0F23D0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0" b="11687"/>
          <a:stretch/>
        </p:blipFill>
        <p:spPr>
          <a:xfrm>
            <a:off x="446566" y="1084522"/>
            <a:ext cx="8463517" cy="5507664"/>
          </a:xfrm>
        </p:spPr>
      </p:pic>
    </p:spTree>
    <p:extLst>
      <p:ext uri="{BB962C8B-B14F-4D97-AF65-F5344CB8AC3E}">
        <p14:creationId xmlns:p14="http://schemas.microsoft.com/office/powerpoint/2010/main" val="143335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                                       </a:t>
            </a:r>
            <a:r>
              <a:rPr lang="en-US" sz="2800" b="1" dirty="0">
                <a:solidFill>
                  <a:srgbClr val="FF0000"/>
                </a:solidFill>
                <a:latin typeface="+mn-lt"/>
              </a:rPr>
              <a:t>VERTICAL</a:t>
            </a:r>
            <a:r>
              <a:rPr lang="en-US" sz="2800" b="1" dirty="0">
                <a:latin typeface="+mn-lt"/>
              </a:rPr>
              <a:t> </a:t>
            </a:r>
            <a:r>
              <a:rPr lang="en-US" sz="2800" b="1" dirty="0">
                <a:solidFill>
                  <a:srgbClr val="FF0000"/>
                </a:solidFill>
                <a:latin typeface="+mn-lt"/>
              </a:rPr>
              <a:t>INTEGRATION</a:t>
            </a:r>
            <a:endParaRPr lang="en-US" sz="2800" dirty="0">
              <a:latin typeface="+mn-lt"/>
            </a:endParaRPr>
          </a:p>
        </p:txBody>
      </p:sp>
      <p:sp>
        <p:nvSpPr>
          <p:cNvPr id="3" name="Slide Number Placeholder 2">
            <a:extLst>
              <a:ext uri="{FF2B5EF4-FFF2-40B4-BE49-F238E27FC236}">
                <a16:creationId xmlns:a16="http://schemas.microsoft.com/office/drawing/2014/main" id="{EA461530-B56D-FC37-DA37-EFCFE16FCFC1}"/>
              </a:ext>
            </a:extLst>
          </p:cNvPr>
          <p:cNvSpPr>
            <a:spLocks noGrp="1"/>
          </p:cNvSpPr>
          <p:nvPr>
            <p:ph type="sldNum" sz="quarter" idx="12"/>
          </p:nvPr>
        </p:nvSpPr>
        <p:spPr/>
        <p:txBody>
          <a:bodyPr/>
          <a:lstStyle/>
          <a:p>
            <a:fld id="{BAC98805-2EC8-439A-B449-6972374D7764}" type="slidenum">
              <a:rPr lang="en-US" smtClean="0"/>
              <a:t>21</a:t>
            </a:fld>
            <a:endParaRPr lang="en-US"/>
          </a:p>
        </p:txBody>
      </p:sp>
      <p:pic>
        <p:nvPicPr>
          <p:cNvPr id="6" name="Content Placeholder 5">
            <a:extLst>
              <a:ext uri="{FF2B5EF4-FFF2-40B4-BE49-F238E27FC236}">
                <a16:creationId xmlns:a16="http://schemas.microsoft.com/office/drawing/2014/main" id="{119304F5-5FFD-70A8-321E-ACFEDDC2F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857" y="1562986"/>
            <a:ext cx="8899450" cy="4380614"/>
          </a:xfrm>
        </p:spPr>
      </p:pic>
    </p:spTree>
    <p:extLst>
      <p:ext uri="{BB962C8B-B14F-4D97-AF65-F5344CB8AC3E}">
        <p14:creationId xmlns:p14="http://schemas.microsoft.com/office/powerpoint/2010/main" val="89325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Management of Refractory Ascites Due to Portal Hypertension: Current Status  | Radi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79" y="136524"/>
            <a:ext cx="8983628" cy="65849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F82E3B9-19FF-CA9D-4B6D-D0C8C9C24343}"/>
              </a:ext>
            </a:extLst>
          </p:cNvPr>
          <p:cNvSpPr>
            <a:spLocks noGrp="1"/>
          </p:cNvSpPr>
          <p:nvPr>
            <p:ph type="sldNum" sz="quarter" idx="12"/>
          </p:nvPr>
        </p:nvSpPr>
        <p:spPr/>
        <p:txBody>
          <a:bodyPr/>
          <a:lstStyle/>
          <a:p>
            <a:fld id="{BAC98805-2EC8-439A-B449-6972374D7764}" type="slidenum">
              <a:rPr lang="en-US" smtClean="0"/>
              <a:t>22</a:t>
            </a:fld>
            <a:endParaRPr lang="en-US"/>
          </a:p>
        </p:txBody>
      </p:sp>
    </p:spTree>
    <p:extLst>
      <p:ext uri="{BB962C8B-B14F-4D97-AF65-F5344CB8AC3E}">
        <p14:creationId xmlns:p14="http://schemas.microsoft.com/office/powerpoint/2010/main" val="93321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4D38-BB46-0DDA-6682-BA41869C7E71}"/>
              </a:ext>
            </a:extLst>
          </p:cNvPr>
          <p:cNvSpPr>
            <a:spLocks noGrp="1"/>
          </p:cNvSpPr>
          <p:nvPr>
            <p:ph type="title"/>
          </p:nvPr>
        </p:nvSpPr>
        <p:spPr/>
        <p:txBody>
          <a:bodyPr/>
          <a:lstStyle/>
          <a:p>
            <a:r>
              <a:rPr lang="en-US" dirty="0"/>
              <a:t>Management of High SAAG ascites:</a:t>
            </a:r>
          </a:p>
        </p:txBody>
      </p:sp>
      <p:pic>
        <p:nvPicPr>
          <p:cNvPr id="6" name="Content Placeholder 5">
            <a:extLst>
              <a:ext uri="{FF2B5EF4-FFF2-40B4-BE49-F238E27FC236}">
                <a16:creationId xmlns:a16="http://schemas.microsoft.com/office/drawing/2014/main" id="{A4A67945-CDA4-27BD-4833-F37865CDD9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377" y="1318437"/>
            <a:ext cx="6815470" cy="5403039"/>
          </a:xfrm>
        </p:spPr>
      </p:pic>
      <p:sp>
        <p:nvSpPr>
          <p:cNvPr id="4" name="Slide Number Placeholder 3">
            <a:extLst>
              <a:ext uri="{FF2B5EF4-FFF2-40B4-BE49-F238E27FC236}">
                <a16:creationId xmlns:a16="http://schemas.microsoft.com/office/drawing/2014/main" id="{A46EE240-8CC7-802F-785E-68CD271167B4}"/>
              </a:ext>
            </a:extLst>
          </p:cNvPr>
          <p:cNvSpPr>
            <a:spLocks noGrp="1"/>
          </p:cNvSpPr>
          <p:nvPr>
            <p:ph type="sldNum" sz="quarter" idx="12"/>
          </p:nvPr>
        </p:nvSpPr>
        <p:spPr/>
        <p:txBody>
          <a:bodyPr/>
          <a:lstStyle/>
          <a:p>
            <a:fld id="{BAC98805-2EC8-439A-B449-6972374D7764}" type="slidenum">
              <a:rPr lang="en-US" smtClean="0"/>
              <a:t>23</a:t>
            </a:fld>
            <a:endParaRPr lang="en-US"/>
          </a:p>
        </p:txBody>
      </p:sp>
    </p:spTree>
    <p:extLst>
      <p:ext uri="{BB962C8B-B14F-4D97-AF65-F5344CB8AC3E}">
        <p14:creationId xmlns:p14="http://schemas.microsoft.com/office/powerpoint/2010/main" val="26665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682615"/>
          </a:xfrm>
        </p:spPr>
        <p:txBody>
          <a:bodyPr>
            <a:normAutofit/>
          </a:bodyPr>
          <a:lstStyle/>
          <a:p>
            <a:r>
              <a:rPr lang="en-US" sz="2800" b="1" dirty="0">
                <a:solidFill>
                  <a:srgbClr val="FF0000"/>
                </a:solidFill>
                <a:latin typeface="+mn-lt"/>
              </a:rPr>
              <a:t>                                                VERTICAL</a:t>
            </a:r>
            <a:r>
              <a:rPr lang="en-US" sz="2800" b="1" dirty="0">
                <a:latin typeface="+mn-lt"/>
              </a:rPr>
              <a:t> </a:t>
            </a:r>
            <a:r>
              <a:rPr lang="en-US" sz="2800" b="1" dirty="0">
                <a:solidFill>
                  <a:srgbClr val="FF0000"/>
                </a:solidFill>
                <a:latin typeface="+mn-lt"/>
              </a:rPr>
              <a:t>INTEGRATION</a:t>
            </a:r>
            <a:br>
              <a:rPr lang="en-US" sz="3600" b="1" dirty="0">
                <a:solidFill>
                  <a:srgbClr val="FF0000"/>
                </a:solidFill>
              </a:rPr>
            </a:br>
            <a:r>
              <a:rPr lang="en-US" sz="3600" b="1" dirty="0"/>
              <a:t>Treatment of low SAAG ascites</a:t>
            </a:r>
          </a:p>
        </p:txBody>
      </p:sp>
      <p:sp>
        <p:nvSpPr>
          <p:cNvPr id="4" name="Content Placeholder 3"/>
          <p:cNvSpPr>
            <a:spLocks noGrp="1"/>
          </p:cNvSpPr>
          <p:nvPr>
            <p:ph idx="1"/>
          </p:nvPr>
        </p:nvSpPr>
        <p:spPr>
          <a:xfrm>
            <a:off x="628650" y="2047741"/>
            <a:ext cx="7886700" cy="4129222"/>
          </a:xfrm>
        </p:spPr>
        <p:txBody>
          <a:bodyPr/>
          <a:lstStyle/>
          <a:p>
            <a:r>
              <a:rPr lang="en-US" sz="3200" dirty="0"/>
              <a:t>Peritoneal carcinomatosis : therapeutic paracentesis</a:t>
            </a:r>
          </a:p>
          <a:p>
            <a:r>
              <a:rPr lang="en-US" sz="3200" dirty="0"/>
              <a:t>Tuberculous ascites: ATT</a:t>
            </a:r>
          </a:p>
          <a:p>
            <a:r>
              <a:rPr lang="en-US" sz="3200" dirty="0"/>
              <a:t>Ovarian tumors: surgery + chemotherapy</a:t>
            </a:r>
          </a:p>
          <a:p>
            <a:r>
              <a:rPr lang="en-US" sz="3200" dirty="0"/>
              <a:t>Nephrotic syndrome: steroids</a:t>
            </a:r>
          </a:p>
          <a:p>
            <a:r>
              <a:rPr lang="en-US" sz="3200" dirty="0"/>
              <a:t>Pancreatic ascites: endoscopic stenting, surgery, somatostatin</a:t>
            </a:r>
          </a:p>
          <a:p>
            <a:r>
              <a:rPr lang="en-US" sz="3200" dirty="0"/>
              <a:t>Malignancy: chemotherapy</a:t>
            </a:r>
          </a:p>
          <a:p>
            <a:endParaRPr lang="en-US" dirty="0"/>
          </a:p>
        </p:txBody>
      </p:sp>
      <p:sp>
        <p:nvSpPr>
          <p:cNvPr id="3" name="Slide Number Placeholder 2">
            <a:extLst>
              <a:ext uri="{FF2B5EF4-FFF2-40B4-BE49-F238E27FC236}">
                <a16:creationId xmlns:a16="http://schemas.microsoft.com/office/drawing/2014/main" id="{2576E3C7-941C-61D4-2DD5-AD6C4A582EA5}"/>
              </a:ext>
            </a:extLst>
          </p:cNvPr>
          <p:cNvSpPr>
            <a:spLocks noGrp="1"/>
          </p:cNvSpPr>
          <p:nvPr>
            <p:ph type="sldNum" sz="quarter" idx="12"/>
          </p:nvPr>
        </p:nvSpPr>
        <p:spPr/>
        <p:txBody>
          <a:bodyPr/>
          <a:lstStyle/>
          <a:p>
            <a:fld id="{BAC98805-2EC8-439A-B449-6972374D7764}" type="slidenum">
              <a:rPr lang="en-US" smtClean="0"/>
              <a:t>24</a:t>
            </a:fld>
            <a:endParaRPr lang="en-US"/>
          </a:p>
        </p:txBody>
      </p:sp>
    </p:spTree>
    <p:extLst>
      <p:ext uri="{BB962C8B-B14F-4D97-AF65-F5344CB8AC3E}">
        <p14:creationId xmlns:p14="http://schemas.microsoft.com/office/powerpoint/2010/main" val="335619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68999"/>
          </a:xfrm>
        </p:spPr>
        <p:txBody>
          <a:bodyPr/>
          <a:lstStyle/>
          <a:p>
            <a:r>
              <a:rPr lang="en-US" b="1" dirty="0"/>
              <a:t>Complications </a:t>
            </a:r>
            <a:r>
              <a:rPr lang="en-US" dirty="0"/>
              <a:t>:             </a:t>
            </a:r>
            <a:r>
              <a:rPr lang="en-US" sz="2800" b="1" dirty="0">
                <a:solidFill>
                  <a:srgbClr val="FF0000"/>
                </a:solidFill>
                <a:latin typeface="+mn-lt"/>
              </a:rPr>
              <a:t>VERTICAL</a:t>
            </a:r>
            <a:r>
              <a:rPr lang="en-US" sz="2800" b="1" dirty="0">
                <a:latin typeface="+mn-lt"/>
              </a:rPr>
              <a:t> </a:t>
            </a:r>
            <a:r>
              <a:rPr lang="en-US" sz="2800" b="1" dirty="0">
                <a:solidFill>
                  <a:srgbClr val="FF0000"/>
                </a:solidFill>
                <a:latin typeface="+mn-lt"/>
              </a:rPr>
              <a:t>INTEGRATION</a:t>
            </a:r>
            <a:r>
              <a:rPr lang="en-US" sz="2800" dirty="0">
                <a:latin typeface="+mn-lt"/>
              </a:rPr>
              <a:t>  </a:t>
            </a:r>
          </a:p>
        </p:txBody>
      </p:sp>
      <p:sp>
        <p:nvSpPr>
          <p:cNvPr id="3" name="Content Placeholder 2"/>
          <p:cNvSpPr>
            <a:spLocks noGrp="1"/>
          </p:cNvSpPr>
          <p:nvPr>
            <p:ph idx="1"/>
          </p:nvPr>
        </p:nvSpPr>
        <p:spPr>
          <a:xfrm>
            <a:off x="628650" y="1454045"/>
            <a:ext cx="7886700" cy="5261547"/>
          </a:xfrm>
        </p:spPr>
        <p:txBody>
          <a:bodyPr>
            <a:normAutofit fontScale="92500" lnSpcReduction="20000"/>
          </a:bodyPr>
          <a:lstStyle/>
          <a:p>
            <a:r>
              <a:rPr lang="en-US" sz="2800" dirty="0"/>
              <a:t>Spontaneous bacterial peritonitis (SBP)</a:t>
            </a:r>
          </a:p>
          <a:p>
            <a:r>
              <a:rPr lang="en-US" sz="2800" dirty="0"/>
              <a:t>Hydrothorax</a:t>
            </a:r>
          </a:p>
          <a:p>
            <a:r>
              <a:rPr lang="en-US" sz="2800" dirty="0"/>
              <a:t>Hepatorenal syndrome</a:t>
            </a:r>
          </a:p>
          <a:p>
            <a:r>
              <a:rPr lang="en-US" sz="2800" dirty="0"/>
              <a:t>Inguinal/ umbilical hernia</a:t>
            </a:r>
          </a:p>
          <a:p>
            <a:r>
              <a:rPr lang="en-US" sz="2800" dirty="0"/>
              <a:t>Scrotal edema</a:t>
            </a:r>
          </a:p>
          <a:p>
            <a:pPr marL="0" indent="0">
              <a:buNone/>
            </a:pPr>
            <a:r>
              <a:rPr lang="en-US" sz="3200" b="1" dirty="0"/>
              <a:t> </a:t>
            </a:r>
          </a:p>
          <a:p>
            <a:pPr marL="0" indent="0">
              <a:buNone/>
            </a:pPr>
            <a:r>
              <a:rPr lang="en-US" sz="3200" b="1" dirty="0"/>
              <a:t>Prognosis:</a:t>
            </a:r>
          </a:p>
          <a:p>
            <a:pPr marL="0" indent="0">
              <a:buNone/>
            </a:pPr>
            <a:r>
              <a:rPr lang="en-US" sz="3200" b="1" dirty="0"/>
              <a:t> </a:t>
            </a:r>
            <a:r>
              <a:rPr lang="en-US" sz="2600" dirty="0"/>
              <a:t>Only 10–20% of patients survive for 5 years from the first appearance of ascites due to cirrhosis.</a:t>
            </a:r>
          </a:p>
          <a:p>
            <a:pPr marL="0" indent="0">
              <a:buNone/>
            </a:pPr>
            <a:r>
              <a:rPr lang="en-US" sz="3900" dirty="0"/>
              <a:t> </a:t>
            </a:r>
            <a:r>
              <a:rPr lang="en-US" sz="2600" dirty="0"/>
              <a:t>The mortality at 1 year is 50% following the first episode of bacterial peritonitis</a:t>
            </a:r>
            <a:r>
              <a:rPr lang="en-US" sz="3900" dirty="0"/>
              <a:t> </a:t>
            </a:r>
            <a:br>
              <a:rPr lang="en-US" sz="3200" dirty="0"/>
            </a:br>
            <a:br>
              <a:rPr lang="en-US" sz="3200" dirty="0"/>
            </a:br>
            <a:endParaRPr lang="en-US" sz="3200" b="1" dirty="0"/>
          </a:p>
        </p:txBody>
      </p:sp>
      <p:sp>
        <p:nvSpPr>
          <p:cNvPr id="4" name="Slide Number Placeholder 3">
            <a:extLst>
              <a:ext uri="{FF2B5EF4-FFF2-40B4-BE49-F238E27FC236}">
                <a16:creationId xmlns:a16="http://schemas.microsoft.com/office/drawing/2014/main" id="{E501E657-8612-952D-24F6-C145FE378668}"/>
              </a:ext>
            </a:extLst>
          </p:cNvPr>
          <p:cNvSpPr>
            <a:spLocks noGrp="1"/>
          </p:cNvSpPr>
          <p:nvPr>
            <p:ph type="sldNum" sz="quarter" idx="12"/>
          </p:nvPr>
        </p:nvSpPr>
        <p:spPr/>
        <p:txBody>
          <a:bodyPr/>
          <a:lstStyle/>
          <a:p>
            <a:fld id="{BAC98805-2EC8-439A-B449-6972374D7764}" type="slidenum">
              <a:rPr lang="en-US" smtClean="0"/>
              <a:t>25</a:t>
            </a:fld>
            <a:endParaRPr lang="en-US"/>
          </a:p>
        </p:txBody>
      </p:sp>
    </p:spTree>
    <p:extLst>
      <p:ext uri="{BB962C8B-B14F-4D97-AF65-F5344CB8AC3E}">
        <p14:creationId xmlns:p14="http://schemas.microsoft.com/office/powerpoint/2010/main" val="945378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89353"/>
          </a:xfrm>
        </p:spPr>
        <p:txBody>
          <a:bodyPr>
            <a:normAutofit fontScale="90000"/>
          </a:bodyPr>
          <a:lstStyle/>
          <a:p>
            <a:r>
              <a:rPr lang="en-US" sz="2800" b="1" dirty="0">
                <a:solidFill>
                  <a:srgbClr val="FF0000"/>
                </a:solidFill>
                <a:latin typeface="+mn-lt"/>
              </a:rPr>
              <a:t>                                                       VERTICAL</a:t>
            </a:r>
            <a:r>
              <a:rPr lang="en-US" sz="2800" b="1" dirty="0">
                <a:latin typeface="+mn-lt"/>
              </a:rPr>
              <a:t> </a:t>
            </a:r>
            <a:r>
              <a:rPr lang="en-US" sz="2800" b="1" dirty="0">
                <a:solidFill>
                  <a:srgbClr val="FF0000"/>
                </a:solidFill>
                <a:latin typeface="+mn-lt"/>
              </a:rPr>
              <a:t>INTEGRATION </a:t>
            </a:r>
            <a:br>
              <a:rPr lang="en-US" sz="3600" b="1" dirty="0">
                <a:solidFill>
                  <a:srgbClr val="FF0000"/>
                </a:solidFill>
              </a:rPr>
            </a:br>
            <a:r>
              <a:rPr lang="en-US" sz="3600" b="1" dirty="0"/>
              <a:t>Spontaneous Bacterial Peritonitis</a:t>
            </a:r>
          </a:p>
        </p:txBody>
      </p:sp>
      <p:sp>
        <p:nvSpPr>
          <p:cNvPr id="3" name="Content Placeholder 2"/>
          <p:cNvSpPr>
            <a:spLocks noGrp="1"/>
          </p:cNvSpPr>
          <p:nvPr>
            <p:ph idx="1"/>
          </p:nvPr>
        </p:nvSpPr>
        <p:spPr>
          <a:xfrm>
            <a:off x="628650" y="1554480"/>
            <a:ext cx="7886700" cy="5003073"/>
          </a:xfrm>
        </p:spPr>
        <p:txBody>
          <a:bodyPr>
            <a:normAutofit fontScale="92500" lnSpcReduction="10000"/>
          </a:bodyPr>
          <a:lstStyle/>
          <a:p>
            <a:r>
              <a:rPr lang="en-US" sz="3000" dirty="0"/>
              <a:t>Abdominal pain, rebound tenderness, absent bowel sounds and fever in a patient with obvious features of cirrhosis and ascites. </a:t>
            </a:r>
          </a:p>
          <a:p>
            <a:r>
              <a:rPr lang="en-US" sz="3000" dirty="0"/>
              <a:t>Diagnostic paracentesis:  cloudy fluid,</a:t>
            </a:r>
            <a:br>
              <a:rPr lang="en-US" sz="3000" dirty="0"/>
            </a:br>
            <a:r>
              <a:rPr lang="en-US" sz="3000" dirty="0"/>
              <a:t>and an ascites neutrophil count of &gt;250×106/L </a:t>
            </a:r>
          </a:p>
          <a:p>
            <a:r>
              <a:rPr lang="en-US" sz="3000" dirty="0"/>
              <a:t>Most common organism is E.coli.</a:t>
            </a:r>
          </a:p>
          <a:p>
            <a:r>
              <a:rPr lang="en-US" sz="3000" dirty="0"/>
              <a:t>Treatment should be started immediately with broad-spectrum antibiotics, such as cefotaxime or piperacillin/</a:t>
            </a:r>
            <a:r>
              <a:rPr lang="en-US" sz="3000" dirty="0" err="1"/>
              <a:t>tazobactam</a:t>
            </a:r>
            <a:r>
              <a:rPr lang="en-US" sz="3000" dirty="0"/>
              <a:t>). </a:t>
            </a:r>
          </a:p>
          <a:p>
            <a:r>
              <a:rPr lang="en-US" sz="3000" dirty="0"/>
              <a:t>Prophylaxis:  quinolones, such as norfloxacin or ciprofloxacin. </a:t>
            </a:r>
            <a:br>
              <a:rPr lang="en-US" dirty="0"/>
            </a:br>
            <a:br>
              <a:rPr lang="en-US" dirty="0"/>
            </a:br>
            <a:br>
              <a:rPr lang="en-US" dirty="0"/>
            </a:br>
            <a:endParaRPr lang="en-US" dirty="0"/>
          </a:p>
        </p:txBody>
      </p:sp>
      <p:sp>
        <p:nvSpPr>
          <p:cNvPr id="4" name="Slide Number Placeholder 3">
            <a:extLst>
              <a:ext uri="{FF2B5EF4-FFF2-40B4-BE49-F238E27FC236}">
                <a16:creationId xmlns:a16="http://schemas.microsoft.com/office/drawing/2014/main" id="{B9E68D59-DD79-8582-50C0-D876A0437A00}"/>
              </a:ext>
            </a:extLst>
          </p:cNvPr>
          <p:cNvSpPr>
            <a:spLocks noGrp="1"/>
          </p:cNvSpPr>
          <p:nvPr>
            <p:ph type="sldNum" sz="quarter" idx="12"/>
          </p:nvPr>
        </p:nvSpPr>
        <p:spPr/>
        <p:txBody>
          <a:bodyPr/>
          <a:lstStyle/>
          <a:p>
            <a:fld id="{BAC98805-2EC8-439A-B449-6972374D7764}" type="slidenum">
              <a:rPr lang="en-US" smtClean="0"/>
              <a:t>26</a:t>
            </a:fld>
            <a:endParaRPr lang="en-US"/>
          </a:p>
        </p:txBody>
      </p:sp>
    </p:spTree>
    <p:extLst>
      <p:ext uri="{BB962C8B-B14F-4D97-AF65-F5344CB8AC3E}">
        <p14:creationId xmlns:p14="http://schemas.microsoft.com/office/powerpoint/2010/main" val="3441151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4699"/>
            <a:ext cx="7886700" cy="940158"/>
          </a:xfrm>
        </p:spPr>
        <p:txBody>
          <a:bodyPr/>
          <a:lstStyle/>
          <a:p>
            <a:r>
              <a:rPr lang="en-US" sz="2800" b="1" dirty="0">
                <a:solidFill>
                  <a:srgbClr val="FF0000"/>
                </a:solidFill>
                <a:latin typeface="+mn-lt"/>
              </a:rPr>
              <a:t>                           </a:t>
            </a:r>
            <a:r>
              <a:rPr lang="en-US" sz="3600" b="1" dirty="0">
                <a:solidFill>
                  <a:srgbClr val="FF0000"/>
                </a:solidFill>
              </a:rPr>
              <a:t>LONGITUDINAL</a:t>
            </a:r>
            <a:r>
              <a:rPr lang="en-US" sz="3600" b="1" dirty="0"/>
              <a:t> </a:t>
            </a:r>
            <a:r>
              <a:rPr lang="en-US" sz="3600" b="1" dirty="0">
                <a:solidFill>
                  <a:srgbClr val="FF0000"/>
                </a:solidFill>
              </a:rPr>
              <a:t>INTEGRATION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950" b="21736"/>
          <a:stretch/>
        </p:blipFill>
        <p:spPr>
          <a:xfrm>
            <a:off x="82914" y="1184857"/>
            <a:ext cx="8778495" cy="5383368"/>
          </a:xfrm>
        </p:spPr>
      </p:pic>
      <p:sp>
        <p:nvSpPr>
          <p:cNvPr id="3" name="Slide Number Placeholder 2">
            <a:extLst>
              <a:ext uri="{FF2B5EF4-FFF2-40B4-BE49-F238E27FC236}">
                <a16:creationId xmlns:a16="http://schemas.microsoft.com/office/drawing/2014/main" id="{09AD372E-847D-3FC0-36CC-E08EA6D5292D}"/>
              </a:ext>
            </a:extLst>
          </p:cNvPr>
          <p:cNvSpPr>
            <a:spLocks noGrp="1"/>
          </p:cNvSpPr>
          <p:nvPr>
            <p:ph type="sldNum" sz="quarter" idx="12"/>
          </p:nvPr>
        </p:nvSpPr>
        <p:spPr/>
        <p:txBody>
          <a:bodyPr/>
          <a:lstStyle/>
          <a:p>
            <a:fld id="{BAC98805-2EC8-439A-B449-6972374D7764}" type="slidenum">
              <a:rPr lang="en-US" smtClean="0"/>
              <a:t>27</a:t>
            </a:fld>
            <a:endParaRPr lang="en-US"/>
          </a:p>
        </p:txBody>
      </p:sp>
    </p:spTree>
    <p:extLst>
      <p:ext uri="{BB962C8B-B14F-4D97-AF65-F5344CB8AC3E}">
        <p14:creationId xmlns:p14="http://schemas.microsoft.com/office/powerpoint/2010/main" val="1476421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a:solidFill>
                  <a:srgbClr val="FF0000"/>
                </a:solidFill>
                <a:latin typeface="+mn-lt"/>
              </a:rPr>
              <a:t>                                        LONGITUDINAL</a:t>
            </a:r>
            <a:r>
              <a:rPr lang="en-US" sz="2800" b="1">
                <a:latin typeface="+mn-lt"/>
              </a:rPr>
              <a:t> </a:t>
            </a:r>
            <a:r>
              <a:rPr lang="en-US" sz="2800" b="1" dirty="0">
                <a:solidFill>
                  <a:srgbClr val="FF0000"/>
                </a:solidFill>
                <a:latin typeface="+mn-lt"/>
              </a:rPr>
              <a:t>INTEGRATION</a:t>
            </a:r>
            <a:endParaRPr lang="en-US" sz="2800" dirty="0">
              <a:latin typeface="+mn-lt"/>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687" r="4469" b="27117"/>
          <a:stretch/>
        </p:blipFill>
        <p:spPr>
          <a:xfrm>
            <a:off x="450761" y="1590741"/>
            <a:ext cx="8487177" cy="4720352"/>
          </a:xfrm>
        </p:spPr>
      </p:pic>
      <p:sp>
        <p:nvSpPr>
          <p:cNvPr id="3" name="Slide Number Placeholder 2">
            <a:extLst>
              <a:ext uri="{FF2B5EF4-FFF2-40B4-BE49-F238E27FC236}">
                <a16:creationId xmlns:a16="http://schemas.microsoft.com/office/drawing/2014/main" id="{A7204325-541B-C28C-215C-086B37CBFEE4}"/>
              </a:ext>
            </a:extLst>
          </p:cNvPr>
          <p:cNvSpPr>
            <a:spLocks noGrp="1"/>
          </p:cNvSpPr>
          <p:nvPr>
            <p:ph type="sldNum" sz="quarter" idx="12"/>
          </p:nvPr>
        </p:nvSpPr>
        <p:spPr/>
        <p:txBody>
          <a:bodyPr/>
          <a:lstStyle/>
          <a:p>
            <a:fld id="{BAC98805-2EC8-439A-B449-6972374D7764}" type="slidenum">
              <a:rPr lang="en-US" smtClean="0"/>
              <a:t>28</a:t>
            </a:fld>
            <a:endParaRPr lang="en-US"/>
          </a:p>
        </p:txBody>
      </p:sp>
    </p:spTree>
    <p:extLst>
      <p:ext uri="{BB962C8B-B14F-4D97-AF65-F5344CB8AC3E}">
        <p14:creationId xmlns:p14="http://schemas.microsoft.com/office/powerpoint/2010/main" val="129151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Choice Questions</a:t>
            </a:r>
          </a:p>
        </p:txBody>
      </p:sp>
      <p:sp>
        <p:nvSpPr>
          <p:cNvPr id="3" name="Content Placeholder 2"/>
          <p:cNvSpPr>
            <a:spLocks noGrp="1"/>
          </p:cNvSpPr>
          <p:nvPr>
            <p:ph idx="1"/>
          </p:nvPr>
        </p:nvSpPr>
        <p:spPr>
          <a:xfrm>
            <a:off x="628650" y="1528354"/>
            <a:ext cx="7886700" cy="4648609"/>
          </a:xfrm>
        </p:spPr>
        <p:txBody>
          <a:bodyPr/>
          <a:lstStyle/>
          <a:p>
            <a:pPr marL="0" indent="0">
              <a:buNone/>
            </a:pPr>
            <a:r>
              <a:rPr lang="en-US" dirty="0"/>
              <a:t>Question No.1 :</a:t>
            </a:r>
          </a:p>
          <a:p>
            <a:pPr marL="0" indent="0">
              <a:buNone/>
            </a:pPr>
            <a:r>
              <a:rPr lang="en-US" dirty="0"/>
              <a:t>First line treatment of refractory ascites is?</a:t>
            </a:r>
          </a:p>
          <a:p>
            <a:pPr marL="457200" lvl="0" indent="-457200">
              <a:buAutoNum type="alphaLcParenR"/>
            </a:pPr>
            <a:r>
              <a:rPr lang="en-US" dirty="0"/>
              <a:t>Salt restriction</a:t>
            </a:r>
          </a:p>
          <a:p>
            <a:pPr marL="457200" lvl="0" indent="-457200">
              <a:buAutoNum type="alphaLcParenR"/>
            </a:pPr>
            <a:r>
              <a:rPr lang="en-US" dirty="0"/>
              <a:t>Diuretics</a:t>
            </a:r>
          </a:p>
          <a:p>
            <a:pPr marL="457200" lvl="0" indent="-457200">
              <a:buAutoNum type="alphaLcParenR"/>
            </a:pPr>
            <a:r>
              <a:rPr lang="en-US" dirty="0"/>
              <a:t>Water restriction</a:t>
            </a:r>
          </a:p>
          <a:p>
            <a:pPr marL="457200" lvl="0" indent="-457200">
              <a:buAutoNum type="alphaLcParenR"/>
            </a:pPr>
            <a:r>
              <a:rPr lang="en-US" dirty="0"/>
              <a:t>Large volume paracentesis</a:t>
            </a:r>
          </a:p>
          <a:p>
            <a:pPr marL="457200" lvl="0" indent="-457200">
              <a:buAutoNum type="alphaLcParenR"/>
            </a:pPr>
            <a:r>
              <a:rPr lang="en-US" dirty="0"/>
              <a:t>TIPSS</a:t>
            </a:r>
          </a:p>
          <a:p>
            <a:endParaRPr lang="en-US" dirty="0"/>
          </a:p>
        </p:txBody>
      </p:sp>
      <p:sp>
        <p:nvSpPr>
          <p:cNvPr id="4" name="Slide Number Placeholder 3">
            <a:extLst>
              <a:ext uri="{FF2B5EF4-FFF2-40B4-BE49-F238E27FC236}">
                <a16:creationId xmlns:a16="http://schemas.microsoft.com/office/drawing/2014/main" id="{49BA665D-E001-347E-50FE-808189C8EF57}"/>
              </a:ext>
            </a:extLst>
          </p:cNvPr>
          <p:cNvSpPr>
            <a:spLocks noGrp="1"/>
          </p:cNvSpPr>
          <p:nvPr>
            <p:ph type="sldNum" sz="quarter" idx="12"/>
          </p:nvPr>
        </p:nvSpPr>
        <p:spPr/>
        <p:txBody>
          <a:bodyPr/>
          <a:lstStyle/>
          <a:p>
            <a:fld id="{BAC98805-2EC8-439A-B449-6972374D7764}" type="slidenum">
              <a:rPr lang="en-US" smtClean="0"/>
              <a:t>29</a:t>
            </a:fld>
            <a:endParaRPr lang="en-US"/>
          </a:p>
        </p:txBody>
      </p:sp>
    </p:spTree>
    <p:extLst>
      <p:ext uri="{BB962C8B-B14F-4D97-AF65-F5344CB8AC3E}">
        <p14:creationId xmlns:p14="http://schemas.microsoft.com/office/powerpoint/2010/main" val="182853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Learning Objectives</a:t>
            </a:r>
            <a:r>
              <a:rPr lang="en-US" sz="3600" dirty="0"/>
              <a:t>:</a:t>
            </a:r>
          </a:p>
        </p:txBody>
      </p:sp>
      <p:sp>
        <p:nvSpPr>
          <p:cNvPr id="3" name="Content Placeholder 2"/>
          <p:cNvSpPr>
            <a:spLocks noGrp="1"/>
          </p:cNvSpPr>
          <p:nvPr>
            <p:ph idx="1"/>
          </p:nvPr>
        </p:nvSpPr>
        <p:spPr>
          <a:xfrm>
            <a:off x="628650" y="1690689"/>
            <a:ext cx="7886700" cy="4486274"/>
          </a:xfrm>
        </p:spPr>
        <p:txBody>
          <a:bodyPr>
            <a:normAutofit/>
          </a:bodyPr>
          <a:lstStyle/>
          <a:p>
            <a:r>
              <a:rPr lang="en-US" sz="2400" dirty="0"/>
              <a:t>At the end of this lecture students of 3</a:t>
            </a:r>
            <a:r>
              <a:rPr lang="en-US" sz="2400" baseline="30000" dirty="0"/>
              <a:t>rd</a:t>
            </a:r>
            <a:r>
              <a:rPr lang="en-US" sz="2400" dirty="0"/>
              <a:t> year should know the </a:t>
            </a:r>
          </a:p>
          <a:p>
            <a:r>
              <a:rPr lang="en-US" sz="2400" dirty="0"/>
              <a:t>Definition</a:t>
            </a:r>
          </a:p>
          <a:p>
            <a:r>
              <a:rPr lang="en-US" sz="2400" dirty="0"/>
              <a:t>Pathophysiology</a:t>
            </a:r>
          </a:p>
          <a:p>
            <a:r>
              <a:rPr lang="en-US" sz="2400" dirty="0"/>
              <a:t>Etiology</a:t>
            </a:r>
          </a:p>
          <a:p>
            <a:r>
              <a:rPr lang="en-US" sz="2400" dirty="0"/>
              <a:t>Classification </a:t>
            </a:r>
          </a:p>
          <a:p>
            <a:r>
              <a:rPr lang="en-US" sz="2400" dirty="0"/>
              <a:t>Workup</a:t>
            </a:r>
          </a:p>
          <a:p>
            <a:r>
              <a:rPr lang="en-US" sz="2400" dirty="0"/>
              <a:t>Treatment</a:t>
            </a:r>
          </a:p>
          <a:p>
            <a:r>
              <a:rPr lang="en-US" sz="2400" dirty="0"/>
              <a:t>Complications</a:t>
            </a:r>
          </a:p>
          <a:p>
            <a:r>
              <a:rPr lang="en-US" sz="2400" dirty="0"/>
              <a:t>Prognosis of ascites</a:t>
            </a:r>
          </a:p>
          <a:p>
            <a:endParaRPr lang="en-US" dirty="0"/>
          </a:p>
        </p:txBody>
      </p:sp>
      <p:pic>
        <p:nvPicPr>
          <p:cNvPr id="6" name="Picture 5"/>
          <p:cNvPicPr>
            <a:picLocks noChangeAspect="1"/>
          </p:cNvPicPr>
          <p:nvPr/>
        </p:nvPicPr>
        <p:blipFill>
          <a:blip r:embed="rId2"/>
          <a:stretch>
            <a:fillRect/>
          </a:stretch>
        </p:blipFill>
        <p:spPr>
          <a:xfrm>
            <a:off x="4080680" y="2777309"/>
            <a:ext cx="4712786" cy="3534590"/>
          </a:xfrm>
          <a:prstGeom prst="rect">
            <a:avLst/>
          </a:prstGeom>
        </p:spPr>
      </p:pic>
      <p:sp>
        <p:nvSpPr>
          <p:cNvPr id="4" name="Slide Number Placeholder 3">
            <a:extLst>
              <a:ext uri="{FF2B5EF4-FFF2-40B4-BE49-F238E27FC236}">
                <a16:creationId xmlns:a16="http://schemas.microsoft.com/office/drawing/2014/main" id="{DA86D115-8438-BB81-4E35-F79BE6C7FA1B}"/>
              </a:ext>
            </a:extLst>
          </p:cNvPr>
          <p:cNvSpPr>
            <a:spLocks noGrp="1"/>
          </p:cNvSpPr>
          <p:nvPr>
            <p:ph type="sldNum" sz="quarter" idx="12"/>
          </p:nvPr>
        </p:nvSpPr>
        <p:spPr/>
        <p:txBody>
          <a:bodyPr/>
          <a:lstStyle/>
          <a:p>
            <a:fld id="{BAC98805-2EC8-439A-B449-6972374D7764}" type="slidenum">
              <a:rPr lang="en-US" smtClean="0"/>
              <a:t>3</a:t>
            </a:fld>
            <a:endParaRPr lang="en-US"/>
          </a:p>
        </p:txBody>
      </p:sp>
    </p:spTree>
    <p:extLst>
      <p:ext uri="{BB962C8B-B14F-4D97-AF65-F5344CB8AC3E}">
        <p14:creationId xmlns:p14="http://schemas.microsoft.com/office/powerpoint/2010/main" val="353721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10789"/>
            <a:ext cx="7886700" cy="4766174"/>
          </a:xfrm>
        </p:spPr>
        <p:txBody>
          <a:bodyPr/>
          <a:lstStyle/>
          <a:p>
            <a:pPr marL="0" indent="0">
              <a:buNone/>
            </a:pPr>
            <a:r>
              <a:rPr lang="en-US" dirty="0"/>
              <a:t>Question No.2</a:t>
            </a:r>
          </a:p>
          <a:p>
            <a:pPr marL="0" indent="0">
              <a:buNone/>
            </a:pPr>
            <a:r>
              <a:rPr lang="en-US" dirty="0"/>
              <a:t> All of the following are causes of low SAAG (exudative) ascites except?</a:t>
            </a:r>
          </a:p>
          <a:p>
            <a:pPr marL="457200" lvl="0" indent="-457200">
              <a:buAutoNum type="alphaLcParenR"/>
            </a:pPr>
            <a:r>
              <a:rPr lang="en-US" dirty="0"/>
              <a:t>Cirrhosis</a:t>
            </a:r>
          </a:p>
          <a:p>
            <a:pPr marL="457200" lvl="0" indent="-457200">
              <a:buAutoNum type="alphaLcParenR"/>
            </a:pPr>
            <a:r>
              <a:rPr lang="en-US" dirty="0"/>
              <a:t>Tuberculosis </a:t>
            </a:r>
          </a:p>
          <a:p>
            <a:pPr marL="457200" lvl="0" indent="-457200">
              <a:buAutoNum type="alphaLcParenR"/>
            </a:pPr>
            <a:r>
              <a:rPr lang="en-US" dirty="0"/>
              <a:t>Pancreatitis</a:t>
            </a:r>
          </a:p>
          <a:p>
            <a:pPr marL="457200" lvl="0" indent="-457200">
              <a:buAutoNum type="alphaLcParenR"/>
            </a:pPr>
            <a:r>
              <a:rPr lang="en-US" dirty="0"/>
              <a:t>Malignancy</a:t>
            </a:r>
          </a:p>
          <a:p>
            <a:pPr marL="457200" lvl="0" indent="-457200">
              <a:buAutoNum type="alphaLcParenR"/>
            </a:pPr>
            <a:r>
              <a:rPr lang="en-US" dirty="0"/>
              <a:t>Nephrotic syndrome</a:t>
            </a:r>
          </a:p>
          <a:p>
            <a:endParaRPr lang="en-US" dirty="0"/>
          </a:p>
        </p:txBody>
      </p:sp>
      <p:sp>
        <p:nvSpPr>
          <p:cNvPr id="2" name="Slide Number Placeholder 1">
            <a:extLst>
              <a:ext uri="{FF2B5EF4-FFF2-40B4-BE49-F238E27FC236}">
                <a16:creationId xmlns:a16="http://schemas.microsoft.com/office/drawing/2014/main" id="{27315BBA-8939-2A09-DFA3-4A7067798AAB}"/>
              </a:ext>
            </a:extLst>
          </p:cNvPr>
          <p:cNvSpPr>
            <a:spLocks noGrp="1"/>
          </p:cNvSpPr>
          <p:nvPr>
            <p:ph type="sldNum" sz="quarter" idx="12"/>
          </p:nvPr>
        </p:nvSpPr>
        <p:spPr/>
        <p:txBody>
          <a:bodyPr/>
          <a:lstStyle/>
          <a:p>
            <a:fld id="{BAC98805-2EC8-439A-B449-6972374D7764}" type="slidenum">
              <a:rPr lang="en-US" smtClean="0"/>
              <a:t>30</a:t>
            </a:fld>
            <a:endParaRPr lang="en-US"/>
          </a:p>
        </p:txBody>
      </p:sp>
    </p:spTree>
    <p:extLst>
      <p:ext uri="{BB962C8B-B14F-4D97-AF65-F5344CB8AC3E}">
        <p14:creationId xmlns:p14="http://schemas.microsoft.com/office/powerpoint/2010/main" val="1960811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Question No.3</a:t>
            </a:r>
          </a:p>
          <a:p>
            <a:pPr marL="0" indent="0">
              <a:buNone/>
            </a:pPr>
            <a:r>
              <a:rPr lang="en-US" dirty="0"/>
              <a:t>   A 45 years male recently diagnosed as cirrhosis secondary to HCV infection presented with abdominal distension. On examination he has shifting dullness positive. He has been advised salt and water restriction, how much salt restriction should be advised?</a:t>
            </a:r>
          </a:p>
          <a:p>
            <a:pPr marL="457200" lvl="0" indent="-457200">
              <a:buAutoNum type="alphaLcParenR"/>
            </a:pPr>
            <a:r>
              <a:rPr lang="en-US" dirty="0"/>
              <a:t>50 </a:t>
            </a:r>
            <a:r>
              <a:rPr lang="en-US" dirty="0" err="1"/>
              <a:t>mmol</a:t>
            </a:r>
            <a:r>
              <a:rPr lang="en-US" dirty="0"/>
              <a:t>/24 hours</a:t>
            </a:r>
          </a:p>
          <a:p>
            <a:pPr marL="457200" lvl="0" indent="-457200">
              <a:buAutoNum type="alphaLcParenR"/>
            </a:pPr>
            <a:r>
              <a:rPr lang="en-US" dirty="0"/>
              <a:t>20 </a:t>
            </a:r>
            <a:r>
              <a:rPr lang="en-US" dirty="0" err="1"/>
              <a:t>mmol</a:t>
            </a:r>
            <a:r>
              <a:rPr lang="en-US" dirty="0"/>
              <a:t>/24 hours</a:t>
            </a:r>
          </a:p>
          <a:p>
            <a:pPr marL="457200" lvl="0" indent="-457200">
              <a:buAutoNum type="alphaLcParenR"/>
            </a:pPr>
            <a:r>
              <a:rPr lang="en-US" dirty="0"/>
              <a:t>100 </a:t>
            </a:r>
            <a:r>
              <a:rPr lang="en-US" dirty="0" err="1"/>
              <a:t>mmol</a:t>
            </a:r>
            <a:r>
              <a:rPr lang="en-US" dirty="0"/>
              <a:t>/24 hours</a:t>
            </a:r>
          </a:p>
          <a:p>
            <a:pPr marL="457200" lvl="0" indent="-457200">
              <a:buAutoNum type="alphaLcParenR"/>
            </a:pPr>
            <a:r>
              <a:rPr lang="en-US" dirty="0"/>
              <a:t>60 </a:t>
            </a:r>
            <a:r>
              <a:rPr lang="en-US" dirty="0" err="1"/>
              <a:t>mmol</a:t>
            </a:r>
            <a:r>
              <a:rPr lang="en-US" dirty="0"/>
              <a:t>/24 hours</a:t>
            </a:r>
          </a:p>
          <a:p>
            <a:pPr marL="457200" lvl="0" indent="-457200">
              <a:buAutoNum type="alphaLcParenR"/>
            </a:pPr>
            <a:r>
              <a:rPr lang="en-US" dirty="0"/>
              <a:t>10 </a:t>
            </a:r>
            <a:r>
              <a:rPr lang="en-US" dirty="0" err="1"/>
              <a:t>mmol</a:t>
            </a:r>
            <a:r>
              <a:rPr lang="en-US" dirty="0"/>
              <a:t>/ 24 hours</a:t>
            </a:r>
          </a:p>
          <a:p>
            <a:endParaRPr lang="en-US" dirty="0"/>
          </a:p>
        </p:txBody>
      </p:sp>
      <p:sp>
        <p:nvSpPr>
          <p:cNvPr id="2" name="Slide Number Placeholder 1">
            <a:extLst>
              <a:ext uri="{FF2B5EF4-FFF2-40B4-BE49-F238E27FC236}">
                <a16:creationId xmlns:a16="http://schemas.microsoft.com/office/drawing/2014/main" id="{F2E265A5-03A9-4467-4AE9-FC6F6F099FD0}"/>
              </a:ext>
            </a:extLst>
          </p:cNvPr>
          <p:cNvSpPr>
            <a:spLocks noGrp="1"/>
          </p:cNvSpPr>
          <p:nvPr>
            <p:ph type="sldNum" sz="quarter" idx="12"/>
          </p:nvPr>
        </p:nvSpPr>
        <p:spPr/>
        <p:txBody>
          <a:bodyPr/>
          <a:lstStyle/>
          <a:p>
            <a:fld id="{BAC98805-2EC8-439A-B449-6972374D7764}" type="slidenum">
              <a:rPr lang="en-US" smtClean="0"/>
              <a:t>31</a:t>
            </a:fld>
            <a:endParaRPr lang="en-US"/>
          </a:p>
        </p:txBody>
      </p:sp>
    </p:spTree>
    <p:extLst>
      <p:ext uri="{BB962C8B-B14F-4D97-AF65-F5344CB8AC3E}">
        <p14:creationId xmlns:p14="http://schemas.microsoft.com/office/powerpoint/2010/main" val="223200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8171"/>
            <a:ext cx="7886700" cy="4478792"/>
          </a:xfrm>
        </p:spPr>
        <p:txBody>
          <a:bodyPr/>
          <a:lstStyle/>
          <a:p>
            <a:pPr marL="0" indent="0">
              <a:buNone/>
            </a:pPr>
            <a:r>
              <a:rPr lang="en-US" dirty="0"/>
              <a:t>Question No. 4</a:t>
            </a:r>
          </a:p>
          <a:p>
            <a:pPr marL="0" indent="0">
              <a:buNone/>
            </a:pPr>
            <a:r>
              <a:rPr lang="en-US" dirty="0"/>
              <a:t>  A 50 Years old female presented with abdominal distension. Examination revealed fluid thrill positive, prominent abdominal veins, clubbing and palmer erythema. </a:t>
            </a:r>
            <a:r>
              <a:rPr lang="en-US" dirty="0" err="1"/>
              <a:t>Ascitic</a:t>
            </a:r>
            <a:r>
              <a:rPr lang="en-US" dirty="0"/>
              <a:t> fluid examination revealed protein 2g/dl, straw colored and SAAG 1.6. What is most likely cause of ascites?</a:t>
            </a:r>
          </a:p>
          <a:p>
            <a:pPr marL="457200" lvl="0" indent="-457200">
              <a:buAutoNum type="alphaLcParenR"/>
            </a:pPr>
            <a:r>
              <a:rPr lang="en-US" dirty="0"/>
              <a:t>Cardiac failure</a:t>
            </a:r>
          </a:p>
          <a:p>
            <a:pPr marL="457200" lvl="0" indent="-457200">
              <a:buAutoNum type="alphaLcParenR"/>
            </a:pPr>
            <a:r>
              <a:rPr lang="en-US" dirty="0"/>
              <a:t>Liver cirrhosis</a:t>
            </a:r>
          </a:p>
          <a:p>
            <a:pPr marL="457200" lvl="0" indent="-457200">
              <a:buAutoNum type="alphaLcParenR"/>
            </a:pPr>
            <a:r>
              <a:rPr lang="en-US" dirty="0"/>
              <a:t>Nephrotic syndrome</a:t>
            </a:r>
          </a:p>
          <a:p>
            <a:pPr marL="457200" lvl="0" indent="-457200">
              <a:buAutoNum type="alphaLcParenR"/>
            </a:pPr>
            <a:r>
              <a:rPr lang="en-US" dirty="0"/>
              <a:t>Pancreatitis</a:t>
            </a:r>
          </a:p>
          <a:p>
            <a:pPr marL="457200" lvl="0" indent="-457200">
              <a:buAutoNum type="alphaLcParenR"/>
            </a:pPr>
            <a:r>
              <a:rPr lang="en-US" dirty="0"/>
              <a:t>Tuberculosis</a:t>
            </a:r>
          </a:p>
          <a:p>
            <a:endParaRPr lang="en-US" dirty="0"/>
          </a:p>
        </p:txBody>
      </p:sp>
      <p:sp>
        <p:nvSpPr>
          <p:cNvPr id="2" name="Slide Number Placeholder 1">
            <a:extLst>
              <a:ext uri="{FF2B5EF4-FFF2-40B4-BE49-F238E27FC236}">
                <a16:creationId xmlns:a16="http://schemas.microsoft.com/office/drawing/2014/main" id="{A15FABD2-7989-147D-2DC2-90981557F33E}"/>
              </a:ext>
            </a:extLst>
          </p:cNvPr>
          <p:cNvSpPr>
            <a:spLocks noGrp="1"/>
          </p:cNvSpPr>
          <p:nvPr>
            <p:ph type="sldNum" sz="quarter" idx="12"/>
          </p:nvPr>
        </p:nvSpPr>
        <p:spPr/>
        <p:txBody>
          <a:bodyPr/>
          <a:lstStyle/>
          <a:p>
            <a:fld id="{BAC98805-2EC8-439A-B449-6972374D7764}" type="slidenum">
              <a:rPr lang="en-US" smtClean="0"/>
              <a:t>32</a:t>
            </a:fld>
            <a:endParaRPr lang="en-US"/>
          </a:p>
        </p:txBody>
      </p:sp>
    </p:spTree>
    <p:extLst>
      <p:ext uri="{BB962C8B-B14F-4D97-AF65-F5344CB8AC3E}">
        <p14:creationId xmlns:p14="http://schemas.microsoft.com/office/powerpoint/2010/main" val="2978237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3851"/>
            <a:ext cx="7886700" cy="4753112"/>
          </a:xfrm>
        </p:spPr>
        <p:txBody>
          <a:bodyPr/>
          <a:lstStyle/>
          <a:p>
            <a:pPr marL="0" indent="0">
              <a:buNone/>
            </a:pPr>
            <a:r>
              <a:rPr lang="en-US" dirty="0"/>
              <a:t>Question No. 5</a:t>
            </a:r>
          </a:p>
          <a:p>
            <a:pPr marL="0" indent="0">
              <a:buNone/>
            </a:pPr>
            <a:r>
              <a:rPr lang="en-US" dirty="0"/>
              <a:t>The first line diuretics for treatment of ascites in addition to salt restriction are?</a:t>
            </a:r>
          </a:p>
          <a:p>
            <a:pPr marL="457200" lvl="0" indent="-457200">
              <a:buAutoNum type="alphaLcParenR"/>
            </a:pPr>
            <a:r>
              <a:rPr lang="en-US" dirty="0" err="1"/>
              <a:t>Amiloride</a:t>
            </a:r>
            <a:endParaRPr lang="en-US" dirty="0"/>
          </a:p>
          <a:p>
            <a:pPr marL="457200" lvl="0" indent="-457200">
              <a:buAutoNum type="alphaLcParenR"/>
            </a:pPr>
            <a:r>
              <a:rPr lang="en-US" dirty="0"/>
              <a:t>Mannitol </a:t>
            </a:r>
          </a:p>
          <a:p>
            <a:pPr marL="457200" lvl="0" indent="-457200">
              <a:buAutoNum type="alphaLcParenR"/>
            </a:pPr>
            <a:r>
              <a:rPr lang="en-US" dirty="0"/>
              <a:t>Spironolactone</a:t>
            </a:r>
          </a:p>
          <a:p>
            <a:pPr marL="457200" lvl="0" indent="-457200">
              <a:buAutoNum type="alphaLcParenR"/>
            </a:pPr>
            <a:r>
              <a:rPr lang="en-US" dirty="0"/>
              <a:t>Bumetanide</a:t>
            </a:r>
          </a:p>
          <a:p>
            <a:pPr marL="457200" lvl="0" indent="-457200">
              <a:buAutoNum type="alphaLcParenR"/>
            </a:pPr>
            <a:r>
              <a:rPr lang="en-US" dirty="0"/>
              <a:t>Hydrochlorothiazide</a:t>
            </a:r>
          </a:p>
        </p:txBody>
      </p:sp>
      <p:sp>
        <p:nvSpPr>
          <p:cNvPr id="2" name="Slide Number Placeholder 1">
            <a:extLst>
              <a:ext uri="{FF2B5EF4-FFF2-40B4-BE49-F238E27FC236}">
                <a16:creationId xmlns:a16="http://schemas.microsoft.com/office/drawing/2014/main" id="{195BEBC2-D721-7F12-E9F8-FAD454C08181}"/>
              </a:ext>
            </a:extLst>
          </p:cNvPr>
          <p:cNvSpPr>
            <a:spLocks noGrp="1"/>
          </p:cNvSpPr>
          <p:nvPr>
            <p:ph type="sldNum" sz="quarter" idx="12"/>
          </p:nvPr>
        </p:nvSpPr>
        <p:spPr/>
        <p:txBody>
          <a:bodyPr/>
          <a:lstStyle/>
          <a:p>
            <a:fld id="{BAC98805-2EC8-439A-B449-6972374D7764}" type="slidenum">
              <a:rPr lang="en-US" smtClean="0"/>
              <a:t>33</a:t>
            </a:fld>
            <a:endParaRPr lang="en-US"/>
          </a:p>
        </p:txBody>
      </p:sp>
    </p:spTree>
    <p:extLst>
      <p:ext uri="{BB962C8B-B14F-4D97-AF65-F5344CB8AC3E}">
        <p14:creationId xmlns:p14="http://schemas.microsoft.com/office/powerpoint/2010/main" val="220506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0" y="1858169"/>
            <a:ext cx="7620000" cy="4286250"/>
          </a:xfrm>
          <a:prstGeom prst="rect">
            <a:avLst/>
          </a:prstGeom>
        </p:spPr>
      </p:pic>
      <p:sp>
        <p:nvSpPr>
          <p:cNvPr id="3" name="Slide Number Placeholder 2">
            <a:extLst>
              <a:ext uri="{FF2B5EF4-FFF2-40B4-BE49-F238E27FC236}">
                <a16:creationId xmlns:a16="http://schemas.microsoft.com/office/drawing/2014/main" id="{F9EDF3C2-A612-6218-9D55-D34A85553426}"/>
              </a:ext>
            </a:extLst>
          </p:cNvPr>
          <p:cNvSpPr>
            <a:spLocks noGrp="1"/>
          </p:cNvSpPr>
          <p:nvPr>
            <p:ph type="sldNum" sz="quarter" idx="12"/>
          </p:nvPr>
        </p:nvSpPr>
        <p:spPr/>
        <p:txBody>
          <a:bodyPr/>
          <a:lstStyle/>
          <a:p>
            <a:fld id="{BAC98805-2EC8-439A-B449-6972374D7764}" type="slidenum">
              <a:rPr lang="en-US" smtClean="0"/>
              <a:t>34</a:t>
            </a:fld>
            <a:endParaRPr lang="en-US"/>
          </a:p>
        </p:txBody>
      </p:sp>
    </p:spTree>
    <p:extLst>
      <p:ext uri="{BB962C8B-B14F-4D97-AF65-F5344CB8AC3E}">
        <p14:creationId xmlns:p14="http://schemas.microsoft.com/office/powerpoint/2010/main" val="347045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What is Ascites                     </a:t>
            </a:r>
            <a:r>
              <a:rPr lang="en-US" sz="2800" b="1" dirty="0">
                <a:solidFill>
                  <a:srgbClr val="FF0000"/>
                </a:solidFill>
                <a:latin typeface="+mn-lt"/>
              </a:rPr>
              <a:t>CORE CONCEPT</a:t>
            </a:r>
          </a:p>
        </p:txBody>
      </p:sp>
      <p:sp>
        <p:nvSpPr>
          <p:cNvPr id="3" name="Content Placeholder 2"/>
          <p:cNvSpPr>
            <a:spLocks noGrp="1"/>
          </p:cNvSpPr>
          <p:nvPr>
            <p:ph idx="1"/>
          </p:nvPr>
        </p:nvSpPr>
        <p:spPr>
          <a:xfrm>
            <a:off x="628651" y="2155031"/>
            <a:ext cx="4662878" cy="4530582"/>
          </a:xfrm>
        </p:spPr>
        <p:txBody>
          <a:bodyPr>
            <a:normAutofit/>
          </a:bodyPr>
          <a:lstStyle/>
          <a:p>
            <a:r>
              <a:rPr lang="en-US" sz="2800" dirty="0"/>
              <a:t>Accumulation of free fluid in the peritoneal cavity. </a:t>
            </a:r>
          </a:p>
          <a:p>
            <a:endParaRPr lang="en-US" sz="2800" dirty="0"/>
          </a:p>
          <a:p>
            <a:r>
              <a:rPr lang="en-US" sz="2800" dirty="0"/>
              <a:t>Abdominal distension</a:t>
            </a:r>
          </a:p>
          <a:p>
            <a:r>
              <a:rPr lang="en-US" sz="2800" dirty="0"/>
              <a:t>fullness in the flanks, </a:t>
            </a:r>
          </a:p>
          <a:p>
            <a:r>
              <a:rPr lang="en-US" sz="2800" dirty="0"/>
              <a:t>shifting dullness on percussion </a:t>
            </a:r>
          </a:p>
          <a:p>
            <a:r>
              <a:rPr lang="en-US" sz="2800" dirty="0"/>
              <a:t>fluid thrill/fluid wave.</a:t>
            </a:r>
            <a:br>
              <a:rPr lang="en-US" dirty="0"/>
            </a:br>
            <a:endParaRPr lang="en-US" dirty="0"/>
          </a:p>
        </p:txBody>
      </p:sp>
      <p:pic>
        <p:nvPicPr>
          <p:cNvPr id="2050" name="Picture 2" descr="Approach to a patient with asc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529" y="2593298"/>
            <a:ext cx="3711276" cy="36972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D9AEDC1-D70C-CBE9-E261-507DEACDC806}"/>
              </a:ext>
            </a:extLst>
          </p:cNvPr>
          <p:cNvSpPr>
            <a:spLocks noGrp="1"/>
          </p:cNvSpPr>
          <p:nvPr>
            <p:ph type="sldNum" sz="quarter" idx="12"/>
          </p:nvPr>
        </p:nvSpPr>
        <p:spPr/>
        <p:txBody>
          <a:bodyPr/>
          <a:lstStyle/>
          <a:p>
            <a:fld id="{BAC98805-2EC8-439A-B449-6972374D7764}" type="slidenum">
              <a:rPr lang="en-US" smtClean="0"/>
              <a:t>4</a:t>
            </a:fld>
            <a:endParaRPr lang="en-US"/>
          </a:p>
        </p:txBody>
      </p:sp>
    </p:spTree>
    <p:extLst>
      <p:ext uri="{BB962C8B-B14F-4D97-AF65-F5344CB8AC3E}">
        <p14:creationId xmlns:p14="http://schemas.microsoft.com/office/powerpoint/2010/main" val="277373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8" y="58163"/>
            <a:ext cx="7886700" cy="961398"/>
          </a:xfrm>
        </p:spPr>
        <p:txBody>
          <a:bodyPr/>
          <a:lstStyle/>
          <a:p>
            <a:r>
              <a:rPr lang="en-US" b="1" dirty="0"/>
              <a:t>Pathogenesis</a:t>
            </a:r>
          </a:p>
        </p:txBody>
      </p:sp>
      <p:pic>
        <p:nvPicPr>
          <p:cNvPr id="4" name="Content Placeholder 3"/>
          <p:cNvPicPr>
            <a:picLocks noGrp="1" noChangeAspect="1"/>
          </p:cNvPicPr>
          <p:nvPr>
            <p:ph idx="1"/>
          </p:nvPr>
        </p:nvPicPr>
        <p:blipFill>
          <a:blip r:embed="rId2"/>
          <a:stretch>
            <a:fillRect/>
          </a:stretch>
        </p:blipFill>
        <p:spPr>
          <a:xfrm>
            <a:off x="1813811" y="1416676"/>
            <a:ext cx="5306518" cy="5441324"/>
          </a:xfrm>
          <a:prstGeom prst="rect">
            <a:avLst/>
          </a:prstGeom>
        </p:spPr>
      </p:pic>
      <p:sp>
        <p:nvSpPr>
          <p:cNvPr id="3" name="Slide Number Placeholder 2">
            <a:extLst>
              <a:ext uri="{FF2B5EF4-FFF2-40B4-BE49-F238E27FC236}">
                <a16:creationId xmlns:a16="http://schemas.microsoft.com/office/drawing/2014/main" id="{92AE6E44-E4DF-B531-8408-4753DE5E4E63}"/>
              </a:ext>
            </a:extLst>
          </p:cNvPr>
          <p:cNvSpPr>
            <a:spLocks noGrp="1"/>
          </p:cNvSpPr>
          <p:nvPr>
            <p:ph type="sldNum" sz="quarter" idx="12"/>
          </p:nvPr>
        </p:nvSpPr>
        <p:spPr/>
        <p:txBody>
          <a:bodyPr/>
          <a:lstStyle/>
          <a:p>
            <a:fld id="{BAC98805-2EC8-439A-B449-6972374D7764}" type="slidenum">
              <a:rPr lang="en-US" smtClean="0"/>
              <a:t>5</a:t>
            </a:fld>
            <a:endParaRPr lang="en-US"/>
          </a:p>
        </p:txBody>
      </p:sp>
      <p:pic>
        <p:nvPicPr>
          <p:cNvPr id="6" name="Picture 5">
            <a:extLst>
              <a:ext uri="{FF2B5EF4-FFF2-40B4-BE49-F238E27FC236}">
                <a16:creationId xmlns:a16="http://schemas.microsoft.com/office/drawing/2014/main" id="{997F3822-6643-BAE6-73F1-4F2A2FCFE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231" y="809681"/>
            <a:ext cx="5937663" cy="5979309"/>
          </a:xfrm>
          <a:prstGeom prst="rect">
            <a:avLst/>
          </a:prstGeom>
        </p:spPr>
      </p:pic>
    </p:spTree>
    <p:extLst>
      <p:ext uri="{BB962C8B-B14F-4D97-AF65-F5344CB8AC3E}">
        <p14:creationId xmlns:p14="http://schemas.microsoft.com/office/powerpoint/2010/main" val="150765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of ascites                </a:t>
            </a:r>
            <a:r>
              <a:rPr lang="en-US" sz="2800" b="1" dirty="0">
                <a:solidFill>
                  <a:srgbClr val="FF0000"/>
                </a:solidFill>
                <a:latin typeface="+mn-lt"/>
              </a:rPr>
              <a:t>CORE CONCEPT</a:t>
            </a:r>
            <a:endParaRPr lang="en-US" sz="2800" dirty="0">
              <a:latin typeface="+mn-lt"/>
            </a:endParaRPr>
          </a:p>
        </p:txBody>
      </p:sp>
      <p:pic>
        <p:nvPicPr>
          <p:cNvPr id="2050" name="Picture 2" descr="Ascitic fluid analy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161" y="1596165"/>
            <a:ext cx="6658377" cy="49937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6CE75C8-17F6-7B81-3E34-822F66AE81E8}"/>
              </a:ext>
            </a:extLst>
          </p:cNvPr>
          <p:cNvSpPr>
            <a:spLocks noGrp="1"/>
          </p:cNvSpPr>
          <p:nvPr>
            <p:ph type="sldNum" sz="quarter" idx="12"/>
          </p:nvPr>
        </p:nvSpPr>
        <p:spPr/>
        <p:txBody>
          <a:bodyPr/>
          <a:lstStyle/>
          <a:p>
            <a:fld id="{BAC98805-2EC8-439A-B449-6972374D7764}" type="slidenum">
              <a:rPr lang="en-US" smtClean="0"/>
              <a:t>6</a:t>
            </a:fld>
            <a:endParaRPr lang="en-US"/>
          </a:p>
        </p:txBody>
      </p:sp>
    </p:spTree>
    <p:extLst>
      <p:ext uri="{BB962C8B-B14F-4D97-AF65-F5344CB8AC3E}">
        <p14:creationId xmlns:p14="http://schemas.microsoft.com/office/powerpoint/2010/main" val="173910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Etiology                                      </a:t>
            </a:r>
            <a:r>
              <a:rPr lang="en-US" sz="2800" b="1" dirty="0">
                <a:solidFill>
                  <a:srgbClr val="FF0000"/>
                </a:solidFill>
                <a:latin typeface="+mn-lt"/>
              </a:rPr>
              <a:t>CORE CONCEPT</a:t>
            </a:r>
          </a:p>
        </p:txBody>
      </p:sp>
      <p:pic>
        <p:nvPicPr>
          <p:cNvPr id="3074" name="Picture 2" descr="ETIOLOGY&#10;• Serum Albumin -&#10;Ascites Albumin&#10;&gt;1.1 gm/dl&#10;TRANSUDATIV&#10;E&#10;• Serum Albumin -&#10;Ascites Albumin&#10;&lt;1.1 gm/dl&#10;EXUDATIVE&#10;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4136" y="1825625"/>
            <a:ext cx="5795727"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6B1F80C-0B38-5179-F19C-598545E934B1}"/>
              </a:ext>
            </a:extLst>
          </p:cNvPr>
          <p:cNvSpPr>
            <a:spLocks noGrp="1"/>
          </p:cNvSpPr>
          <p:nvPr>
            <p:ph type="sldNum" sz="quarter" idx="12"/>
          </p:nvPr>
        </p:nvSpPr>
        <p:spPr/>
        <p:txBody>
          <a:bodyPr/>
          <a:lstStyle/>
          <a:p>
            <a:fld id="{BAC98805-2EC8-439A-B449-6972374D7764}" type="slidenum">
              <a:rPr lang="en-US" smtClean="0"/>
              <a:t>7</a:t>
            </a:fld>
            <a:endParaRPr lang="en-US"/>
          </a:p>
        </p:txBody>
      </p:sp>
    </p:spTree>
    <p:extLst>
      <p:ext uri="{BB962C8B-B14F-4D97-AF65-F5344CB8AC3E}">
        <p14:creationId xmlns:p14="http://schemas.microsoft.com/office/powerpoint/2010/main" val="187280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Causes of Ascites:                  </a:t>
            </a:r>
            <a:r>
              <a:rPr lang="en-US" sz="2800" b="1" dirty="0">
                <a:latin typeface="+mn-lt"/>
              </a:rPr>
              <a:t> </a:t>
            </a:r>
            <a:r>
              <a:rPr lang="en-US" sz="2800" b="1" dirty="0">
                <a:solidFill>
                  <a:srgbClr val="FF0000"/>
                </a:solidFill>
                <a:latin typeface="+mn-lt"/>
              </a:rPr>
              <a:t>CORE CONCEPT</a:t>
            </a:r>
            <a:endParaRPr lang="en-US" sz="2800" b="1" dirty="0">
              <a:latin typeface="+mn-lt"/>
            </a:endParaRPr>
          </a:p>
        </p:txBody>
      </p:sp>
      <p:pic>
        <p:nvPicPr>
          <p:cNvPr id="4" name="Content Placeholder 3"/>
          <p:cNvPicPr>
            <a:picLocks noGrp="1" noChangeAspect="1"/>
          </p:cNvPicPr>
          <p:nvPr>
            <p:ph idx="1"/>
          </p:nvPr>
        </p:nvPicPr>
        <p:blipFill>
          <a:blip r:embed="rId2"/>
          <a:stretch>
            <a:fillRect/>
          </a:stretch>
        </p:blipFill>
        <p:spPr>
          <a:xfrm>
            <a:off x="1839433" y="1148316"/>
            <a:ext cx="5486400" cy="5709684"/>
          </a:xfrm>
          <a:prstGeom prst="rect">
            <a:avLst/>
          </a:prstGeom>
        </p:spPr>
      </p:pic>
      <p:sp>
        <p:nvSpPr>
          <p:cNvPr id="3" name="Slide Number Placeholder 2">
            <a:extLst>
              <a:ext uri="{FF2B5EF4-FFF2-40B4-BE49-F238E27FC236}">
                <a16:creationId xmlns:a16="http://schemas.microsoft.com/office/drawing/2014/main" id="{B6290751-963C-EF5E-5FA6-57E2D022CB4E}"/>
              </a:ext>
            </a:extLst>
          </p:cNvPr>
          <p:cNvSpPr>
            <a:spLocks noGrp="1"/>
          </p:cNvSpPr>
          <p:nvPr>
            <p:ph type="sldNum" sz="quarter" idx="12"/>
          </p:nvPr>
        </p:nvSpPr>
        <p:spPr/>
        <p:txBody>
          <a:bodyPr/>
          <a:lstStyle/>
          <a:p>
            <a:fld id="{BAC98805-2EC8-439A-B449-6972374D7764}" type="slidenum">
              <a:rPr lang="en-US" smtClean="0"/>
              <a:t>8</a:t>
            </a:fld>
            <a:endParaRPr lang="en-US"/>
          </a:p>
        </p:txBody>
      </p:sp>
    </p:spTree>
    <p:extLst>
      <p:ext uri="{BB962C8B-B14F-4D97-AF65-F5344CB8AC3E}">
        <p14:creationId xmlns:p14="http://schemas.microsoft.com/office/powerpoint/2010/main" val="359641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17F3E9-577D-E9C7-D8F2-F7534F7B16A2}"/>
              </a:ext>
            </a:extLst>
          </p:cNvPr>
          <p:cNvSpPr>
            <a:spLocks noGrp="1"/>
          </p:cNvSpPr>
          <p:nvPr>
            <p:ph type="sldNum" sz="quarter" idx="12"/>
          </p:nvPr>
        </p:nvSpPr>
        <p:spPr/>
        <p:txBody>
          <a:bodyPr/>
          <a:lstStyle/>
          <a:p>
            <a:fld id="{BAC98805-2EC8-439A-B449-6972374D7764}" type="slidenum">
              <a:rPr lang="en-US" smtClean="0"/>
              <a:t>9</a:t>
            </a:fld>
            <a:endParaRPr lang="en-US"/>
          </a:p>
        </p:txBody>
      </p:sp>
      <p:sp>
        <p:nvSpPr>
          <p:cNvPr id="8" name="TextBox 7">
            <a:extLst>
              <a:ext uri="{FF2B5EF4-FFF2-40B4-BE49-F238E27FC236}">
                <a16:creationId xmlns:a16="http://schemas.microsoft.com/office/drawing/2014/main" id="{ADCA81F8-5DC9-8F01-1C1E-59DE3085D70C}"/>
              </a:ext>
            </a:extLst>
          </p:cNvPr>
          <p:cNvSpPr txBox="1"/>
          <p:nvPr/>
        </p:nvSpPr>
        <p:spPr>
          <a:xfrm>
            <a:off x="797441" y="437898"/>
            <a:ext cx="4859079" cy="2000548"/>
          </a:xfrm>
          <a:prstGeom prst="rect">
            <a:avLst/>
          </a:prstGeom>
          <a:noFill/>
        </p:spPr>
        <p:txBody>
          <a:bodyPr wrap="square" rtlCol="0">
            <a:spAutoFit/>
          </a:bodyPr>
          <a:lstStyle/>
          <a:p>
            <a:r>
              <a:rPr lang="en-US" sz="2800" b="1" dirty="0"/>
              <a:t>			</a:t>
            </a:r>
            <a:r>
              <a:rPr lang="en-US" sz="3600" b="1" dirty="0"/>
              <a:t>WORKUP</a:t>
            </a:r>
          </a:p>
          <a:p>
            <a:endParaRPr lang="en-US" sz="2800" b="1" dirty="0"/>
          </a:p>
          <a:p>
            <a:r>
              <a:rPr lang="en-US" sz="3200" b="1" dirty="0"/>
              <a:t>HISTORY:</a:t>
            </a:r>
          </a:p>
          <a:p>
            <a:endParaRPr lang="en-US" sz="2800" b="1" dirty="0"/>
          </a:p>
        </p:txBody>
      </p:sp>
      <p:sp>
        <p:nvSpPr>
          <p:cNvPr id="9" name="TextBox 8">
            <a:extLst>
              <a:ext uri="{FF2B5EF4-FFF2-40B4-BE49-F238E27FC236}">
                <a16:creationId xmlns:a16="http://schemas.microsoft.com/office/drawing/2014/main" id="{A4F20694-9A75-4DA5-7873-7BA88E18689B}"/>
              </a:ext>
            </a:extLst>
          </p:cNvPr>
          <p:cNvSpPr txBox="1"/>
          <p:nvPr/>
        </p:nvSpPr>
        <p:spPr>
          <a:xfrm>
            <a:off x="1467291" y="2105561"/>
            <a:ext cx="6528393" cy="132343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2000" b="1" dirty="0">
                <a:solidFill>
                  <a:schemeClr val="bg1"/>
                </a:solidFill>
              </a:rPr>
              <a:t>AGE:</a:t>
            </a:r>
          </a:p>
          <a:p>
            <a:r>
              <a:rPr lang="en-US" sz="2000" b="1" dirty="0">
                <a:solidFill>
                  <a:schemeClr val="bg1"/>
                </a:solidFill>
              </a:rPr>
              <a:t>CHILD: TUBERCULOUS ASCITES AND NEPHROTIC SYNDROME</a:t>
            </a:r>
          </a:p>
          <a:p>
            <a:r>
              <a:rPr lang="en-US" sz="2000" b="1" dirty="0">
                <a:solidFill>
                  <a:schemeClr val="bg1"/>
                </a:solidFill>
              </a:rPr>
              <a:t>MIDDLE AGE: LIVER CIRRHOSIS</a:t>
            </a:r>
          </a:p>
          <a:p>
            <a:r>
              <a:rPr lang="en-US" sz="2000" b="1" dirty="0">
                <a:solidFill>
                  <a:schemeClr val="bg1"/>
                </a:solidFill>
              </a:rPr>
              <a:t>OLD AGE: MALIGNANCY</a:t>
            </a:r>
          </a:p>
        </p:txBody>
      </p:sp>
      <p:sp>
        <p:nvSpPr>
          <p:cNvPr id="10" name="TextBox 9">
            <a:extLst>
              <a:ext uri="{FF2B5EF4-FFF2-40B4-BE49-F238E27FC236}">
                <a16:creationId xmlns:a16="http://schemas.microsoft.com/office/drawing/2014/main" id="{CEF3BB4F-470E-4D68-05CE-3C05268E76F6}"/>
              </a:ext>
            </a:extLst>
          </p:cNvPr>
          <p:cNvSpPr txBox="1"/>
          <p:nvPr/>
        </p:nvSpPr>
        <p:spPr>
          <a:xfrm>
            <a:off x="1467290" y="3757835"/>
            <a:ext cx="6528393" cy="132343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2000" b="1" dirty="0">
                <a:solidFill>
                  <a:schemeClr val="bg1"/>
                </a:solidFill>
              </a:rPr>
              <a:t>GENDER:</a:t>
            </a:r>
          </a:p>
          <a:p>
            <a:r>
              <a:rPr lang="en-US" sz="2000" b="1" dirty="0">
                <a:solidFill>
                  <a:schemeClr val="bg1"/>
                </a:solidFill>
              </a:rPr>
              <a:t>MALE: ALCOHOL ABUSE, DRUG ABUSE</a:t>
            </a:r>
          </a:p>
          <a:p>
            <a:r>
              <a:rPr lang="en-US" sz="2000" b="1" dirty="0">
                <a:solidFill>
                  <a:schemeClr val="bg1"/>
                </a:solidFill>
              </a:rPr>
              <a:t>FEMALE: MEIG SYNDROME, PELVIC TUMORS, INFECTION, OVARIAN TUMORS</a:t>
            </a:r>
          </a:p>
        </p:txBody>
      </p:sp>
      <p:sp>
        <p:nvSpPr>
          <p:cNvPr id="11" name="TextBox 10">
            <a:extLst>
              <a:ext uri="{FF2B5EF4-FFF2-40B4-BE49-F238E27FC236}">
                <a16:creationId xmlns:a16="http://schemas.microsoft.com/office/drawing/2014/main" id="{65B71F7D-1100-E24F-347A-539B5296A028}"/>
              </a:ext>
            </a:extLst>
          </p:cNvPr>
          <p:cNvSpPr txBox="1"/>
          <p:nvPr/>
        </p:nvSpPr>
        <p:spPr>
          <a:xfrm>
            <a:off x="1467290" y="5364995"/>
            <a:ext cx="6528393" cy="7078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lang="en-US" sz="2000" b="1" dirty="0">
                <a:solidFill>
                  <a:schemeClr val="bg1"/>
                </a:solidFill>
              </a:rPr>
              <a:t>CARDIAC CAUSES: LEG EDEMA PRECEDES ASCITES</a:t>
            </a:r>
          </a:p>
          <a:p>
            <a:r>
              <a:rPr lang="en-US" sz="2000" b="1" dirty="0">
                <a:solidFill>
                  <a:schemeClr val="bg1"/>
                </a:solidFill>
              </a:rPr>
              <a:t>RENAL CAUSES: FACIAL PUFFINESS PRECEDES ASCITES</a:t>
            </a:r>
          </a:p>
        </p:txBody>
      </p:sp>
    </p:spTree>
    <p:extLst>
      <p:ext uri="{BB962C8B-B14F-4D97-AF65-F5344CB8AC3E}">
        <p14:creationId xmlns:p14="http://schemas.microsoft.com/office/powerpoint/2010/main" val="359478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TotalTime>
  <Words>900</Words>
  <Application>Microsoft Office PowerPoint</Application>
  <PresentationFormat>On-screen Show (4:3)</PresentationFormat>
  <Paragraphs>172</Paragraphs>
  <Slides>34</Slides>
  <Notes>0</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Approach To A Patient with Ascites</vt:lpstr>
      <vt:lpstr>Ascites</vt:lpstr>
      <vt:lpstr>Learning Objectives:</vt:lpstr>
      <vt:lpstr>What is Ascites                     CORE CONCEPT</vt:lpstr>
      <vt:lpstr>Pathogenesis</vt:lpstr>
      <vt:lpstr>Grading of ascites                CORE CONCEPT</vt:lpstr>
      <vt:lpstr>Etiology                                      CORE CONCEPT</vt:lpstr>
      <vt:lpstr>Causes of Ascites:                   CORE CONCEPT</vt:lpstr>
      <vt:lpstr>PowerPoint Presentation</vt:lpstr>
      <vt:lpstr>Physical examination</vt:lpstr>
      <vt:lpstr>PowerPoint Presentation</vt:lpstr>
      <vt:lpstr>PowerPoint Presentation</vt:lpstr>
      <vt:lpstr>Diagnostic workup:     VERTICAL INTEGRATION</vt:lpstr>
      <vt:lpstr> Ascitic fluid analysis             VERTICAL INTEGRATION</vt:lpstr>
      <vt:lpstr>                                               VERTICAL INTEGRATION</vt:lpstr>
      <vt:lpstr>                                                   VERTICAL INTEGRATION</vt:lpstr>
      <vt:lpstr>Treatment:                        VERTICAL INTEGRATION</vt:lpstr>
      <vt:lpstr>PowerPoint Presentation</vt:lpstr>
      <vt:lpstr>PowerPoint Presentation</vt:lpstr>
      <vt:lpstr>                                                  VERTICAL INTEGRATION </vt:lpstr>
      <vt:lpstr>                                       VERTICAL INTEGRATION</vt:lpstr>
      <vt:lpstr>PowerPoint Presentation</vt:lpstr>
      <vt:lpstr>Management of High SAAG ascites:</vt:lpstr>
      <vt:lpstr>                                                VERTICAL INTEGRATION Treatment of low SAAG ascites</vt:lpstr>
      <vt:lpstr>Complications :             VERTICAL INTEGRATION  </vt:lpstr>
      <vt:lpstr>                                                       VERTICAL INTEGRATION  Spontaneous Bacterial Peritonitis</vt:lpstr>
      <vt:lpstr>                           LONGITUDINAL INTEGRATION</vt:lpstr>
      <vt:lpstr>                                        LONGITUDINAL INTEGRATION</vt:lpstr>
      <vt:lpstr>Multiple Choice 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A Patient with Ascites</dc:title>
  <dc:creator>Windows User</dc:creator>
  <cp:lastModifiedBy>Sadia Ahmed</cp:lastModifiedBy>
  <cp:revision>52</cp:revision>
  <dcterms:created xsi:type="dcterms:W3CDTF">2021-05-10T06:38:19Z</dcterms:created>
  <dcterms:modified xsi:type="dcterms:W3CDTF">2024-06-06T04:32:07Z</dcterms:modified>
</cp:coreProperties>
</file>