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88" r:id="rId4"/>
    <p:sldId id="289" r:id="rId5"/>
    <p:sldId id="279" r:id="rId6"/>
    <p:sldId id="256" r:id="rId7"/>
    <p:sldId id="257" r:id="rId8"/>
    <p:sldId id="341" r:id="rId9"/>
    <p:sldId id="340" r:id="rId10"/>
    <p:sldId id="297" r:id="rId11"/>
    <p:sldId id="281" r:id="rId12"/>
    <p:sldId id="283" r:id="rId13"/>
    <p:sldId id="282" r:id="rId14"/>
    <p:sldId id="258" r:id="rId15"/>
    <p:sldId id="277" r:id="rId16"/>
    <p:sldId id="259" r:id="rId17"/>
    <p:sldId id="294" r:id="rId18"/>
    <p:sldId id="260" r:id="rId19"/>
    <p:sldId id="261" r:id="rId20"/>
    <p:sldId id="262" r:id="rId21"/>
    <p:sldId id="263" r:id="rId22"/>
    <p:sldId id="265" r:id="rId23"/>
    <p:sldId id="295" r:id="rId24"/>
    <p:sldId id="264" r:id="rId25"/>
    <p:sldId id="276" r:id="rId26"/>
    <p:sldId id="266" r:id="rId27"/>
    <p:sldId id="267" r:id="rId28"/>
    <p:sldId id="269" r:id="rId29"/>
    <p:sldId id="268" r:id="rId30"/>
    <p:sldId id="278" r:id="rId31"/>
    <p:sldId id="280" r:id="rId32"/>
    <p:sldId id="271" r:id="rId33"/>
    <p:sldId id="270" r:id="rId34"/>
    <p:sldId id="286" r:id="rId35"/>
    <p:sldId id="284" r:id="rId36"/>
    <p:sldId id="285" r:id="rId37"/>
    <p:sldId id="272" r:id="rId38"/>
    <p:sldId id="273" r:id="rId39"/>
    <p:sldId id="274" r:id="rId40"/>
    <p:sldId id="275" r:id="rId41"/>
    <p:sldId id="299" r:id="rId42"/>
    <p:sldId id="296" r:id="rId43"/>
    <p:sldId id="291" r:id="rId44"/>
    <p:sldId id="292" r:id="rId45"/>
    <p:sldId id="29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0" autoAdjust="0"/>
    <p:restoredTop sz="94660"/>
  </p:normalViewPr>
  <p:slideViewPr>
    <p:cSldViewPr>
      <p:cViewPr varScale="1">
        <p:scale>
          <a:sx n="59" d="100"/>
          <a:sy n="59" d="100"/>
        </p:scale>
        <p:origin x="42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4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147827-73FF-4436-9A37-E89099011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768B7D-3D35-48A1-B57F-B4E3952FF0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7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6612B7-E34D-4092-8EB3-252982A1B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53CB-3D30-4917-BB5E-8F9160541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055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61B7-E38C-4165-BF43-A32F910EA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42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216A66-C82A-4D0C-B74E-0EDD5997B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5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197B-9221-47D1-AA02-701A452DB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C5633F-D666-4BA2-9077-32FDCC58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8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7EFBC-C04F-4190-842D-3D70B67AAD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6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DC88-D8F5-4247-88D0-DC4EED054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05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470F-6E6A-4CB1-B04B-01AC2163C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7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1969-7CF5-4E92-8549-2B23E9F744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F236-1DEF-45A2-83C5-3C61F3B0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436B17-5CF0-4CD6-AA70-EE8A99FAE0AB}" type="slidenum">
              <a:rPr lang="en-US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50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3658418"/>
          </a:xfrm>
        </p:spPr>
        <p:txBody>
          <a:bodyPr/>
          <a:lstStyle/>
          <a:p>
            <a:r>
              <a:rPr lang="en-US" b="1" u="sng" dirty="0"/>
              <a:t>Anatomy</a:t>
            </a:r>
            <a:br>
              <a:rPr lang="en-US" b="1" u="sng" dirty="0"/>
            </a:br>
            <a:r>
              <a:rPr lang="en-US" sz="2400" dirty="0"/>
              <a:t>Hematopoietic stem cells </a:t>
            </a:r>
            <a:endParaRPr lang="en-US" b="1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764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7647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Erythroid</a:t>
            </a:r>
            <a:r>
              <a:rPr lang="en-US" dirty="0"/>
              <a:t>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29249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Myeloid 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55892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Megakaryocyte line</a:t>
            </a:r>
          </a:p>
        </p:txBody>
      </p:sp>
    </p:spTree>
    <p:extLst>
      <p:ext uri="{BB962C8B-B14F-4D97-AF65-F5344CB8AC3E}">
        <p14:creationId xmlns:p14="http://schemas.microsoft.com/office/powerpoint/2010/main" val="250794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778098"/>
          </a:xfrm>
        </p:spPr>
        <p:txBody>
          <a:bodyPr/>
          <a:lstStyle/>
          <a:p>
            <a:r>
              <a:rPr lang="en-US" b="1" u="sng" dirty="0"/>
              <a:t>Physiology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6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9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Aplastic Anemia -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Aplastic anemia is a syndrome of </a:t>
            </a:r>
            <a:r>
              <a:rPr lang="en-US" dirty="0">
                <a:solidFill>
                  <a:schemeClr val="accent2"/>
                </a:solidFill>
              </a:rPr>
              <a:t>bone marrow failure</a:t>
            </a:r>
            <a:r>
              <a:rPr lang="en-US" dirty="0"/>
              <a:t> characterized by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peripheral pancytopenia and marrow hypoplasia.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Decreased RBC </a:t>
            </a:r>
            <a:r>
              <a:rPr lang="en-US" dirty="0"/>
              <a:t>production– Anemia</a:t>
            </a:r>
          </a:p>
          <a:p>
            <a:r>
              <a:rPr lang="en-US" dirty="0">
                <a:solidFill>
                  <a:srgbClr val="FF0000"/>
                </a:solidFill>
              </a:rPr>
              <a:t>Decreased WBCs </a:t>
            </a:r>
            <a:r>
              <a:rPr lang="en-US" dirty="0"/>
              <a:t>-------------  frequent infections </a:t>
            </a:r>
          </a:p>
          <a:p>
            <a:r>
              <a:rPr lang="en-US" dirty="0">
                <a:solidFill>
                  <a:srgbClr val="FF0000"/>
                </a:solidFill>
              </a:rPr>
              <a:t>Decreased Platelets-</a:t>
            </a:r>
            <a:r>
              <a:rPr lang="en-US" dirty="0"/>
              <a:t>-------- Bleeds (bruises/ mucosa)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What is Marrow and its Failure: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Bone Marrow Failure is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characterized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inadequate production </a:t>
            </a:r>
            <a:r>
              <a:rPr lang="en-US" dirty="0"/>
              <a:t>of formed elements of blood.</a:t>
            </a:r>
          </a:p>
          <a:p>
            <a:r>
              <a:rPr lang="en-US" dirty="0"/>
              <a:t>Bone Marrow Failure may affect production of RBCs, WBCs, platelets separately or all three elements together. </a:t>
            </a:r>
          </a:p>
          <a:p>
            <a:r>
              <a:rPr lang="en-US" dirty="0"/>
              <a:t>Bone Marrow Failure results from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failure to produce blood cells at different levels of maturation.</a:t>
            </a:r>
          </a:p>
          <a:p>
            <a:r>
              <a:rPr lang="en-US" dirty="0"/>
              <a:t>Bone Marrow Failure- may or may not be </a:t>
            </a:r>
            <a:r>
              <a:rPr lang="en-US" dirty="0">
                <a:solidFill>
                  <a:srgbClr val="FF0000"/>
                </a:solidFill>
              </a:rPr>
              <a:t>associated with </a:t>
            </a:r>
            <a:r>
              <a:rPr lang="en-US" dirty="0"/>
              <a:t>hypoplasia of Bone Marrow.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Epidemiology: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Less common cause of anemia in children</a:t>
            </a:r>
          </a:p>
          <a:p>
            <a:endParaRPr lang="en-US" dirty="0"/>
          </a:p>
          <a:p>
            <a:r>
              <a:rPr lang="en-US" dirty="0"/>
              <a:t>Incidence- </a:t>
            </a:r>
            <a:r>
              <a:rPr lang="en-US" dirty="0">
                <a:solidFill>
                  <a:srgbClr val="FF0000"/>
                </a:solidFill>
              </a:rPr>
              <a:t>1-5 children per million population per year.</a:t>
            </a:r>
          </a:p>
          <a:p>
            <a:endParaRPr lang="en-US" dirty="0"/>
          </a:p>
          <a:p>
            <a:r>
              <a:rPr lang="en-US" dirty="0"/>
              <a:t>Male: Female ratio = 1:1</a:t>
            </a:r>
          </a:p>
        </p:txBody>
      </p:sp>
    </p:spTree>
    <p:extLst>
      <p:ext uri="{BB962C8B-B14F-4D97-AF65-F5344CB8AC3E}">
        <p14:creationId xmlns:p14="http://schemas.microsoft.com/office/powerpoint/2010/main" val="30819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Hematopoietic stem cells may be deficient due to: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Acquired injury from viruses, toxins, chemicals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Immunological suppression (mediated by </a:t>
            </a:r>
            <a:r>
              <a:rPr lang="en-US" dirty="0" err="1"/>
              <a:t>Ab</a:t>
            </a:r>
            <a:r>
              <a:rPr lang="en-US" dirty="0"/>
              <a:t>, cytotoxic T cells)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Mutation in genes controlling hematopoiesis.</a:t>
            </a:r>
          </a:p>
        </p:txBody>
      </p:sp>
    </p:spTree>
    <p:extLst>
      <p:ext uri="{BB962C8B-B14F-4D97-AF65-F5344CB8AC3E}">
        <p14:creationId xmlns:p14="http://schemas.microsoft.com/office/powerpoint/2010/main" val="71766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r>
              <a:rPr lang="en-US" b="1" u="sng" dirty="0"/>
              <a:t>Types: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Congenital – 20%</a:t>
            </a:r>
          </a:p>
          <a:p>
            <a:pPr lvl="1"/>
            <a:r>
              <a:rPr lang="en-US" dirty="0" err="1"/>
              <a:t>Fanconi</a:t>
            </a:r>
            <a:r>
              <a:rPr lang="en-US" dirty="0"/>
              <a:t> anemia</a:t>
            </a:r>
          </a:p>
          <a:p>
            <a:pPr lvl="1"/>
            <a:r>
              <a:rPr lang="en-US" dirty="0" err="1"/>
              <a:t>Dyskeratosis</a:t>
            </a:r>
            <a:r>
              <a:rPr lang="en-US" dirty="0"/>
              <a:t> </a:t>
            </a:r>
            <a:r>
              <a:rPr lang="en-US" dirty="0" err="1"/>
              <a:t>congenita</a:t>
            </a:r>
            <a:endParaRPr lang="en-US" dirty="0"/>
          </a:p>
          <a:p>
            <a:pPr lvl="1"/>
            <a:r>
              <a:rPr lang="en-US" dirty="0" err="1"/>
              <a:t>Shwachman</a:t>
            </a:r>
            <a:r>
              <a:rPr lang="en-US" dirty="0"/>
              <a:t> – Diamond syndrome</a:t>
            </a:r>
          </a:p>
          <a:p>
            <a:pPr lvl="1"/>
            <a:r>
              <a:rPr lang="en-US" dirty="0" err="1"/>
              <a:t>Amegakaryocytic</a:t>
            </a:r>
            <a:r>
              <a:rPr lang="en-US" dirty="0"/>
              <a:t> thrombocytopenia</a:t>
            </a:r>
          </a:p>
          <a:p>
            <a:r>
              <a:rPr lang="en-US" b="1" dirty="0"/>
              <a:t>Acquired – 80%</a:t>
            </a:r>
          </a:p>
          <a:p>
            <a:pPr lvl="1"/>
            <a:r>
              <a:rPr lang="en-US" dirty="0"/>
              <a:t>Idiopathic </a:t>
            </a:r>
          </a:p>
          <a:p>
            <a:pPr lvl="1"/>
            <a:r>
              <a:rPr lang="en-US" dirty="0"/>
              <a:t>Radiation</a:t>
            </a:r>
          </a:p>
          <a:p>
            <a:pPr lvl="1"/>
            <a:r>
              <a:rPr lang="en-US" dirty="0"/>
              <a:t>Drugs/ chemicals</a:t>
            </a:r>
          </a:p>
          <a:p>
            <a:pPr lvl="1"/>
            <a:r>
              <a:rPr lang="en-US" dirty="0"/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20522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US" b="1" u="sng" dirty="0"/>
              <a:t>Radiation: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Marrow failure can be an acute </a:t>
            </a:r>
            <a:r>
              <a:rPr lang="en-US" dirty="0" err="1"/>
              <a:t>sequale</a:t>
            </a:r>
            <a:r>
              <a:rPr lang="en-US" dirty="0"/>
              <a:t> to radiations.</a:t>
            </a:r>
          </a:p>
          <a:p>
            <a:r>
              <a:rPr lang="en-US" dirty="0"/>
              <a:t>Nuclear accidents</a:t>
            </a:r>
          </a:p>
          <a:p>
            <a:r>
              <a:rPr lang="en-US" dirty="0"/>
              <a:t>Power plant workers</a:t>
            </a:r>
          </a:p>
          <a:p>
            <a:r>
              <a:rPr lang="en-US" dirty="0"/>
              <a:t>Employees of hospitals (food sterilization, metal radiography)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en-US" b="1" u="sng" dirty="0"/>
              <a:t>Drugs: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Agents producing marrow suppression in </a:t>
            </a:r>
            <a:r>
              <a:rPr lang="en-US" dirty="0">
                <a:solidFill>
                  <a:srgbClr val="FF0000"/>
                </a:solidFill>
              </a:rPr>
              <a:t>commonly employed doses: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Cytotoxic drugs</a:t>
            </a:r>
          </a:p>
          <a:p>
            <a:pPr lvl="2"/>
            <a:r>
              <a:rPr lang="en-US" dirty="0"/>
              <a:t>Alkylating agents</a:t>
            </a:r>
          </a:p>
          <a:p>
            <a:pPr lvl="2"/>
            <a:r>
              <a:rPr lang="en-US" dirty="0"/>
              <a:t>Antimetabolites</a:t>
            </a:r>
          </a:p>
          <a:p>
            <a:pPr lvl="2"/>
            <a:r>
              <a:rPr lang="en-US" dirty="0" err="1"/>
              <a:t>Antimitotics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Some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antibiotics</a:t>
            </a:r>
          </a:p>
          <a:p>
            <a:pPr lvl="2"/>
            <a:r>
              <a:rPr lang="en-US" dirty="0"/>
              <a:t>Chloramphenicol</a:t>
            </a:r>
          </a:p>
          <a:p>
            <a:pPr lvl="2"/>
            <a:r>
              <a:rPr lang="en-US" dirty="0" err="1"/>
              <a:t>Sulphonamides</a:t>
            </a:r>
            <a:r>
              <a:rPr lang="en-US" dirty="0"/>
              <a:t> (idiosyncratic reaction)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Insecticides.</a:t>
            </a:r>
          </a:p>
          <a:p>
            <a:r>
              <a:rPr lang="en-US" dirty="0"/>
              <a:t>Agents that </a:t>
            </a:r>
            <a:r>
              <a:rPr lang="en-US" dirty="0">
                <a:solidFill>
                  <a:srgbClr val="FF0000"/>
                </a:solidFill>
              </a:rPr>
              <a:t>frequently produce marrow aplasia: </a:t>
            </a:r>
          </a:p>
          <a:p>
            <a:pPr lvl="1"/>
            <a:r>
              <a:rPr lang="en-US" dirty="0"/>
              <a:t>Benzene.</a:t>
            </a:r>
          </a:p>
        </p:txBody>
      </p:sp>
    </p:spTree>
    <p:extLst>
      <p:ext uri="{BB962C8B-B14F-4D97-AF65-F5344CB8AC3E}">
        <p14:creationId xmlns:p14="http://schemas.microsoft.com/office/powerpoint/2010/main" val="7321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44644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1764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en-US" b="1" u="sng" dirty="0"/>
              <a:t>Infections: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Hepatitis virus</a:t>
            </a:r>
          </a:p>
          <a:p>
            <a:pPr lvl="1"/>
            <a:r>
              <a:rPr lang="en-US" dirty="0"/>
              <a:t> Non A</a:t>
            </a:r>
          </a:p>
          <a:p>
            <a:pPr lvl="1"/>
            <a:r>
              <a:rPr lang="en-US" dirty="0"/>
              <a:t>Non B</a:t>
            </a:r>
          </a:p>
          <a:p>
            <a:pPr lvl="1"/>
            <a:r>
              <a:rPr lang="en-US" dirty="0"/>
              <a:t>Non C</a:t>
            </a:r>
          </a:p>
          <a:p>
            <a:pPr lvl="1"/>
            <a:r>
              <a:rPr lang="en-US" dirty="0"/>
              <a:t>Hepatitis B and C. </a:t>
            </a:r>
          </a:p>
          <a:p>
            <a:r>
              <a:rPr lang="en-US" dirty="0">
                <a:solidFill>
                  <a:srgbClr val="FF0000"/>
                </a:solidFill>
              </a:rPr>
              <a:t>Infectious mononucleosis</a:t>
            </a:r>
          </a:p>
          <a:p>
            <a:r>
              <a:rPr lang="en-US" dirty="0"/>
              <a:t>Parvovirus B 19</a:t>
            </a:r>
          </a:p>
          <a:p>
            <a:r>
              <a:rPr lang="en-US" dirty="0">
                <a:solidFill>
                  <a:srgbClr val="FF0000"/>
                </a:solidFill>
              </a:rPr>
              <a:t>Human immune deficiency virus -HIV </a:t>
            </a:r>
          </a:p>
        </p:txBody>
      </p:sp>
    </p:spTree>
    <p:extLst>
      <p:ext uri="{BB962C8B-B14F-4D97-AF65-F5344CB8AC3E}">
        <p14:creationId xmlns:p14="http://schemas.microsoft.com/office/powerpoint/2010/main" val="16299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r>
              <a:rPr lang="en-US" b="1" u="sng" dirty="0"/>
              <a:t>Idiopathic: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Immune mediated.</a:t>
            </a:r>
          </a:p>
          <a:p>
            <a:r>
              <a:rPr lang="en-US" dirty="0"/>
              <a:t>Auto immune cytotoxicity.</a:t>
            </a:r>
          </a:p>
          <a:p>
            <a:r>
              <a:rPr lang="en-US" dirty="0"/>
              <a:t>T- lymphocytes cytokines suppress hematopoiesis.</a:t>
            </a:r>
          </a:p>
        </p:txBody>
      </p:sp>
    </p:spTree>
    <p:extLst>
      <p:ext uri="{BB962C8B-B14F-4D97-AF65-F5344CB8AC3E}">
        <p14:creationId xmlns:p14="http://schemas.microsoft.com/office/powerpoint/2010/main" val="8632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648072"/>
          </a:xfrm>
        </p:spPr>
        <p:txBody>
          <a:bodyPr/>
          <a:lstStyle/>
          <a:p>
            <a:r>
              <a:rPr lang="en-US" dirty="0"/>
              <a:t>Severe Aplastic anemia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Absolute neutrophil count less than 500/mm</a:t>
            </a:r>
            <a:r>
              <a:rPr lang="en-US" sz="1600" dirty="0"/>
              <a:t>3</a:t>
            </a:r>
          </a:p>
          <a:p>
            <a:endParaRPr lang="en-US" sz="1600" dirty="0"/>
          </a:p>
          <a:p>
            <a:endParaRPr lang="en-US" dirty="0"/>
          </a:p>
          <a:p>
            <a:r>
              <a:rPr lang="en-US" dirty="0"/>
              <a:t>Platelet count less than 20,000/mm</a:t>
            </a:r>
            <a:r>
              <a:rPr lang="en-US" sz="1600" dirty="0"/>
              <a:t>3</a:t>
            </a:r>
          </a:p>
          <a:p>
            <a:endParaRPr lang="en-US" sz="1600" dirty="0"/>
          </a:p>
          <a:p>
            <a:r>
              <a:rPr lang="en-US" dirty="0"/>
              <a:t>Reticulocyte count less than 1 %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648072"/>
          </a:xfrm>
        </p:spPr>
        <p:txBody>
          <a:bodyPr/>
          <a:lstStyle/>
          <a:p>
            <a:r>
              <a:rPr lang="en-US" dirty="0"/>
              <a:t>Moderate Aplastic Anemia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Absolute neutrophil count between 500 and 1500/mm</a:t>
            </a:r>
            <a:r>
              <a:rPr lang="en-US" sz="1600" dirty="0"/>
              <a:t>3</a:t>
            </a:r>
          </a:p>
          <a:p>
            <a:endParaRPr lang="en-US" sz="1600" dirty="0"/>
          </a:p>
          <a:p>
            <a:r>
              <a:rPr lang="en-US" dirty="0"/>
              <a:t>Platelet count between 20,000 to 1 lac/mm</a:t>
            </a:r>
            <a:r>
              <a:rPr lang="en-US" sz="1600" dirty="0"/>
              <a:t>3</a:t>
            </a:r>
          </a:p>
          <a:p>
            <a:endParaRPr lang="en-US" sz="1600" dirty="0"/>
          </a:p>
          <a:p>
            <a:r>
              <a:rPr lang="en-US" dirty="0"/>
              <a:t>Reticulocyte count less than 1 %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77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b="1" u="sng" dirty="0" err="1"/>
              <a:t>Fanconi</a:t>
            </a:r>
            <a:r>
              <a:rPr lang="en-US" b="1" u="sng" dirty="0"/>
              <a:t> Anemia: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Genetic, </a:t>
            </a:r>
            <a:r>
              <a:rPr lang="en-US" b="1" dirty="0">
                <a:solidFill>
                  <a:srgbClr val="FF0000"/>
                </a:solidFill>
              </a:rPr>
              <a:t>autosomal recessive </a:t>
            </a:r>
            <a:r>
              <a:rPr lang="en-US" dirty="0"/>
              <a:t>disorder.</a:t>
            </a:r>
          </a:p>
          <a:p>
            <a:r>
              <a:rPr lang="en-US" dirty="0"/>
              <a:t>Etiology– abnormal </a:t>
            </a:r>
            <a:r>
              <a:rPr lang="en-US" dirty="0">
                <a:solidFill>
                  <a:srgbClr val="FF0000"/>
                </a:solidFill>
              </a:rPr>
              <a:t>chromosomal fragility and breaks.</a:t>
            </a:r>
          </a:p>
          <a:p>
            <a:r>
              <a:rPr lang="en-US" dirty="0">
                <a:solidFill>
                  <a:srgbClr val="FF0000"/>
                </a:solidFill>
              </a:rPr>
              <a:t>Clinical presentation– </a:t>
            </a:r>
          </a:p>
          <a:p>
            <a:pPr lvl="1"/>
            <a:r>
              <a:rPr lang="en-US" dirty="0"/>
              <a:t>Phenotypic abnormalities.</a:t>
            </a:r>
          </a:p>
          <a:p>
            <a:pPr lvl="1"/>
            <a:r>
              <a:rPr lang="en-US" dirty="0" err="1"/>
              <a:t>Dysmorphic</a:t>
            </a:r>
            <a:r>
              <a:rPr lang="en-US" dirty="0"/>
              <a:t> features.</a:t>
            </a:r>
          </a:p>
          <a:p>
            <a:pPr lvl="2"/>
            <a:r>
              <a:rPr lang="en-US" dirty="0"/>
              <a:t>Absent </a:t>
            </a:r>
            <a:r>
              <a:rPr lang="en-US" dirty="0" err="1"/>
              <a:t>hypoplastic</a:t>
            </a:r>
            <a:r>
              <a:rPr lang="en-US" dirty="0"/>
              <a:t>/ bifid thumb.</a:t>
            </a:r>
          </a:p>
          <a:p>
            <a:pPr lvl="2"/>
            <a:r>
              <a:rPr lang="en-US" dirty="0"/>
              <a:t>Short stature.</a:t>
            </a:r>
          </a:p>
          <a:p>
            <a:pPr lvl="2"/>
            <a:r>
              <a:rPr lang="en-US" dirty="0"/>
              <a:t>Dark skin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Developmental delay.</a:t>
            </a:r>
          </a:p>
          <a:p>
            <a:pPr lvl="1"/>
            <a:r>
              <a:rPr lang="en-US" dirty="0"/>
              <a:t>Bone marrow failure by 5-10 years age.</a:t>
            </a:r>
          </a:p>
          <a:p>
            <a:pPr lvl="1"/>
            <a:r>
              <a:rPr lang="en-US" dirty="0"/>
              <a:t>Anemia and </a:t>
            </a:r>
            <a:r>
              <a:rPr lang="en-US" dirty="0" err="1"/>
              <a:t>purpura</a:t>
            </a:r>
            <a:r>
              <a:rPr lang="en-US" dirty="0"/>
              <a:t> on skin are presenting symptoms.</a:t>
            </a:r>
          </a:p>
        </p:txBody>
      </p:sp>
    </p:spTree>
    <p:extLst>
      <p:ext uri="{BB962C8B-B14F-4D97-AF65-F5344CB8AC3E}">
        <p14:creationId xmlns:p14="http://schemas.microsoft.com/office/powerpoint/2010/main" val="35121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en-US" b="1" u="sng" dirty="0" err="1"/>
              <a:t>Fanconi</a:t>
            </a:r>
            <a:r>
              <a:rPr lang="en-US" b="1" u="sng" dirty="0"/>
              <a:t> Anemia: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Diagnosis—</a:t>
            </a:r>
          </a:p>
          <a:p>
            <a:pPr lvl="1"/>
            <a:r>
              <a:rPr lang="en-US" dirty="0"/>
              <a:t>Pancytopenia (anemia, neutropenia, thrombocytopenia).</a:t>
            </a:r>
          </a:p>
          <a:p>
            <a:pPr lvl="1"/>
            <a:r>
              <a:rPr lang="en-US" dirty="0"/>
              <a:t>Low Reticulocyte count.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Hypo-plastic Bone Marrow </a:t>
            </a:r>
            <a:r>
              <a:rPr lang="en-US" dirty="0"/>
              <a:t>on BM Biopsy.</a:t>
            </a:r>
          </a:p>
          <a:p>
            <a:pPr lvl="1"/>
            <a:r>
              <a:rPr lang="en-US" dirty="0"/>
              <a:t>Chromosomal breaks on chromosomal breakage study.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en-US" b="1" u="sng" dirty="0"/>
              <a:t>Case scenario: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7 year old girl is brought to emergency room with H/O </a:t>
            </a:r>
          </a:p>
          <a:p>
            <a:pPr lvl="1"/>
            <a:r>
              <a:rPr lang="en-US" dirty="0"/>
              <a:t>Fever off and on for last 2 months </a:t>
            </a:r>
          </a:p>
          <a:p>
            <a:pPr lvl="1"/>
            <a:r>
              <a:rPr lang="en-US" dirty="0"/>
              <a:t>Body aches and pains for the last one month</a:t>
            </a:r>
          </a:p>
          <a:p>
            <a:pPr lvl="1"/>
            <a:r>
              <a:rPr lang="en-US" dirty="0"/>
              <a:t>Bruises on body for last 2 weeks</a:t>
            </a:r>
          </a:p>
          <a:p>
            <a:pPr lvl="1"/>
            <a:r>
              <a:rPr lang="en-US" dirty="0"/>
              <a:t>Bleeding from gums last 3 days </a:t>
            </a:r>
          </a:p>
          <a:p>
            <a:r>
              <a:rPr lang="en-US" dirty="0"/>
              <a:t>On examination</a:t>
            </a:r>
          </a:p>
          <a:p>
            <a:pPr lvl="1"/>
            <a:r>
              <a:rPr lang="en-US" dirty="0"/>
              <a:t>Pale looking</a:t>
            </a:r>
          </a:p>
          <a:p>
            <a:pPr lvl="1"/>
            <a:r>
              <a:rPr lang="en-US" dirty="0"/>
              <a:t>Febrile</a:t>
            </a:r>
          </a:p>
          <a:p>
            <a:pPr lvl="1"/>
            <a:r>
              <a:rPr lang="en-US" dirty="0" err="1"/>
              <a:t>Purpuric</a:t>
            </a:r>
            <a:r>
              <a:rPr lang="en-US" dirty="0"/>
              <a:t> spots on face and legs</a:t>
            </a:r>
          </a:p>
          <a:p>
            <a:pPr lvl="1"/>
            <a:r>
              <a:rPr lang="en-US" dirty="0"/>
              <a:t>Lymph nodes/ liver/  spleen not palpable.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initial investigations </a:t>
            </a:r>
            <a:r>
              <a:rPr lang="en-US" dirty="0"/>
              <a:t>will help you to reach a diagnosis?</a:t>
            </a:r>
          </a:p>
        </p:txBody>
      </p:sp>
    </p:spTree>
    <p:extLst>
      <p:ext uri="{BB962C8B-B14F-4D97-AF65-F5344CB8AC3E}">
        <p14:creationId xmlns:p14="http://schemas.microsoft.com/office/powerpoint/2010/main" val="27300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CBC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Hb</a:t>
            </a:r>
            <a:r>
              <a:rPr lang="en-US" dirty="0">
                <a:solidFill>
                  <a:srgbClr val="FF0000"/>
                </a:solidFill>
              </a:rPr>
              <a:t>- 6.3 </a:t>
            </a:r>
            <a:r>
              <a:rPr lang="en-US" dirty="0" err="1">
                <a:solidFill>
                  <a:srgbClr val="FF0000"/>
                </a:solidFill>
              </a:rPr>
              <a:t>gm</a:t>
            </a:r>
            <a:r>
              <a:rPr lang="en-US" dirty="0">
                <a:solidFill>
                  <a:srgbClr val="FF0000"/>
                </a:solidFill>
              </a:rPr>
              <a:t>/dl</a:t>
            </a:r>
          </a:p>
          <a:p>
            <a:pPr lvl="1"/>
            <a:r>
              <a:rPr lang="en-US" dirty="0"/>
              <a:t>MCV- 75</a:t>
            </a:r>
          </a:p>
          <a:p>
            <a:pPr lvl="1"/>
            <a:r>
              <a:rPr lang="en-US" dirty="0"/>
              <a:t>MCH- 33</a:t>
            </a:r>
          </a:p>
          <a:p>
            <a:pPr lvl="1"/>
            <a:r>
              <a:rPr lang="en-US" dirty="0"/>
              <a:t>MCHC- 35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WBC- 2500/</a:t>
            </a:r>
            <a:r>
              <a:rPr lang="en-US" dirty="0" err="1">
                <a:solidFill>
                  <a:srgbClr val="FF0000"/>
                </a:solidFill>
              </a:rPr>
              <a:t>ul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Polys 20%</a:t>
            </a:r>
          </a:p>
          <a:p>
            <a:pPr lvl="1"/>
            <a:r>
              <a:rPr lang="en-US" dirty="0" err="1"/>
              <a:t>Lymphos</a:t>
            </a:r>
            <a:r>
              <a:rPr lang="en-US" dirty="0"/>
              <a:t>- 70%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Platelets- 30,000</a:t>
            </a:r>
          </a:p>
          <a:p>
            <a:r>
              <a:rPr lang="en-US" b="1" dirty="0"/>
              <a:t>Reticulocytes</a:t>
            </a:r>
            <a:r>
              <a:rPr lang="en-US" dirty="0"/>
              <a:t> – 0.2%</a:t>
            </a:r>
          </a:p>
          <a:p>
            <a:r>
              <a:rPr lang="en-US" dirty="0"/>
              <a:t>What is the interpretation ?</a:t>
            </a:r>
          </a:p>
          <a:p>
            <a:r>
              <a:rPr lang="en-US" dirty="0"/>
              <a:t>Which further investigation is needed at present?</a:t>
            </a:r>
          </a:p>
        </p:txBody>
      </p:sp>
    </p:spTree>
    <p:extLst>
      <p:ext uri="{BB962C8B-B14F-4D97-AF65-F5344CB8AC3E}">
        <p14:creationId xmlns:p14="http://schemas.microsoft.com/office/powerpoint/2010/main" val="39010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Interpretation of results: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Pancytopenia </a:t>
            </a:r>
          </a:p>
          <a:p>
            <a:pPr lvl="1"/>
            <a:r>
              <a:rPr lang="en-US" dirty="0"/>
              <a:t>Hemoglobin low</a:t>
            </a:r>
          </a:p>
          <a:p>
            <a:pPr lvl="1"/>
            <a:r>
              <a:rPr lang="en-US" dirty="0"/>
              <a:t>Leukopenia- WBC count low- TLC &lt;4000</a:t>
            </a:r>
          </a:p>
          <a:p>
            <a:pPr lvl="1"/>
            <a:r>
              <a:rPr lang="en-US" dirty="0"/>
              <a:t>Neutrophil count very low- ANC &lt;1500</a:t>
            </a:r>
          </a:p>
          <a:p>
            <a:pPr lvl="1"/>
            <a:r>
              <a:rPr lang="en-US" dirty="0"/>
              <a:t>Platelet count – decreased. </a:t>
            </a:r>
          </a:p>
          <a:p>
            <a:r>
              <a:rPr lang="en-US" dirty="0"/>
              <a:t>Reticulocyte count low - &lt; 0.5 % </a:t>
            </a:r>
          </a:p>
          <a:p>
            <a:r>
              <a:rPr lang="en-US" dirty="0"/>
              <a:t>ANC &lt; 1500. </a:t>
            </a:r>
          </a:p>
          <a:p>
            <a:r>
              <a:rPr lang="en-US" dirty="0"/>
              <a:t>Bone marrow -   </a:t>
            </a:r>
            <a:r>
              <a:rPr lang="en-US" dirty="0" err="1"/>
              <a:t>hypocellular</a:t>
            </a:r>
            <a:r>
              <a:rPr lang="en-US" dirty="0"/>
              <a:t> marrow with excess fats.</a:t>
            </a:r>
          </a:p>
        </p:txBody>
      </p:sp>
    </p:spTree>
    <p:extLst>
      <p:ext uri="{BB962C8B-B14F-4D97-AF65-F5344CB8AC3E}">
        <p14:creationId xmlns:p14="http://schemas.microsoft.com/office/powerpoint/2010/main" val="23821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en-US" b="1" u="sng" dirty="0"/>
              <a:t>Clinical Features: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RBC deficiency:</a:t>
            </a:r>
          </a:p>
          <a:p>
            <a:pPr lvl="1"/>
            <a:r>
              <a:rPr lang="en-US" dirty="0"/>
              <a:t>Pallor and anemia</a:t>
            </a:r>
          </a:p>
          <a:p>
            <a:pPr lvl="1"/>
            <a:r>
              <a:rPr lang="en-US" dirty="0"/>
              <a:t>Restless </a:t>
            </a:r>
            <a:r>
              <a:rPr lang="en-US" dirty="0" err="1"/>
              <a:t>behaviour</a:t>
            </a:r>
            <a:r>
              <a:rPr lang="en-US" dirty="0"/>
              <a:t>/ irritability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Poor appetite</a:t>
            </a:r>
          </a:p>
          <a:p>
            <a:pPr lvl="1"/>
            <a:r>
              <a:rPr lang="en-US" dirty="0"/>
              <a:t>Dyspnea</a:t>
            </a:r>
          </a:p>
          <a:p>
            <a:pPr lvl="1"/>
            <a:r>
              <a:rPr lang="en-US" dirty="0"/>
              <a:t>Nausea.</a:t>
            </a:r>
          </a:p>
          <a:p>
            <a:r>
              <a:rPr lang="en-US" b="1" dirty="0"/>
              <a:t>WBC deficiency:</a:t>
            </a:r>
          </a:p>
          <a:p>
            <a:pPr lvl="1"/>
            <a:r>
              <a:rPr lang="en-US" dirty="0"/>
              <a:t>Infections</a:t>
            </a:r>
          </a:p>
          <a:p>
            <a:pPr lvl="1"/>
            <a:r>
              <a:rPr lang="en-US" dirty="0"/>
              <a:t>Pneumonia </a:t>
            </a:r>
          </a:p>
          <a:p>
            <a:pPr lvl="1"/>
            <a:r>
              <a:rPr lang="en-US" dirty="0"/>
              <a:t>Sepsis </a:t>
            </a:r>
          </a:p>
          <a:p>
            <a:r>
              <a:rPr lang="en-US" b="1" dirty="0"/>
              <a:t>Platelet deficiency</a:t>
            </a:r>
          </a:p>
          <a:p>
            <a:pPr lvl="1"/>
            <a:r>
              <a:rPr lang="en-US" dirty="0" err="1"/>
              <a:t>Purpura</a:t>
            </a:r>
            <a:endParaRPr lang="en-US" dirty="0"/>
          </a:p>
          <a:p>
            <a:pPr lvl="1"/>
            <a:r>
              <a:rPr lang="en-US" dirty="0"/>
              <a:t>Epistaxis</a:t>
            </a:r>
          </a:p>
          <a:p>
            <a:pPr lvl="1"/>
            <a:r>
              <a:rPr lang="en-US" dirty="0"/>
              <a:t>Gum bleeding</a:t>
            </a:r>
          </a:p>
          <a:p>
            <a:pPr lvl="1"/>
            <a:r>
              <a:rPr lang="en-US" dirty="0" err="1"/>
              <a:t>Malena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7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056784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4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895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632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Differential Diagnosis:</a:t>
            </a:r>
            <a:br>
              <a:rPr lang="en-US" dirty="0"/>
            </a:br>
            <a:r>
              <a:rPr lang="en-US" sz="3600" dirty="0"/>
              <a:t>Anemia, Leukopenia, Thrombocytopenia.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Aplastic anemia.</a:t>
            </a:r>
          </a:p>
          <a:p>
            <a:r>
              <a:rPr lang="en-US" dirty="0"/>
              <a:t>Acute leukemia.</a:t>
            </a:r>
          </a:p>
          <a:p>
            <a:r>
              <a:rPr lang="en-US" dirty="0" err="1"/>
              <a:t>Megaloblastic</a:t>
            </a:r>
            <a:r>
              <a:rPr lang="en-US" dirty="0"/>
              <a:t> anemia</a:t>
            </a:r>
          </a:p>
          <a:p>
            <a:r>
              <a:rPr lang="en-US" dirty="0"/>
              <a:t>Dengue fever.</a:t>
            </a:r>
          </a:p>
          <a:p>
            <a:r>
              <a:rPr lang="en-US" dirty="0" err="1"/>
              <a:t>Hypersplenism</a:t>
            </a:r>
            <a:r>
              <a:rPr lang="en-US" dirty="0"/>
              <a:t>.</a:t>
            </a:r>
          </a:p>
          <a:p>
            <a:r>
              <a:rPr lang="en-US" dirty="0"/>
              <a:t>Systemic lupus </a:t>
            </a:r>
            <a:r>
              <a:rPr lang="en-US" dirty="0" err="1"/>
              <a:t>erythematosis</a:t>
            </a:r>
            <a:r>
              <a:rPr lang="en-US" dirty="0"/>
              <a:t> (SLE).</a:t>
            </a:r>
          </a:p>
          <a:p>
            <a:r>
              <a:rPr lang="en-US" dirty="0" err="1"/>
              <a:t>Myelodysplastic</a:t>
            </a:r>
            <a:r>
              <a:rPr lang="en-US" dirty="0"/>
              <a:t> syndrome.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en-US" b="1" u="sng" dirty="0"/>
              <a:t>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Clinical diagnosis:</a:t>
            </a:r>
          </a:p>
          <a:p>
            <a:pPr lvl="1"/>
            <a:r>
              <a:rPr lang="en-US" dirty="0"/>
              <a:t>Anemia, </a:t>
            </a:r>
            <a:r>
              <a:rPr lang="en-US" dirty="0" err="1"/>
              <a:t>purpura</a:t>
            </a:r>
            <a:r>
              <a:rPr lang="en-US" dirty="0"/>
              <a:t>, fever</a:t>
            </a:r>
          </a:p>
          <a:p>
            <a:pPr lvl="1"/>
            <a:r>
              <a:rPr lang="en-US" dirty="0"/>
              <a:t>No lymphadenopathy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hepatosplenomegaly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Lab Diagnosis:</a:t>
            </a:r>
          </a:p>
          <a:p>
            <a:pPr lvl="1"/>
            <a:r>
              <a:rPr lang="en-US" dirty="0"/>
              <a:t>pancytopenia</a:t>
            </a:r>
          </a:p>
          <a:p>
            <a:r>
              <a:rPr lang="en-US" b="1" dirty="0">
                <a:solidFill>
                  <a:srgbClr val="FF0000"/>
                </a:solidFill>
              </a:rPr>
              <a:t>Bone marrow aspiration / biopsy</a:t>
            </a:r>
          </a:p>
          <a:p>
            <a:pPr lvl="1"/>
            <a:r>
              <a:rPr lang="en-US" dirty="0"/>
              <a:t>Hypoplasia </a:t>
            </a:r>
          </a:p>
          <a:p>
            <a:pPr lvl="1"/>
            <a:r>
              <a:rPr lang="en-US" dirty="0" err="1"/>
              <a:t>Hypocellular</a:t>
            </a:r>
            <a:r>
              <a:rPr lang="en-US" dirty="0"/>
              <a:t> marrow.</a:t>
            </a:r>
          </a:p>
          <a:p>
            <a:pPr lvl="1"/>
            <a:r>
              <a:rPr lang="en-US" dirty="0"/>
              <a:t>[[ little materials/ dry tab/ only fat cells/ fibrous </a:t>
            </a:r>
            <a:r>
              <a:rPr lang="en-US" dirty="0" err="1"/>
              <a:t>stroma</a:t>
            </a:r>
            <a:r>
              <a:rPr lang="en-US" dirty="0"/>
              <a:t>/scattered lymphocytes and plasma cells]]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40360" cy="389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5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778098"/>
          </a:xfrm>
        </p:spPr>
        <p:txBody>
          <a:bodyPr/>
          <a:lstStyle/>
          <a:p>
            <a:r>
              <a:rPr lang="en-US" b="1" u="sng" dirty="0"/>
              <a:t>Sites of hematopoiesis: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87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7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261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74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682752" cy="1143000"/>
          </a:xfrm>
        </p:spPr>
        <p:txBody>
          <a:bodyPr/>
          <a:lstStyle/>
          <a:p>
            <a:r>
              <a:rPr lang="en-US" b="1" u="sng" dirty="0"/>
              <a:t>Complications: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physical performance and debility.</a:t>
            </a:r>
          </a:p>
          <a:p>
            <a:endParaRPr lang="en-US" dirty="0"/>
          </a:p>
          <a:p>
            <a:r>
              <a:rPr lang="en-US" dirty="0"/>
              <a:t>Frequent infections and febrile episodes.</a:t>
            </a:r>
          </a:p>
          <a:p>
            <a:endParaRPr lang="en-US" dirty="0"/>
          </a:p>
          <a:p>
            <a:r>
              <a:rPr lang="en-US" dirty="0"/>
              <a:t>Bleeding and hemorrhage.</a:t>
            </a:r>
          </a:p>
          <a:p>
            <a:endParaRPr lang="en-US" dirty="0"/>
          </a:p>
          <a:p>
            <a:r>
              <a:rPr lang="en-US" dirty="0"/>
              <a:t>Iron overload (blood transfusions)</a:t>
            </a:r>
          </a:p>
        </p:txBody>
      </p:sp>
    </p:spTree>
    <p:extLst>
      <p:ext uri="{BB962C8B-B14F-4D97-AF65-F5344CB8AC3E}">
        <p14:creationId xmlns:p14="http://schemas.microsoft.com/office/powerpoint/2010/main" val="42167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456384" cy="1143000"/>
          </a:xfrm>
        </p:spPr>
        <p:txBody>
          <a:bodyPr/>
          <a:lstStyle/>
          <a:p>
            <a:r>
              <a:rPr lang="en-US" b="1" u="sng" dirty="0"/>
              <a:t>Treatment: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Supportive:</a:t>
            </a:r>
          </a:p>
          <a:p>
            <a:pPr lvl="1"/>
            <a:r>
              <a:rPr lang="en-US" dirty="0"/>
              <a:t>Anemia—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Hemorrhage—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Infections—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Colony stimulating factors 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143000"/>
          </a:xfrm>
        </p:spPr>
        <p:txBody>
          <a:bodyPr/>
          <a:lstStyle/>
          <a:p>
            <a:r>
              <a:rPr lang="en-US" b="1" u="sng" dirty="0"/>
              <a:t>Treatment: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Specific:</a:t>
            </a:r>
          </a:p>
          <a:p>
            <a:pPr lvl="1"/>
            <a:r>
              <a:rPr lang="en-US" dirty="0"/>
              <a:t>Immunosuppressive treatment.</a:t>
            </a:r>
          </a:p>
          <a:p>
            <a:pPr lvl="2"/>
            <a:r>
              <a:rPr lang="en-US" dirty="0" err="1"/>
              <a:t>Cyclosporin</a:t>
            </a:r>
            <a:r>
              <a:rPr lang="en-US" dirty="0"/>
              <a:t>– </a:t>
            </a:r>
            <a:r>
              <a:rPr lang="en-US" dirty="0" err="1"/>
              <a:t>immunomodulator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Corticosteroids– methylprednisolone.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Specific antibodies– ATG (anti-</a:t>
            </a:r>
            <a:r>
              <a:rPr lang="en-US" dirty="0" err="1"/>
              <a:t>thymocyte</a:t>
            </a:r>
            <a:r>
              <a:rPr lang="en-US" dirty="0"/>
              <a:t> globulin)</a:t>
            </a:r>
          </a:p>
          <a:p>
            <a:pPr marL="914400" lvl="2" indent="0">
              <a:buNone/>
            </a:pPr>
            <a:r>
              <a:rPr lang="en-US" dirty="0"/>
              <a:t>                                     -- ALG (anti-lymphocyte globulin)</a:t>
            </a:r>
          </a:p>
          <a:p>
            <a:pPr lvl="1"/>
            <a:r>
              <a:rPr lang="en-US" b="1" dirty="0"/>
              <a:t>Bone Marrow Transplant. (BMT)</a:t>
            </a:r>
          </a:p>
          <a:p>
            <a:pPr lvl="1"/>
            <a:r>
              <a:rPr lang="en-US" b="1" dirty="0"/>
              <a:t>Androgens </a:t>
            </a:r>
          </a:p>
        </p:txBody>
      </p:sp>
    </p:spTree>
    <p:extLst>
      <p:ext uri="{BB962C8B-B14F-4D97-AF65-F5344CB8AC3E}">
        <p14:creationId xmlns:p14="http://schemas.microsoft.com/office/powerpoint/2010/main" val="21456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84376" cy="1143000"/>
          </a:xfrm>
        </p:spPr>
        <p:txBody>
          <a:bodyPr/>
          <a:lstStyle/>
          <a:p>
            <a:r>
              <a:rPr lang="en-US" b="1" u="sng" dirty="0"/>
              <a:t>Prognosis: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Idiopathic:</a:t>
            </a:r>
          </a:p>
          <a:p>
            <a:pPr lvl="1"/>
            <a:r>
              <a:rPr lang="en-US" dirty="0"/>
              <a:t>Depends upon severity of disease.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Medical treatment: 50% cure rate.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BMT: 80% cure.</a:t>
            </a:r>
          </a:p>
          <a:p>
            <a:pPr lvl="1"/>
            <a:endParaRPr lang="en-US" dirty="0"/>
          </a:p>
          <a:p>
            <a:r>
              <a:rPr lang="en-US" b="1" u="sng" dirty="0"/>
              <a:t>Congenital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Fanconi</a:t>
            </a:r>
            <a:r>
              <a:rPr lang="en-US" dirty="0"/>
              <a:t> Anemia: shortened life span.</a:t>
            </a:r>
          </a:p>
          <a:p>
            <a:pPr marL="457200" lvl="1" indent="0">
              <a:buNone/>
            </a:pPr>
            <a:r>
              <a:rPr lang="en-US" dirty="0"/>
              <a:t>                                  complications (AML, SCC)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106627"/>
            <a:ext cx="3672408" cy="1962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9632" y="692696"/>
            <a:ext cx="18002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 ethical aspects: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  <a:p>
            <a:r>
              <a:rPr lang="en-US" dirty="0"/>
              <a:t>Treatment options</a:t>
            </a:r>
          </a:p>
          <a:p>
            <a:r>
              <a:rPr lang="en-US" dirty="0"/>
              <a:t>Quality of life considerations</a:t>
            </a:r>
          </a:p>
          <a:p>
            <a:r>
              <a:rPr lang="en-US" dirty="0"/>
              <a:t>Informed consent for BMA</a:t>
            </a:r>
          </a:p>
          <a:p>
            <a:r>
              <a:rPr lang="en-US" dirty="0"/>
              <a:t>Arranging Blood products </a:t>
            </a:r>
          </a:p>
          <a:p>
            <a:r>
              <a:rPr lang="en-US" dirty="0"/>
              <a:t>Arranging medications</a:t>
            </a:r>
          </a:p>
          <a:p>
            <a:r>
              <a:rPr lang="en-US" dirty="0"/>
              <a:t>End of life care. </a:t>
            </a:r>
          </a:p>
        </p:txBody>
      </p:sp>
    </p:spTree>
    <p:extLst>
      <p:ext uri="{BB962C8B-B14F-4D97-AF65-F5344CB8AC3E}">
        <p14:creationId xmlns:p14="http://schemas.microsoft.com/office/powerpoint/2010/main" val="421474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Refrences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Nelson textbook of pediatrics</a:t>
            </a:r>
          </a:p>
          <a:p>
            <a:r>
              <a:rPr lang="en-US" dirty="0"/>
              <a:t>Robbins Basic pathology</a:t>
            </a:r>
          </a:p>
          <a:p>
            <a:r>
              <a:rPr lang="en-US" b="1" dirty="0"/>
              <a:t>Recent advances in the diagnosis and treatment of pediatric acquired aplastic anemia. </a:t>
            </a:r>
            <a:r>
              <a:rPr lang="en-US" sz="1700" dirty="0"/>
              <a:t>Progress in Hematology, Aplastic anemia. Published: 03 March 2023 Volume 119, pages 240–247, (2024)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5731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4644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664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441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1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Aplastic Anemia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5445224"/>
            <a:ext cx="5976664" cy="1224136"/>
          </a:xfrm>
        </p:spPr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Dr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Aqeela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Ayub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dirty="0">
                <a:solidFill>
                  <a:schemeClr val="accent2"/>
                </a:solidFill>
              </a:rPr>
              <a:t>Associate Professor Pediatrics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136904" cy="501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2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the end of this lecture:</a:t>
            </a:r>
          </a:p>
          <a:p>
            <a:pPr lvl="1"/>
            <a:r>
              <a:rPr lang="en-US" dirty="0"/>
              <a:t>Define Aplastic anemia</a:t>
            </a:r>
          </a:p>
          <a:p>
            <a:pPr lvl="1"/>
            <a:r>
              <a:rPr lang="en-US" dirty="0"/>
              <a:t>Types </a:t>
            </a:r>
          </a:p>
          <a:p>
            <a:pPr lvl="1"/>
            <a:r>
              <a:rPr lang="en-US" dirty="0"/>
              <a:t>Causes</a:t>
            </a:r>
          </a:p>
          <a:p>
            <a:pPr lvl="1"/>
            <a:r>
              <a:rPr lang="en-US" dirty="0"/>
              <a:t>Signs and symptoms </a:t>
            </a:r>
          </a:p>
          <a:p>
            <a:pPr lvl="1"/>
            <a:r>
              <a:rPr lang="en-US" dirty="0"/>
              <a:t>Diagnosis </a:t>
            </a:r>
          </a:p>
          <a:p>
            <a:pPr lvl="1"/>
            <a:r>
              <a:rPr lang="en-US" dirty="0"/>
              <a:t>Treatment </a:t>
            </a:r>
          </a:p>
          <a:p>
            <a:pPr lvl="1"/>
            <a:r>
              <a:rPr lang="en-US" dirty="0"/>
              <a:t>Complications </a:t>
            </a:r>
          </a:p>
          <a:p>
            <a:pPr lvl="1"/>
            <a:r>
              <a:rPr lang="en-US" dirty="0"/>
              <a:t>Prognosis.</a:t>
            </a:r>
          </a:p>
        </p:txBody>
      </p:sp>
    </p:spTree>
    <p:extLst>
      <p:ext uri="{BB962C8B-B14F-4D97-AF65-F5344CB8AC3E}">
        <p14:creationId xmlns:p14="http://schemas.microsoft.com/office/powerpoint/2010/main" val="52690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EA6F-07BB-163D-28B3-0E9BEE61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EAE4B8-3492-4591-FE4F-A19130C1155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549835"/>
              </p:ext>
            </p:extLst>
          </p:nvPr>
        </p:nvGraphicFramePr>
        <p:xfrm>
          <a:off x="5938998" y="1631214"/>
          <a:ext cx="2133600" cy="521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590997659"/>
                    </a:ext>
                  </a:extLst>
                </a:gridCol>
              </a:tblGrid>
              <a:tr h="612168">
                <a:tc>
                  <a:txBody>
                    <a:bodyPr/>
                    <a:lstStyle/>
                    <a:p>
                      <a:r>
                        <a:rPr lang="en-US" sz="1600" dirty="0"/>
                        <a:t>core subject – 60%   (15-20 )</a:t>
                      </a:r>
                      <a:endParaRPr lang="en-P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71989"/>
                  </a:ext>
                </a:extLst>
              </a:tr>
              <a:tr h="762048">
                <a:tc>
                  <a:txBody>
                    <a:bodyPr/>
                    <a:lstStyle/>
                    <a:p>
                      <a:r>
                        <a:rPr lang="en-US" sz="1600" dirty="0"/>
                        <a:t>Horizontal integration – 20% </a:t>
                      </a:r>
                    </a:p>
                    <a:p>
                      <a:r>
                        <a:rPr lang="en-US" sz="1600" dirty="0"/>
                        <a:t>    5- 6 slides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44479"/>
                  </a:ext>
                </a:extLst>
              </a:tr>
              <a:tr h="98783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Same year subjects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 surgery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  </a:t>
                      </a:r>
                      <a:r>
                        <a:rPr lang="en-US" sz="1600" dirty="0" err="1"/>
                        <a:t>gynaecology</a:t>
                      </a:r>
                      <a:endParaRPr lang="en-PK" sz="1600" dirty="0"/>
                    </a:p>
                    <a:p>
                      <a:endParaRPr lang="en-P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58368"/>
                  </a:ext>
                </a:extLst>
              </a:tr>
              <a:tr h="762048">
                <a:tc>
                  <a:txBody>
                    <a:bodyPr/>
                    <a:lstStyle/>
                    <a:p>
                      <a:r>
                        <a:rPr lang="en-US" sz="1600" dirty="0"/>
                        <a:t>Vertical integration-  7%</a:t>
                      </a:r>
                    </a:p>
                    <a:p>
                      <a:r>
                        <a:rPr lang="en-US" sz="1600" dirty="0"/>
                        <a:t>  2-3 slides </a:t>
                      </a:r>
                      <a:endParaRPr lang="en-P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1037"/>
                  </a:ext>
                </a:extLst>
              </a:tr>
              <a:tr h="762048">
                <a:tc>
                  <a:txBody>
                    <a:bodyPr/>
                    <a:lstStyle/>
                    <a:p>
                      <a:r>
                        <a:rPr lang="en-US" sz="1600" dirty="0"/>
                        <a:t>Physiology</a:t>
                      </a:r>
                    </a:p>
                    <a:p>
                      <a:r>
                        <a:rPr lang="en-US" sz="1600" dirty="0"/>
                        <a:t>Anatomy</a:t>
                      </a:r>
                    </a:p>
                    <a:p>
                      <a:r>
                        <a:rPr lang="en-US" sz="1600" dirty="0"/>
                        <a:t>Pathology</a:t>
                      </a:r>
                      <a:endParaRPr lang="en-P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15969"/>
                  </a:ext>
                </a:extLst>
              </a:tr>
              <a:tr h="762048">
                <a:tc>
                  <a:txBody>
                    <a:bodyPr/>
                    <a:lstStyle/>
                    <a:p>
                      <a:r>
                        <a:rPr lang="en-US" sz="1600" dirty="0"/>
                        <a:t>Spiral integration – 8 %</a:t>
                      </a:r>
                    </a:p>
                    <a:p>
                      <a:r>
                        <a:rPr lang="en-US" sz="1600" dirty="0"/>
                        <a:t>Research / bioethics- 5%</a:t>
                      </a:r>
                      <a:endParaRPr lang="en-P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1798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8BAAF-6851-068E-BD69-9543B268DF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768B7D-3D35-48A1-B57F-B4E3952FF0C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4AD95-58C6-3C65-08A5-BCE9ED0D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06" y="980728"/>
            <a:ext cx="5044338" cy="5108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AA60A-E1D8-ADE1-F39B-A5F646102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692696"/>
            <a:ext cx="2276628" cy="10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9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803D-CDF0-F27B-DDCA-61E93B0C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319"/>
            <a:ext cx="7886700" cy="11576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Prof. Umar’s Model of Teaching Strategy</a:t>
            </a:r>
            <a:br>
              <a:rPr lang="en-US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Self Directed Learning Assessment Program</a:t>
            </a:r>
            <a:endParaRPr lang="en-P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372C-88B7-EA0F-99DB-8343E01C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1"/>
            <a:ext cx="8534400" cy="4064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Objectives: </a:t>
            </a:r>
          </a:p>
          <a:p>
            <a:pPr lvl="1"/>
            <a:r>
              <a:rPr lang="en-US" sz="2000" dirty="0"/>
              <a:t>To cultivate </a:t>
            </a:r>
            <a:r>
              <a:rPr lang="en-US" sz="2000" dirty="0">
                <a:solidFill>
                  <a:srgbClr val="C00000"/>
                </a:solidFill>
              </a:rPr>
              <a:t>critical thinking, analytical reasoning, and problem solving </a:t>
            </a:r>
            <a:r>
              <a:rPr lang="en-US" sz="2000" dirty="0"/>
              <a:t>competencies.</a:t>
            </a:r>
          </a:p>
          <a:p>
            <a:pPr lvl="1"/>
            <a:r>
              <a:rPr lang="en-US" sz="2000" dirty="0"/>
              <a:t> To instill a culture of </a:t>
            </a:r>
            <a:r>
              <a:rPr lang="en-US" sz="2000" dirty="0">
                <a:solidFill>
                  <a:srgbClr val="C00000"/>
                </a:solidFill>
              </a:rPr>
              <a:t>self-directed learning</a:t>
            </a:r>
            <a:r>
              <a:rPr lang="en-US" sz="2000" dirty="0"/>
              <a:t>, fostering lifelong learning habits and autonomy. </a:t>
            </a: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HowtoAssess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  <a:p>
            <a:pPr lvl="1"/>
            <a:r>
              <a:rPr lang="en-US" sz="2000" dirty="0"/>
              <a:t>➢Ten randomly selected students will be evaluated within the first 10 minutes of the lecture through 10 multiple-choice questions (MCQs) based on the PowerPoint presentation shared on Students Official WhatsApp group, one day before the teaching session. </a:t>
            </a:r>
          </a:p>
          <a:p>
            <a:pPr lvl="1"/>
            <a:r>
              <a:rPr lang="en-US" sz="2000" dirty="0"/>
              <a:t>➢The number of MCQs from the components of the lecture will follow the guidelines outlined in the </a:t>
            </a:r>
            <a:r>
              <a:rPr lang="en-US" sz="2000" b="1" dirty="0"/>
              <a:t>Prof. Umar model of Integrated Lecture</a:t>
            </a:r>
            <a:r>
              <a:rPr lang="en-US" sz="2000" dirty="0"/>
              <a:t>. </a:t>
            </a:r>
          </a:p>
          <a:p>
            <a:pPr lvl="1"/>
            <a:endParaRPr lang="en-P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56BF0A-081D-492E-EB17-B467A9618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39034"/>
              </p:ext>
            </p:extLst>
          </p:nvPr>
        </p:nvGraphicFramePr>
        <p:xfrm>
          <a:off x="467544" y="5461000"/>
          <a:ext cx="8136905" cy="1078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41">
                  <a:extLst>
                    <a:ext uri="{9D8B030D-6E8A-4147-A177-3AD203B41FA5}">
                      <a16:colId xmlns:a16="http://schemas.microsoft.com/office/drawing/2014/main" val="4082385547"/>
                    </a:ext>
                  </a:extLst>
                </a:gridCol>
                <a:gridCol w="1548366">
                  <a:extLst>
                    <a:ext uri="{9D8B030D-6E8A-4147-A177-3AD203B41FA5}">
                      <a16:colId xmlns:a16="http://schemas.microsoft.com/office/drawing/2014/main" val="3458662142"/>
                    </a:ext>
                  </a:extLst>
                </a:gridCol>
                <a:gridCol w="1548366">
                  <a:extLst>
                    <a:ext uri="{9D8B030D-6E8A-4147-A177-3AD203B41FA5}">
                      <a16:colId xmlns:a16="http://schemas.microsoft.com/office/drawing/2014/main" val="719081059"/>
                    </a:ext>
                  </a:extLst>
                </a:gridCol>
                <a:gridCol w="1548366">
                  <a:extLst>
                    <a:ext uri="{9D8B030D-6E8A-4147-A177-3AD203B41FA5}">
                      <a16:colId xmlns:a16="http://schemas.microsoft.com/office/drawing/2014/main" val="3807128148"/>
                    </a:ext>
                  </a:extLst>
                </a:gridCol>
                <a:gridCol w="1548366">
                  <a:extLst>
                    <a:ext uri="{9D8B030D-6E8A-4147-A177-3AD203B41FA5}">
                      <a16:colId xmlns:a16="http://schemas.microsoft.com/office/drawing/2014/main" val="3837679687"/>
                    </a:ext>
                  </a:extLst>
                </a:gridCol>
              </a:tblGrid>
              <a:tr h="6260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Component of LGIS</a:t>
                      </a:r>
                      <a:endParaRPr lang="en-P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Core knowledge</a:t>
                      </a:r>
                      <a:endParaRPr lang="en-P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Horizontal integration</a:t>
                      </a:r>
                      <a:endParaRPr lang="en-P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Vertical integration</a:t>
                      </a:r>
                      <a:endParaRPr lang="en-P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spiral integration</a:t>
                      </a:r>
                      <a:endParaRPr lang="en-PK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584481"/>
                  </a:ext>
                </a:extLst>
              </a:tr>
              <a:tr h="43825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No of MCQs</a:t>
                      </a:r>
                      <a:endParaRPr lang="en-PK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6-7</a:t>
                      </a:r>
                      <a:endParaRPr lang="en-PK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PK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PK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PK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81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Aplastic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Integration:</a:t>
            </a:r>
          </a:p>
          <a:p>
            <a:pPr lvl="1"/>
            <a:r>
              <a:rPr lang="en-US" dirty="0"/>
              <a:t>Review Anatomy</a:t>
            </a:r>
          </a:p>
          <a:p>
            <a:pPr lvl="1"/>
            <a:r>
              <a:rPr lang="en-US" dirty="0"/>
              <a:t>Review Physiology</a:t>
            </a:r>
          </a:p>
          <a:p>
            <a:pPr lvl="1"/>
            <a:r>
              <a:rPr lang="en-US" dirty="0"/>
              <a:t>Review Pathophysiology</a:t>
            </a:r>
          </a:p>
          <a:p>
            <a:pPr lvl="1"/>
            <a:r>
              <a:rPr lang="en-US" dirty="0"/>
              <a:t>Revise Embryology.</a:t>
            </a:r>
          </a:p>
        </p:txBody>
      </p:sp>
    </p:spTree>
    <p:extLst>
      <p:ext uri="{BB962C8B-B14F-4D97-AF65-F5344CB8AC3E}">
        <p14:creationId xmlns:p14="http://schemas.microsoft.com/office/powerpoint/2010/main" val="28970727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1145</Words>
  <Application>Microsoft Office PowerPoint</Application>
  <PresentationFormat>On-screen Show (4:3)</PresentationFormat>
  <Paragraphs>278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Office Theme</vt:lpstr>
      <vt:lpstr>Oriel</vt:lpstr>
      <vt:lpstr>PowerPoint Presentation</vt:lpstr>
      <vt:lpstr>PowerPoint Presentation</vt:lpstr>
      <vt:lpstr>PowerPoint Presentation</vt:lpstr>
      <vt:lpstr>PowerPoint Presentation</vt:lpstr>
      <vt:lpstr>Aplastic Anemia </vt:lpstr>
      <vt:lpstr>Learning Objectives:</vt:lpstr>
      <vt:lpstr>PowerPoint Presentation</vt:lpstr>
      <vt:lpstr>Prof. Umar’s Model of Teaching Strategy Self Directed Learning Assessment Program</vt:lpstr>
      <vt:lpstr>Aplastic Anemia</vt:lpstr>
      <vt:lpstr>Anatomy Hematopoietic stem cells </vt:lpstr>
      <vt:lpstr>Physiology</vt:lpstr>
      <vt:lpstr>PowerPoint Presentation</vt:lpstr>
      <vt:lpstr>Aplastic Anemia - Definition</vt:lpstr>
      <vt:lpstr>What is Marrow and its Failure:</vt:lpstr>
      <vt:lpstr>Epidemiology:</vt:lpstr>
      <vt:lpstr>Pathogenesis:</vt:lpstr>
      <vt:lpstr>Types:</vt:lpstr>
      <vt:lpstr>Radiation:</vt:lpstr>
      <vt:lpstr>Drugs:</vt:lpstr>
      <vt:lpstr>Infections:</vt:lpstr>
      <vt:lpstr>Idiopathic:</vt:lpstr>
      <vt:lpstr>Classification </vt:lpstr>
      <vt:lpstr>Fanconi Anemia:</vt:lpstr>
      <vt:lpstr>Fanconi Anemia:</vt:lpstr>
      <vt:lpstr>Case scenario:</vt:lpstr>
      <vt:lpstr>PowerPoint Presentation</vt:lpstr>
      <vt:lpstr>Interpretation of results:</vt:lpstr>
      <vt:lpstr>Clinical Features:</vt:lpstr>
      <vt:lpstr>PowerPoint Presentation</vt:lpstr>
      <vt:lpstr>PowerPoint Presentation</vt:lpstr>
      <vt:lpstr>Differential Diagnosis: Anemia, Leukopenia, Thrombocytopenia.</vt:lpstr>
      <vt:lpstr>Diagnosis:</vt:lpstr>
      <vt:lpstr>Sites of hematopoiesis:</vt:lpstr>
      <vt:lpstr>PowerPoint Presentation</vt:lpstr>
      <vt:lpstr>PowerPoint Presentation</vt:lpstr>
      <vt:lpstr>Complications:</vt:lpstr>
      <vt:lpstr>Treatment: </vt:lpstr>
      <vt:lpstr>Treatment: </vt:lpstr>
      <vt:lpstr>Prognosis:</vt:lpstr>
      <vt:lpstr>Bio ethical aspects:</vt:lpstr>
      <vt:lpstr>Refrences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Aplastic Anemia</dc:title>
  <dc:creator>Aqeela Ayub</dc:creator>
  <cp:lastModifiedBy>aqeela ayub</cp:lastModifiedBy>
  <cp:revision>45</cp:revision>
  <dcterms:created xsi:type="dcterms:W3CDTF">2024-05-09T15:33:59Z</dcterms:created>
  <dcterms:modified xsi:type="dcterms:W3CDTF">2025-03-06T19:24:20Z</dcterms:modified>
</cp:coreProperties>
</file>