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309" r:id="rId2"/>
    <p:sldId id="310" r:id="rId3"/>
    <p:sldId id="292" r:id="rId4"/>
    <p:sldId id="312" r:id="rId5"/>
    <p:sldId id="325" r:id="rId6"/>
    <p:sldId id="323" r:id="rId7"/>
    <p:sldId id="324" r:id="rId8"/>
    <p:sldId id="311" r:id="rId9"/>
    <p:sldId id="273" r:id="rId10"/>
    <p:sldId id="258" r:id="rId11"/>
    <p:sldId id="266" r:id="rId12"/>
    <p:sldId id="267" r:id="rId13"/>
    <p:sldId id="269" r:id="rId14"/>
    <p:sldId id="259" r:id="rId15"/>
    <p:sldId id="313" r:id="rId16"/>
    <p:sldId id="314" r:id="rId17"/>
    <p:sldId id="260" r:id="rId18"/>
    <p:sldId id="315" r:id="rId19"/>
    <p:sldId id="304" r:id="rId20"/>
    <p:sldId id="261" r:id="rId21"/>
    <p:sldId id="262" r:id="rId22"/>
    <p:sldId id="263" r:id="rId23"/>
    <p:sldId id="275" r:id="rId24"/>
    <p:sldId id="276" r:id="rId25"/>
    <p:sldId id="301" r:id="rId26"/>
    <p:sldId id="277" r:id="rId27"/>
    <p:sldId id="317" r:id="rId28"/>
    <p:sldId id="282" r:id="rId29"/>
    <p:sldId id="284" r:id="rId30"/>
    <p:sldId id="278" r:id="rId31"/>
    <p:sldId id="303" r:id="rId32"/>
    <p:sldId id="319" r:id="rId33"/>
    <p:sldId id="320" r:id="rId34"/>
    <p:sldId id="321" r:id="rId35"/>
    <p:sldId id="318" r:id="rId36"/>
    <p:sldId id="297" r:id="rId37"/>
    <p:sldId id="295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%"/>
            </a:schemeClr>
          </a:solidFill>
        </a:fill>
      </a:tcStyle>
    </a:wholeTbl>
    <a:band1H>
      <a:tcStyle>
        <a:tcBdr/>
        <a:fill>
          <a:solidFill>
            <a:schemeClr val="accent2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%"/>
            </a:schemeClr>
          </a:solidFill>
        </a:fill>
      </a:tcStyle>
    </a:wholeTbl>
    <a:band1H>
      <a:tcStyle>
        <a:tcBdr/>
        <a:fill>
          <a:solidFill>
            <a:schemeClr val="accent3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%" g="0%" b="0%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5.62%"/>
    <p:restoredTop sz="94.66%"/>
  </p:normalViewPr>
  <p:slideViewPr>
    <p:cSldViewPr>
      <p:cViewPr varScale="1">
        <p:scale>
          <a:sx n="52" d="100"/>
          <a:sy n="52" d="100"/>
        </p:scale>
        <p:origin x="122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slide" Target="slides/slide25.xml"/><Relationship Id="rId39" Type="http://purl.oclc.org/ooxml/officeDocument/relationships/slide" Target="slides/slide38.xml"/><Relationship Id="rId21" Type="http://purl.oclc.org/ooxml/officeDocument/relationships/slide" Target="slides/slide20.xml"/><Relationship Id="rId34" Type="http://purl.oclc.org/ooxml/officeDocument/relationships/slide" Target="slides/slide33.xml"/><Relationship Id="rId42" Type="http://purl.oclc.org/ooxml/officeDocument/relationships/presProps" Target="presProps.xml"/><Relationship Id="rId7" Type="http://purl.oclc.org/ooxml/officeDocument/relationships/slide" Target="slides/slide6.xml"/><Relationship Id="rId2" Type="http://purl.oclc.org/ooxml/officeDocument/relationships/slide" Target="slides/slide1.xml"/><Relationship Id="rId16" Type="http://purl.oclc.org/ooxml/officeDocument/relationships/slide" Target="slides/slide15.xml"/><Relationship Id="rId29" Type="http://purl.oclc.org/ooxml/officeDocument/relationships/slide" Target="slides/slide28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slide" Target="slides/slide23.xml"/><Relationship Id="rId32" Type="http://purl.oclc.org/ooxml/officeDocument/relationships/slide" Target="slides/slide31.xml"/><Relationship Id="rId37" Type="http://purl.oclc.org/ooxml/officeDocument/relationships/slide" Target="slides/slide36.xml"/><Relationship Id="rId40" Type="http://purl.oclc.org/ooxml/officeDocument/relationships/notesMaster" Target="notesMasters/notesMaster1.xml"/><Relationship Id="rId45" Type="http://purl.oclc.org/ooxml/officeDocument/relationships/tableStyles" Target="tableStyle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slide" Target="slides/slide35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slide" Target="slides/slide30.xml"/><Relationship Id="rId44" Type="http://purl.oclc.org/ooxml/officeDocument/relationships/theme" Target="theme/theme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slide" Target="slides/slide26.xml"/><Relationship Id="rId30" Type="http://purl.oclc.org/ooxml/officeDocument/relationships/slide" Target="slides/slide29.xml"/><Relationship Id="rId35" Type="http://purl.oclc.org/ooxml/officeDocument/relationships/slide" Target="slides/slide34.xml"/><Relationship Id="rId43" Type="http://purl.oclc.org/ooxml/officeDocument/relationships/viewProps" Target="viewProps.xml"/><Relationship Id="rId8" Type="http://purl.oclc.org/ooxml/officeDocument/relationships/slide" Target="slides/slide7.xml"/><Relationship Id="rId3" Type="http://purl.oclc.org/ooxml/officeDocument/relationships/slide" Target="slides/slide2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33" Type="http://purl.oclc.org/ooxml/officeDocument/relationships/slide" Target="slides/slide32.xml"/><Relationship Id="rId38" Type="http://purl.oclc.org/ooxml/officeDocument/relationships/slide" Target="slides/slide37.xml"/><Relationship Id="rId20" Type="http://purl.oclc.org/ooxml/officeDocument/relationships/slide" Target="slides/slide19.xml"/><Relationship Id="rId41" Type="http://purl.oclc.org/ooxml/officeDocument/relationships/handoutMaster" Target="handoutMasters/handoutMaster1.xml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%"/>
      </a:schemeClr>
      <a:schemeClr val="accent5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%"/>
      </a:schemeClr>
      <a:schemeClr val="accent5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%"/>
      </a:schemeClr>
      <a:schemeClr val="accent5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%"/>
      </a:schemeClr>
      <a:schemeClr val="accent5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%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%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%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%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%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%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%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%"/>
        <a:alpha val="40%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%"/>
      </a:schemeClr>
      <a:schemeClr val="accent5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%"/>
      </a:schemeClr>
      <a:schemeClr val="accent5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%"/>
      </a:schemeClr>
      <a:schemeClr val="accent5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%"/>
      </a:schemeClr>
      <a:schemeClr val="accent5">
        <a:tint val="2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%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%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%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%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%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%"/>
        <a:alpha val="90%"/>
      </a:schemeClr>
      <a:schemeClr val="accent5">
        <a:tint val="40%"/>
        <a:alpha val="90%"/>
      </a:schemeClr>
    </dgm:fillClrLst>
    <dgm:linClrLst>
      <a:schemeClr val="accent4">
        <a:tint val="40%"/>
        <a:alpha val="90%"/>
      </a:schemeClr>
      <a:schemeClr val="accent5">
        <a:tint val="40%"/>
        <a:alpha val="9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%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%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%"/>
        <a:alpha val="40%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0.22%" custLinFactNeighborY="-0.22%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A5A6A3B-E27B-407D-A45C-EDCD01B2308A}" type="presOf" srcId="{F9CEBA05-2F10-437E-89B2-54F4D9FAF478}" destId="{5ED88519-AC6C-4AA3-B76D-812B93A167E4}" srcOrd="0" destOrd="0" presId="urn:microsoft.com/office/officeart/2005/8/layout/gear1#1"/>
    <dgm:cxn modelId="{2BF68C48-2D31-45F6-A863-71E141AF976A}" type="presOf" srcId="{DACAB5BA-B8B4-4D66-8B11-1D02259E020B}" destId="{B6B6B41B-120B-4968-AB6A-FC6E7C8EF3C0}" srcOrd="1" destOrd="0" presId="urn:microsoft.com/office/officeart/2005/8/layout/gear1#1"/>
    <dgm:cxn modelId="{E69D2351-7184-49D5-9FC4-0D9E6F9DE055}" type="presOf" srcId="{DACAB5BA-B8B4-4D66-8B11-1D02259E020B}" destId="{87622A90-D0D8-4EA3-BC0D-D537801AF2B1}" srcOrd="0" destOrd="0" presId="urn:microsoft.com/office/officeart/2005/8/layout/gear1#1"/>
    <dgm:cxn modelId="{26772296-948A-4278-A226-019BBFED0E79}" type="presOf" srcId="{399ACE2F-90C5-48B1-9E65-700A32562848}" destId="{23DC08E4-3725-4448-BFFF-1CCEA2F2987E}" srcOrd="1" destOrd="0" presId="urn:microsoft.com/office/officeart/2005/8/layout/gear1#1"/>
    <dgm:cxn modelId="{5E42F8CA-4EF7-4463-8FC4-4DCCF30C7C3F}" type="presOf" srcId="{399ACE2F-90C5-48B1-9E65-700A32562848}" destId="{59EDF28D-6C67-49D0-B5A1-DE5C3CBA2292}" srcOrd="0" destOrd="0" presId="urn:microsoft.com/office/officeart/2005/8/layout/gear1#1"/>
    <dgm:cxn modelId="{FCC653F2-035F-4A05-960E-A48FF45ED599}" type="presOf" srcId="{399ACE2F-90C5-48B1-9E65-700A32562848}" destId="{7D3EFDB4-E5D1-439A-86D8-1FCF80D959BA}" srcOrd="2" destOrd="0" presId="urn:microsoft.com/office/officeart/2005/8/layout/gear1#1"/>
    <dgm:cxn modelId="{AC89647F-183A-4EA1-BA9E-6FD6EB928432}" type="presOf" srcId="{DA82EADB-2721-42A0-95EA-F9B5521A38A6}" destId="{A09CEA93-9338-4361-A5E6-CF85B6019F5A}" srcOrd="0" destOrd="0" presId="urn:microsoft.com/office/officeart/2005/8/layout/gear1#1"/>
    <dgm:cxn modelId="{48059AF9-34EF-4893-81B1-E048C0E25A3C}" type="presOf" srcId="{23718C41-0A1F-40BF-86BE-8A5476EC271E}" destId="{398423B3-DD54-4226-99D7-017EFC1488DF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00D4065B-52ED-4BE1-B895-A5D0EAFAC482}" type="presOf" srcId="{663C1E13-76F9-4B70-A2F2-CA23180743CE}" destId="{93300324-D62F-4E58-B882-734182BDB462}" srcOrd="0" destOrd="0" presId="urn:microsoft.com/office/officeart/2005/8/layout/gear1#1"/>
    <dgm:cxn modelId="{79BEC964-FA2E-44A9-A22D-9DC18F6A9EBC}" type="presOf" srcId="{663C1E13-76F9-4B70-A2F2-CA23180743CE}" destId="{B9330EE9-43E4-4FD4-8144-E92B1DD0FCDF}" srcOrd="1" destOrd="0" presId="urn:microsoft.com/office/officeart/2005/8/layout/gear1#1"/>
    <dgm:cxn modelId="{17A675DC-3EFE-4F3E-9045-7F337EA52802}" type="presOf" srcId="{DACAB5BA-B8B4-4D66-8B11-1D02259E020B}" destId="{8BC64EA7-2794-42B6-96C9-F39A52CB985A}" srcOrd="2" destOrd="0" presId="urn:microsoft.com/office/officeart/2005/8/layout/gear1#1"/>
    <dgm:cxn modelId="{A18F6A59-05FA-41F7-A418-49B9F3C5A53A}" type="presOf" srcId="{399ACE2F-90C5-48B1-9E65-700A32562848}" destId="{9815588C-16D0-4475-B64C-847FC87C8C32}" srcOrd="3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954447C-6159-4FB2-B65B-D143B4676AE0}" type="presOf" srcId="{663C1E13-76F9-4B70-A2F2-CA23180743CE}" destId="{4822A78E-EAEC-401F-941A-3A84E13E2357}" srcOrd="2" destOrd="0" presId="urn:microsoft.com/office/officeart/2005/8/layout/gear1#1"/>
    <dgm:cxn modelId="{71B59FCD-7CAB-470D-AA1B-A1BA5ED7BE49}" type="presOf" srcId="{188C389E-9423-41DE-9C5E-D4A7E95C7E62}" destId="{6DF3A3A0-5919-4E69-80DD-61760D6340A0}" srcOrd="0" destOrd="0" presId="urn:microsoft.com/office/officeart/2005/8/layout/gear1#1"/>
    <dgm:cxn modelId="{BCBDF05E-1533-4065-963B-D19881E55DA4}" type="presParOf" srcId="{5ED88519-AC6C-4AA3-B76D-812B93A167E4}" destId="{87622A90-D0D8-4EA3-BC0D-D537801AF2B1}" srcOrd="0" destOrd="0" presId="urn:microsoft.com/office/officeart/2005/8/layout/gear1#1"/>
    <dgm:cxn modelId="{4DA489B5-CBD6-467C-B3F5-C66C85E092C0}" type="presParOf" srcId="{5ED88519-AC6C-4AA3-B76D-812B93A167E4}" destId="{B6B6B41B-120B-4968-AB6A-FC6E7C8EF3C0}" srcOrd="1" destOrd="0" presId="urn:microsoft.com/office/officeart/2005/8/layout/gear1#1"/>
    <dgm:cxn modelId="{D0BE4CFA-D746-4DAA-A9EA-192984256139}" type="presParOf" srcId="{5ED88519-AC6C-4AA3-B76D-812B93A167E4}" destId="{8BC64EA7-2794-42B6-96C9-F39A52CB985A}" srcOrd="2" destOrd="0" presId="urn:microsoft.com/office/officeart/2005/8/layout/gear1#1"/>
    <dgm:cxn modelId="{AD5BB4D1-BE0C-49C0-9641-D256D23048C4}" type="presParOf" srcId="{5ED88519-AC6C-4AA3-B76D-812B93A167E4}" destId="{93300324-D62F-4E58-B882-734182BDB462}" srcOrd="3" destOrd="0" presId="urn:microsoft.com/office/officeart/2005/8/layout/gear1#1"/>
    <dgm:cxn modelId="{B604897D-8B1E-409A-984F-F65B5125EEA9}" type="presParOf" srcId="{5ED88519-AC6C-4AA3-B76D-812B93A167E4}" destId="{B9330EE9-43E4-4FD4-8144-E92B1DD0FCDF}" srcOrd="4" destOrd="0" presId="urn:microsoft.com/office/officeart/2005/8/layout/gear1#1"/>
    <dgm:cxn modelId="{55D6DCF9-5408-4034-95BC-BC16DA5928B6}" type="presParOf" srcId="{5ED88519-AC6C-4AA3-B76D-812B93A167E4}" destId="{4822A78E-EAEC-401F-941A-3A84E13E2357}" srcOrd="5" destOrd="0" presId="urn:microsoft.com/office/officeart/2005/8/layout/gear1#1"/>
    <dgm:cxn modelId="{838DFB80-F14F-4EC4-ADB0-BB76655BF6D6}" type="presParOf" srcId="{5ED88519-AC6C-4AA3-B76D-812B93A167E4}" destId="{59EDF28D-6C67-49D0-B5A1-DE5C3CBA2292}" srcOrd="6" destOrd="0" presId="urn:microsoft.com/office/officeart/2005/8/layout/gear1#1"/>
    <dgm:cxn modelId="{75EC26AB-AA9C-4EA2-811B-CF4AFD9B4194}" type="presParOf" srcId="{5ED88519-AC6C-4AA3-B76D-812B93A167E4}" destId="{23DC08E4-3725-4448-BFFF-1CCEA2F2987E}" srcOrd="7" destOrd="0" presId="urn:microsoft.com/office/officeart/2005/8/layout/gear1#1"/>
    <dgm:cxn modelId="{B8C5BD92-0E7A-468A-9DF4-0833B67F81EB}" type="presParOf" srcId="{5ED88519-AC6C-4AA3-B76D-812B93A167E4}" destId="{7D3EFDB4-E5D1-439A-86D8-1FCF80D959BA}" srcOrd="8" destOrd="0" presId="urn:microsoft.com/office/officeart/2005/8/layout/gear1#1"/>
    <dgm:cxn modelId="{71158B83-C4DF-4E63-89D9-19F011828550}" type="presParOf" srcId="{5ED88519-AC6C-4AA3-B76D-812B93A167E4}" destId="{9815588C-16D0-4475-B64C-847FC87C8C32}" srcOrd="9" destOrd="0" presId="urn:microsoft.com/office/officeart/2005/8/layout/gear1#1"/>
    <dgm:cxn modelId="{E2478A66-EDB6-46E2-B002-58947D291F93}" type="presParOf" srcId="{5ED88519-AC6C-4AA3-B76D-812B93A167E4}" destId="{398423B3-DD54-4226-99D7-017EFC1488DF}" srcOrd="10" destOrd="0" presId="urn:microsoft.com/office/officeart/2005/8/layout/gear1#1"/>
    <dgm:cxn modelId="{180646E0-E7A7-482D-9DBD-CD50EDF6624B}" type="presParOf" srcId="{5ED88519-AC6C-4AA3-B76D-812B93A167E4}" destId="{6DF3A3A0-5919-4E69-80DD-61760D6340A0}" srcOrd="11" destOrd="0" presId="urn:microsoft.com/office/officeart/2005/8/layout/gear1#1"/>
    <dgm:cxn modelId="{78A056AD-792C-4662-9D53-7469D0BDA9E3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C3327E98-1E10-4206-B57E-F81244DDD533}" type="doc">
      <dgm:prSet loTypeId="urn:microsoft.com/office/officeart/2005/8/layout/process5" loCatId="process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20%</a:t>
          </a: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100" b="1" dirty="0">
              <a:solidFill>
                <a:schemeClr val="tx1"/>
              </a:solidFill>
            </a:rPr>
            <a:t>biochemistry</a:t>
          </a:r>
          <a:r>
            <a:rPr lang="en-US" sz="1050" b="1" dirty="0">
              <a:solidFill>
                <a:schemeClr val="tx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/>
        </a:p>
      </dgm:t>
    </dgm:pt>
    <dgm:pt modelId="{B6E0A33C-945C-4182-8BDD-143F429DB44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8%</a:t>
          </a:r>
        </a:p>
        <a:p>
          <a:r>
            <a:rPr lang="en-US" sz="120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tx1"/>
              </a:solidFill>
            </a:rPr>
            <a:t>Pathology</a:t>
          </a:r>
        </a:p>
        <a:p>
          <a:r>
            <a:rPr lang="en-US" sz="1200" b="1" dirty="0">
              <a:solidFill>
                <a:schemeClr val="tx1"/>
              </a:solidFill>
            </a:rPr>
            <a:t>pharmacolog</a:t>
          </a:r>
          <a:r>
            <a:rPr lang="en-US" sz="1000" b="1" dirty="0">
              <a:solidFill>
                <a:schemeClr val="tx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AEA9772-498B-4A7D-8FBC-65C72E5384FE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7%</a:t>
          </a: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5F05D4F-6A7F-4BA7-940D-874B1B917549}">
      <dgm:prSet phldrT="[Text]" custT="1"/>
      <dgm:spPr>
        <a:solidFill>
          <a:srgbClr val="00B0F0"/>
        </a:solidFill>
      </dgm:spPr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tx1"/>
              </a:solidFill>
            </a:rPr>
            <a:t>5%</a:t>
          </a:r>
        </a:p>
        <a:p>
          <a:r>
            <a:rPr lang="en-US" sz="105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tx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tx1"/>
              </a:solidFill>
            </a:rPr>
            <a:t>Ethics </a:t>
          </a:r>
        </a:p>
        <a:p>
          <a:r>
            <a:rPr lang="en-US" sz="105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.552%" custLinFactNeighborX="16.887%" custLinFactNeighborY="3.396%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.402%" custScaleY="166.464%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X="120.11%" custScaleY="162.588%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X="117.622%" custScaleY="170.346%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X="129.91%" custScaleY="207.382%" custLinFactNeighborX="0.871%" custLinFactNeighborY="-19.8%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FFFC48C2-5D00-4923-91AB-953621427EB0}" type="presOf" srcId="{4AEA9772-498B-4A7D-8FBC-65C72E5384FE}" destId="{78B8B8C7-C92F-49B8-8D20-06D427A8A2FA}" srcOrd="0" destOrd="0" presId="urn:microsoft.com/office/officeart/2005/8/layout/process5"/>
    <dgm:cxn modelId="{C0FD1B47-6A9D-4F9F-8B10-11D5074227A3}" type="presOf" srcId="{0C62EB7E-D4E0-49F5-BBB6-50EB39F6A944}" destId="{25C0E271-EE96-401B-BC0B-7E56E305D9C1}" srcOrd="1" destOrd="0" presId="urn:microsoft.com/office/officeart/2005/8/layout/process5"/>
    <dgm:cxn modelId="{19FFB0E5-2731-456A-A5B0-D5E474BB7809}" type="presOf" srcId="{121F74F1-FDD4-4EA8-A5BE-6B67F4871C5A}" destId="{6D0BBEBF-42DC-4E79-A91E-A668B3BA1989}" srcOrd="0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84BB5919-3CDE-4242-8C11-C4744DFA4CF0}" type="presOf" srcId="{9B5ED3AA-8E83-460F-B86F-44104E144176}" destId="{6C154956-750C-4CBF-BB94-422A3BEF206B}" srcOrd="0" destOrd="0" presId="urn:microsoft.com/office/officeart/2005/8/layout/process5"/>
    <dgm:cxn modelId="{687ADEF1-4CA1-4CB7-A4D3-F80656F2C0AF}" type="presOf" srcId="{9B5ED3AA-8E83-460F-B86F-44104E144176}" destId="{687127F3-6656-4F8F-8088-466EFD2A454B}" srcOrd="1" destOrd="0" presId="urn:microsoft.com/office/officeart/2005/8/layout/process5"/>
    <dgm:cxn modelId="{248D55FD-E385-4F66-A28D-BA7344106D60}" type="presOf" srcId="{C3327E98-1E10-4206-B57E-F81244DDD533}" destId="{67A1F69E-C926-4175-8EF0-EC9E8AFA4B46}" srcOrd="0" destOrd="0" presId="urn:microsoft.com/office/officeart/2005/8/layout/process5"/>
    <dgm:cxn modelId="{4CB80093-E2D5-4793-89BA-65E874A7B1F7}" type="presOf" srcId="{0C62EB7E-D4E0-49F5-BBB6-50EB39F6A944}" destId="{11F11881-67C4-464B-B2A0-7F15A4CA74F3}" srcOrd="0" destOrd="0" presId="urn:microsoft.com/office/officeart/2005/8/layout/process5"/>
    <dgm:cxn modelId="{5D441AF0-DF62-40E6-8C90-0F6F8A2CC0D7}" type="presOf" srcId="{D1B6DC8B-AABB-428C-BA6F-DF069B929066}" destId="{E2C657F6-1940-4324-875D-FF2FE954D413}" srcOrd="1" destOrd="0" presId="urn:microsoft.com/office/officeart/2005/8/layout/process5"/>
    <dgm:cxn modelId="{29635D5F-0A9A-4E74-B9C7-EB4C7872A484}" type="presOf" srcId="{76EC814A-35FA-41ED-B10A-236B26825BA7}" destId="{13B78F93-9E80-4755-A323-9689D8DECC57}" srcOrd="1" destOrd="0" presId="urn:microsoft.com/office/officeart/2005/8/layout/process5"/>
    <dgm:cxn modelId="{D2B9EA0C-0C19-4A69-925C-1CCDA1B35C03}" type="presOf" srcId="{B6E0A33C-945C-4182-8BDD-143F429DB44A}" destId="{A0F5D903-B3E5-42A8-AF88-F76845A333BE}" srcOrd="0" destOrd="0" presId="urn:microsoft.com/office/officeart/2005/8/layout/process5"/>
    <dgm:cxn modelId="{0B677FD4-BCA7-4B73-A366-7F6C7525FF14}" type="presOf" srcId="{45F05D4F-6A7F-4BA7-940D-874B1B917549}" destId="{18343954-0F46-49EC-800A-08714300477C}" srcOrd="0" destOrd="0" presId="urn:microsoft.com/office/officeart/2005/8/layout/process5"/>
    <dgm:cxn modelId="{B1F1C5B9-2A95-4CAB-ADBE-5D2F3365C6AE}" type="presOf" srcId="{47648B2A-33ED-4028-B2F3-B4F524D3762B}" destId="{5138205C-F2A8-496C-8DCF-600DE54D6393}" srcOrd="0" destOrd="0" presId="urn:microsoft.com/office/officeart/2005/8/layout/process5"/>
    <dgm:cxn modelId="{C6274604-3E52-4FA4-A304-A16DC6780E01}" type="presOf" srcId="{76EC814A-35FA-41ED-B10A-236B26825BA7}" destId="{D808AEBB-F837-44E3-A146-4769901CB08D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E72E8A7F-C2F2-41D7-AA80-6555CF49E9E3}" type="presOf" srcId="{D1B6DC8B-AABB-428C-BA6F-DF069B929066}" destId="{05F2F4A8-DCB8-4DEF-AC3F-2211663DBAB6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04A3AB54-F2B5-4239-AC42-1216C1246ACE}" type="presParOf" srcId="{67A1F69E-C926-4175-8EF0-EC9E8AFA4B46}" destId="{5138205C-F2A8-496C-8DCF-600DE54D6393}" srcOrd="0" destOrd="0" presId="urn:microsoft.com/office/officeart/2005/8/layout/process5"/>
    <dgm:cxn modelId="{BB03B53D-FA51-4BF3-AAE1-743FD5A5DED8}" type="presParOf" srcId="{67A1F69E-C926-4175-8EF0-EC9E8AFA4B46}" destId="{D808AEBB-F837-44E3-A146-4769901CB08D}" srcOrd="1" destOrd="0" presId="urn:microsoft.com/office/officeart/2005/8/layout/process5"/>
    <dgm:cxn modelId="{92D33896-F378-456A-ABDD-190DB07278A4}" type="presParOf" srcId="{D808AEBB-F837-44E3-A146-4769901CB08D}" destId="{13B78F93-9E80-4755-A323-9689D8DECC57}" srcOrd="0" destOrd="0" presId="urn:microsoft.com/office/officeart/2005/8/layout/process5"/>
    <dgm:cxn modelId="{BB72766B-809E-487B-A815-97CEE8178219}" type="presParOf" srcId="{67A1F69E-C926-4175-8EF0-EC9E8AFA4B46}" destId="{6D0BBEBF-42DC-4E79-A91E-A668B3BA1989}" srcOrd="2" destOrd="0" presId="urn:microsoft.com/office/officeart/2005/8/layout/process5"/>
    <dgm:cxn modelId="{C5ED52B9-79E0-4D65-AE8A-13234ADF354E}" type="presParOf" srcId="{67A1F69E-C926-4175-8EF0-EC9E8AFA4B46}" destId="{05F2F4A8-DCB8-4DEF-AC3F-2211663DBAB6}" srcOrd="3" destOrd="0" presId="urn:microsoft.com/office/officeart/2005/8/layout/process5"/>
    <dgm:cxn modelId="{D4446DFE-B697-483E-9C94-DD9AC618F26D}" type="presParOf" srcId="{05F2F4A8-DCB8-4DEF-AC3F-2211663DBAB6}" destId="{E2C657F6-1940-4324-875D-FF2FE954D413}" srcOrd="0" destOrd="0" presId="urn:microsoft.com/office/officeart/2005/8/layout/process5"/>
    <dgm:cxn modelId="{13090F75-5464-4452-A67A-EB6F00D97AA9}" type="presParOf" srcId="{67A1F69E-C926-4175-8EF0-EC9E8AFA4B46}" destId="{A0F5D903-B3E5-42A8-AF88-F76845A333BE}" srcOrd="4" destOrd="0" presId="urn:microsoft.com/office/officeart/2005/8/layout/process5"/>
    <dgm:cxn modelId="{3A58BC9F-6AF0-440B-8919-2FE2762F54E0}" type="presParOf" srcId="{67A1F69E-C926-4175-8EF0-EC9E8AFA4B46}" destId="{6C154956-750C-4CBF-BB94-422A3BEF206B}" srcOrd="5" destOrd="0" presId="urn:microsoft.com/office/officeart/2005/8/layout/process5"/>
    <dgm:cxn modelId="{296E5EA5-3DBB-47A1-8D81-AF3A9E95D48C}" type="presParOf" srcId="{6C154956-750C-4CBF-BB94-422A3BEF206B}" destId="{687127F3-6656-4F8F-8088-466EFD2A454B}" srcOrd="0" destOrd="0" presId="urn:microsoft.com/office/officeart/2005/8/layout/process5"/>
    <dgm:cxn modelId="{47BE79CE-5DF3-42BE-B2BB-F319C7C55503}" type="presParOf" srcId="{67A1F69E-C926-4175-8EF0-EC9E8AFA4B46}" destId="{78B8B8C7-C92F-49B8-8D20-06D427A8A2FA}" srcOrd="6" destOrd="0" presId="urn:microsoft.com/office/officeart/2005/8/layout/process5"/>
    <dgm:cxn modelId="{D5B8B04D-EF07-4A6D-989D-CE4F1B1E4CD4}" type="presParOf" srcId="{67A1F69E-C926-4175-8EF0-EC9E8AFA4B46}" destId="{11F11881-67C4-464B-B2A0-7F15A4CA74F3}" srcOrd="7" destOrd="0" presId="urn:microsoft.com/office/officeart/2005/8/layout/process5"/>
    <dgm:cxn modelId="{4FF1649D-7803-4F58-8AA0-74C8A94169DC}" type="presParOf" srcId="{11F11881-67C4-464B-B2A0-7F15A4CA74F3}" destId="{25C0E271-EE96-401B-BC0B-7E56E305D9C1}" srcOrd="0" destOrd="0" presId="urn:microsoft.com/office/officeart/2005/8/layout/process5"/>
    <dgm:cxn modelId="{2A52CABB-49B4-4C82-A9AD-A9513FBCAC08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225990" y="1856546"/>
          <a:ext cx="1502472" cy="1502472"/>
        </a:xfrm>
        <a:prstGeom prst="gear9">
          <a:avLst/>
        </a:prstGeom>
        <a:solidFill>
          <a:schemeClr val="accent4">
            <a:hueOff val="0"/>
            <a:satOff val="0%"/>
            <a:lumOff val="0%"/>
            <a:alphaOff val="0%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528054" y="2208493"/>
        <a:ext cx="898344" cy="772302"/>
      </dsp:txXfrm>
    </dsp:sp>
    <dsp:sp modelId="{93300324-D62F-4E58-B882-734182BDB462}">
      <dsp:nvSpPr>
        <dsp:cNvPr id="0" name=""/>
        <dsp:cNvSpPr/>
      </dsp:nvSpPr>
      <dsp:spPr>
        <a:xfrm>
          <a:off x="355129" y="1504721"/>
          <a:ext cx="1092707" cy="1092707"/>
        </a:xfrm>
        <a:prstGeom prst="gear6">
          <a:avLst/>
        </a:prstGeom>
        <a:solidFill>
          <a:schemeClr val="accent4">
            <a:hueOff val="-2232385"/>
            <a:satOff val="13.449%"/>
            <a:lumOff val="1.078%"/>
            <a:alphaOff val="0%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630221" y="1781476"/>
        <a:ext cx="542523" cy="539197"/>
      </dsp:txXfrm>
    </dsp:sp>
    <dsp:sp modelId="{59EDF28D-6C67-49D0-B5A1-DE5C3CBA2292}">
      <dsp:nvSpPr>
        <dsp:cNvPr id="0" name=""/>
        <dsp:cNvSpPr/>
      </dsp:nvSpPr>
      <dsp:spPr>
        <a:xfrm rot="20700000">
          <a:off x="967157" y="750864"/>
          <a:ext cx="1070630" cy="1070630"/>
        </a:xfrm>
        <a:prstGeom prst="gear6">
          <a:avLst/>
        </a:prstGeom>
        <a:solidFill>
          <a:schemeClr val="accent4">
            <a:hueOff val="-4464770"/>
            <a:satOff val="26.899%"/>
            <a:lumOff val="2.156%"/>
            <a:alphaOff val="0%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201978" y="985685"/>
        <a:ext cx="600989" cy="600989"/>
      </dsp:txXfrm>
    </dsp:sp>
    <dsp:sp modelId="{398423B3-DD54-4226-99D7-017EFC1488DF}">
      <dsp:nvSpPr>
        <dsp:cNvPr id="0" name=""/>
        <dsp:cNvSpPr/>
      </dsp:nvSpPr>
      <dsp:spPr>
        <a:xfrm>
          <a:off x="1098447" y="1641709"/>
          <a:ext cx="1923165" cy="1923165"/>
        </a:xfrm>
        <a:prstGeom prst="circularArrow">
          <a:avLst>
            <a:gd name="adj1" fmla="val 4688"/>
            <a:gd name="adj2" fmla="val 299029"/>
            <a:gd name="adj3" fmla="val 2466649"/>
            <a:gd name="adj4" fmla="val 15972394"/>
            <a:gd name="adj5" fmla="val 5469"/>
          </a:avLst>
        </a:prstGeom>
        <a:solidFill>
          <a:schemeClr val="accent4">
            <a:hueOff val="0"/>
            <a:satOff val="0%"/>
            <a:lumOff val="0%"/>
            <a:alphaOff val="0%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61613" y="1269223"/>
          <a:ext cx="1397299" cy="13972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.449%"/>
            <a:lumOff val="1.078%"/>
            <a:alphaOff val="0%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719509" y="522633"/>
          <a:ext cx="1506570" cy="15065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.899%"/>
            <a:lumOff val="2.156%"/>
            <a:alphaOff val="0%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443474" y="125712"/>
          <a:ext cx="1086140" cy="88337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kern="1200" dirty="0"/>
            <a:t>60%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kern="1200" dirty="0"/>
            <a:t>CORE SUBJECT</a:t>
          </a:r>
        </a:p>
      </dsp:txBody>
      <dsp:txXfrm>
        <a:off x="469347" y="151585"/>
        <a:ext cx="1034394" cy="831625"/>
      </dsp:txXfrm>
    </dsp:sp>
    <dsp:sp modelId="{D808AEBB-F837-44E3-A146-4769901CB08D}">
      <dsp:nvSpPr>
        <dsp:cNvPr id="0" name=""/>
        <dsp:cNvSpPr/>
      </dsp:nvSpPr>
      <dsp:spPr>
        <a:xfrm rot="21548617">
          <a:off x="1584836" y="422778"/>
          <a:ext cx="133065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900" kern="1200"/>
        </a:p>
      </dsp:txBody>
      <dsp:txXfrm>
        <a:off x="1584838" y="476948"/>
        <a:ext cx="93146" cy="161618"/>
      </dsp:txXfrm>
    </dsp:sp>
    <dsp:sp modelId="{6D0BBEBF-42DC-4E79-A91E-A668B3BA1989}">
      <dsp:nvSpPr>
        <dsp:cNvPr id="0" name=""/>
        <dsp:cNvSpPr/>
      </dsp:nvSpPr>
      <dsp:spPr>
        <a:xfrm>
          <a:off x="1780655" y="2856"/>
          <a:ext cx="1372903" cy="108482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20%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HORIZONTAL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INTEGRATION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Physiology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biochemistry</a:t>
          </a:r>
          <a:r>
            <a:rPr lang="en-US" sz="1050" b="1" kern="1200" dirty="0">
              <a:solidFill>
                <a:schemeClr val="tx1"/>
              </a:solidFill>
            </a:rPr>
            <a:t> </a:t>
          </a:r>
        </a:p>
      </dsp:txBody>
      <dsp:txXfrm>
        <a:off x="1812428" y="34629"/>
        <a:ext cx="1309357" cy="1021274"/>
      </dsp:txXfrm>
    </dsp:sp>
    <dsp:sp modelId="{05F2F4A8-DCB8-4DEF-AC3F-2211663DBAB6}">
      <dsp:nvSpPr>
        <dsp:cNvPr id="0" name=""/>
        <dsp:cNvSpPr/>
      </dsp:nvSpPr>
      <dsp:spPr>
        <a:xfrm rot="5323333">
          <a:off x="2362318" y="1175966"/>
          <a:ext cx="243720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.966%"/>
            <a:lumOff val="0.719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900" kern="1200"/>
        </a:p>
      </dsp:txBody>
      <dsp:txXfrm rot="-5400000">
        <a:off x="2402554" y="1188796"/>
        <a:ext cx="161618" cy="170604"/>
      </dsp:txXfrm>
    </dsp:sp>
    <dsp:sp modelId="{A0F5D903-B3E5-42A8-AF88-F76845A333BE}">
      <dsp:nvSpPr>
        <dsp:cNvPr id="0" name=""/>
        <dsp:cNvSpPr/>
      </dsp:nvSpPr>
      <dsp:spPr>
        <a:xfrm>
          <a:off x="1848995" y="1547411"/>
          <a:ext cx="1304563" cy="105956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200" b="1" kern="1200" dirty="0">
              <a:solidFill>
                <a:schemeClr val="tx1"/>
              </a:solidFill>
            </a:rPr>
            <a:t>8%</a:t>
          </a:r>
        </a:p>
        <a:p>
          <a:pPr lvl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2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200" b="1" kern="1200" dirty="0">
              <a:solidFill>
                <a:schemeClr val="tx1"/>
              </a:solidFill>
            </a:rPr>
            <a:t>Pathology</a:t>
          </a:r>
        </a:p>
        <a:p>
          <a:pPr lvl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200" b="1" kern="1200" dirty="0">
              <a:solidFill>
                <a:schemeClr val="tx1"/>
              </a:solidFill>
            </a:rPr>
            <a:t>pharmacolog</a:t>
          </a:r>
          <a:r>
            <a:rPr lang="en-US" sz="1000" b="1" kern="1200" dirty="0">
              <a:solidFill>
                <a:schemeClr val="tx1"/>
              </a:solidFill>
            </a:rPr>
            <a:t>y</a:t>
          </a:r>
        </a:p>
      </dsp:txBody>
      <dsp:txXfrm>
        <a:off x="1880028" y="1578444"/>
        <a:ext cx="1242497" cy="997494"/>
      </dsp:txXfrm>
    </dsp:sp>
    <dsp:sp modelId="{6C154956-750C-4CBF-BB94-422A3BEF206B}">
      <dsp:nvSpPr>
        <dsp:cNvPr id="0" name=""/>
        <dsp:cNvSpPr/>
      </dsp:nvSpPr>
      <dsp:spPr>
        <a:xfrm rot="10800000">
          <a:off x="1523152" y="1942510"/>
          <a:ext cx="230261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900" kern="1200"/>
        </a:p>
      </dsp:txBody>
      <dsp:txXfrm rot="10800000">
        <a:off x="1592230" y="1996382"/>
        <a:ext cx="161183" cy="161618"/>
      </dsp:txXfrm>
    </dsp:sp>
    <dsp:sp modelId="{78B8B8C7-C92F-49B8-8D20-06D427A8A2FA}">
      <dsp:nvSpPr>
        <dsp:cNvPr id="0" name=""/>
        <dsp:cNvSpPr/>
      </dsp:nvSpPr>
      <dsp:spPr>
        <a:xfrm>
          <a:off x="136998" y="1522133"/>
          <a:ext cx="1277540" cy="11101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7%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8895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100" b="1" kern="1200" dirty="0">
              <a:solidFill>
                <a:schemeClr val="tx1"/>
              </a:solidFill>
            </a:rPr>
            <a:t>Clinical integration </a:t>
          </a:r>
        </a:p>
      </dsp:txBody>
      <dsp:txXfrm>
        <a:off x="169512" y="1554647"/>
        <a:ext cx="1212512" cy="1045090"/>
      </dsp:txXfrm>
    </dsp:sp>
    <dsp:sp modelId="{11F11881-67C4-464B-B2A0-7F15A4CA74F3}">
      <dsp:nvSpPr>
        <dsp:cNvPr id="0" name=""/>
        <dsp:cNvSpPr/>
      </dsp:nvSpPr>
      <dsp:spPr>
        <a:xfrm rot="5229636">
          <a:off x="729608" y="2645700"/>
          <a:ext cx="162073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800" kern="1200"/>
        </a:p>
      </dsp:txBody>
      <dsp:txXfrm rot="-5400000">
        <a:off x="728632" y="2699374"/>
        <a:ext cx="161618" cy="113451"/>
      </dsp:txXfrm>
    </dsp:sp>
    <dsp:sp modelId="{18343954-0F46-49EC-800A-08714300477C}">
      <dsp:nvSpPr>
        <dsp:cNvPr id="0" name=""/>
        <dsp:cNvSpPr/>
      </dsp:nvSpPr>
      <dsp:spPr>
        <a:xfrm>
          <a:off x="146458" y="2937674"/>
          <a:ext cx="1411005" cy="13514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endParaRPr lang="en-US" sz="1050" b="1" kern="1200" dirty="0">
            <a:solidFill>
              <a:schemeClr val="tx1"/>
            </a:solidFill>
          </a:endParaRP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50" b="1" kern="1200" dirty="0">
              <a:solidFill>
                <a:schemeClr val="tx1"/>
              </a:solidFill>
            </a:rPr>
            <a:t>5%</a:t>
          </a: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5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50" b="1" kern="1200" dirty="0">
              <a:solidFill>
                <a:schemeClr val="tx1"/>
              </a:solidFill>
            </a:rPr>
            <a:t>Research, professionalism</a:t>
          </a: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50" b="1" kern="1200" dirty="0">
              <a:solidFill>
                <a:schemeClr val="tx1"/>
              </a:solidFill>
            </a:rPr>
            <a:t>Ethics </a:t>
          </a: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1050" b="1" kern="1200" dirty="0">
              <a:solidFill>
                <a:schemeClr val="tx1"/>
              </a:solidFill>
            </a:rPr>
            <a:t>Digital library</a:t>
          </a:r>
        </a:p>
        <a:p>
          <a:pPr lvl="0" algn="ctr" defTabSz="466725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186041" y="2977257"/>
        <a:ext cx="1331839" cy="1272310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purl.oclc.org/ooxml/officeDocument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purl.oclc.org/ooxml/officeDocument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purl.oclc.org/ooxml/officeDocument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purl.oclc.org/ooxml/officeDocument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purl.oclc.org/ooxml/officeDocument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purl.oclc.org/ooxml/officeDocument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purl.oclc.org/ooxml/officeDocument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purl.oclc.org/ooxml/officeDocument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purl.oclc.org/ooxml/officeDocument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purl.oclc.org/ooxml/officeDocument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purl.oclc.org/ooxml/officeDocument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purl.oclc.org/ooxml/officeDocument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purl.oclc.org/ooxml/officeDocument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purl.oclc.org/ooxml/officeDocument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purl.oclc.org/ooxml/officeDocument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purl.oclc.org/ooxml/officeDocument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3d5">
  <dgm:title val=""/>
  <dgm:desc val=""/>
  <dgm:catLst>
    <dgm:cat type="3D" pri="11500"/>
  </dgm:catLst>
  <dgm:scene3d>
    <a:camera prst="isometricOffAxis2Left" zoom="95%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%"/>
        </a:schemeClr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%"/>
        </a:schemeClr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%" g="0%" b="0%"/>
      </a:lnRef>
      <a:fillRef idx="3">
        <a:scrgbClr r="0%" g="0%" b="0%"/>
      </a:fillRef>
      <a:effectRef idx="1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%" g="0%" b="0%"/>
      </a:lnRef>
      <a:fillRef idx="3">
        <a:scrgbClr r="0%" g="0%" b="0%"/>
      </a:fillRef>
      <a:effectRef idx="1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%" g="0%" b="0%"/>
      </a:lnRef>
      <a:fillRef idx="1">
        <a:scrgbClr r="0%" g="0%" b="0%"/>
      </a:fillRef>
      <a:effectRef idx="2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%" g="0%" b="0%"/>
      </a:lnRef>
      <a:fillRef idx="1">
        <a:scrgbClr r="0%" g="0%" b="0%"/>
      </a:fillRef>
      <a:effectRef idx="2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%"/>
        </a:schemeClr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2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%"/>
        </a:schemeClr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%"/>
        </a:schemeClr>
      </a:contourClr>
    </dgm:sp3d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DD1C-8E8E-4D82-B976-5D99160D981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219E-AA5B-4A21-A3C8-CACE78E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2682-CCAE-4257-856A-63DADBB017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5930-3809-4FB4-BDD4-90726D693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6F52-9DC4-467F-AE73-C8EEA6E7AC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D2F2B-C59B-412D-923A-04B1763A32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%"/>
              </a:spcBef>
            </a:pPr>
            <a:endParaRPr lang="en-US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  <p:txBody>
          <a:bodyPr anchor="b"/>
          <a:lstStyle/>
          <a:p>
            <a:pPr algn="r"/>
            <a:fld id="{BF4FE827-D108-4E64-BE9B-35FFBE1F3C65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2E-0CD1-45C2-AE1F-1D3829300151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91A2-C5A2-4D37-AE5D-B441D6D37044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80C-0DDD-485E-B918-D89BD52CE371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6CDA-B9CB-4CA7-B910-008EB5B7A09D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B9F1-1A30-4397-B79F-404C4121F4BE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A0B-B775-497E-A935-08C4F7FE5923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FA6-C761-47A8-B704-2F5E7910108F}" type="datetime1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352-52F3-428D-9B76-93040E0185DA}" type="datetime1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0593-5369-4658-BE50-EDAC76709639}" type="datetime1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98D-31D1-4203-A749-A8B04B567E24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B76D-358B-4A2C-8D20-EA208BC4E0B9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2B20326-1E3A-48FA-BABE-F740F2BF94C2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%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%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%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%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Relationship Id="rId5" Type="http://purl.oclc.org/ooxml/officeDocument/relationships/image" Target="../media/image3.jpeg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3.jpeg"/><Relationship Id="rId1" Type="http://purl.oclc.org/ooxml/officeDocument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4.jpeg"/><Relationship Id="rId1" Type="http://purl.oclc.org/ooxml/officeDocument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5.jpeg"/><Relationship Id="rId1" Type="http://purl.oclc.org/ooxml/officeDocument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image" Target="../media/image16.png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image" Target="../media/image4.jpeg"/><Relationship Id="rId1" Type="http://purl.oclc.org/ooxml/officeDocument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purl.oclc.org/ooxml/officeDocument/relationships/image" Target="../media/image17.jpeg"/><Relationship Id="rId1" Type="http://purl.oclc.org/ooxml/officeDocument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8.jpeg"/><Relationship Id="rId1" Type="http://purl.oclc.org/ooxml/officeDocument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purl.oclc.org/ooxml/officeDocument/relationships/image" Target="../media/image19.jpeg"/><Relationship Id="rId1" Type="http://purl.oclc.org/ooxml/officeDocument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purl.oclc.org/ooxml/officeDocument/relationships/image" Target="../media/image19.jpeg"/><Relationship Id="rId1" Type="http://purl.oclc.org/ooxml/officeDocument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purl.oclc.org/ooxml/officeDocument/relationships/image" Target="../media/image20.jpeg"/><Relationship Id="rId1" Type="http://purl.oclc.org/ooxml/officeDocument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purl.oclc.org/ooxml/officeDocument/relationships/image" Target="../media/image21.pn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purl.oclc.org/ooxml/officeDocument/relationships/image" Target="../media/image22.jpeg"/><Relationship Id="rId1" Type="http://purl.oclc.org/ooxml/officeDocument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purl.oclc.org/ooxml/officeDocument/relationships/image" Target="../media/image22.jpeg"/><Relationship Id="rId1" Type="http://purl.oclc.org/ooxml/officeDocument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purl.oclc.org/ooxml/officeDocument/relationships/image" Target="../media/image23.jpeg"/><Relationship Id="rId1" Type="http://purl.oclc.org/ooxml/officeDocument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diagramLayout" Target="../diagrams/layout1.xml"/><Relationship Id="rId2" Type="http://purl.oclc.org/ooxml/officeDocument/relationships/diagramData" Target="../diagrams/data1.xml"/><Relationship Id="rId1" Type="http://purl.oclc.org/ooxml/officeDocument/relationships/slideLayout" Target="../slideLayouts/slideLayout5.xml"/><Relationship Id="rId6" Type="http://schemas.microsoft.com/office/2007/relationships/diagramDrawing" Target="../diagrams/drawing1.xml"/><Relationship Id="rId5" Type="http://purl.oclc.org/ooxml/officeDocument/relationships/diagramColors" Target="../diagrams/colors1.xml"/><Relationship Id="rId4" Type="http://purl.oclc.org/ooxml/officeDocument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purl.oclc.org/ooxml/officeDocument/relationships/image" Target="../media/image24.jpeg"/><Relationship Id="rId1" Type="http://purl.oclc.org/ooxml/officeDocument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purl.oclc.org/ooxml/officeDocument/relationships/image" Target="../media/image25.jpeg"/><Relationship Id="rId1" Type="http://purl.oclc.org/ooxml/officeDocument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purl.oclc.org/ooxml/officeDocument/relationships/image" Target="../media/image26.jpeg"/><Relationship Id="rId1" Type="http://purl.oclc.org/ooxml/officeDocument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purl.oclc.org/ooxml/officeDocument/relationships/hyperlink" Target="https://europepmc.org/article/MED/18412511" TargetMode="External"/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purl.oclc.org/ooxml/officeDocument/relationships/hyperlink" Target="https://www.amazon.com/s/ref=dp_byline_sr_book_2?ie=UTF8&amp;field-author=Anne+M.+R.+Agur&amp;text=Anne+M.+R.+Agur&amp;sort=relevancerank&amp;search-alias=books" TargetMode="External"/><Relationship Id="rId2" Type="http://purl.oclc.org/ooxml/officeDocument/relationships/hyperlink" Target="https://www.amazon.com/Keith-L-Moore/e/B001H6UDTE/ref=dp_byline_cont_book_1" TargetMode="External"/><Relationship Id="rId1" Type="http://purl.oclc.org/ooxml/officeDocument/relationships/slideLayout" Target="../slideLayouts/slideLayout2.xml"/><Relationship Id="rId5" Type="http://purl.oclc.org/ooxml/officeDocument/relationships/hyperlink" Target="http://www.google.com/" TargetMode="External"/><Relationship Id="rId4" Type="http://purl.oclc.org/ooxml/officeDocument/relationships/hyperlink" Target="https://www.amazon.com/s/ref=dp_byline_sr_book_3?ie=UTF8&amp;field-author=Arthur+F.+Dalley&amp;text=Arthur+F.+Dalley&amp;sort=relevancerank&amp;search-alias=books" TargetMode="External"/></Relationships>
</file>

<file path=ppt/slides/_rels/slide3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6.jpeg"/><Relationship Id="rId7" Type="http://purl.oclc.org/ooxml/officeDocument/relationships/diagramColors" Target="../diagrams/colors2.xml"/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Relationship Id="rId9" Type="http://purl.oclc.org/ooxml/officeDocument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4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248443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</p:pic>
      <p:pic>
        <p:nvPicPr>
          <p:cNvPr id="5124" name="Picture 3" descr="Logo Bismilla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Pectoral Fascia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Superiorly,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attached 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clavicle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Inferiorly,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continuous with the fascia of anterior abdominal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371600"/>
            <a:ext cx="4648199" cy="510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5840" y="9207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000" b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smtClean="0">
                <a:latin typeface="Times New Roman" pitchFamily="18" charset="0"/>
                <a:cs typeface="Times New Roman" pitchFamily="18" charset="0"/>
              </a:rPr>
              <a:t>Pectoral Fascia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>
            <a:normAutofit lnSpcReduction="10%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Superolaterally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passes over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deltopectoral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groove to become continuous with the fascia covering the deltoid muscle.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Inferolaterally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curves round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inferolateral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border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major to become continuous with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fascia. </a:t>
            </a:r>
          </a:p>
        </p:txBody>
      </p:sp>
      <p:pic>
        <p:nvPicPr>
          <p:cNvPr id="8" name="Content Placeholder 7" descr="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371600"/>
            <a:ext cx="4419599" cy="510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38289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Clavipectoral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fascia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is a strong fascial sheet deep to the clavicular head of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pectoralis major muscle, filling the space  between the clavicle and 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pectoralis minor muscle.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Suspensory ligament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of Axilla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95400"/>
            <a:ext cx="4343399" cy="5410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2192" y="9207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Clavipectoral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fascia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20%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Medially,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attached to the first rib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costoclavicular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ligament and blends with external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membrane of the upper two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spaces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20%"/>
              </a:lnSpc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Laterally,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costocoracoid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ligament/membrane.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495800" cy="510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63173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Cutaneous 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525963"/>
          </a:xfrm>
        </p:spPr>
        <p:txBody>
          <a:bodyPr>
            <a:normAutofit fontScale="25%" lnSpcReduction="20%"/>
          </a:bodyPr>
          <a:lstStyle/>
          <a:p>
            <a:pPr marL="514350" indent="-514350">
              <a:lnSpc>
                <a:spcPct val="120%"/>
              </a:lnSpc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The skin above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514350" indent="-514350"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line drawn at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level of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angle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marL="514350" indent="-514350"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supplied by </a:t>
            </a:r>
            <a:r>
              <a:rPr lang="en-US" sz="11200" b="1" dirty="0" err="1" smtClean="0">
                <a:latin typeface="Times New Roman" pitchFamily="18" charset="0"/>
                <a:cs typeface="Times New Roman" pitchFamily="18" charset="0"/>
              </a:rPr>
              <a:t>supraclavicular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%"/>
              </a:lnSpc>
              <a:buNone/>
            </a:pP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nerves 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(C3 and C4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%"/>
              </a:lnSpc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The skin below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line is supplied by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and lateral cutaneous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%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of the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2nd–6</a:t>
            </a:r>
            <a:r>
              <a:rPr lang="en-US" sz="11200" b="1" baseline="30%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%"/>
              </a:lnSpc>
              <a:buNone/>
            </a:pPr>
            <a:r>
              <a:rPr lang="en-US" sz="11200" b="1" dirty="0" err="1" smtClean="0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nerves (T2–T6).</a:t>
            </a:r>
          </a:p>
          <a:p>
            <a:pPr>
              <a:lnSpc>
                <a:spcPct val="120%"/>
              </a:lnSpc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343400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5840" y="63173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Cutaneous 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525963"/>
          </a:xfrm>
        </p:spPr>
        <p:txBody>
          <a:bodyPr>
            <a:normAutofit/>
          </a:bodyPr>
          <a:lstStyle/>
          <a:p>
            <a:pPr>
              <a:lnSpc>
                <a:spcPct val="120%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%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 cutaneous nerve of the arm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supplies the skin over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inferolateral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the shoulder.</a:t>
            </a:r>
          </a:p>
          <a:p>
            <a:pPr>
              <a:lnSpc>
                <a:spcPct val="120%"/>
              </a:lnSpc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4495800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8468" y="38289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Dermatomes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pattern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segmental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dermatomal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upper limb proposed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Foerster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(1933)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depicts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medial aspect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upper thoracic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(T1–T3) spinal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cord segments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consistent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experience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heart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pain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angina pectoris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referred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area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pattern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segmental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proposed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Keegan and Garrett (1948)</a:t>
            </a:r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980" y="1363623"/>
            <a:ext cx="4123420" cy="47916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5840" y="1576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Cutaneous Vascular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area over the lateral end of the clavicle is supplied by the </a:t>
            </a:r>
            <a:r>
              <a:rPr lang="en-US" b="1" dirty="0" err="1"/>
              <a:t>supraclavicular</a:t>
            </a:r>
            <a:r>
              <a:rPr lang="en-US" b="1" dirty="0"/>
              <a:t> </a:t>
            </a:r>
            <a:r>
              <a:rPr lang="en-US" b="1" dirty="0" smtClean="0"/>
              <a:t>artery</a:t>
            </a:r>
            <a:endParaRPr lang="en-US" dirty="0"/>
          </a:p>
          <a:p>
            <a:r>
              <a:rPr lang="en-US" dirty="0"/>
              <a:t>The area over the deltoid is supplied by </a:t>
            </a:r>
            <a:r>
              <a:rPr lang="en-US" b="1" dirty="0"/>
              <a:t>the anterior and posterior circumflex humeral </a:t>
            </a:r>
            <a:r>
              <a:rPr lang="en-US" b="1" dirty="0" smtClean="0"/>
              <a:t>arteries</a:t>
            </a:r>
            <a:endParaRPr lang="en-US" dirty="0"/>
          </a:p>
        </p:txBody>
      </p:sp>
      <p:pic>
        <p:nvPicPr>
          <p:cNvPr id="7" name="Content Placeholder 6" descr="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600200"/>
            <a:ext cx="46482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8468" y="-9251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Cutaneous Vascular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Superficial veins: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cephalic vein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courses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along the cranial (cephalic)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margin of the limb, while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basilic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courses along the caudal (basic)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margin of the limb.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veins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dorsal venous network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dorsum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hand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terminate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draining into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beginning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basilic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vein)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cephalic vein)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Deep veins: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veins in the limbs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take the form of paired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accompanying veins, bearing the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name as the artery they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accompany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Content Placeholder 6" descr="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41148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0585" y="13028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_1200_927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%" t="5.564%" r="3.889%" b="17.489%"/>
          <a:stretch/>
        </p:blipFill>
        <p:spPr>
          <a:xfrm>
            <a:off x="21020" y="39415"/>
            <a:ext cx="9122979" cy="685274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86025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%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 idx="4294967295"/>
          </p:nvPr>
        </p:nvSpPr>
        <p:spPr>
          <a:xfrm>
            <a:off x="0" y="2819400"/>
            <a:ext cx="9144000" cy="200977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Foundation  Module </a:t>
            </a:r>
            <a:b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SGD/Dissection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Anterior Axio-appendicular Muscles</a:t>
            </a:r>
            <a:endParaRPr lang="en-US" sz="3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Subtit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91200"/>
            <a:ext cx="4953000" cy="106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1500"/>
              </a:lnSpc>
              <a:buFontTx/>
              <a:buNone/>
            </a:pPr>
            <a:endParaRPr lang="en-US" altLang="en-US" sz="28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ts val="1500"/>
              </a:lnSpc>
              <a:buFontTx/>
              <a:buNone/>
            </a:pPr>
            <a:endParaRPr lang="en-US" altLang="en-US" sz="28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03/03/25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/>
          <a:srcRect l="4.787%" t="7.561%" r="11.351%" b="8.025%"/>
          <a:stretch>
            <a:fillRect/>
          </a:stretch>
        </p:blipFill>
        <p:spPr bwMode="auto">
          <a:xfrm>
            <a:off x="3657602" y="304804"/>
            <a:ext cx="1711325" cy="2002301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5969391"/>
            <a:ext cx="472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Sajjad Hussain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Senior Demonstrator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2320" y="5514534"/>
            <a:ext cx="12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AA5AB7-D9B2-35C7-BCB2-8B7901D9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.481%" t="16.366%" r="7.739%" b="11.611%"/>
          <a:stretch/>
        </p:blipFill>
        <p:spPr>
          <a:xfrm>
            <a:off x="6576848" y="4766032"/>
            <a:ext cx="1652752" cy="123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5278"/>
            <a:ext cx="8229600" cy="1143000"/>
          </a:xfrm>
        </p:spPr>
        <p:txBody>
          <a:bodyPr>
            <a:normAutofit fontScale="90%"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largest muscle of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pectoral region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Origin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lip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bicipital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groove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612" y="1676401"/>
            <a:ext cx="3938588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0585" y="89122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Major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7638"/>
            <a:ext cx="3200400" cy="4800601"/>
          </a:xfrm>
        </p:spPr>
        <p:txBody>
          <a:bodyPr>
            <a:normAutofit fontScale="92.5%" lnSpcReduction="20%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Nerve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Supply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ateral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(C5 to C7) and medial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pectoral (C8 and T1) nerves.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head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flexes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arm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head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adducts and medially rotates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arm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7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.408%"/>
          <a:stretch/>
        </p:blipFill>
        <p:spPr>
          <a:xfrm>
            <a:off x="3505200" y="1417638"/>
            <a:ext cx="56388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5845" y="0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Minor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Origin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arises from 3rd, 4th, and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ribs near their costal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cartilages.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inserted by a short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tendon into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medial border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upper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scapula.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612" y="1447801"/>
            <a:ext cx="4090988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273" y="9207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Minor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Supply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Medial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pectoral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nerves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stabilizes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scapula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also assists in elevating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ribs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useful anatomical and surgical landmark </a:t>
            </a:r>
          </a:p>
        </p:txBody>
      </p:sp>
      <p:pic>
        <p:nvPicPr>
          <p:cNvPr id="8" name="Content Placeholder 7" descr="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7724" y="1524000"/>
            <a:ext cx="4257675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9207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Subclavius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40%" lnSpcReduction="20%"/>
          </a:bodyPr>
          <a:lstStyle/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Origin</a:t>
            </a:r>
          </a:p>
          <a:p>
            <a:pPr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It arises from 1</a:t>
            </a:r>
            <a:r>
              <a:rPr lang="en-US" sz="5000" baseline="30%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rib at the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costochondral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junction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It is inserted into the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groove on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surface of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clavicle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Nerve Supply</a:t>
            </a:r>
          </a:p>
          <a:p>
            <a:pPr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Nerve to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subclavius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, which arises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trunk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of brachial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plexus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Action </a:t>
            </a:r>
          </a:p>
          <a:p>
            <a:pPr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Stabilizes clavicle by pulling it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inferiorly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and medially during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movement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at the shoulder joint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8" name="Content Placeholder 7" descr="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1600200"/>
            <a:ext cx="4724400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72314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clavius-Muscle-Anterior-Chest-1024x7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3999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rigin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arises by a series of 8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digitations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upper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eight ribs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digitation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arises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1st and 2nd ribs,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whereas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digitations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arise from their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corresponding ribs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734344"/>
            <a:ext cx="4343400" cy="48188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13028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Anterior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inserted into the costal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scapula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its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medial border.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Nerve Supply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ong thoracic nerve/nerve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anterior (C5, C6,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C7).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734344"/>
            <a:ext cx="4343400" cy="48188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5916" y="13028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Anterior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32.5%" lnSpcReduction="20%"/>
          </a:bodyPr>
          <a:lstStyle/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Actions</a:t>
            </a:r>
            <a:endParaRPr lang="en-US" sz="7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 It is a powerful protractor of the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scapula, i.e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pulls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scapula forward around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wall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for pushing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punching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movements- </a:t>
            </a:r>
            <a:r>
              <a:rPr lang="en-US" sz="7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oxer’s </a:t>
            </a:r>
            <a:r>
              <a:rPr lang="en-US" sz="7400" b="1" dirty="0">
                <a:latin typeface="Times New Roman" pitchFamily="18" charset="0"/>
                <a:cs typeface="Times New Roman" pitchFamily="18" charset="0"/>
              </a:rPr>
              <a:t>muscle.</a:t>
            </a:r>
          </a:p>
          <a:p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It keeps the medial/vertebral border of scapula in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firm contact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with the chest wall.</a:t>
            </a:r>
          </a:p>
          <a:p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 Its lower 4 or 5 digitations along with lower part of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7400" dirty="0" err="1">
                <a:latin typeface="Times New Roman" pitchFamily="18" charset="0"/>
                <a:cs typeface="Times New Roman" pitchFamily="18" charset="0"/>
              </a:rPr>
              <a:t>trapezius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 rotate the scapula laterally and upwards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overhead abduction of the arm.</a:t>
            </a:r>
          </a:p>
        </p:txBody>
      </p:sp>
      <p:pic>
        <p:nvPicPr>
          <p:cNvPr id="8" name="Content Placeholder 7" descr="Pictur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828800"/>
            <a:ext cx="47244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840" y="-38045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5">
              <a:lumMod val="60%"/>
              <a:lumOff val="40%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Congenital anomaly of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%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Occasionally, a part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major, usually the </a:t>
            </a:r>
          </a:p>
          <a:p>
            <a:pPr algn="just">
              <a:lnSpc>
                <a:spcPct val="150%"/>
              </a:lnSpc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part, is absent at birth. This causes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weakness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%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adduction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medial rotation of the arm.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666" y="102255"/>
            <a:ext cx="3046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Vertical 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1434501"/>
              </p:ext>
            </p:extLst>
          </p:nvPr>
        </p:nvGraphicFramePr>
        <p:xfrm>
          <a:off x="1357789" y="1905000"/>
          <a:ext cx="2731769" cy="3992880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MISSION- VISION- VALUES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26770" y="1676402"/>
            <a:ext cx="3031331" cy="44497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impart evidence based research oriented medical education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best possible patient care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5">
              <a:lumMod val="60%"/>
              <a:lumOff val="40%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Paralysis of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 algn="ctr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paralysis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anterior muscle following an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injury to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long thoracic nerve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stab injury or during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removal of the breast tumor leads to the following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effects: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Protraction of scapula is weakened.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Inferior angle and medial border of scapula become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unduly prominent particularly when patient pushes his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hands against the wall, producing a clinical condition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winging of the scapula.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6822" y="15766"/>
            <a:ext cx="3046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Vertical 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ged-Scapu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Family Medicine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41512"/>
            <a:ext cx="6689187" cy="4979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75634" y="13028"/>
            <a:ext cx="275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Spiral 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Bioethics 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71601"/>
            <a:ext cx="9144000" cy="5486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1896" y="138112"/>
            <a:ext cx="275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Spiral 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FD81E-01C6-469F-A517-81DFAC1D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Artificial Intelligence</a:t>
            </a:r>
            <a:endParaRPr lang="x-none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55C7D-90FC-8719-33E4-80092CEB2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16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Diagnosis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Assistance: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AI algorithms can analyze medical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scans to aid in the accurate and efficient detection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 </a:t>
            </a:r>
          </a:p>
          <a:p>
            <a:pPr marL="457200" indent="-45720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fractures, assisting radiologists and clinicians in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interpretation.</a:t>
            </a:r>
          </a:p>
          <a:p>
            <a:pPr marL="457200" indent="-45720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Treatment Planning: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AI can help clinicians determine the optimal treatment approach for humerus fractures by analyzing patient data, such as fracture characteristics, medical history, and outcomes from similar cases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Outcome Prediction: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AI models can predict patient outcomes following humerus fracture treatment, providing valuable insights for clinicians in patient management and decision-making.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66729-9591-491F-B5F1-A833CAFA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8A4-93E7-48C4-BC13-30970DC65C9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0875" y="63936"/>
            <a:ext cx="275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Spiral 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%"/>
          </a:bodyPr>
          <a:lstStyle/>
          <a:p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Contributions of the individual muscles of the shoulder to </a:t>
            </a:r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 joint stability during abduction</a:t>
            </a:r>
            <a:b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https://europepmc.org/article/MED/18412511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aim of this study was to determine the relative contributions of the deltoid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rotator cuff muscles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joint stability during arm abduction.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three-dimensional model of the upper limb was used to calculate the muscle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joint-contact forces at the shoulder for abduction in the scapular plane. The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joints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shoulder girdle-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joint,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acromioclavicular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joint, and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joint-were each represented as an ideal three degree-of-freedom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ball-and-socket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joint. The articulation between the scapula and thorax was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two kinematic constraints. Eighteen muscle bundles were used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represent the lines of action of 11 muscle groups spanning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The three-dimensional positions of the clavicle, scapula,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abduction were measured using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intracortical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bone pins implanted into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subject. The measured bone positions were inputted into the model, and an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optimization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problem was solved to calculate the forces developed by the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muscles for abduction in the scapular plane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90875" y="0"/>
            <a:ext cx="275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Spiral Integration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To Access Digital Library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%" lnSpcReduction="20%"/>
          </a:bodyPr>
          <a:lstStyle/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Go to the website of HEC National Digital Library.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 Home Page, click on the INSTITUTES.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Select your desired Institute.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page will appear showing the resources of the institution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Journals and Researches will appear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You can find a Journal by clicking on JOURNALS AND DATABASE and enter a keyword to search for  your desired journal.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Clinically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Oriented Anatomy 7th Edition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Keith L. Moore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(Author),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Anne M. R. </a:t>
            </a:r>
          </a:p>
          <a:p>
            <a:pPr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  <a:hlinkClick r:id="rId3"/>
              </a:rPr>
              <a:t>Agur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(Author),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4"/>
              </a:rPr>
              <a:t>Arthur F.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hlinkClick r:id="rId4"/>
              </a:rPr>
              <a:t>Dalley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(Author)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Gray's Anatomy: The Anatomical Basis of Clinical Practice 42nd Edition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5"/>
              </a:rPr>
              <a:t>www.google.com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pictures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Resources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514600" y="0"/>
            <a:ext cx="5657850" cy="1208088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Umar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Model of  Integrated Lecture </a:t>
            </a:r>
          </a:p>
        </p:txBody>
      </p:sp>
      <p:pic>
        <p:nvPicPr>
          <p:cNvPr id="9220" name="Picture 2" descr="C:\Users\User\Downloads\WhatsApp Image 2022-10-11 at 2.02.06 PM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828800"/>
            <a:ext cx="4572000" cy="4398963"/>
          </a:xfrm>
        </p:spPr>
      </p:pic>
      <p:graphicFrame>
        <p:nvGraphicFramePr>
          <p:cNvPr id="7" name="Diagram 6"/>
          <p:cNvGraphicFramePr/>
          <p:nvPr/>
        </p:nvGraphicFramePr>
        <p:xfrm>
          <a:off x="5320043" y="1626973"/>
          <a:ext cx="3290557" cy="4421041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pic>
        <p:nvPicPr>
          <p:cNvPr id="922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0"/>
            <a:ext cx="1600200" cy="1373183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numCol="2">
            <a:normAutofit fontScale="55%" lnSpcReduction="20%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Which of the following is intrinsic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muslce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of  pectoral region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major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Trapezius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Subclavius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2.   Which of the following muscle is also known as Boxer’s muscle?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Deltoid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Dorsi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Trapezius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lphaLcParenR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3.  Damage to which nerve causes winging of scapula 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Median Nerve</a:t>
            </a:r>
            <a:endParaRPr lang="en-GB" sz="3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Long thoracic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Radial Nerve</a:t>
            </a:r>
          </a:p>
          <a:p>
            <a:pPr lvl="0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4.  Which muscle among the following serves as an important anatomical landmark?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major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Dorsi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Trapezius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minor</a:t>
            </a:r>
          </a:p>
          <a:p>
            <a:pPr marL="514350" lvl="0" indent="-514350">
              <a:buFont typeface="+mj-lt"/>
              <a:buAutoNum type="alphaLcParenR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5.     The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suspensory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ligament is the continuation of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Pectoral fascia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Superficial fascia of thorax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Deep thoracic fascia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Clavipectoral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fascia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0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%"/>
              </a:spcBef>
            </a:pPr>
            <a:r>
              <a:rPr lang="en-US" sz="4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Assessment </a:t>
            </a:r>
            <a:endParaRPr lang="en-US" sz="4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F8D4-C696-FCC6-4B6B-4C821FD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>
                <a:latin typeface="Times New Roman" pitchFamily="18" charset="0"/>
                <a:cs typeface="Times New Roman" pitchFamily="18" charset="0"/>
              </a:rPr>
              <a:t>Key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A79B9-98A8-9D15-4AC3-8E5857005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B824-65A3-464D-8156-4F28182A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%"/>
          </a:bodyPr>
          <a:lstStyle/>
          <a:p>
            <a:pPr algn="ctr"/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Learning Objectives</a:t>
            </a:r>
            <a:b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At the end of the Demonstration Student should be able to </a:t>
            </a:r>
            <a:r>
              <a:rPr lang="en-US" sz="3100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x-none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5A17-69B6-4B26-A303-58690750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25%" lnSpcReduction="20%"/>
          </a:bodyPr>
          <a:lstStyle/>
          <a:p>
            <a:pPr>
              <a:lnSpc>
                <a:spcPct val="120%"/>
              </a:lnSpc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Describe Superficial fascia with cutaneous nerve and vessels of anterior axio-appendicular region and tabulate muscles of the anterior axio-appendicular region.</a:t>
            </a:r>
          </a:p>
          <a:p>
            <a:pPr>
              <a:lnSpc>
                <a:spcPct val="120%"/>
              </a:lnSpc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Understand the bio-physiological aspects of anterior axio-appendicular region.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Practice principles of bioethics 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Understand the curative and preventive health care measures.  	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Read a relevant research article 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Apply strategic use of artificial intelligence in healthcare  	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Use HEC digital library 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/>
              <a:t>	</a:t>
            </a:r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endParaRPr lang="x-non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x-none" dirty="0"/>
              <a:t>	</a:t>
            </a:r>
          </a:p>
          <a:p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Subcutaneous tissue (superficial fascia)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containing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Deep fascia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compartmentalizing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investing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muscles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ectoral fascia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lavipectoral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fascia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0276"/>
            <a:ext cx="4038600" cy="43858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338" y="442926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%"/>
              </a:spcBef>
            </a:pPr>
            <a:r>
              <a:rPr lang="en-GB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Superficial and Deep Fascia, superficial nerve and vascular supply &amp; Muscles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5840" y="15766"/>
            <a:ext cx="217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Core Concept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/>
  <TotalTime>543</TotalTime>
  <Words>1563</Words>
  <Application>Microsoft Office PowerPoint</Application>
  <PresentationFormat>On-screen Show (4:3)</PresentationFormat>
  <Paragraphs>354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Foundation  Module  SGD/Dissection  Anterior Axio-appendicular Muscles</vt:lpstr>
      <vt:lpstr>MISSION- VISION- VALUES</vt:lpstr>
      <vt:lpstr> Professor Umar Model of  Integrated Lecture </vt:lpstr>
      <vt:lpstr>PowerPoint Presentation</vt:lpstr>
      <vt:lpstr>PowerPoint Presentation</vt:lpstr>
      <vt:lpstr>Key</vt:lpstr>
      <vt:lpstr>  Learning Objectives At the end of the Demonstration Student should be able to   </vt:lpstr>
      <vt:lpstr>PowerPoint Presentation</vt:lpstr>
      <vt:lpstr>Pectoral Fascia</vt:lpstr>
      <vt:lpstr> Pectoral Fascia </vt:lpstr>
      <vt:lpstr> Clavipectoral fascia </vt:lpstr>
      <vt:lpstr>Clavipectoral fascia</vt:lpstr>
      <vt:lpstr>Cutaneous Innervation</vt:lpstr>
      <vt:lpstr>Cutaneous Innervation</vt:lpstr>
      <vt:lpstr>Dermatomes</vt:lpstr>
      <vt:lpstr>Cutaneous Vascular Supply</vt:lpstr>
      <vt:lpstr>Cutaneous Vascular Supply</vt:lpstr>
      <vt:lpstr>PowerPoint Presentation</vt:lpstr>
      <vt:lpstr> Pectoralis Major </vt:lpstr>
      <vt:lpstr>Pectoralis Major</vt:lpstr>
      <vt:lpstr> Pectoralis Minor  </vt:lpstr>
      <vt:lpstr>Pectoralis Minor</vt:lpstr>
      <vt:lpstr> Subclavius  </vt:lpstr>
      <vt:lpstr>PowerPoint Presentation</vt:lpstr>
      <vt:lpstr> Serratus Anterior </vt:lpstr>
      <vt:lpstr>  Serratus Anterior  </vt:lpstr>
      <vt:lpstr>Serratus Anterior</vt:lpstr>
      <vt:lpstr>PowerPoint Presentation</vt:lpstr>
      <vt:lpstr>PowerPoint Presentation</vt:lpstr>
      <vt:lpstr>PowerPoint Presentation</vt:lpstr>
      <vt:lpstr>Family Medicine </vt:lpstr>
      <vt:lpstr>Bioethics </vt:lpstr>
      <vt:lpstr>Artificial Intelligence</vt:lpstr>
      <vt:lpstr> Contributions of the individual muscles of the shoulder to glenohumeral joint stability during abduction https://europepmc.org/article/MED/18412511  </vt:lpstr>
      <vt:lpstr> How To Access Digital Library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SGD/Dissection Anterior Axioappendicular Muscles</dc:title>
  <dc:creator>DR.ALI RAZA</dc:creator>
  <cp:lastModifiedBy>PMLS</cp:lastModifiedBy>
  <cp:revision>170</cp:revision>
  <dcterms:created xsi:type="dcterms:W3CDTF">2023-02-26T12:50:00Z</dcterms:created>
  <dcterms:modified xsi:type="dcterms:W3CDTF">2025-03-02T00:51:21Z</dcterms:modified>
</cp:coreProperties>
</file>