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0" r:id="rId2"/>
    <p:sldId id="256" r:id="rId3"/>
    <p:sldId id="324" r:id="rId4"/>
    <p:sldId id="325" r:id="rId5"/>
    <p:sldId id="302" r:id="rId6"/>
    <p:sldId id="304" r:id="rId7"/>
    <p:sldId id="298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308" r:id="rId48"/>
    <p:sldId id="310" r:id="rId49"/>
    <p:sldId id="312" r:id="rId50"/>
    <p:sldId id="297" r:id="rId51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0DCF6-2B67-4F03-9617-1ABD29F6E7B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CC4959-6099-43C8-96BF-591E15C27F5D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Learning objectives</a:t>
          </a:r>
        </a:p>
      </dgm:t>
    </dgm:pt>
    <dgm:pt modelId="{08556C56-6B04-4F78-8E74-45710BFA2499}" type="parTrans" cxnId="{9F211710-AB9C-4442-8013-56E4100D2FFB}">
      <dgm:prSet/>
      <dgm:spPr/>
      <dgm:t>
        <a:bodyPr/>
        <a:lstStyle/>
        <a:p>
          <a:endParaRPr lang="en-US"/>
        </a:p>
      </dgm:t>
    </dgm:pt>
    <dgm:pt modelId="{9CB2B99B-F478-45E2-9C4E-714F99C8B048}" type="sibTrans" cxnId="{9F211710-AB9C-4442-8013-56E4100D2FFB}">
      <dgm:prSet/>
      <dgm:spPr/>
      <dgm:t>
        <a:bodyPr/>
        <a:lstStyle/>
        <a:p>
          <a:endParaRPr lang="en-US"/>
        </a:p>
      </dgm:t>
    </dgm:pt>
    <dgm:pt modelId="{D506BA9B-B238-4101-A545-B8D1A3AAD73C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Anemia in Pregnancy </a:t>
          </a:r>
        </a:p>
        <a:p>
          <a:r>
            <a:rPr lang="en-US" dirty="0"/>
            <a:t>Core concept = 70%)</a:t>
          </a:r>
        </a:p>
      </dgm:t>
    </dgm:pt>
    <dgm:pt modelId="{4242BCA2-C06C-4BA1-A09B-7CAC9C7AEC58}" type="parTrans" cxnId="{73B17656-3244-4A9A-9F97-89236CC19169}">
      <dgm:prSet/>
      <dgm:spPr/>
      <dgm:t>
        <a:bodyPr/>
        <a:lstStyle/>
        <a:p>
          <a:endParaRPr lang="en-US"/>
        </a:p>
      </dgm:t>
    </dgm:pt>
    <dgm:pt modelId="{1C3E2F74-97DA-4CC2-85DC-164EF48F38E1}" type="sibTrans" cxnId="{73B17656-3244-4A9A-9F97-89236CC19169}">
      <dgm:prSet/>
      <dgm:spPr/>
      <dgm:t>
        <a:bodyPr/>
        <a:lstStyle/>
        <a:p>
          <a:endParaRPr lang="en-US"/>
        </a:p>
      </dgm:t>
    </dgm:pt>
    <dgm:pt modelId="{22E0F8DF-642B-49F6-9EF6-5095487F60E7}">
      <dgm:prSet/>
      <dgm:spPr/>
      <dgm:t>
        <a:bodyPr/>
        <a:lstStyle/>
        <a:p>
          <a:r>
            <a:rPr lang="en-US" dirty="0"/>
            <a:t>Related anatomy (horizontal integration 15%)</a:t>
          </a:r>
        </a:p>
      </dgm:t>
    </dgm:pt>
    <dgm:pt modelId="{963BF282-CA82-4CA1-AF12-08164D1EAB3D}" type="parTrans" cxnId="{CCE9DE24-BED4-463E-BE7A-46570F9970DF}">
      <dgm:prSet/>
      <dgm:spPr/>
      <dgm:t>
        <a:bodyPr/>
        <a:lstStyle/>
        <a:p>
          <a:endParaRPr lang="en-US"/>
        </a:p>
      </dgm:t>
    </dgm:pt>
    <dgm:pt modelId="{2327A703-FAAA-4199-B145-1410D7742E31}" type="sibTrans" cxnId="{CCE9DE24-BED4-463E-BE7A-46570F9970DF}">
      <dgm:prSet/>
      <dgm:spPr/>
      <dgm:t>
        <a:bodyPr/>
        <a:lstStyle/>
        <a:p>
          <a:endParaRPr lang="en-US"/>
        </a:p>
      </dgm:t>
    </dgm:pt>
    <dgm:pt modelId="{FC8138D8-B639-4573-A368-CE811638653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Related clinical findings (vertical integration – 10%)</a:t>
          </a:r>
        </a:p>
      </dgm:t>
    </dgm:pt>
    <dgm:pt modelId="{A7CBD70B-CD7C-4839-AAC7-4ADF7DCF1A2D}" type="parTrans" cxnId="{587927D1-75C0-47D9-8627-C5068A57D40A}">
      <dgm:prSet/>
      <dgm:spPr/>
      <dgm:t>
        <a:bodyPr/>
        <a:lstStyle/>
        <a:p>
          <a:endParaRPr lang="en-US"/>
        </a:p>
      </dgm:t>
    </dgm:pt>
    <dgm:pt modelId="{754F6C68-0673-46E2-AE5D-459913FA6225}" type="sibTrans" cxnId="{587927D1-75C0-47D9-8627-C5068A57D40A}">
      <dgm:prSet/>
      <dgm:spPr/>
      <dgm:t>
        <a:bodyPr/>
        <a:lstStyle/>
        <a:p>
          <a:endParaRPr lang="en-US"/>
        </a:p>
      </dgm:t>
    </dgm:pt>
    <dgm:pt modelId="{15B8FD52-1CE9-410C-B84A-A2CBCC5E5EC0}">
      <dgm:prSet/>
      <dgm:spPr/>
      <dgm:t>
        <a:bodyPr/>
        <a:lstStyle/>
        <a:p>
          <a:r>
            <a:rPr lang="en-US" dirty="0"/>
            <a:t>Research article related to topic (3%)</a:t>
          </a:r>
        </a:p>
      </dgm:t>
    </dgm:pt>
    <dgm:pt modelId="{6E3BF939-AB88-4110-824C-545956869395}" type="parTrans" cxnId="{E09C88D1-F814-4F0B-BAC2-AEA7796424B0}">
      <dgm:prSet/>
      <dgm:spPr/>
      <dgm:t>
        <a:bodyPr/>
        <a:lstStyle/>
        <a:p>
          <a:endParaRPr lang="en-US"/>
        </a:p>
      </dgm:t>
    </dgm:pt>
    <dgm:pt modelId="{31E09013-DC71-4026-9131-E1C4E57BA20A}" type="sibTrans" cxnId="{E09C88D1-F814-4F0B-BAC2-AEA7796424B0}">
      <dgm:prSet/>
      <dgm:spPr/>
      <dgm:t>
        <a:bodyPr/>
        <a:lstStyle/>
        <a:p>
          <a:endParaRPr lang="en-US"/>
        </a:p>
      </dgm:t>
    </dgm:pt>
    <dgm:pt modelId="{9725E4DE-0C5F-4A87-9D5C-CF8A730123F0}">
      <dgm:prSet/>
      <dgm:spPr/>
      <dgm:t>
        <a:bodyPr/>
        <a:lstStyle/>
        <a:p>
          <a:r>
            <a:rPr lang="en-US" dirty="0"/>
            <a:t>Ethics (2%)</a:t>
          </a:r>
        </a:p>
      </dgm:t>
    </dgm:pt>
    <dgm:pt modelId="{6CEBCFBD-9E61-4944-A7D5-2A707F9EFA07}" type="parTrans" cxnId="{7E6D1735-03D4-4968-AE37-FB9391A917F6}">
      <dgm:prSet/>
      <dgm:spPr/>
      <dgm:t>
        <a:bodyPr/>
        <a:lstStyle/>
        <a:p>
          <a:endParaRPr lang="en-US"/>
        </a:p>
      </dgm:t>
    </dgm:pt>
    <dgm:pt modelId="{567799BA-6AC0-4282-947C-45FDA12455BF}" type="sibTrans" cxnId="{7E6D1735-03D4-4968-AE37-FB9391A917F6}">
      <dgm:prSet/>
      <dgm:spPr/>
      <dgm:t>
        <a:bodyPr/>
        <a:lstStyle/>
        <a:p>
          <a:endParaRPr lang="en-US"/>
        </a:p>
      </dgm:t>
    </dgm:pt>
    <dgm:pt modelId="{7E0DE400-426E-4A61-8990-08CDE3586AB0}" type="pres">
      <dgm:prSet presAssocID="{DCE0DCF6-2B67-4F03-9617-1ABD29F6E7B2}" presName="linear" presStyleCnt="0">
        <dgm:presLayoutVars>
          <dgm:animLvl val="lvl"/>
          <dgm:resizeHandles val="exact"/>
        </dgm:presLayoutVars>
      </dgm:prSet>
      <dgm:spPr/>
    </dgm:pt>
    <dgm:pt modelId="{40A2F7BC-2A19-43DE-9823-7B25D9F0B099}" type="pres">
      <dgm:prSet presAssocID="{85CC4959-6099-43C8-96BF-591E15C27F5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D8B9D6A-8D1D-48B4-9AAB-09CDC392E105}" type="pres">
      <dgm:prSet presAssocID="{9CB2B99B-F478-45E2-9C4E-714F99C8B048}" presName="spacer" presStyleCnt="0"/>
      <dgm:spPr/>
    </dgm:pt>
    <dgm:pt modelId="{F76DA1C1-BE28-49DF-88F6-675B4B24DC4C}" type="pres">
      <dgm:prSet presAssocID="{D506BA9B-B238-4101-A545-B8D1A3AAD73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3EF787E-9CF8-4188-AC85-011D65AADE37}" type="pres">
      <dgm:prSet presAssocID="{1C3E2F74-97DA-4CC2-85DC-164EF48F38E1}" presName="spacer" presStyleCnt="0"/>
      <dgm:spPr/>
    </dgm:pt>
    <dgm:pt modelId="{4CA5F927-596E-4CBB-978C-C76D7B4D7297}" type="pres">
      <dgm:prSet presAssocID="{22E0F8DF-642B-49F6-9EF6-5095487F60E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CDD275A-52D8-406F-8C97-90525A1C31B8}" type="pres">
      <dgm:prSet presAssocID="{2327A703-FAAA-4199-B145-1410D7742E31}" presName="spacer" presStyleCnt="0"/>
      <dgm:spPr/>
    </dgm:pt>
    <dgm:pt modelId="{7007879B-F4AF-4541-9E04-BC2E3DE8A623}" type="pres">
      <dgm:prSet presAssocID="{FC8138D8-B639-4573-A368-CE811638653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9615CA8-1F4A-44EE-BA01-6B9EDF9FDF08}" type="pres">
      <dgm:prSet presAssocID="{754F6C68-0673-46E2-AE5D-459913FA6225}" presName="spacer" presStyleCnt="0"/>
      <dgm:spPr/>
    </dgm:pt>
    <dgm:pt modelId="{B6E438C8-B444-4975-B47C-DA2A839E5572}" type="pres">
      <dgm:prSet presAssocID="{15B8FD52-1CE9-410C-B84A-A2CBCC5E5EC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235BB4F-8270-43D2-B655-8CB901B8BC6F}" type="pres">
      <dgm:prSet presAssocID="{31E09013-DC71-4026-9131-E1C4E57BA20A}" presName="spacer" presStyleCnt="0"/>
      <dgm:spPr/>
    </dgm:pt>
    <dgm:pt modelId="{89816B95-3D49-43B3-ACC7-9222A899A4C7}" type="pres">
      <dgm:prSet presAssocID="{9725E4DE-0C5F-4A87-9D5C-CF8A730123F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F211710-AB9C-4442-8013-56E4100D2FFB}" srcId="{DCE0DCF6-2B67-4F03-9617-1ABD29F6E7B2}" destId="{85CC4959-6099-43C8-96BF-591E15C27F5D}" srcOrd="0" destOrd="0" parTransId="{08556C56-6B04-4F78-8E74-45710BFA2499}" sibTransId="{9CB2B99B-F478-45E2-9C4E-714F99C8B048}"/>
    <dgm:cxn modelId="{60E88621-04E2-4224-BC88-CD03ADA84CAD}" type="presOf" srcId="{22E0F8DF-642B-49F6-9EF6-5095487F60E7}" destId="{4CA5F927-596E-4CBB-978C-C76D7B4D7297}" srcOrd="0" destOrd="0" presId="urn:microsoft.com/office/officeart/2005/8/layout/vList2"/>
    <dgm:cxn modelId="{CCE9DE24-BED4-463E-BE7A-46570F9970DF}" srcId="{DCE0DCF6-2B67-4F03-9617-1ABD29F6E7B2}" destId="{22E0F8DF-642B-49F6-9EF6-5095487F60E7}" srcOrd="2" destOrd="0" parTransId="{963BF282-CA82-4CA1-AF12-08164D1EAB3D}" sibTransId="{2327A703-FAAA-4199-B145-1410D7742E31}"/>
    <dgm:cxn modelId="{7E6D1735-03D4-4968-AE37-FB9391A917F6}" srcId="{DCE0DCF6-2B67-4F03-9617-1ABD29F6E7B2}" destId="{9725E4DE-0C5F-4A87-9D5C-CF8A730123F0}" srcOrd="5" destOrd="0" parTransId="{6CEBCFBD-9E61-4944-A7D5-2A707F9EFA07}" sibTransId="{567799BA-6AC0-4282-947C-45FDA12455BF}"/>
    <dgm:cxn modelId="{73B17656-3244-4A9A-9F97-89236CC19169}" srcId="{DCE0DCF6-2B67-4F03-9617-1ABD29F6E7B2}" destId="{D506BA9B-B238-4101-A545-B8D1A3AAD73C}" srcOrd="1" destOrd="0" parTransId="{4242BCA2-C06C-4BA1-A09B-7CAC9C7AEC58}" sibTransId="{1C3E2F74-97DA-4CC2-85DC-164EF48F38E1}"/>
    <dgm:cxn modelId="{9D75DFAB-73C4-40F8-94C5-F4BCF236C3A7}" type="presOf" srcId="{85CC4959-6099-43C8-96BF-591E15C27F5D}" destId="{40A2F7BC-2A19-43DE-9823-7B25D9F0B099}" srcOrd="0" destOrd="0" presId="urn:microsoft.com/office/officeart/2005/8/layout/vList2"/>
    <dgm:cxn modelId="{A003CBB0-EC4E-41C6-9C05-E6145C4D4130}" type="presOf" srcId="{9725E4DE-0C5F-4A87-9D5C-CF8A730123F0}" destId="{89816B95-3D49-43B3-ACC7-9222A899A4C7}" srcOrd="0" destOrd="0" presId="urn:microsoft.com/office/officeart/2005/8/layout/vList2"/>
    <dgm:cxn modelId="{FF4D8BBA-D5A1-40DF-9B55-557C30C68798}" type="presOf" srcId="{15B8FD52-1CE9-410C-B84A-A2CBCC5E5EC0}" destId="{B6E438C8-B444-4975-B47C-DA2A839E5572}" srcOrd="0" destOrd="0" presId="urn:microsoft.com/office/officeart/2005/8/layout/vList2"/>
    <dgm:cxn modelId="{2B1225BC-A4F8-4959-B41F-1E19FA45C70F}" type="presOf" srcId="{FC8138D8-B639-4573-A368-CE8116386537}" destId="{7007879B-F4AF-4541-9E04-BC2E3DE8A623}" srcOrd="0" destOrd="0" presId="urn:microsoft.com/office/officeart/2005/8/layout/vList2"/>
    <dgm:cxn modelId="{54213AC0-84AB-4595-AE78-54282A3B2ABA}" type="presOf" srcId="{D506BA9B-B238-4101-A545-B8D1A3AAD73C}" destId="{F76DA1C1-BE28-49DF-88F6-675B4B24DC4C}" srcOrd="0" destOrd="0" presId="urn:microsoft.com/office/officeart/2005/8/layout/vList2"/>
    <dgm:cxn modelId="{587927D1-75C0-47D9-8627-C5068A57D40A}" srcId="{DCE0DCF6-2B67-4F03-9617-1ABD29F6E7B2}" destId="{FC8138D8-B639-4573-A368-CE8116386537}" srcOrd="3" destOrd="0" parTransId="{A7CBD70B-CD7C-4839-AAC7-4ADF7DCF1A2D}" sibTransId="{754F6C68-0673-46E2-AE5D-459913FA6225}"/>
    <dgm:cxn modelId="{E09C88D1-F814-4F0B-BAC2-AEA7796424B0}" srcId="{DCE0DCF6-2B67-4F03-9617-1ABD29F6E7B2}" destId="{15B8FD52-1CE9-410C-B84A-A2CBCC5E5EC0}" srcOrd="4" destOrd="0" parTransId="{6E3BF939-AB88-4110-824C-545956869395}" sibTransId="{31E09013-DC71-4026-9131-E1C4E57BA20A}"/>
    <dgm:cxn modelId="{EA81E6E0-E11C-4140-8399-B118E21B3AE9}" type="presOf" srcId="{DCE0DCF6-2B67-4F03-9617-1ABD29F6E7B2}" destId="{7E0DE400-426E-4A61-8990-08CDE3586AB0}" srcOrd="0" destOrd="0" presId="urn:microsoft.com/office/officeart/2005/8/layout/vList2"/>
    <dgm:cxn modelId="{5E7ACFA7-4EC4-4098-B0B8-07A5A71D44A7}" type="presParOf" srcId="{7E0DE400-426E-4A61-8990-08CDE3586AB0}" destId="{40A2F7BC-2A19-43DE-9823-7B25D9F0B099}" srcOrd="0" destOrd="0" presId="urn:microsoft.com/office/officeart/2005/8/layout/vList2"/>
    <dgm:cxn modelId="{1807C5F9-BCC5-40FD-9DA7-4025A06D2F4B}" type="presParOf" srcId="{7E0DE400-426E-4A61-8990-08CDE3586AB0}" destId="{4D8B9D6A-8D1D-48B4-9AAB-09CDC392E105}" srcOrd="1" destOrd="0" presId="urn:microsoft.com/office/officeart/2005/8/layout/vList2"/>
    <dgm:cxn modelId="{EBC7B82F-73BE-43E6-B98C-A63376674D24}" type="presParOf" srcId="{7E0DE400-426E-4A61-8990-08CDE3586AB0}" destId="{F76DA1C1-BE28-49DF-88F6-675B4B24DC4C}" srcOrd="2" destOrd="0" presId="urn:microsoft.com/office/officeart/2005/8/layout/vList2"/>
    <dgm:cxn modelId="{F968C9E2-66FD-4806-90E3-EC12C14DEBDB}" type="presParOf" srcId="{7E0DE400-426E-4A61-8990-08CDE3586AB0}" destId="{03EF787E-9CF8-4188-AC85-011D65AADE37}" srcOrd="3" destOrd="0" presId="urn:microsoft.com/office/officeart/2005/8/layout/vList2"/>
    <dgm:cxn modelId="{705A8100-B266-4481-B4F0-7819F449076F}" type="presParOf" srcId="{7E0DE400-426E-4A61-8990-08CDE3586AB0}" destId="{4CA5F927-596E-4CBB-978C-C76D7B4D7297}" srcOrd="4" destOrd="0" presId="urn:microsoft.com/office/officeart/2005/8/layout/vList2"/>
    <dgm:cxn modelId="{5362AB6B-0C6C-4C56-9901-23639BCB1D19}" type="presParOf" srcId="{7E0DE400-426E-4A61-8990-08CDE3586AB0}" destId="{7CDD275A-52D8-406F-8C97-90525A1C31B8}" srcOrd="5" destOrd="0" presId="urn:microsoft.com/office/officeart/2005/8/layout/vList2"/>
    <dgm:cxn modelId="{7DD2B18B-FB59-4333-B0DA-909EC0F1267B}" type="presParOf" srcId="{7E0DE400-426E-4A61-8990-08CDE3586AB0}" destId="{7007879B-F4AF-4541-9E04-BC2E3DE8A623}" srcOrd="6" destOrd="0" presId="urn:microsoft.com/office/officeart/2005/8/layout/vList2"/>
    <dgm:cxn modelId="{1A0A211A-85C0-4404-BD93-B64B737D5CD5}" type="presParOf" srcId="{7E0DE400-426E-4A61-8990-08CDE3586AB0}" destId="{19615CA8-1F4A-44EE-BA01-6B9EDF9FDF08}" srcOrd="7" destOrd="0" presId="urn:microsoft.com/office/officeart/2005/8/layout/vList2"/>
    <dgm:cxn modelId="{632CBBC3-6A38-458B-99FD-CD55287157FA}" type="presParOf" srcId="{7E0DE400-426E-4A61-8990-08CDE3586AB0}" destId="{B6E438C8-B444-4975-B47C-DA2A839E5572}" srcOrd="8" destOrd="0" presId="urn:microsoft.com/office/officeart/2005/8/layout/vList2"/>
    <dgm:cxn modelId="{F22E2239-F0EF-4871-8537-2FE1EFA94A90}" type="presParOf" srcId="{7E0DE400-426E-4A61-8990-08CDE3586AB0}" destId="{9235BB4F-8270-43D2-B655-8CB901B8BC6F}" srcOrd="9" destOrd="0" presId="urn:microsoft.com/office/officeart/2005/8/layout/vList2"/>
    <dgm:cxn modelId="{1FEA6A49-DCEC-4094-AC9B-E036F8CEA721}" type="presParOf" srcId="{7E0DE400-426E-4A61-8990-08CDE3586AB0}" destId="{89816B95-3D49-43B3-ACC7-9222A899A4C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9763C-B19C-495F-94E4-163DF337546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6E2F7F-73F2-4582-8E2E-460190AFAC25}">
      <dgm:prSet/>
      <dgm:spPr/>
      <dgm:t>
        <a:bodyPr/>
        <a:lstStyle/>
        <a:p>
          <a:r>
            <a:rPr lang="en-US" dirty="0"/>
            <a:t>Check compliance with Iron and calcium on every antenatal visit</a:t>
          </a:r>
        </a:p>
      </dgm:t>
    </dgm:pt>
    <dgm:pt modelId="{6CD5B6BE-3CC6-4AAC-9981-F4451D7C8AD8}" type="parTrans" cxnId="{6182123B-E28F-4D3F-8D28-BFEBF3B55D0B}">
      <dgm:prSet/>
      <dgm:spPr/>
      <dgm:t>
        <a:bodyPr/>
        <a:lstStyle/>
        <a:p>
          <a:endParaRPr lang="en-US"/>
        </a:p>
      </dgm:t>
    </dgm:pt>
    <dgm:pt modelId="{D5AE8C6C-37FB-4D99-A42F-7B499FA36444}" type="sibTrans" cxnId="{6182123B-E28F-4D3F-8D28-BFEBF3B55D0B}">
      <dgm:prSet/>
      <dgm:spPr/>
      <dgm:t>
        <a:bodyPr/>
        <a:lstStyle/>
        <a:p>
          <a:endParaRPr lang="en-US"/>
        </a:p>
      </dgm:t>
    </dgm:pt>
    <dgm:pt modelId="{0E1E9B51-E019-4B96-8818-E38F12452948}">
      <dgm:prSet/>
      <dgm:spPr/>
      <dgm:t>
        <a:bodyPr/>
        <a:lstStyle/>
        <a:p>
          <a:r>
            <a:rPr lang="en-US" dirty="0"/>
            <a:t>Anemia</a:t>
          </a:r>
          <a:r>
            <a:rPr lang="en-US" baseline="0" dirty="0"/>
            <a:t> should be treated </a:t>
          </a:r>
          <a:r>
            <a:rPr lang="en-US" baseline="0" dirty="0" err="1"/>
            <a:t>prepregnancy</a:t>
          </a:r>
          <a:r>
            <a:rPr lang="en-US" baseline="0" dirty="0"/>
            <a:t>.</a:t>
          </a:r>
          <a:endParaRPr lang="en-US" dirty="0"/>
        </a:p>
      </dgm:t>
    </dgm:pt>
    <dgm:pt modelId="{805863B7-24EB-4E90-AA57-8DE06A69AE81}" type="sibTrans" cxnId="{928679AB-09F1-480A-AE94-1166A668F5F3}">
      <dgm:prSet/>
      <dgm:spPr/>
      <dgm:t>
        <a:bodyPr/>
        <a:lstStyle/>
        <a:p>
          <a:endParaRPr lang="en-US"/>
        </a:p>
      </dgm:t>
    </dgm:pt>
    <dgm:pt modelId="{C1C64BD9-A1E7-4BFF-888B-25DFFC13C567}" type="parTrans" cxnId="{928679AB-09F1-480A-AE94-1166A668F5F3}">
      <dgm:prSet/>
      <dgm:spPr/>
      <dgm:t>
        <a:bodyPr/>
        <a:lstStyle/>
        <a:p>
          <a:endParaRPr lang="en-US"/>
        </a:p>
      </dgm:t>
    </dgm:pt>
    <dgm:pt modelId="{82EC8861-9AB4-4912-80E8-F96C016EFEB0}">
      <dgm:prSet/>
      <dgm:spPr/>
      <dgm:t>
        <a:bodyPr/>
        <a:lstStyle/>
        <a:p>
          <a:r>
            <a:rPr lang="en-US" dirty="0"/>
            <a:t>High risk patients should be referred timely to tertiary care facilities </a:t>
          </a:r>
        </a:p>
      </dgm:t>
    </dgm:pt>
    <dgm:pt modelId="{BBB0CDC4-F3AA-468C-A976-D884E286E191}" type="parTrans" cxnId="{AE656345-5650-4A7E-87CB-BE4FC8A309F5}">
      <dgm:prSet/>
      <dgm:spPr/>
      <dgm:t>
        <a:bodyPr/>
        <a:lstStyle/>
        <a:p>
          <a:endParaRPr lang="en-US"/>
        </a:p>
      </dgm:t>
    </dgm:pt>
    <dgm:pt modelId="{0CACE80F-6622-4F05-BA65-F335089C5532}" type="sibTrans" cxnId="{AE656345-5650-4A7E-87CB-BE4FC8A309F5}">
      <dgm:prSet/>
      <dgm:spPr/>
      <dgm:t>
        <a:bodyPr/>
        <a:lstStyle/>
        <a:p>
          <a:endParaRPr lang="en-US"/>
        </a:p>
      </dgm:t>
    </dgm:pt>
    <dgm:pt modelId="{A9D228D3-61B2-40D0-97E1-1C102A53DEA5}" type="pres">
      <dgm:prSet presAssocID="{2D59763C-B19C-495F-94E4-163DF3375467}" presName="linear" presStyleCnt="0">
        <dgm:presLayoutVars>
          <dgm:animLvl val="lvl"/>
          <dgm:resizeHandles val="exact"/>
        </dgm:presLayoutVars>
      </dgm:prSet>
      <dgm:spPr/>
    </dgm:pt>
    <dgm:pt modelId="{0F3DA1F4-D408-450D-A683-AE6EE2FFDA42}" type="pres">
      <dgm:prSet presAssocID="{0E1E9B51-E019-4B96-8818-E38F1245294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0F8842-B0C6-4AD7-9DD5-6302AA9D44DD}" type="pres">
      <dgm:prSet presAssocID="{805863B7-24EB-4E90-AA57-8DE06A69AE81}" presName="spacer" presStyleCnt="0"/>
      <dgm:spPr/>
    </dgm:pt>
    <dgm:pt modelId="{4FFEB7DB-45D9-455C-AB04-35EF2BF9FF30}" type="pres">
      <dgm:prSet presAssocID="{DE6E2F7F-73F2-4582-8E2E-460190AFAC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7636CC5-80DC-4FDE-A74B-6C6860856636}" type="pres">
      <dgm:prSet presAssocID="{D5AE8C6C-37FB-4D99-A42F-7B499FA36444}" presName="spacer" presStyleCnt="0"/>
      <dgm:spPr/>
    </dgm:pt>
    <dgm:pt modelId="{72664361-180A-42CF-A6C8-DD47B3D3AB3A}" type="pres">
      <dgm:prSet presAssocID="{82EC8861-9AB4-4912-80E8-F96C016EFE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EAB9F07-4CF6-4E28-B858-F518C0235869}" type="presOf" srcId="{82EC8861-9AB4-4912-80E8-F96C016EFEB0}" destId="{72664361-180A-42CF-A6C8-DD47B3D3AB3A}" srcOrd="0" destOrd="0" presId="urn:microsoft.com/office/officeart/2005/8/layout/vList2"/>
    <dgm:cxn modelId="{6182123B-E28F-4D3F-8D28-BFEBF3B55D0B}" srcId="{2D59763C-B19C-495F-94E4-163DF3375467}" destId="{DE6E2F7F-73F2-4582-8E2E-460190AFAC25}" srcOrd="1" destOrd="0" parTransId="{6CD5B6BE-3CC6-4AAC-9981-F4451D7C8AD8}" sibTransId="{D5AE8C6C-37FB-4D99-A42F-7B499FA36444}"/>
    <dgm:cxn modelId="{AE656345-5650-4A7E-87CB-BE4FC8A309F5}" srcId="{2D59763C-B19C-495F-94E4-163DF3375467}" destId="{82EC8861-9AB4-4912-80E8-F96C016EFEB0}" srcOrd="2" destOrd="0" parTransId="{BBB0CDC4-F3AA-468C-A976-D884E286E191}" sibTransId="{0CACE80F-6622-4F05-BA65-F335089C5532}"/>
    <dgm:cxn modelId="{1DEDD393-F3EC-48FA-B911-E37018C4F261}" type="presOf" srcId="{DE6E2F7F-73F2-4582-8E2E-460190AFAC25}" destId="{4FFEB7DB-45D9-455C-AB04-35EF2BF9FF30}" srcOrd="0" destOrd="0" presId="urn:microsoft.com/office/officeart/2005/8/layout/vList2"/>
    <dgm:cxn modelId="{928679AB-09F1-480A-AE94-1166A668F5F3}" srcId="{2D59763C-B19C-495F-94E4-163DF3375467}" destId="{0E1E9B51-E019-4B96-8818-E38F12452948}" srcOrd="0" destOrd="0" parTransId="{C1C64BD9-A1E7-4BFF-888B-25DFFC13C567}" sibTransId="{805863B7-24EB-4E90-AA57-8DE06A69AE81}"/>
    <dgm:cxn modelId="{4F9B4FB3-6E7E-437E-9EAD-78A414CC61B8}" type="presOf" srcId="{0E1E9B51-E019-4B96-8818-E38F12452948}" destId="{0F3DA1F4-D408-450D-A683-AE6EE2FFDA42}" srcOrd="0" destOrd="0" presId="urn:microsoft.com/office/officeart/2005/8/layout/vList2"/>
    <dgm:cxn modelId="{DC497BE3-8A00-4EF6-84FD-70732FF0DF89}" type="presOf" srcId="{2D59763C-B19C-495F-94E4-163DF3375467}" destId="{A9D228D3-61B2-40D0-97E1-1C102A53DEA5}" srcOrd="0" destOrd="0" presId="urn:microsoft.com/office/officeart/2005/8/layout/vList2"/>
    <dgm:cxn modelId="{3A561D1A-4BE2-4A93-84AA-5969717D589B}" type="presParOf" srcId="{A9D228D3-61B2-40D0-97E1-1C102A53DEA5}" destId="{0F3DA1F4-D408-450D-A683-AE6EE2FFDA42}" srcOrd="0" destOrd="0" presId="urn:microsoft.com/office/officeart/2005/8/layout/vList2"/>
    <dgm:cxn modelId="{9CF77DF0-7945-434F-B2B0-014899F85BC0}" type="presParOf" srcId="{A9D228D3-61B2-40D0-97E1-1C102A53DEA5}" destId="{AB0F8842-B0C6-4AD7-9DD5-6302AA9D44DD}" srcOrd="1" destOrd="0" presId="urn:microsoft.com/office/officeart/2005/8/layout/vList2"/>
    <dgm:cxn modelId="{55697DD5-8786-4526-B5B5-CCD055826813}" type="presParOf" srcId="{A9D228D3-61B2-40D0-97E1-1C102A53DEA5}" destId="{4FFEB7DB-45D9-455C-AB04-35EF2BF9FF30}" srcOrd="2" destOrd="0" presId="urn:microsoft.com/office/officeart/2005/8/layout/vList2"/>
    <dgm:cxn modelId="{02801A51-9813-4F19-A74C-2222A80E1CDD}" type="presParOf" srcId="{A9D228D3-61B2-40D0-97E1-1C102A53DEA5}" destId="{87636CC5-80DC-4FDE-A74B-6C6860856636}" srcOrd="3" destOrd="0" presId="urn:microsoft.com/office/officeart/2005/8/layout/vList2"/>
    <dgm:cxn modelId="{796F4523-47DC-4D62-B380-116AF5126A2C}" type="presParOf" srcId="{A9D228D3-61B2-40D0-97E1-1C102A53DEA5}" destId="{72664361-180A-42CF-A6C8-DD47B3D3AB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2F7BC-2A19-43DE-9823-7B25D9F0B099}">
      <dsp:nvSpPr>
        <dsp:cNvPr id="0" name=""/>
        <dsp:cNvSpPr/>
      </dsp:nvSpPr>
      <dsp:spPr>
        <a:xfrm>
          <a:off x="0" y="109243"/>
          <a:ext cx="9813550" cy="141736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Learning objectives</a:t>
          </a:r>
        </a:p>
      </dsp:txBody>
      <dsp:txXfrm>
        <a:off x="69190" y="178433"/>
        <a:ext cx="9675170" cy="1278983"/>
      </dsp:txXfrm>
    </dsp:sp>
    <dsp:sp modelId="{F76DA1C1-BE28-49DF-88F6-675B4B24DC4C}">
      <dsp:nvSpPr>
        <dsp:cNvPr id="0" name=""/>
        <dsp:cNvSpPr/>
      </dsp:nvSpPr>
      <dsp:spPr>
        <a:xfrm>
          <a:off x="0" y="1615886"/>
          <a:ext cx="9813550" cy="1417363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Anemia in Pregnancy 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Core concept = 70%)</a:t>
          </a:r>
        </a:p>
      </dsp:txBody>
      <dsp:txXfrm>
        <a:off x="69190" y="1685076"/>
        <a:ext cx="9675170" cy="1278983"/>
      </dsp:txXfrm>
    </dsp:sp>
    <dsp:sp modelId="{4CA5F927-596E-4CBB-978C-C76D7B4D7297}">
      <dsp:nvSpPr>
        <dsp:cNvPr id="0" name=""/>
        <dsp:cNvSpPr/>
      </dsp:nvSpPr>
      <dsp:spPr>
        <a:xfrm>
          <a:off x="0" y="3122530"/>
          <a:ext cx="9813550" cy="1417363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Related anatomy (horizontal integration 15%)</a:t>
          </a:r>
        </a:p>
      </dsp:txBody>
      <dsp:txXfrm>
        <a:off x="69190" y="3191720"/>
        <a:ext cx="9675170" cy="1278983"/>
      </dsp:txXfrm>
    </dsp:sp>
    <dsp:sp modelId="{7007879B-F4AF-4541-9E04-BC2E3DE8A623}">
      <dsp:nvSpPr>
        <dsp:cNvPr id="0" name=""/>
        <dsp:cNvSpPr/>
      </dsp:nvSpPr>
      <dsp:spPr>
        <a:xfrm>
          <a:off x="0" y="4629174"/>
          <a:ext cx="9813550" cy="141736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Related clinical findings (vertical integration – 10%)</a:t>
          </a:r>
        </a:p>
      </dsp:txBody>
      <dsp:txXfrm>
        <a:off x="69190" y="4698364"/>
        <a:ext cx="9675170" cy="1278983"/>
      </dsp:txXfrm>
    </dsp:sp>
    <dsp:sp modelId="{B6E438C8-B444-4975-B47C-DA2A839E5572}">
      <dsp:nvSpPr>
        <dsp:cNvPr id="0" name=""/>
        <dsp:cNvSpPr/>
      </dsp:nvSpPr>
      <dsp:spPr>
        <a:xfrm>
          <a:off x="0" y="6135817"/>
          <a:ext cx="9813550" cy="1417363"/>
        </a:xfrm>
        <a:prstGeom prst="round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Research article related to topic (3%)</a:t>
          </a:r>
        </a:p>
      </dsp:txBody>
      <dsp:txXfrm>
        <a:off x="69190" y="6205007"/>
        <a:ext cx="9675170" cy="1278983"/>
      </dsp:txXfrm>
    </dsp:sp>
    <dsp:sp modelId="{89816B95-3D49-43B3-ACC7-9222A899A4C7}">
      <dsp:nvSpPr>
        <dsp:cNvPr id="0" name=""/>
        <dsp:cNvSpPr/>
      </dsp:nvSpPr>
      <dsp:spPr>
        <a:xfrm>
          <a:off x="0" y="7642461"/>
          <a:ext cx="9813550" cy="1417363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Ethics (2%)</a:t>
          </a:r>
        </a:p>
      </dsp:txBody>
      <dsp:txXfrm>
        <a:off x="69190" y="7711651"/>
        <a:ext cx="9675170" cy="1278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DA1F4-D408-450D-A683-AE6EE2FFDA42}">
      <dsp:nvSpPr>
        <dsp:cNvPr id="0" name=""/>
        <dsp:cNvSpPr/>
      </dsp:nvSpPr>
      <dsp:spPr>
        <a:xfrm>
          <a:off x="0" y="13774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Anemia</a:t>
          </a:r>
          <a:r>
            <a:rPr lang="en-US" sz="5100" kern="1200" baseline="0" dirty="0"/>
            <a:t> should be treated </a:t>
          </a:r>
          <a:r>
            <a:rPr lang="en-US" sz="5100" kern="1200" baseline="0" dirty="0" err="1"/>
            <a:t>prepregnancy</a:t>
          </a:r>
          <a:r>
            <a:rPr lang="en-US" sz="5100" kern="1200" baseline="0" dirty="0"/>
            <a:t>.</a:t>
          </a:r>
          <a:endParaRPr lang="en-US" sz="5100" kern="1200" dirty="0"/>
        </a:p>
      </dsp:txBody>
      <dsp:txXfrm>
        <a:off x="139271" y="153045"/>
        <a:ext cx="9542090" cy="2574429"/>
      </dsp:txXfrm>
    </dsp:sp>
    <dsp:sp modelId="{4FFEB7DB-45D9-455C-AB04-35EF2BF9FF30}">
      <dsp:nvSpPr>
        <dsp:cNvPr id="0" name=""/>
        <dsp:cNvSpPr/>
      </dsp:nvSpPr>
      <dsp:spPr>
        <a:xfrm>
          <a:off x="0" y="3013626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Check compliance with Iron and calcium on every antenatal visit</a:t>
          </a:r>
        </a:p>
      </dsp:txBody>
      <dsp:txXfrm>
        <a:off x="139271" y="3152897"/>
        <a:ext cx="9542090" cy="2574429"/>
      </dsp:txXfrm>
    </dsp:sp>
    <dsp:sp modelId="{72664361-180A-42CF-A6C8-DD47B3D3AB3A}">
      <dsp:nvSpPr>
        <dsp:cNvPr id="0" name=""/>
        <dsp:cNvSpPr/>
      </dsp:nvSpPr>
      <dsp:spPr>
        <a:xfrm>
          <a:off x="0" y="6013477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High risk patients should be referred timely to tertiary care facilities </a:t>
          </a:r>
        </a:p>
      </dsp:txBody>
      <dsp:txXfrm>
        <a:off x="139271" y="6152748"/>
        <a:ext cx="9542090" cy="2574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62748" y="729476"/>
            <a:ext cx="8578603" cy="905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4764" y="2888685"/>
            <a:ext cx="12278994" cy="7207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"/>
            <a:ext cx="20104100" cy="1130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>
            <a:fillRect/>
          </a:stretch>
        </p:blipFill>
        <p:spPr bwMode="auto">
          <a:xfrm>
            <a:off x="4395154" y="3561965"/>
            <a:ext cx="11466929" cy="422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520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30922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95" dirty="0"/>
              <a:t>ANEMIA</a:t>
            </a:r>
            <a:r>
              <a:rPr sz="7000" spc="-315" dirty="0"/>
              <a:t> </a:t>
            </a:r>
            <a:r>
              <a:rPr sz="7000" spc="60" dirty="0"/>
              <a:t>IN</a:t>
            </a:r>
            <a:r>
              <a:rPr sz="7000" spc="-315" dirty="0"/>
              <a:t> </a:t>
            </a:r>
            <a:r>
              <a:rPr sz="7000" spc="-150" dirty="0"/>
              <a:t>PREGNANCY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998517" y="3522271"/>
            <a:ext cx="11663680" cy="39192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indent="-367030">
              <a:lnSpc>
                <a:spcPct val="100000"/>
              </a:lnSpc>
              <a:spcBef>
                <a:spcPts val="125"/>
              </a:spcBef>
              <a:buSzPct val="123611"/>
              <a:buFont typeface="SimSun"/>
              <a:buChar char="•"/>
              <a:tabLst>
                <a:tab pos="405130" algn="l"/>
                <a:tab pos="3392170" algn="l"/>
              </a:tabLst>
            </a:pPr>
            <a:r>
              <a:rPr sz="3600" spc="-25" dirty="0">
                <a:solidFill>
                  <a:srgbClr val="5E5E5E"/>
                </a:solidFill>
                <a:latin typeface="Arial MT"/>
                <a:cs typeface="Arial MT"/>
              </a:rPr>
              <a:t>WHO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5" dirty="0">
                <a:solidFill>
                  <a:srgbClr val="5E5E5E"/>
                </a:solidFill>
                <a:latin typeface="Arial MT"/>
                <a:cs typeface="Arial MT"/>
              </a:rPr>
              <a:t>defines	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it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 as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55"/>
              </a:spcBef>
              <a:buSzPct val="123611"/>
              <a:buFont typeface="SimSun"/>
              <a:buChar char="•"/>
              <a:tabLst>
                <a:tab pos="1410335" algn="l"/>
              </a:tabLst>
            </a:pPr>
            <a:r>
              <a:rPr sz="3600" spc="40" dirty="0">
                <a:solidFill>
                  <a:srgbClr val="5E5E5E"/>
                </a:solidFill>
                <a:latin typeface="Arial MT"/>
                <a:cs typeface="Arial MT"/>
              </a:rPr>
              <a:t>Hemoglobin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60" dirty="0">
                <a:solidFill>
                  <a:srgbClr val="5E5E5E"/>
                </a:solidFill>
                <a:latin typeface="Arial MT"/>
                <a:cs typeface="Arial MT"/>
              </a:rPr>
              <a:t>below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5" dirty="0">
                <a:solidFill>
                  <a:srgbClr val="5E5E5E"/>
                </a:solidFill>
                <a:latin typeface="Arial MT"/>
                <a:cs typeface="Arial MT"/>
              </a:rPr>
              <a:t>11gm/dl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3000"/>
              </a:spcBef>
              <a:buSzPct val="123611"/>
              <a:buFont typeface="SimSun"/>
              <a:buChar char="•"/>
              <a:tabLst>
                <a:tab pos="1410335" algn="l"/>
              </a:tabLst>
            </a:pPr>
            <a:r>
              <a:rPr sz="3600" spc="45" dirty="0">
                <a:solidFill>
                  <a:srgbClr val="5E5E5E"/>
                </a:solidFill>
                <a:latin typeface="Arial MT"/>
                <a:cs typeface="Arial MT"/>
              </a:rPr>
              <a:t>Hematocrit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of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10" dirty="0">
                <a:solidFill>
                  <a:srgbClr val="5E5E5E"/>
                </a:solidFill>
                <a:latin typeface="Arial MT"/>
                <a:cs typeface="Arial MT"/>
              </a:rPr>
              <a:t>less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25" dirty="0">
                <a:solidFill>
                  <a:srgbClr val="5E5E5E"/>
                </a:solidFill>
                <a:latin typeface="Arial MT"/>
                <a:cs typeface="Arial MT"/>
              </a:rPr>
              <a:t>than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14" dirty="0">
                <a:solidFill>
                  <a:srgbClr val="5E5E5E"/>
                </a:solidFill>
                <a:latin typeface="Arial MT"/>
                <a:cs typeface="Arial MT"/>
              </a:rPr>
              <a:t>33%.</a:t>
            </a:r>
            <a:endParaRPr sz="3600">
              <a:latin typeface="Arial MT"/>
              <a:cs typeface="Arial MT"/>
            </a:endParaRPr>
          </a:p>
          <a:p>
            <a:pPr marL="404495" indent="-367030">
              <a:lnSpc>
                <a:spcPct val="100000"/>
              </a:lnSpc>
              <a:spcBef>
                <a:spcPts val="1380"/>
              </a:spcBef>
              <a:buSzPct val="123611"/>
              <a:buFont typeface="SimSun"/>
              <a:buChar char="•"/>
              <a:tabLst>
                <a:tab pos="405130" algn="l"/>
                <a:tab pos="9106535" algn="l"/>
              </a:tabLst>
            </a:pP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Centre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0" dirty="0">
                <a:solidFill>
                  <a:srgbClr val="5E5E5E"/>
                </a:solidFill>
                <a:latin typeface="Arial MT"/>
                <a:cs typeface="Arial MT"/>
              </a:rPr>
              <a:t>for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Disease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5" dirty="0">
                <a:solidFill>
                  <a:srgbClr val="5E5E5E"/>
                </a:solidFill>
                <a:latin typeface="Arial MT"/>
                <a:cs typeface="Arial MT"/>
              </a:rPr>
              <a:t>Control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110" dirty="0">
                <a:solidFill>
                  <a:srgbClr val="5E5E5E"/>
                </a:solidFill>
                <a:latin typeface="Arial MT"/>
                <a:cs typeface="Arial MT"/>
              </a:rPr>
              <a:t>(CDC)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5" dirty="0">
                <a:solidFill>
                  <a:srgbClr val="5E5E5E"/>
                </a:solidFill>
                <a:latin typeface="Arial MT"/>
                <a:cs typeface="Arial MT"/>
              </a:rPr>
              <a:t>defines	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as</a:t>
            </a:r>
            <a:endParaRPr sz="3600">
              <a:latin typeface="Arial MT"/>
              <a:cs typeface="Arial MT"/>
            </a:endParaRPr>
          </a:p>
          <a:p>
            <a:pPr marL="1537970" lvl="1" indent="-495300">
              <a:lnSpc>
                <a:spcPct val="100000"/>
              </a:lnSpc>
              <a:spcBef>
                <a:spcPts val="50"/>
              </a:spcBef>
              <a:buSzPct val="123611"/>
              <a:buFont typeface="SimSun"/>
              <a:buChar char="•"/>
              <a:tabLst>
                <a:tab pos="1538605" algn="l"/>
              </a:tabLst>
            </a:pPr>
            <a:r>
              <a:rPr sz="3600" spc="80" dirty="0">
                <a:solidFill>
                  <a:srgbClr val="5E5E5E"/>
                </a:solidFill>
                <a:latin typeface="Arial MT"/>
                <a:cs typeface="Arial MT"/>
              </a:rPr>
              <a:t>Hb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95" dirty="0">
                <a:solidFill>
                  <a:srgbClr val="5E5E5E"/>
                </a:solidFill>
                <a:latin typeface="Arial MT"/>
                <a:cs typeface="Arial MT"/>
              </a:rPr>
              <a:t>conc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&lt;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0" dirty="0">
                <a:solidFill>
                  <a:srgbClr val="5E5E5E"/>
                </a:solidFill>
                <a:latin typeface="Arial MT"/>
                <a:cs typeface="Arial MT"/>
              </a:rPr>
              <a:t>11gm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25" dirty="0">
                <a:solidFill>
                  <a:srgbClr val="5E5E5E"/>
                </a:solidFill>
                <a:latin typeface="Arial MT"/>
                <a:cs typeface="Arial MT"/>
              </a:rPr>
              <a:t>%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in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1st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and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3rd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25" dirty="0">
                <a:solidFill>
                  <a:srgbClr val="5E5E5E"/>
                </a:solidFill>
                <a:latin typeface="Arial MT"/>
                <a:cs typeface="Arial MT"/>
              </a:rPr>
              <a:t>trimesters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and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55"/>
              </a:spcBef>
              <a:buSzPct val="123611"/>
              <a:buFont typeface="SimSun"/>
              <a:buChar char="•"/>
              <a:tabLst>
                <a:tab pos="1410335" algn="l"/>
                <a:tab pos="3543935" algn="l"/>
              </a:tabLst>
            </a:pPr>
            <a:r>
              <a:rPr sz="3600" spc="80" dirty="0">
                <a:solidFill>
                  <a:srgbClr val="5E5E5E"/>
                </a:solidFill>
                <a:latin typeface="Arial MT"/>
                <a:cs typeface="Arial MT"/>
              </a:rPr>
              <a:t>Hb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95" dirty="0">
                <a:solidFill>
                  <a:srgbClr val="5E5E5E"/>
                </a:solidFill>
                <a:latin typeface="Arial MT"/>
                <a:cs typeface="Arial MT"/>
              </a:rPr>
              <a:t>conc	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&lt;</a:t>
            </a:r>
            <a:r>
              <a:rPr sz="360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10.5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95" dirty="0">
                <a:solidFill>
                  <a:srgbClr val="5E5E5E"/>
                </a:solidFill>
                <a:latin typeface="Arial MT"/>
                <a:cs typeface="Arial MT"/>
              </a:rPr>
              <a:t>gm%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in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2nd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0" dirty="0">
                <a:solidFill>
                  <a:srgbClr val="5E5E5E"/>
                </a:solidFill>
                <a:latin typeface="Arial MT"/>
                <a:cs typeface="Arial MT"/>
              </a:rPr>
              <a:t>trimester</a:t>
            </a:r>
            <a:r>
              <a:rPr sz="2925" spc="60" baseline="18518" dirty="0">
                <a:solidFill>
                  <a:srgbClr val="5E5E5E"/>
                </a:solidFill>
                <a:latin typeface="Arial MT"/>
                <a:cs typeface="Arial MT"/>
              </a:rPr>
              <a:t>.</a:t>
            </a:r>
            <a:endParaRPr sz="2925" baseline="18518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534" y="2693826"/>
            <a:ext cx="7214565" cy="80714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144106" y="10878696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2123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60" dirty="0"/>
              <a:t>CLASSIFICATION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676821"/>
            <a:ext cx="6797675" cy="2545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Degree</a:t>
            </a:r>
            <a:r>
              <a:rPr sz="285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5" dirty="0">
                <a:solidFill>
                  <a:srgbClr val="5E5E5E"/>
                </a:solidFill>
                <a:latin typeface="Arial MT"/>
                <a:cs typeface="Arial MT"/>
              </a:rPr>
              <a:t>of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anemia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is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40" dirty="0">
                <a:solidFill>
                  <a:srgbClr val="5E5E5E"/>
                </a:solidFill>
                <a:latin typeface="Arial MT"/>
                <a:cs typeface="Arial MT"/>
              </a:rPr>
              <a:t>graded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50" dirty="0">
                <a:solidFill>
                  <a:srgbClr val="5E5E5E"/>
                </a:solidFill>
                <a:latin typeface="Arial MT"/>
                <a:cs typeface="Arial MT"/>
              </a:rPr>
              <a:t>acc.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0" dirty="0">
                <a:solidFill>
                  <a:srgbClr val="5E5E5E"/>
                </a:solidFill>
                <a:latin typeface="Arial MT"/>
                <a:cs typeface="Arial MT"/>
              </a:rPr>
              <a:t>to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ICMR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380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65" dirty="0">
                <a:solidFill>
                  <a:srgbClr val="5E5E5E"/>
                </a:solidFill>
                <a:latin typeface="Arial MT"/>
                <a:cs typeface="Arial MT"/>
              </a:rPr>
              <a:t>Mild</a:t>
            </a:r>
            <a:r>
              <a:rPr sz="2850" spc="-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0" dirty="0">
                <a:solidFill>
                  <a:srgbClr val="5E5E5E"/>
                </a:solidFill>
                <a:latin typeface="Arial MT"/>
                <a:cs typeface="Arial MT"/>
              </a:rPr>
              <a:t>10-10.9gm/dl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6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40" dirty="0">
                <a:solidFill>
                  <a:srgbClr val="5E5E5E"/>
                </a:solidFill>
                <a:latin typeface="Arial MT"/>
                <a:cs typeface="Arial MT"/>
              </a:rPr>
              <a:t>Moderate</a:t>
            </a:r>
            <a:r>
              <a:rPr sz="2850" spc="-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0" dirty="0">
                <a:solidFill>
                  <a:srgbClr val="5E5E5E"/>
                </a:solidFill>
                <a:latin typeface="Arial MT"/>
                <a:cs typeface="Arial MT"/>
              </a:rPr>
              <a:t>7.0-9.9gm/dl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7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-25" dirty="0">
                <a:solidFill>
                  <a:srgbClr val="5E5E5E"/>
                </a:solidFill>
                <a:latin typeface="Arial MT"/>
                <a:cs typeface="Arial MT"/>
              </a:rPr>
              <a:t>Severe</a:t>
            </a: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5" dirty="0">
                <a:solidFill>
                  <a:srgbClr val="5E5E5E"/>
                </a:solidFill>
                <a:latin typeface="Arial MT"/>
                <a:cs typeface="Arial MT"/>
              </a:rPr>
              <a:t>4-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15" dirty="0">
                <a:solidFill>
                  <a:srgbClr val="5E5E5E"/>
                </a:solidFill>
                <a:latin typeface="Arial MT"/>
                <a:cs typeface="Arial MT"/>
              </a:rPr>
              <a:t>6.9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0" dirty="0">
                <a:solidFill>
                  <a:srgbClr val="5E5E5E"/>
                </a:solidFill>
                <a:latin typeface="Arial MT"/>
                <a:cs typeface="Arial MT"/>
              </a:rPr>
              <a:t>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6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-40" dirty="0">
                <a:solidFill>
                  <a:srgbClr val="5E5E5E"/>
                </a:solidFill>
                <a:latin typeface="Arial MT"/>
                <a:cs typeface="Arial MT"/>
              </a:rPr>
              <a:t>Very</a:t>
            </a: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 severe </a:t>
            </a:r>
            <a:r>
              <a:rPr sz="2850" spc="75" dirty="0">
                <a:solidFill>
                  <a:srgbClr val="5E5E5E"/>
                </a:solidFill>
                <a:latin typeface="Arial MT"/>
                <a:cs typeface="Arial MT"/>
              </a:rPr>
              <a:t>&lt;4gm/dl</a:t>
            </a:r>
            <a:endParaRPr sz="28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903209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65" dirty="0"/>
              <a:t>TYPES</a:t>
            </a:r>
            <a:r>
              <a:rPr sz="7000" spc="-305" dirty="0"/>
              <a:t> </a:t>
            </a:r>
            <a:r>
              <a:rPr sz="7000" spc="-130" dirty="0"/>
              <a:t>OF</a:t>
            </a:r>
            <a:r>
              <a:rPr sz="7000" spc="-305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500" y="2565803"/>
            <a:ext cx="17827215" cy="84535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71015" y="1113251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361" y="846302"/>
            <a:ext cx="18320004" cy="92812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94268" y="10240391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78611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50" dirty="0"/>
              <a:t>PHYSIOLOGICAL</a:t>
            </a:r>
            <a:r>
              <a:rPr sz="7000" spc="-305" dirty="0"/>
              <a:t> </a:t>
            </a:r>
            <a:r>
              <a:rPr sz="7000" spc="-120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831850" y="2376103"/>
            <a:ext cx="9855125" cy="7436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RBC</a:t>
            </a:r>
            <a:r>
              <a:rPr sz="3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lasma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sz="3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to50%,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10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esulting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erythrocyte dilution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ecrease in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2g/dl</a:t>
            </a: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0"/>
              </a:spcBef>
              <a:buFont typeface="Times New Roman"/>
              <a:buChar char="•"/>
              <a:tabLst>
                <a:tab pos="161925" algn="l"/>
              </a:tabLst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32-35weeks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gestation</a:t>
            </a:r>
          </a:p>
          <a:p>
            <a:pPr>
              <a:lnSpc>
                <a:spcPct val="100000"/>
              </a:lnSpc>
            </a:pP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sz="1950" spc="10" dirty="0">
                <a:latin typeface="Times New Roman"/>
                <a:cs typeface="Times New Roman"/>
              </a:rPr>
              <a:t>•</a:t>
            </a:r>
            <a:endParaRPr sz="195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317" y="1781481"/>
            <a:ext cx="9545370" cy="79388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70025" y="1042886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8031" y="2344505"/>
            <a:ext cx="13739494" cy="4239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74320" indent="-262255">
              <a:lnSpc>
                <a:spcPct val="100000"/>
              </a:lnSpc>
              <a:spcBef>
                <a:spcPts val="110"/>
              </a:spcBef>
              <a:buChar char="•"/>
              <a:tabLst>
                <a:tab pos="274955" algn="l"/>
              </a:tabLst>
            </a:pP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picture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on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peripheral</a:t>
            </a:r>
            <a:r>
              <a:rPr sz="345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smear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remain normocytic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and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normochromic.</a:t>
            </a:r>
            <a:endParaRPr sz="3450">
              <a:latin typeface="Times New Roman"/>
              <a:cs typeface="Times New Roman"/>
            </a:endParaRPr>
          </a:p>
          <a:p>
            <a:pPr marL="274320" indent="-262255">
              <a:lnSpc>
                <a:spcPct val="100000"/>
              </a:lnSpc>
              <a:spcBef>
                <a:spcPts val="2710"/>
              </a:spcBef>
              <a:buChar char="•"/>
              <a:tabLst>
                <a:tab pos="274955" algn="l"/>
              </a:tabLst>
            </a:pP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10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decrease</a:t>
            </a:r>
            <a:r>
              <a:rPr sz="3450" spc="114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in</a:t>
            </a:r>
            <a:r>
              <a:rPr sz="3450" spc="10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blood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viscosity</a:t>
            </a:r>
            <a:r>
              <a:rPr sz="3450" spc="10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facilitate</a:t>
            </a:r>
            <a:r>
              <a:rPr sz="3450" spc="114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better</a:t>
            </a:r>
            <a:r>
              <a:rPr sz="3450" spc="10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blood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flow</a:t>
            </a:r>
            <a:r>
              <a:rPr sz="3450" spc="9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through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placenta</a:t>
            </a:r>
            <a:endParaRPr sz="3450">
              <a:latin typeface="Times New Roman"/>
              <a:cs typeface="Times New Roman"/>
            </a:endParaRPr>
          </a:p>
          <a:p>
            <a:pPr marL="274320">
              <a:lnSpc>
                <a:spcPct val="100000"/>
              </a:lnSpc>
              <a:spcBef>
                <a:spcPts val="75"/>
              </a:spcBef>
            </a:pPr>
            <a:r>
              <a:rPr sz="3450" dirty="0">
                <a:latin typeface="Times New Roman"/>
                <a:cs typeface="Times New Roman"/>
              </a:rPr>
              <a:t>.</a:t>
            </a:r>
            <a:endParaRPr sz="3450">
              <a:latin typeface="Times New Roman"/>
              <a:cs typeface="Times New Roman"/>
            </a:endParaRPr>
          </a:p>
          <a:p>
            <a:pPr marL="274320" marR="5715" indent="-262255">
              <a:lnSpc>
                <a:spcPts val="4120"/>
              </a:lnSpc>
              <a:spcBef>
                <a:spcPts val="2860"/>
              </a:spcBef>
              <a:buChar char="•"/>
              <a:tabLst>
                <a:tab pos="274955" algn="l"/>
                <a:tab pos="1123950" algn="l"/>
                <a:tab pos="2943860" algn="l"/>
                <a:tab pos="4110354" algn="l"/>
                <a:tab pos="5590540" algn="l"/>
                <a:tab pos="6465570" algn="l"/>
                <a:tab pos="7654290" algn="l"/>
                <a:tab pos="8018780" algn="l"/>
                <a:tab pos="9936480" algn="l"/>
                <a:tab pos="11320145" algn="l"/>
                <a:tab pos="12729210" algn="l"/>
              </a:tabLst>
            </a:pPr>
            <a:r>
              <a:rPr sz="3450" spc="-10" dirty="0">
                <a:latin typeface="Times New Roman"/>
                <a:cs typeface="Times New Roman"/>
              </a:rPr>
              <a:t>T</a:t>
            </a:r>
            <a:r>
              <a:rPr sz="3450" spc="-5" dirty="0">
                <a:latin typeface="Times New Roman"/>
                <a:cs typeface="Times New Roman"/>
              </a:rPr>
              <a:t>h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5" dirty="0">
                <a:latin typeface="Times New Roman"/>
                <a:cs typeface="Times New Roman"/>
              </a:rPr>
              <a:t>i</a:t>
            </a:r>
            <a:r>
              <a:rPr sz="3450" spc="-10" dirty="0">
                <a:latin typeface="Times New Roman"/>
                <a:cs typeface="Times New Roman"/>
              </a:rPr>
              <a:t>ncrea</a:t>
            </a:r>
            <a:r>
              <a:rPr sz="3450" spc="-5" dirty="0">
                <a:latin typeface="Times New Roman"/>
                <a:cs typeface="Times New Roman"/>
              </a:rPr>
              <a:t>s</a:t>
            </a:r>
            <a:r>
              <a:rPr sz="3450" spc="-10" dirty="0">
                <a:latin typeface="Times New Roman"/>
                <a:cs typeface="Times New Roman"/>
              </a:rPr>
              <a:t>e</a:t>
            </a:r>
            <a:r>
              <a:rPr sz="3450" spc="5" dirty="0">
                <a:latin typeface="Times New Roman"/>
                <a:cs typeface="Times New Roman"/>
              </a:rPr>
              <a:t>d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b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oo</a:t>
            </a:r>
            <a:r>
              <a:rPr sz="3450" spc="5" dirty="0">
                <a:latin typeface="Times New Roman"/>
                <a:cs typeface="Times New Roman"/>
              </a:rPr>
              <a:t>d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vo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u</a:t>
            </a:r>
            <a:r>
              <a:rPr sz="3450" spc="-15" dirty="0">
                <a:latin typeface="Times New Roman"/>
                <a:cs typeface="Times New Roman"/>
              </a:rPr>
              <a:t>m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ls</a:t>
            </a:r>
            <a:r>
              <a:rPr sz="3450" spc="5" dirty="0">
                <a:latin typeface="Times New Roman"/>
                <a:cs typeface="Times New Roman"/>
              </a:rPr>
              <a:t>o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offer</a:t>
            </a:r>
            <a:r>
              <a:rPr sz="3450" spc="5" dirty="0">
                <a:latin typeface="Times New Roman"/>
                <a:cs typeface="Times New Roman"/>
              </a:rPr>
              <a:t>s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5" dirty="0">
                <a:latin typeface="Times New Roman"/>
                <a:cs typeface="Times New Roman"/>
              </a:rPr>
              <a:t>a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pro</a:t>
            </a:r>
            <a:r>
              <a:rPr sz="3450" spc="-5" dirty="0">
                <a:latin typeface="Times New Roman"/>
                <a:cs typeface="Times New Roman"/>
              </a:rPr>
              <a:t>t</a:t>
            </a:r>
            <a:r>
              <a:rPr sz="3450" spc="-10" dirty="0">
                <a:latin typeface="Times New Roman"/>
                <a:cs typeface="Times New Roman"/>
              </a:rPr>
              <a:t>ec</a:t>
            </a:r>
            <a:r>
              <a:rPr sz="3450" spc="-5" dirty="0">
                <a:latin typeface="Times New Roman"/>
                <a:cs typeface="Times New Roman"/>
              </a:rPr>
              <a:t>ti</a:t>
            </a:r>
            <a:r>
              <a:rPr sz="3450" spc="-10" dirty="0">
                <a:latin typeface="Times New Roman"/>
                <a:cs typeface="Times New Roman"/>
              </a:rPr>
              <a:t>v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benef</a:t>
            </a:r>
            <a:r>
              <a:rPr sz="3450" spc="-5" dirty="0">
                <a:latin typeface="Times New Roman"/>
                <a:cs typeface="Times New Roman"/>
              </a:rPr>
              <a:t>i</a:t>
            </a:r>
            <a:r>
              <a:rPr sz="3450" dirty="0">
                <a:latin typeface="Times New Roman"/>
                <a:cs typeface="Times New Roman"/>
              </a:rPr>
              <a:t>t	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g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ins</a:t>
            </a:r>
            <a:r>
              <a:rPr sz="3450" dirty="0">
                <a:latin typeface="Times New Roman"/>
                <a:cs typeface="Times New Roman"/>
              </a:rPr>
              <a:t>t	</a:t>
            </a:r>
            <a:r>
              <a:rPr sz="3450" spc="-10" dirty="0">
                <a:latin typeface="Times New Roman"/>
                <a:cs typeface="Times New Roman"/>
              </a:rPr>
              <a:t>b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ood  </a:t>
            </a:r>
            <a:r>
              <a:rPr sz="3450" spc="-5" dirty="0">
                <a:latin typeface="Times New Roman"/>
                <a:cs typeface="Times New Roman"/>
              </a:rPr>
              <a:t>loss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in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third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stage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of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labor.</a:t>
            </a:r>
            <a:endParaRPr sz="3450">
              <a:latin typeface="Times New Roman"/>
              <a:cs typeface="Times New Roman"/>
            </a:endParaRPr>
          </a:p>
          <a:p>
            <a:pPr marL="274320" indent="-262255">
              <a:lnSpc>
                <a:spcPct val="100000"/>
              </a:lnSpc>
              <a:spcBef>
                <a:spcPts val="2725"/>
              </a:spcBef>
              <a:buChar char="•"/>
              <a:tabLst>
                <a:tab pos="274955" algn="l"/>
                <a:tab pos="2614295" algn="l"/>
              </a:tabLst>
            </a:pPr>
            <a:r>
              <a:rPr sz="3450" spc="-10" dirty="0">
                <a:latin typeface="Times New Roman"/>
                <a:cs typeface="Times New Roman"/>
              </a:rPr>
              <a:t>Resolves</a:t>
            </a:r>
            <a:r>
              <a:rPr sz="345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by	</a:t>
            </a:r>
            <a:r>
              <a:rPr sz="3450" spc="-10" dirty="0">
                <a:latin typeface="Times New Roman"/>
                <a:cs typeface="Times New Roman"/>
              </a:rPr>
              <a:t>6weeks postpartum</a:t>
            </a:r>
            <a:r>
              <a:rPr sz="3450" spc="-2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as </a:t>
            </a:r>
            <a:r>
              <a:rPr sz="3450" spc="-10" dirty="0">
                <a:latin typeface="Times New Roman"/>
                <a:cs typeface="Times New Roman"/>
              </a:rPr>
              <a:t>plasma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volume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returns</a:t>
            </a:r>
            <a:r>
              <a:rPr sz="3450" spc="-10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to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normal</a:t>
            </a:r>
            <a:endParaRPr sz="345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38584" y="2432046"/>
            <a:ext cx="3570781" cy="74562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868880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30422" y="781831"/>
            <a:ext cx="865505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-25" dirty="0"/>
              <a:t>IRON</a:t>
            </a:r>
            <a:r>
              <a:rPr sz="3850" spc="-190" dirty="0"/>
              <a:t> </a:t>
            </a:r>
            <a:r>
              <a:rPr sz="3850" spc="-55" dirty="0"/>
              <a:t>REQUIREMENT</a:t>
            </a:r>
            <a:r>
              <a:rPr sz="3850" spc="-180" dirty="0"/>
              <a:t> </a:t>
            </a:r>
            <a:r>
              <a:rPr sz="3850" spc="35" dirty="0"/>
              <a:t>IN</a:t>
            </a:r>
            <a:r>
              <a:rPr sz="3850" spc="-190" dirty="0"/>
              <a:t> </a:t>
            </a:r>
            <a:r>
              <a:rPr sz="3850" spc="-85" dirty="0"/>
              <a:t>PREGNANCY</a:t>
            </a:r>
            <a:endParaRPr sz="3850"/>
          </a:p>
        </p:txBody>
      </p:sp>
      <p:sp>
        <p:nvSpPr>
          <p:cNvPr id="3" name="object 3"/>
          <p:cNvSpPr txBox="1"/>
          <p:nvPr/>
        </p:nvSpPr>
        <p:spPr>
          <a:xfrm>
            <a:off x="1019729" y="2649368"/>
            <a:ext cx="11011720" cy="410689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600" spc="-5" dirty="0">
                <a:latin typeface="Times New Roman"/>
                <a:cs typeface="Times New Roman"/>
              </a:rPr>
              <a:t>Total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iron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demand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pregnancy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900mg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700-1400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mg)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1975"/>
              </a:spcBef>
              <a:buSzPct val="121212"/>
              <a:buChar char="•"/>
              <a:tabLst>
                <a:tab pos="431165" algn="l"/>
                <a:tab pos="431800" algn="l"/>
              </a:tabLst>
            </a:pPr>
            <a:r>
              <a:rPr sz="3600" spc="-5" dirty="0">
                <a:latin typeface="Times New Roman"/>
                <a:cs typeface="Times New Roman"/>
              </a:rPr>
              <a:t>uterus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fetus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+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placenta)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 500 -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600 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90"/>
              </a:spcBef>
              <a:buSzPct val="121212"/>
              <a:buChar char="•"/>
              <a:tabLst>
                <a:tab pos="431165" algn="l"/>
                <a:tab pos="431800" algn="l"/>
                <a:tab pos="5343525" algn="l"/>
              </a:tabLst>
            </a:pPr>
            <a:r>
              <a:rPr sz="3600" spc="-5" dirty="0">
                <a:latin typeface="Times New Roman"/>
                <a:cs typeface="Times New Roman"/>
              </a:rPr>
              <a:t>blood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loss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during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delivery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	150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200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85"/>
              </a:spcBef>
              <a:buSzPct val="121212"/>
              <a:buChar char="•"/>
              <a:tabLst>
                <a:tab pos="431165" algn="l"/>
                <a:tab pos="431800" algn="l"/>
                <a:tab pos="4249420" algn="l"/>
              </a:tabLst>
            </a:pPr>
            <a:r>
              <a:rPr sz="3600" spc="-5" dirty="0">
                <a:latin typeface="Times New Roman"/>
                <a:cs typeface="Times New Roman"/>
              </a:rPr>
              <a:t>increase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Hb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mass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-	500</a:t>
            </a:r>
            <a:r>
              <a:rPr sz="3600" spc="-4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90"/>
              </a:spcBef>
              <a:buSzPct val="121212"/>
              <a:buChar char="•"/>
              <a:tabLst>
                <a:tab pos="431165" algn="l"/>
                <a:tab pos="431800" algn="l"/>
              </a:tabLst>
            </a:pPr>
            <a:r>
              <a:rPr sz="3600" spc="-5" dirty="0">
                <a:latin typeface="Times New Roman"/>
                <a:cs typeface="Times New Roman"/>
              </a:rPr>
              <a:t>225 mg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iron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is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saved as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result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amenorrhoea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9</a:t>
            </a:r>
            <a:r>
              <a:rPr lang="en-US" sz="3600" spc="-5" dirty="0">
                <a:latin typeface="Times New Roman"/>
                <a:cs typeface="Times New Roman"/>
              </a:rPr>
              <a:t> months.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5250" y="7559675"/>
            <a:ext cx="10403922" cy="56618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latin typeface="Times New Roman"/>
                <a:cs typeface="Times New Roman"/>
              </a:rPr>
              <a:t>Average elemental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iron required</a:t>
            </a:r>
            <a:r>
              <a:rPr sz="3600" b="1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is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30-60mg/day</a:t>
            </a:r>
            <a:endParaRPr sz="3600" b="1"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 rotWithShape="1">
          <a:blip r:embed="rId2" cstate="print"/>
          <a:srcRect l="16164" t="5968" r="12325" b="15262"/>
          <a:stretch/>
        </p:blipFill>
        <p:spPr>
          <a:xfrm>
            <a:off x="13328650" y="2854561"/>
            <a:ext cx="6477000" cy="60005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2244" y="689687"/>
            <a:ext cx="1130363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b="0" spc="-180" dirty="0">
                <a:latin typeface="Arial MT"/>
                <a:cs typeface="Arial MT"/>
              </a:rPr>
              <a:t>I</a:t>
            </a:r>
            <a:r>
              <a:rPr sz="7150" b="0" spc="-225" dirty="0">
                <a:latin typeface="Arial MT"/>
                <a:cs typeface="Arial MT"/>
              </a:rPr>
              <a:t>R</a:t>
            </a:r>
            <a:r>
              <a:rPr sz="7150" b="0" spc="-260" dirty="0">
                <a:latin typeface="Arial MT"/>
                <a:cs typeface="Arial MT"/>
              </a:rPr>
              <a:t>O</a:t>
            </a:r>
            <a:r>
              <a:rPr sz="7150" b="0" spc="15" dirty="0">
                <a:latin typeface="Arial MT"/>
                <a:cs typeface="Arial MT"/>
              </a:rPr>
              <a:t>N</a:t>
            </a:r>
            <a:r>
              <a:rPr sz="7150" b="0" spc="-285" dirty="0">
                <a:latin typeface="Arial MT"/>
                <a:cs typeface="Arial MT"/>
              </a:rPr>
              <a:t> </a:t>
            </a:r>
            <a:r>
              <a:rPr sz="7150" b="0" spc="-130" dirty="0">
                <a:latin typeface="Arial MT"/>
                <a:cs typeface="Arial MT"/>
              </a:rPr>
              <a:t>D</a:t>
            </a:r>
            <a:r>
              <a:rPr sz="7150" b="0" spc="-340" dirty="0">
                <a:latin typeface="Arial MT"/>
                <a:cs typeface="Arial MT"/>
              </a:rPr>
              <a:t>E</a:t>
            </a:r>
            <a:r>
              <a:rPr sz="7150" b="0" spc="-320" dirty="0">
                <a:latin typeface="Arial MT"/>
                <a:cs typeface="Arial MT"/>
              </a:rPr>
              <a:t>F</a:t>
            </a:r>
            <a:r>
              <a:rPr sz="7150" b="0" spc="-145" dirty="0">
                <a:latin typeface="Arial MT"/>
                <a:cs typeface="Arial MT"/>
              </a:rPr>
              <a:t>I</a:t>
            </a:r>
            <a:r>
              <a:rPr sz="7150" b="0" spc="-130" dirty="0">
                <a:latin typeface="Arial MT"/>
                <a:cs typeface="Arial MT"/>
              </a:rPr>
              <a:t>C</a:t>
            </a:r>
            <a:r>
              <a:rPr sz="7150" b="0" spc="-215" dirty="0">
                <a:latin typeface="Arial MT"/>
                <a:cs typeface="Arial MT"/>
              </a:rPr>
              <a:t>IE</a:t>
            </a:r>
            <a:r>
              <a:rPr sz="7150" b="0" spc="-245" dirty="0">
                <a:latin typeface="Arial MT"/>
                <a:cs typeface="Arial MT"/>
              </a:rPr>
              <a:t>N</a:t>
            </a:r>
            <a:r>
              <a:rPr sz="7150" b="0" spc="-130" dirty="0">
                <a:latin typeface="Arial MT"/>
                <a:cs typeface="Arial MT"/>
              </a:rPr>
              <a:t>C</a:t>
            </a:r>
            <a:r>
              <a:rPr sz="7150" b="0" spc="-125" dirty="0">
                <a:latin typeface="Arial MT"/>
                <a:cs typeface="Arial MT"/>
              </a:rPr>
              <a:t>Y</a:t>
            </a:r>
            <a:r>
              <a:rPr sz="7150" b="0" spc="-285" dirty="0">
                <a:latin typeface="Arial MT"/>
                <a:cs typeface="Arial MT"/>
              </a:rPr>
              <a:t> </a:t>
            </a:r>
            <a:r>
              <a:rPr sz="7150" b="0" spc="-140" dirty="0">
                <a:latin typeface="Arial MT"/>
                <a:cs typeface="Arial MT"/>
              </a:rPr>
              <a:t>A</a:t>
            </a:r>
            <a:r>
              <a:rPr sz="7150" b="0" spc="-130" dirty="0">
                <a:latin typeface="Arial MT"/>
                <a:cs typeface="Arial MT"/>
              </a:rPr>
              <a:t>N</a:t>
            </a:r>
            <a:r>
              <a:rPr sz="7150" b="0" spc="-75" dirty="0">
                <a:latin typeface="Arial MT"/>
                <a:cs typeface="Arial MT"/>
              </a:rPr>
              <a:t>E</a:t>
            </a:r>
            <a:r>
              <a:rPr sz="7150" b="0" spc="-55" dirty="0">
                <a:latin typeface="Arial MT"/>
                <a:cs typeface="Arial MT"/>
              </a:rPr>
              <a:t>M</a:t>
            </a:r>
            <a:r>
              <a:rPr sz="7150" b="0" spc="-140" dirty="0">
                <a:latin typeface="Arial MT"/>
                <a:cs typeface="Arial MT"/>
              </a:rPr>
              <a:t>IA</a:t>
            </a:r>
            <a:endParaRPr sz="71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2432589"/>
            <a:ext cx="17609185" cy="243332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MOST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COMMON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TYPE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105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ANEMIA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40" dirty="0">
                <a:latin typeface="Arial MT"/>
                <a:cs typeface="Arial MT"/>
              </a:rPr>
              <a:t>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75" dirty="0">
                <a:latin typeface="Arial MT"/>
                <a:cs typeface="Arial MT"/>
              </a:rPr>
              <a:t>PREGNANCY</a:t>
            </a:r>
            <a:endParaRPr sz="3950">
              <a:latin typeface="Arial MT"/>
              <a:cs typeface="Arial MT"/>
            </a:endParaRPr>
          </a:p>
          <a:p>
            <a:pPr marL="514984" marR="5080" indent="-502920">
              <a:lnSpc>
                <a:spcPts val="4270"/>
              </a:lnSpc>
              <a:spcBef>
                <a:spcPts val="3804"/>
              </a:spcBef>
              <a:buSzPct val="122784"/>
              <a:buFont typeface="SimSun"/>
              <a:buChar char="•"/>
              <a:tabLst>
                <a:tab pos="515620" algn="l"/>
                <a:tab pos="9737090" algn="l"/>
              </a:tabLst>
            </a:pPr>
            <a:r>
              <a:rPr sz="3950" spc="-95" dirty="0">
                <a:latin typeface="Arial MT"/>
                <a:cs typeface="Arial MT"/>
              </a:rPr>
              <a:t>RESULTS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from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increase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spc="2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demand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	</a:t>
            </a:r>
            <a:r>
              <a:rPr sz="3950" spc="40" dirty="0">
                <a:latin typeface="Arial MT"/>
                <a:cs typeface="Arial MT"/>
              </a:rPr>
              <a:t>depletion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stores</a:t>
            </a:r>
            <a:r>
              <a:rPr sz="3950" spc="-5" dirty="0">
                <a:latin typeface="Arial MT"/>
                <a:cs typeface="Arial MT"/>
              </a:rPr>
              <a:t> 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pregnant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women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8880" y="4793108"/>
            <a:ext cx="14161869" cy="63846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6005" y="228579"/>
            <a:ext cx="17003356" cy="96596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35845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00" dirty="0"/>
              <a:t>CAUSES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118155" y="3479130"/>
            <a:ext cx="9748520" cy="67779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1300" indent="-229235">
              <a:lnSpc>
                <a:spcPts val="3650"/>
              </a:lnSpc>
              <a:spcBef>
                <a:spcPts val="114"/>
              </a:spcBef>
              <a:buFont typeface="Times New Roman"/>
              <a:buChar char="•"/>
              <a:tabLst>
                <a:tab pos="241935" algn="l"/>
              </a:tabLst>
            </a:pPr>
            <a:r>
              <a:rPr sz="3200" spc="15" dirty="0">
                <a:latin typeface="Arial MT"/>
                <a:cs typeface="Arial MT"/>
              </a:rPr>
              <a:t>Increased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45" dirty="0">
                <a:latin typeface="Arial MT"/>
                <a:cs typeface="Arial MT"/>
              </a:rPr>
              <a:t>demand~1000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80" dirty="0">
                <a:latin typeface="Arial MT"/>
                <a:cs typeface="Arial MT"/>
              </a:rPr>
              <a:t>mg</a:t>
            </a:r>
            <a:endParaRPr sz="3200">
              <a:latin typeface="Arial MT"/>
              <a:cs typeface="Arial MT"/>
            </a:endParaRPr>
          </a:p>
          <a:p>
            <a:pPr marL="241300">
              <a:lnSpc>
                <a:spcPts val="3650"/>
              </a:lnSpc>
            </a:pPr>
            <a:r>
              <a:rPr sz="3200" spc="25" dirty="0">
                <a:latin typeface="Arial MT"/>
                <a:cs typeface="Arial MT"/>
              </a:rPr>
              <a:t>(growing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fetus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+</a:t>
            </a:r>
            <a:r>
              <a:rPr sz="3200" spc="35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placenta</a:t>
            </a:r>
            <a:r>
              <a:rPr sz="3200" spc="25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+</a:t>
            </a:r>
            <a:r>
              <a:rPr sz="3200" spc="35" dirty="0">
                <a:latin typeface="Arial MT"/>
                <a:cs typeface="Arial MT"/>
              </a:rPr>
              <a:t> </a:t>
            </a:r>
            <a:r>
              <a:rPr sz="3200" spc="85" dirty="0">
                <a:latin typeface="Arial MT"/>
                <a:cs typeface="Arial MT"/>
              </a:rPr>
              <a:t>blood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loss </a:t>
            </a:r>
            <a:r>
              <a:rPr sz="3200" spc="45" dirty="0">
                <a:latin typeface="Arial MT"/>
                <a:cs typeface="Arial MT"/>
              </a:rPr>
              <a:t>during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labor)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ts val="365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10" dirty="0">
                <a:latin typeface="Arial MT"/>
                <a:cs typeface="Arial MT"/>
              </a:rPr>
              <a:t>Decreased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intake:</a:t>
            </a:r>
            <a:endParaRPr sz="3200">
              <a:latin typeface="Arial MT"/>
              <a:cs typeface="Arial MT"/>
            </a:endParaRPr>
          </a:p>
          <a:p>
            <a:pPr marL="527685" lvl="1" indent="-258445">
              <a:lnSpc>
                <a:spcPts val="3510"/>
              </a:lnSpc>
              <a:buChar char="•"/>
              <a:tabLst>
                <a:tab pos="528320" algn="l"/>
              </a:tabLst>
            </a:pPr>
            <a:r>
              <a:rPr sz="3200" spc="5" dirty="0">
                <a:latin typeface="Arial MT"/>
                <a:cs typeface="Arial MT"/>
              </a:rPr>
              <a:t>Faulty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eating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45" dirty="0">
                <a:latin typeface="Arial MT"/>
                <a:cs typeface="Arial MT"/>
              </a:rPr>
              <a:t>habits</a:t>
            </a:r>
            <a:endParaRPr sz="3200">
              <a:latin typeface="Arial MT"/>
              <a:cs typeface="Arial MT"/>
            </a:endParaRPr>
          </a:p>
          <a:p>
            <a:pPr marL="527685" lvl="1" indent="-258445">
              <a:lnSpc>
                <a:spcPts val="3700"/>
              </a:lnSpc>
              <a:buChar char="•"/>
              <a:tabLst>
                <a:tab pos="528320" algn="l"/>
              </a:tabLst>
            </a:pPr>
            <a:r>
              <a:rPr sz="3200" spc="30" dirty="0">
                <a:latin typeface="Arial MT"/>
                <a:cs typeface="Arial MT"/>
              </a:rPr>
              <a:t>Loss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70" dirty="0">
                <a:latin typeface="Arial MT"/>
                <a:cs typeface="Arial MT"/>
              </a:rPr>
              <a:t>of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50" dirty="0">
                <a:latin typeface="Arial MT"/>
                <a:cs typeface="Arial MT"/>
              </a:rPr>
              <a:t>appetite</a:t>
            </a:r>
            <a:r>
              <a:rPr sz="3200" spc="2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,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Vomiting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40" dirty="0">
                <a:latin typeface="Arial MT"/>
                <a:cs typeface="Arial MT"/>
              </a:rPr>
              <a:t>Disturbed </a:t>
            </a:r>
            <a:r>
              <a:rPr sz="3200" spc="65" dirty="0">
                <a:latin typeface="Arial MT"/>
                <a:cs typeface="Arial MT"/>
              </a:rPr>
              <a:t>metabolism-low</a:t>
            </a:r>
            <a:r>
              <a:rPr sz="3200" spc="45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erythropoiesis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-25" dirty="0">
                <a:latin typeface="Arial MT"/>
                <a:cs typeface="Arial MT"/>
              </a:rPr>
              <a:t>Pre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pregnancy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iron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status/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Anemia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35" dirty="0">
                <a:latin typeface="Arial MT"/>
                <a:cs typeface="Arial MT"/>
              </a:rPr>
              <a:t>Repeated/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50" dirty="0">
                <a:latin typeface="Arial MT"/>
                <a:cs typeface="Arial MT"/>
              </a:rPr>
              <a:t>Multiple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pregnancies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75" dirty="0">
                <a:latin typeface="Arial MT"/>
                <a:cs typeface="Arial MT"/>
              </a:rPr>
              <a:t>Hookworm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infestations.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15" dirty="0">
                <a:latin typeface="Arial MT"/>
                <a:cs typeface="Arial MT"/>
              </a:rPr>
              <a:t>Hemmorhoids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15722" y="4041792"/>
            <a:ext cx="3497600" cy="54375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909434" y="959203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050" y="1235076"/>
            <a:ext cx="18201315" cy="8763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22850" y="6416675"/>
            <a:ext cx="9855911" cy="170367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-5" dirty="0">
                <a:solidFill>
                  <a:schemeClr val="bg1"/>
                </a:solidFill>
                <a:latin typeface="Arial MT"/>
                <a:cs typeface="Arial MT"/>
              </a:rPr>
              <a:t>Prof. Humera Noreen </a:t>
            </a:r>
            <a:endParaRPr lang="en-US" sz="3600" b="1" spc="15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15" dirty="0">
                <a:solidFill>
                  <a:schemeClr val="bg1"/>
                </a:solidFill>
                <a:latin typeface="Arial MT"/>
                <a:cs typeface="Arial MT"/>
              </a:rPr>
              <a:t>Head of Obs/Gynae Unit-II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15" dirty="0">
                <a:solidFill>
                  <a:schemeClr val="bg1"/>
                </a:solidFill>
                <a:latin typeface="Arial MT"/>
                <a:cs typeface="Arial MT"/>
              </a:rPr>
              <a:t>Holy Family Hospital, Rawalpindi 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6250" y="5143998"/>
            <a:ext cx="8915400" cy="80599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905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465"/>
              </a:spcBef>
            </a:pPr>
            <a:r>
              <a:rPr sz="4850" b="0" spc="35" dirty="0">
                <a:solidFill>
                  <a:srgbClr val="FFFFFF"/>
                </a:solidFill>
                <a:latin typeface="Palatino Linotype"/>
                <a:cs typeface="Palatino Linotype"/>
              </a:rPr>
              <a:t>ANEMIA</a:t>
            </a:r>
            <a:r>
              <a:rPr sz="4850" b="0" spc="3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850" b="0" spc="15" dirty="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sz="4850" b="0" spc="3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850" b="0" spc="120" dirty="0">
                <a:solidFill>
                  <a:srgbClr val="FFFFFF"/>
                </a:solidFill>
                <a:latin typeface="Palatino Linotype"/>
                <a:cs typeface="Palatino Linotype"/>
              </a:rPr>
              <a:t>PREGNANCY</a:t>
            </a:r>
            <a:endParaRPr sz="485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7174"/>
            <a:ext cx="1631315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-175" dirty="0"/>
              <a:t>EFFECT</a:t>
            </a:r>
            <a:r>
              <a:rPr sz="7150" spc="-295" dirty="0"/>
              <a:t> </a:t>
            </a:r>
            <a:r>
              <a:rPr sz="7150" spc="-125" dirty="0"/>
              <a:t>OF</a:t>
            </a:r>
            <a:r>
              <a:rPr sz="7150" spc="-295" dirty="0"/>
              <a:t> </a:t>
            </a:r>
            <a:r>
              <a:rPr sz="7150" spc="-90" dirty="0"/>
              <a:t>ANEMIA</a:t>
            </a:r>
            <a:r>
              <a:rPr sz="7150" spc="-295" dirty="0"/>
              <a:t> </a:t>
            </a:r>
            <a:r>
              <a:rPr sz="7150" spc="5" dirty="0"/>
              <a:t>ON</a:t>
            </a:r>
            <a:r>
              <a:rPr sz="7150" spc="-300" dirty="0"/>
              <a:t> </a:t>
            </a:r>
            <a:r>
              <a:rPr sz="7150" spc="-85" dirty="0"/>
              <a:t>THE</a:t>
            </a:r>
            <a:r>
              <a:rPr sz="7150" spc="-295" dirty="0"/>
              <a:t> </a:t>
            </a:r>
            <a:r>
              <a:rPr sz="7150" spc="-45" dirty="0"/>
              <a:t>MOTHER</a:t>
            </a:r>
            <a:endParaRPr sz="71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615604"/>
              </p:ext>
            </p:extLst>
          </p:nvPr>
        </p:nvGraphicFramePr>
        <p:xfrm>
          <a:off x="5556250" y="2782101"/>
          <a:ext cx="14020800" cy="7673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3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4634">
                <a:tc>
                  <a:txBody>
                    <a:bodyPr/>
                    <a:lstStyle/>
                    <a:p>
                      <a:pPr marL="976630">
                        <a:lnSpc>
                          <a:spcPct val="100000"/>
                        </a:lnSpc>
                      </a:pPr>
                      <a:endParaRPr lang="en-US" sz="4750" b="0" dirty="0">
                        <a:latin typeface="Times New Roman"/>
                        <a:cs typeface="Times New Roman"/>
                      </a:endParaRPr>
                    </a:p>
                    <a:p>
                      <a:pPr marL="976630">
                        <a:lnSpc>
                          <a:spcPct val="100000"/>
                        </a:lnSpc>
                      </a:pPr>
                      <a:r>
                        <a:rPr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Antepartum</a:t>
                      </a:r>
                      <a:endParaRPr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19480">
                        <a:lnSpc>
                          <a:spcPct val="100000"/>
                        </a:lnSpc>
                      </a:pPr>
                      <a:r>
                        <a:rPr sz="3200" b="1" spc="35" dirty="0">
                          <a:latin typeface="Arial"/>
                          <a:cs typeface="Arial"/>
                        </a:rPr>
                        <a:t>INTRAPARTUM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78535">
                        <a:lnSpc>
                          <a:spcPct val="100000"/>
                        </a:lnSpc>
                      </a:pPr>
                      <a:r>
                        <a:rPr sz="3200" b="1" spc="30" dirty="0">
                          <a:latin typeface="Arial"/>
                          <a:cs typeface="Arial"/>
                        </a:rPr>
                        <a:t>POSTPARTUM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8539">
                <a:tc>
                  <a:txBody>
                    <a:bodyPr/>
                    <a:lstStyle/>
                    <a:p>
                      <a:pPr marL="612140" indent="-571500">
                        <a:lnSpc>
                          <a:spcPct val="100000"/>
                        </a:lnSpc>
                        <a:spcBef>
                          <a:spcPts val="1075"/>
                        </a:spcBef>
                        <a:buSzPct val="96153"/>
                        <a:buFont typeface="Wingdings" panose="05000000000000000000" pitchFamily="2" charset="2"/>
                        <a:buChar char="Ø"/>
                        <a:tabLst>
                          <a:tab pos="309245" algn="l"/>
                        </a:tabLst>
                      </a:pPr>
                      <a:r>
                        <a:rPr lang="en-US" sz="3600" spc="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</a:t>
                      </a:r>
                      <a:r>
                        <a:rPr sz="3600" spc="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rcurrent</a:t>
                      </a:r>
                      <a:r>
                        <a:rPr sz="36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infection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8610" indent="-267970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Preeclampsia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8610" indent="-267970">
                        <a:lnSpc>
                          <a:spcPct val="100000"/>
                        </a:lnSpc>
                        <a:spcBef>
                          <a:spcPts val="105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APH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1275" marR="607060">
                        <a:lnSpc>
                          <a:spcPts val="3150"/>
                        </a:lnSpc>
                        <a:spcBef>
                          <a:spcPts val="90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Preterm</a:t>
                      </a:r>
                      <a:r>
                        <a:rPr sz="3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labour</a:t>
                      </a:r>
                      <a:r>
                        <a:rPr sz="3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spc="-2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1275" marR="607060">
                        <a:lnSpc>
                          <a:spcPts val="3150"/>
                        </a:lnSpc>
                        <a:spcBef>
                          <a:spcPts val="90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Cardiac </a:t>
                      </a:r>
                      <a:r>
                        <a:rPr sz="3600" spc="-6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  <a:p>
                      <a:pPr marL="498475" indent="-4572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Uterine</a:t>
                      </a:r>
                      <a:r>
                        <a:rPr sz="3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inertia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Dysfunctional</a:t>
                      </a:r>
                      <a:r>
                        <a:rPr sz="3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labour</a:t>
                      </a:r>
                      <a:r>
                        <a:rPr sz="3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patterns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41275" marR="182245">
                        <a:lnSpc>
                          <a:spcPct val="100800"/>
                        </a:lnSpc>
                        <a:spcBef>
                          <a:spcPts val="1050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ncreased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risk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instrumental </a:t>
                      </a:r>
                      <a:r>
                        <a:rPr sz="3200" spc="-6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deliveries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Fetal</a:t>
                      </a:r>
                      <a:r>
                        <a:rPr sz="3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distress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9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Cardiac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failure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Shock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  <a:p>
                      <a:pPr marL="498475" indent="-4572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Puerperal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sepsis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Subinvolution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uterus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7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Failing</a:t>
                      </a:r>
                      <a:r>
                        <a:rPr sz="3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lactation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1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Puerperal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venous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thrombosis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Pulmonary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embolism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Cardiac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failure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Delayed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20" dirty="0">
                          <a:latin typeface="Times New Roman"/>
                          <a:cs typeface="Times New Roman"/>
                        </a:rPr>
                        <a:t>wound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healing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103" y="2782102"/>
            <a:ext cx="4485572" cy="76731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46709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70" dirty="0"/>
              <a:t>E</a:t>
            </a:r>
            <a:r>
              <a:rPr sz="7000" spc="-265" dirty="0"/>
              <a:t>F</a:t>
            </a:r>
            <a:r>
              <a:rPr sz="7000" spc="-270" dirty="0"/>
              <a:t>F</a:t>
            </a:r>
            <a:r>
              <a:rPr sz="7000" spc="-135" dirty="0"/>
              <a:t>EC</a:t>
            </a:r>
            <a:r>
              <a:rPr sz="7000" spc="-145" dirty="0"/>
              <a:t>T</a:t>
            </a:r>
            <a:r>
              <a:rPr sz="7000" spc="-125" dirty="0"/>
              <a:t>S</a:t>
            </a:r>
            <a:r>
              <a:rPr sz="7000" spc="-285" dirty="0"/>
              <a:t> </a:t>
            </a:r>
            <a:r>
              <a:rPr sz="7000" spc="-140" dirty="0"/>
              <a:t>O</a:t>
            </a:r>
            <a:r>
              <a:rPr sz="7000" spc="135" dirty="0"/>
              <a:t>N</a:t>
            </a:r>
            <a:r>
              <a:rPr sz="7000" spc="-280" dirty="0"/>
              <a:t> </a:t>
            </a:r>
            <a:r>
              <a:rPr sz="7000" spc="-270" dirty="0"/>
              <a:t>F</a:t>
            </a:r>
            <a:r>
              <a:rPr sz="7000" spc="-204" dirty="0"/>
              <a:t>ET</a:t>
            </a:r>
            <a:r>
              <a:rPr sz="7000" spc="-135" dirty="0"/>
              <a:t>US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5706110" cy="495935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75" dirty="0">
                <a:latin typeface="Arial MT"/>
                <a:cs typeface="Arial MT"/>
              </a:rPr>
              <a:t>IUGR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5" dirty="0">
                <a:latin typeface="Arial MT"/>
                <a:cs typeface="Arial MT"/>
              </a:rPr>
              <a:t>Prematurity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0" dirty="0">
                <a:latin typeface="Arial MT"/>
                <a:cs typeface="Arial MT"/>
              </a:rPr>
              <a:t>Still</a:t>
            </a:r>
            <a:r>
              <a:rPr sz="3950" spc="-35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birth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25" dirty="0">
                <a:latin typeface="Arial MT"/>
                <a:cs typeface="Arial MT"/>
              </a:rPr>
              <a:t>Anemia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35" dirty="0">
                <a:latin typeface="Arial MT"/>
                <a:cs typeface="Arial MT"/>
              </a:rPr>
              <a:t>early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infancy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25" dirty="0">
                <a:latin typeface="Arial MT"/>
                <a:cs typeface="Arial MT"/>
              </a:rPr>
              <a:t>Inc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perinatal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65" dirty="0">
                <a:latin typeface="Arial MT"/>
                <a:cs typeface="Arial MT"/>
              </a:rPr>
              <a:t>morbidity</a:t>
            </a:r>
            <a:endParaRPr sz="39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9651" y="953700"/>
            <a:ext cx="9058792" cy="90170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81781" y="688011"/>
            <a:ext cx="101574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5" dirty="0"/>
              <a:t>SYMPTOMS</a:t>
            </a:r>
            <a:r>
              <a:rPr sz="7000" spc="-305" dirty="0"/>
              <a:t> </a:t>
            </a:r>
            <a:r>
              <a:rPr sz="7000" spc="-130" dirty="0"/>
              <a:t>OF</a:t>
            </a:r>
            <a:r>
              <a:rPr sz="7000" spc="-305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836628" y="2467224"/>
            <a:ext cx="3944620" cy="2976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50" spc="-20" dirty="0">
                <a:latin typeface="Times New Roman"/>
                <a:cs typeface="Times New Roman"/>
              </a:rPr>
              <a:t>Lack</a:t>
            </a:r>
            <a:r>
              <a:rPr sz="3550" spc="-65" dirty="0">
                <a:latin typeface="Times New Roman"/>
                <a:cs typeface="Times New Roman"/>
              </a:rPr>
              <a:t> </a:t>
            </a:r>
            <a:r>
              <a:rPr sz="3550" spc="-10" dirty="0">
                <a:latin typeface="Times New Roman"/>
                <a:cs typeface="Times New Roman"/>
              </a:rPr>
              <a:t>of</a:t>
            </a:r>
            <a:r>
              <a:rPr sz="3550" spc="-60" dirty="0">
                <a:latin typeface="Times New Roman"/>
                <a:cs typeface="Times New Roman"/>
              </a:rPr>
              <a:t> </a:t>
            </a:r>
            <a:r>
              <a:rPr sz="3550" spc="-15" dirty="0">
                <a:latin typeface="Times New Roman"/>
                <a:cs typeface="Times New Roman"/>
              </a:rPr>
              <a:t>concentration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3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Infection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spcBef>
                <a:spcPts val="1019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Palpitation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Dizziness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944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Light</a:t>
            </a:r>
            <a:r>
              <a:rPr sz="3550" spc="-50" dirty="0">
                <a:latin typeface="Times New Roman"/>
                <a:cs typeface="Times New Roman"/>
              </a:rPr>
              <a:t> </a:t>
            </a:r>
            <a:r>
              <a:rPr sz="3550" spc="-20" dirty="0">
                <a:latin typeface="Times New Roman"/>
                <a:cs typeface="Times New Roman"/>
              </a:rPr>
              <a:t>headedness</a:t>
            </a:r>
            <a:endParaRPr sz="3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60051" y="2542614"/>
            <a:ext cx="4303395" cy="2837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0840" indent="-358775">
              <a:lnSpc>
                <a:spcPts val="4225"/>
              </a:lnSpc>
              <a:spcBef>
                <a:spcPts val="9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Irritability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PICA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spcBef>
                <a:spcPts val="3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Fatigue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Weakness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940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Dyspnoea</a:t>
            </a:r>
            <a:r>
              <a:rPr sz="3550" spc="-65" dirty="0">
                <a:latin typeface="Times New Roman"/>
                <a:cs typeface="Times New Roman"/>
              </a:rPr>
              <a:t> </a:t>
            </a:r>
            <a:r>
              <a:rPr sz="3550" spc="-10" dirty="0">
                <a:latin typeface="Times New Roman"/>
                <a:cs typeface="Times New Roman"/>
              </a:rPr>
              <a:t>on</a:t>
            </a:r>
            <a:r>
              <a:rPr sz="3550" spc="-60" dirty="0">
                <a:latin typeface="Times New Roman"/>
                <a:cs typeface="Times New Roman"/>
              </a:rPr>
              <a:t> </a:t>
            </a:r>
            <a:r>
              <a:rPr sz="3550" spc="-15" dirty="0">
                <a:latin typeface="Times New Roman"/>
                <a:cs typeface="Times New Roman"/>
              </a:rPr>
              <a:t>exertion</a:t>
            </a:r>
            <a:endParaRPr sz="355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0000" y="5720772"/>
            <a:ext cx="15644099" cy="535788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769859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40" dirty="0"/>
              <a:t>SIGNS</a:t>
            </a:r>
            <a:r>
              <a:rPr sz="7000" spc="-315" dirty="0"/>
              <a:t> </a:t>
            </a:r>
            <a:r>
              <a:rPr sz="7000" spc="-130" dirty="0"/>
              <a:t>OF</a:t>
            </a:r>
            <a:r>
              <a:rPr sz="7000" spc="-310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01647"/>
            <a:ext cx="8243570" cy="6677659"/>
          </a:xfrm>
          <a:prstGeom prst="rect">
            <a:avLst/>
          </a:prstGeom>
        </p:spPr>
        <p:txBody>
          <a:bodyPr vert="horz" wrap="square" lIns="0" tIns="30226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238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-5" dirty="0">
                <a:latin typeface="Arial MT"/>
                <a:cs typeface="Arial MT"/>
              </a:rPr>
              <a:t>Pallor </a:t>
            </a:r>
            <a:r>
              <a:rPr sz="3600" spc="70" dirty="0">
                <a:latin typeface="Arial MT"/>
                <a:cs typeface="Arial MT"/>
              </a:rPr>
              <a:t>of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55" dirty="0">
                <a:latin typeface="Arial MT"/>
                <a:cs typeface="Arial MT"/>
              </a:rPr>
              <a:t>mucus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membrane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or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-10" dirty="0">
                <a:latin typeface="Arial MT"/>
                <a:cs typeface="Arial MT"/>
              </a:rPr>
              <a:t>nail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75" dirty="0">
                <a:latin typeface="Arial MT"/>
                <a:cs typeface="Arial MT"/>
              </a:rPr>
              <a:t>bed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2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20" dirty="0">
                <a:latin typeface="Arial MT"/>
                <a:cs typeface="Arial MT"/>
              </a:rPr>
              <a:t>Glossitis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and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45" dirty="0">
                <a:latin typeface="Arial MT"/>
                <a:cs typeface="Arial MT"/>
              </a:rPr>
              <a:t>Stomatitis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25" dirty="0" err="1">
                <a:latin typeface="Arial MT"/>
                <a:cs typeface="Arial MT"/>
              </a:rPr>
              <a:t>Koilonychia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Tachycardia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,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30" dirty="0">
                <a:latin typeface="Arial MT"/>
                <a:cs typeface="Arial MT"/>
              </a:rPr>
              <a:t>tachypnea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Ejection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50" dirty="0">
                <a:latin typeface="Arial MT"/>
                <a:cs typeface="Arial MT"/>
              </a:rPr>
              <a:t>systolic</a:t>
            </a:r>
            <a:r>
              <a:rPr sz="3600" spc="-3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murmur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-5" dirty="0">
                <a:latin typeface="Arial MT"/>
                <a:cs typeface="Arial MT"/>
              </a:rPr>
              <a:t>Ankle</a:t>
            </a:r>
            <a:r>
              <a:rPr sz="3600" spc="-35" dirty="0">
                <a:latin typeface="Arial MT"/>
                <a:cs typeface="Arial MT"/>
              </a:rPr>
              <a:t> </a:t>
            </a:r>
            <a:r>
              <a:rPr sz="3600" spc="-15" dirty="0">
                <a:latin typeface="Arial MT"/>
                <a:cs typeface="Arial MT"/>
              </a:rPr>
              <a:t>Edema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2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5" dirty="0">
                <a:latin typeface="Arial MT"/>
                <a:cs typeface="Arial MT"/>
              </a:rPr>
              <a:t>Increased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juglar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venous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pressure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Postural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hypotension</a:t>
            </a:r>
            <a:endParaRPr sz="36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6106" y="38808"/>
            <a:ext cx="5931348" cy="112309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484822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55" dirty="0"/>
              <a:t>DIAGNOSIS</a:t>
            </a:r>
            <a:endParaRPr sz="7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922294"/>
              </p:ext>
            </p:extLst>
          </p:nvPr>
        </p:nvGraphicFramePr>
        <p:xfrm>
          <a:off x="1898649" y="1997077"/>
          <a:ext cx="16721380" cy="838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b="1" spc="15" dirty="0">
                          <a:latin typeface="Arial"/>
                          <a:cs typeface="Arial"/>
                        </a:rPr>
                        <a:t>Tests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0" b="1" spc="15" dirty="0">
                          <a:latin typeface="Arial"/>
                          <a:cs typeface="Arial"/>
                        </a:rPr>
                        <a:t>Iron</a:t>
                      </a:r>
                      <a:r>
                        <a:rPr sz="4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4000" b="1" spc="30" dirty="0">
                          <a:latin typeface="Arial"/>
                          <a:cs typeface="Arial"/>
                        </a:rPr>
                        <a:t>def</a:t>
                      </a:r>
                      <a:endParaRPr sz="40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600" b="1" spc="20" dirty="0">
                          <a:latin typeface="Arial"/>
                          <a:cs typeface="Arial"/>
                        </a:rPr>
                        <a:t>Thalasemia</a:t>
                      </a:r>
                      <a:endParaRPr sz="36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29030" marR="582930" indent="-538480">
                        <a:lnSpc>
                          <a:spcPct val="102699"/>
                        </a:lnSpc>
                        <a:spcBef>
                          <a:spcPts val="1175"/>
                        </a:spcBef>
                      </a:pPr>
                      <a:r>
                        <a:rPr sz="3200" b="1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ob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ic  </a:t>
                      </a:r>
                      <a:r>
                        <a:rPr sz="3200" b="1" spc="35" dirty="0">
                          <a:latin typeface="Arial"/>
                          <a:cs typeface="Arial"/>
                        </a:rPr>
                        <a:t>anemia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600" b="1" spc="50" dirty="0">
                          <a:latin typeface="Arial"/>
                          <a:cs typeface="Arial"/>
                        </a:rPr>
                        <a:t>Hb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dirty="0">
                          <a:latin typeface="Arial"/>
                          <a:cs typeface="Arial"/>
                        </a:rPr>
                        <a:t>Ferritin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35" dirty="0">
                          <a:latin typeface="Arial MT"/>
                          <a:cs typeface="Arial MT"/>
                        </a:rPr>
                        <a:t>N/INC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 err="1">
                          <a:latin typeface="Arial MT"/>
                          <a:cs typeface="Arial MT"/>
                        </a:rPr>
                        <a:t>Inc</a:t>
                      </a:r>
                      <a:r>
                        <a:rPr lang="en-US" sz="2600" spc="25" dirty="0">
                          <a:latin typeface="Arial MT"/>
                          <a:cs typeface="Arial MT"/>
                        </a:rPr>
                        <a:t>/N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75" dirty="0">
                          <a:latin typeface="Arial"/>
                          <a:cs typeface="Arial"/>
                        </a:rPr>
                        <a:t>MCV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b="1" spc="20" dirty="0">
                          <a:latin typeface="Arial"/>
                          <a:cs typeface="Arial"/>
                        </a:rPr>
                        <a:t>Retics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50" dirty="0">
                          <a:latin typeface="Arial"/>
                          <a:cs typeface="Arial"/>
                        </a:rPr>
                        <a:t>Hb</a:t>
                      </a:r>
                      <a:r>
                        <a:rPr sz="26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15" dirty="0">
                          <a:latin typeface="Arial"/>
                          <a:cs typeface="Arial"/>
                        </a:rPr>
                        <a:t>electrophresis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Normal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600" spc="30" dirty="0">
                          <a:latin typeface="Arial MT"/>
                          <a:cs typeface="Arial MT"/>
                        </a:rPr>
                        <a:t>High</a:t>
                      </a:r>
                      <a:r>
                        <a:rPr sz="2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600" spc="20" dirty="0">
                          <a:latin typeface="Arial MT"/>
                          <a:cs typeface="Arial MT"/>
                        </a:rPr>
                        <a:t>HbF,</a:t>
                      </a:r>
                      <a:r>
                        <a:rPr sz="2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600" spc="35" dirty="0">
                          <a:latin typeface="Arial MT"/>
                          <a:cs typeface="Arial MT"/>
                        </a:rPr>
                        <a:t>HbA2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Normal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9687"/>
            <a:ext cx="596646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20" dirty="0"/>
              <a:t>Mentzer</a:t>
            </a:r>
            <a:r>
              <a:rPr sz="7150" spc="-360" dirty="0"/>
              <a:t> </a:t>
            </a:r>
            <a:r>
              <a:rPr sz="7150" spc="-160" dirty="0"/>
              <a:t>index</a:t>
            </a:r>
            <a:endParaRPr sz="7150"/>
          </a:p>
        </p:txBody>
      </p:sp>
      <p:sp>
        <p:nvSpPr>
          <p:cNvPr id="3" name="object 3"/>
          <p:cNvSpPr txBox="1"/>
          <p:nvPr/>
        </p:nvSpPr>
        <p:spPr>
          <a:xfrm>
            <a:off x="1023917" y="3930216"/>
            <a:ext cx="11367770" cy="30655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950" spc="-80" dirty="0">
                <a:latin typeface="Arial MT"/>
                <a:cs typeface="Arial MT"/>
              </a:rPr>
              <a:t>A</a:t>
            </a:r>
            <a:r>
              <a:rPr sz="3950" spc="-80" dirty="0">
                <a:latin typeface="Arial MT"/>
                <a:cs typeface="Arial MT"/>
              </a:rPr>
              <a:t>n</a:t>
            </a:r>
            <a:r>
              <a:rPr sz="3950" spc="-150" dirty="0">
                <a:latin typeface="Arial MT"/>
                <a:cs typeface="Arial MT"/>
              </a:rPr>
              <a:t> </a:t>
            </a:r>
            <a:r>
              <a:rPr sz="3950" spc="-35" dirty="0">
                <a:latin typeface="Arial MT"/>
                <a:cs typeface="Arial MT"/>
              </a:rPr>
              <a:t>index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40" dirty="0">
                <a:latin typeface="Arial MT"/>
                <a:cs typeface="Arial MT"/>
              </a:rPr>
              <a:t>used</a:t>
            </a:r>
            <a:r>
              <a:rPr sz="3950" spc="-1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to</a:t>
            </a:r>
            <a:r>
              <a:rPr sz="3950" spc="-160" dirty="0">
                <a:latin typeface="Arial MT"/>
                <a:cs typeface="Arial MT"/>
              </a:rPr>
              <a:t> </a:t>
            </a:r>
            <a:r>
              <a:rPr sz="3950" spc="-55" dirty="0">
                <a:latin typeface="Arial MT"/>
                <a:cs typeface="Arial MT"/>
              </a:rPr>
              <a:t>differentiate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IDA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from</a:t>
            </a:r>
            <a:r>
              <a:rPr sz="3950" spc="-14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thalessemias.</a:t>
            </a:r>
            <a:endParaRPr sz="3950" dirty="0">
              <a:latin typeface="Arial MT"/>
              <a:cs typeface="Arial MT"/>
            </a:endParaRPr>
          </a:p>
          <a:p>
            <a:pPr marL="12700" marR="1597025">
              <a:lnSpc>
                <a:spcPct val="200000"/>
              </a:lnSpc>
              <a:spcBef>
                <a:spcPts val="80"/>
              </a:spcBef>
            </a:pPr>
            <a:r>
              <a:rPr sz="3950" spc="-110" dirty="0">
                <a:latin typeface="Arial MT"/>
                <a:cs typeface="Arial MT"/>
              </a:rPr>
              <a:t>Fo</a:t>
            </a:r>
            <a:r>
              <a:rPr sz="3950" spc="-95" dirty="0">
                <a:latin typeface="Arial MT"/>
                <a:cs typeface="Arial MT"/>
              </a:rPr>
              <a:t>r</a:t>
            </a:r>
            <a:r>
              <a:rPr sz="3950" spc="5" dirty="0">
                <a:latin typeface="Arial MT"/>
                <a:cs typeface="Arial MT"/>
              </a:rPr>
              <a:t>m</a:t>
            </a:r>
            <a:r>
              <a:rPr sz="3950" spc="-80" dirty="0">
                <a:latin typeface="Arial MT"/>
                <a:cs typeface="Arial MT"/>
              </a:rPr>
              <a:t>ul</a:t>
            </a:r>
            <a:r>
              <a:rPr sz="3950" spc="-75" dirty="0">
                <a:latin typeface="Arial MT"/>
                <a:cs typeface="Arial MT"/>
              </a:rPr>
              <a:t>a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i</a:t>
            </a:r>
            <a:r>
              <a:rPr sz="3950" dirty="0">
                <a:latin typeface="Arial MT"/>
                <a:cs typeface="Arial MT"/>
              </a:rPr>
              <a:t>s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M</a:t>
            </a:r>
            <a:r>
              <a:rPr sz="3950" b="1" spc="-10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spc="-300" dirty="0">
                <a:solidFill>
                  <a:srgbClr val="0070C0"/>
                </a:solidFill>
                <a:latin typeface="Arial MT"/>
                <a:cs typeface="Arial MT"/>
              </a:rPr>
              <a:t>V</a:t>
            </a:r>
            <a:r>
              <a:rPr sz="3950" b="1" spc="140" dirty="0">
                <a:solidFill>
                  <a:srgbClr val="0070C0"/>
                </a:solidFill>
                <a:latin typeface="Arial MT"/>
                <a:cs typeface="Arial MT"/>
              </a:rPr>
              <a:t>/</a:t>
            </a:r>
            <a:r>
              <a:rPr sz="3950" b="1" spc="-225" dirty="0">
                <a:solidFill>
                  <a:srgbClr val="0070C0"/>
                </a:solidFill>
                <a:latin typeface="Arial MT"/>
                <a:cs typeface="Arial MT"/>
              </a:rPr>
              <a:t>R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B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c</a:t>
            </a:r>
            <a:r>
              <a:rPr sz="3950" spc="-50" dirty="0">
                <a:latin typeface="Arial MT"/>
                <a:cs typeface="Arial MT"/>
              </a:rPr>
              <a:t>o</a:t>
            </a:r>
            <a:r>
              <a:rPr sz="3950" spc="-45" dirty="0">
                <a:latin typeface="Arial MT"/>
                <a:cs typeface="Arial MT"/>
              </a:rPr>
              <a:t>u</a:t>
            </a:r>
            <a:r>
              <a:rPr sz="3950" spc="-80" dirty="0">
                <a:latin typeface="Arial MT"/>
                <a:cs typeface="Arial MT"/>
              </a:rPr>
              <a:t>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300" dirty="0">
                <a:latin typeface="Arial MT"/>
                <a:cs typeface="Arial MT"/>
              </a:rPr>
              <a:t>V</a:t>
            </a:r>
            <a:r>
              <a:rPr sz="3950" spc="-155" dirty="0">
                <a:latin typeface="Arial MT"/>
                <a:cs typeface="Arial MT"/>
              </a:rPr>
              <a:t>a</a:t>
            </a:r>
            <a:r>
              <a:rPr sz="3950" spc="-80" dirty="0">
                <a:latin typeface="Arial MT"/>
                <a:cs typeface="Arial MT"/>
              </a:rPr>
              <a:t>lu</a:t>
            </a:r>
            <a:r>
              <a:rPr sz="3950" spc="-75" dirty="0">
                <a:latin typeface="Arial MT"/>
                <a:cs typeface="Arial MT"/>
              </a:rPr>
              <a:t>e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f</a:t>
            </a:r>
            <a:r>
              <a:rPr sz="3950" spc="-40" dirty="0">
                <a:latin typeface="Arial MT"/>
                <a:cs typeface="Arial MT"/>
              </a:rPr>
              <a:t>o</a:t>
            </a:r>
            <a:r>
              <a:rPr sz="3950" spc="25" dirty="0">
                <a:latin typeface="Arial MT"/>
                <a:cs typeface="Arial MT"/>
              </a:rPr>
              <a:t>r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b="1" spc="-150" dirty="0">
                <a:solidFill>
                  <a:srgbClr val="FF0000"/>
                </a:solidFill>
                <a:latin typeface="Arial MT"/>
                <a:cs typeface="Arial MT"/>
              </a:rPr>
              <a:t>ID</a:t>
            </a:r>
            <a:r>
              <a:rPr sz="3950" b="1" spc="-16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3950" b="1" spc="-50" dirty="0">
                <a:solidFill>
                  <a:srgbClr val="FF0000"/>
                </a:solidFill>
                <a:latin typeface="Arial MT"/>
                <a:cs typeface="Arial MT"/>
              </a:rPr>
              <a:t>&gt;1</a:t>
            </a:r>
            <a:r>
              <a:rPr sz="3950" b="1" dirty="0">
                <a:solidFill>
                  <a:srgbClr val="FF0000"/>
                </a:solidFill>
                <a:latin typeface="Arial MT"/>
                <a:cs typeface="Arial MT"/>
              </a:rPr>
              <a:t>3</a:t>
            </a:r>
            <a:r>
              <a:rPr sz="3950" dirty="0">
                <a:latin typeface="Arial MT"/>
                <a:cs typeface="Arial MT"/>
              </a:rPr>
              <a:t>  </a:t>
            </a:r>
            <a:r>
              <a:rPr sz="3950" b="1" spc="-24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V</a:t>
            </a:r>
            <a:r>
              <a:rPr sz="3950" b="1" spc="-2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l</a:t>
            </a:r>
            <a:r>
              <a:rPr sz="3950" b="1" spc="-114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u</a:t>
            </a:r>
            <a:r>
              <a:rPr sz="3950" b="1" spc="-3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-3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f</a:t>
            </a:r>
            <a:r>
              <a:rPr sz="3950" b="1" spc="1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o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r</a:t>
            </a:r>
            <a:r>
              <a:rPr sz="3950" b="1" spc="-15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6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t</a:t>
            </a:r>
            <a:r>
              <a:rPr sz="3950" b="1" spc="-114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h</a:t>
            </a:r>
            <a:r>
              <a:rPr sz="3950" b="1" spc="-1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l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8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ss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1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m</a:t>
            </a:r>
            <a:r>
              <a:rPr sz="3950" b="1" spc="-7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i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&lt;</a:t>
            </a:r>
            <a:r>
              <a:rPr sz="3950" b="1" spc="-8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13</a:t>
            </a:r>
            <a:endParaRPr sz="3950" b="1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7821" y="434196"/>
            <a:ext cx="64135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7000" spc="-110" dirty="0"/>
              <a:t>PREVENTION</a:t>
            </a:r>
            <a:endParaRPr sz="7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4159" y="1886103"/>
            <a:ext cx="15670992" cy="90863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84560" y="11084762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7670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40" dirty="0"/>
              <a:t>PR</a:t>
            </a:r>
            <a:r>
              <a:rPr sz="7000" spc="-335" dirty="0"/>
              <a:t>E</a:t>
            </a:r>
            <a:r>
              <a:rPr sz="7000" spc="-340" dirty="0"/>
              <a:t>V</a:t>
            </a:r>
            <a:r>
              <a:rPr sz="7000" spc="-135" dirty="0"/>
              <a:t>EN</a:t>
            </a:r>
            <a:r>
              <a:rPr sz="7000" spc="-145" dirty="0"/>
              <a:t>T</a:t>
            </a:r>
            <a:r>
              <a:rPr sz="7000" spc="-180" dirty="0"/>
              <a:t>I</a:t>
            </a:r>
            <a:r>
              <a:rPr sz="7000" spc="-240" dirty="0"/>
              <a:t>V</a:t>
            </a:r>
            <a:r>
              <a:rPr sz="7000" spc="-130" dirty="0"/>
              <a:t>E</a:t>
            </a:r>
            <a:r>
              <a:rPr sz="7000" spc="-280" dirty="0"/>
              <a:t> </a:t>
            </a:r>
            <a:r>
              <a:rPr sz="7000" spc="-135" dirty="0"/>
              <a:t>MEA</a:t>
            </a:r>
            <a:r>
              <a:rPr sz="7000" spc="-140" dirty="0"/>
              <a:t>S</a:t>
            </a:r>
            <a:r>
              <a:rPr sz="7000" spc="-70" dirty="0"/>
              <a:t>U</a:t>
            </a:r>
            <a:r>
              <a:rPr sz="7000" spc="-75" dirty="0"/>
              <a:t>R</a:t>
            </a:r>
            <a:r>
              <a:rPr sz="7000" spc="-265" dirty="0"/>
              <a:t>E</a:t>
            </a:r>
            <a:r>
              <a:rPr sz="7000" spc="-270" dirty="0"/>
              <a:t>S</a:t>
            </a:r>
            <a:r>
              <a:rPr sz="7000" spc="-385" dirty="0"/>
              <a:t>!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831850" y="2332970"/>
            <a:ext cx="8229600" cy="700897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344170" indent="-332105">
              <a:lnSpc>
                <a:spcPct val="100000"/>
              </a:lnSpc>
              <a:spcBef>
                <a:spcPts val="127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5" dirty="0">
                <a:latin typeface="Arial MT"/>
                <a:cs typeface="Arial MT"/>
              </a:rPr>
              <a:t>Prepreganancy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counselling</a:t>
            </a:r>
            <a:r>
              <a:rPr sz="3600" spc="10" dirty="0">
                <a:latin typeface="Arial MT"/>
                <a:cs typeface="Arial MT"/>
              </a:rPr>
              <a:t> </a:t>
            </a:r>
            <a:r>
              <a:rPr sz="3600" spc="25" dirty="0">
                <a:latin typeface="Arial MT"/>
                <a:cs typeface="Arial MT"/>
              </a:rPr>
              <a:t>and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dietary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25" dirty="0">
                <a:latin typeface="Arial MT"/>
                <a:cs typeface="Arial MT"/>
              </a:rPr>
              <a:t>advice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dirty="0">
                <a:latin typeface="Arial MT"/>
                <a:cs typeface="Arial MT"/>
              </a:rPr>
              <a:t>Heme</a:t>
            </a:r>
            <a:r>
              <a:rPr sz="3600" spc="-4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iron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20" dirty="0">
                <a:latin typeface="Arial MT"/>
                <a:cs typeface="Arial MT"/>
              </a:rPr>
              <a:t>Using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45" dirty="0">
                <a:latin typeface="Arial MT"/>
                <a:cs typeface="Arial MT"/>
              </a:rPr>
              <a:t>cast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iron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utensils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02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-30" dirty="0">
                <a:latin typeface="Arial MT"/>
                <a:cs typeface="Arial MT"/>
              </a:rPr>
              <a:t>Take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vit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C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30" dirty="0">
                <a:latin typeface="Arial MT"/>
                <a:cs typeface="Arial MT"/>
              </a:rPr>
              <a:t>rich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70" dirty="0">
                <a:latin typeface="Arial MT"/>
                <a:cs typeface="Arial MT"/>
              </a:rPr>
              <a:t>food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25" dirty="0">
                <a:latin typeface="Arial MT"/>
                <a:cs typeface="Arial MT"/>
              </a:rPr>
              <a:t>Avoid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70" dirty="0">
                <a:latin typeface="Arial MT"/>
                <a:cs typeface="Arial MT"/>
              </a:rPr>
              <a:t>food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that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inhibit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its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absorption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125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-20" dirty="0">
                <a:latin typeface="Arial MT"/>
                <a:cs typeface="Arial MT"/>
              </a:rPr>
              <a:t>Tanins</a:t>
            </a:r>
            <a:r>
              <a:rPr sz="3600" spc="-35" dirty="0">
                <a:latin typeface="Arial MT"/>
                <a:cs typeface="Arial MT"/>
              </a:rPr>
              <a:t> </a:t>
            </a:r>
            <a:r>
              <a:rPr sz="3600" spc="-75" dirty="0">
                <a:latin typeface="Arial MT"/>
                <a:cs typeface="Arial MT"/>
              </a:rPr>
              <a:t>(tea)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045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10" dirty="0">
                <a:latin typeface="Arial MT"/>
                <a:cs typeface="Arial MT"/>
              </a:rPr>
              <a:t>Phytates</a:t>
            </a:r>
            <a:r>
              <a:rPr sz="3600" spc="-20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in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bran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25" dirty="0">
                <a:latin typeface="Arial MT"/>
                <a:cs typeface="Arial MT"/>
              </a:rPr>
              <a:t>Calcium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-20" dirty="0">
                <a:latin typeface="Arial MT"/>
                <a:cs typeface="Arial MT"/>
              </a:rPr>
              <a:t>(dairy </a:t>
            </a:r>
            <a:r>
              <a:rPr sz="3600" spc="35" dirty="0">
                <a:latin typeface="Arial MT"/>
                <a:cs typeface="Arial MT"/>
              </a:rPr>
              <a:t>products)</a:t>
            </a:r>
            <a:endParaRPr sz="36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90050" y="2332970"/>
            <a:ext cx="10163810" cy="7407275"/>
            <a:chOff x="8262568" y="2817081"/>
            <a:chExt cx="10163810" cy="74072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2568" y="2817081"/>
              <a:ext cx="10163339" cy="74067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528505" y="5130742"/>
              <a:ext cx="1151890" cy="1151890"/>
            </a:xfrm>
            <a:custGeom>
              <a:avLst/>
              <a:gdLst/>
              <a:ahLst/>
              <a:cxnLst/>
              <a:rect l="l" t="t" r="r" b="b"/>
              <a:pathLst>
                <a:path w="1151890" h="1151889">
                  <a:moveTo>
                    <a:pt x="1151788" y="104711"/>
                  </a:moveTo>
                  <a:lnTo>
                    <a:pt x="1047076" y="104711"/>
                  </a:lnTo>
                  <a:lnTo>
                    <a:pt x="1047076" y="0"/>
                  </a:lnTo>
                  <a:lnTo>
                    <a:pt x="0" y="0"/>
                  </a:lnTo>
                  <a:lnTo>
                    <a:pt x="0" y="1047089"/>
                  </a:lnTo>
                  <a:lnTo>
                    <a:pt x="104698" y="1047089"/>
                  </a:lnTo>
                  <a:lnTo>
                    <a:pt x="104698" y="1151788"/>
                  </a:lnTo>
                  <a:lnTo>
                    <a:pt x="1151788" y="1151788"/>
                  </a:lnTo>
                  <a:lnTo>
                    <a:pt x="1151788" y="1047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36969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40" dirty="0"/>
              <a:t>ORA</a:t>
            </a:r>
            <a:r>
              <a:rPr sz="7000" spc="-80" dirty="0"/>
              <a:t>L</a:t>
            </a:r>
            <a:r>
              <a:rPr sz="7000" spc="-280" dirty="0"/>
              <a:t> </a:t>
            </a:r>
            <a:r>
              <a:rPr sz="7000" spc="-15" dirty="0"/>
              <a:t>I</a:t>
            </a:r>
            <a:r>
              <a:rPr sz="7000" spc="-95" dirty="0"/>
              <a:t>RO</a:t>
            </a:r>
            <a:r>
              <a:rPr sz="7000" spc="45" dirty="0"/>
              <a:t>N</a:t>
            </a:r>
            <a:r>
              <a:rPr sz="7000" spc="-280" dirty="0"/>
              <a:t> </a:t>
            </a:r>
            <a:r>
              <a:rPr sz="7000" spc="-140" dirty="0"/>
              <a:t>SU</a:t>
            </a:r>
            <a:r>
              <a:rPr sz="7000" spc="-130" dirty="0"/>
              <a:t>PP</a:t>
            </a:r>
            <a:r>
              <a:rPr sz="7000" spc="-265" dirty="0"/>
              <a:t>LE</a:t>
            </a:r>
            <a:r>
              <a:rPr sz="7000" spc="390" dirty="0"/>
              <a:t>M</a:t>
            </a:r>
            <a:r>
              <a:rPr sz="7000" spc="-265" dirty="0"/>
              <a:t>E</a:t>
            </a:r>
            <a:r>
              <a:rPr sz="7000" spc="-70" dirty="0"/>
              <a:t>N</a:t>
            </a:r>
            <a:r>
              <a:rPr sz="7000" spc="-85" dirty="0"/>
              <a:t>T</a:t>
            </a:r>
            <a:r>
              <a:rPr sz="7000" spc="-280" dirty="0"/>
              <a:t>A</a:t>
            </a:r>
            <a:r>
              <a:rPr sz="7000" spc="-265" dirty="0"/>
              <a:t>T</a:t>
            </a:r>
            <a:r>
              <a:rPr sz="7000" spc="-15" dirty="0"/>
              <a:t>I</a:t>
            </a:r>
            <a:r>
              <a:rPr sz="7000" spc="-75" dirty="0"/>
              <a:t>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8005425" cy="5368777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514984" marR="5080" indent="-502920">
              <a:lnSpc>
                <a:spcPts val="4290"/>
              </a:lnSpc>
              <a:spcBef>
                <a:spcPts val="625"/>
              </a:spcBef>
              <a:buSzPct val="122784"/>
              <a:buFont typeface="SimSun"/>
              <a:buChar char="•"/>
              <a:tabLst>
                <a:tab pos="515620" algn="l"/>
                <a:tab pos="17712055" algn="l"/>
              </a:tabLst>
            </a:pPr>
            <a:r>
              <a:rPr sz="3950" spc="-75" dirty="0">
                <a:latin typeface="Arial MT"/>
                <a:cs typeface="Arial MT"/>
              </a:rPr>
              <a:t>D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-5" dirty="0">
                <a:latin typeface="Arial MT"/>
                <a:cs typeface="Arial MT"/>
              </a:rPr>
              <a:t>il</a:t>
            </a:r>
            <a:r>
              <a:rPr sz="3950" dirty="0">
                <a:latin typeface="Arial MT"/>
                <a:cs typeface="Arial MT"/>
              </a:rPr>
              <a:t>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b="1" spc="-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i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r</a:t>
            </a:r>
            <a:r>
              <a:rPr sz="3950" b="1" spc="6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o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n</a:t>
            </a:r>
            <a:r>
              <a:rPr sz="3950" b="1" spc="1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60</a:t>
            </a:r>
            <a:r>
              <a:rPr sz="3950" b="1" spc="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m</a:t>
            </a:r>
            <a:r>
              <a:rPr sz="3950" b="1" spc="7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g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b="1" spc="70" dirty="0">
                <a:solidFill>
                  <a:srgbClr val="0070C0"/>
                </a:solidFill>
                <a:latin typeface="Arial MT"/>
                <a:cs typeface="Arial MT"/>
              </a:rPr>
              <a:t>f</a:t>
            </a:r>
            <a:r>
              <a:rPr sz="3950" b="1" spc="65" dirty="0">
                <a:solidFill>
                  <a:srgbClr val="0070C0"/>
                </a:solidFill>
                <a:latin typeface="Arial MT"/>
                <a:cs typeface="Arial MT"/>
              </a:rPr>
              <a:t>o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li</a:t>
            </a:r>
            <a:r>
              <a:rPr sz="3950" b="1" spc="150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3950" b="1" spc="-80" dirty="0">
                <a:solidFill>
                  <a:srgbClr val="0070C0"/>
                </a:solidFill>
                <a:latin typeface="Arial MT"/>
                <a:cs typeface="Arial MT"/>
              </a:rPr>
              <a:t>a</a:t>
            </a:r>
            <a:r>
              <a:rPr sz="3950" b="1" spc="145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i</a:t>
            </a:r>
            <a:r>
              <a:rPr sz="3950" b="1" spc="150" dirty="0">
                <a:solidFill>
                  <a:srgbClr val="0070C0"/>
                </a:solidFill>
                <a:latin typeface="Arial MT"/>
                <a:cs typeface="Arial MT"/>
              </a:rPr>
              <a:t>d</a:t>
            </a:r>
            <a:r>
              <a:rPr sz="3950" b="1" spc="5" dirty="0">
                <a:solidFill>
                  <a:srgbClr val="0070C0"/>
                </a:solidFill>
                <a:latin typeface="Arial MT"/>
                <a:cs typeface="Arial MT"/>
              </a:rPr>
              <a:t> 400u</a:t>
            </a:r>
            <a:r>
              <a:rPr sz="3950" b="1" spc="70" dirty="0">
                <a:solidFill>
                  <a:srgbClr val="0070C0"/>
                </a:solidFill>
                <a:latin typeface="Arial MT"/>
                <a:cs typeface="Arial MT"/>
              </a:rPr>
              <a:t>g</a:t>
            </a:r>
            <a:r>
              <a:rPr sz="3950" dirty="0">
                <a:latin typeface="Arial MT"/>
                <a:cs typeface="Arial MT"/>
              </a:rPr>
              <a:t> s</a:t>
            </a:r>
            <a:r>
              <a:rPr sz="3950" spc="5" dirty="0">
                <a:latin typeface="Arial MT"/>
                <a:cs typeface="Arial MT"/>
              </a:rPr>
              <a:t>h</a:t>
            </a:r>
            <a:r>
              <a:rPr sz="3950" spc="65" dirty="0">
                <a:latin typeface="Arial MT"/>
                <a:cs typeface="Arial MT"/>
              </a:rPr>
              <a:t>o</a:t>
            </a:r>
            <a:r>
              <a:rPr sz="3950" spc="5" dirty="0">
                <a:latin typeface="Arial MT"/>
                <a:cs typeface="Arial MT"/>
              </a:rPr>
              <a:t>u</a:t>
            </a:r>
            <a:r>
              <a:rPr sz="3950" spc="-5" dirty="0">
                <a:latin typeface="Arial MT"/>
                <a:cs typeface="Arial MT"/>
              </a:rPr>
              <a:t>l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0" dirty="0">
                <a:latin typeface="Arial MT"/>
                <a:cs typeface="Arial MT"/>
              </a:rPr>
              <a:t>b</a:t>
            </a:r>
            <a:r>
              <a:rPr sz="3950" spc="-75" dirty="0">
                <a:latin typeface="Arial MT"/>
                <a:cs typeface="Arial MT"/>
              </a:rPr>
              <a:t>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st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dirty="0">
                <a:latin typeface="Arial MT"/>
                <a:cs typeface="Arial MT"/>
              </a:rPr>
              <a:t>r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80" dirty="0">
                <a:latin typeface="Arial MT"/>
                <a:cs typeface="Arial MT"/>
              </a:rPr>
              <a:t>e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45" dirty="0">
                <a:latin typeface="Arial MT"/>
                <a:cs typeface="Arial MT"/>
              </a:rPr>
              <a:t>c</a:t>
            </a:r>
            <a:r>
              <a:rPr sz="3950" spc="65" dirty="0">
                <a:latin typeface="Arial MT"/>
                <a:cs typeface="Arial MT"/>
              </a:rPr>
              <a:t>o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5" dirty="0">
                <a:latin typeface="Arial MT"/>
                <a:cs typeface="Arial MT"/>
              </a:rPr>
              <a:t>i</a:t>
            </a:r>
            <a:r>
              <a:rPr sz="3950" spc="5" dirty="0">
                <a:latin typeface="Arial MT"/>
                <a:cs typeface="Arial MT"/>
              </a:rPr>
              <a:t>nu</a:t>
            </a:r>
            <a:r>
              <a:rPr sz="3950" spc="-80" dirty="0">
                <a:latin typeface="Arial MT"/>
                <a:cs typeface="Arial MT"/>
              </a:rPr>
              <a:t>e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un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70" dirty="0">
                <a:latin typeface="Arial MT"/>
                <a:cs typeface="Arial MT"/>
              </a:rPr>
              <a:t>o</a:t>
            </a:r>
            <a:r>
              <a:rPr sz="3950" dirty="0">
                <a:latin typeface="Arial MT"/>
                <a:cs typeface="Arial MT"/>
              </a:rPr>
              <a:t>	3  </a:t>
            </a:r>
            <a:r>
              <a:rPr sz="3950" spc="50" dirty="0">
                <a:latin typeface="Arial MT"/>
                <a:cs typeface="Arial MT"/>
              </a:rPr>
              <a:t>months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90" dirty="0">
                <a:latin typeface="Arial MT"/>
                <a:cs typeface="Arial MT"/>
              </a:rPr>
              <a:t>post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party</a:t>
            </a:r>
            <a:endParaRPr sz="3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Font typeface="SimSun"/>
              <a:buChar char="•"/>
            </a:pPr>
            <a:endParaRPr sz="4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SimSun"/>
              <a:buChar char="•"/>
            </a:pPr>
            <a:endParaRPr sz="510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5" dirty="0">
                <a:latin typeface="Arial MT"/>
                <a:cs typeface="Arial MT"/>
              </a:rPr>
              <a:t>Therapeutic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dosage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100-200mg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daily</a:t>
            </a:r>
            <a:endParaRPr sz="3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560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483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Oral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ferrous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salt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are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treatment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choice</a:t>
            </a:r>
            <a:endParaRPr sz="39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5102" y="4494270"/>
            <a:ext cx="4706882" cy="62389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923443" y="1084602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84" y="528203"/>
            <a:ext cx="18796007" cy="9649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4495" y="1029065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1297" y="8806417"/>
            <a:ext cx="11790222" cy="2310166"/>
          </a:xfrm>
          <a:custGeom>
            <a:avLst/>
            <a:gdLst/>
            <a:ahLst/>
            <a:cxnLst/>
            <a:rect l="l" t="t" r="r" b="b"/>
            <a:pathLst>
              <a:path w="7150103" h="1400985">
                <a:moveTo>
                  <a:pt x="0" y="0"/>
                </a:moveTo>
                <a:lnTo>
                  <a:pt x="7150103" y="0"/>
                </a:lnTo>
                <a:lnTo>
                  <a:pt x="7150103" y="1400985"/>
                </a:lnTo>
                <a:lnTo>
                  <a:pt x="0" y="1400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K" sz="2968"/>
          </a:p>
        </p:txBody>
      </p:sp>
      <p:sp>
        <p:nvSpPr>
          <p:cNvPr id="3" name="Freeform 3"/>
          <p:cNvSpPr/>
          <p:nvPr/>
        </p:nvSpPr>
        <p:spPr>
          <a:xfrm>
            <a:off x="15940872" y="169602"/>
            <a:ext cx="3737682" cy="1121636"/>
          </a:xfrm>
          <a:custGeom>
            <a:avLst/>
            <a:gdLst/>
            <a:ahLst/>
            <a:cxnLst/>
            <a:rect l="l" t="t" r="r" b="b"/>
            <a:pathLst>
              <a:path w="2266693" h="680209">
                <a:moveTo>
                  <a:pt x="0" y="0"/>
                </a:moveTo>
                <a:lnTo>
                  <a:pt x="2266693" y="0"/>
                </a:lnTo>
                <a:lnTo>
                  <a:pt x="2266693" y="680209"/>
                </a:lnTo>
                <a:lnTo>
                  <a:pt x="0" y="680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K" sz="2968"/>
          </a:p>
        </p:txBody>
      </p:sp>
      <p:sp>
        <p:nvSpPr>
          <p:cNvPr id="4" name="TextBox 4"/>
          <p:cNvSpPr txBox="1"/>
          <p:nvPr/>
        </p:nvSpPr>
        <p:spPr>
          <a:xfrm>
            <a:off x="4172026" y="384716"/>
            <a:ext cx="10053400" cy="145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03"/>
              </a:lnSpc>
            </a:pPr>
            <a:r>
              <a:rPr lang="en-US" sz="47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Prof. Umar’s Model of Teaching Strategy</a:t>
            </a:r>
          </a:p>
          <a:p>
            <a:pPr>
              <a:lnSpc>
                <a:spcPts val="5069"/>
              </a:lnSpc>
            </a:pPr>
            <a:r>
              <a:rPr lang="en-US" sz="3620" spc="3">
                <a:solidFill>
                  <a:srgbClr val="215F9A"/>
                </a:solidFill>
                <a:latin typeface="Arial"/>
                <a:ea typeface="Arial"/>
                <a:cs typeface="Arial"/>
                <a:sym typeface="Arial"/>
              </a:rPr>
              <a:t>Self Directed Learning Assessment Program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4218" y="2094867"/>
            <a:ext cx="2455433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4"/>
              </a:lnSpc>
            </a:pPr>
            <a:r>
              <a:rPr lang="en-US" sz="3625">
                <a:solidFill>
                  <a:srgbClr val="215F9A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r>
              <a:rPr lang="en-US" sz="36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71684" y="2132579"/>
            <a:ext cx="11830384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0"/>
              </a:lnSpc>
            </a:pPr>
            <a:r>
              <a:rPr lang="en-US" sz="330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cultivate critical thinking, analytical reasoning, and problem-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64218" y="2706033"/>
            <a:ext cx="421132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330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solving competencies.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03490" y="3158375"/>
            <a:ext cx="1130293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330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instill a culture of self-directed learning, fostering lifelong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64218" y="3610717"/>
            <a:ext cx="5693716" cy="191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330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habits and autonomy.</a:t>
            </a:r>
          </a:p>
          <a:p>
            <a:pPr>
              <a:lnSpc>
                <a:spcPts val="5946"/>
              </a:lnSpc>
            </a:pPr>
            <a:r>
              <a:rPr lang="en-US" sz="3961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How</a:t>
            </a:r>
            <a:r>
              <a:rPr lang="en-US" sz="396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961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to</a:t>
            </a:r>
            <a:r>
              <a:rPr lang="en-US" sz="396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961" dirty="0">
                <a:solidFill>
                  <a:srgbClr val="215F9A"/>
                </a:solidFill>
                <a:latin typeface="Calibri (MS)"/>
                <a:ea typeface="Calibri (MS)"/>
                <a:cs typeface="Calibri (MS)"/>
                <a:sym typeface="Calibri (MS)"/>
              </a:rPr>
              <a:t>Assess?</a:t>
            </a:r>
          </a:p>
          <a:p>
            <a:pPr>
              <a:lnSpc>
                <a:spcPts val="5940"/>
              </a:lnSpc>
            </a:pPr>
            <a:r>
              <a:rPr lang="en-US" sz="395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➢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41170" y="5208192"/>
            <a:ext cx="14687725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78"/>
              </a:lnSpc>
            </a:pPr>
            <a:r>
              <a:rPr lang="en-US" sz="3958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Ten randomly selected students will be evaluated within the</a:t>
            </a:r>
            <a:r>
              <a:rPr lang="en-US" sz="3958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first 10 minutes of the lecture</a:t>
            </a:r>
            <a:r>
              <a:rPr lang="en-US" sz="3958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through 10 multiple-choice questions (MCQs) based on the PowerPoint presentation shared on Students Official WhatsApp group, one day before the teaching session.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4217" y="7058444"/>
            <a:ext cx="407045" cy="85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3"/>
              </a:lnSpc>
            </a:pPr>
            <a:r>
              <a:rPr lang="en-US" sz="395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➢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41169" y="7792826"/>
            <a:ext cx="14686705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79"/>
              </a:lnSpc>
            </a:pPr>
            <a:r>
              <a:rPr lang="en-US" sz="395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number of MCQs from the components of the lecture will follow</a:t>
            </a:r>
          </a:p>
          <a:p>
            <a:pPr algn="just">
              <a:lnSpc>
                <a:spcPts val="6568"/>
              </a:lnSpc>
            </a:pPr>
            <a:r>
              <a:rPr lang="en-US" sz="395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guidelines outlined in the</a:t>
            </a:r>
            <a:r>
              <a:rPr lang="en-US" sz="395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Prof. Umar model of Integrated Lecture</a:t>
            </a:r>
            <a:r>
              <a:rPr lang="en-US" sz="395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379392" y="391626"/>
            <a:ext cx="2917514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5"/>
              </a:lnSpc>
            </a:pPr>
            <a:r>
              <a:rPr lang="en-US" sz="296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Ten Minutes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97676" y="8949770"/>
            <a:ext cx="1984464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632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Component of LGIS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10275" y="8949770"/>
            <a:ext cx="1824919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632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Core Know ledge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22247" y="8949769"/>
            <a:ext cx="175912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632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Horizontal Integration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34627" y="8949769"/>
            <a:ext cx="175912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632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Vertical Integration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46598" y="8949770"/>
            <a:ext cx="1759125" cy="79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632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Spiral Integration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45422" y="10278303"/>
            <a:ext cx="1952281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9"/>
              </a:lnSpc>
            </a:pPr>
            <a:r>
              <a:rPr lang="en-US" sz="2635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 of MCQs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36536" y="10345622"/>
            <a:ext cx="565899" cy="554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0"/>
              </a:lnSpc>
            </a:pPr>
            <a:r>
              <a:rPr lang="en-US" sz="330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6-7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56046" y="10262724"/>
            <a:ext cx="554983" cy="4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297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1-2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44338" y="10340658"/>
            <a:ext cx="195199" cy="5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297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56310" y="10340658"/>
            <a:ext cx="195199" cy="5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297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561149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0" dirty="0"/>
              <a:t>Parentral</a:t>
            </a:r>
            <a:r>
              <a:rPr sz="7000" spc="-345" dirty="0"/>
              <a:t> </a:t>
            </a:r>
            <a:r>
              <a:rPr sz="7000" spc="-105" dirty="0"/>
              <a:t>Iron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62625"/>
            <a:ext cx="5791200" cy="4376198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454659" indent="-442595">
              <a:lnSpc>
                <a:spcPct val="100000"/>
              </a:lnSpc>
              <a:spcBef>
                <a:spcPts val="174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600" b="1" spc="40" dirty="0">
                <a:latin typeface="Arial MT"/>
                <a:cs typeface="Arial MT"/>
              </a:rPr>
              <a:t>Indication</a:t>
            </a:r>
            <a:endParaRPr sz="3600" b="1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15" dirty="0">
                <a:latin typeface="Arial MT"/>
                <a:cs typeface="Arial MT"/>
              </a:rPr>
              <a:t>Intolerance</a:t>
            </a:r>
            <a:r>
              <a:rPr sz="3450" spc="-15" dirty="0">
                <a:latin typeface="Arial MT"/>
                <a:cs typeface="Arial MT"/>
              </a:rPr>
              <a:t> </a:t>
            </a:r>
            <a:r>
              <a:rPr sz="3450" spc="100" dirty="0">
                <a:latin typeface="Arial MT"/>
                <a:cs typeface="Arial MT"/>
              </a:rPr>
              <a:t>to</a:t>
            </a:r>
            <a:r>
              <a:rPr sz="3450" spc="-5" dirty="0">
                <a:latin typeface="Arial MT"/>
                <a:cs typeface="Arial MT"/>
              </a:rPr>
              <a:t> </a:t>
            </a:r>
            <a:r>
              <a:rPr sz="3450" spc="10" dirty="0">
                <a:latin typeface="Arial MT"/>
                <a:cs typeface="Arial MT"/>
              </a:rPr>
              <a:t>oral</a:t>
            </a:r>
            <a:r>
              <a:rPr sz="3450" spc="-15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iron</a:t>
            </a:r>
            <a:endParaRPr sz="3450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40" dirty="0">
                <a:latin typeface="Arial MT"/>
                <a:cs typeface="Arial MT"/>
              </a:rPr>
              <a:t>Moderate</a:t>
            </a:r>
            <a:r>
              <a:rPr sz="3450" spc="-20" dirty="0">
                <a:latin typeface="Arial MT"/>
                <a:cs typeface="Arial MT"/>
              </a:rPr>
              <a:t> </a:t>
            </a:r>
            <a:r>
              <a:rPr sz="3450" spc="-10" dirty="0">
                <a:latin typeface="Arial MT"/>
                <a:cs typeface="Arial MT"/>
              </a:rPr>
              <a:t>anemia</a:t>
            </a:r>
            <a:endParaRPr sz="3450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78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-30" dirty="0">
                <a:latin typeface="Arial MT"/>
                <a:cs typeface="Arial MT"/>
              </a:rPr>
              <a:t>Failure</a:t>
            </a:r>
            <a:r>
              <a:rPr sz="3450" spc="-5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of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5" dirty="0">
                <a:latin typeface="Arial MT"/>
                <a:cs typeface="Arial MT"/>
              </a:rPr>
              <a:t>oral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therapy</a:t>
            </a:r>
            <a:endParaRPr sz="3450" dirty="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b="1" spc="10" dirty="0">
                <a:latin typeface="Arial MT"/>
                <a:cs typeface="Arial MT"/>
              </a:rPr>
              <a:t>Route:</a:t>
            </a:r>
            <a:r>
              <a:rPr sz="3450" b="1" spc="-10" dirty="0">
                <a:latin typeface="Arial MT"/>
                <a:cs typeface="Arial MT"/>
              </a:rPr>
              <a:t> </a:t>
            </a:r>
            <a:r>
              <a:rPr sz="3450" b="1" spc="40" dirty="0">
                <a:latin typeface="Arial MT"/>
                <a:cs typeface="Arial MT"/>
              </a:rPr>
              <a:t>IM</a:t>
            </a:r>
            <a:r>
              <a:rPr sz="3450" b="1" dirty="0">
                <a:latin typeface="Arial MT"/>
                <a:cs typeface="Arial MT"/>
              </a:rPr>
              <a:t> </a:t>
            </a:r>
            <a:r>
              <a:rPr sz="3450" b="1" spc="190" dirty="0">
                <a:latin typeface="Arial MT"/>
                <a:cs typeface="Arial MT"/>
              </a:rPr>
              <a:t>/</a:t>
            </a:r>
            <a:r>
              <a:rPr sz="3450" b="1" dirty="0">
                <a:latin typeface="Arial MT"/>
                <a:cs typeface="Arial MT"/>
              </a:rPr>
              <a:t> </a:t>
            </a:r>
            <a:r>
              <a:rPr sz="3450" b="1" spc="-120" dirty="0">
                <a:latin typeface="Arial MT"/>
                <a:cs typeface="Arial MT"/>
              </a:rPr>
              <a:t>IV</a:t>
            </a:r>
            <a:endParaRPr sz="3450" b="1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8707" y="7690553"/>
            <a:ext cx="14307185" cy="2561590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454659" indent="-442595">
              <a:lnSpc>
                <a:spcPct val="100000"/>
              </a:lnSpc>
              <a:spcBef>
                <a:spcPts val="174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45" dirty="0">
                <a:latin typeface="Arial MT"/>
                <a:cs typeface="Arial MT"/>
              </a:rPr>
              <a:t>IM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route</a:t>
            </a:r>
            <a:r>
              <a:rPr sz="3450" spc="10" dirty="0">
                <a:latin typeface="Arial MT"/>
                <a:cs typeface="Arial MT"/>
              </a:rPr>
              <a:t> causes</a:t>
            </a:r>
            <a:r>
              <a:rPr sz="3450" spc="20" dirty="0">
                <a:latin typeface="Arial MT"/>
                <a:cs typeface="Arial MT"/>
              </a:rPr>
              <a:t> pain,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staining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of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skin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dirty="0">
                <a:latin typeface="Arial MT"/>
                <a:cs typeface="Arial MT"/>
              </a:rPr>
              <a:t>,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10" dirty="0">
                <a:latin typeface="Arial MT"/>
                <a:cs typeface="Arial MT"/>
              </a:rPr>
              <a:t>myalgia, </a:t>
            </a:r>
            <a:r>
              <a:rPr sz="3450" spc="35" dirty="0">
                <a:latin typeface="Arial MT"/>
                <a:cs typeface="Arial MT"/>
              </a:rPr>
              <a:t>injection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abscess</a:t>
            </a:r>
            <a:endParaRPr sz="345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-120" dirty="0">
                <a:latin typeface="Arial MT"/>
                <a:cs typeface="Arial MT"/>
              </a:rPr>
              <a:t>IV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route</a:t>
            </a:r>
            <a:r>
              <a:rPr sz="3450" spc="5" dirty="0">
                <a:latin typeface="Arial MT"/>
                <a:cs typeface="Arial MT"/>
              </a:rPr>
              <a:t> </a:t>
            </a:r>
            <a:r>
              <a:rPr sz="3450" dirty="0">
                <a:latin typeface="Arial MT"/>
                <a:cs typeface="Arial MT"/>
              </a:rPr>
              <a:t>: </a:t>
            </a:r>
            <a:r>
              <a:rPr sz="3450" spc="10" dirty="0">
                <a:latin typeface="Arial MT"/>
                <a:cs typeface="Arial MT"/>
              </a:rPr>
              <a:t>anaphylaxis </a:t>
            </a:r>
            <a:r>
              <a:rPr sz="3450" spc="30" dirty="0">
                <a:latin typeface="Arial MT"/>
                <a:cs typeface="Arial MT"/>
              </a:rPr>
              <a:t>can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75" dirty="0">
                <a:latin typeface="Arial MT"/>
                <a:cs typeface="Arial MT"/>
              </a:rPr>
              <a:t>occur</a:t>
            </a:r>
            <a:endParaRPr sz="345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10" dirty="0">
                <a:latin typeface="Arial MT"/>
                <a:cs typeface="Arial MT"/>
              </a:rPr>
              <a:t>Iron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dextran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and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40" dirty="0">
                <a:latin typeface="Arial MT"/>
                <a:cs typeface="Arial MT"/>
              </a:rPr>
              <a:t>polymaltose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preparation</a:t>
            </a:r>
            <a:r>
              <a:rPr sz="3450" spc="2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can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40" dirty="0">
                <a:latin typeface="Arial MT"/>
                <a:cs typeface="Arial MT"/>
              </a:rPr>
              <a:t>be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used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by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85" dirty="0">
                <a:latin typeface="Arial MT"/>
                <a:cs typeface="Arial MT"/>
              </a:rPr>
              <a:t>both</a:t>
            </a:r>
            <a:r>
              <a:rPr sz="3450" spc="2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routes.</a:t>
            </a:r>
            <a:endParaRPr sz="345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5970" y="909107"/>
            <a:ext cx="9057316" cy="638464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559536" y="740571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465"/>
            <a:ext cx="19463385" cy="10704195"/>
            <a:chOff x="0" y="19465"/>
            <a:chExt cx="19463385" cy="10704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465"/>
              <a:ext cx="17057334" cy="95410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0748" y="5107521"/>
              <a:ext cx="5512417" cy="561595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59422" y="9672449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51862" y="10835975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856" y="149314"/>
            <a:ext cx="19907250" cy="11004550"/>
            <a:chOff x="74856" y="149314"/>
            <a:chExt cx="19907250" cy="11004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56" y="149314"/>
              <a:ext cx="18114631" cy="90313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74701" y="6852929"/>
              <a:ext cx="3807370" cy="430072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77077" y="9292985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262" y="202004"/>
            <a:ext cx="19324955" cy="10453370"/>
            <a:chOff x="237262" y="202004"/>
            <a:chExt cx="19324955" cy="10453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262" y="202004"/>
              <a:ext cx="17789821" cy="95919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77970" y="6027398"/>
              <a:ext cx="3784052" cy="46279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77077" y="990616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14901" y="1076812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5895" y="456415"/>
            <a:ext cx="16892543" cy="1061404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0869" y="688011"/>
            <a:ext cx="1114488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0" dirty="0"/>
              <a:t>MEGALOBALSTIC</a:t>
            </a:r>
            <a:r>
              <a:rPr sz="7000" spc="-300" dirty="0"/>
              <a:t> </a:t>
            </a:r>
            <a:r>
              <a:rPr sz="7000" spc="-120" dirty="0"/>
              <a:t>ANEMIA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0213" y="3503633"/>
            <a:ext cx="12963670" cy="63846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96955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8004" y="701675"/>
            <a:ext cx="35845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00" dirty="0"/>
              <a:t>CAUSES</a:t>
            </a:r>
            <a:endParaRPr sz="7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02766"/>
              </p:ext>
            </p:extLst>
          </p:nvPr>
        </p:nvGraphicFramePr>
        <p:xfrm>
          <a:off x="1289050" y="2225675"/>
          <a:ext cx="12262485" cy="81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7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936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65"/>
                        </a:spcBef>
                      </a:pPr>
                      <a:r>
                        <a:rPr sz="3300" b="1" spc="-25" dirty="0">
                          <a:latin typeface="Arial"/>
                          <a:cs typeface="Arial"/>
                        </a:rPr>
                        <a:t>B12 </a:t>
                      </a:r>
                      <a:r>
                        <a:rPr sz="3300" b="1" spc="10" dirty="0">
                          <a:latin typeface="Arial"/>
                          <a:cs typeface="Arial"/>
                        </a:rPr>
                        <a:t>DEFICIENCY</a:t>
                      </a:r>
                      <a:endParaRPr sz="3300">
                        <a:latin typeface="Arial"/>
                        <a:cs typeface="Arial"/>
                      </a:endParaRPr>
                    </a:p>
                  </a:txBody>
                  <a:tcPr marL="0" marR="0" marT="338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35"/>
                        </a:spcBef>
                      </a:pPr>
                      <a:r>
                        <a:rPr sz="2850" b="1" spc="-25" dirty="0">
                          <a:latin typeface="Arial"/>
                          <a:cs typeface="Arial"/>
                        </a:rPr>
                        <a:t>FOLATE</a:t>
                      </a:r>
                      <a:r>
                        <a:rPr sz="28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50" b="1" spc="30" dirty="0">
                          <a:latin typeface="Arial"/>
                          <a:cs typeface="Arial"/>
                        </a:rPr>
                        <a:t>DEFICIENCY</a:t>
                      </a:r>
                      <a:endParaRPr sz="2850">
                        <a:latin typeface="Arial"/>
                        <a:cs typeface="Arial"/>
                      </a:endParaRPr>
                    </a:p>
                  </a:txBody>
                  <a:tcPr marL="0" marR="0" marT="3727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-5" dirty="0">
                          <a:latin typeface="Arial MT"/>
                          <a:cs typeface="Arial MT"/>
                        </a:rPr>
                        <a:t>Vegetarian</a:t>
                      </a:r>
                      <a:r>
                        <a:rPr sz="3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5" dirty="0">
                          <a:latin typeface="Arial MT"/>
                          <a:cs typeface="Arial MT"/>
                        </a:rPr>
                        <a:t>diet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Inadequate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20" dirty="0">
                          <a:latin typeface="Arial MT"/>
                          <a:cs typeface="Arial MT"/>
                        </a:rPr>
                        <a:t>intake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-20" dirty="0">
                          <a:latin typeface="Arial MT"/>
                          <a:cs typeface="Arial MT"/>
                        </a:rPr>
                        <a:t>Ileal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5" dirty="0">
                          <a:latin typeface="Arial MT"/>
                          <a:cs typeface="Arial MT"/>
                        </a:rPr>
                        <a:t>bypass/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gaterectomy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97760" marR="2390140" indent="-1270" algn="ctr">
                        <a:lnSpc>
                          <a:spcPct val="102699"/>
                        </a:lnSpc>
                        <a:spcBef>
                          <a:spcPts val="1430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Inc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demand </a:t>
                      </a:r>
                      <a:r>
                        <a:rPr sz="32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3200" spc="-5" dirty="0" err="1">
                          <a:latin typeface="Arial MT"/>
                          <a:cs typeface="Arial MT"/>
                        </a:rPr>
                        <a:t>In</a:t>
                      </a:r>
                      <a:r>
                        <a:rPr sz="3200" dirty="0" err="1">
                          <a:latin typeface="Arial MT"/>
                          <a:cs typeface="Arial MT"/>
                        </a:rPr>
                        <a:t>f</a:t>
                      </a:r>
                      <a:r>
                        <a:rPr sz="3200" spc="-10" dirty="0" err="1">
                          <a:latin typeface="Arial MT"/>
                          <a:cs typeface="Arial MT"/>
                        </a:rPr>
                        <a:t>ec</a:t>
                      </a:r>
                      <a:r>
                        <a:rPr sz="3200" dirty="0" err="1">
                          <a:latin typeface="Arial MT"/>
                          <a:cs typeface="Arial MT"/>
                        </a:rPr>
                        <a:t>ti</a:t>
                      </a:r>
                      <a:r>
                        <a:rPr sz="3200" spc="-5" dirty="0" err="1">
                          <a:latin typeface="Arial MT"/>
                          <a:cs typeface="Arial MT"/>
                        </a:rPr>
                        <a:t>on,</a:t>
                      </a:r>
                      <a:r>
                        <a:rPr sz="3200" dirty="0" err="1">
                          <a:latin typeface="Arial MT"/>
                          <a:cs typeface="Arial MT"/>
                        </a:rPr>
                        <a:t>H</a:t>
                      </a:r>
                      <a:r>
                        <a:rPr lang="en-US" sz="3200" dirty="0" err="1">
                          <a:latin typeface="Arial MT"/>
                          <a:cs typeface="Arial MT"/>
                        </a:rPr>
                        <a:t>aemorra</a:t>
                      </a:r>
                      <a:r>
                        <a:rPr sz="3200" spc="-5" dirty="0" err="1">
                          <a:latin typeface="Arial MT"/>
                          <a:cs typeface="Arial MT"/>
                        </a:rPr>
                        <a:t>g</a:t>
                      </a:r>
                      <a:r>
                        <a:rPr sz="3200" spc="-10" dirty="0" err="1">
                          <a:latin typeface="Arial MT"/>
                          <a:cs typeface="Arial MT"/>
                        </a:rPr>
                        <a:t>e</a:t>
                      </a:r>
                      <a:r>
                        <a:rPr sz="3200" dirty="0">
                          <a:latin typeface="Arial MT"/>
                          <a:cs typeface="Arial MT"/>
                        </a:rPr>
                        <a:t>)</a:t>
                      </a:r>
                    </a:p>
                  </a:txBody>
                  <a:tcPr marL="0" marR="0" marT="1816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20" dirty="0">
                          <a:latin typeface="Arial MT"/>
                          <a:cs typeface="Arial MT"/>
                        </a:rPr>
                        <a:t>Gastritis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5620" marR="1778000" indent="788035">
                        <a:lnSpc>
                          <a:spcPct val="103400"/>
                        </a:lnSpc>
                        <a:spcBef>
                          <a:spcPts val="1400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Dec </a:t>
                      </a:r>
                      <a:r>
                        <a:rPr sz="3200" spc="25" dirty="0">
                          <a:latin typeface="Arial MT"/>
                          <a:cs typeface="Arial MT"/>
                        </a:rPr>
                        <a:t>storage </a:t>
                      </a:r>
                      <a:r>
                        <a:rPr sz="32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20" dirty="0">
                          <a:latin typeface="Arial MT"/>
                          <a:cs typeface="Arial MT"/>
                        </a:rPr>
                        <a:t>VitCdef,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dirty="0">
                          <a:latin typeface="Arial MT"/>
                          <a:cs typeface="Arial MT"/>
                        </a:rPr>
                        <a:t>liver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35" dirty="0">
                          <a:latin typeface="Arial MT"/>
                          <a:cs typeface="Arial MT"/>
                        </a:rPr>
                        <a:t>disorders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</a:txBody>
                  <a:tcPr marL="0" marR="0" marT="177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Crohns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" dirty="0">
                          <a:latin typeface="Arial MT"/>
                          <a:cs typeface="Arial MT"/>
                        </a:rPr>
                        <a:t>disease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190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Dec</a:t>
                      </a:r>
                      <a:r>
                        <a:rPr sz="3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0" dirty="0">
                          <a:latin typeface="Arial MT"/>
                          <a:cs typeface="Arial MT"/>
                        </a:rPr>
                        <a:t>Absorption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Drugs:</a:t>
                      </a:r>
                      <a:r>
                        <a:rPr sz="3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metformin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,PPI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Drugs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Anti</a:t>
                      </a:r>
                      <a:r>
                        <a:rPr sz="3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35" dirty="0">
                          <a:latin typeface="Arial MT"/>
                          <a:cs typeface="Arial MT"/>
                        </a:rPr>
                        <a:t>epilepetics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7633" y="4685256"/>
            <a:ext cx="4810157" cy="36134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707617" y="841091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4692" y="688011"/>
            <a:ext cx="88582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CLINICAL</a:t>
            </a:r>
            <a:r>
              <a:rPr sz="7000" spc="-350" dirty="0"/>
              <a:t> </a:t>
            </a:r>
            <a:r>
              <a:rPr sz="7000" spc="-220" dirty="0"/>
              <a:t>FEATURES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10100945" cy="394398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5" dirty="0">
                <a:latin typeface="Arial MT"/>
                <a:cs typeface="Arial MT"/>
              </a:rPr>
              <a:t>Insidious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onset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First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detected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last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trimester/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puerperium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0" dirty="0">
                <a:latin typeface="Arial MT"/>
                <a:cs typeface="Arial MT"/>
              </a:rPr>
              <a:t>Diahrea/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vomiting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0" dirty="0">
                <a:latin typeface="Arial MT"/>
                <a:cs typeface="Arial MT"/>
              </a:rPr>
              <a:t>Anorexia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2137" y="2068720"/>
            <a:ext cx="8801962" cy="898056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33292" y="180382"/>
            <a:ext cx="408051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5" dirty="0"/>
              <a:t>Diagnosis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969" y="1842527"/>
            <a:ext cx="16621916" cy="943294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917" y="3214136"/>
            <a:ext cx="14160500" cy="292862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5" dirty="0">
                <a:latin typeface="Arial MT"/>
                <a:cs typeface="Arial MT"/>
              </a:rPr>
              <a:t>Serum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folate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levels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&lt;</a:t>
            </a:r>
            <a:r>
              <a:rPr lang="en-US" sz="3950" spc="75" dirty="0">
                <a:latin typeface="Arial MT"/>
                <a:cs typeface="Arial MT"/>
              </a:rPr>
              <a:t>50</a:t>
            </a:r>
            <a:r>
              <a:rPr sz="3950" spc="75" dirty="0">
                <a:latin typeface="Arial MT"/>
                <a:cs typeface="Arial MT"/>
              </a:rPr>
              <a:t>mg/ml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5" dirty="0">
                <a:latin typeface="Arial MT"/>
                <a:cs typeface="Arial MT"/>
              </a:rPr>
              <a:t>Serum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B12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levels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65" dirty="0">
                <a:latin typeface="Arial MT"/>
                <a:cs typeface="Arial MT"/>
              </a:rPr>
              <a:t>&lt;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90 </a:t>
            </a:r>
            <a:r>
              <a:rPr sz="3950" spc="105" dirty="0">
                <a:latin typeface="Arial MT"/>
                <a:cs typeface="Arial MT"/>
              </a:rPr>
              <a:t>pg/ml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  <a:tab pos="9593580" algn="l"/>
              </a:tabLst>
            </a:pPr>
            <a:r>
              <a:rPr sz="3950" spc="35" dirty="0">
                <a:latin typeface="Arial MT"/>
                <a:cs typeface="Arial MT"/>
              </a:rPr>
              <a:t>Thrombocytopenia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</a:t>
            </a:r>
            <a:r>
              <a:rPr sz="3950" spc="2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decreased</a:t>
            </a:r>
            <a:r>
              <a:rPr sz="3950" spc="25" dirty="0">
                <a:latin typeface="Arial MT"/>
                <a:cs typeface="Arial MT"/>
              </a:rPr>
              <a:t> </a:t>
            </a:r>
            <a:r>
              <a:rPr sz="3950" spc="-45" dirty="0">
                <a:latin typeface="Arial MT"/>
                <a:cs typeface="Arial MT"/>
              </a:rPr>
              <a:t>TLC	</a:t>
            </a:r>
            <a:r>
              <a:rPr sz="3950" dirty="0">
                <a:latin typeface="Arial MT"/>
                <a:cs typeface="Arial MT"/>
              </a:rPr>
              <a:t>may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also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be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present</a:t>
            </a:r>
            <a:endParaRPr sz="395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5384" y="1947981"/>
            <a:ext cx="16093332" cy="8984020"/>
          </a:xfrm>
          <a:custGeom>
            <a:avLst/>
            <a:gdLst/>
            <a:ahLst/>
            <a:cxnLst/>
            <a:rect l="l" t="t" r="r" b="b"/>
            <a:pathLst>
              <a:path w="9759696" h="5448300">
                <a:moveTo>
                  <a:pt x="0" y="0"/>
                </a:moveTo>
                <a:lnTo>
                  <a:pt x="9759696" y="0"/>
                </a:lnTo>
                <a:lnTo>
                  <a:pt x="9759696" y="5448300"/>
                </a:lnTo>
                <a:lnTo>
                  <a:pt x="0" y="544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K" sz="2968" dirty="0"/>
          </a:p>
        </p:txBody>
      </p:sp>
      <p:sp>
        <p:nvSpPr>
          <p:cNvPr id="3" name="TextBox 3"/>
          <p:cNvSpPr txBox="1"/>
          <p:nvPr/>
        </p:nvSpPr>
        <p:spPr>
          <a:xfrm>
            <a:off x="3041170" y="440348"/>
            <a:ext cx="13749791" cy="88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8"/>
              </a:lnSpc>
            </a:pPr>
            <a:r>
              <a:rPr lang="en-US" sz="544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 Umar Model of Integrated Lecture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251766" y="10322564"/>
            <a:ext cx="195199" cy="5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297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2537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75" dirty="0"/>
              <a:t>Effect</a:t>
            </a:r>
            <a:r>
              <a:rPr sz="7000" spc="-330" dirty="0"/>
              <a:t> </a:t>
            </a:r>
            <a:r>
              <a:rPr sz="7000" spc="-130" dirty="0"/>
              <a:t>on</a:t>
            </a:r>
            <a:r>
              <a:rPr sz="7000" spc="-325" dirty="0"/>
              <a:t> </a:t>
            </a:r>
            <a:r>
              <a:rPr sz="7000" spc="-140" dirty="0"/>
              <a:t>pregnancy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4233949"/>
            <a:ext cx="8912225" cy="3939540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1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0" dirty="0">
                <a:latin typeface="Arial MT"/>
                <a:cs typeface="Arial MT"/>
              </a:rPr>
              <a:t>Congenital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defects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(cleft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palate,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NTD)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75" dirty="0">
                <a:latin typeface="Arial MT"/>
                <a:cs typeface="Arial MT"/>
              </a:rPr>
              <a:t>IUGR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Preterm</a:t>
            </a:r>
            <a:r>
              <a:rPr sz="3950" spc="-2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labour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Placental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abruption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3503632"/>
            <a:ext cx="9057315" cy="63846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125613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7597" y="646263"/>
            <a:ext cx="15448908" cy="93215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96955" y="10079558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638048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0" dirty="0"/>
              <a:t>MANAGEMENT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17853660" cy="446595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Daily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administration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folic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acid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5mg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30" dirty="0">
                <a:latin typeface="Arial MT"/>
                <a:cs typeface="Arial MT"/>
              </a:rPr>
              <a:t>Continued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until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4weeks </a:t>
            </a:r>
            <a:r>
              <a:rPr sz="3950" spc="65" dirty="0">
                <a:latin typeface="Arial MT"/>
                <a:cs typeface="Arial MT"/>
              </a:rPr>
              <a:t>postpartum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25" dirty="0">
                <a:latin typeface="Arial MT"/>
                <a:cs typeface="Arial MT"/>
              </a:rPr>
              <a:t>Recommended</a:t>
            </a:r>
            <a:r>
              <a:rPr sz="3950" spc="10" dirty="0">
                <a:latin typeface="Arial MT"/>
                <a:cs typeface="Arial MT"/>
              </a:rPr>
              <a:t> daily intake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B12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2.6ug/day</a:t>
            </a:r>
            <a:endParaRPr sz="3950">
              <a:latin typeface="Arial MT"/>
              <a:cs typeface="Arial MT"/>
            </a:endParaRPr>
          </a:p>
          <a:p>
            <a:pPr marL="514984" marR="5080" indent="-502920">
              <a:lnSpc>
                <a:spcPts val="4290"/>
              </a:lnSpc>
              <a:spcBef>
                <a:spcPts val="37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20" dirty="0">
                <a:latin typeface="Arial MT"/>
                <a:cs typeface="Arial MT"/>
              </a:rPr>
              <a:t>Parental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cynocobalamin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1mg</a:t>
            </a:r>
            <a:r>
              <a:rPr sz="3950" dirty="0">
                <a:latin typeface="Arial MT"/>
                <a:cs typeface="Arial MT"/>
              </a:rPr>
              <a:t> three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times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75" dirty="0">
                <a:latin typeface="Arial MT"/>
                <a:cs typeface="Arial MT"/>
              </a:rPr>
              <a:t>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week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for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2</a:t>
            </a:r>
            <a:r>
              <a:rPr sz="3950" spc="10" dirty="0">
                <a:latin typeface="Arial MT"/>
                <a:cs typeface="Arial MT"/>
              </a:rPr>
              <a:t> weeks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with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once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every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three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weekly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20"/>
              </a:spcBef>
            </a:pPr>
            <a:r>
              <a:rPr spc="-100" dirty="0"/>
              <a:t>HEMOGLOBINOPATHIES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3545185" cy="3677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30" dirty="0">
                <a:latin typeface="Arial MT"/>
                <a:cs typeface="Arial MT"/>
              </a:rPr>
              <a:t>Structural</a:t>
            </a:r>
            <a:r>
              <a:rPr sz="3950" spc="5" dirty="0">
                <a:latin typeface="Arial MT"/>
                <a:cs typeface="Arial MT"/>
              </a:rPr>
              <a:t> disorders(sickle</a:t>
            </a:r>
            <a:r>
              <a:rPr sz="3950" spc="10" dirty="0">
                <a:latin typeface="Arial MT"/>
                <a:cs typeface="Arial MT"/>
              </a:rPr>
              <a:t> cells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disease)</a:t>
            </a:r>
            <a:endParaRPr sz="3950">
              <a:latin typeface="Arial MT"/>
              <a:cs typeface="Arial MT"/>
            </a:endParaRPr>
          </a:p>
          <a:p>
            <a:pPr marL="12700" marR="5080">
              <a:lnSpc>
                <a:spcPct val="168700"/>
              </a:lnSpc>
              <a:spcBef>
                <a:spcPts val="20"/>
              </a:spcBef>
              <a:tabLst>
                <a:tab pos="10076180" algn="l"/>
              </a:tabLst>
            </a:pPr>
            <a:r>
              <a:rPr sz="3950" spc="-30" dirty="0">
                <a:latin typeface="Arial MT"/>
                <a:cs typeface="Arial MT"/>
              </a:rPr>
              <a:t>Thalassemia: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quantitative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disorder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globin	</a:t>
            </a:r>
            <a:r>
              <a:rPr sz="3950" spc="15" dirty="0">
                <a:latin typeface="Arial MT"/>
                <a:cs typeface="Arial MT"/>
              </a:rPr>
              <a:t>chain</a:t>
            </a:r>
            <a:r>
              <a:rPr sz="3950" spc="-7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synthesis </a:t>
            </a:r>
            <a:r>
              <a:rPr sz="3950" spc="-1080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@-thalassemia: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reduced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85" dirty="0">
                <a:latin typeface="Arial MT"/>
                <a:cs typeface="Arial MT"/>
              </a:rPr>
              <a:t>@globin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chain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3950" spc="10" dirty="0">
                <a:latin typeface="Arial MT"/>
                <a:cs typeface="Arial MT"/>
              </a:rPr>
              <a:t>Beta-thalassemia: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reduced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chain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81215" y="5047634"/>
            <a:ext cx="6711188" cy="57841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581715" y="1094403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58902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B-thalassemia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6870045" cy="5237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20" dirty="0">
                <a:latin typeface="Arial MT"/>
                <a:cs typeface="Arial MT"/>
              </a:rPr>
              <a:t>Two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copies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globin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5" dirty="0">
                <a:latin typeface="Arial MT"/>
                <a:cs typeface="Arial MT"/>
              </a:rPr>
              <a:t>genes.</a:t>
            </a:r>
            <a:endParaRPr sz="3950">
              <a:latin typeface="Arial MT"/>
              <a:cs typeface="Arial MT"/>
            </a:endParaRPr>
          </a:p>
          <a:p>
            <a:pPr marL="389255" marR="5080" indent="-237490">
              <a:lnSpc>
                <a:spcPts val="4270"/>
              </a:lnSpc>
              <a:spcBef>
                <a:spcPts val="3810"/>
              </a:spcBef>
            </a:pPr>
            <a:r>
              <a:rPr sz="3950" spc="5" dirty="0">
                <a:latin typeface="Arial MT"/>
                <a:cs typeface="Arial MT"/>
              </a:rPr>
              <a:t>Clinical </a:t>
            </a:r>
            <a:r>
              <a:rPr sz="3950" spc="20" dirty="0">
                <a:latin typeface="Arial MT"/>
                <a:cs typeface="Arial MT"/>
              </a:rPr>
              <a:t>manisfestations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depends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on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the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inherited </a:t>
            </a:r>
            <a:r>
              <a:rPr sz="3950" spc="30" dirty="0">
                <a:latin typeface="Arial MT"/>
                <a:cs typeface="Arial MT"/>
              </a:rPr>
              <a:t>genetic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mutation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classified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into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95"/>
              </a:spcBef>
            </a:pP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minor/trait</a:t>
            </a:r>
            <a:endParaRPr sz="3950">
              <a:latin typeface="Arial MT"/>
              <a:cs typeface="Arial MT"/>
            </a:endParaRPr>
          </a:p>
          <a:p>
            <a:pPr marL="12700" marR="11188065">
              <a:lnSpc>
                <a:spcPct val="168700"/>
              </a:lnSpc>
              <a:spcBef>
                <a:spcPts val="15"/>
              </a:spcBef>
            </a:pP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20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intermedia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major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8582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CLINICAL</a:t>
            </a:r>
            <a:r>
              <a:rPr sz="7000" spc="-350" dirty="0"/>
              <a:t> </a:t>
            </a:r>
            <a:r>
              <a:rPr sz="7000" spc="-220" dirty="0"/>
              <a:t>FEATURES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6870045" cy="2661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35" dirty="0">
                <a:latin typeface="Arial MT"/>
                <a:cs typeface="Arial MT"/>
              </a:rPr>
              <a:t>Minor: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usually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asymptomatic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or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deficiency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25" dirty="0">
                <a:latin typeface="Arial MT"/>
                <a:cs typeface="Arial MT"/>
              </a:rPr>
              <a:t>anemia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75"/>
              </a:spcBef>
            </a:pPr>
            <a:r>
              <a:rPr sz="3950" spc="5" dirty="0">
                <a:latin typeface="Arial MT"/>
                <a:cs typeface="Arial MT"/>
              </a:rPr>
              <a:t>Intermedia: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deficiency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25" dirty="0">
                <a:latin typeface="Arial MT"/>
                <a:cs typeface="Arial MT"/>
              </a:rPr>
              <a:t>anemia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or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sometimes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85" dirty="0">
                <a:latin typeface="Arial MT"/>
                <a:cs typeface="Arial MT"/>
              </a:rPr>
              <a:t>blood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transfusions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3950" spc="20" dirty="0">
                <a:latin typeface="Arial MT"/>
                <a:cs typeface="Arial MT"/>
              </a:rPr>
              <a:t>Major: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unable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10" dirty="0">
                <a:latin typeface="Arial MT"/>
                <a:cs typeface="Arial MT"/>
              </a:rPr>
              <a:t>to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produce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normal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hemoglobin.</a:t>
            </a:r>
            <a:r>
              <a:rPr sz="3950" spc="15" dirty="0">
                <a:latin typeface="Arial MT"/>
                <a:cs typeface="Arial MT"/>
              </a:rPr>
              <a:t> Lifelong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red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cell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transfusions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14541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5" dirty="0"/>
              <a:t>Diagnosis</a:t>
            </a:r>
            <a:r>
              <a:rPr sz="7000" spc="-295" dirty="0"/>
              <a:t> </a:t>
            </a:r>
            <a:r>
              <a:rPr sz="7000" spc="-95" dirty="0"/>
              <a:t>and</a:t>
            </a:r>
            <a:r>
              <a:rPr sz="7000" spc="-305" dirty="0"/>
              <a:t> </a:t>
            </a:r>
            <a:r>
              <a:rPr sz="7000" spc="-30" dirty="0"/>
              <a:t>Management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212850" y="1920875"/>
            <a:ext cx="9372600" cy="8118889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191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" dirty="0">
                <a:latin typeface="Arial MT"/>
                <a:cs typeface="Arial MT"/>
              </a:rPr>
              <a:t>Patient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education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78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-10" dirty="0">
                <a:latin typeface="Arial MT"/>
                <a:cs typeface="Arial MT"/>
              </a:rPr>
              <a:t>Partner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testing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0" dirty="0">
                <a:latin typeface="Arial MT"/>
                <a:cs typeface="Arial MT"/>
              </a:rPr>
              <a:t>Blood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complete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picture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25" dirty="0">
                <a:latin typeface="Arial MT"/>
                <a:cs typeface="Arial MT"/>
              </a:rPr>
              <a:t>Hemoglobin</a:t>
            </a:r>
            <a:r>
              <a:rPr sz="3200" spc="-5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electrophoresis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10" dirty="0">
                <a:latin typeface="Arial MT"/>
                <a:cs typeface="Arial MT"/>
              </a:rPr>
              <a:t>Folic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acid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5mg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daily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0" dirty="0">
                <a:latin typeface="Arial MT"/>
                <a:cs typeface="Arial MT"/>
              </a:rPr>
              <a:t>Blood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transfusions(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aim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10g/dl)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7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therapy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only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if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studies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show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deficiency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dirty="0">
                <a:latin typeface="Arial MT"/>
                <a:cs typeface="Arial MT"/>
              </a:rPr>
              <a:t>Iron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chelation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if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overload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20" dirty="0">
                <a:latin typeface="Arial MT"/>
                <a:cs typeface="Arial MT"/>
              </a:rPr>
              <a:t>Splenectomy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-20" dirty="0">
                <a:latin typeface="Arial MT"/>
                <a:cs typeface="Arial MT"/>
              </a:rPr>
              <a:t>rarely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required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during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pregnancy</a:t>
            </a:r>
            <a:endParaRPr sz="32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8557" y="5202789"/>
            <a:ext cx="8667484" cy="597344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98B64-EECF-024D-7A57-B0462645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22" y="3402630"/>
            <a:ext cx="6165915" cy="4387964"/>
          </a:xfrm>
        </p:spPr>
        <p:txBody>
          <a:bodyPr>
            <a:normAutofit/>
          </a:bodyPr>
          <a:lstStyle/>
          <a:p>
            <a:pPr algn="r"/>
            <a:r>
              <a:rPr lang="en-US" sz="7256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CF99C-B9E1-5EB6-FB19-A15860482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684" y="1090534"/>
            <a:ext cx="10318129" cy="9074384"/>
          </a:xfrm>
        </p:spPr>
        <p:txBody>
          <a:bodyPr anchor="ctr">
            <a:normAutofit/>
          </a:bodyPr>
          <a:lstStyle/>
          <a:p>
            <a:r>
              <a:rPr lang="en-US" sz="4000" dirty="0" err="1"/>
              <a:t>Georgieff</a:t>
            </a:r>
            <a:r>
              <a:rPr lang="en-US" sz="4000" dirty="0"/>
              <a:t> MK. Iron deficiency in pregnancy. Am J </a:t>
            </a:r>
            <a:r>
              <a:rPr lang="en-US" sz="4000" dirty="0" err="1"/>
              <a:t>Obstet</a:t>
            </a:r>
            <a:r>
              <a:rPr lang="en-US" sz="4000" dirty="0"/>
              <a:t> Gynecol. 2020 Oct;223(4):516-524. </a:t>
            </a:r>
            <a:r>
              <a:rPr lang="en-US" sz="4000" dirty="0" err="1"/>
              <a:t>doi</a:t>
            </a:r>
            <a:r>
              <a:rPr lang="en-US" sz="4000" dirty="0"/>
              <a:t>: 10.1016/j.ajog.2020.03.006. </a:t>
            </a:r>
            <a:r>
              <a:rPr lang="en-US" sz="4000" dirty="0" err="1"/>
              <a:t>Epub</a:t>
            </a:r>
            <a:r>
              <a:rPr lang="en-US" sz="4000" dirty="0"/>
              <a:t> 2020 Mar 14. PMID: 32184147; PMCID: PMC7492370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James AH. Iron Deficiency Anemia in Pregnancy. </a:t>
            </a:r>
            <a:r>
              <a:rPr lang="en-US" sz="4000" dirty="0" err="1"/>
              <a:t>Obstet</a:t>
            </a:r>
            <a:r>
              <a:rPr lang="en-US" sz="4000" dirty="0"/>
              <a:t> Gynecol. 2021 Oct 1;138(4):663-674. </a:t>
            </a:r>
            <a:r>
              <a:rPr lang="en-US" sz="4000" dirty="0" err="1"/>
              <a:t>doi</a:t>
            </a:r>
            <a:r>
              <a:rPr lang="en-US" sz="4000" dirty="0"/>
              <a:t>: 10.1097/AOG.0000000000004559. PMID: 34623079.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0231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59C7-2465-BF0A-8EE2-C20A36C3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22" y="3402630"/>
            <a:ext cx="6165915" cy="4387964"/>
          </a:xfrm>
        </p:spPr>
        <p:txBody>
          <a:bodyPr>
            <a:normAutofit/>
          </a:bodyPr>
          <a:lstStyle/>
          <a:p>
            <a:pPr algn="r"/>
            <a:r>
              <a:rPr lang="en-US" sz="7256" dirty="0"/>
              <a:t>BIOMEDICAL ETHICS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93ACE5-5D33-F58D-49C1-2204CAD2D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426182"/>
              </p:ext>
            </p:extLst>
          </p:nvPr>
        </p:nvGraphicFramePr>
        <p:xfrm>
          <a:off x="8966226" y="1283056"/>
          <a:ext cx="9820632" cy="888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7686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8005-0CF8-B213-ABB7-56848401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576E-295D-6CDA-207D-7DD10A220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Physicians and lady health visitors should know 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 of anemia.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and treatment of anemia. 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Timely referral of high-risk cases can prevent </a:t>
            </a:r>
            <a:r>
              <a:rPr lang="en-US" sz="362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maternal,and</a:t>
            </a: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perinatal  mortality and morbidity</a:t>
            </a:r>
          </a:p>
          <a:p>
            <a:pPr>
              <a:lnSpc>
                <a:spcPct val="250000"/>
              </a:lnSpc>
            </a:pPr>
            <a:endParaRPr lang="en-US" sz="3298" dirty="0"/>
          </a:p>
          <a:p>
            <a:pPr>
              <a:lnSpc>
                <a:spcPct val="2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57F6-15B8-6B80-F981-C2CE5CB4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19" y="559394"/>
            <a:ext cx="17073658" cy="884858"/>
          </a:xfrm>
        </p:spPr>
        <p:txBody>
          <a:bodyPr/>
          <a:lstStyle/>
          <a:p>
            <a:r>
              <a:rPr lang="en-US" dirty="0"/>
              <a:t>University Motto, Vision, Values &amp;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0EEE8-C3ED-7E11-B48F-EBB992936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802" y="2550244"/>
            <a:ext cx="15841426" cy="7563866"/>
          </a:xfrm>
        </p:spPr>
        <p:txBody>
          <a:bodyPr/>
          <a:lstStyle/>
          <a:p>
            <a:pPr marL="389768" algn="l" defTabSz="753377" rtl="0" fontAlgn="base">
              <a:lnSpc>
                <a:spcPts val="255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757" b="1" kern="1200" dirty="0">
                <a:solidFill>
                  <a:srgbClr val="7030A0"/>
                </a:solidFill>
                <a:latin typeface="+mj-lt"/>
              </a:rPr>
              <a:t>Mission Statement</a:t>
            </a:r>
          </a:p>
          <a:p>
            <a:pPr marL="389768" algn="l" defTabSz="753377" rtl="0" fontAlgn="base">
              <a:lnSpc>
                <a:spcPts val="2555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636" b="1" kern="1200" dirty="0">
              <a:latin typeface="+mj-lt"/>
            </a:endParaRP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To impart evidence-based research-oriented health professional education </a:t>
            </a: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Best possible patient care</a:t>
            </a: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Mutual respect, ethical practice of healthcare and social accountability.</a:t>
            </a:r>
          </a:p>
          <a:p>
            <a:pPr marL="389768" algn="l" defTabSz="753377" rtl="0" fontAlgn="base">
              <a:lnSpc>
                <a:spcPts val="2636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966" b="1" kern="1200" dirty="0">
              <a:solidFill>
                <a:srgbClr val="FFFFFF"/>
              </a:solidFill>
              <a:latin typeface="+mj-lt"/>
            </a:endParaRPr>
          </a:p>
          <a:p>
            <a:pPr marL="389768" algn="l" defTabSz="753377" rtl="0" fontAlgn="base">
              <a:lnSpc>
                <a:spcPts val="263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6" b="1" kern="1200" dirty="0">
                <a:solidFill>
                  <a:srgbClr val="7030A0"/>
                </a:solidFill>
                <a:latin typeface="+mj-lt"/>
              </a:rPr>
              <a:t>Vision and Values</a:t>
            </a:r>
          </a:p>
          <a:p>
            <a:pPr marL="389768" algn="l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Highly recognized and accredited </a:t>
            </a:r>
            <a:r>
              <a:rPr lang="en-US" altLang="en-US" sz="2636" b="1" kern="1200" dirty="0" err="1">
                <a:latin typeface="+mj-lt"/>
              </a:rPr>
              <a:t>centre</a:t>
            </a:r>
            <a:r>
              <a:rPr lang="en-US" altLang="en-US" sz="2636" b="1" kern="1200" dirty="0">
                <a:latin typeface="+mj-lt"/>
              </a:rPr>
              <a:t> of excellence in Medical Education, using evidence-based training techniques for development of highly competent health professionals, who are lifelong experiential learner and are socially accountable.</a:t>
            </a:r>
          </a:p>
          <a:p>
            <a:pPr marL="389768" algn="l" defTabSz="753377" rtl="0" fontAlgn="base">
              <a:spcBef>
                <a:spcPts val="41"/>
              </a:spcBef>
              <a:spcAft>
                <a:spcPct val="0"/>
              </a:spcAft>
              <a:defRPr/>
            </a:pPr>
            <a:endParaRPr lang="en-US" altLang="en-US" sz="2966" b="1" kern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89768" algn="l" defTabSz="753377" rtl="0" fontAlgn="base">
              <a:spcBef>
                <a:spcPts val="41"/>
              </a:spcBef>
              <a:spcAft>
                <a:spcPct val="0"/>
              </a:spcAft>
              <a:defRPr/>
            </a:pPr>
            <a:r>
              <a:rPr lang="en-US" altLang="en-US" sz="3006" b="1" kern="1200" dirty="0">
                <a:solidFill>
                  <a:srgbClr val="7030A0"/>
                </a:solidFill>
                <a:latin typeface="+mj-lt"/>
              </a:rPr>
              <a:t>Goals</a:t>
            </a:r>
          </a:p>
          <a:p>
            <a:pPr marL="389768" algn="l" defTabSz="753377" rtl="0" fontAlgn="base">
              <a:lnSpc>
                <a:spcPct val="150000"/>
              </a:lnSpc>
              <a:spcBef>
                <a:spcPts val="1278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The Undergraduate Integrated Learning Program is geared to provide you with quality medical education in an environment designed to.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45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9626" y="5146095"/>
            <a:ext cx="519239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10" dirty="0"/>
              <a:t>THANK</a:t>
            </a:r>
            <a:r>
              <a:rPr sz="7000" spc="-355" dirty="0"/>
              <a:t> </a:t>
            </a:r>
            <a:r>
              <a:rPr sz="7000" spc="-45" dirty="0"/>
              <a:t>YOU</a:t>
            </a:r>
            <a:endParaRPr sz="7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80EC-D947-2570-64A5-60470CB8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62" y="3404254"/>
            <a:ext cx="6161469" cy="4384799"/>
          </a:xfrm>
        </p:spPr>
        <p:txBody>
          <a:bodyPr>
            <a:normAutofit/>
          </a:bodyPr>
          <a:lstStyle/>
          <a:p>
            <a:pPr algn="r"/>
            <a:r>
              <a:rPr lang="en-US" sz="7250" dirty="0"/>
              <a:t>SEQUENCE OF LGIS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834A78-8DB0-B2F4-FFE7-CF1B54AA20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818599"/>
              </p:ext>
            </p:extLst>
          </p:nvPr>
        </p:nvGraphicFramePr>
        <p:xfrm>
          <a:off x="9534900" y="1286207"/>
          <a:ext cx="9813550" cy="9169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92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2" dirty="0"/>
              <a:t>Learning</a:t>
            </a:r>
            <a:r>
              <a:rPr lang="en-US" spc="-51" dirty="0"/>
              <a:t> </a:t>
            </a:r>
            <a:r>
              <a:rPr lang="en-US" spc="12" dirty="0"/>
              <a:t>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4764" y="2888685"/>
            <a:ext cx="17591686" cy="627864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dirty="0"/>
              <a:t>At the end of this presentation, you will be able to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Define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Enlist causes of microcytic, macrocytic, and normocytic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Diagnose different types of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Formulate a management plan for the correction of anemia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8326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67691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60" dirty="0"/>
              <a:t>IN</a:t>
            </a:r>
            <a:r>
              <a:rPr sz="7000" spc="-45" dirty="0"/>
              <a:t>T</a:t>
            </a:r>
            <a:r>
              <a:rPr sz="7000" spc="-145" dirty="0"/>
              <a:t>R</a:t>
            </a:r>
            <a:r>
              <a:rPr sz="7000" spc="-140" dirty="0"/>
              <a:t>O</a:t>
            </a:r>
            <a:r>
              <a:rPr sz="7000" spc="-35" dirty="0"/>
              <a:t>DUC</a:t>
            </a:r>
            <a:r>
              <a:rPr sz="7000" spc="-55" dirty="0"/>
              <a:t>T</a:t>
            </a:r>
            <a:r>
              <a:rPr sz="7000" spc="-110" dirty="0"/>
              <a:t>I</a:t>
            </a:r>
            <a:r>
              <a:rPr sz="7000" spc="-50" dirty="0"/>
              <a:t>O</a:t>
            </a:r>
            <a:r>
              <a:rPr sz="7000" spc="135" dirty="0"/>
              <a:t>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69078"/>
            <a:ext cx="9937115" cy="5488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114"/>
              </a:spcBef>
              <a:buClr>
                <a:srgbClr val="CCCCFF"/>
              </a:buClr>
              <a:buChar char="●"/>
              <a:tabLst>
                <a:tab pos="295910" algn="l"/>
              </a:tabLst>
            </a:pPr>
            <a:r>
              <a:rPr sz="3200" spc="10" dirty="0">
                <a:latin typeface="Arial MT"/>
                <a:cs typeface="Arial MT"/>
              </a:rPr>
              <a:t>Commonest</a:t>
            </a:r>
            <a:r>
              <a:rPr sz="3200" spc="5" dirty="0">
                <a:latin typeface="Arial MT"/>
                <a:cs typeface="Arial MT"/>
              </a:rPr>
              <a:t> medical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disorder </a:t>
            </a:r>
            <a:r>
              <a:rPr sz="3200" dirty="0">
                <a:latin typeface="Arial MT"/>
                <a:cs typeface="Arial MT"/>
              </a:rPr>
              <a:t>in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pregnancy</a:t>
            </a:r>
            <a:endParaRPr sz="3200">
              <a:latin typeface="Arial MT"/>
              <a:cs typeface="Arial MT"/>
            </a:endParaRPr>
          </a:p>
          <a:p>
            <a:pPr marL="1049020" lvl="1" indent="-283210">
              <a:lnSpc>
                <a:spcPct val="100000"/>
              </a:lnSpc>
              <a:spcBef>
                <a:spcPts val="35"/>
              </a:spcBef>
              <a:buClr>
                <a:srgbClr val="CCCCFF"/>
              </a:buClr>
              <a:buChar char="●"/>
              <a:tabLst>
                <a:tab pos="1049655" algn="l"/>
              </a:tabLst>
            </a:pPr>
            <a:r>
              <a:rPr sz="3200" spc="5" dirty="0">
                <a:latin typeface="Arial MT"/>
                <a:cs typeface="Arial MT"/>
              </a:rPr>
              <a:t>Developed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countries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18-20%</a:t>
            </a:r>
            <a:endParaRPr sz="3200">
              <a:latin typeface="Arial MT"/>
              <a:cs typeface="Arial MT"/>
            </a:endParaRPr>
          </a:p>
          <a:p>
            <a:pPr marL="1049020" lvl="1" indent="-283210">
              <a:lnSpc>
                <a:spcPct val="100000"/>
              </a:lnSpc>
              <a:spcBef>
                <a:spcPts val="40"/>
              </a:spcBef>
              <a:buClr>
                <a:srgbClr val="CCCCFF"/>
              </a:buClr>
              <a:buChar char="●"/>
              <a:tabLst>
                <a:tab pos="1049655" algn="l"/>
              </a:tabLst>
            </a:pPr>
            <a:r>
              <a:rPr sz="3200" spc="5" dirty="0">
                <a:latin typeface="Arial MT"/>
                <a:cs typeface="Arial MT"/>
              </a:rPr>
              <a:t>Developing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countries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40-70%</a:t>
            </a:r>
            <a:endParaRPr sz="320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CCCCFF"/>
              </a:buClr>
              <a:buFont typeface="Arial MT"/>
              <a:buChar char="●"/>
            </a:pPr>
            <a:endParaRPr sz="3450">
              <a:latin typeface="Arial MT"/>
              <a:cs typeface="Arial MT"/>
            </a:endParaRPr>
          </a:p>
          <a:p>
            <a:pPr marL="295275" indent="-283210">
              <a:lnSpc>
                <a:spcPct val="100000"/>
              </a:lnSpc>
              <a:buClr>
                <a:srgbClr val="CCCCFF"/>
              </a:buClr>
              <a:buChar char="●"/>
              <a:tabLst>
                <a:tab pos="295910" algn="l"/>
                <a:tab pos="5133975" algn="l"/>
                <a:tab pos="6929755" algn="l"/>
              </a:tabLst>
            </a:pPr>
            <a:r>
              <a:rPr sz="3200" spc="5" dirty="0">
                <a:latin typeface="Arial MT"/>
                <a:cs typeface="Arial MT"/>
              </a:rPr>
              <a:t>Prevalence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in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PAKISTAN	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10" dirty="0">
                <a:latin typeface="Arial MT"/>
                <a:cs typeface="Arial MT"/>
              </a:rPr>
              <a:t> 35.5%	</a:t>
            </a:r>
            <a:r>
              <a:rPr sz="3200" spc="5" dirty="0">
                <a:latin typeface="Arial MT"/>
                <a:cs typeface="Arial MT"/>
              </a:rPr>
              <a:t>(unicef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2018)</a:t>
            </a:r>
            <a:endParaRPr sz="3200">
              <a:latin typeface="Arial MT"/>
              <a:cs typeface="Arial MT"/>
            </a:endParaRPr>
          </a:p>
          <a:p>
            <a:pPr marL="295275" marR="5715" indent="-283210">
              <a:lnSpc>
                <a:spcPts val="3800"/>
              </a:lnSpc>
              <a:spcBef>
                <a:spcPts val="595"/>
              </a:spcBef>
              <a:buClr>
                <a:srgbClr val="CCCCFF"/>
              </a:buClr>
              <a:buChar char="●"/>
              <a:tabLst>
                <a:tab pos="295910" algn="l"/>
                <a:tab pos="2429510" algn="l"/>
                <a:tab pos="4064635" algn="l"/>
                <a:tab pos="4972685" algn="l"/>
                <a:tab pos="7220584" algn="l"/>
                <a:tab pos="7809230" algn="l"/>
              </a:tabLst>
            </a:pPr>
            <a:r>
              <a:rPr sz="3200" spc="5" dirty="0">
                <a:latin typeface="Arial MT"/>
                <a:cs typeface="Arial MT"/>
              </a:rPr>
              <a:t>N</a:t>
            </a:r>
            <a:r>
              <a:rPr sz="3200" spc="10" dirty="0">
                <a:latin typeface="Arial MT"/>
                <a:cs typeface="Arial MT"/>
              </a:rPr>
              <a:t>u</a:t>
            </a:r>
            <a:r>
              <a:rPr sz="3200" dirty="0">
                <a:latin typeface="Arial MT"/>
                <a:cs typeface="Arial MT"/>
              </a:rPr>
              <a:t>tr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ona</a:t>
            </a:r>
            <a:r>
              <a:rPr sz="3200" dirty="0">
                <a:latin typeface="Arial MT"/>
                <a:cs typeface="Arial MT"/>
              </a:rPr>
              <a:t>l	</a:t>
            </a:r>
            <a:r>
              <a:rPr sz="3200" spc="10" dirty="0">
                <a:latin typeface="Arial MT"/>
                <a:cs typeface="Arial MT"/>
              </a:rPr>
              <a:t>anem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a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(Fe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de</a:t>
            </a:r>
            <a:r>
              <a:rPr sz="3200" dirty="0">
                <a:latin typeface="Arial MT"/>
                <a:cs typeface="Arial MT"/>
              </a:rPr>
              <a:t>f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en</a:t>
            </a:r>
            <a:r>
              <a:rPr sz="3200" spc="5" dirty="0">
                <a:latin typeface="Arial MT"/>
                <a:cs typeface="Arial MT"/>
              </a:rPr>
              <a:t>cy)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s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10" dirty="0">
                <a:latin typeface="Arial MT"/>
                <a:cs typeface="Arial MT"/>
              </a:rPr>
              <a:t>ommone</a:t>
            </a:r>
            <a:r>
              <a:rPr sz="3200" spc="5" dirty="0">
                <a:latin typeface="Arial MT"/>
                <a:cs typeface="Arial MT"/>
              </a:rPr>
              <a:t>st  </a:t>
            </a:r>
            <a:r>
              <a:rPr sz="3200" spc="10" dirty="0">
                <a:latin typeface="Arial MT"/>
                <a:cs typeface="Arial MT"/>
              </a:rPr>
              <a:t>46.9%</a:t>
            </a:r>
            <a:endParaRPr sz="3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CCCCFF"/>
              </a:buClr>
              <a:buFont typeface="Arial MT"/>
              <a:buChar char="●"/>
            </a:pPr>
            <a:endParaRPr sz="4000">
              <a:latin typeface="Arial MT"/>
              <a:cs typeface="Arial MT"/>
            </a:endParaRPr>
          </a:p>
          <a:p>
            <a:pPr marL="295275" marR="5080" indent="-283210">
              <a:lnSpc>
                <a:spcPts val="3460"/>
              </a:lnSpc>
              <a:buClr>
                <a:srgbClr val="CCCCFF"/>
              </a:buClr>
              <a:buChar char="●"/>
              <a:tabLst>
                <a:tab pos="295910" algn="l"/>
                <a:tab pos="764540" algn="l"/>
                <a:tab pos="1301115" algn="l"/>
                <a:tab pos="3248025" algn="l"/>
                <a:tab pos="5422900" algn="l"/>
                <a:tab pos="6006465" algn="l"/>
                <a:tab pos="7839709" algn="l"/>
                <a:tab pos="8353425" algn="l"/>
              </a:tabLst>
            </a:pPr>
            <a:r>
              <a:rPr sz="3200" dirty="0">
                <a:latin typeface="Arial MT"/>
                <a:cs typeface="Arial MT"/>
              </a:rPr>
              <a:t>It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s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mpo</a:t>
            </a:r>
            <a:r>
              <a:rPr sz="3200" dirty="0">
                <a:latin typeface="Arial MT"/>
                <a:cs typeface="Arial MT"/>
              </a:rPr>
              <a:t>rt</a:t>
            </a:r>
            <a:r>
              <a:rPr sz="3200" spc="10" dirty="0">
                <a:latin typeface="Arial MT"/>
                <a:cs typeface="Arial MT"/>
              </a:rPr>
              <a:t>an</a:t>
            </a:r>
            <a:r>
              <a:rPr sz="3200" dirty="0">
                <a:latin typeface="Arial MT"/>
                <a:cs typeface="Arial MT"/>
              </a:rPr>
              <a:t>t	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10" dirty="0">
                <a:latin typeface="Arial MT"/>
                <a:cs typeface="Arial MT"/>
              </a:rPr>
              <a:t>on</a:t>
            </a:r>
            <a:r>
              <a:rPr sz="3200" dirty="0">
                <a:latin typeface="Arial MT"/>
                <a:cs typeface="Arial MT"/>
              </a:rPr>
              <a:t>tr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bu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10" dirty="0">
                <a:latin typeface="Arial MT"/>
                <a:cs typeface="Arial MT"/>
              </a:rPr>
              <a:t>o</a:t>
            </a:r>
            <a:r>
              <a:rPr sz="3200" spc="5" dirty="0">
                <a:latin typeface="Arial MT"/>
                <a:cs typeface="Arial MT"/>
              </a:rPr>
              <a:t>r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to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maternal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&amp;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pe</a:t>
            </a:r>
            <a:r>
              <a:rPr sz="3200" spc="5" dirty="0">
                <a:latin typeface="Arial MT"/>
                <a:cs typeface="Arial MT"/>
              </a:rPr>
              <a:t>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na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10" dirty="0">
                <a:latin typeface="Arial MT"/>
                <a:cs typeface="Arial MT"/>
              </a:rPr>
              <a:t>al  </a:t>
            </a:r>
            <a:r>
              <a:rPr sz="3200" spc="5" dirty="0">
                <a:latin typeface="Arial MT"/>
                <a:cs typeface="Arial MT"/>
              </a:rPr>
              <a:t>morbidity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&amp;</a:t>
            </a:r>
            <a:r>
              <a:rPr sz="3200" spc="5" dirty="0">
                <a:latin typeface="Arial MT"/>
                <a:cs typeface="Arial MT"/>
              </a:rPr>
              <a:t> mortality</a:t>
            </a:r>
            <a:endParaRPr sz="3200">
              <a:latin typeface="Arial MT"/>
              <a:cs typeface="Arial MT"/>
            </a:endParaRPr>
          </a:p>
          <a:p>
            <a:pPr marL="389255">
              <a:lnSpc>
                <a:spcPts val="3829"/>
              </a:lnSpc>
            </a:pPr>
            <a:r>
              <a:rPr sz="3200" spc="10" dirty="0">
                <a:latin typeface="Arial MT"/>
                <a:cs typeface="Arial MT"/>
              </a:rPr>
              <a:t>as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a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direct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or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indirect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cause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256" y="5174417"/>
            <a:ext cx="8647129" cy="53127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042726" y="10599751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4109" y="688011"/>
            <a:ext cx="49593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90" dirty="0"/>
              <a:t>DEFINITION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0528" y="2815289"/>
            <a:ext cx="12095325" cy="72832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953095" y="1021274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1455</Words>
  <Application>Microsoft Office PowerPoint</Application>
  <PresentationFormat>Custom</PresentationFormat>
  <Paragraphs>349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SimSun</vt:lpstr>
      <vt:lpstr>Arial</vt:lpstr>
      <vt:lpstr>Arial Bold</vt:lpstr>
      <vt:lpstr>Arial MT</vt:lpstr>
      <vt:lpstr>Arimo</vt:lpstr>
      <vt:lpstr>Calibri</vt:lpstr>
      <vt:lpstr>Calibri (MS)</vt:lpstr>
      <vt:lpstr>Calibri (MS) Bold</vt:lpstr>
      <vt:lpstr>Palatino Linotype</vt:lpstr>
      <vt:lpstr>Times New Roman</vt:lpstr>
      <vt:lpstr>Wingdings</vt:lpstr>
      <vt:lpstr>Office Theme</vt:lpstr>
      <vt:lpstr>PowerPoint Presentation</vt:lpstr>
      <vt:lpstr>ANEMIA IN PREGNANCY</vt:lpstr>
      <vt:lpstr>PowerPoint Presentation</vt:lpstr>
      <vt:lpstr>PowerPoint Presentation</vt:lpstr>
      <vt:lpstr>University Motto, Vision, Values &amp; Goals</vt:lpstr>
      <vt:lpstr>SEQUENCE OF LGIS</vt:lpstr>
      <vt:lpstr>Learning Objectives</vt:lpstr>
      <vt:lpstr>INTRODUCTION</vt:lpstr>
      <vt:lpstr>DEFINITION</vt:lpstr>
      <vt:lpstr>ANEMIA IN PREGNANCY</vt:lpstr>
      <vt:lpstr>CLASSIFICATION</vt:lpstr>
      <vt:lpstr>TYPES OF ANEMIA</vt:lpstr>
      <vt:lpstr>PowerPoint Presentation</vt:lpstr>
      <vt:lpstr>PHYSIOLOGICAL ANEMIA</vt:lpstr>
      <vt:lpstr>PowerPoint Presentation</vt:lpstr>
      <vt:lpstr>IRON REQUIREMENT IN PREGNANCY</vt:lpstr>
      <vt:lpstr>IRON DEFICIENCY ANEMIA</vt:lpstr>
      <vt:lpstr>PowerPoint Presentation</vt:lpstr>
      <vt:lpstr>CAUSES</vt:lpstr>
      <vt:lpstr>EFFECT OF ANEMIA ON THE MOTHER</vt:lpstr>
      <vt:lpstr>EFFECTS ON FETUS</vt:lpstr>
      <vt:lpstr>SYMPTOMS OF ANEMIA</vt:lpstr>
      <vt:lpstr>SIGNS OF ANEMIA</vt:lpstr>
      <vt:lpstr>DIAGNOSIS</vt:lpstr>
      <vt:lpstr>Mentzer index</vt:lpstr>
      <vt:lpstr>PREVENTION</vt:lpstr>
      <vt:lpstr>PREVENTIVE MEASURES!</vt:lpstr>
      <vt:lpstr>ORAL IRON SUPPLEMENTATION</vt:lpstr>
      <vt:lpstr>PowerPoint Presentation</vt:lpstr>
      <vt:lpstr>Parentral Iron</vt:lpstr>
      <vt:lpstr>PowerPoint Presentation</vt:lpstr>
      <vt:lpstr>PowerPoint Presentation</vt:lpstr>
      <vt:lpstr>PowerPoint Presentation</vt:lpstr>
      <vt:lpstr>PowerPoint Presentation</vt:lpstr>
      <vt:lpstr>MEGALOBALSTIC ANEMIA</vt:lpstr>
      <vt:lpstr>CAUSES</vt:lpstr>
      <vt:lpstr>CLINICAL FEATURES</vt:lpstr>
      <vt:lpstr>Diagnosis</vt:lpstr>
      <vt:lpstr>PowerPoint Presentation</vt:lpstr>
      <vt:lpstr>Effect on pregnancy</vt:lpstr>
      <vt:lpstr>PowerPoint Presentation</vt:lpstr>
      <vt:lpstr>MANAGEMENT</vt:lpstr>
      <vt:lpstr>HEMOGLOBINOPATHIES</vt:lpstr>
      <vt:lpstr>B-thalassemia</vt:lpstr>
      <vt:lpstr>CLINICAL FEATURES</vt:lpstr>
      <vt:lpstr>Diagnosis and Management</vt:lpstr>
      <vt:lpstr>RESEARCH</vt:lpstr>
      <vt:lpstr>BIOMEDICAL ETHICS</vt:lpstr>
      <vt:lpstr>FAMILY MEDICINE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ANEMIA IN PREGNANCY</dc:title>
  <cp:lastModifiedBy>DELL</cp:lastModifiedBy>
  <cp:revision>19</cp:revision>
  <dcterms:created xsi:type="dcterms:W3CDTF">2023-09-08T16:40:55Z</dcterms:created>
  <dcterms:modified xsi:type="dcterms:W3CDTF">2025-03-15T04:23:29Z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LastSaved">
    <vt:filetime>2023-09-08T00:00:00Z</vt:filetime>
  </property>
</Properties>
</file>