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2"/>
  </p:notesMasterIdLst>
  <p:sldIdLst>
    <p:sldId id="374" r:id="rId2"/>
    <p:sldId id="376" r:id="rId3"/>
    <p:sldId id="377" r:id="rId4"/>
    <p:sldId id="378" r:id="rId5"/>
    <p:sldId id="379" r:id="rId6"/>
    <p:sldId id="324" r:id="rId7"/>
    <p:sldId id="384" r:id="rId8"/>
    <p:sldId id="317" r:id="rId9"/>
    <p:sldId id="318" r:id="rId10"/>
    <p:sldId id="319" r:id="rId11"/>
    <p:sldId id="257" r:id="rId12"/>
    <p:sldId id="261" r:id="rId13"/>
    <p:sldId id="262" r:id="rId14"/>
    <p:sldId id="263" r:id="rId15"/>
    <p:sldId id="264" r:id="rId16"/>
    <p:sldId id="321" r:id="rId17"/>
    <p:sldId id="265" r:id="rId18"/>
    <p:sldId id="266" r:id="rId19"/>
    <p:sldId id="267" r:id="rId20"/>
    <p:sldId id="271" r:id="rId21"/>
    <p:sldId id="272" r:id="rId22"/>
    <p:sldId id="274" r:id="rId23"/>
    <p:sldId id="275" r:id="rId24"/>
    <p:sldId id="385" r:id="rId25"/>
    <p:sldId id="276" r:id="rId26"/>
    <p:sldId id="288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5" r:id="rId36"/>
    <p:sldId id="337" r:id="rId37"/>
    <p:sldId id="338" r:id="rId38"/>
    <p:sldId id="371" r:id="rId39"/>
    <p:sldId id="372" r:id="rId40"/>
    <p:sldId id="373" r:id="rId41"/>
    <p:sldId id="339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2" r:id="rId50"/>
    <p:sldId id="383" r:id="rId51"/>
    <p:sldId id="353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86" r:id="rId64"/>
    <p:sldId id="366" r:id="rId65"/>
    <p:sldId id="367" r:id="rId66"/>
    <p:sldId id="368" r:id="rId67"/>
    <p:sldId id="380" r:id="rId68"/>
    <p:sldId id="381" r:id="rId69"/>
    <p:sldId id="382" r:id="rId70"/>
    <p:sldId id="3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>
      <p:cViewPr>
        <p:scale>
          <a:sx n="70" d="100"/>
          <a:sy n="70" d="100"/>
        </p:scale>
        <p:origin x="1810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4B0C-B531-4295-859D-18D33D2E82B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8464E-5663-4B4D-92A7-80C03133C81A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Proteolytic enzymes  activated </a:t>
          </a:r>
        </a:p>
      </dgm:t>
    </dgm:pt>
    <dgm:pt modelId="{1515B0EC-88F0-46A1-8BB8-E5D0A428B614}" type="parTrans" cxnId="{F8384F21-5A6D-414C-A5FE-D845AA5C25C5}">
      <dgm:prSet/>
      <dgm:spPr/>
      <dgm:t>
        <a:bodyPr/>
        <a:lstStyle/>
        <a:p>
          <a:endParaRPr lang="en-US"/>
        </a:p>
      </dgm:t>
    </dgm:pt>
    <dgm:pt modelId="{3B0DA9CB-615C-44A2-9210-EF18163D8F23}" type="sibTrans" cxnId="{F8384F21-5A6D-414C-A5FE-D845AA5C25C5}">
      <dgm:prSet/>
      <dgm:spPr/>
      <dgm:t>
        <a:bodyPr/>
        <a:lstStyle/>
        <a:p>
          <a:endParaRPr lang="en-US"/>
        </a:p>
      </dgm:t>
    </dgm:pt>
    <dgm:pt modelId="{F136B3D4-CB7E-4848-A190-3328B6D5F936}">
      <dgm:prSet phldrT="[Text]" custT="1"/>
      <dgm:spPr/>
      <dgm:t>
        <a:bodyPr/>
        <a:lstStyle/>
        <a:p>
          <a:r>
            <a:rPr lang="en-US" sz="2400" dirty="0"/>
            <a:t>In pancreatic parenchyma</a:t>
          </a:r>
        </a:p>
      </dgm:t>
    </dgm:pt>
    <dgm:pt modelId="{464DBB31-5879-470D-A0F7-036999C3C8E2}" type="parTrans" cxnId="{C6AF6818-4B0A-4C6C-A99E-7806A025C2D1}">
      <dgm:prSet/>
      <dgm:spPr/>
      <dgm:t>
        <a:bodyPr/>
        <a:lstStyle/>
        <a:p>
          <a:endParaRPr lang="en-US"/>
        </a:p>
      </dgm:t>
    </dgm:pt>
    <dgm:pt modelId="{8C27ABCD-9402-417F-A1FF-AAFF4764D0DF}" type="sibTrans" cxnId="{C6AF6818-4B0A-4C6C-A99E-7806A025C2D1}">
      <dgm:prSet/>
      <dgm:spPr/>
      <dgm:t>
        <a:bodyPr/>
        <a:lstStyle/>
        <a:p>
          <a:endParaRPr lang="en-US"/>
        </a:p>
      </dgm:t>
    </dgm:pt>
    <dgm:pt modelId="{FB688245-CBCB-4F77-BD8C-0FF388EA1A46}">
      <dgm:prSet phldrT="[Text]" custT="1"/>
      <dgm:spPr/>
      <dgm:t>
        <a:bodyPr/>
        <a:lstStyle/>
        <a:p>
          <a:r>
            <a:rPr lang="en-US" sz="2400" dirty="0"/>
            <a:t> endotoxins, exotoxins, viral infections, ischemia, anoxia, lysosomal calcium, and direct trauma</a:t>
          </a:r>
        </a:p>
      </dgm:t>
    </dgm:pt>
    <dgm:pt modelId="{53140152-C58D-4EE5-8166-02C6D5AACAF0}" type="parTrans" cxnId="{E150EAB8-8606-4E62-ABCA-40F2AEA6FD6A}">
      <dgm:prSet/>
      <dgm:spPr/>
      <dgm:t>
        <a:bodyPr/>
        <a:lstStyle/>
        <a:p>
          <a:endParaRPr lang="en-US"/>
        </a:p>
      </dgm:t>
    </dgm:pt>
    <dgm:pt modelId="{9DB3D3A7-019C-47FA-A862-EA6C47D66F5A}" type="sibTrans" cxnId="{E150EAB8-8606-4E62-ABCA-40F2AEA6FD6A}">
      <dgm:prSet/>
      <dgm:spPr/>
      <dgm:t>
        <a:bodyPr/>
        <a:lstStyle/>
        <a:p>
          <a:endParaRPr lang="en-US"/>
        </a:p>
      </dgm:t>
    </dgm:pt>
    <dgm:pt modelId="{29230AAD-8DC5-4882-A426-3B2BA5059B08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Auto</a:t>
          </a:r>
        </a:p>
        <a:p>
          <a:r>
            <a:rPr lang="en-US" sz="2000" dirty="0">
              <a:solidFill>
                <a:srgbClr val="FF0000"/>
              </a:solidFill>
            </a:rPr>
            <a:t>digestion</a:t>
          </a:r>
        </a:p>
      </dgm:t>
    </dgm:pt>
    <dgm:pt modelId="{364E4ECB-696F-411F-8EE6-B60E095461CE}" type="parTrans" cxnId="{B5C004AA-D4EC-4F2C-A1C8-ECFEBC3166FF}">
      <dgm:prSet/>
      <dgm:spPr/>
      <dgm:t>
        <a:bodyPr/>
        <a:lstStyle/>
        <a:p>
          <a:endParaRPr lang="en-US"/>
        </a:p>
      </dgm:t>
    </dgm:pt>
    <dgm:pt modelId="{18ACE619-8EB0-4B6E-8926-492CD01B97AA}" type="sibTrans" cxnId="{B5C004AA-D4EC-4F2C-A1C8-ECFEBC3166FF}">
      <dgm:prSet/>
      <dgm:spPr/>
      <dgm:t>
        <a:bodyPr/>
        <a:lstStyle/>
        <a:p>
          <a:endParaRPr lang="en-US"/>
        </a:p>
      </dgm:t>
    </dgm:pt>
    <dgm:pt modelId="{3B0F4C15-027A-4805-BAE8-4DA60B95EEFA}">
      <dgm:prSet phldrT="[Text]" custT="1"/>
      <dgm:spPr/>
      <dgm:t>
        <a:bodyPr/>
        <a:lstStyle/>
        <a:p>
          <a:r>
            <a:rPr lang="en-US" sz="2400" dirty="0"/>
            <a:t>Activated proteolytic enzymes digest pancreatic and peri pancreatic tissues</a:t>
          </a:r>
        </a:p>
      </dgm:t>
    </dgm:pt>
    <dgm:pt modelId="{5B4F4DAF-7CB2-4F7A-B98D-A5ABB8935EDA}" type="parTrans" cxnId="{F007FD18-0E3C-422A-B7F7-AC498877461B}">
      <dgm:prSet/>
      <dgm:spPr/>
      <dgm:t>
        <a:bodyPr/>
        <a:lstStyle/>
        <a:p>
          <a:endParaRPr lang="en-US"/>
        </a:p>
      </dgm:t>
    </dgm:pt>
    <dgm:pt modelId="{B86008CD-0A5C-4564-BB52-2FB7DF6B3DA0}" type="sibTrans" cxnId="{F007FD18-0E3C-422A-B7F7-AC498877461B}">
      <dgm:prSet/>
      <dgm:spPr/>
      <dgm:t>
        <a:bodyPr/>
        <a:lstStyle/>
        <a:p>
          <a:endParaRPr lang="en-US"/>
        </a:p>
      </dgm:t>
    </dgm:pt>
    <dgm:pt modelId="{985AAD87-9C3D-4218-9EEF-0AE0CBED159C}">
      <dgm:prSet phldrT="[Text]" custT="1"/>
      <dgm:spPr/>
      <dgm:t>
        <a:bodyPr/>
        <a:lstStyle/>
        <a:p>
          <a:r>
            <a:rPr lang="en-US" sz="2400" dirty="0"/>
            <a:t>also activate elastase and phospholipase A</a:t>
          </a:r>
          <a:r>
            <a:rPr lang="en-US" sz="2400" baseline="-25000" dirty="0"/>
            <a:t>2</a:t>
          </a:r>
          <a:endParaRPr lang="en-US" sz="2400" dirty="0"/>
        </a:p>
      </dgm:t>
    </dgm:pt>
    <dgm:pt modelId="{AC9344F3-7F61-4DA9-8578-FA28D0DD5AC7}" type="parTrans" cxnId="{C20819CA-393A-4D98-B03B-B10751B5BCA6}">
      <dgm:prSet/>
      <dgm:spPr/>
      <dgm:t>
        <a:bodyPr/>
        <a:lstStyle/>
        <a:p>
          <a:endParaRPr lang="en-US"/>
        </a:p>
      </dgm:t>
    </dgm:pt>
    <dgm:pt modelId="{2636A633-891E-4BCC-80F0-663B42C13B6D}" type="sibTrans" cxnId="{C20819CA-393A-4D98-B03B-B10751B5BCA6}">
      <dgm:prSet/>
      <dgm:spPr/>
      <dgm:t>
        <a:bodyPr/>
        <a:lstStyle/>
        <a:p>
          <a:endParaRPr lang="en-US"/>
        </a:p>
      </dgm:t>
    </dgm:pt>
    <dgm:pt modelId="{36D8CA7B-F657-4853-8061-386E91BBB6CC}" type="pres">
      <dgm:prSet presAssocID="{12604B0C-B531-4295-859D-18D33D2E82B8}" presName="linearFlow" presStyleCnt="0">
        <dgm:presLayoutVars>
          <dgm:dir/>
          <dgm:animLvl val="lvl"/>
          <dgm:resizeHandles val="exact"/>
        </dgm:presLayoutVars>
      </dgm:prSet>
      <dgm:spPr/>
    </dgm:pt>
    <dgm:pt modelId="{A0B73B02-5586-4145-B4F0-5E31A71C9892}" type="pres">
      <dgm:prSet presAssocID="{E0C8464E-5663-4B4D-92A7-80C03133C81A}" presName="composite" presStyleCnt="0"/>
      <dgm:spPr/>
    </dgm:pt>
    <dgm:pt modelId="{149364D4-4DF1-4429-A039-59AAAC832263}" type="pres">
      <dgm:prSet presAssocID="{E0C8464E-5663-4B4D-92A7-80C03133C81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8EE7FDC-E309-46FB-8CE9-7A708D9D6BBA}" type="pres">
      <dgm:prSet presAssocID="{E0C8464E-5663-4B4D-92A7-80C03133C81A}" presName="descendantText" presStyleLbl="alignAcc1" presStyleIdx="0" presStyleCnt="2">
        <dgm:presLayoutVars>
          <dgm:bulletEnabled val="1"/>
        </dgm:presLayoutVars>
      </dgm:prSet>
      <dgm:spPr/>
    </dgm:pt>
    <dgm:pt modelId="{F2ED33E0-A009-46DD-B9A2-41A635D1C78D}" type="pres">
      <dgm:prSet presAssocID="{3B0DA9CB-615C-44A2-9210-EF18163D8F23}" presName="sp" presStyleCnt="0"/>
      <dgm:spPr/>
    </dgm:pt>
    <dgm:pt modelId="{2B5F8447-7E1D-439F-B5F5-F4C54A233C4D}" type="pres">
      <dgm:prSet presAssocID="{29230AAD-8DC5-4882-A426-3B2BA5059B08}" presName="composite" presStyleCnt="0"/>
      <dgm:spPr/>
    </dgm:pt>
    <dgm:pt modelId="{328C3CDA-CFE8-40EA-9A13-296425D06A97}" type="pres">
      <dgm:prSet presAssocID="{29230AAD-8DC5-4882-A426-3B2BA5059B0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2C94C739-B047-4A14-8BA6-E58467020CA0}" type="pres">
      <dgm:prSet presAssocID="{29230AAD-8DC5-4882-A426-3B2BA5059B08}" presName="descendantText" presStyleLbl="alignAcc1" presStyleIdx="1" presStyleCnt="2" custLinFactNeighborX="0">
        <dgm:presLayoutVars>
          <dgm:bulletEnabled val="1"/>
        </dgm:presLayoutVars>
      </dgm:prSet>
      <dgm:spPr/>
    </dgm:pt>
  </dgm:ptLst>
  <dgm:cxnLst>
    <dgm:cxn modelId="{B2890808-1DA3-4469-92E6-841AC5CA1B25}" type="presOf" srcId="{12604B0C-B531-4295-859D-18D33D2E82B8}" destId="{36D8CA7B-F657-4853-8061-386E91BBB6CC}" srcOrd="0" destOrd="0" presId="urn:microsoft.com/office/officeart/2005/8/layout/chevron2"/>
    <dgm:cxn modelId="{C6AF6818-4B0A-4C6C-A99E-7806A025C2D1}" srcId="{E0C8464E-5663-4B4D-92A7-80C03133C81A}" destId="{F136B3D4-CB7E-4848-A190-3328B6D5F936}" srcOrd="0" destOrd="0" parTransId="{464DBB31-5879-470D-A0F7-036999C3C8E2}" sibTransId="{8C27ABCD-9402-417F-A1FF-AAFF4764D0DF}"/>
    <dgm:cxn modelId="{F007FD18-0E3C-422A-B7F7-AC498877461B}" srcId="{29230AAD-8DC5-4882-A426-3B2BA5059B08}" destId="{3B0F4C15-027A-4805-BAE8-4DA60B95EEFA}" srcOrd="0" destOrd="0" parTransId="{5B4F4DAF-7CB2-4F7A-B98D-A5ABB8935EDA}" sibTransId="{B86008CD-0A5C-4564-BB52-2FB7DF6B3DA0}"/>
    <dgm:cxn modelId="{F8384F21-5A6D-414C-A5FE-D845AA5C25C5}" srcId="{12604B0C-B531-4295-859D-18D33D2E82B8}" destId="{E0C8464E-5663-4B4D-92A7-80C03133C81A}" srcOrd="0" destOrd="0" parTransId="{1515B0EC-88F0-46A1-8BB8-E5D0A428B614}" sibTransId="{3B0DA9CB-615C-44A2-9210-EF18163D8F23}"/>
    <dgm:cxn modelId="{60715668-491E-4CF2-9722-9992622F0244}" type="presOf" srcId="{3B0F4C15-027A-4805-BAE8-4DA60B95EEFA}" destId="{2C94C739-B047-4A14-8BA6-E58467020CA0}" srcOrd="0" destOrd="0" presId="urn:microsoft.com/office/officeart/2005/8/layout/chevron2"/>
    <dgm:cxn modelId="{215D3675-8B51-490F-B7D6-E9607EA343CE}" type="presOf" srcId="{29230AAD-8DC5-4882-A426-3B2BA5059B08}" destId="{328C3CDA-CFE8-40EA-9A13-296425D06A97}" srcOrd="0" destOrd="0" presId="urn:microsoft.com/office/officeart/2005/8/layout/chevron2"/>
    <dgm:cxn modelId="{B331AF9D-E42E-4855-9146-887D282A97D6}" type="presOf" srcId="{985AAD87-9C3D-4218-9EEF-0AE0CBED159C}" destId="{2C94C739-B047-4A14-8BA6-E58467020CA0}" srcOrd="0" destOrd="1" presId="urn:microsoft.com/office/officeart/2005/8/layout/chevron2"/>
    <dgm:cxn modelId="{B5C004AA-D4EC-4F2C-A1C8-ECFEBC3166FF}" srcId="{12604B0C-B531-4295-859D-18D33D2E82B8}" destId="{29230AAD-8DC5-4882-A426-3B2BA5059B08}" srcOrd="1" destOrd="0" parTransId="{364E4ECB-696F-411F-8EE6-B60E095461CE}" sibTransId="{18ACE619-8EB0-4B6E-8926-492CD01B97AA}"/>
    <dgm:cxn modelId="{E150EAB8-8606-4E62-ABCA-40F2AEA6FD6A}" srcId="{E0C8464E-5663-4B4D-92A7-80C03133C81A}" destId="{FB688245-CBCB-4F77-BD8C-0FF388EA1A46}" srcOrd="1" destOrd="0" parTransId="{53140152-C58D-4EE5-8166-02C6D5AACAF0}" sibTransId="{9DB3D3A7-019C-47FA-A862-EA6C47D66F5A}"/>
    <dgm:cxn modelId="{C20819CA-393A-4D98-B03B-B10751B5BCA6}" srcId="{29230AAD-8DC5-4882-A426-3B2BA5059B08}" destId="{985AAD87-9C3D-4218-9EEF-0AE0CBED159C}" srcOrd="1" destOrd="0" parTransId="{AC9344F3-7F61-4DA9-8578-FA28D0DD5AC7}" sibTransId="{2636A633-891E-4BCC-80F0-663B42C13B6D}"/>
    <dgm:cxn modelId="{06A114D5-58C7-4219-B136-84EE8C330672}" type="presOf" srcId="{FB688245-CBCB-4F77-BD8C-0FF388EA1A46}" destId="{78EE7FDC-E309-46FB-8CE9-7A708D9D6BBA}" srcOrd="0" destOrd="1" presId="urn:microsoft.com/office/officeart/2005/8/layout/chevron2"/>
    <dgm:cxn modelId="{D739A6E7-4E72-4005-85C6-3BD046EBF6CE}" type="presOf" srcId="{E0C8464E-5663-4B4D-92A7-80C03133C81A}" destId="{149364D4-4DF1-4429-A039-59AAAC832263}" srcOrd="0" destOrd="0" presId="urn:microsoft.com/office/officeart/2005/8/layout/chevron2"/>
    <dgm:cxn modelId="{47AC5BF3-8022-4EDC-9F8B-97EDA5A1990E}" type="presOf" srcId="{F136B3D4-CB7E-4848-A190-3328B6D5F936}" destId="{78EE7FDC-E309-46FB-8CE9-7A708D9D6BBA}" srcOrd="0" destOrd="0" presId="urn:microsoft.com/office/officeart/2005/8/layout/chevron2"/>
    <dgm:cxn modelId="{674C7172-97B4-4ED7-AC31-629DE852E7AC}" type="presParOf" srcId="{36D8CA7B-F657-4853-8061-386E91BBB6CC}" destId="{A0B73B02-5586-4145-B4F0-5E31A71C9892}" srcOrd="0" destOrd="0" presId="urn:microsoft.com/office/officeart/2005/8/layout/chevron2"/>
    <dgm:cxn modelId="{3FDF2991-F7B2-456D-A6A2-63AB57C5F294}" type="presParOf" srcId="{A0B73B02-5586-4145-B4F0-5E31A71C9892}" destId="{149364D4-4DF1-4429-A039-59AAAC832263}" srcOrd="0" destOrd="0" presId="urn:microsoft.com/office/officeart/2005/8/layout/chevron2"/>
    <dgm:cxn modelId="{05ACDE9D-2104-4926-A6F0-0ECF03F42498}" type="presParOf" srcId="{A0B73B02-5586-4145-B4F0-5E31A71C9892}" destId="{78EE7FDC-E309-46FB-8CE9-7A708D9D6BBA}" srcOrd="1" destOrd="0" presId="urn:microsoft.com/office/officeart/2005/8/layout/chevron2"/>
    <dgm:cxn modelId="{DE98C87B-1A26-4639-884C-4FE28DB650F2}" type="presParOf" srcId="{36D8CA7B-F657-4853-8061-386E91BBB6CC}" destId="{F2ED33E0-A009-46DD-B9A2-41A635D1C78D}" srcOrd="1" destOrd="0" presId="urn:microsoft.com/office/officeart/2005/8/layout/chevron2"/>
    <dgm:cxn modelId="{3609EA9F-785B-47E6-8C1C-5E4749D3FA25}" type="presParOf" srcId="{36D8CA7B-F657-4853-8061-386E91BBB6CC}" destId="{2B5F8447-7E1D-439F-B5F5-F4C54A233C4D}" srcOrd="2" destOrd="0" presId="urn:microsoft.com/office/officeart/2005/8/layout/chevron2"/>
    <dgm:cxn modelId="{3DD4D480-007E-4F74-B5E4-7B18FA46D64E}" type="presParOf" srcId="{2B5F8447-7E1D-439F-B5F5-F4C54A233C4D}" destId="{328C3CDA-CFE8-40EA-9A13-296425D06A97}" srcOrd="0" destOrd="0" presId="urn:microsoft.com/office/officeart/2005/8/layout/chevron2"/>
    <dgm:cxn modelId="{CEE9AD14-E539-4D12-B479-614EE528F957}" type="presParOf" srcId="{2B5F8447-7E1D-439F-B5F5-F4C54A233C4D}" destId="{2C94C739-B047-4A14-8BA6-E58467020C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364D4-4DF1-4429-A039-59AAAC832263}">
      <dsp:nvSpPr>
        <dsp:cNvPr id="0" name=""/>
        <dsp:cNvSpPr/>
      </dsp:nvSpPr>
      <dsp:spPr>
        <a:xfrm rot="5400000">
          <a:off x="-310162" y="312900"/>
          <a:ext cx="2067752" cy="144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Proteolytic enzymes  activated </a:t>
          </a:r>
        </a:p>
      </dsp:txBody>
      <dsp:txXfrm rot="-5400000">
        <a:off x="1" y="726450"/>
        <a:ext cx="1447426" cy="620326"/>
      </dsp:txXfrm>
    </dsp:sp>
    <dsp:sp modelId="{78EE7FDC-E309-46FB-8CE9-7A708D9D6BBA}">
      <dsp:nvSpPr>
        <dsp:cNvPr id="0" name=""/>
        <dsp:cNvSpPr/>
      </dsp:nvSpPr>
      <dsp:spPr>
        <a:xfrm rot="5400000">
          <a:off x="3994690" y="-2544526"/>
          <a:ext cx="1344745" cy="643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 pancreatic parenchyma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 endotoxins, exotoxins, viral infections, ischemia, anoxia, lysosomal calcium, and direct trauma</a:t>
          </a:r>
        </a:p>
      </dsp:txBody>
      <dsp:txXfrm rot="-5400000">
        <a:off x="1447427" y="68382"/>
        <a:ext cx="6373628" cy="1213455"/>
      </dsp:txXfrm>
    </dsp:sp>
    <dsp:sp modelId="{328C3CDA-CFE8-40EA-9A13-296425D06A97}">
      <dsp:nvSpPr>
        <dsp:cNvPr id="0" name=""/>
        <dsp:cNvSpPr/>
      </dsp:nvSpPr>
      <dsp:spPr>
        <a:xfrm rot="5400000">
          <a:off x="-310162" y="2093214"/>
          <a:ext cx="2067752" cy="144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Auto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digestion</a:t>
          </a:r>
        </a:p>
      </dsp:txBody>
      <dsp:txXfrm rot="-5400000">
        <a:off x="1" y="2506764"/>
        <a:ext cx="1447426" cy="620326"/>
      </dsp:txXfrm>
    </dsp:sp>
    <dsp:sp modelId="{2C94C739-B047-4A14-8BA6-E58467020CA0}">
      <dsp:nvSpPr>
        <dsp:cNvPr id="0" name=""/>
        <dsp:cNvSpPr/>
      </dsp:nvSpPr>
      <dsp:spPr>
        <a:xfrm rot="5400000">
          <a:off x="3995043" y="-764565"/>
          <a:ext cx="1344038" cy="643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Activated proteolytic enzymes digest pancreatic and peri pancreatic tissues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also activate elastase and phospholipase A</a:t>
          </a:r>
          <a:r>
            <a:rPr lang="en-US" sz="2400" kern="1200" baseline="-25000" dirty="0"/>
            <a:t>2</a:t>
          </a:r>
          <a:endParaRPr lang="en-US" sz="2400" kern="1200" dirty="0"/>
        </a:p>
      </dsp:txBody>
      <dsp:txXfrm rot="-5400000">
        <a:off x="1447426" y="1848663"/>
        <a:ext cx="6373662" cy="121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FFDB-D188-462D-B191-CC948350ED86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1251-8C2F-4A87-BD2A-193AEBBF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4F66-4778-45D4-AF10-4F2EF4B9E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0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2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BE4E2-6C79-4A3D-AEF9-98220627C0FE}" type="slidenum">
              <a:rPr lang="fa-IR" smtClean="0">
                <a:latin typeface="Arial" charset="0"/>
                <a:cs typeface="Arial" charset="0"/>
              </a:rPr>
              <a:pPr/>
              <a:t>30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1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7E227-88B0-46B7-9A93-F3A9302A7D0A}" type="slidenum">
              <a:rPr lang="fa-IR" smtClean="0">
                <a:latin typeface="Arial" charset="0"/>
                <a:cs typeface="Arial" charset="0"/>
              </a:rPr>
              <a:pPr/>
              <a:t>31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5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7C34C-5720-4A20-A99F-B6818DD93F5C}" type="slidenum">
              <a:rPr lang="fa-IR" smtClean="0">
                <a:latin typeface="Arial" charset="0"/>
                <a:cs typeface="Arial" charset="0"/>
              </a:rPr>
              <a:pPr/>
              <a:t>32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3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A7A56E-DA94-4D30-B5D1-959F4FDED162}" type="slidenum">
              <a:rPr lang="fa-IR" smtClean="0">
                <a:latin typeface="Arial" charset="0"/>
                <a:cs typeface="Arial" charset="0"/>
              </a:rPr>
              <a:pPr/>
              <a:t>33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2EBFA-0AFB-4589-AC9E-E178A7D1EE2D}" type="slidenum">
              <a:rPr lang="fa-IR" smtClean="0">
                <a:latin typeface="Arial" charset="0"/>
                <a:cs typeface="Arial" charset="0"/>
              </a:rPr>
              <a:pPr/>
              <a:t>36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05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5DBB8-11F5-48E6-8C93-264E6C2C81C2}" type="slidenum">
              <a:rPr lang="fa-IR" smtClean="0">
                <a:latin typeface="Arial" charset="0"/>
                <a:cs typeface="Arial" charset="0"/>
              </a:rPr>
              <a:pPr/>
              <a:t>37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2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0A228-441E-4A4C-A29C-8C2429131ACD}" type="slidenum">
              <a:rPr lang="fa-IR" smtClean="0">
                <a:latin typeface="Arial" charset="0"/>
                <a:cs typeface="Arial" charset="0"/>
              </a:rPr>
              <a:pPr/>
              <a:t>40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89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69561-F626-4172-A2AF-A6077CFAC3EF}" type="slidenum">
              <a:rPr lang="fa-IR" smtClean="0">
                <a:latin typeface="Arial" charset="0"/>
                <a:cs typeface="Arial" charset="0"/>
              </a:rPr>
              <a:pPr/>
              <a:t>41</a:t>
            </a:fld>
            <a:endParaRPr lang="fa-I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O'Grady JG,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Schalm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SW, Williams R. Acute liver failure: redefining the syndromes. Lancet. 1993 Jul 31;342(8866):273-5.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Bernal W,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Auzinger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G, Dhawan A,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Wendon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J. Acute liver failure. Lancet. 2010 Jul 17;376(9736):190-201.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3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913D9-13C2-4693-B451-6C3D250ABE53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8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8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Bernal W, </a:t>
            </a:r>
            <a:r>
              <a:rPr lang="en-GB" i="1" dirty="0" err="1"/>
              <a:t>Wendon</a:t>
            </a:r>
            <a:r>
              <a:rPr lang="en-GB" i="1" dirty="0"/>
              <a:t> J. Acute liver failure. N </a:t>
            </a:r>
            <a:r>
              <a:rPr lang="en-GB" i="1" dirty="0" err="1"/>
              <a:t>Engl</a:t>
            </a:r>
            <a:r>
              <a:rPr lang="en-GB" i="1" dirty="0"/>
              <a:t> J Med. 2013 Dec 26;369(26):2525-34.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5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1251-8C2F-4A87-BD2A-193AEBBFE9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5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6E18BE-02C5-40C3-9161-4B158EBF36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1" dirty="0"/>
          </a:p>
          <a:p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6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rgbClr val="004B87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2009 </a:t>
            </a:r>
            <a:r>
              <a:rPr lang="en-US" dirty="0" err="1"/>
              <a:t>Wolters</a:t>
            </a:r>
            <a:r>
              <a:rPr lang="en-US" dirty="0"/>
              <a:t> </a:t>
            </a:r>
            <a:r>
              <a:rPr lang="en-US" dirty="0" err="1"/>
              <a:t>Kluwer</a:t>
            </a:r>
            <a:r>
              <a:rPr lang="en-US" dirty="0"/>
              <a:t>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01081A-101A-4B93-826D-841E7590BBA2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3F71C7-B772-4430-A395-BCF68072A8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15" r:id="rId21"/>
    <p:sldLayoutId id="2147483716" r:id="rId2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3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GB" sz="3200" dirty="0"/>
              <a:t>        </a:t>
            </a:r>
            <a:r>
              <a:rPr lang="en-GB" sz="2400" b="1" dirty="0">
                <a:solidFill>
                  <a:schemeClr val="tx1"/>
                </a:solidFill>
              </a:rPr>
              <a:t>Aetiology of ALF varies with geography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842583-5685-43EC-8DCE-DA32539D1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sz="1050" dirty="0"/>
              <a:t>                                                                                          *’Other causes’ refers to identified causes that are not: HAV, HBV, HEV, paracetamol or other drugs</a:t>
            </a:r>
          </a:p>
          <a:p>
            <a:r>
              <a:rPr lang="en-GB" sz="1050" dirty="0"/>
              <a:t>                                                                                                                                                                      Bernal W, </a:t>
            </a:r>
            <a:r>
              <a:rPr lang="en-GB" sz="1050" dirty="0" err="1"/>
              <a:t>Wendon</a:t>
            </a:r>
            <a:r>
              <a:rPr lang="en-GB" sz="1050" dirty="0"/>
              <a:t> J. New </a:t>
            </a:r>
            <a:r>
              <a:rPr lang="en-GB" sz="1050" dirty="0" err="1"/>
              <a:t>Eng</a:t>
            </a:r>
            <a:r>
              <a:rPr lang="en-GB" sz="1050" dirty="0"/>
              <a:t> J Med 2013;369:2525</a:t>
            </a:r>
            <a:r>
              <a:rPr lang="en-GB" sz="1050" dirty="0">
                <a:sym typeface="Symbol" panose="05050102010706020507" pitchFamily="18" charset="2"/>
              </a:rPr>
              <a:t></a:t>
            </a:r>
            <a:r>
              <a:rPr lang="en-GB" sz="1050" dirty="0"/>
              <a:t>34</a:t>
            </a:r>
          </a:p>
        </p:txBody>
      </p:sp>
      <p:grpSp>
        <p:nvGrpSpPr>
          <p:cNvPr id="3" name="Group 47">
            <a:extLst>
              <a:ext uri="{FF2B5EF4-FFF2-40B4-BE49-F238E27FC236}">
                <a16:creationId xmlns:a16="http://schemas.microsoft.com/office/drawing/2014/main" id="{5292F893-6132-4011-9245-5770FEF11946}"/>
              </a:ext>
            </a:extLst>
          </p:cNvPr>
          <p:cNvGrpSpPr/>
          <p:nvPr/>
        </p:nvGrpSpPr>
        <p:grpSpPr>
          <a:xfrm>
            <a:off x="791581" y="1655517"/>
            <a:ext cx="7560839" cy="4722909"/>
            <a:chOff x="467544" y="1590859"/>
            <a:chExt cx="7560839" cy="4722909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34E017EA-2711-492F-91E5-C5CCD225E754}"/>
                </a:ext>
              </a:extLst>
            </p:cNvPr>
            <p:cNvGrpSpPr/>
            <p:nvPr/>
          </p:nvGrpSpPr>
          <p:grpSpPr>
            <a:xfrm>
              <a:off x="467544" y="1590859"/>
              <a:ext cx="7560839" cy="1077218"/>
              <a:chOff x="467544" y="1590859"/>
              <a:chExt cx="7560839" cy="107721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206D11D-3500-42F6-A22E-D614107C939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643468"/>
                <a:ext cx="1800000" cy="972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66BF415-2013-4FBC-966D-2A056747BA1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1643468"/>
                <a:ext cx="1800000" cy="9720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F162DA-7446-49B4-96F2-ED2803153EB5}"/>
                  </a:ext>
                </a:extLst>
              </p:cNvPr>
              <p:cNvSpPr txBox="1"/>
              <p:nvPr/>
            </p:nvSpPr>
            <p:spPr>
              <a:xfrm>
                <a:off x="2120696" y="1590859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Bangladesh</a:t>
                </a:r>
              </a:p>
              <a:p>
                <a:pPr algn="ctr"/>
                <a:r>
                  <a:rPr lang="en-US" sz="1600" dirty="0"/>
                  <a:t>HEV 75%</a:t>
                </a:r>
              </a:p>
              <a:p>
                <a:pPr algn="ctr"/>
                <a:r>
                  <a:rPr lang="en-US" sz="1600" dirty="0"/>
                  <a:t>HBV 13%</a:t>
                </a:r>
                <a:br>
                  <a:rPr lang="en-US" sz="1600" dirty="0"/>
                </a:br>
                <a:r>
                  <a:rPr lang="en-US" sz="1600" dirty="0"/>
                  <a:t>Unknown 6%</a:t>
                </a:r>
                <a:endParaRPr lang="en-GB" sz="16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10D7A2-164E-479D-81F8-47C224C9056D}"/>
                  </a:ext>
                </a:extLst>
              </p:cNvPr>
              <p:cNvSpPr txBox="1"/>
              <p:nvPr/>
            </p:nvSpPr>
            <p:spPr>
              <a:xfrm>
                <a:off x="5941318" y="1590859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Germany</a:t>
                </a:r>
              </a:p>
              <a:p>
                <a:pPr algn="ctr"/>
                <a:r>
                  <a:rPr lang="en-US" sz="1600" dirty="0"/>
                  <a:t>O</a:t>
                </a:r>
                <a:r>
                  <a:rPr lang="en-GB" sz="1600" dirty="0" err="1"/>
                  <a:t>ther</a:t>
                </a:r>
                <a:r>
                  <a:rPr lang="en-GB" sz="1600" dirty="0"/>
                  <a:t> causes* 28%</a:t>
                </a:r>
              </a:p>
              <a:p>
                <a:pPr algn="ctr"/>
                <a:r>
                  <a:rPr lang="en-US" sz="1600" dirty="0"/>
                  <a:t>U</a:t>
                </a:r>
                <a:r>
                  <a:rPr lang="en-GB" sz="1600" dirty="0" err="1"/>
                  <a:t>nknown</a:t>
                </a:r>
                <a:r>
                  <a:rPr lang="en-GB" sz="1600" dirty="0"/>
                  <a:t> 21%</a:t>
                </a:r>
              </a:p>
              <a:p>
                <a:pPr algn="ctr"/>
                <a:r>
                  <a:rPr lang="en-GB" sz="1600" dirty="0"/>
                  <a:t>HBV 18%</a:t>
                </a:r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E876714C-C0D6-4159-9161-F7774B797CF0}"/>
                </a:ext>
              </a:extLst>
            </p:cNvPr>
            <p:cNvGrpSpPr/>
            <p:nvPr/>
          </p:nvGrpSpPr>
          <p:grpSpPr>
            <a:xfrm>
              <a:off x="467544" y="2822196"/>
              <a:ext cx="7560839" cy="1077218"/>
              <a:chOff x="467544" y="2911659"/>
              <a:chExt cx="7560839" cy="107721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E9D39F-63DE-43AC-A525-8A57048DAFC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964268"/>
                <a:ext cx="1800000" cy="972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6186B01-D192-403B-AD70-6316BE8BAFA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2964268"/>
                <a:ext cx="1800000" cy="97200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92E853-2B9F-4C14-B716-650AB3516E70}"/>
                  </a:ext>
                </a:extLst>
              </p:cNvPr>
              <p:cNvSpPr txBox="1"/>
              <p:nvPr/>
            </p:nvSpPr>
            <p:spPr>
              <a:xfrm>
                <a:off x="2120696" y="2911659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India</a:t>
                </a:r>
              </a:p>
              <a:p>
                <a:pPr algn="ctr"/>
                <a:r>
                  <a:rPr lang="en-US" sz="1600" dirty="0"/>
                  <a:t>HEV 44%</a:t>
                </a:r>
              </a:p>
              <a:p>
                <a:pPr algn="ctr"/>
                <a:r>
                  <a:rPr lang="en-US" sz="1600" dirty="0"/>
                  <a:t>Unknown 31%</a:t>
                </a:r>
              </a:p>
              <a:p>
                <a:pPr algn="ctr"/>
                <a:r>
                  <a:rPr lang="en-US" sz="1600" dirty="0"/>
                  <a:t>HBV 15%</a:t>
                </a:r>
                <a:endParaRPr lang="en-GB" sz="16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A69141-EB0C-40F1-83C2-AA9453861AB3}"/>
                  </a:ext>
                </a:extLst>
              </p:cNvPr>
              <p:cNvSpPr txBox="1"/>
              <p:nvPr/>
            </p:nvSpPr>
            <p:spPr>
              <a:xfrm>
                <a:off x="5941318" y="2911659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Japan</a:t>
                </a:r>
              </a:p>
              <a:p>
                <a:pPr algn="ctr"/>
                <a:r>
                  <a:rPr lang="en-US" sz="1600" dirty="0"/>
                  <a:t>HBV 42%</a:t>
                </a:r>
              </a:p>
              <a:p>
                <a:pPr algn="ctr"/>
                <a:r>
                  <a:rPr lang="en-US" sz="1600" dirty="0"/>
                  <a:t>Unknown 34%</a:t>
                </a:r>
              </a:p>
              <a:p>
                <a:pPr algn="ctr"/>
                <a:r>
                  <a:rPr lang="en-US" sz="1600" dirty="0"/>
                  <a:t>Other drugs 9%</a:t>
                </a:r>
                <a:endParaRPr lang="en-GB" sz="1600" dirty="0"/>
              </a:p>
            </p:txBody>
          </p:sp>
        </p:grpSp>
        <p:grpSp>
          <p:nvGrpSpPr>
            <p:cNvPr id="9" name="Group 45">
              <a:extLst>
                <a:ext uri="{FF2B5EF4-FFF2-40B4-BE49-F238E27FC236}">
                  <a16:creationId xmlns:a16="http://schemas.microsoft.com/office/drawing/2014/main" id="{FB909931-ECDD-4563-95AF-E5529ED63263}"/>
                </a:ext>
              </a:extLst>
            </p:cNvPr>
            <p:cNvGrpSpPr/>
            <p:nvPr/>
          </p:nvGrpSpPr>
          <p:grpSpPr>
            <a:xfrm>
              <a:off x="467544" y="4053533"/>
              <a:ext cx="7560839" cy="1077218"/>
              <a:chOff x="467544" y="4231250"/>
              <a:chExt cx="7560839" cy="107721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F3E2372-98F6-4C9F-8647-581E5B31B274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4283859"/>
                <a:ext cx="1800000" cy="972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016C18F-74C6-459A-BEE1-FAFBF5C5453D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4283859"/>
                <a:ext cx="1800000" cy="9720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17D1B4-83A6-4CCC-BB8D-971484E79143}"/>
                  </a:ext>
                </a:extLst>
              </p:cNvPr>
              <p:cNvSpPr txBox="1"/>
              <p:nvPr/>
            </p:nvSpPr>
            <p:spPr>
              <a:xfrm>
                <a:off x="2120696" y="4231250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Sudan</a:t>
                </a:r>
              </a:p>
              <a:p>
                <a:pPr algn="ctr"/>
                <a:r>
                  <a:rPr lang="en-US" sz="1600" dirty="0"/>
                  <a:t>Unknown 38%</a:t>
                </a:r>
              </a:p>
              <a:p>
                <a:pPr algn="ctr"/>
                <a:r>
                  <a:rPr lang="en-US" sz="1600" dirty="0"/>
                  <a:t>Other causes* 27%</a:t>
                </a:r>
              </a:p>
              <a:p>
                <a:pPr algn="ctr"/>
                <a:r>
                  <a:rPr lang="en-US" sz="1600" dirty="0"/>
                  <a:t>HBV 22%</a:t>
                </a:r>
                <a:endParaRPr lang="en-GB" sz="1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64949C-C79E-4CEC-8E95-085B19F91831}"/>
                  </a:ext>
                </a:extLst>
              </p:cNvPr>
              <p:cNvSpPr txBox="1"/>
              <p:nvPr/>
            </p:nvSpPr>
            <p:spPr>
              <a:xfrm>
                <a:off x="5941318" y="4231250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UK</a:t>
                </a:r>
              </a:p>
              <a:p>
                <a:pPr algn="ctr"/>
                <a:r>
                  <a:rPr lang="en-GB" sz="1600" dirty="0"/>
                  <a:t>Paracetamol 57%</a:t>
                </a:r>
              </a:p>
              <a:p>
                <a:pPr algn="ctr"/>
                <a:r>
                  <a:rPr lang="en-US" sz="1600" dirty="0"/>
                  <a:t>U</a:t>
                </a:r>
                <a:r>
                  <a:rPr lang="en-GB" sz="1600" dirty="0" err="1"/>
                  <a:t>nknown</a:t>
                </a:r>
                <a:r>
                  <a:rPr lang="en-GB" sz="1600" dirty="0"/>
                  <a:t> 17%</a:t>
                </a:r>
              </a:p>
              <a:p>
                <a:pPr algn="ctr"/>
                <a:r>
                  <a:rPr lang="en-US" sz="1600" dirty="0"/>
                  <a:t>O</a:t>
                </a:r>
                <a:r>
                  <a:rPr lang="en-GB" sz="1600" dirty="0" err="1"/>
                  <a:t>ther</a:t>
                </a:r>
                <a:r>
                  <a:rPr lang="en-GB" sz="1600" dirty="0"/>
                  <a:t> drugs 11%</a:t>
                </a:r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FF11D34F-69F0-463A-9742-9BDFD119C58D}"/>
                </a:ext>
              </a:extLst>
            </p:cNvPr>
            <p:cNvGrpSpPr/>
            <p:nvPr/>
          </p:nvGrpSpPr>
          <p:grpSpPr>
            <a:xfrm>
              <a:off x="2123728" y="5236550"/>
              <a:ext cx="3741383" cy="1077218"/>
              <a:chOff x="2123728" y="5236550"/>
              <a:chExt cx="3741383" cy="10772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BA11ED0-EB20-47F0-B944-15144FBA3706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728" y="5289159"/>
                <a:ext cx="1800000" cy="97200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9267D2-B55D-40B7-9738-5C1E5DDA73ED}"/>
                  </a:ext>
                </a:extLst>
              </p:cNvPr>
              <p:cNvSpPr txBox="1"/>
              <p:nvPr/>
            </p:nvSpPr>
            <p:spPr>
              <a:xfrm>
                <a:off x="3778046" y="5236550"/>
                <a:ext cx="20870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</a:rPr>
                  <a:t>USA</a:t>
                </a:r>
              </a:p>
              <a:p>
                <a:pPr algn="ctr"/>
                <a:r>
                  <a:rPr lang="en-GB" sz="1600" dirty="0"/>
                  <a:t>Paracetamol 39%</a:t>
                </a:r>
              </a:p>
              <a:p>
                <a:pPr algn="ctr"/>
                <a:r>
                  <a:rPr lang="en-US" sz="1600" dirty="0"/>
                  <a:t>Other causes* </a:t>
                </a:r>
                <a:r>
                  <a:rPr lang="en-GB" sz="1600" dirty="0"/>
                  <a:t>19%</a:t>
                </a:r>
              </a:p>
              <a:p>
                <a:pPr algn="ctr"/>
                <a:r>
                  <a:rPr lang="en-US" sz="1600" dirty="0"/>
                  <a:t>Unknown </a:t>
                </a:r>
                <a:r>
                  <a:rPr lang="en-GB" sz="1600" dirty="0"/>
                  <a:t>18%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B640E78-D51D-4143-999B-46E32BEE9545}"/>
              </a:ext>
            </a:extLst>
          </p:cNvPr>
          <p:cNvSpPr txBox="1"/>
          <p:nvPr/>
        </p:nvSpPr>
        <p:spPr>
          <a:xfrm>
            <a:off x="2244513" y="1143000"/>
            <a:ext cx="465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Top three causes of ALF in selected countries</a:t>
            </a:r>
          </a:p>
        </p:txBody>
      </p:sp>
    </p:spTree>
    <p:extLst>
      <p:ext uri="{BB962C8B-B14F-4D97-AF65-F5344CB8AC3E}">
        <p14:creationId xmlns:p14="http://schemas.microsoft.com/office/powerpoint/2010/main" val="146856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altLang="en-US" sz="2400" dirty="0"/>
              <a:t>  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en-US" sz="2400" dirty="0"/>
              <a:t>     </a:t>
            </a:r>
            <a:r>
              <a:rPr lang="en-GB" altLang="en-US" sz="2000" dirty="0"/>
              <a:t>An increase in </a:t>
            </a:r>
            <a:r>
              <a:rPr lang="en-GB" altLang="zh-CN" sz="2000" dirty="0">
                <a:ea typeface="宋体" pitchFamily="2" charset="-122"/>
              </a:rPr>
              <a:t>PT by 4-6 seconds (INR&gt;1.5)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zh-CN" sz="2000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zh-CN" sz="2000" dirty="0">
                <a:ea typeface="宋体" pitchFamily="2" charset="-122"/>
              </a:rPr>
              <a:t>     Development of hepatic encephalopathy (HE).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zh-CN" sz="2000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/>
              <a:t>     In a patient </a:t>
            </a:r>
            <a:r>
              <a:rPr lang="en-GB" altLang="en-US" sz="2000" dirty="0">
                <a:solidFill>
                  <a:srgbClr val="FF0000"/>
                </a:solidFill>
              </a:rPr>
              <a:t>without</a:t>
            </a:r>
            <a:r>
              <a:rPr lang="en-GB" altLang="en-US" sz="2000" dirty="0"/>
              <a:t> pre-existing cirrhosis and  with  an illness of </a:t>
            </a:r>
            <a:r>
              <a:rPr lang="en-GB" altLang="en-US" sz="2000" dirty="0">
                <a:solidFill>
                  <a:srgbClr val="FF0000"/>
                </a:solidFill>
              </a:rPr>
              <a:t>less than six months</a:t>
            </a:r>
            <a:r>
              <a:rPr lang="en-GB" altLang="en-US" sz="2000" dirty="0"/>
              <a:t> duration</a:t>
            </a:r>
            <a:r>
              <a:rPr lang="en-GB" altLang="en-US" sz="24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en-US" sz="2800" b="1" dirty="0"/>
              <a:t>Diagnosis of ALF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endParaRPr lang="en-US" sz="2400" b="1" u="sng" dirty="0"/>
          </a:p>
          <a:p>
            <a:pPr>
              <a:buClr>
                <a:srgbClr val="FFFF00"/>
              </a:buClr>
              <a:buNone/>
            </a:pPr>
            <a:r>
              <a:rPr lang="en-US" sz="2400" b="1" dirty="0"/>
              <a:t>     History</a:t>
            </a:r>
          </a:p>
          <a:p>
            <a:pPr>
              <a:buClr>
                <a:srgbClr val="FFFF00"/>
              </a:buClr>
              <a:buNone/>
            </a:pPr>
            <a:r>
              <a:rPr lang="en-US" sz="2400" dirty="0"/>
              <a:t>         </a:t>
            </a:r>
          </a:p>
          <a:p>
            <a:pPr>
              <a:buClr>
                <a:srgbClr val="FFFF00"/>
              </a:buClr>
              <a:buNone/>
            </a:pPr>
            <a:r>
              <a:rPr lang="en-US" sz="2400" dirty="0"/>
              <a:t>       </a:t>
            </a:r>
            <a:r>
              <a:rPr lang="en-US" sz="2000" dirty="0"/>
              <a:t>Family members with liver disease?</a:t>
            </a:r>
          </a:p>
          <a:p>
            <a:pPr>
              <a:buClr>
                <a:srgbClr val="FFFF00"/>
              </a:buClr>
              <a:buNone/>
            </a:pPr>
            <a:r>
              <a:rPr lang="en-US" sz="2000" dirty="0"/>
              <a:t>         Recent cold sores</a:t>
            </a:r>
          </a:p>
          <a:p>
            <a:pPr>
              <a:buClr>
                <a:srgbClr val="FFFF00"/>
              </a:buClr>
              <a:buNone/>
            </a:pPr>
            <a:r>
              <a:rPr lang="en-US" sz="2000" dirty="0"/>
              <a:t>        Onset of jaundice</a:t>
            </a:r>
          </a:p>
          <a:p>
            <a:pPr>
              <a:buClr>
                <a:srgbClr val="FFFF00"/>
              </a:buClr>
              <a:buNone/>
            </a:pPr>
            <a:r>
              <a:rPr lang="en-US" sz="2000" dirty="0"/>
              <a:t>        Work environment- toxic agents</a:t>
            </a:r>
          </a:p>
          <a:p>
            <a:pPr>
              <a:buClr>
                <a:srgbClr val="FFFF00"/>
              </a:buClr>
              <a:buNone/>
            </a:pPr>
            <a:r>
              <a:rPr lang="en-US" sz="2000" dirty="0"/>
              <a:t>        Hobbies/travel</a:t>
            </a:r>
          </a:p>
          <a:p>
            <a:pPr>
              <a:buClr>
                <a:srgbClr val="FFFF00"/>
              </a:buClr>
              <a:buNone/>
            </a:pPr>
            <a:r>
              <a:rPr lang="en-US" sz="2000" dirty="0"/>
              <a:t>        Herbal products/dietary supplements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    Diagnosis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3100" b="1" dirty="0">
                <a:solidFill>
                  <a:schemeClr val="tx1"/>
                </a:solidFill>
              </a:rPr>
              <a:t>Investigations</a:t>
            </a:r>
            <a:br>
              <a:rPr lang="en-US" sz="3100" b="1" dirty="0">
                <a:solidFill>
                  <a:schemeClr val="tx1"/>
                </a:solidFill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           Prothrombin time/INR </a:t>
            </a:r>
          </a:p>
          <a:p>
            <a:pPr>
              <a:buNone/>
            </a:pPr>
            <a:r>
              <a:rPr lang="en-US" sz="2000" dirty="0"/>
              <a:t>            Chemistries </a:t>
            </a:r>
          </a:p>
          <a:p>
            <a:pPr>
              <a:buNone/>
            </a:pPr>
            <a:r>
              <a:rPr lang="en-US" sz="2000" dirty="0"/>
              <a:t>            Liver enzymes  </a:t>
            </a:r>
          </a:p>
          <a:p>
            <a:pPr>
              <a:buNone/>
            </a:pPr>
            <a:r>
              <a:rPr lang="en-US" sz="2000" dirty="0"/>
              <a:t>            Arterial blood gas  </a:t>
            </a:r>
          </a:p>
          <a:p>
            <a:pPr>
              <a:buNone/>
            </a:pPr>
            <a:r>
              <a:rPr lang="en-US" sz="2000" dirty="0"/>
              <a:t>            Toxicology screen</a:t>
            </a:r>
          </a:p>
          <a:p>
            <a:pPr>
              <a:buNone/>
            </a:pPr>
            <a:r>
              <a:rPr lang="en-US" sz="2000" dirty="0"/>
              <a:t>            </a:t>
            </a:r>
          </a:p>
          <a:p>
            <a:pPr>
              <a:buNone/>
            </a:pPr>
            <a:r>
              <a:rPr lang="en-US" sz="2000" dirty="0"/>
              <a:t>            Viral hepatitis serologies (anti-HAV IgM, HBsAg,</a:t>
            </a:r>
          </a:p>
          <a:p>
            <a:pPr>
              <a:buNone/>
            </a:pPr>
            <a:r>
              <a:rPr lang="en-US" sz="2000" dirty="0"/>
              <a:t>            anti-</a:t>
            </a:r>
            <a:r>
              <a:rPr lang="en-US" sz="2000" dirty="0" err="1"/>
              <a:t>HBc</a:t>
            </a:r>
            <a:r>
              <a:rPr lang="en-US" sz="2000" dirty="0"/>
              <a:t>  IgM, anti-HEV, anti-HCV, HCV RNA ,</a:t>
            </a:r>
          </a:p>
          <a:p>
            <a:pPr>
              <a:buNone/>
            </a:pPr>
            <a:r>
              <a:rPr lang="en-US" sz="2000" dirty="0"/>
              <a:t>           </a:t>
            </a:r>
          </a:p>
          <a:p>
            <a:pPr>
              <a:buNone/>
            </a:pPr>
            <a:r>
              <a:rPr lang="en-US" sz="2000" dirty="0"/>
              <a:t>             HSV1 IgM, VZ/HS, EB, CMV)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/>
              <a:t>        </a:t>
            </a:r>
            <a:r>
              <a:rPr lang="en-US" sz="2000" dirty="0"/>
              <a:t>Ceruloplasmin level </a:t>
            </a:r>
          </a:p>
          <a:p>
            <a:pPr>
              <a:buNone/>
              <a:defRPr/>
            </a:pPr>
            <a:r>
              <a:rPr lang="en-US" sz="2000" dirty="0"/>
              <a:t>          </a:t>
            </a:r>
          </a:p>
          <a:p>
            <a:pPr>
              <a:buNone/>
              <a:defRPr/>
            </a:pPr>
            <a:r>
              <a:rPr lang="en-US" sz="2000" dirty="0"/>
              <a:t>           Pregnancy test (females) </a:t>
            </a:r>
          </a:p>
          <a:p>
            <a:pPr>
              <a:buNone/>
              <a:defRPr/>
            </a:pPr>
            <a:r>
              <a:rPr lang="en-US" sz="2000" dirty="0"/>
              <a:t>          </a:t>
            </a:r>
          </a:p>
          <a:p>
            <a:pPr>
              <a:buNone/>
              <a:defRPr/>
            </a:pPr>
            <a:r>
              <a:rPr lang="en-US" sz="2000" dirty="0"/>
              <a:t>          Ammonia (arterial if possible)</a:t>
            </a:r>
          </a:p>
          <a:p>
            <a:pPr>
              <a:buNone/>
              <a:defRPr/>
            </a:pPr>
            <a:r>
              <a:rPr lang="en-US" sz="2000" dirty="0"/>
              <a:t>          </a:t>
            </a:r>
          </a:p>
          <a:p>
            <a:pPr>
              <a:buNone/>
              <a:defRPr/>
            </a:pPr>
            <a:r>
              <a:rPr lang="en-US" sz="2000" dirty="0"/>
              <a:t>           Autoimmune Markers (ANA, ASMA,</a:t>
            </a:r>
          </a:p>
          <a:p>
            <a:pPr>
              <a:buNone/>
              <a:defRPr/>
            </a:pPr>
            <a:r>
              <a:rPr lang="en-US" sz="2000" dirty="0"/>
              <a:t>          immunoglobulin levels </a:t>
            </a:r>
            <a:r>
              <a:rPr lang="en-US" sz="2400" dirty="0"/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49"/>
            <a:ext cx="8553450" cy="13684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solidFill>
                  <a:schemeClr val="tx1"/>
                </a:solidFill>
              </a:rPr>
              <a:t>          Liver biopsy for diagnostic dilemma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28775"/>
            <a:ext cx="7924800" cy="4419600"/>
          </a:xfrm>
        </p:spPr>
        <p:txBody>
          <a:bodyPr/>
          <a:lstStyle/>
          <a:p>
            <a:pPr eaLnBrk="1" hangingPunct="1">
              <a:buNone/>
            </a:pPr>
            <a:endParaRPr lang="en-GB" altLang="en-US" sz="2400" dirty="0"/>
          </a:p>
          <a:p>
            <a:pPr eaLnBrk="1" hangingPunct="1">
              <a:buNone/>
            </a:pPr>
            <a:endParaRPr lang="en-GB" altLang="en-US" sz="2000" dirty="0"/>
          </a:p>
          <a:p>
            <a:pPr eaLnBrk="1" hangingPunct="1">
              <a:buNone/>
            </a:pPr>
            <a:endParaRPr lang="en-GB" altLang="en-US" sz="2000" dirty="0"/>
          </a:p>
          <a:p>
            <a:pPr eaLnBrk="1" hangingPunct="1">
              <a:buNone/>
            </a:pPr>
            <a:r>
              <a:rPr lang="en-GB" altLang="en-US" sz="2000" dirty="0"/>
              <a:t>Importance of early biopsy- severity and aetiology</a:t>
            </a:r>
          </a:p>
          <a:p>
            <a:pPr eaLnBrk="1" hangingPunct="1">
              <a:buNone/>
            </a:pPr>
            <a:endParaRPr lang="en-GB" altLang="en-US" sz="2000" dirty="0"/>
          </a:p>
          <a:p>
            <a:pPr eaLnBrk="1" hangingPunct="1">
              <a:buNone/>
            </a:pPr>
            <a:r>
              <a:rPr lang="en-GB" altLang="en-US" sz="2000" dirty="0"/>
              <a:t>Particularly useful </a:t>
            </a:r>
            <a:r>
              <a:rPr lang="en-GB" altLang="en-US" sz="2000" dirty="0">
                <a:solidFill>
                  <a:srgbClr val="FF0000"/>
                </a:solidFill>
              </a:rPr>
              <a:t>in HBV, AIH </a:t>
            </a:r>
            <a:r>
              <a:rPr lang="en-GB" altLang="en-US" sz="2000" dirty="0"/>
              <a:t>and  </a:t>
            </a:r>
            <a:r>
              <a:rPr lang="en-GB" altLang="en-US" sz="2000" dirty="0">
                <a:solidFill>
                  <a:srgbClr val="FF0000"/>
                </a:solidFill>
              </a:rPr>
              <a:t>Alcoholic hepatitis</a:t>
            </a:r>
            <a:r>
              <a:rPr lang="en-GB" altLang="en-US" sz="2000" dirty="0"/>
              <a:t>, </a:t>
            </a:r>
            <a:r>
              <a:rPr lang="en-GB" altLang="en-US" sz="2000" dirty="0">
                <a:solidFill>
                  <a:srgbClr val="FF0000"/>
                </a:solidFill>
              </a:rPr>
              <a:t>differentiate between ALF and ACLF</a:t>
            </a:r>
          </a:p>
          <a:p>
            <a:pPr eaLnBrk="1" hangingPunct="1"/>
            <a:endParaRPr lang="en-GB" altLang="en-US" sz="2000" u="sng" dirty="0"/>
          </a:p>
          <a:p>
            <a:pPr eaLnBrk="1" hangingPunct="1">
              <a:buNone/>
            </a:pPr>
            <a:r>
              <a:rPr lang="en-GB" altLang="en-US" sz="2000" dirty="0"/>
              <a:t>Trans jugular  route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6FF8A01-F715-4E1F-9BEA-C14EFF2B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76556"/>
              </p:ext>
            </p:extLst>
          </p:nvPr>
        </p:nvGraphicFramePr>
        <p:xfrm>
          <a:off x="0" y="1484782"/>
          <a:ext cx="9144000" cy="4882754"/>
        </p:xfrm>
        <a:graphic>
          <a:graphicData uri="http://schemas.openxmlformats.org/drawingml/2006/table">
            <a:tbl>
              <a:tblPr firstRow="1" bandRow="1"/>
              <a:tblGrid>
                <a:gridCol w="195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12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Aetiology</a:t>
                      </a:r>
                    </a:p>
                  </a:txBody>
                  <a:tcPr>
                    <a:lnL w="6350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Clinical features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87">
                <a:tc>
                  <a:txBody>
                    <a:bodyPr/>
                    <a:lstStyle/>
                    <a:p>
                      <a:r>
                        <a:rPr lang="en-GB" sz="1300" dirty="0"/>
                        <a:t>Paracetamol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Very high levels of aminotransferases and low level of bilirubin. Rapidly progressive disease, acidosis and renal impairment. Low phosphate may be seen as a good prognostic marker but replacement is required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15087"/>
                  </a:ext>
                </a:extLst>
              </a:tr>
              <a:tr h="337012">
                <a:tc>
                  <a:txBody>
                    <a:bodyPr/>
                    <a:lstStyle/>
                    <a:p>
                      <a:r>
                        <a:rPr lang="en-GB" sz="1300" dirty="0"/>
                        <a:t>Non-paracetamol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Subacute clinical course can mimic cirrhosis, clinically and radiographically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38194"/>
                  </a:ext>
                </a:extLst>
              </a:tr>
              <a:tr h="567599">
                <a:tc>
                  <a:txBody>
                    <a:bodyPr/>
                    <a:lstStyle/>
                    <a:p>
                      <a:r>
                        <a:rPr lang="en-GB" sz="1300" dirty="0"/>
                        <a:t>Acute Budd–Chiari</a:t>
                      </a:r>
                    </a:p>
                    <a:p>
                      <a:r>
                        <a:rPr lang="en-GB" sz="1300" dirty="0"/>
                        <a:t>syndrome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Abdominal pain, ascites and hepatomegaly; loss of hepatic venous signal and reverse flow in portal vein on ultrasound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57573"/>
                  </a:ext>
                </a:extLst>
              </a:tr>
              <a:tr h="798187">
                <a:tc>
                  <a:txBody>
                    <a:bodyPr/>
                    <a:lstStyle/>
                    <a:p>
                      <a:r>
                        <a:rPr lang="en-GB" sz="1300" dirty="0"/>
                        <a:t>Wilson disease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Young patient with Coombs (DAT)-negative haemolytic anaemia with a high bilirubin to ALP ratio; </a:t>
                      </a:r>
                      <a:r>
                        <a:rPr lang="en-GB" sz="1300" dirty="0" err="1"/>
                        <a:t>Kayser</a:t>
                      </a:r>
                      <a:r>
                        <a:rPr lang="en-GB" sz="1300" dirty="0"/>
                        <a:t>–Fleischer ring; low serum uric acid level; markedly increased urinary copper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63635"/>
                  </a:ext>
                </a:extLst>
              </a:tr>
              <a:tr h="337012">
                <a:tc>
                  <a:txBody>
                    <a:bodyPr/>
                    <a:lstStyle/>
                    <a:p>
                      <a:r>
                        <a:rPr lang="en-GB" sz="1300" dirty="0"/>
                        <a:t>Mushroom poisoning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Severe gastrointestinal symptoms after ingestion; development of early AKI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39624"/>
                  </a:ext>
                </a:extLst>
              </a:tr>
              <a:tr h="567599">
                <a:tc>
                  <a:txBody>
                    <a:bodyPr/>
                    <a:lstStyle/>
                    <a:p>
                      <a:r>
                        <a:rPr lang="en-GB" sz="1300" dirty="0"/>
                        <a:t>Autoimmune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Usually subacute presentation – may have positive autoantibodies, elevated globulin and characteristic lymphocyte pattern when compared to viral and seronegative aetiologies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29159"/>
                  </a:ext>
                </a:extLst>
              </a:tr>
              <a:tr h="341959">
                <a:tc>
                  <a:txBody>
                    <a:bodyPr/>
                    <a:lstStyle/>
                    <a:p>
                      <a:r>
                        <a:rPr lang="en-GB" sz="1300" dirty="0"/>
                        <a:t>Malignant infiltration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History of cancer, massive hepatomegaly; elevated ALP or other tumour markers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19030"/>
                  </a:ext>
                </a:extLst>
              </a:tr>
              <a:tr h="798187">
                <a:tc>
                  <a:txBody>
                    <a:bodyPr/>
                    <a:lstStyle/>
                    <a:p>
                      <a:r>
                        <a:rPr lang="en-GB" sz="1300" dirty="0"/>
                        <a:t>Acute ischaemic injury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Marked elevation of aminotransferases, increased lactic dehydrogenase and creatinine, which normalize soon after stabilization of haemodynamic instability. Patients with severe congestive heart disease or respiratory disease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967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EF6B8D-ACCE-4CF4-88C1-7A6CA698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81" y="197651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Differential diagnosis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2AEE-C9E8-4F3E-8A31-8378F3CF6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479931"/>
            <a:ext cx="8763000" cy="376990"/>
          </a:xfrm>
        </p:spPr>
        <p:txBody>
          <a:bodyPr/>
          <a:lstStyle/>
          <a:p>
            <a:r>
              <a:rPr lang="en-GB" sz="1200" dirty="0"/>
              <a:t>                                                                                                                                                                CPG ALF. J </a:t>
            </a:r>
            <a:r>
              <a:rPr lang="en-GB" sz="1200" dirty="0" err="1"/>
              <a:t>Hepatol</a:t>
            </a:r>
            <a:r>
              <a:rPr lang="en-GB" sz="1200" dirty="0"/>
              <a:t> 2017;66:1047–81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25256"/>
            <a:ext cx="9144000" cy="1642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774696"/>
            <a:ext cx="9144000" cy="2898904"/>
          </a:xfrm>
          <a:prstGeom prst="rect">
            <a:avLst/>
          </a:prstGeom>
          <a:noFill/>
          <a:ln w="28575">
            <a:solidFill>
              <a:srgbClr val="25A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53DC9-5ADE-4EDE-B5C7-712116DC1588}"/>
              </a:ext>
            </a:extLst>
          </p:cNvPr>
          <p:cNvSpPr txBox="1"/>
          <p:nvPr/>
        </p:nvSpPr>
        <p:spPr>
          <a:xfrm rot="10800000" flipV="1">
            <a:off x="3851920" y="5897598"/>
            <a:ext cx="295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No indication for emergency </a:t>
            </a:r>
            <a:r>
              <a:rPr lang="en-GB" sz="1400" b="1" dirty="0" err="1">
                <a:solidFill>
                  <a:srgbClr val="FF0000"/>
                </a:solidFill>
              </a:rPr>
              <a:t>LTx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EDB72-1B6C-4D32-9630-4E331DCAFB05}"/>
              </a:ext>
            </a:extLst>
          </p:cNvPr>
          <p:cNvSpPr txBox="1"/>
          <p:nvPr/>
        </p:nvSpPr>
        <p:spPr>
          <a:xfrm rot="10800000" flipV="1">
            <a:off x="251520" y="5790423"/>
            <a:ext cx="3451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25AD4F"/>
              </a:solidFill>
            </a:endParaRPr>
          </a:p>
          <a:p>
            <a:endParaRPr lang="en-GB" sz="1400" b="1" dirty="0">
              <a:solidFill>
                <a:srgbClr val="25AD4F"/>
              </a:solidFill>
            </a:endParaRPr>
          </a:p>
          <a:p>
            <a:endParaRPr lang="en-GB" sz="1400" b="1" dirty="0">
              <a:solidFill>
                <a:srgbClr val="25AD4F"/>
              </a:solidFill>
            </a:endParaRPr>
          </a:p>
          <a:p>
            <a:r>
              <a:rPr lang="en-GB" sz="1400" b="1" dirty="0">
                <a:solidFill>
                  <a:srgbClr val="25AD4F"/>
                </a:solidFill>
              </a:rPr>
              <a:t>Possible indication for emergency </a:t>
            </a:r>
            <a:r>
              <a:rPr lang="en-GB" sz="1400" b="1" dirty="0" err="1">
                <a:solidFill>
                  <a:srgbClr val="25AD4F"/>
                </a:solidFill>
              </a:rPr>
              <a:t>LTx</a:t>
            </a:r>
            <a:endParaRPr lang="en-GB" sz="1400" b="1" dirty="0">
              <a:solidFill>
                <a:srgbClr val="25A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3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dirty="0"/>
              <a:t>    </a:t>
            </a:r>
            <a:r>
              <a:rPr lang="en-US" sz="2400" b="1" dirty="0">
                <a:solidFill>
                  <a:schemeClr val="tx1"/>
                </a:solidFill>
              </a:rPr>
              <a:t>Outcome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Recovery because of  successful intervention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                 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                 NAC for paracetamol toxicity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                  Antivirals for acute hepatitis B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Spontaneous recovery with supportive care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Death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Rescue by liver transplant (OLT)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/>
              <a:t>    </a:t>
            </a:r>
            <a:r>
              <a:rPr lang="en-US" sz="2700" b="1" dirty="0">
                <a:solidFill>
                  <a:schemeClr val="tx1"/>
                </a:solidFill>
              </a:rPr>
              <a:t>Etiology of ALF outcome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    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  </a:t>
            </a:r>
            <a:r>
              <a:rPr lang="en-US" sz="2000" dirty="0"/>
              <a:t>Transplant free survival &gt;50%</a:t>
            </a:r>
          </a:p>
          <a:p>
            <a:pPr eaLnBrk="1" hangingPunct="1">
              <a:buNone/>
              <a:defRPr/>
            </a:pPr>
            <a:r>
              <a:rPr lang="en-US" sz="2000" dirty="0"/>
              <a:t>                   </a:t>
            </a:r>
          </a:p>
          <a:p>
            <a:pPr eaLnBrk="1" hangingPunct="1">
              <a:buNone/>
              <a:defRPr/>
            </a:pPr>
            <a:r>
              <a:rPr lang="en-US" sz="2000" dirty="0"/>
              <a:t>                 Hepatitis A,  paracetamol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   Transplant free survival &lt;25%</a:t>
            </a:r>
          </a:p>
          <a:p>
            <a:pPr eaLnBrk="1" hangingPunct="1">
              <a:buNone/>
              <a:defRPr/>
            </a:pPr>
            <a:r>
              <a:rPr lang="en-US" sz="2000" dirty="0"/>
              <a:t>                 </a:t>
            </a:r>
          </a:p>
          <a:p>
            <a:pPr eaLnBrk="1" hangingPunct="1">
              <a:buNone/>
              <a:defRPr/>
            </a:pPr>
            <a:r>
              <a:rPr lang="en-US" sz="2000" dirty="0"/>
              <a:t>                Autoimmune, HBV, Wilsons, mushroom, idiosyncratic drug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          </a:t>
            </a:r>
            <a:r>
              <a:rPr lang="en-GB" altLang="en-US" sz="2400" b="1" dirty="0">
                <a:solidFill>
                  <a:schemeClr val="tx1"/>
                </a:solidFill>
              </a:rPr>
              <a:t>Role of NAC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altLang="en-US" sz="2800" dirty="0"/>
              <a:t>  </a:t>
            </a:r>
          </a:p>
          <a:p>
            <a:pPr eaLnBrk="1" hangingPunct="1">
              <a:buNone/>
            </a:pPr>
            <a:r>
              <a:rPr lang="en-GB" altLang="en-US" sz="2800" dirty="0"/>
              <a:t>   </a:t>
            </a:r>
            <a:r>
              <a:rPr lang="en-GB" altLang="en-US" sz="2000" dirty="0"/>
              <a:t>Efficacy of NAC is </a:t>
            </a:r>
            <a:r>
              <a:rPr lang="en-GB" altLang="en-US" sz="2000" dirty="0">
                <a:solidFill>
                  <a:srgbClr val="FF0000"/>
                </a:solidFill>
              </a:rPr>
              <a:t>well</a:t>
            </a:r>
            <a:r>
              <a:rPr lang="en-GB" altLang="en-US" sz="2000" dirty="0"/>
              <a:t> established in paracetamol  induced ALF</a:t>
            </a:r>
          </a:p>
          <a:p>
            <a:pPr eaLnBrk="1" hangingPunct="1"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    </a:t>
            </a:r>
          </a:p>
          <a:p>
            <a:pPr eaLnBrk="1" hangingPunct="1"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    </a:t>
            </a:r>
          </a:p>
          <a:p>
            <a:pPr eaLnBrk="1" hangingPunct="1"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   Non PCM</a:t>
            </a:r>
            <a:r>
              <a:rPr lang="en-GB" altLang="en-US" sz="2000" dirty="0"/>
              <a:t> ALF – role of NAC is controversial</a:t>
            </a:r>
          </a:p>
          <a:p>
            <a:pPr lvl="1" eaLnBrk="1" hangingPunct="1">
              <a:buNone/>
            </a:pPr>
            <a:r>
              <a:rPr lang="en-GB" altLang="en-US" sz="2000" dirty="0"/>
              <a:t>   </a:t>
            </a:r>
          </a:p>
          <a:p>
            <a:pPr lvl="1" eaLnBrk="1" hangingPunct="1">
              <a:buNone/>
            </a:pPr>
            <a:r>
              <a:rPr lang="en-GB" altLang="en-US" sz="2000" dirty="0"/>
              <a:t>      However most recent studies has improved outcome</a:t>
            </a:r>
          </a:p>
          <a:p>
            <a:pPr eaLnBrk="1" hangingPunct="1">
              <a:buNone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12343"/>
            <a:ext cx="6709906" cy="436045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000" dirty="0"/>
              <a:t>DR. TANVEER HUSSAIN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sz="1600" dirty="0"/>
              <a:t>MBBS.FCPS (Med), FRCP ( </a:t>
            </a:r>
            <a:r>
              <a:rPr lang="en-US" sz="1600" dirty="0" err="1"/>
              <a:t>Glasg</a:t>
            </a:r>
            <a:r>
              <a:rPr lang="en-US" sz="1600" dirty="0"/>
              <a:t>),</a:t>
            </a:r>
          </a:p>
          <a:p>
            <a:pPr marL="0" indent="0">
              <a:buNone/>
            </a:pPr>
            <a:r>
              <a:rPr lang="en-US" sz="1600" dirty="0"/>
              <a:t>                           FCPS (Gastroenterology), CHPE</a:t>
            </a:r>
          </a:p>
          <a:p>
            <a:pPr marL="0" indent="0">
              <a:buNone/>
            </a:pPr>
            <a:r>
              <a:rPr lang="en-US" sz="1600" dirty="0"/>
              <a:t>                            Associate Professor &amp; HOD</a:t>
            </a:r>
          </a:p>
          <a:p>
            <a:pPr marL="0" indent="0">
              <a:buNone/>
            </a:pPr>
            <a:r>
              <a:rPr lang="en-US" sz="1600" dirty="0"/>
              <a:t>                             Gastroenterology,  RMU</a:t>
            </a:r>
          </a:p>
        </p:txBody>
      </p:sp>
    </p:spTree>
    <p:extLst>
      <p:ext uri="{BB962C8B-B14F-4D97-AF65-F5344CB8AC3E}">
        <p14:creationId xmlns:p14="http://schemas.microsoft.com/office/powerpoint/2010/main" val="100062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51E0-084F-429F-A90E-29CFC524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61288"/>
          </a:xfrm>
        </p:spPr>
        <p:txBody>
          <a:bodyPr>
            <a:normAutofit/>
          </a:bodyPr>
          <a:lstStyle/>
          <a:p>
            <a:r>
              <a:rPr lang="en-GB" sz="3600" dirty="0"/>
              <a:t>          </a:t>
            </a:r>
            <a:r>
              <a:rPr lang="en-GB" sz="2800" b="1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A7B3-1990-4CA4-86C7-EB4CAD27A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EASL CPG ALF. J </a:t>
            </a:r>
            <a:r>
              <a:rPr lang="en-GB" dirty="0" err="1"/>
              <a:t>Hepatol</a:t>
            </a:r>
            <a:r>
              <a:rPr lang="en-GB" dirty="0"/>
              <a:t> 2017;66:1047–81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34D4B-812E-4DFE-8A7D-07B4CEEE0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7"/>
            <a:ext cx="8506800" cy="51391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Assessment and management at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Organ-specific management</a:t>
            </a:r>
          </a:p>
          <a:p>
            <a:pPr marL="857250" lvl="1" indent="-457200"/>
            <a:r>
              <a:rPr lang="en-GB" sz="1900" dirty="0"/>
              <a:t>Cardiovascular</a:t>
            </a:r>
          </a:p>
          <a:p>
            <a:pPr marL="857250" lvl="1" indent="-457200"/>
            <a:r>
              <a:rPr lang="en-GB" sz="1900" dirty="0"/>
              <a:t>Respiratory</a:t>
            </a:r>
          </a:p>
          <a:p>
            <a:pPr marL="857250" lvl="1" indent="-457200"/>
            <a:r>
              <a:rPr lang="en-GB" sz="1900" dirty="0"/>
              <a:t>Gastrointestinal</a:t>
            </a:r>
          </a:p>
          <a:p>
            <a:pPr marL="857250" lvl="1" indent="-457200"/>
            <a:r>
              <a:rPr lang="en-GB" sz="1900" dirty="0"/>
              <a:t>Metabolic</a:t>
            </a:r>
          </a:p>
          <a:p>
            <a:pPr marL="857250" lvl="1" indent="-457200"/>
            <a:r>
              <a:rPr lang="en-GB" sz="1900" dirty="0"/>
              <a:t>Acute kidney injury and renal replacement therapy</a:t>
            </a:r>
          </a:p>
          <a:p>
            <a:pPr marL="857250" lvl="1" indent="-457200"/>
            <a:r>
              <a:rPr lang="en-GB" sz="1900" dirty="0" err="1"/>
              <a:t>Coagulopathy</a:t>
            </a:r>
            <a:endParaRPr lang="en-GB" sz="1900" dirty="0"/>
          </a:p>
          <a:p>
            <a:pPr marL="857250" lvl="1" indent="-457200"/>
            <a:r>
              <a:rPr lang="en-GB" sz="1900" dirty="0"/>
              <a:t>Sepsis</a:t>
            </a:r>
          </a:p>
          <a:p>
            <a:pPr marL="857250" lvl="1" indent="-457200"/>
            <a:r>
              <a:rPr lang="en-GB" sz="1900" dirty="0"/>
              <a:t>Neurological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Artificial and bioartificial liver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Liver transplantation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785308" y="2770118"/>
            <a:ext cx="227452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785308" y="3114008"/>
            <a:ext cx="169846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785308" y="3457898"/>
            <a:ext cx="560366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785308" y="3801788"/>
            <a:ext cx="184247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785308" y="4145678"/>
            <a:ext cx="5010828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785308" y="4446536"/>
            <a:ext cx="234653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785308" y="4757418"/>
            <a:ext cx="4290748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785308" y="5145074"/>
            <a:ext cx="241854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5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CD35A-69F9-4B42-9F69-2A1DA67C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   </a:t>
            </a:r>
            <a:r>
              <a:rPr lang="en-GB" sz="2400" b="1" dirty="0">
                <a:solidFill>
                  <a:schemeClr val="tx1"/>
                </a:solidFill>
              </a:rPr>
              <a:t>Assessment and management at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477FA-06CB-4A56-86DA-1446CF634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en-GB" sz="1400" dirty="0"/>
              <a:t>EASL CPG ALF. J </a:t>
            </a:r>
            <a:r>
              <a:rPr lang="en-GB" sz="1400" dirty="0" err="1"/>
              <a:t>Hepatol</a:t>
            </a:r>
            <a:r>
              <a:rPr lang="en-GB" sz="1400" dirty="0"/>
              <a:t> 2017;66:1047–81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77299-B22B-4785-9216-D9715B67D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8826114" cy="4591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     Immediate measures</a:t>
            </a:r>
          </a:p>
          <a:p>
            <a:pPr marL="393192" lvl="1" indent="0">
              <a:buNone/>
            </a:pPr>
            <a:r>
              <a:rPr lang="en-GB" dirty="0"/>
              <a:t>    Determine aetiology to guide treatment, especially </a:t>
            </a:r>
            <a:r>
              <a:rPr lang="en-GB" dirty="0" err="1"/>
              <a:t>LTx</a:t>
            </a:r>
            <a:endParaRPr lang="en-GB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A69F7EC-446C-4CA8-8172-22353274B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69143"/>
              </p:ext>
            </p:extLst>
          </p:nvPr>
        </p:nvGraphicFramePr>
        <p:xfrm>
          <a:off x="326013" y="2603369"/>
          <a:ext cx="8494459" cy="3518700"/>
        </p:xfrm>
        <a:graphic>
          <a:graphicData uri="http://schemas.openxmlformats.org/drawingml/2006/table">
            <a:tbl>
              <a:tblPr firstRow="1" bandRow="1"/>
              <a:tblGrid>
                <a:gridCol w="172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8203">
                  <a:extLst>
                    <a:ext uri="{9D8B030D-6E8A-4147-A177-3AD203B41FA5}">
                      <a16:colId xmlns:a16="http://schemas.microsoft.com/office/drawing/2014/main" val="1547205102"/>
                    </a:ext>
                  </a:extLst>
                </a:gridCol>
              </a:tblGrid>
              <a:tr h="56759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Disease group</a:t>
                      </a:r>
                    </a:p>
                  </a:txBody>
                  <a:tcPr>
                    <a:lnL w="6350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Hepatic/primary ALF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Extrahepatic/secondary liver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failure and ACLF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174">
                <a:tc>
                  <a:txBody>
                    <a:bodyPr/>
                    <a:lstStyle/>
                    <a:p>
                      <a:r>
                        <a:rPr lang="en-GB" sz="1400" dirty="0"/>
                        <a:t>Acute liver failure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Drug related</a:t>
                      </a:r>
                    </a:p>
                    <a:p>
                      <a:pPr algn="l"/>
                      <a:r>
                        <a:rPr lang="en-GB" sz="1400" dirty="0"/>
                        <a:t>Acute viral hepatitis </a:t>
                      </a:r>
                    </a:p>
                    <a:p>
                      <a:pPr algn="l"/>
                      <a:r>
                        <a:rPr lang="en-GB" sz="1400" dirty="0"/>
                        <a:t>Toxin-induced ALF</a:t>
                      </a:r>
                    </a:p>
                    <a:p>
                      <a:pPr algn="l"/>
                      <a:r>
                        <a:rPr lang="en-GB" sz="1400" dirty="0"/>
                        <a:t>Budd–Chiari syndrome</a:t>
                      </a:r>
                    </a:p>
                    <a:p>
                      <a:pPr algn="l"/>
                      <a:r>
                        <a:rPr lang="en-GB" sz="1400" dirty="0"/>
                        <a:t>Autoimmune</a:t>
                      </a:r>
                    </a:p>
                    <a:p>
                      <a:pPr algn="l"/>
                      <a:r>
                        <a:rPr lang="en-GB" sz="1400" dirty="0"/>
                        <a:t>Pregnancy related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Hypoxic hepatitis </a:t>
                      </a:r>
                      <a:r>
                        <a:rPr lang="en-GB" sz="1400" dirty="0"/>
                        <a:t> </a:t>
                      </a:r>
                    </a:p>
                    <a:p>
                      <a:pPr algn="l"/>
                      <a:r>
                        <a:rPr lang="en-GB" sz="1400" dirty="0"/>
                        <a:t>Systemic diseases:</a:t>
                      </a:r>
                    </a:p>
                    <a:p>
                      <a:pPr marL="285750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Haemophagocytic syndromes</a:t>
                      </a:r>
                    </a:p>
                    <a:p>
                      <a:pPr marL="285750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Metabolic disease</a:t>
                      </a:r>
                    </a:p>
                    <a:p>
                      <a:pPr marL="285750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Infiltrative disease</a:t>
                      </a:r>
                    </a:p>
                    <a:p>
                      <a:pPr marL="285750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Lymphoma</a:t>
                      </a:r>
                    </a:p>
                    <a:p>
                      <a:pPr marL="285750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Infections (e.g. malaria)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0305"/>
                  </a:ext>
                </a:extLst>
              </a:tr>
              <a:tr h="1214931">
                <a:tc>
                  <a:txBody>
                    <a:bodyPr/>
                    <a:lstStyle/>
                    <a:p>
                      <a:r>
                        <a:rPr lang="en-GB" sz="1400" dirty="0"/>
                        <a:t>CLD presenting with a phenotype of ALF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Fulminant presentation of Wilson disease </a:t>
                      </a:r>
                    </a:p>
                    <a:p>
                      <a:pPr algn="l"/>
                      <a:r>
                        <a:rPr lang="en-GB" sz="1400" dirty="0"/>
                        <a:t>Autoimmune liver disease </a:t>
                      </a:r>
                    </a:p>
                    <a:p>
                      <a:pPr algn="l"/>
                      <a:r>
                        <a:rPr lang="en-GB" sz="1400" dirty="0"/>
                        <a:t>Budd–Chiari</a:t>
                      </a:r>
                    </a:p>
                    <a:p>
                      <a:pPr algn="l"/>
                      <a:r>
                        <a:rPr lang="en-GB" sz="1400" dirty="0"/>
                        <a:t>HBV reactivation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Liver resection for either secondary deposits or primary liver cancer</a:t>
                      </a:r>
                    </a:p>
                    <a:p>
                      <a:pPr algn="l"/>
                      <a:r>
                        <a:rPr lang="en-GB" sz="1400" dirty="0"/>
                        <a:t>Alcoholic hepatitis</a:t>
                      </a:r>
                    </a:p>
                  </a:txBody>
                  <a:tcPr>
                    <a:lnL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975" y="2135199"/>
            <a:ext cx="657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Primary or secondary causes of ALF and need for transplantation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2593618"/>
            <a:ext cx="3384376" cy="3541122"/>
          </a:xfrm>
          <a:prstGeom prst="rect">
            <a:avLst/>
          </a:prstGeom>
          <a:noFill/>
          <a:ln w="28575">
            <a:solidFill>
              <a:srgbClr val="25A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51920" y="5975839"/>
            <a:ext cx="2926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No indication for emergency </a:t>
            </a:r>
            <a:r>
              <a:rPr lang="en-GB" sz="1400" b="1" dirty="0" err="1">
                <a:solidFill>
                  <a:srgbClr val="FF0000"/>
                </a:solidFill>
              </a:rPr>
              <a:t>LTx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2588053"/>
            <a:ext cx="3306984" cy="3541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1520" y="5976385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b="1" dirty="0">
              <a:solidFill>
                <a:srgbClr val="25AD4F"/>
              </a:solidFill>
            </a:endParaRPr>
          </a:p>
          <a:p>
            <a:r>
              <a:rPr lang="en-GB" sz="1400" b="1" dirty="0">
                <a:solidFill>
                  <a:srgbClr val="25AD4F"/>
                </a:solidFill>
              </a:rPr>
              <a:t>Possible indication for emergency </a:t>
            </a:r>
            <a:r>
              <a:rPr lang="en-GB" sz="1400" b="1" dirty="0" err="1">
                <a:solidFill>
                  <a:srgbClr val="25AD4F"/>
                </a:solidFill>
              </a:rPr>
              <a:t>LTx</a:t>
            </a:r>
            <a:endParaRPr lang="en-GB" sz="1400" b="1" dirty="0">
              <a:solidFill>
                <a:srgbClr val="25A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9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670098-B41E-451C-B47E-2215230F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             </a:t>
            </a:r>
            <a:r>
              <a:rPr lang="en-GB" sz="2400" b="1" dirty="0">
                <a:solidFill>
                  <a:schemeClr val="tx1"/>
                </a:solidFill>
              </a:rPr>
              <a:t>General support outside ICU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A75925-76E9-401D-9DDC-B345032B6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88999"/>
            <a:ext cx="9139075" cy="367922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ca-ES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aseline="30000" dirty="0"/>
              <a:t>                                                                                  </a:t>
            </a:r>
            <a:endParaRPr lang="en-GB" sz="1200" dirty="0"/>
          </a:p>
          <a:p>
            <a:r>
              <a:rPr lang="en-GB" sz="1200" dirty="0"/>
              <a:t>                                                                                                                                                               EASL CPG ALF. J </a:t>
            </a:r>
            <a:r>
              <a:rPr lang="en-GB" sz="1200" dirty="0" err="1"/>
              <a:t>Hepatol</a:t>
            </a:r>
            <a:r>
              <a:rPr lang="en-GB" sz="1200" dirty="0"/>
              <a:t> 2017;66:1047–81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062A1-1E1F-4282-9A8A-1CD7957069AF}"/>
              </a:ext>
            </a:extLst>
          </p:cNvPr>
          <p:cNvGrpSpPr/>
          <p:nvPr/>
        </p:nvGrpSpPr>
        <p:grpSpPr>
          <a:xfrm>
            <a:off x="225066" y="1225196"/>
            <a:ext cx="8693868" cy="5274689"/>
            <a:chOff x="310822" y="1214310"/>
            <a:chExt cx="8660424" cy="4667637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340C58EF-0E40-4768-9925-BC951008C6F0}"/>
                </a:ext>
              </a:extLst>
            </p:cNvPr>
            <p:cNvGrpSpPr/>
            <p:nvPr/>
          </p:nvGrpSpPr>
          <p:grpSpPr>
            <a:xfrm>
              <a:off x="1577418" y="1314922"/>
              <a:ext cx="5865023" cy="787026"/>
              <a:chOff x="1547664" y="1578799"/>
              <a:chExt cx="5865023" cy="806417"/>
            </a:xfrm>
          </p:grpSpPr>
          <p:sp>
            <p:nvSpPr>
              <p:cNvPr id="12" name="Arrow: Bent 11">
                <a:extLst>
                  <a:ext uri="{FF2B5EF4-FFF2-40B4-BE49-F238E27FC236}">
                    <a16:creationId xmlns:a16="http://schemas.microsoft.com/office/drawing/2014/main" id="{9C514124-B5FC-42DB-8057-46290414B9D3}"/>
                  </a:ext>
                </a:extLst>
              </p:cNvPr>
              <p:cNvSpPr/>
              <p:nvPr/>
            </p:nvSpPr>
            <p:spPr>
              <a:xfrm rot="5400000">
                <a:off x="5860039" y="832568"/>
                <a:ext cx="396376" cy="2708920"/>
              </a:xfrm>
              <a:prstGeom prst="bent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Bent 12">
                <a:extLst>
                  <a:ext uri="{FF2B5EF4-FFF2-40B4-BE49-F238E27FC236}">
                    <a16:creationId xmlns:a16="http://schemas.microsoft.com/office/drawing/2014/main" id="{4DD1CCD6-B3D0-4290-A4EC-7C854F626E48}"/>
                  </a:ext>
                </a:extLst>
              </p:cNvPr>
              <p:cNvSpPr/>
              <p:nvPr/>
            </p:nvSpPr>
            <p:spPr>
              <a:xfrm rot="16200000" flipH="1">
                <a:off x="3051359" y="485146"/>
                <a:ext cx="376986" cy="3384376"/>
              </a:xfrm>
              <a:prstGeom prst="bentArrow">
                <a:avLst>
                  <a:gd name="adj1" fmla="val 25000"/>
                  <a:gd name="adj2" fmla="val 20916"/>
                  <a:gd name="adj3" fmla="val 25000"/>
                  <a:gd name="adj4" fmla="val 4375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rrow: Down 13">
                <a:extLst>
                  <a:ext uri="{FF2B5EF4-FFF2-40B4-BE49-F238E27FC236}">
                    <a16:creationId xmlns:a16="http://schemas.microsoft.com/office/drawing/2014/main" id="{C9319D47-3F7A-40CB-81D2-DB56BBBB2F42}"/>
                  </a:ext>
                </a:extLst>
              </p:cNvPr>
              <p:cNvSpPr/>
              <p:nvPr/>
            </p:nvSpPr>
            <p:spPr>
              <a:xfrm>
                <a:off x="4499991" y="1578799"/>
                <a:ext cx="203775" cy="787027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B1803-79D0-4D28-9542-5787795D47EC}"/>
                </a:ext>
              </a:extLst>
            </p:cNvPr>
            <p:cNvSpPr txBox="1"/>
            <p:nvPr/>
          </p:nvSpPr>
          <p:spPr>
            <a:xfrm>
              <a:off x="2015716" y="1214310"/>
              <a:ext cx="5112568" cy="3769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Laboratory analyses at admission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E6DC1E-BC33-43BA-AF87-4568610F29D7}"/>
                </a:ext>
              </a:extLst>
            </p:cNvPr>
            <p:cNvSpPr txBox="1"/>
            <p:nvPr/>
          </p:nvSpPr>
          <p:spPr>
            <a:xfrm>
              <a:off x="6271246" y="2101947"/>
              <a:ext cx="270000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</a:rPr>
                <a:t>Test for complications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Lipase or amylase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BA666F-3AC5-46FF-9B82-C9F204C872E9}"/>
                </a:ext>
              </a:extLst>
            </p:cNvPr>
            <p:cNvSpPr txBox="1"/>
            <p:nvPr/>
          </p:nvSpPr>
          <p:spPr>
            <a:xfrm>
              <a:off x="3291034" y="2101947"/>
              <a:ext cx="2700000" cy="37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</a:rPr>
                <a:t>Check aetiology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Toxicology screen in urine and paracetamol serum level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Viral serological screen</a:t>
              </a:r>
            </a:p>
            <a:p>
              <a:pPr marL="6492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 err="1">
                  <a:solidFill>
                    <a:prstClr val="black"/>
                  </a:solidFill>
                </a:rPr>
                <a:t>HBsAg</a:t>
              </a:r>
              <a:r>
                <a:rPr lang="en-GB" sz="1400" dirty="0">
                  <a:solidFill>
                    <a:prstClr val="black"/>
                  </a:solidFill>
                </a:rPr>
                <a:t>, anti-</a:t>
              </a:r>
              <a:r>
                <a:rPr lang="en-GB" sz="1400" dirty="0" err="1">
                  <a:solidFill>
                    <a:prstClr val="black"/>
                  </a:solidFill>
                </a:rPr>
                <a:t>HBc</a:t>
              </a:r>
              <a:r>
                <a:rPr lang="en-GB" sz="1400" dirty="0">
                  <a:solidFill>
                    <a:prstClr val="black"/>
                  </a:solidFill>
                </a:rPr>
                <a:t> IgM (HBV DNA), HDV if positive for HBV</a:t>
              </a:r>
            </a:p>
            <a:p>
              <a:pPr marL="6492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anti HAV IgM</a:t>
              </a:r>
            </a:p>
            <a:p>
              <a:pPr marL="6492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anti-HEV IgM</a:t>
              </a:r>
            </a:p>
            <a:p>
              <a:pPr marL="6492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anti-HSV IgM, anti-VZV IgM, CMV, HSV, EBV, parvovirus and VZV PCR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Autoimmune markers</a:t>
              </a:r>
              <a:r>
                <a:rPr lang="en-GB" sz="1400" baseline="30000" dirty="0">
                  <a:solidFill>
                    <a:prstClr val="black"/>
                  </a:solidFill>
                </a:rPr>
                <a:t>‡</a:t>
              </a:r>
              <a:endParaRPr lang="en-GB" sz="2000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E0C899-2776-4302-9FB3-A067940C08D8}"/>
                </a:ext>
              </a:extLst>
            </p:cNvPr>
            <p:cNvSpPr txBox="1"/>
            <p:nvPr/>
          </p:nvSpPr>
          <p:spPr>
            <a:xfrm>
              <a:off x="310822" y="2101947"/>
              <a:ext cx="2700000" cy="31085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</a:rPr>
                <a:t>Assess disease severity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PT, INR or factor V and full coagulation screen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Liver blood tests*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Renal function</a:t>
              </a:r>
            </a:p>
            <a:p>
              <a:pPr marL="5349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Urine output: hourly</a:t>
              </a:r>
            </a:p>
            <a:p>
              <a:pPr marL="5349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Urea</a:t>
              </a:r>
              <a:r>
                <a:rPr lang="en-GB" sz="1400" baseline="30000" dirty="0">
                  <a:solidFill>
                    <a:prstClr val="black"/>
                  </a:solidFill>
                </a:rPr>
                <a:t>†</a:t>
              </a:r>
              <a:r>
                <a:rPr lang="en-GB" sz="1400" dirty="0">
                  <a:solidFill>
                    <a:prstClr val="black"/>
                  </a:solidFill>
                </a:rPr>
                <a:t> </a:t>
              </a:r>
            </a:p>
            <a:p>
              <a:pPr marL="534988" lvl="0" indent="-285750">
                <a:spcAft>
                  <a:spcPts val="600"/>
                </a:spcAft>
                <a:buFont typeface="Arial" panose="020B0604020202020204" pitchFamily="34" charset="0"/>
                <a:buChar char="–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Creatinine 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Arterial blood gas and lactate</a:t>
              </a:r>
            </a:p>
            <a:p>
              <a:pPr marL="285750" lvl="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Arterial ammonia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880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C745-9CB6-4319-98FE-E41DF9E5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85088"/>
          </a:xfrm>
        </p:spPr>
        <p:txBody>
          <a:bodyPr>
            <a:normAutofit/>
          </a:bodyPr>
          <a:lstStyle/>
          <a:p>
            <a:r>
              <a:rPr lang="en-GB" sz="2800" dirty="0"/>
              <a:t>              </a:t>
            </a:r>
            <a:r>
              <a:rPr lang="en-GB" sz="2400" b="1" dirty="0">
                <a:solidFill>
                  <a:schemeClr val="tx1"/>
                </a:solidFill>
              </a:rPr>
              <a:t>General support outside ICU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6C9DE-BA67-4357-B297-CEFB06106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*</a:t>
            </a:r>
            <a:r>
              <a:rPr lang="en-GB" sz="1200" dirty="0"/>
              <a:t>Glycaemic target ± 140 mg/dl, Na 135–145 </a:t>
            </a:r>
            <a:r>
              <a:rPr lang="en-GB" sz="1200" dirty="0" err="1"/>
              <a:t>mmol</a:t>
            </a:r>
            <a:r>
              <a:rPr lang="en-GB" sz="1200" dirty="0"/>
              <a:t>/l;</a:t>
            </a:r>
          </a:p>
          <a:p>
            <a:r>
              <a:rPr lang="en-GB" sz="1200" dirty="0"/>
              <a:t>                                                                                                                                   EASL CPG ALF. J </a:t>
            </a:r>
            <a:r>
              <a:rPr lang="en-GB" sz="1200" dirty="0" err="1"/>
              <a:t>Hepatol</a:t>
            </a:r>
            <a:r>
              <a:rPr lang="en-GB" sz="1200" dirty="0"/>
              <a:t> 2017;66:1047–81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A899B8-AA19-47F9-AD25-D2BE72BA1A34}"/>
              </a:ext>
            </a:extLst>
          </p:cNvPr>
          <p:cNvGrpSpPr/>
          <p:nvPr/>
        </p:nvGrpSpPr>
        <p:grpSpPr>
          <a:xfrm>
            <a:off x="173402" y="1214310"/>
            <a:ext cx="8797196" cy="3390496"/>
            <a:chOff x="154352" y="1214310"/>
            <a:chExt cx="8797196" cy="3390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2CB679-7EF5-4022-9BE0-66C208392C97}"/>
                </a:ext>
              </a:extLst>
            </p:cNvPr>
            <p:cNvSpPr txBox="1"/>
            <p:nvPr/>
          </p:nvSpPr>
          <p:spPr>
            <a:xfrm>
              <a:off x="2015716" y="1214310"/>
              <a:ext cx="5112568" cy="3769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Diagnosis, monitoring and care at admission</a:t>
              </a:r>
            </a:p>
          </p:txBody>
        </p:sp>
        <p:sp>
          <p:nvSpPr>
            <p:cNvPr id="7" name="Arrow: Bent 6">
              <a:extLst>
                <a:ext uri="{FF2B5EF4-FFF2-40B4-BE49-F238E27FC236}">
                  <a16:creationId xmlns:a16="http://schemas.microsoft.com/office/drawing/2014/main" id="{8B1F1C77-94E9-4D13-9BF0-83D6A6F546DA}"/>
                </a:ext>
              </a:extLst>
            </p:cNvPr>
            <p:cNvSpPr/>
            <p:nvPr/>
          </p:nvSpPr>
          <p:spPr>
            <a:xfrm rot="5400000">
              <a:off x="6223728" y="334892"/>
              <a:ext cx="294724" cy="3026555"/>
            </a:xfrm>
            <a:prstGeom prst="ben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Bent 7">
              <a:extLst>
                <a:ext uri="{FF2B5EF4-FFF2-40B4-BE49-F238E27FC236}">
                  <a16:creationId xmlns:a16="http://schemas.microsoft.com/office/drawing/2014/main" id="{4718BC93-0485-4F18-AA05-D7C53A949A15}"/>
                </a:ext>
              </a:extLst>
            </p:cNvPr>
            <p:cNvSpPr/>
            <p:nvPr/>
          </p:nvSpPr>
          <p:spPr>
            <a:xfrm rot="16200000" flipH="1">
              <a:off x="3074885" y="-42437"/>
              <a:ext cx="294721" cy="3781212"/>
            </a:xfrm>
            <a:prstGeom prst="bentArrow">
              <a:avLst>
                <a:gd name="adj1" fmla="val 25000"/>
                <a:gd name="adj2" fmla="val 20916"/>
                <a:gd name="adj3" fmla="val 25000"/>
                <a:gd name="adj4" fmla="val 4375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70BCFCB-B2B2-4403-9D80-70416F2AB8CE}"/>
                </a:ext>
              </a:extLst>
            </p:cNvPr>
            <p:cNvSpPr/>
            <p:nvPr/>
          </p:nvSpPr>
          <p:spPr>
            <a:xfrm>
              <a:off x="3347864" y="1700807"/>
              <a:ext cx="144016" cy="29472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F59D2E9-24A5-4BAB-875B-1D661D2A6B63}"/>
                </a:ext>
              </a:extLst>
            </p:cNvPr>
            <p:cNvSpPr/>
            <p:nvPr/>
          </p:nvSpPr>
          <p:spPr>
            <a:xfrm>
              <a:off x="5622871" y="1700807"/>
              <a:ext cx="144016" cy="29472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DF2F44-675E-45BD-94C8-F3E3130E1070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4569618" y="1591300"/>
              <a:ext cx="2382" cy="10950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54E51-384F-4554-8094-1D7B5279CA6B}"/>
                </a:ext>
              </a:extLst>
            </p:cNvPr>
            <p:cNvSpPr txBox="1"/>
            <p:nvPr/>
          </p:nvSpPr>
          <p:spPr>
            <a:xfrm>
              <a:off x="6791548" y="2048806"/>
              <a:ext cx="2160000" cy="255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GB" sz="1350" b="1" dirty="0">
                  <a:solidFill>
                    <a:prstClr val="black"/>
                  </a:solidFill>
                </a:rPr>
                <a:t>Preventative measures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350" dirty="0">
                  <a:solidFill>
                    <a:prstClr val="black"/>
                  </a:solidFill>
                </a:rPr>
                <a:t>Avoid sedatives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350" dirty="0">
                  <a:solidFill>
                    <a:prstClr val="black"/>
                  </a:solidFill>
                </a:rPr>
                <a:t>Avoid hepatotoxic and nephrotoxic drugs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E6DC1E-BC33-43BA-AF87-4568610F29D7}"/>
                </a:ext>
              </a:extLst>
            </p:cNvPr>
            <p:cNvSpPr txBox="1"/>
            <p:nvPr/>
          </p:nvSpPr>
          <p:spPr>
            <a:xfrm>
              <a:off x="4579150" y="2048806"/>
              <a:ext cx="2160000" cy="25545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350" b="1" dirty="0"/>
                <a:t>Standard care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Glucose infusions </a:t>
              </a:r>
              <a:br>
                <a:rPr lang="en-GB" sz="1350" dirty="0"/>
              </a:br>
              <a:r>
                <a:rPr lang="en-GB" sz="1350" dirty="0"/>
                <a:t>(10–20%)*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Stress ulcer prophylaxis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Restrict clotting factors unless active bleeding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NAC in early stage, even in non-paracetamol cases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BA666F-3AC5-46FF-9B82-C9F204C872E9}"/>
                </a:ext>
              </a:extLst>
            </p:cNvPr>
            <p:cNvSpPr txBox="1"/>
            <p:nvPr/>
          </p:nvSpPr>
          <p:spPr>
            <a:xfrm>
              <a:off x="2366751" y="2048806"/>
              <a:ext cx="2160000" cy="255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350" b="1" dirty="0"/>
                <a:t>Routine monitoring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Oxygen saturation, blood pressure, heart rate, respiratory rate, hourly urine output</a:t>
              </a:r>
            </a:p>
            <a:p>
              <a: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350" dirty="0"/>
                <a:t>Clinical neurological status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E0C899-2776-4302-9FB3-A067940C08D8}"/>
                </a:ext>
              </a:extLst>
            </p:cNvPr>
            <p:cNvSpPr txBox="1"/>
            <p:nvPr/>
          </p:nvSpPr>
          <p:spPr>
            <a:xfrm>
              <a:off x="154352" y="2048806"/>
              <a:ext cx="2160000" cy="25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1D498B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GB" sz="1350" b="1" dirty="0">
                  <a:solidFill>
                    <a:prstClr val="black"/>
                  </a:solidFill>
                </a:rPr>
                <a:t>Diagnostic tests</a:t>
              </a:r>
            </a:p>
            <a:p>
              <a:pPr marL="180975" lvl="0" indent="-180975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350" dirty="0">
                  <a:solidFill>
                    <a:prstClr val="black"/>
                  </a:solidFill>
                </a:rPr>
                <a:t>Cultures (respiratory, blood, urine)</a:t>
              </a:r>
            </a:p>
            <a:p>
              <a:pPr marL="180975" lvl="0" indent="-180975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350" dirty="0">
                  <a:solidFill>
                    <a:prstClr val="black"/>
                  </a:solidFill>
                </a:rPr>
                <a:t>Chest X-ray/ECG/liver echography: axial imaging of the abdomen and chest may also be required</a:t>
              </a:r>
            </a:p>
            <a:p>
              <a:pPr marL="180975" lvl="0" indent="-180975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350" dirty="0">
                  <a:solidFill>
                    <a:prstClr val="black"/>
                  </a:solidFill>
                </a:rPr>
                <a:t>ECG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4353" y="4601312"/>
            <a:ext cx="879719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In case of 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Transfer to an appropriate level of care (ideally critical care) at the first symptoms of mental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Quiet surrounding, head of bed &gt;30°C, head in neutral position and intubate, ventilate, and sedate if progression to &gt;3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Low threshold for empirical start of antibiotics if haemodynamic deterioration and/or increasing encephalopathy with inflammatory phenotype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case of evolving HE, intubation and sedation prior to the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Ensure volume replete and normalize biochemical variables (Na, Mg, PO</a:t>
            </a:r>
            <a:r>
              <a:rPr lang="en-GB" sz="1400" baseline="-25000" dirty="0"/>
              <a:t>4</a:t>
            </a:r>
            <a:r>
              <a:rPr lang="en-GB" sz="1400" dirty="0"/>
              <a:t>, K)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8237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Table 10.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629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6248400" y="6553200"/>
            <a:ext cx="2438400" cy="3048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    </a:t>
            </a:r>
          </a:p>
          <a:p>
            <a:r>
              <a:rPr lang="en-US" dirty="0"/>
              <a:t>   </a:t>
            </a:r>
          </a:p>
          <a:p>
            <a:r>
              <a:rPr lang="en-US" sz="4400" dirty="0"/>
              <a:t>ACG118(7) 1128-1153, July 2023</a:t>
            </a:r>
            <a:r>
              <a:rPr lang="en-US" sz="3300" dirty="0"/>
              <a:t>.</a:t>
            </a:r>
          </a:p>
          <a:p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91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A5CBE-1BFA-4660-9393-F788A402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      </a:t>
            </a:r>
            <a:r>
              <a:rPr lang="en-GB" sz="2400" b="1" dirty="0">
                <a:solidFill>
                  <a:schemeClr val="tx1"/>
                </a:solidFill>
              </a:rPr>
              <a:t>Organ-specific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5C19D-B96C-4D81-9C46-D3CD2FF51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</a:t>
            </a:r>
            <a:r>
              <a:rPr lang="en-GB" sz="1400" dirty="0"/>
              <a:t>EASL CPG ALF. J </a:t>
            </a:r>
            <a:r>
              <a:rPr lang="en-GB" sz="1400" dirty="0" err="1"/>
              <a:t>Hepatol</a:t>
            </a:r>
            <a:r>
              <a:rPr lang="en-GB" sz="1400" dirty="0"/>
              <a:t> 2017;66:1047–81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2477" y="1268760"/>
            <a:ext cx="423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Main organ-specific complications in ALF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E664E-268F-42DB-BB27-C720AFBF8890}"/>
              </a:ext>
            </a:extLst>
          </p:cNvPr>
          <p:cNvSpPr txBox="1"/>
          <p:nvPr/>
        </p:nvSpPr>
        <p:spPr>
          <a:xfrm>
            <a:off x="276635" y="1738908"/>
            <a:ext cx="2669321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Coagulation/haemostasis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8B56A-2F7C-40F4-9306-984576F49C2B}"/>
              </a:ext>
            </a:extLst>
          </p:cNvPr>
          <p:cNvSpPr txBox="1"/>
          <p:nvPr/>
        </p:nvSpPr>
        <p:spPr>
          <a:xfrm>
            <a:off x="452516" y="2314972"/>
            <a:ext cx="231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Unbalanced haemostasis</a:t>
            </a:r>
          </a:p>
          <a:p>
            <a:pPr algn="ctr"/>
            <a:r>
              <a:rPr lang="en-GB" sz="1400" dirty="0"/>
              <a:t>Thrombocytopenia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922402-B2FE-44AA-B1AC-77A0645A97F3}"/>
              </a:ext>
            </a:extLst>
          </p:cNvPr>
          <p:cNvSpPr txBox="1"/>
          <p:nvPr/>
        </p:nvSpPr>
        <p:spPr>
          <a:xfrm>
            <a:off x="1090959" y="3107060"/>
            <a:ext cx="1040670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EEE7C-1238-4087-BA6F-1BF07BCEC372}"/>
              </a:ext>
            </a:extLst>
          </p:cNvPr>
          <p:cNvSpPr txBox="1"/>
          <p:nvPr/>
        </p:nvSpPr>
        <p:spPr>
          <a:xfrm>
            <a:off x="835901" y="3683124"/>
            <a:ext cx="1550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Bacterial, fungal</a:t>
            </a:r>
          </a:p>
          <a:p>
            <a:pPr algn="ctr"/>
            <a:r>
              <a:rPr lang="en-GB" sz="1400" dirty="0"/>
              <a:t>Pneumopathy</a:t>
            </a:r>
          </a:p>
          <a:p>
            <a:pPr algn="ctr"/>
            <a:r>
              <a:rPr lang="en-GB" sz="1400" dirty="0"/>
              <a:t>Septicaemia</a:t>
            </a:r>
          </a:p>
          <a:p>
            <a:pPr algn="ctr"/>
            <a:r>
              <a:rPr lang="en-GB" sz="1400" dirty="0"/>
              <a:t>Urinary infection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7758E-9B92-431E-B763-91215C730BA8}"/>
              </a:ext>
            </a:extLst>
          </p:cNvPr>
          <p:cNvSpPr txBox="1"/>
          <p:nvPr/>
        </p:nvSpPr>
        <p:spPr>
          <a:xfrm>
            <a:off x="761544" y="4835252"/>
            <a:ext cx="1699504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Haemodynamic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9A52C5-57BA-4970-A250-D6F6ACEF8F71}"/>
              </a:ext>
            </a:extLst>
          </p:cNvPr>
          <p:cNvSpPr txBox="1"/>
          <p:nvPr/>
        </p:nvSpPr>
        <p:spPr>
          <a:xfrm>
            <a:off x="552383" y="5411316"/>
            <a:ext cx="211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Hyperkinetic syndrome</a:t>
            </a:r>
          </a:p>
          <a:p>
            <a:pPr algn="ctr"/>
            <a:r>
              <a:rPr lang="en-GB" sz="1400" dirty="0"/>
              <a:t>Arrhythmia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B872D-C98F-4157-9A68-E9AF3AD13707}"/>
              </a:ext>
            </a:extLst>
          </p:cNvPr>
          <p:cNvSpPr txBox="1"/>
          <p:nvPr/>
        </p:nvSpPr>
        <p:spPr>
          <a:xfrm>
            <a:off x="3203061" y="1738908"/>
            <a:ext cx="3292889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Neurological = cerebral oedema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93B31-41EE-4980-A006-ED600C8E09BA}"/>
              </a:ext>
            </a:extLst>
          </p:cNvPr>
          <p:cNvSpPr txBox="1"/>
          <p:nvPr/>
        </p:nvSpPr>
        <p:spPr>
          <a:xfrm>
            <a:off x="3799980" y="3117803"/>
            <a:ext cx="1909498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Acute liver failure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26405-58C9-42F5-86FC-2A1D5B3FD216}"/>
              </a:ext>
            </a:extLst>
          </p:cNvPr>
          <p:cNvSpPr txBox="1"/>
          <p:nvPr/>
        </p:nvSpPr>
        <p:spPr>
          <a:xfrm>
            <a:off x="4227386" y="4835252"/>
            <a:ext cx="1244251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Pulmonary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F9CB0-D735-4898-BE2F-F0029AE0FED0}"/>
              </a:ext>
            </a:extLst>
          </p:cNvPr>
          <p:cNvSpPr txBox="1"/>
          <p:nvPr/>
        </p:nvSpPr>
        <p:spPr>
          <a:xfrm>
            <a:off x="3244725" y="5411316"/>
            <a:ext cx="3209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Pneumopathy</a:t>
            </a:r>
          </a:p>
          <a:p>
            <a:pPr algn="ctr"/>
            <a:r>
              <a:rPr lang="en-GB" sz="1400" dirty="0"/>
              <a:t>Acute respiratory distress syndrome</a:t>
            </a:r>
          </a:p>
          <a:p>
            <a:pPr algn="ctr"/>
            <a:r>
              <a:rPr lang="en-GB" sz="1400" dirty="0"/>
              <a:t>Pulmonary overload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27CB3-53DA-451D-9989-4C1F7CED7D6D}"/>
              </a:ext>
            </a:extLst>
          </p:cNvPr>
          <p:cNvSpPr txBox="1"/>
          <p:nvPr/>
        </p:nvSpPr>
        <p:spPr>
          <a:xfrm>
            <a:off x="6934028" y="1754297"/>
            <a:ext cx="192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Cranial hypertension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818A0-32B9-4046-B6BB-0D565558D418}"/>
              </a:ext>
            </a:extLst>
          </p:cNvPr>
          <p:cNvSpPr txBox="1"/>
          <p:nvPr/>
        </p:nvSpPr>
        <p:spPr>
          <a:xfrm>
            <a:off x="7317413" y="2314972"/>
            <a:ext cx="116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Brain death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363FC-8EBB-4A78-AD60-DBCDE205F60D}"/>
              </a:ext>
            </a:extLst>
          </p:cNvPr>
          <p:cNvSpPr txBox="1"/>
          <p:nvPr/>
        </p:nvSpPr>
        <p:spPr>
          <a:xfrm>
            <a:off x="7332138" y="3107060"/>
            <a:ext cx="1132041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Metabolic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69029-9EF6-4167-9EA0-9751C0F90B08}"/>
              </a:ext>
            </a:extLst>
          </p:cNvPr>
          <p:cNvSpPr txBox="1"/>
          <p:nvPr/>
        </p:nvSpPr>
        <p:spPr>
          <a:xfrm>
            <a:off x="6985090" y="3683124"/>
            <a:ext cx="182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Hypoglycaemia</a:t>
            </a:r>
          </a:p>
          <a:p>
            <a:pPr algn="ctr"/>
            <a:r>
              <a:rPr lang="en-GB" sz="1400" dirty="0"/>
              <a:t>Hyponatraemia</a:t>
            </a:r>
          </a:p>
          <a:p>
            <a:pPr algn="ctr"/>
            <a:r>
              <a:rPr lang="en-GB" sz="1400" dirty="0" err="1"/>
              <a:t>Hypophosphotaemia</a:t>
            </a:r>
            <a:endParaRPr lang="en-GB" sz="1400" dirty="0"/>
          </a:p>
          <a:p>
            <a:pPr algn="ctr"/>
            <a:r>
              <a:rPr lang="en-GB" sz="1400" dirty="0"/>
              <a:t>Hypokalaemia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1DA3F-9108-4F3F-A957-690F36477FDD}"/>
              </a:ext>
            </a:extLst>
          </p:cNvPr>
          <p:cNvSpPr txBox="1"/>
          <p:nvPr/>
        </p:nvSpPr>
        <p:spPr>
          <a:xfrm>
            <a:off x="7526903" y="4835252"/>
            <a:ext cx="742511" cy="33855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608FC3-B6F1-4EC4-86EF-1604F00230C6}"/>
              </a:ext>
            </a:extLst>
          </p:cNvPr>
          <p:cNvSpPr txBox="1"/>
          <p:nvPr/>
        </p:nvSpPr>
        <p:spPr>
          <a:xfrm>
            <a:off x="7364809" y="5411316"/>
            <a:ext cx="106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Toxic</a:t>
            </a:r>
          </a:p>
          <a:p>
            <a:pPr algn="ctr"/>
            <a:r>
              <a:rPr lang="en-GB" sz="1400" dirty="0"/>
              <a:t>Functional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9C0CC4-E5AE-4902-9CD0-E099AB554803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>
            <a:off x="1611296" y="2077462"/>
            <a:ext cx="1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882991-CA52-4A3D-A449-59C762D1F5A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7898156" y="2062074"/>
            <a:ext cx="2" cy="2528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292414-B8E4-4546-9246-9702C4D5D9C9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1611294" y="3445614"/>
            <a:ext cx="6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1340C4-5376-47A8-B4BE-7E4AC923C59C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7898159" y="3445614"/>
            <a:ext cx="2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29BF13-7F3A-4CBB-8DE3-B7FE238FAEE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1611296" y="5173806"/>
            <a:ext cx="2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8FB0B8-5FF5-4131-A77D-2065A16E34E3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7898159" y="5173806"/>
            <a:ext cx="1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F7312BD-677B-4BCB-BD51-1DEA6A9E71D0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4754729" y="2077462"/>
            <a:ext cx="94777" cy="1040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CF0BA3-8C7C-4E25-86A5-B681A4B2EAA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495950" y="1908185"/>
            <a:ext cx="43807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C2D8E7-9334-4504-A7E8-A6D47A2291A6}"/>
              </a:ext>
            </a:extLst>
          </p:cNvPr>
          <p:cNvCxnSpPr>
            <a:cxnSpLocks/>
            <a:stCxn id="14" idx="1"/>
            <a:endCxn id="2" idx="3"/>
          </p:cNvCxnSpPr>
          <p:nvPr/>
        </p:nvCxnSpPr>
        <p:spPr>
          <a:xfrm flipH="1" flipV="1">
            <a:off x="2945956" y="1908185"/>
            <a:ext cx="854024" cy="13788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2C5CDA3-B8DF-41A9-A10C-E07BEB29B98C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 flipV="1">
            <a:off x="2131629" y="3276337"/>
            <a:ext cx="1668351" cy="10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C20920-7246-4ACC-92B4-A88EF28FC72F}"/>
              </a:ext>
            </a:extLst>
          </p:cNvPr>
          <p:cNvCxnSpPr>
            <a:cxnSpLocks/>
            <a:stCxn id="14" idx="1"/>
            <a:endCxn id="18" idx="3"/>
          </p:cNvCxnSpPr>
          <p:nvPr/>
        </p:nvCxnSpPr>
        <p:spPr>
          <a:xfrm flipH="1">
            <a:off x="2461048" y="3287080"/>
            <a:ext cx="1338932" cy="171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988BEAB-881E-48D7-946D-C28C95F389FE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4754729" y="3456357"/>
            <a:ext cx="94783" cy="13788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998D0-3B8F-4C4F-ACE3-451CF26B5A57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4849512" y="5173806"/>
            <a:ext cx="4" cy="237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C57977C-F84C-4BA1-9167-F0D0F319B376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5709478" y="3276337"/>
            <a:ext cx="1622660" cy="10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81912C9-934F-4E04-9E09-6E7222CA592D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>
            <a:off x="5709478" y="3287080"/>
            <a:ext cx="1817425" cy="171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6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Artificial and bioartificial liver devices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108274-8AD5-4F06-BB9E-7C32ECFF7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237312"/>
            <a:ext cx="7303379" cy="619609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HVP defined as exchange of 8–12 or 15% of ideal body weight with fresh frozen plasma, for 3 days was superior to SMT regarding transplant-free and overall hospital survival</a:t>
            </a:r>
          </a:p>
          <a:p>
            <a:r>
              <a:rPr lang="nl-NL" dirty="0">
                <a:solidFill>
                  <a:prstClr val="black"/>
                </a:solidFill>
              </a:rPr>
              <a:t>Larsen FS, et al. J Hepatol. 2016;64:69–78; </a:t>
            </a:r>
            <a:r>
              <a:rPr lang="en-GB" dirty="0"/>
              <a:t>EASL CPG ALF. J </a:t>
            </a:r>
            <a:r>
              <a:rPr lang="en-GB" dirty="0" err="1"/>
              <a:t>Hepatol</a:t>
            </a:r>
            <a:r>
              <a:rPr lang="en-GB" dirty="0"/>
              <a:t> 2017;66:1047–81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3892646" cy="4622400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Liver-assist devices are intended to provide a ‘bridge’ to </a:t>
            </a:r>
            <a:r>
              <a:rPr lang="en-GB" dirty="0" err="1"/>
              <a:t>LTx</a:t>
            </a:r>
            <a:r>
              <a:rPr lang="en-GB" dirty="0"/>
              <a:t> or recovery of liver function, reducing the need for transplant</a:t>
            </a:r>
          </a:p>
          <a:p>
            <a:pPr lvl="1"/>
            <a:r>
              <a:rPr lang="en-GB" sz="1400" dirty="0"/>
              <a:t>Experience with “liver support devices” to date has been disappointing</a:t>
            </a:r>
          </a:p>
          <a:p>
            <a:pPr lvl="1"/>
            <a:r>
              <a:rPr lang="en-GB" sz="1400" dirty="0"/>
              <a:t>High-volume plasma exchange improved outcome in an RCT in ALF*</a:t>
            </a:r>
          </a:p>
        </p:txBody>
      </p:sp>
      <p:grpSp>
        <p:nvGrpSpPr>
          <p:cNvPr id="5" name="Data">
            <a:extLst>
              <a:ext uri="{FF2B5EF4-FFF2-40B4-BE49-F238E27FC236}">
                <a16:creationId xmlns:a16="http://schemas.microsoft.com/office/drawing/2014/main" id="{A9400572-F204-4D34-AC8A-109ED13971C9}"/>
              </a:ext>
            </a:extLst>
          </p:cNvPr>
          <p:cNvGrpSpPr/>
          <p:nvPr/>
        </p:nvGrpSpPr>
        <p:grpSpPr>
          <a:xfrm>
            <a:off x="5052002" y="1539875"/>
            <a:ext cx="3693795" cy="1121410"/>
            <a:chOff x="5172075" y="1539875"/>
            <a:chExt cx="3693795" cy="1121410"/>
          </a:xfrm>
        </p:grpSpPr>
        <p:grpSp>
          <p:nvGrpSpPr>
            <p:cNvPr id="6" name="HPV Censor">
              <a:extLst>
                <a:ext uri="{FF2B5EF4-FFF2-40B4-BE49-F238E27FC236}">
                  <a16:creationId xmlns:a16="http://schemas.microsoft.com/office/drawing/2014/main" id="{8994DAD2-467F-4468-AF19-5FEAAD35401E}"/>
                </a:ext>
              </a:extLst>
            </p:cNvPr>
            <p:cNvGrpSpPr/>
            <p:nvPr/>
          </p:nvGrpSpPr>
          <p:grpSpPr>
            <a:xfrm>
              <a:off x="5252452" y="1571625"/>
              <a:ext cx="411480" cy="545996"/>
              <a:chOff x="5252452" y="1571625"/>
              <a:chExt cx="411480" cy="545996"/>
            </a:xfrm>
          </p:grpSpPr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F4FAAC3F-8982-4B3E-A22C-B3BB890FD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2452" y="157162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18430B8-EABF-42B3-8827-99D6CB1E6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457" y="161544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3DD5F0F-C51E-4BEB-B732-1E511B17C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0557" y="167830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C3298B2-4465-4104-A653-200E1E5DC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657" y="167830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E6D605B-F287-464C-B894-D77F38A126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4377" y="172974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5DDD478-C1C0-4F49-A1AD-B75F2C187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0102" y="196024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2BE7C6F-87BB-47D3-A200-B716D95A08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4402" y="203073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5F1E63A-DC64-436F-AAEE-FFBEF703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932" y="205740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HPV">
              <a:extLst>
                <a:ext uri="{FF2B5EF4-FFF2-40B4-BE49-F238E27FC236}">
                  <a16:creationId xmlns:a16="http://schemas.microsoft.com/office/drawing/2014/main" id="{BDF7028C-0BA1-449F-9FB2-8C1079098BE5}"/>
                </a:ext>
              </a:extLst>
            </p:cNvPr>
            <p:cNvGrpSpPr/>
            <p:nvPr/>
          </p:nvGrpSpPr>
          <p:grpSpPr>
            <a:xfrm>
              <a:off x="5173980" y="1560195"/>
              <a:ext cx="3689985" cy="773430"/>
              <a:chOff x="5173980" y="1560195"/>
              <a:chExt cx="3689985" cy="773430"/>
            </a:xfrm>
          </p:grpSpPr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C0C9E64A-33F4-4919-BD68-8A6D25059D66}"/>
                  </a:ext>
                </a:extLst>
              </p:cNvPr>
              <p:cNvSpPr/>
              <p:nvPr/>
            </p:nvSpPr>
            <p:spPr>
              <a:xfrm>
                <a:off x="5173980" y="1560195"/>
                <a:ext cx="3116580" cy="773430"/>
              </a:xfrm>
              <a:custGeom>
                <a:avLst/>
                <a:gdLst>
                  <a:gd name="connsiteX0" fmla="*/ 0 w 3200400"/>
                  <a:gd name="connsiteY0" fmla="*/ 0 h 773430"/>
                  <a:gd name="connsiteX1" fmla="*/ 83820 w 3200400"/>
                  <a:gd name="connsiteY1" fmla="*/ 0 h 773430"/>
                  <a:gd name="connsiteX2" fmla="*/ 114300 w 3200400"/>
                  <a:gd name="connsiteY2" fmla="*/ 0 h 773430"/>
                  <a:gd name="connsiteX3" fmla="*/ 114300 w 3200400"/>
                  <a:gd name="connsiteY3" fmla="*/ 55245 h 773430"/>
                  <a:gd name="connsiteX4" fmla="*/ 160020 w 3200400"/>
                  <a:gd name="connsiteY4" fmla="*/ 55245 h 773430"/>
                  <a:gd name="connsiteX5" fmla="*/ 160020 w 3200400"/>
                  <a:gd name="connsiteY5" fmla="*/ 72390 h 773430"/>
                  <a:gd name="connsiteX6" fmla="*/ 198120 w 3200400"/>
                  <a:gd name="connsiteY6" fmla="*/ 72390 h 773430"/>
                  <a:gd name="connsiteX7" fmla="*/ 198120 w 3200400"/>
                  <a:gd name="connsiteY7" fmla="*/ 118110 h 773430"/>
                  <a:gd name="connsiteX8" fmla="*/ 240030 w 3200400"/>
                  <a:gd name="connsiteY8" fmla="*/ 118110 h 773430"/>
                  <a:gd name="connsiteX9" fmla="*/ 240030 w 3200400"/>
                  <a:gd name="connsiteY9" fmla="*/ 180975 h 773430"/>
                  <a:gd name="connsiteX10" fmla="*/ 325755 w 3200400"/>
                  <a:gd name="connsiteY10" fmla="*/ 180975 h 773430"/>
                  <a:gd name="connsiteX11" fmla="*/ 325755 w 3200400"/>
                  <a:gd name="connsiteY11" fmla="*/ 224790 h 773430"/>
                  <a:gd name="connsiteX12" fmla="*/ 365760 w 3200400"/>
                  <a:gd name="connsiteY12" fmla="*/ 224790 h 773430"/>
                  <a:gd name="connsiteX13" fmla="*/ 365760 w 3200400"/>
                  <a:gd name="connsiteY13" fmla="*/ 367665 h 773430"/>
                  <a:gd name="connsiteX14" fmla="*/ 403860 w 3200400"/>
                  <a:gd name="connsiteY14" fmla="*/ 367665 h 773430"/>
                  <a:gd name="connsiteX15" fmla="*/ 403860 w 3200400"/>
                  <a:gd name="connsiteY15" fmla="*/ 461010 h 773430"/>
                  <a:gd name="connsiteX16" fmla="*/ 445770 w 3200400"/>
                  <a:gd name="connsiteY16" fmla="*/ 461010 h 773430"/>
                  <a:gd name="connsiteX17" fmla="*/ 445770 w 3200400"/>
                  <a:gd name="connsiteY17" fmla="*/ 508635 h 773430"/>
                  <a:gd name="connsiteX18" fmla="*/ 483870 w 3200400"/>
                  <a:gd name="connsiteY18" fmla="*/ 508635 h 773430"/>
                  <a:gd name="connsiteX19" fmla="*/ 483870 w 3200400"/>
                  <a:gd name="connsiteY19" fmla="*/ 533400 h 773430"/>
                  <a:gd name="connsiteX20" fmla="*/ 569595 w 3200400"/>
                  <a:gd name="connsiteY20" fmla="*/ 533400 h 773430"/>
                  <a:gd name="connsiteX21" fmla="*/ 569595 w 3200400"/>
                  <a:gd name="connsiteY21" fmla="*/ 556260 h 773430"/>
                  <a:gd name="connsiteX22" fmla="*/ 607695 w 3200400"/>
                  <a:gd name="connsiteY22" fmla="*/ 556260 h 773430"/>
                  <a:gd name="connsiteX23" fmla="*/ 607695 w 3200400"/>
                  <a:gd name="connsiteY23" fmla="*/ 584835 h 773430"/>
                  <a:gd name="connsiteX24" fmla="*/ 651510 w 3200400"/>
                  <a:gd name="connsiteY24" fmla="*/ 584835 h 773430"/>
                  <a:gd name="connsiteX25" fmla="*/ 651510 w 3200400"/>
                  <a:gd name="connsiteY25" fmla="*/ 613410 h 773430"/>
                  <a:gd name="connsiteX26" fmla="*/ 1059180 w 3200400"/>
                  <a:gd name="connsiteY26" fmla="*/ 613410 h 773430"/>
                  <a:gd name="connsiteX27" fmla="*/ 1059180 w 3200400"/>
                  <a:gd name="connsiteY27" fmla="*/ 641985 h 773430"/>
                  <a:gd name="connsiteX28" fmla="*/ 1102995 w 3200400"/>
                  <a:gd name="connsiteY28" fmla="*/ 641985 h 773430"/>
                  <a:gd name="connsiteX29" fmla="*/ 1102995 w 3200400"/>
                  <a:gd name="connsiteY29" fmla="*/ 672465 h 773430"/>
                  <a:gd name="connsiteX30" fmla="*/ 1270635 w 3200400"/>
                  <a:gd name="connsiteY30" fmla="*/ 672465 h 773430"/>
                  <a:gd name="connsiteX31" fmla="*/ 1270635 w 3200400"/>
                  <a:gd name="connsiteY31" fmla="*/ 721995 h 773430"/>
                  <a:gd name="connsiteX32" fmla="*/ 1638300 w 3200400"/>
                  <a:gd name="connsiteY32" fmla="*/ 721995 h 773430"/>
                  <a:gd name="connsiteX33" fmla="*/ 1638300 w 3200400"/>
                  <a:gd name="connsiteY33" fmla="*/ 746760 h 773430"/>
                  <a:gd name="connsiteX34" fmla="*/ 1882140 w 3200400"/>
                  <a:gd name="connsiteY34" fmla="*/ 746760 h 773430"/>
                  <a:gd name="connsiteX35" fmla="*/ 1882140 w 3200400"/>
                  <a:gd name="connsiteY35" fmla="*/ 773430 h 773430"/>
                  <a:gd name="connsiteX36" fmla="*/ 3200400 w 3200400"/>
                  <a:gd name="connsiteY36" fmla="*/ 773430 h 773430"/>
                  <a:gd name="connsiteX0" fmla="*/ 0 w 3116580"/>
                  <a:gd name="connsiteY0" fmla="*/ 0 h 773430"/>
                  <a:gd name="connsiteX1" fmla="*/ 30480 w 3116580"/>
                  <a:gd name="connsiteY1" fmla="*/ 0 h 773430"/>
                  <a:gd name="connsiteX2" fmla="*/ 30480 w 3116580"/>
                  <a:gd name="connsiteY2" fmla="*/ 55245 h 773430"/>
                  <a:gd name="connsiteX3" fmla="*/ 76200 w 3116580"/>
                  <a:gd name="connsiteY3" fmla="*/ 55245 h 773430"/>
                  <a:gd name="connsiteX4" fmla="*/ 76200 w 3116580"/>
                  <a:gd name="connsiteY4" fmla="*/ 72390 h 773430"/>
                  <a:gd name="connsiteX5" fmla="*/ 114300 w 3116580"/>
                  <a:gd name="connsiteY5" fmla="*/ 72390 h 773430"/>
                  <a:gd name="connsiteX6" fmla="*/ 114300 w 3116580"/>
                  <a:gd name="connsiteY6" fmla="*/ 118110 h 773430"/>
                  <a:gd name="connsiteX7" fmla="*/ 156210 w 3116580"/>
                  <a:gd name="connsiteY7" fmla="*/ 118110 h 773430"/>
                  <a:gd name="connsiteX8" fmla="*/ 156210 w 3116580"/>
                  <a:gd name="connsiteY8" fmla="*/ 180975 h 773430"/>
                  <a:gd name="connsiteX9" fmla="*/ 241935 w 3116580"/>
                  <a:gd name="connsiteY9" fmla="*/ 180975 h 773430"/>
                  <a:gd name="connsiteX10" fmla="*/ 241935 w 3116580"/>
                  <a:gd name="connsiteY10" fmla="*/ 224790 h 773430"/>
                  <a:gd name="connsiteX11" fmla="*/ 281940 w 3116580"/>
                  <a:gd name="connsiteY11" fmla="*/ 224790 h 773430"/>
                  <a:gd name="connsiteX12" fmla="*/ 281940 w 3116580"/>
                  <a:gd name="connsiteY12" fmla="*/ 367665 h 773430"/>
                  <a:gd name="connsiteX13" fmla="*/ 320040 w 3116580"/>
                  <a:gd name="connsiteY13" fmla="*/ 367665 h 773430"/>
                  <a:gd name="connsiteX14" fmla="*/ 320040 w 3116580"/>
                  <a:gd name="connsiteY14" fmla="*/ 461010 h 773430"/>
                  <a:gd name="connsiteX15" fmla="*/ 361950 w 3116580"/>
                  <a:gd name="connsiteY15" fmla="*/ 461010 h 773430"/>
                  <a:gd name="connsiteX16" fmla="*/ 361950 w 3116580"/>
                  <a:gd name="connsiteY16" fmla="*/ 508635 h 773430"/>
                  <a:gd name="connsiteX17" fmla="*/ 400050 w 3116580"/>
                  <a:gd name="connsiteY17" fmla="*/ 508635 h 773430"/>
                  <a:gd name="connsiteX18" fmla="*/ 400050 w 3116580"/>
                  <a:gd name="connsiteY18" fmla="*/ 533400 h 773430"/>
                  <a:gd name="connsiteX19" fmla="*/ 485775 w 3116580"/>
                  <a:gd name="connsiteY19" fmla="*/ 533400 h 773430"/>
                  <a:gd name="connsiteX20" fmla="*/ 485775 w 3116580"/>
                  <a:gd name="connsiteY20" fmla="*/ 556260 h 773430"/>
                  <a:gd name="connsiteX21" fmla="*/ 523875 w 3116580"/>
                  <a:gd name="connsiteY21" fmla="*/ 556260 h 773430"/>
                  <a:gd name="connsiteX22" fmla="*/ 523875 w 3116580"/>
                  <a:gd name="connsiteY22" fmla="*/ 584835 h 773430"/>
                  <a:gd name="connsiteX23" fmla="*/ 567690 w 3116580"/>
                  <a:gd name="connsiteY23" fmla="*/ 584835 h 773430"/>
                  <a:gd name="connsiteX24" fmla="*/ 567690 w 3116580"/>
                  <a:gd name="connsiteY24" fmla="*/ 613410 h 773430"/>
                  <a:gd name="connsiteX25" fmla="*/ 975360 w 3116580"/>
                  <a:gd name="connsiteY25" fmla="*/ 613410 h 773430"/>
                  <a:gd name="connsiteX26" fmla="*/ 975360 w 3116580"/>
                  <a:gd name="connsiteY26" fmla="*/ 641985 h 773430"/>
                  <a:gd name="connsiteX27" fmla="*/ 1019175 w 3116580"/>
                  <a:gd name="connsiteY27" fmla="*/ 641985 h 773430"/>
                  <a:gd name="connsiteX28" fmla="*/ 1019175 w 3116580"/>
                  <a:gd name="connsiteY28" fmla="*/ 672465 h 773430"/>
                  <a:gd name="connsiteX29" fmla="*/ 1186815 w 3116580"/>
                  <a:gd name="connsiteY29" fmla="*/ 672465 h 773430"/>
                  <a:gd name="connsiteX30" fmla="*/ 1186815 w 3116580"/>
                  <a:gd name="connsiteY30" fmla="*/ 721995 h 773430"/>
                  <a:gd name="connsiteX31" fmla="*/ 1554480 w 3116580"/>
                  <a:gd name="connsiteY31" fmla="*/ 721995 h 773430"/>
                  <a:gd name="connsiteX32" fmla="*/ 1554480 w 3116580"/>
                  <a:gd name="connsiteY32" fmla="*/ 746760 h 773430"/>
                  <a:gd name="connsiteX33" fmla="*/ 1798320 w 3116580"/>
                  <a:gd name="connsiteY33" fmla="*/ 746760 h 773430"/>
                  <a:gd name="connsiteX34" fmla="*/ 1798320 w 3116580"/>
                  <a:gd name="connsiteY34" fmla="*/ 773430 h 773430"/>
                  <a:gd name="connsiteX35" fmla="*/ 3116580 w 3116580"/>
                  <a:gd name="connsiteY35" fmla="*/ 773430 h 77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16580" h="773430">
                    <a:moveTo>
                      <a:pt x="0" y="0"/>
                    </a:moveTo>
                    <a:lnTo>
                      <a:pt x="30480" y="0"/>
                    </a:lnTo>
                    <a:lnTo>
                      <a:pt x="30480" y="55245"/>
                    </a:lnTo>
                    <a:lnTo>
                      <a:pt x="76200" y="55245"/>
                    </a:lnTo>
                    <a:lnTo>
                      <a:pt x="76200" y="72390"/>
                    </a:lnTo>
                    <a:lnTo>
                      <a:pt x="114300" y="72390"/>
                    </a:lnTo>
                    <a:lnTo>
                      <a:pt x="114300" y="118110"/>
                    </a:lnTo>
                    <a:lnTo>
                      <a:pt x="156210" y="118110"/>
                    </a:lnTo>
                    <a:lnTo>
                      <a:pt x="156210" y="180975"/>
                    </a:lnTo>
                    <a:lnTo>
                      <a:pt x="241935" y="180975"/>
                    </a:lnTo>
                    <a:lnTo>
                      <a:pt x="241935" y="224790"/>
                    </a:lnTo>
                    <a:lnTo>
                      <a:pt x="281940" y="224790"/>
                    </a:lnTo>
                    <a:lnTo>
                      <a:pt x="281940" y="367665"/>
                    </a:lnTo>
                    <a:lnTo>
                      <a:pt x="320040" y="367665"/>
                    </a:lnTo>
                    <a:lnTo>
                      <a:pt x="320040" y="461010"/>
                    </a:lnTo>
                    <a:lnTo>
                      <a:pt x="361950" y="461010"/>
                    </a:lnTo>
                    <a:lnTo>
                      <a:pt x="361950" y="508635"/>
                    </a:lnTo>
                    <a:lnTo>
                      <a:pt x="400050" y="508635"/>
                    </a:lnTo>
                    <a:lnTo>
                      <a:pt x="400050" y="533400"/>
                    </a:lnTo>
                    <a:lnTo>
                      <a:pt x="485775" y="533400"/>
                    </a:lnTo>
                    <a:lnTo>
                      <a:pt x="485775" y="556260"/>
                    </a:lnTo>
                    <a:lnTo>
                      <a:pt x="523875" y="556260"/>
                    </a:lnTo>
                    <a:lnTo>
                      <a:pt x="523875" y="584835"/>
                    </a:lnTo>
                    <a:lnTo>
                      <a:pt x="567690" y="584835"/>
                    </a:lnTo>
                    <a:lnTo>
                      <a:pt x="567690" y="613410"/>
                    </a:lnTo>
                    <a:lnTo>
                      <a:pt x="975360" y="613410"/>
                    </a:lnTo>
                    <a:lnTo>
                      <a:pt x="975360" y="641985"/>
                    </a:lnTo>
                    <a:lnTo>
                      <a:pt x="1019175" y="641985"/>
                    </a:lnTo>
                    <a:lnTo>
                      <a:pt x="1019175" y="672465"/>
                    </a:lnTo>
                    <a:lnTo>
                      <a:pt x="1186815" y="672465"/>
                    </a:lnTo>
                    <a:lnTo>
                      <a:pt x="1186815" y="721995"/>
                    </a:lnTo>
                    <a:lnTo>
                      <a:pt x="1554480" y="721995"/>
                    </a:lnTo>
                    <a:lnTo>
                      <a:pt x="1554480" y="746760"/>
                    </a:lnTo>
                    <a:lnTo>
                      <a:pt x="1798320" y="746760"/>
                    </a:lnTo>
                    <a:lnTo>
                      <a:pt x="1798320" y="773430"/>
                    </a:lnTo>
                    <a:lnTo>
                      <a:pt x="3116580" y="77343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9EBAF34B-6702-4064-B49C-66CB154E80B0}"/>
                  </a:ext>
                </a:extLst>
              </p:cNvPr>
              <p:cNvSpPr/>
              <p:nvPr/>
            </p:nvSpPr>
            <p:spPr>
              <a:xfrm>
                <a:off x="8261985" y="2333625"/>
                <a:ext cx="601980" cy="0"/>
              </a:xfrm>
              <a:custGeom>
                <a:avLst/>
                <a:gdLst>
                  <a:gd name="connsiteX0" fmla="*/ 0 w 601980"/>
                  <a:gd name="connsiteY0" fmla="*/ 0 h 0"/>
                  <a:gd name="connsiteX1" fmla="*/ 601980 w 60198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1980">
                    <a:moveTo>
                      <a:pt x="0" y="0"/>
                    </a:moveTo>
                    <a:lnTo>
                      <a:pt x="601980" y="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SMT Censor">
              <a:extLst>
                <a:ext uri="{FF2B5EF4-FFF2-40B4-BE49-F238E27FC236}">
                  <a16:creationId xmlns:a16="http://schemas.microsoft.com/office/drawing/2014/main" id="{37566CEE-73C8-4F41-A026-76C15CAF5136}"/>
                </a:ext>
              </a:extLst>
            </p:cNvPr>
            <p:cNvGrpSpPr/>
            <p:nvPr/>
          </p:nvGrpSpPr>
          <p:grpSpPr>
            <a:xfrm>
              <a:off x="5208637" y="1539875"/>
              <a:ext cx="453390" cy="921281"/>
              <a:chOff x="5208637" y="1539875"/>
              <a:chExt cx="453390" cy="92128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DCAD73E-A470-4225-8A08-602823C1A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637" y="153987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4C47CE-6336-4F65-83E9-1C2ABBC4C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637" y="159893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E036551-B0A2-4971-B650-469474DE7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0547" y="165608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6828D0C-26FC-425E-A9BD-CFD127B03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0552" y="180848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5AFA438-680F-45FA-9905-7419867D2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2462" y="193611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C2B939A-1C90-4C90-AC11-DD5123EFF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4372" y="208280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BF8388D-74FB-4427-BBEF-2D7C6C62A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4377" y="217424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4F096F2-381F-42E5-AE95-B128031C4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192" y="219710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AAC8066-4EC0-461A-8402-7B4F95CAA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202" y="2265680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6BA78CC-F8C0-4EDD-9440-6D793375FD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2027" y="2400935"/>
                <a:ext cx="0" cy="6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SMT">
              <a:extLst>
                <a:ext uri="{FF2B5EF4-FFF2-40B4-BE49-F238E27FC236}">
                  <a16:creationId xmlns:a16="http://schemas.microsoft.com/office/drawing/2014/main" id="{FCEB24FD-272C-426C-9D80-DDF1D99E89E0}"/>
                </a:ext>
              </a:extLst>
            </p:cNvPr>
            <p:cNvGrpSpPr/>
            <p:nvPr/>
          </p:nvGrpSpPr>
          <p:grpSpPr>
            <a:xfrm>
              <a:off x="5172075" y="1560195"/>
              <a:ext cx="3693795" cy="1101090"/>
              <a:chOff x="5172075" y="1560195"/>
              <a:chExt cx="3693795" cy="1101090"/>
            </a:xfrm>
          </p:grpSpPr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2A7ED5B4-3636-4773-A81A-6F887A7307D3}"/>
                  </a:ext>
                </a:extLst>
              </p:cNvPr>
              <p:cNvSpPr/>
              <p:nvPr/>
            </p:nvSpPr>
            <p:spPr>
              <a:xfrm>
                <a:off x="5172075" y="1560195"/>
                <a:ext cx="2952750" cy="1062990"/>
              </a:xfrm>
              <a:custGeom>
                <a:avLst/>
                <a:gdLst>
                  <a:gd name="connsiteX0" fmla="*/ 0 w 3059430"/>
                  <a:gd name="connsiteY0" fmla="*/ 0 h 1062990"/>
                  <a:gd name="connsiteX1" fmla="*/ 106680 w 3059430"/>
                  <a:gd name="connsiteY1" fmla="*/ 0 h 1062990"/>
                  <a:gd name="connsiteX2" fmla="*/ 118110 w 3059430"/>
                  <a:gd name="connsiteY2" fmla="*/ 0 h 1062990"/>
                  <a:gd name="connsiteX3" fmla="*/ 118110 w 3059430"/>
                  <a:gd name="connsiteY3" fmla="*/ 20955 h 1062990"/>
                  <a:gd name="connsiteX4" fmla="*/ 137160 w 3059430"/>
                  <a:gd name="connsiteY4" fmla="*/ 20955 h 1062990"/>
                  <a:gd name="connsiteX5" fmla="*/ 137160 w 3059430"/>
                  <a:gd name="connsiteY5" fmla="*/ 114300 h 1062990"/>
                  <a:gd name="connsiteX6" fmla="*/ 186690 w 3059430"/>
                  <a:gd name="connsiteY6" fmla="*/ 114300 h 1062990"/>
                  <a:gd name="connsiteX7" fmla="*/ 186690 w 3059430"/>
                  <a:gd name="connsiteY7" fmla="*/ 177165 h 1062990"/>
                  <a:gd name="connsiteX8" fmla="*/ 220980 w 3059430"/>
                  <a:gd name="connsiteY8" fmla="*/ 177165 h 1062990"/>
                  <a:gd name="connsiteX9" fmla="*/ 220980 w 3059430"/>
                  <a:gd name="connsiteY9" fmla="*/ 329565 h 1062990"/>
                  <a:gd name="connsiteX10" fmla="*/ 264795 w 3059430"/>
                  <a:gd name="connsiteY10" fmla="*/ 329565 h 1062990"/>
                  <a:gd name="connsiteX11" fmla="*/ 264795 w 3059430"/>
                  <a:gd name="connsiteY11" fmla="*/ 453390 h 1062990"/>
                  <a:gd name="connsiteX12" fmla="*/ 310515 w 3059430"/>
                  <a:gd name="connsiteY12" fmla="*/ 453390 h 1062990"/>
                  <a:gd name="connsiteX13" fmla="*/ 310515 w 3059430"/>
                  <a:gd name="connsiteY13" fmla="*/ 601980 h 1062990"/>
                  <a:gd name="connsiteX14" fmla="*/ 348615 w 3059430"/>
                  <a:gd name="connsiteY14" fmla="*/ 601980 h 1062990"/>
                  <a:gd name="connsiteX15" fmla="*/ 348615 w 3059430"/>
                  <a:gd name="connsiteY15" fmla="*/ 693420 h 1062990"/>
                  <a:gd name="connsiteX16" fmla="*/ 381000 w 3059430"/>
                  <a:gd name="connsiteY16" fmla="*/ 693420 h 1062990"/>
                  <a:gd name="connsiteX17" fmla="*/ 381000 w 3059430"/>
                  <a:gd name="connsiteY17" fmla="*/ 725805 h 1062990"/>
                  <a:gd name="connsiteX18" fmla="*/ 428625 w 3059430"/>
                  <a:gd name="connsiteY18" fmla="*/ 725805 h 1062990"/>
                  <a:gd name="connsiteX19" fmla="*/ 428625 w 3059430"/>
                  <a:gd name="connsiteY19" fmla="*/ 748665 h 1062990"/>
                  <a:gd name="connsiteX20" fmla="*/ 466725 w 3059430"/>
                  <a:gd name="connsiteY20" fmla="*/ 748665 h 1062990"/>
                  <a:gd name="connsiteX21" fmla="*/ 466725 w 3059430"/>
                  <a:gd name="connsiteY21" fmla="*/ 788670 h 1062990"/>
                  <a:gd name="connsiteX22" fmla="*/ 512445 w 3059430"/>
                  <a:gd name="connsiteY22" fmla="*/ 788670 h 1062990"/>
                  <a:gd name="connsiteX23" fmla="*/ 512445 w 3059430"/>
                  <a:gd name="connsiteY23" fmla="*/ 893445 h 1062990"/>
                  <a:gd name="connsiteX24" fmla="*/ 594360 w 3059430"/>
                  <a:gd name="connsiteY24" fmla="*/ 893445 h 1062990"/>
                  <a:gd name="connsiteX25" fmla="*/ 594360 w 3059430"/>
                  <a:gd name="connsiteY25" fmla="*/ 923925 h 1062990"/>
                  <a:gd name="connsiteX26" fmla="*/ 716280 w 3059430"/>
                  <a:gd name="connsiteY26" fmla="*/ 923925 h 1062990"/>
                  <a:gd name="connsiteX27" fmla="*/ 716280 w 3059430"/>
                  <a:gd name="connsiteY27" fmla="*/ 958215 h 1062990"/>
                  <a:gd name="connsiteX28" fmla="*/ 878205 w 3059430"/>
                  <a:gd name="connsiteY28" fmla="*/ 958215 h 1062990"/>
                  <a:gd name="connsiteX29" fmla="*/ 878205 w 3059430"/>
                  <a:gd name="connsiteY29" fmla="*/ 996315 h 1062990"/>
                  <a:gd name="connsiteX30" fmla="*/ 1335405 w 3059430"/>
                  <a:gd name="connsiteY30" fmla="*/ 996315 h 1062990"/>
                  <a:gd name="connsiteX31" fmla="*/ 1335405 w 3059430"/>
                  <a:gd name="connsiteY31" fmla="*/ 1030605 h 1062990"/>
                  <a:gd name="connsiteX32" fmla="*/ 1826895 w 3059430"/>
                  <a:gd name="connsiteY32" fmla="*/ 1030605 h 1062990"/>
                  <a:gd name="connsiteX33" fmla="*/ 1826895 w 3059430"/>
                  <a:gd name="connsiteY33" fmla="*/ 1062990 h 1062990"/>
                  <a:gd name="connsiteX34" fmla="*/ 3059430 w 3059430"/>
                  <a:gd name="connsiteY34" fmla="*/ 1062990 h 1062990"/>
                  <a:gd name="connsiteX0" fmla="*/ 0 w 2952750"/>
                  <a:gd name="connsiteY0" fmla="*/ 0 h 1062990"/>
                  <a:gd name="connsiteX1" fmla="*/ 11430 w 2952750"/>
                  <a:gd name="connsiteY1" fmla="*/ 0 h 1062990"/>
                  <a:gd name="connsiteX2" fmla="*/ 11430 w 2952750"/>
                  <a:gd name="connsiteY2" fmla="*/ 20955 h 1062990"/>
                  <a:gd name="connsiteX3" fmla="*/ 30480 w 2952750"/>
                  <a:gd name="connsiteY3" fmla="*/ 20955 h 1062990"/>
                  <a:gd name="connsiteX4" fmla="*/ 30480 w 2952750"/>
                  <a:gd name="connsiteY4" fmla="*/ 114300 h 1062990"/>
                  <a:gd name="connsiteX5" fmla="*/ 80010 w 2952750"/>
                  <a:gd name="connsiteY5" fmla="*/ 114300 h 1062990"/>
                  <a:gd name="connsiteX6" fmla="*/ 80010 w 2952750"/>
                  <a:gd name="connsiteY6" fmla="*/ 177165 h 1062990"/>
                  <a:gd name="connsiteX7" fmla="*/ 114300 w 2952750"/>
                  <a:gd name="connsiteY7" fmla="*/ 177165 h 1062990"/>
                  <a:gd name="connsiteX8" fmla="*/ 114300 w 2952750"/>
                  <a:gd name="connsiteY8" fmla="*/ 329565 h 1062990"/>
                  <a:gd name="connsiteX9" fmla="*/ 158115 w 2952750"/>
                  <a:gd name="connsiteY9" fmla="*/ 329565 h 1062990"/>
                  <a:gd name="connsiteX10" fmla="*/ 158115 w 2952750"/>
                  <a:gd name="connsiteY10" fmla="*/ 453390 h 1062990"/>
                  <a:gd name="connsiteX11" fmla="*/ 203835 w 2952750"/>
                  <a:gd name="connsiteY11" fmla="*/ 453390 h 1062990"/>
                  <a:gd name="connsiteX12" fmla="*/ 203835 w 2952750"/>
                  <a:gd name="connsiteY12" fmla="*/ 601980 h 1062990"/>
                  <a:gd name="connsiteX13" fmla="*/ 241935 w 2952750"/>
                  <a:gd name="connsiteY13" fmla="*/ 601980 h 1062990"/>
                  <a:gd name="connsiteX14" fmla="*/ 241935 w 2952750"/>
                  <a:gd name="connsiteY14" fmla="*/ 693420 h 1062990"/>
                  <a:gd name="connsiteX15" fmla="*/ 274320 w 2952750"/>
                  <a:gd name="connsiteY15" fmla="*/ 693420 h 1062990"/>
                  <a:gd name="connsiteX16" fmla="*/ 274320 w 2952750"/>
                  <a:gd name="connsiteY16" fmla="*/ 725805 h 1062990"/>
                  <a:gd name="connsiteX17" fmla="*/ 321945 w 2952750"/>
                  <a:gd name="connsiteY17" fmla="*/ 725805 h 1062990"/>
                  <a:gd name="connsiteX18" fmla="*/ 321945 w 2952750"/>
                  <a:gd name="connsiteY18" fmla="*/ 748665 h 1062990"/>
                  <a:gd name="connsiteX19" fmla="*/ 360045 w 2952750"/>
                  <a:gd name="connsiteY19" fmla="*/ 748665 h 1062990"/>
                  <a:gd name="connsiteX20" fmla="*/ 360045 w 2952750"/>
                  <a:gd name="connsiteY20" fmla="*/ 788670 h 1062990"/>
                  <a:gd name="connsiteX21" fmla="*/ 405765 w 2952750"/>
                  <a:gd name="connsiteY21" fmla="*/ 788670 h 1062990"/>
                  <a:gd name="connsiteX22" fmla="*/ 405765 w 2952750"/>
                  <a:gd name="connsiteY22" fmla="*/ 893445 h 1062990"/>
                  <a:gd name="connsiteX23" fmla="*/ 487680 w 2952750"/>
                  <a:gd name="connsiteY23" fmla="*/ 893445 h 1062990"/>
                  <a:gd name="connsiteX24" fmla="*/ 487680 w 2952750"/>
                  <a:gd name="connsiteY24" fmla="*/ 923925 h 1062990"/>
                  <a:gd name="connsiteX25" fmla="*/ 609600 w 2952750"/>
                  <a:gd name="connsiteY25" fmla="*/ 923925 h 1062990"/>
                  <a:gd name="connsiteX26" fmla="*/ 609600 w 2952750"/>
                  <a:gd name="connsiteY26" fmla="*/ 958215 h 1062990"/>
                  <a:gd name="connsiteX27" fmla="*/ 771525 w 2952750"/>
                  <a:gd name="connsiteY27" fmla="*/ 958215 h 1062990"/>
                  <a:gd name="connsiteX28" fmla="*/ 771525 w 2952750"/>
                  <a:gd name="connsiteY28" fmla="*/ 996315 h 1062990"/>
                  <a:gd name="connsiteX29" fmla="*/ 1228725 w 2952750"/>
                  <a:gd name="connsiteY29" fmla="*/ 996315 h 1062990"/>
                  <a:gd name="connsiteX30" fmla="*/ 1228725 w 2952750"/>
                  <a:gd name="connsiteY30" fmla="*/ 1030605 h 1062990"/>
                  <a:gd name="connsiteX31" fmla="*/ 1720215 w 2952750"/>
                  <a:gd name="connsiteY31" fmla="*/ 1030605 h 1062990"/>
                  <a:gd name="connsiteX32" fmla="*/ 1720215 w 2952750"/>
                  <a:gd name="connsiteY32" fmla="*/ 1062990 h 1062990"/>
                  <a:gd name="connsiteX33" fmla="*/ 2952750 w 2952750"/>
                  <a:gd name="connsiteY33" fmla="*/ 1062990 h 10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52750" h="1062990">
                    <a:moveTo>
                      <a:pt x="0" y="0"/>
                    </a:moveTo>
                    <a:lnTo>
                      <a:pt x="11430" y="0"/>
                    </a:lnTo>
                    <a:lnTo>
                      <a:pt x="11430" y="20955"/>
                    </a:lnTo>
                    <a:lnTo>
                      <a:pt x="30480" y="20955"/>
                    </a:lnTo>
                    <a:lnTo>
                      <a:pt x="30480" y="114300"/>
                    </a:lnTo>
                    <a:lnTo>
                      <a:pt x="80010" y="114300"/>
                    </a:lnTo>
                    <a:lnTo>
                      <a:pt x="80010" y="177165"/>
                    </a:lnTo>
                    <a:lnTo>
                      <a:pt x="114300" y="177165"/>
                    </a:lnTo>
                    <a:lnTo>
                      <a:pt x="114300" y="329565"/>
                    </a:lnTo>
                    <a:lnTo>
                      <a:pt x="158115" y="329565"/>
                    </a:lnTo>
                    <a:lnTo>
                      <a:pt x="158115" y="453390"/>
                    </a:lnTo>
                    <a:lnTo>
                      <a:pt x="203835" y="453390"/>
                    </a:lnTo>
                    <a:lnTo>
                      <a:pt x="203835" y="601980"/>
                    </a:lnTo>
                    <a:lnTo>
                      <a:pt x="241935" y="601980"/>
                    </a:lnTo>
                    <a:lnTo>
                      <a:pt x="241935" y="693420"/>
                    </a:lnTo>
                    <a:lnTo>
                      <a:pt x="274320" y="693420"/>
                    </a:lnTo>
                    <a:lnTo>
                      <a:pt x="274320" y="725805"/>
                    </a:lnTo>
                    <a:lnTo>
                      <a:pt x="321945" y="725805"/>
                    </a:lnTo>
                    <a:lnTo>
                      <a:pt x="321945" y="748665"/>
                    </a:lnTo>
                    <a:lnTo>
                      <a:pt x="360045" y="748665"/>
                    </a:lnTo>
                    <a:lnTo>
                      <a:pt x="360045" y="788670"/>
                    </a:lnTo>
                    <a:lnTo>
                      <a:pt x="405765" y="788670"/>
                    </a:lnTo>
                    <a:lnTo>
                      <a:pt x="405765" y="893445"/>
                    </a:lnTo>
                    <a:lnTo>
                      <a:pt x="487680" y="893445"/>
                    </a:lnTo>
                    <a:lnTo>
                      <a:pt x="487680" y="923925"/>
                    </a:lnTo>
                    <a:lnTo>
                      <a:pt x="609600" y="923925"/>
                    </a:lnTo>
                    <a:lnTo>
                      <a:pt x="609600" y="958215"/>
                    </a:lnTo>
                    <a:lnTo>
                      <a:pt x="771525" y="958215"/>
                    </a:lnTo>
                    <a:lnTo>
                      <a:pt x="771525" y="996315"/>
                    </a:lnTo>
                    <a:lnTo>
                      <a:pt x="1228725" y="996315"/>
                    </a:lnTo>
                    <a:lnTo>
                      <a:pt x="1228725" y="1030605"/>
                    </a:lnTo>
                    <a:lnTo>
                      <a:pt x="1720215" y="1030605"/>
                    </a:lnTo>
                    <a:lnTo>
                      <a:pt x="1720215" y="1062990"/>
                    </a:lnTo>
                    <a:lnTo>
                      <a:pt x="2952750" y="1062990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9B8B122C-13FF-4E78-BFA1-F4833AD4D4B5}"/>
                  </a:ext>
                </a:extLst>
              </p:cNvPr>
              <p:cNvSpPr/>
              <p:nvPr/>
            </p:nvSpPr>
            <p:spPr>
              <a:xfrm>
                <a:off x="8081010" y="2623185"/>
                <a:ext cx="784860" cy="38100"/>
              </a:xfrm>
              <a:custGeom>
                <a:avLst/>
                <a:gdLst>
                  <a:gd name="connsiteX0" fmla="*/ 0 w 784860"/>
                  <a:gd name="connsiteY0" fmla="*/ 0 h 38100"/>
                  <a:gd name="connsiteX1" fmla="*/ 377190 w 784860"/>
                  <a:gd name="connsiteY1" fmla="*/ 0 h 38100"/>
                  <a:gd name="connsiteX2" fmla="*/ 377190 w 784860"/>
                  <a:gd name="connsiteY2" fmla="*/ 38100 h 38100"/>
                  <a:gd name="connsiteX3" fmla="*/ 784860 w 78486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860" h="38100">
                    <a:moveTo>
                      <a:pt x="0" y="0"/>
                    </a:moveTo>
                    <a:lnTo>
                      <a:pt x="377190" y="0"/>
                    </a:lnTo>
                    <a:lnTo>
                      <a:pt x="377190" y="38100"/>
                    </a:lnTo>
                    <a:lnTo>
                      <a:pt x="784860" y="38100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Axes">
            <a:extLst>
              <a:ext uri="{FF2B5EF4-FFF2-40B4-BE49-F238E27FC236}">
                <a16:creationId xmlns:a16="http://schemas.microsoft.com/office/drawing/2014/main" id="{CFE06DF7-088D-4988-995B-86AEC946FF8A}"/>
              </a:ext>
            </a:extLst>
          </p:cNvPr>
          <p:cNvGrpSpPr/>
          <p:nvPr/>
        </p:nvGrpSpPr>
        <p:grpSpPr>
          <a:xfrm>
            <a:off x="4225586" y="1455074"/>
            <a:ext cx="4703625" cy="2305476"/>
            <a:chOff x="8629623" y="1026322"/>
            <a:chExt cx="4703625" cy="230547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B95364-5024-4140-A08C-662147A889D1}"/>
                </a:ext>
              </a:extLst>
            </p:cNvPr>
            <p:cNvCxnSpPr>
              <a:cxnSpLocks/>
            </p:cNvCxnSpPr>
            <p:nvPr/>
          </p:nvCxnSpPr>
          <p:spPr>
            <a:xfrm>
              <a:off x="9399269" y="2836982"/>
              <a:ext cx="38039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F6D73E-8218-49C2-ACF6-4C84006AB566}"/>
                </a:ext>
              </a:extLst>
            </p:cNvPr>
            <p:cNvCxnSpPr>
              <a:cxnSpLocks/>
            </p:cNvCxnSpPr>
            <p:nvPr/>
          </p:nvCxnSpPr>
          <p:spPr>
            <a:xfrm>
              <a:off x="9455065" y="1125728"/>
              <a:ext cx="0" cy="176632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82D6F1-DB8F-4B7A-9228-655A38940A18}"/>
                </a:ext>
              </a:extLst>
            </p:cNvPr>
            <p:cNvSpPr txBox="1"/>
            <p:nvPr/>
          </p:nvSpPr>
          <p:spPr>
            <a:xfrm>
              <a:off x="9370365" y="2891499"/>
              <a:ext cx="17209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0</a:t>
              </a:r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C675D8-1AEF-485F-838E-540893546AAA}"/>
                </a:ext>
              </a:extLst>
            </p:cNvPr>
            <p:cNvSpPr txBox="1"/>
            <p:nvPr/>
          </p:nvSpPr>
          <p:spPr>
            <a:xfrm>
              <a:off x="9225248" y="2727962"/>
              <a:ext cx="172089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0</a:t>
              </a:r>
              <a:endParaRPr lang="en-US" sz="14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E3EF12-208D-47C0-AB17-7F0EE94266BD}"/>
                </a:ext>
              </a:extLst>
            </p:cNvPr>
            <p:cNvCxnSpPr/>
            <p:nvPr/>
          </p:nvCxnSpPr>
          <p:spPr>
            <a:xfrm>
              <a:off x="9400201" y="2494399"/>
              <a:ext cx="54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FBC70F-C60C-4157-8D4E-FEFC9BF71B77}"/>
                </a:ext>
              </a:extLst>
            </p:cNvPr>
            <p:cNvSpPr txBox="1"/>
            <p:nvPr/>
          </p:nvSpPr>
          <p:spPr>
            <a:xfrm>
              <a:off x="9125861" y="2387760"/>
              <a:ext cx="27147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20</a:t>
              </a:r>
              <a:endParaRPr lang="en-US" sz="14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72CF02-C39B-4C76-9246-A9BC7757ABBE}"/>
                </a:ext>
              </a:extLst>
            </p:cNvPr>
            <p:cNvCxnSpPr/>
            <p:nvPr/>
          </p:nvCxnSpPr>
          <p:spPr>
            <a:xfrm>
              <a:off x="10028787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753669-EC32-4873-B1D9-DA335D1267DB}"/>
                </a:ext>
              </a:extLst>
            </p:cNvPr>
            <p:cNvSpPr txBox="1"/>
            <p:nvPr/>
          </p:nvSpPr>
          <p:spPr>
            <a:xfrm>
              <a:off x="9894394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14</a:t>
              </a:r>
              <a:endParaRPr lang="en-US" sz="14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914DCE-479E-418E-9B5D-1AD5BB9B5007}"/>
                </a:ext>
              </a:extLst>
            </p:cNvPr>
            <p:cNvCxnSpPr/>
            <p:nvPr/>
          </p:nvCxnSpPr>
          <p:spPr>
            <a:xfrm>
              <a:off x="9400201" y="2153881"/>
              <a:ext cx="54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B15F74-BC18-4C58-94CB-39365ED37D73}"/>
                </a:ext>
              </a:extLst>
            </p:cNvPr>
            <p:cNvSpPr txBox="1"/>
            <p:nvPr/>
          </p:nvSpPr>
          <p:spPr>
            <a:xfrm>
              <a:off x="9125861" y="2047244"/>
              <a:ext cx="27147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40</a:t>
              </a:r>
              <a:endParaRPr lang="en-US" sz="14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82F7B1-2FD5-4C4A-B079-D08C4E4AD7BF}"/>
                </a:ext>
              </a:extLst>
            </p:cNvPr>
            <p:cNvCxnSpPr/>
            <p:nvPr/>
          </p:nvCxnSpPr>
          <p:spPr>
            <a:xfrm>
              <a:off x="9400201" y="1813680"/>
              <a:ext cx="54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F7131F-E196-4117-8E59-DDE0CF2E8D16}"/>
                </a:ext>
              </a:extLst>
            </p:cNvPr>
            <p:cNvSpPr txBox="1"/>
            <p:nvPr/>
          </p:nvSpPr>
          <p:spPr>
            <a:xfrm>
              <a:off x="9125861" y="1704662"/>
              <a:ext cx="27147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60</a:t>
              </a:r>
              <a:endParaRPr lang="en-US" sz="14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94F56A-7A46-4410-BF15-3CCFC884376B}"/>
                </a:ext>
              </a:extLst>
            </p:cNvPr>
            <p:cNvCxnSpPr/>
            <p:nvPr/>
          </p:nvCxnSpPr>
          <p:spPr>
            <a:xfrm>
              <a:off x="9400201" y="1475701"/>
              <a:ext cx="54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0F728A-AEEC-4C93-A659-61F42253504C}"/>
                </a:ext>
              </a:extLst>
            </p:cNvPr>
            <p:cNvSpPr txBox="1"/>
            <p:nvPr/>
          </p:nvSpPr>
          <p:spPr>
            <a:xfrm>
              <a:off x="9125861" y="1366684"/>
              <a:ext cx="27147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80</a:t>
              </a:r>
              <a:endParaRPr lang="en-US" sz="14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E44909-CA88-4786-B2BB-4B9A19DAD7FA}"/>
                </a:ext>
              </a:extLst>
            </p:cNvPr>
            <p:cNvCxnSpPr/>
            <p:nvPr/>
          </p:nvCxnSpPr>
          <p:spPr>
            <a:xfrm>
              <a:off x="9400201" y="1132960"/>
              <a:ext cx="548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32E87A-7153-4AB1-BDF0-3B0F197568F6}"/>
                </a:ext>
              </a:extLst>
            </p:cNvPr>
            <p:cNvSpPr txBox="1"/>
            <p:nvPr/>
          </p:nvSpPr>
          <p:spPr>
            <a:xfrm>
              <a:off x="9026474" y="1026322"/>
              <a:ext cx="37086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/>
            <a:p>
              <a:pPr algn="r"/>
              <a:r>
                <a:rPr lang="en-GB" sz="1400" dirty="0"/>
                <a:t>100</a:t>
              </a:r>
              <a:endParaRPr lang="en-US" sz="14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0DA711-16D2-4F86-B8E0-43A6CEE3DFB7}"/>
                </a:ext>
              </a:extLst>
            </p:cNvPr>
            <p:cNvCxnSpPr/>
            <p:nvPr/>
          </p:nvCxnSpPr>
          <p:spPr>
            <a:xfrm>
              <a:off x="10603145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E4487C-8DF4-49D8-81A7-4AD794F57CEC}"/>
                </a:ext>
              </a:extLst>
            </p:cNvPr>
            <p:cNvSpPr txBox="1"/>
            <p:nvPr/>
          </p:nvSpPr>
          <p:spPr>
            <a:xfrm>
              <a:off x="10468752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28</a:t>
              </a:r>
              <a:endParaRPr lang="en-US" sz="14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633EB25-7764-42CE-A5C9-F9825A78C9EE}"/>
                </a:ext>
              </a:extLst>
            </p:cNvPr>
            <p:cNvCxnSpPr/>
            <p:nvPr/>
          </p:nvCxnSpPr>
          <p:spPr>
            <a:xfrm>
              <a:off x="11179566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3FA3AA-7C1A-4404-805C-07898F94299E}"/>
                </a:ext>
              </a:extLst>
            </p:cNvPr>
            <p:cNvSpPr txBox="1"/>
            <p:nvPr/>
          </p:nvSpPr>
          <p:spPr>
            <a:xfrm>
              <a:off x="11045173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42</a:t>
              </a:r>
              <a:endParaRPr lang="en-US" sz="14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FEFAF1-EF35-4B09-BA28-0E2E8D31D687}"/>
                </a:ext>
              </a:extLst>
            </p:cNvPr>
            <p:cNvCxnSpPr/>
            <p:nvPr/>
          </p:nvCxnSpPr>
          <p:spPr>
            <a:xfrm>
              <a:off x="11753923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01CE3B-EC35-4961-BCFE-8DFCEFED04D5}"/>
                </a:ext>
              </a:extLst>
            </p:cNvPr>
            <p:cNvSpPr txBox="1"/>
            <p:nvPr/>
          </p:nvSpPr>
          <p:spPr>
            <a:xfrm>
              <a:off x="11619530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56</a:t>
              </a:r>
              <a:endParaRPr lang="en-US" sz="14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94A87BB-DDC5-427F-92AD-E00B77854420}"/>
                </a:ext>
              </a:extLst>
            </p:cNvPr>
            <p:cNvCxnSpPr/>
            <p:nvPr/>
          </p:nvCxnSpPr>
          <p:spPr>
            <a:xfrm>
              <a:off x="12327804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90E15B-4224-41B4-9501-18A7FAF5CEA8}"/>
                </a:ext>
              </a:extLst>
            </p:cNvPr>
            <p:cNvSpPr txBox="1"/>
            <p:nvPr/>
          </p:nvSpPr>
          <p:spPr>
            <a:xfrm>
              <a:off x="12193411" y="2891499"/>
              <a:ext cx="27147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70</a:t>
              </a:r>
              <a:endParaRPr lang="en-US" sz="14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8EA088-15CC-43B7-91B2-23C68E7087D0}"/>
                </a:ext>
              </a:extLst>
            </p:cNvPr>
            <p:cNvCxnSpPr/>
            <p:nvPr/>
          </p:nvCxnSpPr>
          <p:spPr>
            <a:xfrm>
              <a:off x="12906606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10CD35-F21C-481D-B5BA-A75DD080854F}"/>
                </a:ext>
              </a:extLst>
            </p:cNvPr>
            <p:cNvSpPr txBox="1"/>
            <p:nvPr/>
          </p:nvSpPr>
          <p:spPr>
            <a:xfrm>
              <a:off x="12772213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84</a:t>
              </a:r>
              <a:endParaRPr lang="en-US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17D6DA-ED00-47CA-93AB-BDBC468744E9}"/>
                </a:ext>
              </a:extLst>
            </p:cNvPr>
            <p:cNvSpPr txBox="1"/>
            <p:nvPr/>
          </p:nvSpPr>
          <p:spPr>
            <a:xfrm>
              <a:off x="10856865" y="3116354"/>
              <a:ext cx="93750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400" dirty="0"/>
                <a:t>Time (days)</a:t>
              </a:r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480739-7885-46E2-8C63-7079C32E1C69}"/>
                </a:ext>
              </a:extLst>
            </p:cNvPr>
            <p:cNvSpPr txBox="1"/>
            <p:nvPr/>
          </p:nvSpPr>
          <p:spPr>
            <a:xfrm rot="16200000">
              <a:off x="7944980" y="1769528"/>
              <a:ext cx="18001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400" dirty="0"/>
                <a:t>Cumulative proportion </a:t>
              </a:r>
              <a:br>
                <a:rPr lang="en-GB" sz="1400" dirty="0"/>
              </a:br>
              <a:r>
                <a:rPr lang="en-GB" sz="1400" dirty="0"/>
                <a:t>surviving (%)</a:t>
              </a:r>
              <a:endParaRPr lang="en-US" sz="14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F9E8FE1-D95B-44B0-A5C7-184E6CA8A378}"/>
                </a:ext>
              </a:extLst>
            </p:cNvPr>
            <p:cNvCxnSpPr/>
            <p:nvPr/>
          </p:nvCxnSpPr>
          <p:spPr>
            <a:xfrm>
              <a:off x="9739227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BA4F69-1C4C-4A65-A898-06087BAB19AB}"/>
                </a:ext>
              </a:extLst>
            </p:cNvPr>
            <p:cNvSpPr txBox="1"/>
            <p:nvPr/>
          </p:nvSpPr>
          <p:spPr>
            <a:xfrm>
              <a:off x="9654527" y="2891499"/>
              <a:ext cx="172089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7</a:t>
              </a:r>
              <a:endParaRPr lang="en-US" sz="1400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56357A-5440-4FFF-B5C0-3AB4BB37FCF7}"/>
                </a:ext>
              </a:extLst>
            </p:cNvPr>
            <p:cNvCxnSpPr/>
            <p:nvPr/>
          </p:nvCxnSpPr>
          <p:spPr>
            <a:xfrm>
              <a:off x="10318665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701F5A-3C95-4D85-9C6D-7F3C5C7691FE}"/>
                </a:ext>
              </a:extLst>
            </p:cNvPr>
            <p:cNvSpPr txBox="1"/>
            <p:nvPr/>
          </p:nvSpPr>
          <p:spPr>
            <a:xfrm>
              <a:off x="10184272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21</a:t>
              </a:r>
              <a:endParaRPr lang="en-US" sz="14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6AF351-3E19-4DAC-A054-1C35B86FC8F5}"/>
                </a:ext>
              </a:extLst>
            </p:cNvPr>
            <p:cNvCxnSpPr/>
            <p:nvPr/>
          </p:nvCxnSpPr>
          <p:spPr>
            <a:xfrm>
              <a:off x="10890006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21B72A-5877-4202-92E2-9CA238F51EB8}"/>
                </a:ext>
              </a:extLst>
            </p:cNvPr>
            <p:cNvSpPr txBox="1"/>
            <p:nvPr/>
          </p:nvSpPr>
          <p:spPr>
            <a:xfrm>
              <a:off x="10755613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35</a:t>
              </a:r>
              <a:endParaRPr lang="en-US" sz="14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4AD38C-2EC4-4252-A3AC-911CEE03C660}"/>
                </a:ext>
              </a:extLst>
            </p:cNvPr>
            <p:cNvCxnSpPr/>
            <p:nvPr/>
          </p:nvCxnSpPr>
          <p:spPr>
            <a:xfrm>
              <a:off x="11464363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5852B4E-6D5E-4CFC-94C0-53E690AE6927}"/>
                </a:ext>
              </a:extLst>
            </p:cNvPr>
            <p:cNvSpPr txBox="1"/>
            <p:nvPr/>
          </p:nvSpPr>
          <p:spPr>
            <a:xfrm>
              <a:off x="11329970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49</a:t>
              </a:r>
              <a:endParaRPr lang="en-US" sz="14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9C40D84-DED2-4EBB-8A7E-914D24157393}"/>
                </a:ext>
              </a:extLst>
            </p:cNvPr>
            <p:cNvCxnSpPr/>
            <p:nvPr/>
          </p:nvCxnSpPr>
          <p:spPr>
            <a:xfrm>
              <a:off x="12043324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AA28C2-B0E4-45C1-86E8-BF30481ADF4C}"/>
                </a:ext>
              </a:extLst>
            </p:cNvPr>
            <p:cNvSpPr txBox="1"/>
            <p:nvPr/>
          </p:nvSpPr>
          <p:spPr>
            <a:xfrm>
              <a:off x="11908931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63</a:t>
              </a:r>
              <a:endParaRPr lang="en-US" sz="1400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A03B11E-B6CC-43E0-9358-6656C7CC0714}"/>
                </a:ext>
              </a:extLst>
            </p:cNvPr>
            <p:cNvCxnSpPr/>
            <p:nvPr/>
          </p:nvCxnSpPr>
          <p:spPr>
            <a:xfrm>
              <a:off x="12617046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2630793-DFD1-40AB-9FEB-D382C393B667}"/>
                </a:ext>
              </a:extLst>
            </p:cNvPr>
            <p:cNvSpPr txBox="1"/>
            <p:nvPr/>
          </p:nvSpPr>
          <p:spPr>
            <a:xfrm>
              <a:off x="12482653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77</a:t>
              </a:r>
              <a:endParaRPr lang="en-US" sz="1400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C78BF57-A66C-446E-B21B-FA4BCB710F25}"/>
                </a:ext>
              </a:extLst>
            </p:cNvPr>
            <p:cNvCxnSpPr/>
            <p:nvPr/>
          </p:nvCxnSpPr>
          <p:spPr>
            <a:xfrm>
              <a:off x="13196166" y="2836982"/>
              <a:ext cx="0" cy="54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B2F99FC-23AD-44FB-9B4B-FA6BD5BF9465}"/>
                </a:ext>
              </a:extLst>
            </p:cNvPr>
            <p:cNvSpPr txBox="1"/>
            <p:nvPr/>
          </p:nvSpPr>
          <p:spPr>
            <a:xfrm>
              <a:off x="13061773" y="2891499"/>
              <a:ext cx="27147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91</a:t>
              </a:r>
              <a:endParaRPr lang="en-US" sz="1400" dirty="0"/>
            </a:p>
          </p:txBody>
        </p:sp>
      </p:grpSp>
      <p:grpSp>
        <p:nvGrpSpPr>
          <p:cNvPr id="11" name="Legend">
            <a:extLst>
              <a:ext uri="{FF2B5EF4-FFF2-40B4-BE49-F238E27FC236}">
                <a16:creationId xmlns:a16="http://schemas.microsoft.com/office/drawing/2014/main" id="{96AB3EFC-F6F3-4AA7-A9D0-2181136E5D3F}"/>
              </a:ext>
            </a:extLst>
          </p:cNvPr>
          <p:cNvGrpSpPr/>
          <p:nvPr/>
        </p:nvGrpSpPr>
        <p:grpSpPr>
          <a:xfrm>
            <a:off x="7286919" y="1541929"/>
            <a:ext cx="1292183" cy="430887"/>
            <a:chOff x="7406992" y="1541929"/>
            <a:chExt cx="1292183" cy="43088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A820DD-FF3A-4FF8-8C7A-4EF26E685654}"/>
                </a:ext>
              </a:extLst>
            </p:cNvPr>
            <p:cNvSpPr txBox="1"/>
            <p:nvPr/>
          </p:nvSpPr>
          <p:spPr>
            <a:xfrm>
              <a:off x="7685509" y="1541929"/>
              <a:ext cx="1013666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GB" sz="1400" dirty="0"/>
                <a:t>HVP (n=92)</a:t>
              </a:r>
            </a:p>
            <a:p>
              <a:r>
                <a:rPr lang="en-US" sz="1400" dirty="0"/>
                <a:t>S</a:t>
              </a:r>
              <a:r>
                <a:rPr lang="en-GB" sz="1400" dirty="0"/>
                <a:t>MT (n=90)</a:t>
              </a:r>
              <a:endParaRPr lang="en-US" sz="1400" dirty="0"/>
            </a:p>
          </p:txBody>
        </p: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88081383-F749-4D11-9736-197070998B2F}"/>
                </a:ext>
              </a:extLst>
            </p:cNvPr>
            <p:cNvCxnSpPr>
              <a:cxnSpLocks/>
            </p:cNvCxnSpPr>
            <p:nvPr/>
          </p:nvCxnSpPr>
          <p:spPr>
            <a:xfrm>
              <a:off x="7406992" y="1651660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FE7BA3-974F-42BA-9B08-07CA65E62BE2}"/>
                </a:ext>
              </a:extLst>
            </p:cNvPr>
            <p:cNvCxnSpPr>
              <a:cxnSpLocks/>
            </p:cNvCxnSpPr>
            <p:nvPr/>
          </p:nvCxnSpPr>
          <p:spPr>
            <a:xfrm>
              <a:off x="7406992" y="1864256"/>
              <a:ext cx="216024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290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brain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2438" y="2886075"/>
            <a:ext cx="1905000" cy="1943100"/>
          </a:xfrm>
          <a:noFill/>
          <a:ln w="28575">
            <a:solidFill>
              <a:srgbClr val="000000"/>
            </a:solidFill>
          </a:ln>
        </p:spPr>
      </p:pic>
      <p:pic>
        <p:nvPicPr>
          <p:cNvPr id="43012" name="Picture 8" descr="F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43488" y="1295400"/>
            <a:ext cx="3643312" cy="44196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62000" y="1905000"/>
            <a:ext cx="3581400" cy="3200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5060" name="Freeform 7"/>
          <p:cNvSpPr>
            <a:spLocks/>
          </p:cNvSpPr>
          <p:nvPr/>
        </p:nvSpPr>
        <p:spPr bwMode="auto">
          <a:xfrm>
            <a:off x="5078413" y="2147888"/>
            <a:ext cx="3470275" cy="3492500"/>
          </a:xfrm>
          <a:custGeom>
            <a:avLst/>
            <a:gdLst>
              <a:gd name="T0" fmla="*/ 2147483647 w 2186"/>
              <a:gd name="T1" fmla="*/ 2147483647 h 2200"/>
              <a:gd name="T2" fmla="*/ 2147483647 w 2186"/>
              <a:gd name="T3" fmla="*/ 2147483647 h 2200"/>
              <a:gd name="T4" fmla="*/ 2147483647 w 2186"/>
              <a:gd name="T5" fmla="*/ 2147483647 h 2200"/>
              <a:gd name="T6" fmla="*/ 2147483647 w 2186"/>
              <a:gd name="T7" fmla="*/ 2147483647 h 2200"/>
              <a:gd name="T8" fmla="*/ 2147483647 w 2186"/>
              <a:gd name="T9" fmla="*/ 2147483647 h 2200"/>
              <a:gd name="T10" fmla="*/ 2147483647 w 2186"/>
              <a:gd name="T11" fmla="*/ 2147483647 h 2200"/>
              <a:gd name="T12" fmla="*/ 2147483647 w 2186"/>
              <a:gd name="T13" fmla="*/ 2147483647 h 2200"/>
              <a:gd name="T14" fmla="*/ 2147483647 w 2186"/>
              <a:gd name="T15" fmla="*/ 2147483647 h 2200"/>
              <a:gd name="T16" fmla="*/ 2147483647 w 2186"/>
              <a:gd name="T17" fmla="*/ 2147483647 h 2200"/>
              <a:gd name="T18" fmla="*/ 2147483647 w 2186"/>
              <a:gd name="T19" fmla="*/ 2147483647 h 2200"/>
              <a:gd name="T20" fmla="*/ 2147483647 w 2186"/>
              <a:gd name="T21" fmla="*/ 2147483647 h 2200"/>
              <a:gd name="T22" fmla="*/ 2147483647 w 2186"/>
              <a:gd name="T23" fmla="*/ 2147483647 h 2200"/>
              <a:gd name="T24" fmla="*/ 2147483647 w 2186"/>
              <a:gd name="T25" fmla="*/ 2147483647 h 2200"/>
              <a:gd name="T26" fmla="*/ 2147483647 w 2186"/>
              <a:gd name="T27" fmla="*/ 2147483647 h 2200"/>
              <a:gd name="T28" fmla="*/ 2147483647 w 2186"/>
              <a:gd name="T29" fmla="*/ 2147483647 h 2200"/>
              <a:gd name="T30" fmla="*/ 2147483647 w 2186"/>
              <a:gd name="T31" fmla="*/ 2147483647 h 2200"/>
              <a:gd name="T32" fmla="*/ 2147483647 w 2186"/>
              <a:gd name="T33" fmla="*/ 2147483647 h 2200"/>
              <a:gd name="T34" fmla="*/ 2147483647 w 2186"/>
              <a:gd name="T35" fmla="*/ 2147483647 h 2200"/>
              <a:gd name="T36" fmla="*/ 2147483647 w 2186"/>
              <a:gd name="T37" fmla="*/ 2147483647 h 2200"/>
              <a:gd name="T38" fmla="*/ 2147483647 w 2186"/>
              <a:gd name="T39" fmla="*/ 2147483647 h 2200"/>
              <a:gd name="T40" fmla="*/ 2147483647 w 2186"/>
              <a:gd name="T41" fmla="*/ 2147483647 h 2200"/>
              <a:gd name="T42" fmla="*/ 2147483647 w 2186"/>
              <a:gd name="T43" fmla="*/ 2147483647 h 2200"/>
              <a:gd name="T44" fmla="*/ 2147483647 w 2186"/>
              <a:gd name="T45" fmla="*/ 2147483647 h 2200"/>
              <a:gd name="T46" fmla="*/ 2147483647 w 2186"/>
              <a:gd name="T47" fmla="*/ 2147483647 h 2200"/>
              <a:gd name="T48" fmla="*/ 2147483647 w 2186"/>
              <a:gd name="T49" fmla="*/ 2147483647 h 2200"/>
              <a:gd name="T50" fmla="*/ 2147483647 w 2186"/>
              <a:gd name="T51" fmla="*/ 2147483647 h 2200"/>
              <a:gd name="T52" fmla="*/ 2147483647 w 2186"/>
              <a:gd name="T53" fmla="*/ 2147483647 h 2200"/>
              <a:gd name="T54" fmla="*/ 2147483647 w 2186"/>
              <a:gd name="T55" fmla="*/ 2147483647 h 2200"/>
              <a:gd name="T56" fmla="*/ 2147483647 w 2186"/>
              <a:gd name="T57" fmla="*/ 2147483647 h 2200"/>
              <a:gd name="T58" fmla="*/ 2147483647 w 2186"/>
              <a:gd name="T59" fmla="*/ 2147483647 h 2200"/>
              <a:gd name="T60" fmla="*/ 2147483647 w 2186"/>
              <a:gd name="T61" fmla="*/ 2147483647 h 2200"/>
              <a:gd name="T62" fmla="*/ 2147483647 w 2186"/>
              <a:gd name="T63" fmla="*/ 2147483647 h 2200"/>
              <a:gd name="T64" fmla="*/ 2147483647 w 2186"/>
              <a:gd name="T65" fmla="*/ 2147483647 h 2200"/>
              <a:gd name="T66" fmla="*/ 2147483647 w 2186"/>
              <a:gd name="T67" fmla="*/ 2147483647 h 2200"/>
              <a:gd name="T68" fmla="*/ 2147483647 w 2186"/>
              <a:gd name="T69" fmla="*/ 2147483647 h 2200"/>
              <a:gd name="T70" fmla="*/ 2147483647 w 2186"/>
              <a:gd name="T71" fmla="*/ 2147483647 h 2200"/>
              <a:gd name="T72" fmla="*/ 2147483647 w 2186"/>
              <a:gd name="T73" fmla="*/ 2147483647 h 2200"/>
              <a:gd name="T74" fmla="*/ 2147483647 w 2186"/>
              <a:gd name="T75" fmla="*/ 2147483647 h 2200"/>
              <a:gd name="T76" fmla="*/ 2147483647 w 2186"/>
              <a:gd name="T77" fmla="*/ 2147483647 h 2200"/>
              <a:gd name="T78" fmla="*/ 2147483647 w 2186"/>
              <a:gd name="T79" fmla="*/ 2147483647 h 2200"/>
              <a:gd name="T80" fmla="*/ 2147483647 w 2186"/>
              <a:gd name="T81" fmla="*/ 2147483647 h 2200"/>
              <a:gd name="T82" fmla="*/ 2147483647 w 2186"/>
              <a:gd name="T83" fmla="*/ 2147483647 h 2200"/>
              <a:gd name="T84" fmla="*/ 2147483647 w 2186"/>
              <a:gd name="T85" fmla="*/ 2147483647 h 2200"/>
              <a:gd name="T86" fmla="*/ 2147483647 w 2186"/>
              <a:gd name="T87" fmla="*/ 2147483647 h 2200"/>
              <a:gd name="T88" fmla="*/ 2147483647 w 2186"/>
              <a:gd name="T89" fmla="*/ 2147483647 h 2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86"/>
              <a:gd name="T136" fmla="*/ 0 h 2200"/>
              <a:gd name="T137" fmla="*/ 2186 w 2186"/>
              <a:gd name="T138" fmla="*/ 2200 h 22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86" h="2200">
                <a:moveTo>
                  <a:pt x="988" y="1052"/>
                </a:moveTo>
                <a:cubicBezTo>
                  <a:pt x="942" y="1035"/>
                  <a:pt x="976" y="1053"/>
                  <a:pt x="943" y="1015"/>
                </a:cubicBezTo>
                <a:cubicBezTo>
                  <a:pt x="912" y="979"/>
                  <a:pt x="869" y="944"/>
                  <a:pt x="824" y="933"/>
                </a:cubicBezTo>
                <a:cubicBezTo>
                  <a:pt x="664" y="942"/>
                  <a:pt x="701" y="931"/>
                  <a:pt x="604" y="978"/>
                </a:cubicBezTo>
                <a:cubicBezTo>
                  <a:pt x="595" y="969"/>
                  <a:pt x="588" y="958"/>
                  <a:pt x="577" y="951"/>
                </a:cubicBezTo>
                <a:cubicBezTo>
                  <a:pt x="569" y="946"/>
                  <a:pt x="556" y="949"/>
                  <a:pt x="550" y="942"/>
                </a:cubicBezTo>
                <a:cubicBezTo>
                  <a:pt x="543" y="933"/>
                  <a:pt x="525" y="854"/>
                  <a:pt x="522" y="841"/>
                </a:cubicBezTo>
                <a:cubicBezTo>
                  <a:pt x="532" y="767"/>
                  <a:pt x="538" y="715"/>
                  <a:pt x="559" y="649"/>
                </a:cubicBezTo>
                <a:cubicBezTo>
                  <a:pt x="518" y="622"/>
                  <a:pt x="485" y="634"/>
                  <a:pt x="440" y="649"/>
                </a:cubicBezTo>
                <a:cubicBezTo>
                  <a:pt x="389" y="641"/>
                  <a:pt x="366" y="651"/>
                  <a:pt x="348" y="604"/>
                </a:cubicBezTo>
                <a:cubicBezTo>
                  <a:pt x="373" y="567"/>
                  <a:pt x="388" y="568"/>
                  <a:pt x="431" y="558"/>
                </a:cubicBezTo>
                <a:cubicBezTo>
                  <a:pt x="513" y="564"/>
                  <a:pt x="597" y="559"/>
                  <a:pt x="678" y="576"/>
                </a:cubicBezTo>
                <a:cubicBezTo>
                  <a:pt x="690" y="579"/>
                  <a:pt x="679" y="603"/>
                  <a:pt x="687" y="613"/>
                </a:cubicBezTo>
                <a:cubicBezTo>
                  <a:pt x="697" y="626"/>
                  <a:pt x="772" y="647"/>
                  <a:pt x="778" y="649"/>
                </a:cubicBezTo>
                <a:cubicBezTo>
                  <a:pt x="787" y="652"/>
                  <a:pt x="806" y="658"/>
                  <a:pt x="806" y="658"/>
                </a:cubicBezTo>
                <a:cubicBezTo>
                  <a:pt x="832" y="656"/>
                  <a:pt x="921" y="660"/>
                  <a:pt x="934" y="631"/>
                </a:cubicBezTo>
                <a:cubicBezTo>
                  <a:pt x="943" y="611"/>
                  <a:pt x="938" y="588"/>
                  <a:pt x="943" y="567"/>
                </a:cubicBezTo>
                <a:cubicBezTo>
                  <a:pt x="947" y="548"/>
                  <a:pt x="955" y="530"/>
                  <a:pt x="961" y="512"/>
                </a:cubicBezTo>
                <a:cubicBezTo>
                  <a:pt x="971" y="481"/>
                  <a:pt x="998" y="458"/>
                  <a:pt x="1016" y="430"/>
                </a:cubicBezTo>
                <a:cubicBezTo>
                  <a:pt x="1043" y="389"/>
                  <a:pt x="1062" y="343"/>
                  <a:pt x="1089" y="302"/>
                </a:cubicBezTo>
                <a:cubicBezTo>
                  <a:pt x="1077" y="215"/>
                  <a:pt x="1092" y="213"/>
                  <a:pt x="1116" y="137"/>
                </a:cubicBezTo>
                <a:cubicBezTo>
                  <a:pt x="1118" y="127"/>
                  <a:pt x="1131" y="23"/>
                  <a:pt x="1144" y="9"/>
                </a:cubicBezTo>
                <a:cubicBezTo>
                  <a:pt x="1151" y="2"/>
                  <a:pt x="1162" y="3"/>
                  <a:pt x="1171" y="0"/>
                </a:cubicBezTo>
                <a:cubicBezTo>
                  <a:pt x="1213" y="40"/>
                  <a:pt x="1206" y="102"/>
                  <a:pt x="1217" y="156"/>
                </a:cubicBezTo>
                <a:cubicBezTo>
                  <a:pt x="1225" y="196"/>
                  <a:pt x="1259" y="223"/>
                  <a:pt x="1281" y="256"/>
                </a:cubicBezTo>
                <a:cubicBezTo>
                  <a:pt x="1292" y="313"/>
                  <a:pt x="1280" y="375"/>
                  <a:pt x="1299" y="430"/>
                </a:cubicBezTo>
                <a:cubicBezTo>
                  <a:pt x="1303" y="441"/>
                  <a:pt x="1317" y="417"/>
                  <a:pt x="1327" y="412"/>
                </a:cubicBezTo>
                <a:cubicBezTo>
                  <a:pt x="1336" y="407"/>
                  <a:pt x="1372" y="396"/>
                  <a:pt x="1382" y="393"/>
                </a:cubicBezTo>
                <a:cubicBezTo>
                  <a:pt x="1447" y="428"/>
                  <a:pt x="1429" y="457"/>
                  <a:pt x="1436" y="540"/>
                </a:cubicBezTo>
                <a:cubicBezTo>
                  <a:pt x="1444" y="539"/>
                  <a:pt x="1565" y="529"/>
                  <a:pt x="1592" y="521"/>
                </a:cubicBezTo>
                <a:cubicBezTo>
                  <a:pt x="1784" y="462"/>
                  <a:pt x="1625" y="510"/>
                  <a:pt x="1711" y="466"/>
                </a:cubicBezTo>
                <a:cubicBezTo>
                  <a:pt x="1772" y="435"/>
                  <a:pt x="1847" y="414"/>
                  <a:pt x="1912" y="393"/>
                </a:cubicBezTo>
                <a:cubicBezTo>
                  <a:pt x="2177" y="416"/>
                  <a:pt x="2108" y="350"/>
                  <a:pt x="2150" y="485"/>
                </a:cubicBezTo>
                <a:cubicBezTo>
                  <a:pt x="2155" y="500"/>
                  <a:pt x="2162" y="515"/>
                  <a:pt x="2168" y="530"/>
                </a:cubicBezTo>
                <a:cubicBezTo>
                  <a:pt x="2174" y="591"/>
                  <a:pt x="2186" y="652"/>
                  <a:pt x="2186" y="713"/>
                </a:cubicBezTo>
                <a:cubicBezTo>
                  <a:pt x="2186" y="748"/>
                  <a:pt x="2138" y="785"/>
                  <a:pt x="2122" y="814"/>
                </a:cubicBezTo>
                <a:cubicBezTo>
                  <a:pt x="2076" y="899"/>
                  <a:pt x="2046" y="965"/>
                  <a:pt x="1976" y="1033"/>
                </a:cubicBezTo>
                <a:cubicBezTo>
                  <a:pt x="1924" y="1084"/>
                  <a:pt x="1875" y="1122"/>
                  <a:pt x="1811" y="1161"/>
                </a:cubicBezTo>
                <a:cubicBezTo>
                  <a:pt x="1785" y="1177"/>
                  <a:pt x="1720" y="1180"/>
                  <a:pt x="1720" y="1180"/>
                </a:cubicBezTo>
                <a:cubicBezTo>
                  <a:pt x="1664" y="1160"/>
                  <a:pt x="1652" y="1137"/>
                  <a:pt x="1610" y="1088"/>
                </a:cubicBezTo>
                <a:cubicBezTo>
                  <a:pt x="1596" y="1052"/>
                  <a:pt x="1592" y="1015"/>
                  <a:pt x="1564" y="988"/>
                </a:cubicBezTo>
                <a:cubicBezTo>
                  <a:pt x="1543" y="903"/>
                  <a:pt x="1567" y="928"/>
                  <a:pt x="1519" y="896"/>
                </a:cubicBezTo>
                <a:cubicBezTo>
                  <a:pt x="1516" y="875"/>
                  <a:pt x="1527" y="845"/>
                  <a:pt x="1510" y="832"/>
                </a:cubicBezTo>
                <a:cubicBezTo>
                  <a:pt x="1484" y="811"/>
                  <a:pt x="1467" y="879"/>
                  <a:pt x="1464" y="887"/>
                </a:cubicBezTo>
                <a:cubicBezTo>
                  <a:pt x="1475" y="997"/>
                  <a:pt x="1490" y="1112"/>
                  <a:pt x="1528" y="1216"/>
                </a:cubicBezTo>
                <a:cubicBezTo>
                  <a:pt x="1542" y="1254"/>
                  <a:pt x="1548" y="1275"/>
                  <a:pt x="1583" y="1298"/>
                </a:cubicBezTo>
                <a:cubicBezTo>
                  <a:pt x="1603" y="1328"/>
                  <a:pt x="1626" y="1347"/>
                  <a:pt x="1638" y="1381"/>
                </a:cubicBezTo>
                <a:cubicBezTo>
                  <a:pt x="1625" y="1755"/>
                  <a:pt x="1561" y="1695"/>
                  <a:pt x="1930" y="1682"/>
                </a:cubicBezTo>
                <a:cubicBezTo>
                  <a:pt x="1976" y="1717"/>
                  <a:pt x="2024" y="1720"/>
                  <a:pt x="2076" y="1746"/>
                </a:cubicBezTo>
                <a:cubicBezTo>
                  <a:pt x="2087" y="1796"/>
                  <a:pt x="2104" y="1879"/>
                  <a:pt x="2067" y="1920"/>
                </a:cubicBezTo>
                <a:cubicBezTo>
                  <a:pt x="2048" y="1941"/>
                  <a:pt x="2024" y="1956"/>
                  <a:pt x="2003" y="1975"/>
                </a:cubicBezTo>
                <a:cubicBezTo>
                  <a:pt x="1987" y="1990"/>
                  <a:pt x="1958" y="2021"/>
                  <a:pt x="1958" y="2021"/>
                </a:cubicBezTo>
                <a:cubicBezTo>
                  <a:pt x="1918" y="2018"/>
                  <a:pt x="1877" y="2023"/>
                  <a:pt x="1839" y="2012"/>
                </a:cubicBezTo>
                <a:cubicBezTo>
                  <a:pt x="1809" y="2003"/>
                  <a:pt x="1849" y="1949"/>
                  <a:pt x="1848" y="1948"/>
                </a:cubicBezTo>
                <a:cubicBezTo>
                  <a:pt x="1842" y="1939"/>
                  <a:pt x="1753" y="1981"/>
                  <a:pt x="1747" y="1984"/>
                </a:cubicBezTo>
                <a:cubicBezTo>
                  <a:pt x="1716" y="1967"/>
                  <a:pt x="1689" y="1941"/>
                  <a:pt x="1656" y="1929"/>
                </a:cubicBezTo>
                <a:cubicBezTo>
                  <a:pt x="1632" y="1920"/>
                  <a:pt x="1583" y="1911"/>
                  <a:pt x="1583" y="1911"/>
                </a:cubicBezTo>
                <a:cubicBezTo>
                  <a:pt x="1565" y="1917"/>
                  <a:pt x="1534" y="1947"/>
                  <a:pt x="1528" y="1929"/>
                </a:cubicBezTo>
                <a:cubicBezTo>
                  <a:pt x="1525" y="1920"/>
                  <a:pt x="1527" y="1907"/>
                  <a:pt x="1519" y="1902"/>
                </a:cubicBezTo>
                <a:cubicBezTo>
                  <a:pt x="1497" y="1890"/>
                  <a:pt x="1470" y="1890"/>
                  <a:pt x="1446" y="1884"/>
                </a:cubicBezTo>
                <a:cubicBezTo>
                  <a:pt x="1452" y="1872"/>
                  <a:pt x="1459" y="1860"/>
                  <a:pt x="1464" y="1847"/>
                </a:cubicBezTo>
                <a:cubicBezTo>
                  <a:pt x="1471" y="1829"/>
                  <a:pt x="1482" y="1792"/>
                  <a:pt x="1482" y="1792"/>
                </a:cubicBezTo>
                <a:cubicBezTo>
                  <a:pt x="1464" y="1786"/>
                  <a:pt x="1433" y="1792"/>
                  <a:pt x="1427" y="1774"/>
                </a:cubicBezTo>
                <a:cubicBezTo>
                  <a:pt x="1412" y="1728"/>
                  <a:pt x="1442" y="1674"/>
                  <a:pt x="1427" y="1628"/>
                </a:cubicBezTo>
                <a:cubicBezTo>
                  <a:pt x="1448" y="1558"/>
                  <a:pt x="1457" y="1553"/>
                  <a:pt x="1391" y="1536"/>
                </a:cubicBezTo>
                <a:cubicBezTo>
                  <a:pt x="1385" y="1499"/>
                  <a:pt x="1388" y="1460"/>
                  <a:pt x="1372" y="1426"/>
                </a:cubicBezTo>
                <a:cubicBezTo>
                  <a:pt x="1367" y="1415"/>
                  <a:pt x="1340" y="1429"/>
                  <a:pt x="1336" y="1417"/>
                </a:cubicBezTo>
                <a:cubicBezTo>
                  <a:pt x="1278" y="1220"/>
                  <a:pt x="1385" y="1259"/>
                  <a:pt x="1272" y="1234"/>
                </a:cubicBezTo>
                <a:cubicBezTo>
                  <a:pt x="1266" y="1222"/>
                  <a:pt x="1258" y="1211"/>
                  <a:pt x="1254" y="1198"/>
                </a:cubicBezTo>
                <a:cubicBezTo>
                  <a:pt x="1248" y="1177"/>
                  <a:pt x="1265" y="1138"/>
                  <a:pt x="1244" y="1134"/>
                </a:cubicBezTo>
                <a:cubicBezTo>
                  <a:pt x="1229" y="1131"/>
                  <a:pt x="1181" y="1251"/>
                  <a:pt x="1180" y="1253"/>
                </a:cubicBezTo>
                <a:cubicBezTo>
                  <a:pt x="1156" y="1373"/>
                  <a:pt x="1106" y="1476"/>
                  <a:pt x="1062" y="1591"/>
                </a:cubicBezTo>
                <a:cubicBezTo>
                  <a:pt x="1049" y="1623"/>
                  <a:pt x="1037" y="1681"/>
                  <a:pt x="1016" y="1710"/>
                </a:cubicBezTo>
                <a:cubicBezTo>
                  <a:pt x="997" y="1736"/>
                  <a:pt x="973" y="1758"/>
                  <a:pt x="952" y="1783"/>
                </a:cubicBezTo>
                <a:cubicBezTo>
                  <a:pt x="911" y="1832"/>
                  <a:pt x="916" y="1877"/>
                  <a:pt x="851" y="1893"/>
                </a:cubicBezTo>
                <a:cubicBezTo>
                  <a:pt x="818" y="1940"/>
                  <a:pt x="811" y="1967"/>
                  <a:pt x="760" y="1984"/>
                </a:cubicBezTo>
                <a:cubicBezTo>
                  <a:pt x="748" y="1996"/>
                  <a:pt x="734" y="2008"/>
                  <a:pt x="723" y="2021"/>
                </a:cubicBezTo>
                <a:cubicBezTo>
                  <a:pt x="713" y="2032"/>
                  <a:pt x="709" y="2050"/>
                  <a:pt x="696" y="2057"/>
                </a:cubicBezTo>
                <a:cubicBezTo>
                  <a:pt x="688" y="2061"/>
                  <a:pt x="714" y="2030"/>
                  <a:pt x="705" y="2030"/>
                </a:cubicBezTo>
                <a:cubicBezTo>
                  <a:pt x="687" y="2030"/>
                  <a:pt x="674" y="2048"/>
                  <a:pt x="659" y="2057"/>
                </a:cubicBezTo>
                <a:cubicBezTo>
                  <a:pt x="668" y="2045"/>
                  <a:pt x="695" y="2008"/>
                  <a:pt x="687" y="2021"/>
                </a:cubicBezTo>
                <a:cubicBezTo>
                  <a:pt x="673" y="2043"/>
                  <a:pt x="641" y="2085"/>
                  <a:pt x="641" y="2085"/>
                </a:cubicBezTo>
                <a:cubicBezTo>
                  <a:pt x="603" y="2200"/>
                  <a:pt x="653" y="2182"/>
                  <a:pt x="504" y="2158"/>
                </a:cubicBezTo>
                <a:cubicBezTo>
                  <a:pt x="604" y="2032"/>
                  <a:pt x="616" y="2060"/>
                  <a:pt x="449" y="2085"/>
                </a:cubicBezTo>
                <a:cubicBezTo>
                  <a:pt x="365" y="2118"/>
                  <a:pt x="399" y="2117"/>
                  <a:pt x="449" y="1993"/>
                </a:cubicBezTo>
                <a:cubicBezTo>
                  <a:pt x="453" y="1984"/>
                  <a:pt x="467" y="1969"/>
                  <a:pt x="458" y="1966"/>
                </a:cubicBezTo>
                <a:cubicBezTo>
                  <a:pt x="434" y="1959"/>
                  <a:pt x="409" y="1972"/>
                  <a:pt x="385" y="1975"/>
                </a:cubicBezTo>
                <a:cubicBezTo>
                  <a:pt x="376" y="1981"/>
                  <a:pt x="361" y="2004"/>
                  <a:pt x="358" y="1993"/>
                </a:cubicBezTo>
                <a:cubicBezTo>
                  <a:pt x="353" y="1974"/>
                  <a:pt x="368" y="1956"/>
                  <a:pt x="376" y="1938"/>
                </a:cubicBezTo>
                <a:cubicBezTo>
                  <a:pt x="380" y="1928"/>
                  <a:pt x="405" y="1911"/>
                  <a:pt x="394" y="1911"/>
                </a:cubicBezTo>
                <a:cubicBezTo>
                  <a:pt x="365" y="1911"/>
                  <a:pt x="339" y="1929"/>
                  <a:pt x="312" y="1938"/>
                </a:cubicBezTo>
                <a:cubicBezTo>
                  <a:pt x="303" y="1944"/>
                  <a:pt x="290" y="1966"/>
                  <a:pt x="284" y="1957"/>
                </a:cubicBezTo>
                <a:cubicBezTo>
                  <a:pt x="275" y="1944"/>
                  <a:pt x="288" y="1926"/>
                  <a:pt x="294" y="1911"/>
                </a:cubicBezTo>
                <a:cubicBezTo>
                  <a:pt x="298" y="1901"/>
                  <a:pt x="323" y="1886"/>
                  <a:pt x="312" y="1884"/>
                </a:cubicBezTo>
                <a:cubicBezTo>
                  <a:pt x="287" y="1880"/>
                  <a:pt x="263" y="1896"/>
                  <a:pt x="239" y="1902"/>
                </a:cubicBezTo>
                <a:cubicBezTo>
                  <a:pt x="259" y="1861"/>
                  <a:pt x="297" y="1801"/>
                  <a:pt x="211" y="1829"/>
                </a:cubicBezTo>
                <a:cubicBezTo>
                  <a:pt x="205" y="1820"/>
                  <a:pt x="202" y="1808"/>
                  <a:pt x="193" y="1801"/>
                </a:cubicBezTo>
                <a:cubicBezTo>
                  <a:pt x="186" y="1795"/>
                  <a:pt x="173" y="1799"/>
                  <a:pt x="166" y="1792"/>
                </a:cubicBezTo>
                <a:cubicBezTo>
                  <a:pt x="150" y="1776"/>
                  <a:pt x="141" y="1755"/>
                  <a:pt x="129" y="1737"/>
                </a:cubicBezTo>
                <a:cubicBezTo>
                  <a:pt x="107" y="1605"/>
                  <a:pt x="109" y="1658"/>
                  <a:pt x="175" y="1426"/>
                </a:cubicBezTo>
                <a:cubicBezTo>
                  <a:pt x="182" y="1402"/>
                  <a:pt x="197" y="1382"/>
                  <a:pt x="211" y="1362"/>
                </a:cubicBezTo>
                <a:cubicBezTo>
                  <a:pt x="216" y="1355"/>
                  <a:pt x="235" y="1337"/>
                  <a:pt x="230" y="1344"/>
                </a:cubicBezTo>
                <a:cubicBezTo>
                  <a:pt x="62" y="1564"/>
                  <a:pt x="172" y="1393"/>
                  <a:pt x="38" y="1618"/>
                </a:cubicBezTo>
                <a:cubicBezTo>
                  <a:pt x="28" y="1635"/>
                  <a:pt x="57" y="1583"/>
                  <a:pt x="65" y="1564"/>
                </a:cubicBezTo>
                <a:cubicBezTo>
                  <a:pt x="77" y="1535"/>
                  <a:pt x="128" y="1451"/>
                  <a:pt x="65" y="1472"/>
                </a:cubicBezTo>
                <a:cubicBezTo>
                  <a:pt x="62" y="1481"/>
                  <a:pt x="65" y="1497"/>
                  <a:pt x="56" y="1500"/>
                </a:cubicBezTo>
                <a:cubicBezTo>
                  <a:pt x="48" y="1503"/>
                  <a:pt x="38" y="1490"/>
                  <a:pt x="38" y="1481"/>
                </a:cubicBezTo>
                <a:cubicBezTo>
                  <a:pt x="38" y="1437"/>
                  <a:pt x="70" y="1381"/>
                  <a:pt x="92" y="1344"/>
                </a:cubicBezTo>
                <a:cubicBezTo>
                  <a:pt x="89" y="1301"/>
                  <a:pt x="102" y="1254"/>
                  <a:pt x="83" y="1216"/>
                </a:cubicBezTo>
                <a:cubicBezTo>
                  <a:pt x="71" y="1192"/>
                  <a:pt x="0" y="1355"/>
                  <a:pt x="56" y="1244"/>
                </a:cubicBezTo>
                <a:cubicBezTo>
                  <a:pt x="62" y="1265"/>
                  <a:pt x="53" y="1302"/>
                  <a:pt x="74" y="1308"/>
                </a:cubicBezTo>
                <a:cubicBezTo>
                  <a:pt x="126" y="1322"/>
                  <a:pt x="187" y="1243"/>
                  <a:pt x="211" y="1207"/>
                </a:cubicBezTo>
                <a:cubicBezTo>
                  <a:pt x="217" y="1225"/>
                  <a:pt x="219" y="1246"/>
                  <a:pt x="230" y="1262"/>
                </a:cubicBezTo>
                <a:cubicBezTo>
                  <a:pt x="236" y="1270"/>
                  <a:pt x="251" y="1264"/>
                  <a:pt x="257" y="1271"/>
                </a:cubicBezTo>
                <a:cubicBezTo>
                  <a:pt x="320" y="1352"/>
                  <a:pt x="210" y="1272"/>
                  <a:pt x="294" y="1326"/>
                </a:cubicBezTo>
                <a:cubicBezTo>
                  <a:pt x="318" y="1323"/>
                  <a:pt x="343" y="1310"/>
                  <a:pt x="367" y="1317"/>
                </a:cubicBezTo>
                <a:cubicBezTo>
                  <a:pt x="409" y="1329"/>
                  <a:pt x="361" y="1401"/>
                  <a:pt x="403" y="1317"/>
                </a:cubicBezTo>
                <a:cubicBezTo>
                  <a:pt x="422" y="1395"/>
                  <a:pt x="394" y="1459"/>
                  <a:pt x="486" y="1481"/>
                </a:cubicBezTo>
                <a:cubicBezTo>
                  <a:pt x="526" y="1461"/>
                  <a:pt x="540" y="1416"/>
                  <a:pt x="577" y="1399"/>
                </a:cubicBezTo>
                <a:cubicBezTo>
                  <a:pt x="679" y="1353"/>
                  <a:pt x="830" y="1317"/>
                  <a:pt x="934" y="1289"/>
                </a:cubicBezTo>
                <a:cubicBezTo>
                  <a:pt x="1089" y="1183"/>
                  <a:pt x="1130" y="1157"/>
                  <a:pt x="1052" y="1207"/>
                </a:cubicBezTo>
                <a:cubicBezTo>
                  <a:pt x="1058" y="1189"/>
                  <a:pt x="1063" y="1170"/>
                  <a:pt x="1071" y="1152"/>
                </a:cubicBezTo>
                <a:cubicBezTo>
                  <a:pt x="1075" y="1142"/>
                  <a:pt x="1093" y="1135"/>
                  <a:pt x="1089" y="1125"/>
                </a:cubicBezTo>
                <a:cubicBezTo>
                  <a:pt x="1084" y="1112"/>
                  <a:pt x="1064" y="1112"/>
                  <a:pt x="1052" y="1106"/>
                </a:cubicBezTo>
                <a:cubicBezTo>
                  <a:pt x="1048" y="1096"/>
                  <a:pt x="1028" y="1050"/>
                  <a:pt x="1025" y="1033"/>
                </a:cubicBezTo>
                <a:cubicBezTo>
                  <a:pt x="1010" y="959"/>
                  <a:pt x="1024" y="932"/>
                  <a:pt x="952" y="896"/>
                </a:cubicBezTo>
                <a:cubicBezTo>
                  <a:pt x="935" y="846"/>
                  <a:pt x="948" y="771"/>
                  <a:pt x="879" y="796"/>
                </a:cubicBezTo>
                <a:cubicBezTo>
                  <a:pt x="848" y="750"/>
                  <a:pt x="860" y="786"/>
                  <a:pt x="879" y="732"/>
                </a:cubicBezTo>
                <a:cubicBezTo>
                  <a:pt x="884" y="717"/>
                  <a:pt x="885" y="701"/>
                  <a:pt x="888" y="686"/>
                </a:cubicBezTo>
                <a:cubicBezTo>
                  <a:pt x="876" y="683"/>
                  <a:pt x="860" y="686"/>
                  <a:pt x="851" y="677"/>
                </a:cubicBezTo>
                <a:cubicBezTo>
                  <a:pt x="835" y="661"/>
                  <a:pt x="844" y="632"/>
                  <a:pt x="833" y="613"/>
                </a:cubicBezTo>
                <a:cubicBezTo>
                  <a:pt x="817" y="586"/>
                  <a:pt x="796" y="557"/>
                  <a:pt x="778" y="530"/>
                </a:cubicBezTo>
                <a:cubicBezTo>
                  <a:pt x="769" y="536"/>
                  <a:pt x="762" y="548"/>
                  <a:pt x="751" y="549"/>
                </a:cubicBezTo>
                <a:cubicBezTo>
                  <a:pt x="730" y="551"/>
                  <a:pt x="707" y="547"/>
                  <a:pt x="687" y="540"/>
                </a:cubicBezTo>
                <a:cubicBezTo>
                  <a:pt x="642" y="525"/>
                  <a:pt x="644" y="448"/>
                  <a:pt x="577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" name="AutoShape 2" descr="Chronic Liver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99022"/>
            <a:ext cx="7772400" cy="2110978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tx1"/>
                </a:solidFill>
                <a:latin typeface="+mn-lt"/>
              </a:rPr>
              <a:t>Acute and Chronic Pancreatitis</a:t>
            </a:r>
            <a:br>
              <a:rPr lang="en-IN" sz="3600" dirty="0">
                <a:solidFill>
                  <a:schemeClr val="tx1"/>
                </a:solidFill>
              </a:rPr>
            </a:br>
            <a:endParaRPr lang="en-I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878" y="838200"/>
            <a:ext cx="7436922" cy="1066800"/>
          </a:xfrm>
        </p:spPr>
        <p:txBody>
          <a:bodyPr>
            <a:normAutofit fontScale="90000"/>
          </a:bodyPr>
          <a:lstStyle/>
          <a:p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  <a:t>   </a:t>
            </a: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  <a:t> </a:t>
            </a: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100" b="1" dirty="0">
                <a:solidFill>
                  <a:schemeClr val="tx1"/>
                </a:solidFill>
                <a:cs typeface="Times New Roman" panose="02020603050405020304" pitchFamily="18" charset="0"/>
              </a:rPr>
              <a:t>Univers</a:t>
            </a:r>
            <a:r>
              <a:rPr lang="en-US" altLang="en-US" sz="2700" b="1" dirty="0">
                <a:solidFill>
                  <a:schemeClr val="tx1"/>
                </a:solidFill>
                <a:cs typeface="Times New Roman" panose="02020603050405020304" pitchFamily="18" charset="0"/>
              </a:rPr>
              <a:t>ity Motto, Vision, Values &amp; Goals</a:t>
            </a:r>
            <a:br>
              <a:rPr lang="en-US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61195"/>
              </p:ext>
            </p:extLst>
          </p:nvPr>
        </p:nvGraphicFramePr>
        <p:xfrm>
          <a:off x="-1" y="1600201"/>
          <a:ext cx="6804562" cy="5403977"/>
        </p:xfrm>
        <a:graphic>
          <a:graphicData uri="http://schemas.openxmlformats.org/drawingml/2006/table">
            <a:tbl>
              <a:tblPr/>
              <a:tblGrid>
                <a:gridCol w="680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5250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Best possible patient care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center of excellence in Medical Education, using evidence-based training techniques for development of highly competent health professionals, who are lifelong experiential learner and are socially accountable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49">
                <a:tc>
                  <a:txBody>
                    <a:bodyPr/>
                    <a:lstStyle/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62804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1" y="1600200"/>
            <a:ext cx="22711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7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Acute pancreatitis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sz="2000" dirty="0"/>
              <a:t>Interstitial pancreatitis</a:t>
            </a:r>
          </a:p>
          <a:p>
            <a:pPr marL="0" indent="0">
              <a:buNone/>
            </a:pPr>
            <a:r>
              <a:rPr lang="en-US" sz="1800" dirty="0"/>
              <a:t>                      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                                            </a:t>
            </a:r>
            <a:r>
              <a:rPr lang="en-US" sz="2000" dirty="0"/>
              <a:t>Necrotizing pancreatitis                          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57600" y="2911164"/>
            <a:ext cx="772885" cy="13097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370690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r>
              <a:rPr lang="en-US" sz="3600" dirty="0">
                <a:latin typeface="+mn-lt"/>
              </a:rPr>
              <a:t>Etiology</a:t>
            </a:r>
            <a:r>
              <a:rPr lang="en-US" sz="2400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28650" y="1913164"/>
            <a:ext cx="7886700" cy="471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Common Causes: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lvl="1" eaLnBrk="1" hangingPunct="1"/>
            <a:r>
              <a:rPr lang="en-US" sz="2000" dirty="0"/>
              <a:t>Gallstones </a:t>
            </a:r>
          </a:p>
          <a:p>
            <a:pPr lvl="1" eaLnBrk="1" hangingPunct="1"/>
            <a:r>
              <a:rPr lang="en-US" sz="2000" dirty="0"/>
              <a:t>Alcohol </a:t>
            </a:r>
          </a:p>
          <a:p>
            <a:pPr lvl="1" eaLnBrk="1" hangingPunct="1"/>
            <a:r>
              <a:rPr lang="en-US" sz="2000" dirty="0"/>
              <a:t>Hypertriglyceridemia</a:t>
            </a:r>
          </a:p>
          <a:p>
            <a:pPr lvl="1" eaLnBrk="1" hangingPunct="1"/>
            <a:r>
              <a:rPr lang="en-US" sz="2000" dirty="0"/>
              <a:t>ERCP</a:t>
            </a:r>
          </a:p>
          <a:p>
            <a:pPr lvl="1" eaLnBrk="1" hangingPunct="1"/>
            <a:r>
              <a:rPr lang="en-US" sz="2000" dirty="0"/>
              <a:t>Trauma </a:t>
            </a:r>
          </a:p>
          <a:p>
            <a:pPr lvl="1" eaLnBrk="1" hangingPunct="1"/>
            <a:r>
              <a:rPr lang="en-US" sz="2000" dirty="0"/>
              <a:t>Postoperative</a:t>
            </a:r>
          </a:p>
          <a:p>
            <a:pPr lvl="1" eaLnBrk="1" hangingPunct="1"/>
            <a:r>
              <a:rPr lang="en-US" sz="2000" b="1" dirty="0"/>
              <a:t>Drugs</a:t>
            </a:r>
            <a:r>
              <a:rPr lang="en-US" sz="2000" dirty="0"/>
              <a:t> (azathioprine, 6-mercaptopurine, sulfonamides, estrogens, tetracycline, valproic acid, anti-HIV medications).</a:t>
            </a:r>
          </a:p>
          <a:p>
            <a:pPr marL="342900" lvl="1" indent="0">
              <a:buNone/>
            </a:pPr>
            <a:endParaRPr lang="en-US" sz="2000" dirty="0"/>
          </a:p>
          <a:p>
            <a:pPr lvl="1" eaLnBrk="1" hangingPunct="1"/>
            <a:r>
              <a:rPr lang="en-US" sz="2000" dirty="0"/>
              <a:t>Sphincter of Oddi dysfunction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28650" y="838201"/>
            <a:ext cx="78867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Etiology</a:t>
            </a:r>
            <a:endParaRPr lang="fa-IR" sz="32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2000" b="1" dirty="0"/>
              <a:t>Uncommon Causes: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lvl="1" eaLnBrk="1" hangingPunct="1"/>
            <a:r>
              <a:rPr lang="en-US" sz="2000" dirty="0"/>
              <a:t>Vascular causes and vasculitis (ischemic-hypo perfusion states after cardiac surgery)</a:t>
            </a:r>
          </a:p>
          <a:p>
            <a:pPr lvl="1" eaLnBrk="1" hangingPunct="1"/>
            <a:r>
              <a:rPr lang="en-US" sz="2000" dirty="0"/>
              <a:t>Connective tissue disorders </a:t>
            </a:r>
          </a:p>
          <a:p>
            <a:pPr lvl="1" eaLnBrk="1" hangingPunct="1"/>
            <a:r>
              <a:rPr lang="en-US" sz="2000" dirty="0"/>
              <a:t>TTP</a:t>
            </a:r>
          </a:p>
          <a:p>
            <a:pPr lvl="1" eaLnBrk="1" hangingPunct="1"/>
            <a:r>
              <a:rPr lang="en-US" sz="2000" dirty="0"/>
              <a:t>Cancer of the pancreas</a:t>
            </a:r>
          </a:p>
          <a:p>
            <a:pPr lvl="1" eaLnBrk="1" hangingPunct="1"/>
            <a:r>
              <a:rPr lang="en-US" sz="2000" dirty="0"/>
              <a:t>Hypercalcemia</a:t>
            </a:r>
          </a:p>
          <a:p>
            <a:pPr lvl="1" eaLnBrk="1" hangingPunct="1"/>
            <a:r>
              <a:rPr lang="en-US" sz="2000" dirty="0"/>
              <a:t>Periampullary diverticulum</a:t>
            </a:r>
          </a:p>
          <a:p>
            <a:pPr lvl="1" eaLnBrk="1" hangingPunct="1"/>
            <a:r>
              <a:rPr lang="en-US" sz="2000" dirty="0"/>
              <a:t>Pancreas divisum</a:t>
            </a:r>
          </a:p>
          <a:p>
            <a:pPr lvl="1" eaLnBrk="1" hangingPunct="1"/>
            <a:r>
              <a:rPr lang="en-US" sz="2000" dirty="0"/>
              <a:t>Hereditary pancreatitis</a:t>
            </a:r>
          </a:p>
          <a:p>
            <a:pPr lvl="1" eaLnBrk="1" hangingPunct="1"/>
            <a:r>
              <a:rPr lang="en-US" sz="2000" dirty="0"/>
              <a:t>Cystic fibrosis</a:t>
            </a:r>
          </a:p>
          <a:p>
            <a:pPr lvl="1" eaLnBrk="1" hangingPunct="1"/>
            <a:r>
              <a:rPr lang="en-US" sz="2000" dirty="0"/>
              <a:t>Renal failure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28650" y="762001"/>
            <a:ext cx="78867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Etiology</a:t>
            </a:r>
            <a:endParaRPr lang="fa-IR" sz="3200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518160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sz="4200" b="1" dirty="0"/>
              <a:t>Rare Causes:</a:t>
            </a:r>
            <a:r>
              <a:rPr lang="en-US" sz="4200" dirty="0"/>
              <a:t> </a:t>
            </a:r>
          </a:p>
          <a:p>
            <a:pPr lvl="1" eaLnBrk="1" hangingPunct="1"/>
            <a:r>
              <a:rPr lang="en-US" sz="4200" dirty="0"/>
              <a:t>Infections (mumps, coxsackievirus, cytomegalovirus, echovirus, parasites)</a:t>
            </a:r>
          </a:p>
          <a:p>
            <a:pPr lvl="1" eaLnBrk="1" hangingPunct="1"/>
            <a:r>
              <a:rPr lang="en-US" sz="4200" dirty="0"/>
              <a:t>Autoimmune (Sjögren's syndrome)</a:t>
            </a:r>
          </a:p>
          <a:p>
            <a:pPr eaLnBrk="1" hangingPunct="1"/>
            <a:r>
              <a:rPr lang="en-US" sz="4200" b="1" dirty="0"/>
              <a:t>Causes to Consider in Patients with Recurrent  Acute Pancreatitis without an Obvious Etiology</a:t>
            </a:r>
          </a:p>
          <a:p>
            <a:pPr marL="0" indent="0">
              <a:buNone/>
            </a:pPr>
            <a:r>
              <a:rPr lang="en-US" sz="4200" dirty="0"/>
              <a:t> 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Occult disease of the biliary tree or pancreatic ducts, especially microlithiasis, sludge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Drugs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Hypertriglyceridemia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Pancreas divisum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Pancreatic cancer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Sphincter of Oddi dysfunction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Cystic fibrosis</a:t>
            </a:r>
          </a:p>
          <a:p>
            <a:pPr lvl="1" eaLnBrk="1" hangingPunct="1"/>
            <a:r>
              <a:rPr lang="en-US" sz="4200" dirty="0">
                <a:solidFill>
                  <a:srgbClr val="0070C0"/>
                </a:solidFill>
              </a:rPr>
              <a:t>Idiopathic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43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8785"/>
          </a:xfrm>
        </p:spPr>
        <p:txBody>
          <a:bodyPr/>
          <a:lstStyle/>
          <a:p>
            <a:r>
              <a:rPr lang="en-IN" sz="2400" dirty="0"/>
              <a:t>Pathophysiology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449816"/>
              </p:ext>
            </p:extLst>
          </p:nvPr>
        </p:nvGraphicFramePr>
        <p:xfrm>
          <a:off x="628650" y="1945823"/>
          <a:ext cx="7886700" cy="385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0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01871-019-f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300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86128"/>
          </a:xfrm>
        </p:spPr>
        <p:txBody>
          <a:bodyPr>
            <a:normAutofit/>
          </a:bodyPr>
          <a:lstStyle/>
          <a:p>
            <a:r>
              <a:rPr lang="en-IN" sz="2400" dirty="0"/>
              <a:t>  </a:t>
            </a:r>
            <a:r>
              <a:rPr lang="en-IN" sz="3200" dirty="0"/>
              <a:t>Clinical features</a:t>
            </a:r>
            <a:endParaRPr lang="fa-IR" sz="3200" b="1" dirty="0">
              <a:latin typeface="+mn-lt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17172" y="2250621"/>
            <a:ext cx="7198178" cy="3624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Abdominal pain</a:t>
            </a:r>
          </a:p>
          <a:p>
            <a:r>
              <a:rPr lang="en-US" sz="2000" dirty="0"/>
              <a:t>Nausea, vomiting, and abdominal distention</a:t>
            </a:r>
          </a:p>
          <a:p>
            <a:r>
              <a:rPr lang="en-US" sz="2000" dirty="0"/>
              <a:t>Low-grade fever</a:t>
            </a:r>
          </a:p>
          <a:p>
            <a:r>
              <a:rPr lang="en-US" sz="2000" dirty="0"/>
              <a:t>Tachycardia </a:t>
            </a:r>
          </a:p>
          <a:p>
            <a:r>
              <a:rPr lang="en-US" sz="2000" dirty="0"/>
              <a:t>Hypotension </a:t>
            </a:r>
          </a:p>
          <a:p>
            <a:r>
              <a:rPr lang="en-US" sz="2000" dirty="0"/>
              <a:t>Jaundice</a:t>
            </a:r>
          </a:p>
          <a:p>
            <a:r>
              <a:rPr lang="en-US" sz="2000" dirty="0"/>
              <a:t>Erythematous skin nodules</a:t>
            </a:r>
          </a:p>
          <a:p>
            <a:r>
              <a:rPr lang="en-US" sz="2000" dirty="0"/>
              <a:t>Atelectasis, pleural effusion</a:t>
            </a:r>
          </a:p>
          <a:p>
            <a:endParaRPr lang="fa-IR" dirty="0"/>
          </a:p>
          <a:p>
            <a:endParaRPr lang="en-US" dirty="0"/>
          </a:p>
          <a:p>
            <a:endParaRPr lang="fa-I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8" y="2000250"/>
            <a:ext cx="3222172" cy="40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1"/>
            <a:ext cx="7886700" cy="457200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Clinical features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012372" y="1219201"/>
            <a:ext cx="7502978" cy="4645478"/>
          </a:xfrm>
        </p:spPr>
        <p:txBody>
          <a:bodyPr>
            <a:normAutofit/>
          </a:bodyPr>
          <a:lstStyle/>
          <a:p>
            <a:r>
              <a:rPr lang="en-US" sz="2000" dirty="0"/>
              <a:t>Abdominal tenderness and muscle rigidity</a:t>
            </a:r>
          </a:p>
          <a:p>
            <a:r>
              <a:rPr lang="en-US" sz="2000" dirty="0"/>
              <a:t>Diminished bowel sounds</a:t>
            </a:r>
          </a:p>
          <a:p>
            <a:r>
              <a:rPr lang="en-US" sz="2000" dirty="0"/>
              <a:t>A faint blue discoloration around the umbilicus (</a:t>
            </a:r>
            <a:r>
              <a:rPr lang="en-US" sz="2000" dirty="0">
                <a:solidFill>
                  <a:srgbClr val="0070C0"/>
                </a:solidFill>
              </a:rPr>
              <a:t>Cullen's sign</a:t>
            </a:r>
            <a:r>
              <a:rPr lang="en-US" sz="2000" dirty="0"/>
              <a:t>) may occur as  result of hemoperitoneum.</a:t>
            </a:r>
          </a:p>
          <a:p>
            <a:r>
              <a:rPr lang="en-US" sz="2000" dirty="0"/>
              <a:t>Blue-red-purple or green-brown discoloration of the flanks (</a:t>
            </a:r>
            <a:r>
              <a:rPr lang="en-US" sz="2000" dirty="0">
                <a:solidFill>
                  <a:srgbClr val="0070C0"/>
                </a:solidFill>
              </a:rPr>
              <a:t>Turner's sign</a:t>
            </a:r>
            <a:r>
              <a:rPr lang="en-US" sz="2000" dirty="0"/>
              <a:t>) reflects tissue catabolism of hemoglobin</a:t>
            </a:r>
          </a:p>
          <a:p>
            <a:endParaRPr lang="fa-IR" dirty="0"/>
          </a:p>
        </p:txBody>
      </p:sp>
      <p:pic>
        <p:nvPicPr>
          <p:cNvPr id="4" name="Picture 6" descr="loadBinar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372" y="3429002"/>
            <a:ext cx="4365069" cy="34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adBin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3429001"/>
            <a:ext cx="4193721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6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87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   </a:t>
            </a:r>
            <a:r>
              <a:rPr lang="en-US" sz="3200" dirty="0">
                <a:latin typeface="+mn-lt"/>
              </a:rPr>
              <a:t>Diagnosis</a:t>
            </a:r>
          </a:p>
        </p:txBody>
      </p:sp>
      <p:sp>
        <p:nvSpPr>
          <p:cNvPr id="8704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Requires two of the following: 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Typical history.</a:t>
            </a:r>
          </a:p>
          <a:p>
            <a:pPr lvl="1"/>
            <a:r>
              <a:rPr lang="en-US" sz="2000" dirty="0"/>
              <a:t>Elevated serum amylase or lipase (&gt;3 ULN).</a:t>
            </a:r>
          </a:p>
          <a:p>
            <a:pPr lvl="1"/>
            <a:r>
              <a:rPr lang="en-US" sz="2000" dirty="0"/>
              <a:t>Imaging( Ultrasound, CT or MRI) </a:t>
            </a:r>
          </a:p>
          <a:p>
            <a:pPr marL="393192" lvl="1" indent="0">
              <a:buNone/>
            </a:pPr>
            <a:r>
              <a:rPr lang="en-US" sz="2000" dirty="0"/>
              <a:t>     consistent with acute pancreatitis</a:t>
            </a:r>
            <a:r>
              <a:rPr lang="en-US" sz="1800" dirty="0"/>
              <a:t>.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26469"/>
            <a:ext cx="2895600" cy="27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685801"/>
          </a:xfrm>
        </p:spPr>
        <p:txBody>
          <a:bodyPr>
            <a:normAutofit/>
          </a:bodyPr>
          <a:lstStyle/>
          <a:p>
            <a:r>
              <a:rPr lang="en-US" sz="3200" dirty="0"/>
              <a:t>Differential diagnosis </a:t>
            </a: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1447800" y="1935480"/>
            <a:ext cx="7239000" cy="43891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Perforated viscus.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Acute cholecystitis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Acute intestinal obstruction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Mesenteric  vascular occlusion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Myocardial infarction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Dissecting aortic aneurysm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Connective tissue disorders with vasculitis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Pneumonia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Diabetic ketoacidosis </a:t>
            </a:r>
          </a:p>
        </p:txBody>
      </p:sp>
    </p:spTree>
    <p:extLst>
      <p:ext uri="{BB962C8B-B14F-4D97-AF65-F5344CB8AC3E}">
        <p14:creationId xmlns:p14="http://schemas.microsoft.com/office/powerpoint/2010/main" val="267521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1"/>
            <a:ext cx="3657600" cy="3810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/>
              <a:t>RMU Integrated Lecture Model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405"/>
            <a:ext cx="9144000" cy="51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3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316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Severity</a:t>
            </a:r>
            <a:endParaRPr lang="fa-IR" sz="3200" dirty="0">
              <a:latin typeface="+mn-lt"/>
            </a:endParaRPr>
          </a:p>
        </p:txBody>
      </p:sp>
      <p:sp>
        <p:nvSpPr>
          <p:cNvPr id="74756" name="Content Placeholder 5"/>
          <p:cNvSpPr>
            <a:spLocks noGrp="1"/>
          </p:cNvSpPr>
          <p:nvPr>
            <p:ph idx="1"/>
          </p:nvPr>
        </p:nvSpPr>
        <p:spPr>
          <a:xfrm>
            <a:off x="1371600" y="2226468"/>
            <a:ext cx="7143750" cy="4098131"/>
          </a:xfrm>
        </p:spPr>
        <p:txBody>
          <a:bodyPr>
            <a:normAutofit/>
          </a:bodyPr>
          <a:lstStyle/>
          <a:p>
            <a:pPr eaLnBrk="1" fontAlgn="t" hangingPunct="1"/>
            <a:r>
              <a:rPr lang="en-US" sz="2000" b="1" dirty="0"/>
              <a:t>Risk Factors</a:t>
            </a:r>
            <a:endParaRPr lang="en-US" sz="2000" dirty="0"/>
          </a:p>
          <a:p>
            <a:pPr lvl="1" eaLnBrk="1" fontAlgn="t" hangingPunct="1"/>
            <a:r>
              <a:rPr lang="en-US" sz="2000" dirty="0"/>
              <a:t>Age &gt; 60 years </a:t>
            </a:r>
          </a:p>
          <a:p>
            <a:pPr lvl="1" eaLnBrk="1" fontAlgn="t" hangingPunct="1"/>
            <a:r>
              <a:rPr lang="en-US" sz="2000" dirty="0"/>
              <a:t>Obesity, BMI &gt; 30 </a:t>
            </a:r>
          </a:p>
          <a:p>
            <a:pPr lvl="1" eaLnBrk="1" fontAlgn="t" hangingPunct="1"/>
            <a:r>
              <a:rPr lang="en-US" sz="2000" dirty="0"/>
              <a:t>Comorbid disease</a:t>
            </a:r>
          </a:p>
          <a:p>
            <a:pPr eaLnBrk="1" fontAlgn="t" hangingPunct="1"/>
            <a:r>
              <a:rPr lang="en-US" sz="2000" b="1" dirty="0"/>
              <a:t>Markers during Hospitalization</a:t>
            </a:r>
            <a:r>
              <a:rPr lang="en-US" sz="2000" dirty="0"/>
              <a:t> </a:t>
            </a:r>
          </a:p>
          <a:p>
            <a:pPr lvl="1" eaLnBrk="1" fontAlgn="t" hangingPunct="1"/>
            <a:r>
              <a:rPr lang="en-US" sz="2000" dirty="0"/>
              <a:t>Persistent organ failure </a:t>
            </a:r>
          </a:p>
          <a:p>
            <a:pPr lvl="1" eaLnBrk="1" fontAlgn="t" hangingPunct="1"/>
            <a:r>
              <a:rPr lang="en-US" sz="2000" dirty="0"/>
              <a:t>Pancreatic necrosis </a:t>
            </a:r>
          </a:p>
          <a:p>
            <a:pPr lvl="1" eaLnBrk="1" fontAlgn="t" hangingPunct="1"/>
            <a:r>
              <a:rPr lang="en-US" sz="2000" dirty="0"/>
              <a:t>Hospital-acquired infection</a:t>
            </a:r>
          </a:p>
          <a:p>
            <a:pPr marL="0" indent="0">
              <a:buNone/>
            </a:pPr>
            <a:endParaRPr lang="fa-IR" sz="2000" dirty="0"/>
          </a:p>
        </p:txBody>
      </p:sp>
      <p:sp>
        <p:nvSpPr>
          <p:cNvPr id="74755" name="AutoShape 1"/>
          <p:cNvSpPr>
            <a:spLocks noChangeAspect="1" noChangeArrowheads="1"/>
          </p:cNvSpPr>
          <p:nvPr/>
        </p:nvSpPr>
        <p:spPr bwMode="auto">
          <a:xfrm>
            <a:off x="1143000" y="8572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 sz="1350"/>
          </a:p>
        </p:txBody>
      </p:sp>
    </p:spTree>
    <p:extLst>
      <p:ext uri="{BB962C8B-B14F-4D97-AF65-F5344CB8AC3E}">
        <p14:creationId xmlns:p14="http://schemas.microsoft.com/office/powerpoint/2010/main" val="1951865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6910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Marker</a:t>
            </a:r>
            <a:r>
              <a:rPr lang="en-US" sz="3100" dirty="0">
                <a:latin typeface="+mn-lt"/>
              </a:rPr>
              <a:t>s of Severity within 24 Hours </a:t>
            </a:r>
            <a:br>
              <a:rPr lang="en-US" sz="2400" dirty="0">
                <a:latin typeface="+mn-lt"/>
              </a:rPr>
            </a:br>
            <a:endParaRPr lang="fa-IR" sz="2400" dirty="0">
              <a:latin typeface="+mn-lt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088572" y="1836964"/>
            <a:ext cx="7426778" cy="4868636"/>
          </a:xfrm>
        </p:spPr>
        <p:txBody>
          <a:bodyPr>
            <a:normAutofit fontScale="92500" lnSpcReduction="10000"/>
          </a:bodyPr>
          <a:lstStyle/>
          <a:p>
            <a:pPr eaLnBrk="1" fontAlgn="t" hangingPunct="1"/>
            <a:r>
              <a:rPr lang="en-US" sz="2200" b="1" dirty="0"/>
              <a:t>SIRS </a:t>
            </a:r>
            <a:r>
              <a:rPr lang="en-US" sz="2200" dirty="0"/>
              <a:t>[temperature &gt;38° or &lt; 36°C, Pulse &gt; 90, Tachypnea &gt; 24, WBC &gt; 12,000] </a:t>
            </a:r>
          </a:p>
          <a:p>
            <a:pPr eaLnBrk="1" fontAlgn="t" hangingPunct="1"/>
            <a:r>
              <a:rPr lang="en-US" sz="2200" b="1" dirty="0"/>
              <a:t>Hemoconcentration</a:t>
            </a:r>
            <a:r>
              <a:rPr lang="en-US" sz="2200" dirty="0"/>
              <a:t> (</a:t>
            </a:r>
            <a:r>
              <a:rPr lang="en-US" sz="2200" dirty="0" err="1"/>
              <a:t>Hct</a:t>
            </a:r>
            <a:r>
              <a:rPr lang="en-US" sz="2200" dirty="0"/>
              <a:t> &gt;44%) </a:t>
            </a:r>
          </a:p>
          <a:p>
            <a:pPr eaLnBrk="1" fontAlgn="t" hangingPunct="1"/>
            <a:r>
              <a:rPr lang="en-US" sz="2200" b="1" dirty="0"/>
              <a:t>BISAP</a:t>
            </a:r>
            <a:r>
              <a:rPr lang="en-US" sz="2200" dirty="0"/>
              <a:t> (bedside index of severity in acute pancreatitis)</a:t>
            </a:r>
          </a:p>
          <a:p>
            <a:pPr lvl="1" eaLnBrk="1" fontAlgn="t" hangingPunct="1"/>
            <a:r>
              <a:rPr lang="en-US" sz="2200" dirty="0"/>
              <a:t>(B) Blood urea nitrogen (BUN) &gt;22 mg% </a:t>
            </a:r>
          </a:p>
          <a:p>
            <a:pPr lvl="1" eaLnBrk="1" fontAlgn="t" hangingPunct="1"/>
            <a:r>
              <a:rPr lang="en-US" sz="2200" dirty="0"/>
              <a:t>(I) Impaired mental status </a:t>
            </a:r>
          </a:p>
          <a:p>
            <a:pPr lvl="1" eaLnBrk="1" fontAlgn="t" hangingPunct="1"/>
            <a:r>
              <a:rPr lang="en-US" sz="2200" dirty="0"/>
              <a:t>(S) SIRS: 2/4 present </a:t>
            </a:r>
          </a:p>
          <a:p>
            <a:pPr lvl="1" eaLnBrk="1" fontAlgn="t" hangingPunct="1"/>
            <a:r>
              <a:rPr lang="en-US" sz="2200" dirty="0"/>
              <a:t>(A) Age &gt;60 years </a:t>
            </a:r>
          </a:p>
          <a:p>
            <a:pPr lvl="1" eaLnBrk="1" fontAlgn="t" hangingPunct="1"/>
            <a:r>
              <a:rPr lang="en-US" sz="2200" dirty="0"/>
              <a:t>(P) Pleural effusion</a:t>
            </a:r>
          </a:p>
          <a:p>
            <a:pPr eaLnBrk="1" fontAlgn="t" hangingPunct="1"/>
            <a:r>
              <a:rPr lang="en-US" sz="2200" b="1" dirty="0"/>
              <a:t>Organ Failure </a:t>
            </a:r>
          </a:p>
          <a:p>
            <a:pPr lvl="1" eaLnBrk="1" fontAlgn="t" hangingPunct="1"/>
            <a:r>
              <a:rPr lang="en-US" sz="2200" dirty="0"/>
              <a:t>Cardiovascular: systolic BP &lt;90 mmHg, heartrate &gt;130 </a:t>
            </a:r>
          </a:p>
          <a:p>
            <a:pPr lvl="1" eaLnBrk="1" fontAlgn="t" hangingPunct="1"/>
            <a:r>
              <a:rPr lang="en-US" sz="2200" dirty="0"/>
              <a:t>Pulmonary: Pao</a:t>
            </a:r>
            <a:r>
              <a:rPr lang="en-US" sz="2200" baseline="-25000" dirty="0"/>
              <a:t>2</a:t>
            </a:r>
            <a:r>
              <a:rPr lang="en-US" sz="2200" dirty="0"/>
              <a:t> &lt;60 mmHg </a:t>
            </a:r>
          </a:p>
          <a:p>
            <a:pPr lvl="1" eaLnBrk="1" fontAlgn="t" hangingPunct="1"/>
            <a:r>
              <a:rPr lang="en-US" sz="2200" dirty="0"/>
              <a:t>Renal: serum creatinine &gt;2.0 mg%</a:t>
            </a:r>
          </a:p>
          <a:p>
            <a:pPr lvl="1" eaLnBrk="1" fontAlgn="t" hangingPunct="1"/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Gastrointestinal: bleeding &gt;500 mL/24 hours</a:t>
            </a:r>
            <a:r>
              <a:rPr lang="en-US" sz="2200" dirty="0"/>
              <a:t> </a:t>
            </a:r>
          </a:p>
          <a:p>
            <a:endParaRPr lang="fa-IR" sz="2700" dirty="0"/>
          </a:p>
        </p:txBody>
      </p:sp>
    </p:spTree>
    <p:extLst>
      <p:ext uri="{BB962C8B-B14F-4D97-AF65-F5344CB8AC3E}">
        <p14:creationId xmlns:p14="http://schemas.microsoft.com/office/powerpoint/2010/main" val="26783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1"/>
            <a:ext cx="8134350" cy="4571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Complications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9"/>
          <a:stretch/>
        </p:blipFill>
        <p:spPr bwMode="auto">
          <a:xfrm>
            <a:off x="0" y="1706336"/>
            <a:ext cx="9144000" cy="5151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593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dirty="0"/>
              <a:t>Local complications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567543" y="2226469"/>
            <a:ext cx="6947807" cy="32635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Necrosis</a:t>
            </a:r>
          </a:p>
          <a:p>
            <a:pPr lvl="1"/>
            <a:r>
              <a:rPr lang="en-US" dirty="0"/>
              <a:t>Sterile </a:t>
            </a:r>
          </a:p>
          <a:p>
            <a:pPr lvl="1"/>
            <a:r>
              <a:rPr lang="en-US" dirty="0"/>
              <a:t>Infected </a:t>
            </a:r>
          </a:p>
          <a:p>
            <a:pPr lvl="1"/>
            <a:r>
              <a:rPr lang="en-US" dirty="0"/>
              <a:t>Walled-off necrosis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dirty="0"/>
              <a:t>Pancreatic fluid collections</a:t>
            </a:r>
          </a:p>
          <a:p>
            <a:pPr lvl="1"/>
            <a:r>
              <a:rPr lang="en-US" dirty="0"/>
              <a:t>Pancreatic abscess </a:t>
            </a:r>
          </a:p>
          <a:p>
            <a:pPr lvl="1"/>
            <a:r>
              <a:rPr lang="en-US" dirty="0"/>
              <a:t>Pancreatic pseudocyst </a:t>
            </a:r>
          </a:p>
          <a:p>
            <a:pPr marL="685800" lvl="2" indent="0">
              <a:buNone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22105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Local complications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Obstruction of gastrointestinal tract </a:t>
            </a:r>
            <a:r>
              <a:rPr lang="en-US" sz="2000" dirty="0"/>
              <a:t>(stomach, duodenum, colon)</a:t>
            </a:r>
          </a:p>
          <a:p>
            <a:r>
              <a:rPr lang="en-US" sz="2000" b="1" dirty="0"/>
              <a:t>Pancreatic ascites</a:t>
            </a:r>
          </a:p>
          <a:p>
            <a:pPr lvl="1"/>
            <a:r>
              <a:rPr lang="en-US" sz="2000" dirty="0"/>
              <a:t>Disruption of main pancreatic duct </a:t>
            </a:r>
          </a:p>
          <a:p>
            <a:pPr lvl="1"/>
            <a:r>
              <a:rPr lang="en-US" sz="2000" dirty="0"/>
              <a:t>Leaking pseudocyst</a:t>
            </a:r>
          </a:p>
          <a:p>
            <a:r>
              <a:rPr lang="en-US" sz="2000" b="1" dirty="0"/>
              <a:t>Involvement of contiguous organs </a:t>
            </a:r>
            <a:r>
              <a:rPr lang="en-US" sz="2000" dirty="0"/>
              <a:t>by necrotizing pancreatitis</a:t>
            </a:r>
          </a:p>
          <a:p>
            <a:pPr lvl="1"/>
            <a:r>
              <a:rPr lang="en-US" sz="2000" dirty="0"/>
              <a:t>Massive intraperitoneal hemorrhage </a:t>
            </a:r>
          </a:p>
          <a:p>
            <a:pPr lvl="1"/>
            <a:r>
              <a:rPr lang="en-US" sz="2000" dirty="0"/>
              <a:t>Thrombosis of blood vessels (splenic vein, portal vein) </a:t>
            </a:r>
          </a:p>
          <a:p>
            <a:pPr lvl="1"/>
            <a:r>
              <a:rPr lang="en-US" sz="2000" dirty="0"/>
              <a:t>Bowel infarction</a:t>
            </a:r>
          </a:p>
          <a:p>
            <a:r>
              <a:rPr lang="en-US" sz="2000" b="1" dirty="0"/>
              <a:t>Obstructive jaundice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74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28650" y="724240"/>
            <a:ext cx="7886700" cy="571161"/>
          </a:xfrm>
        </p:spPr>
        <p:txBody>
          <a:bodyPr>
            <a:normAutofit/>
          </a:bodyPr>
          <a:lstStyle/>
          <a:p>
            <a:r>
              <a:rPr lang="en-US" sz="3200" dirty="0"/>
              <a:t>Systemic complications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89858" y="2226468"/>
            <a:ext cx="8025493" cy="447913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Pulmonary</a:t>
            </a:r>
          </a:p>
          <a:p>
            <a:pPr lvl="1"/>
            <a:r>
              <a:rPr lang="en-US" sz="2200" dirty="0"/>
              <a:t>Pleural effusion </a:t>
            </a:r>
          </a:p>
          <a:p>
            <a:pPr lvl="1"/>
            <a:r>
              <a:rPr lang="en-US" sz="2200" dirty="0"/>
              <a:t>Atelectasis </a:t>
            </a:r>
          </a:p>
          <a:p>
            <a:pPr lvl="1"/>
            <a:r>
              <a:rPr lang="en-US" sz="2200" dirty="0"/>
              <a:t>Mediastinal abscess </a:t>
            </a:r>
          </a:p>
          <a:p>
            <a:pPr lvl="1"/>
            <a:r>
              <a:rPr lang="en-US" sz="2200" dirty="0"/>
              <a:t>Pneumonitis </a:t>
            </a:r>
          </a:p>
          <a:p>
            <a:pPr lvl="1"/>
            <a:r>
              <a:rPr lang="en-US" sz="2200" dirty="0"/>
              <a:t>Acute respiratory distress syndrome</a:t>
            </a:r>
          </a:p>
          <a:p>
            <a:r>
              <a:rPr lang="en-US" sz="2200" b="1" dirty="0"/>
              <a:t>Cardiovascular</a:t>
            </a:r>
          </a:p>
          <a:p>
            <a:pPr lvl="1"/>
            <a:r>
              <a:rPr lang="en-US" sz="2200" dirty="0"/>
              <a:t>Hypotension </a:t>
            </a:r>
          </a:p>
          <a:p>
            <a:pPr lvl="1"/>
            <a:r>
              <a:rPr lang="en-US" sz="2200" dirty="0"/>
              <a:t>Hypovolemia </a:t>
            </a:r>
          </a:p>
          <a:p>
            <a:pPr lvl="1"/>
            <a:r>
              <a:rPr lang="en-US" sz="2200" dirty="0"/>
              <a:t>Sudden death </a:t>
            </a:r>
          </a:p>
          <a:p>
            <a:pPr lvl="1"/>
            <a:r>
              <a:rPr lang="en-US" sz="2200" dirty="0"/>
              <a:t>Nonspecific ST-T changes in electrocardiogram simulating myocardial infarction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500" dirty="0"/>
          </a:p>
        </p:txBody>
      </p:sp>
      <p:pic>
        <p:nvPicPr>
          <p:cNvPr id="4" name="Picture 2" descr="http://www.radiologyassistant.nl/images/4c67a7c1205e7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3143" y="1981201"/>
            <a:ext cx="2198915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eddean.luc.edu/lumen/meded/medicine/pulmonar/images/effu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058" y="1981202"/>
            <a:ext cx="2481942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10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609601"/>
          </a:xfrm>
        </p:spPr>
        <p:txBody>
          <a:bodyPr>
            <a:normAutofit/>
          </a:bodyPr>
          <a:lstStyle/>
          <a:p>
            <a:r>
              <a:rPr lang="en-US" sz="3200" dirty="0"/>
              <a:t>Systemic complications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709057" y="1676400"/>
            <a:ext cx="6806293" cy="5181599"/>
          </a:xfrm>
        </p:spPr>
        <p:txBody>
          <a:bodyPr>
            <a:noAutofit/>
          </a:bodyPr>
          <a:lstStyle/>
          <a:p>
            <a:r>
              <a:rPr lang="en-US" sz="2000" dirty="0"/>
              <a:t>Hematologic</a:t>
            </a:r>
          </a:p>
          <a:p>
            <a:pPr lvl="1"/>
            <a:r>
              <a:rPr lang="en-US" sz="2000" dirty="0"/>
              <a:t>Disseminated intravascular coagulation</a:t>
            </a:r>
          </a:p>
          <a:p>
            <a:r>
              <a:rPr lang="en-US" sz="2000" dirty="0"/>
              <a:t>Gastrointestinal hemorrhage</a:t>
            </a:r>
          </a:p>
          <a:p>
            <a:pPr lvl="1"/>
            <a:r>
              <a:rPr lang="en-US" sz="2000" dirty="0"/>
              <a:t>Peptic ulcer disease </a:t>
            </a:r>
          </a:p>
          <a:p>
            <a:pPr lvl="1"/>
            <a:r>
              <a:rPr lang="en-US" sz="2000" dirty="0"/>
              <a:t>Erosive gastritis </a:t>
            </a:r>
          </a:p>
          <a:p>
            <a:pPr lvl="1"/>
            <a:r>
              <a:rPr lang="en-US" sz="2000" dirty="0"/>
              <a:t>Hemorrhagic pancreatic necrosis with erosion into major blood vessels </a:t>
            </a:r>
          </a:p>
          <a:p>
            <a:pPr lvl="1"/>
            <a:r>
              <a:rPr lang="en-US" sz="2000" dirty="0"/>
              <a:t>Portal vein thrombosis, </a:t>
            </a:r>
            <a:r>
              <a:rPr lang="en-US" sz="2000" dirty="0" err="1"/>
              <a:t>variceal</a:t>
            </a:r>
            <a:r>
              <a:rPr lang="en-US" sz="2000" dirty="0"/>
              <a:t> hemorrhage</a:t>
            </a:r>
          </a:p>
          <a:p>
            <a:r>
              <a:rPr lang="en-US" sz="2000" dirty="0"/>
              <a:t>Renal</a:t>
            </a:r>
          </a:p>
          <a:p>
            <a:pPr lvl="1"/>
            <a:r>
              <a:rPr lang="en-US" sz="2000" dirty="0"/>
              <a:t>Oliguria </a:t>
            </a:r>
          </a:p>
          <a:p>
            <a:pPr lvl="1"/>
            <a:r>
              <a:rPr lang="en-US" sz="2000" dirty="0"/>
              <a:t>Azotemia </a:t>
            </a:r>
          </a:p>
          <a:p>
            <a:pPr lvl="1"/>
            <a:r>
              <a:rPr lang="en-US" sz="2000" dirty="0"/>
              <a:t>Renal artery and/or renal vein thrombosis </a:t>
            </a:r>
          </a:p>
          <a:p>
            <a:pPr lvl="1"/>
            <a:r>
              <a:rPr lang="en-US" sz="2000" dirty="0"/>
              <a:t>Acute tubular necrosis</a:t>
            </a:r>
          </a:p>
        </p:txBody>
      </p:sp>
    </p:spTree>
    <p:extLst>
      <p:ext uri="{BB962C8B-B14F-4D97-AF65-F5344CB8AC3E}">
        <p14:creationId xmlns:p14="http://schemas.microsoft.com/office/powerpoint/2010/main" val="3784096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Systemic complications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1785257" y="1752601"/>
            <a:ext cx="6730093" cy="5105400"/>
          </a:xfrm>
        </p:spPr>
        <p:txBody>
          <a:bodyPr>
            <a:noAutofit/>
          </a:bodyPr>
          <a:lstStyle/>
          <a:p>
            <a:r>
              <a:rPr lang="en-US" sz="2000" dirty="0"/>
              <a:t>Metabolic</a:t>
            </a:r>
          </a:p>
          <a:p>
            <a:pPr lvl="1"/>
            <a:r>
              <a:rPr lang="en-US" sz="2000" dirty="0"/>
              <a:t>Hyperglycemia </a:t>
            </a:r>
          </a:p>
          <a:p>
            <a:pPr lvl="1"/>
            <a:r>
              <a:rPr lang="en-US" sz="2000" dirty="0"/>
              <a:t>Hypertriglyceridemia </a:t>
            </a:r>
          </a:p>
          <a:p>
            <a:pPr lvl="1"/>
            <a:r>
              <a:rPr lang="en-US" sz="2000" dirty="0"/>
              <a:t>Hypocalcemia </a:t>
            </a:r>
          </a:p>
          <a:p>
            <a:r>
              <a:rPr lang="en-US" sz="2000" dirty="0"/>
              <a:t>Encephalopathy </a:t>
            </a:r>
          </a:p>
          <a:p>
            <a:pPr lvl="1"/>
            <a:r>
              <a:rPr lang="en-US" sz="2000" dirty="0"/>
              <a:t>Sudden blindness (Purtscher's retinopathy)</a:t>
            </a:r>
          </a:p>
          <a:p>
            <a:pPr lvl="1"/>
            <a:r>
              <a:rPr lang="en-US" sz="2000" dirty="0"/>
              <a:t>Central nervous system</a:t>
            </a:r>
          </a:p>
          <a:p>
            <a:pPr lvl="1"/>
            <a:r>
              <a:rPr lang="en-US" sz="2000" dirty="0"/>
              <a:t>Psychosis </a:t>
            </a:r>
          </a:p>
          <a:p>
            <a:r>
              <a:rPr lang="en-US" sz="2000" dirty="0"/>
              <a:t>Fat emboli</a:t>
            </a:r>
          </a:p>
          <a:p>
            <a:pPr lvl="1"/>
            <a:r>
              <a:rPr lang="en-US" sz="2000" dirty="0"/>
              <a:t>Fat necrosis</a:t>
            </a:r>
          </a:p>
          <a:p>
            <a:pPr lvl="1"/>
            <a:r>
              <a:rPr lang="en-US" sz="2000" dirty="0"/>
              <a:t>Subcutaneous tissues (erythematous nodules) </a:t>
            </a:r>
          </a:p>
          <a:p>
            <a:pPr lvl="1"/>
            <a:r>
              <a:rPr lang="en-US" sz="2000" dirty="0"/>
              <a:t>Bone </a:t>
            </a:r>
          </a:p>
          <a:p>
            <a:pPr lvl="1"/>
            <a:r>
              <a:rPr lang="en-US" sz="2000" dirty="0"/>
              <a:t>Miscellaneous (mediastinum, pleura, nervous system)</a:t>
            </a:r>
          </a:p>
        </p:txBody>
      </p:sp>
    </p:spTree>
    <p:extLst>
      <p:ext uri="{BB962C8B-B14F-4D97-AF65-F5344CB8AC3E}">
        <p14:creationId xmlns:p14="http://schemas.microsoft.com/office/powerpoint/2010/main" val="3411132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Prognosis 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80% Will recover without any complications</a:t>
            </a:r>
          </a:p>
          <a:p>
            <a:r>
              <a:rPr lang="en-US" sz="2000" dirty="0"/>
              <a:t>20% Will develop severe cardio-pulmonary complications or septic complications</a:t>
            </a:r>
          </a:p>
          <a:p>
            <a:r>
              <a:rPr lang="en-US" sz="2000" dirty="0"/>
              <a:t>Prognostic assessment :</a:t>
            </a:r>
          </a:p>
          <a:p>
            <a:pPr lvl="1"/>
            <a:r>
              <a:rPr lang="en-US" sz="2000" dirty="0"/>
              <a:t>Ranson</a:t>
            </a:r>
          </a:p>
          <a:p>
            <a:pPr lvl="1"/>
            <a:r>
              <a:rPr lang="en-US" sz="2000" dirty="0"/>
              <a:t>Imrie</a:t>
            </a:r>
          </a:p>
          <a:p>
            <a:pPr lvl="1"/>
            <a:r>
              <a:rPr lang="en-US" sz="2000" dirty="0"/>
              <a:t>APACHE 2</a:t>
            </a:r>
          </a:p>
          <a:p>
            <a:pPr lvl="1"/>
            <a:r>
              <a:rPr lang="en-US" sz="2000" dirty="0"/>
              <a:t>CRP</a:t>
            </a:r>
          </a:p>
          <a:p>
            <a:pPr marL="342900" lvl="1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93877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ATLANTA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Severity Assessment, </a:t>
            </a:r>
            <a:r>
              <a:rPr lang="en-US" sz="2000" dirty="0"/>
              <a:t>Assess at admission, 24 hours and 48hours.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Severe: </a:t>
            </a:r>
            <a:r>
              <a:rPr lang="en-US" sz="2000" dirty="0"/>
              <a:t>Persistent (&gt;48 </a:t>
            </a:r>
            <a:r>
              <a:rPr lang="en-US" sz="2000" dirty="0" err="1"/>
              <a:t>hrs</a:t>
            </a:r>
            <a:r>
              <a:rPr lang="en-US" sz="2000" dirty="0"/>
              <a:t>) organ failure.</a:t>
            </a:r>
          </a:p>
          <a:p>
            <a:r>
              <a:rPr lang="en-US" sz="2000" dirty="0"/>
              <a:t>local complications ( necrosis, peripancreatic fluid collections, pseudocyst, splenic &amp; portal vein thrombosis) or Exacerbation of coexistent disease.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Moderately severe: </a:t>
            </a:r>
            <a:r>
              <a:rPr lang="en-US" sz="2000" dirty="0"/>
              <a:t>As above but transient only (&lt;48 hours).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Mild: </a:t>
            </a:r>
            <a:r>
              <a:rPr lang="en-US" sz="2000" dirty="0"/>
              <a:t>No organ failure, local complications or exacerbation of coexistent 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645409"/>
            <a:ext cx="7524946" cy="389814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LOs</a:t>
            </a:r>
          </a:p>
          <a:p>
            <a:pPr marL="0" indent="0">
              <a:buNone/>
            </a:pPr>
            <a:r>
              <a:rPr lang="en-US" sz="1800" dirty="0"/>
              <a:t>At the end of lecture, students will be able to understand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Etiopathogenesis  &amp; clinical features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Specific investigations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Treatment plan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Complication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3281914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6858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1"/>
            <a:ext cx="752475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The main aim of initial treatment is to alleviate symptoms and prevent complications by reducing pancreatic secretory stimuli and correction of fluid and electrolyte abnormalities. </a:t>
            </a:r>
          </a:p>
          <a:p>
            <a:r>
              <a:rPr lang="en-US" sz="2000" dirty="0"/>
              <a:t>Initially, patients should be fluid resuscitated and kept nil by mouth with bowel rest when nausea, vomiting or abdominal pain are present.</a:t>
            </a:r>
          </a:p>
          <a:p>
            <a:r>
              <a:rPr lang="en-US" sz="2000" dirty="0"/>
              <a:t> Supportive care continues until pain is resolved and diet restarted. </a:t>
            </a:r>
          </a:p>
          <a:p>
            <a:r>
              <a:rPr lang="en-US" sz="2000" dirty="0"/>
              <a:t>The majority of patients will improve within 3–7 days of conservative management.</a:t>
            </a:r>
          </a:p>
          <a:p>
            <a:r>
              <a:rPr lang="en-US" sz="2000" dirty="0"/>
              <a:t> Patients with organ failure or poor prognostic signs should be assessed for admission to a high dependency unit</a:t>
            </a:r>
            <a:r>
              <a:rPr lang="en-US" sz="2000" baseline="30000" dirty="0"/>
              <a:t>.</a:t>
            </a:r>
            <a:endParaRPr lang="en-US" sz="2000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50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3715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Initial management </a:t>
            </a:r>
            <a:r>
              <a:rPr lang="en-US" b="1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5194"/>
            <a:ext cx="7886700" cy="5042806"/>
          </a:xfrm>
        </p:spPr>
        <p:txBody>
          <a:bodyPr>
            <a:normAutofit/>
          </a:bodyPr>
          <a:lstStyle/>
          <a:p>
            <a:r>
              <a:rPr lang="en-US" sz="2000" b="1" dirty="0"/>
              <a:t> </a:t>
            </a:r>
            <a:r>
              <a:rPr lang="en-US" sz="2000" dirty="0"/>
              <a:t>Aggressive hydration(defined as 250-500 ml per hour of isotonic crystalloid solution) should be given to all patients, unless cardiovascular or renal co morbidities exist.</a:t>
            </a:r>
          </a:p>
          <a:p>
            <a:r>
              <a:rPr lang="en-US" sz="2000" dirty="0"/>
              <a:t>Early aggressive intravenous hydration is most important in first 12–24 h and may have little benefit beyond.</a:t>
            </a:r>
            <a:r>
              <a:rPr lang="en-US" sz="2000" b="1" dirty="0"/>
              <a:t>	</a:t>
            </a:r>
            <a:endParaRPr lang="en-US" sz="2000" dirty="0"/>
          </a:p>
          <a:p>
            <a:r>
              <a:rPr lang="en-US" sz="2000" dirty="0"/>
              <a:t>In patients with severe volume depletion (hypotension and tachycardia), more rapid repletion (bolus) may be needed.</a:t>
            </a:r>
            <a:r>
              <a:rPr lang="en-US" sz="2000" b="1" dirty="0"/>
              <a:t>	</a:t>
            </a:r>
            <a:endParaRPr lang="en-US" sz="2000" dirty="0"/>
          </a:p>
          <a:p>
            <a:r>
              <a:rPr lang="en-US" sz="2000" dirty="0"/>
              <a:t>Ringer Lactate solution can be preferred over isotonic crystalloid  fluid.</a:t>
            </a:r>
          </a:p>
          <a:p>
            <a:r>
              <a:rPr lang="en-US" sz="2000" dirty="0"/>
              <a:t>Fluid requirements should be assessed at frequent intervals within 6 h of admission and for the next 24–48 h.</a:t>
            </a:r>
          </a:p>
          <a:p>
            <a:r>
              <a:rPr lang="en-US" sz="2000" dirty="0"/>
              <a:t> The goal of aggressive hydration should be decrease blood urea nitrogen.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0095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Consideration of HDU involvement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endParaRPr lang="en-US" sz="2000" dirty="0"/>
          </a:p>
          <a:p>
            <a:pPr lvl="0"/>
            <a:r>
              <a:rPr lang="en-US" sz="2000" dirty="0"/>
              <a:t>Persistent SIRS &gt;48h</a:t>
            </a:r>
          </a:p>
          <a:p>
            <a:pPr lvl="0"/>
            <a:r>
              <a:rPr lang="en-US" sz="2000" dirty="0"/>
              <a:t>Elderly (aged &gt;70yr</a:t>
            </a:r>
          </a:p>
          <a:p>
            <a:pPr lvl="0"/>
            <a:r>
              <a:rPr lang="en-US" sz="2000" dirty="0"/>
              <a:t>Obese (BMI&gt;35)</a:t>
            </a:r>
          </a:p>
          <a:p>
            <a:pPr lvl="0"/>
            <a:r>
              <a:rPr lang="en-US" sz="2000" dirty="0"/>
              <a:t>Moderately severe pancreatitis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Presence of SIRS on admission is a predictor of Severe pancreatitis.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8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8207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Role of surgery in Acute Pancreatitis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3165"/>
            <a:ext cx="7886700" cy="4944835"/>
          </a:xfrm>
        </p:spPr>
        <p:txBody>
          <a:bodyPr>
            <a:normAutofit/>
          </a:bodyPr>
          <a:lstStyle/>
          <a:p>
            <a:r>
              <a:rPr lang="en-US" sz="2000" dirty="0"/>
              <a:t> In </a:t>
            </a:r>
            <a:r>
              <a:rPr lang="en-US" sz="2000" dirty="0">
                <a:solidFill>
                  <a:srgbClr val="0070C0"/>
                </a:solidFill>
              </a:rPr>
              <a:t>mild AP</a:t>
            </a:r>
            <a:r>
              <a:rPr lang="en-US" sz="2000" dirty="0"/>
              <a:t>, due to gallstones, </a:t>
            </a:r>
            <a:r>
              <a:rPr lang="en-US" sz="2000" dirty="0">
                <a:solidFill>
                  <a:srgbClr val="FF0000"/>
                </a:solidFill>
              </a:rPr>
              <a:t>cholecystectomy should be performed before discharge to prevent a recurrence of AP</a:t>
            </a:r>
            <a:r>
              <a:rPr lang="en-US" sz="2000" dirty="0"/>
              <a:t>.</a:t>
            </a:r>
          </a:p>
          <a:p>
            <a:r>
              <a:rPr lang="en-US" sz="2000" dirty="0"/>
              <a:t>In </a:t>
            </a:r>
            <a:r>
              <a:rPr lang="en-US" sz="2000" dirty="0">
                <a:solidFill>
                  <a:srgbClr val="0070C0"/>
                </a:solidFill>
              </a:rPr>
              <a:t>necrotizing biliary AP</a:t>
            </a:r>
            <a:r>
              <a:rPr lang="en-US" sz="2000" dirty="0"/>
              <a:t>, to prevent infection, </a:t>
            </a:r>
            <a:r>
              <a:rPr lang="en-US" sz="2000" dirty="0">
                <a:solidFill>
                  <a:srgbClr val="FF0000"/>
                </a:solidFill>
              </a:rPr>
              <a:t>cholecystectomy is to be deferred </a:t>
            </a:r>
            <a:r>
              <a:rPr lang="en-US" sz="2000" dirty="0"/>
              <a:t>until active inflammation subsides and fluid collections resolve or stabilize.</a:t>
            </a:r>
          </a:p>
          <a:p>
            <a:r>
              <a:rPr lang="en-US" sz="2000" dirty="0"/>
              <a:t> Asymptomatic pseudocysts and pancreatic or extra pancreatic necrosis do not warrant intervention, regardless of size, location or extension.</a:t>
            </a:r>
          </a:p>
          <a:p>
            <a:r>
              <a:rPr lang="en-US" sz="2000" dirty="0"/>
              <a:t>In stable patients with infected necrosis, surgical, radiologic or endoscopic drainage can be delayed preferably for more than 4 weeks to allow liquefaction of the contents and  development of fibrous wall around the necrosis (walled-off necrosis).</a:t>
            </a:r>
          </a:p>
          <a:p>
            <a:r>
              <a:rPr lang="en-US" sz="2000" dirty="0"/>
              <a:t>In symptomatic patients with infected necrosis, minimally invasive methods of necrosectomy are preferred to open necrosectomy.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22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1"/>
          </a:xfrm>
        </p:spPr>
        <p:txBody>
          <a:bodyPr>
            <a:normAutofit/>
          </a:bodyPr>
          <a:lstStyle/>
          <a:p>
            <a:r>
              <a:rPr lang="en-US" sz="3200" dirty="0"/>
              <a:t>ERCP in Acute Pancreatitis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3165"/>
            <a:ext cx="7886700" cy="4944835"/>
          </a:xfrm>
        </p:spPr>
        <p:txBody>
          <a:bodyPr>
            <a:normAutofit/>
          </a:bodyPr>
          <a:lstStyle/>
          <a:p>
            <a:r>
              <a:rPr lang="en-US" sz="2000" dirty="0"/>
              <a:t>Patients with AP and concurrent </a:t>
            </a:r>
            <a:r>
              <a:rPr lang="en-US" sz="2000" dirty="0">
                <a:solidFill>
                  <a:srgbClr val="FF0000"/>
                </a:solidFill>
              </a:rPr>
              <a:t>acute cholangitis should undergo ERCP within 24 h of admission.</a:t>
            </a:r>
          </a:p>
          <a:p>
            <a:r>
              <a:rPr lang="en-US" sz="2000" dirty="0"/>
              <a:t>ERCP is not needed in patients with gallstone pancreatitis who lack laboratory or clinical evidence of ongoing biliary obstruction.</a:t>
            </a:r>
          </a:p>
          <a:p>
            <a:r>
              <a:rPr lang="en-US" sz="2000" dirty="0"/>
              <a:t>In absence of cholangitis or jaundice, MRCP should be used to screen for choledocholithiasis if highly suspected.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Antibiotics</a:t>
            </a:r>
            <a:endParaRPr lang="en-US" sz="2000" dirty="0"/>
          </a:p>
          <a:p>
            <a:r>
              <a:rPr lang="en-US" sz="2000" dirty="0"/>
              <a:t> Antibiotics can be given for extra pancreatic infection, such as cholangitis, catheter acquired infections, bacteremia, urinary tract infections or pneumonia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85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95400"/>
            <a:ext cx="6327648" cy="2438400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r>
              <a:rPr lang="en-US" sz="4000" dirty="0">
                <a:solidFill>
                  <a:schemeClr val="tx1"/>
                </a:solidFill>
                <a:latin typeface="+mn-lt"/>
              </a:rPr>
              <a:t>Chronic Pancreatitis</a:t>
            </a:r>
            <a:br>
              <a:rPr lang="fa-IR" sz="4000" dirty="0">
                <a:solidFill>
                  <a:schemeClr val="tx1"/>
                </a:solidFill>
                <a:latin typeface="Segoe Print" pitchFamily="2" charset="0"/>
              </a:rPr>
            </a:br>
            <a:endParaRPr lang="fa-IR" sz="40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750"/>
      </p:ext>
    </p:extLst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1907"/>
            <a:ext cx="7886700" cy="4704443"/>
          </a:xfrm>
        </p:spPr>
        <p:txBody>
          <a:bodyPr/>
          <a:lstStyle/>
          <a:p>
            <a:pPr algn="l" rtl="0"/>
            <a:r>
              <a:rPr lang="en-US" sz="2000" dirty="0"/>
              <a:t>Defined as chronic inflammatory condition that causes irreversible damage to pancreatic structure and function.</a:t>
            </a:r>
          </a:p>
          <a:p>
            <a:pPr algn="l" rtl="0"/>
            <a:r>
              <a:rPr lang="en-US" sz="2000" dirty="0"/>
              <a:t>Incurable</a:t>
            </a:r>
          </a:p>
          <a:p>
            <a:pPr algn="l" rtl="0"/>
            <a:r>
              <a:rPr lang="en-US" sz="2000" dirty="0"/>
              <a:t>5 -27 / 100,000 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1"/>
            <a:ext cx="7829550" cy="336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1983922" cy="74941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Etiology</a:t>
            </a:r>
            <a:endParaRPr lang="fa-I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26468"/>
            <a:ext cx="6610350" cy="4631531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/>
              <a:t>Alcohol, 70% </a:t>
            </a:r>
          </a:p>
          <a:p>
            <a:pPr algn="l" rtl="0"/>
            <a:r>
              <a:rPr lang="en-US" sz="2000" b="1" dirty="0"/>
              <a:t>Idiopathic (including tropical), 20% </a:t>
            </a:r>
          </a:p>
          <a:p>
            <a:pPr algn="l" rtl="0"/>
            <a:r>
              <a:rPr lang="en-US" sz="2000" b="1" dirty="0"/>
              <a:t>Other, 10%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Hereditary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Hyperparathyroidism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Hypertriglyceridemia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Autoimmune pancreatitis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Obstruction </a:t>
            </a:r>
          </a:p>
          <a:p>
            <a:pPr lvl="1" algn="l" rtl="0"/>
            <a:r>
              <a:rPr lang="fa-IR" sz="2000" dirty="0"/>
              <a:t>  </a:t>
            </a:r>
            <a:r>
              <a:rPr lang="en-US" sz="2000" dirty="0"/>
              <a:t>Trauma </a:t>
            </a:r>
          </a:p>
          <a:p>
            <a:pPr lvl="1" algn="l" rtl="0"/>
            <a:r>
              <a:rPr lang="en-US" sz="2000" dirty="0"/>
              <a:t>  Pancreas divisum</a:t>
            </a:r>
          </a:p>
          <a:p>
            <a:pPr algn="l" rtl="0"/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17230"/>
      </p:ext>
    </p:extLst>
  </p:cSld>
  <p:clrMapOvr>
    <a:masterClrMapping/>
  </p:clrMapOvr>
  <p:transition spd="slow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5715000" cy="68579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Signs and Symptoms</a:t>
            </a:r>
            <a:endParaRPr lang="fa-I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543" y="2133601"/>
            <a:ext cx="6566807" cy="335637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Steady and Boring Pain</a:t>
            </a:r>
          </a:p>
          <a:p>
            <a:pPr algn="l" rtl="0"/>
            <a:r>
              <a:rPr lang="en-US" sz="2000" dirty="0"/>
              <a:t>Not Colicky</a:t>
            </a:r>
          </a:p>
          <a:p>
            <a:pPr algn="l" rtl="0"/>
            <a:r>
              <a:rPr lang="en-US" sz="2000" dirty="0"/>
              <a:t>Nausea /Vomiting </a:t>
            </a:r>
          </a:p>
          <a:p>
            <a:pPr algn="l" rtl="0"/>
            <a:r>
              <a:rPr lang="en-US" sz="2000" dirty="0"/>
              <a:t>Anorexia-  Most Common </a:t>
            </a:r>
          </a:p>
          <a:p>
            <a:pPr algn="l" rtl="0"/>
            <a:r>
              <a:rPr lang="en-US" sz="2000" dirty="0"/>
              <a:t>Malabsorption And Weight Loss</a:t>
            </a:r>
          </a:p>
          <a:p>
            <a:pPr algn="l" rtl="0"/>
            <a:r>
              <a:rPr lang="en-US" sz="2000" dirty="0"/>
              <a:t>Diabetes Mellitus</a:t>
            </a:r>
            <a:endParaRPr lang="fa-I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B050"/>
                </a:solidFill>
              </a:rPr>
              <a:t>Classic triad </a:t>
            </a:r>
            <a:r>
              <a:rPr lang="en-US" altLang="en-US" sz="2400" dirty="0"/>
              <a:t>“ pancreatic calcification , steatorrhea , and diabetes mellitus” </a:t>
            </a:r>
          </a:p>
          <a:p>
            <a:r>
              <a:rPr lang="en-US" altLang="en-US" sz="2400" dirty="0"/>
              <a:t>Found in &lt;1/3</a:t>
            </a:r>
          </a:p>
          <a:p>
            <a:r>
              <a:rPr lang="en-US" altLang="en-US" sz="2400" b="1" i="1" dirty="0"/>
              <a:t>secretin stimulation test   </a:t>
            </a:r>
            <a:r>
              <a:rPr lang="en-US" altLang="en-US" sz="2400" dirty="0"/>
              <a:t>(abnormal when 60% or more of pancreatic exocrine function has been lost)</a:t>
            </a:r>
          </a:p>
          <a:p>
            <a:r>
              <a:rPr lang="en-US" altLang="en-US" sz="2400" dirty="0"/>
              <a:t>decreased  serum trypsinogen (&lt;20ng/ml) or a fecal elastase level of &lt;100ug/mg of stool strongly suggests severe pancreatic insufficiency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415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/>
              <a:t>                   </a:t>
            </a:r>
            <a:r>
              <a:rPr lang="en-US" sz="2800" dirty="0">
                <a:solidFill>
                  <a:schemeClr val="tx1"/>
                </a:solidFill>
              </a:rPr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A 25 years old shopkeeper presented A&amp;E with </a:t>
            </a:r>
            <a:r>
              <a:rPr lang="en-US" sz="2000" b="1" dirty="0"/>
              <a:t>restless</a:t>
            </a:r>
            <a:r>
              <a:rPr lang="en-US" sz="2000" dirty="0"/>
              <a:t>, </a:t>
            </a:r>
            <a:r>
              <a:rPr lang="en-US" sz="2000" b="1" dirty="0"/>
              <a:t>irritability</a:t>
            </a:r>
            <a:r>
              <a:rPr lang="en-US" sz="2000" dirty="0"/>
              <a:t>  and </a:t>
            </a:r>
            <a:r>
              <a:rPr lang="en-US" sz="2000" b="1" dirty="0"/>
              <a:t>drowsiness</a:t>
            </a:r>
            <a:r>
              <a:rPr lang="en-US" sz="2000" dirty="0"/>
              <a:t> for one day.</a:t>
            </a:r>
          </a:p>
          <a:p>
            <a:pPr>
              <a:buNone/>
            </a:pPr>
            <a:r>
              <a:rPr lang="en-US" sz="2000" dirty="0"/>
              <a:t>His wife informed that he has </a:t>
            </a:r>
            <a:r>
              <a:rPr lang="en-US" sz="2000" b="1" dirty="0"/>
              <a:t>jaundice since last 01 wk.</a:t>
            </a:r>
          </a:p>
          <a:p>
            <a:pPr>
              <a:buNone/>
            </a:pPr>
            <a:r>
              <a:rPr lang="en-US" sz="2000" dirty="0"/>
              <a:t>On exam</a:t>
            </a:r>
          </a:p>
          <a:p>
            <a:pPr>
              <a:buNone/>
            </a:pPr>
            <a:r>
              <a:rPr lang="en-US" sz="2000" dirty="0"/>
              <a:t>               </a:t>
            </a:r>
            <a:r>
              <a:rPr lang="en-US" sz="2000" b="1" dirty="0"/>
              <a:t>Jaundice</a:t>
            </a:r>
            <a:r>
              <a:rPr lang="en-US" sz="2000" dirty="0"/>
              <a:t>, </a:t>
            </a:r>
            <a:r>
              <a:rPr lang="en-US" sz="2000" b="1" dirty="0"/>
              <a:t>bruise </a:t>
            </a:r>
            <a:r>
              <a:rPr lang="en-US" sz="2000" dirty="0"/>
              <a:t>on forearm  and respond to stimulus.</a:t>
            </a:r>
          </a:p>
          <a:p>
            <a:pPr>
              <a:buNone/>
            </a:pPr>
            <a:r>
              <a:rPr lang="en-US" sz="2000" dirty="0"/>
              <a:t>              BP  140/90 mmHg,  Pulse   110/min   R/R  16/min</a:t>
            </a:r>
          </a:p>
          <a:p>
            <a:pPr>
              <a:buNone/>
            </a:pPr>
            <a:r>
              <a:rPr lang="en-US" sz="2000" dirty="0"/>
              <a:t>              GCS    12/15          </a:t>
            </a:r>
            <a:r>
              <a:rPr lang="en-US" sz="2000" b="1" dirty="0"/>
              <a:t>ALT</a:t>
            </a:r>
            <a:r>
              <a:rPr lang="en-US" sz="2000" dirty="0"/>
              <a:t>    830 IU</a:t>
            </a:r>
          </a:p>
          <a:p>
            <a:pPr>
              <a:buNone/>
            </a:pPr>
            <a:r>
              <a:rPr lang="en-US" sz="2000" b="1" dirty="0"/>
              <a:t>               INR   </a:t>
            </a:r>
            <a:r>
              <a:rPr lang="en-US" sz="2000" dirty="0"/>
              <a:t>2.5,  </a:t>
            </a:r>
            <a:r>
              <a:rPr lang="en-US" sz="2000" b="1" dirty="0"/>
              <a:t>Bilirubin</a:t>
            </a:r>
            <a:r>
              <a:rPr lang="en-US" sz="2000" dirty="0"/>
              <a:t>  14.5mg/dl         </a:t>
            </a:r>
            <a:r>
              <a:rPr lang="en-US" sz="2000" b="1" dirty="0"/>
              <a:t>HEV</a:t>
            </a:r>
            <a:r>
              <a:rPr lang="en-US" sz="2000" dirty="0"/>
              <a:t>  Ig M  +</a:t>
            </a:r>
            <a:r>
              <a:rPr lang="en-US" sz="2000" dirty="0" err="1"/>
              <a:t>ve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Q.1 What is diagnosis?</a:t>
            </a:r>
          </a:p>
          <a:p>
            <a:pPr>
              <a:buNone/>
            </a:pPr>
            <a:r>
              <a:rPr lang="en-US" sz="2000" dirty="0"/>
              <a:t>Q.2 What further investigations need?</a:t>
            </a:r>
          </a:p>
          <a:p>
            <a:pPr>
              <a:buNone/>
            </a:pPr>
            <a:r>
              <a:rPr lang="en-US" sz="2000" dirty="0"/>
              <a:t>Q.3 How will you manage </a:t>
            </a:r>
          </a:p>
          <a:p>
            <a:pPr>
              <a:buNone/>
            </a:pP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71600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Imaging techniques</a:t>
            </a:r>
            <a:br>
              <a:rPr lang="en-IN" dirty="0">
                <a:latin typeface="+mn-lt"/>
              </a:rPr>
            </a:b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2057400"/>
            <a:ext cx="6773636" cy="4267200"/>
          </a:xfrm>
        </p:spPr>
        <p:txBody>
          <a:bodyPr>
            <a:normAutofit/>
          </a:bodyPr>
          <a:lstStyle/>
          <a:p>
            <a:pPr fontAlgn="t"/>
            <a:r>
              <a:rPr lang="en-US" sz="1800" dirty="0"/>
              <a:t> </a:t>
            </a:r>
            <a:r>
              <a:rPr lang="en-US" sz="2400" dirty="0"/>
              <a:t>Plain film radiography of abdomen</a:t>
            </a:r>
            <a:endParaRPr lang="en-IN" sz="2400" dirty="0"/>
          </a:p>
          <a:p>
            <a:pPr fontAlgn="t"/>
            <a:r>
              <a:rPr lang="en-US" sz="2400" dirty="0"/>
              <a:t> Ultrasonography</a:t>
            </a:r>
            <a:endParaRPr lang="en-IN" sz="2400" dirty="0"/>
          </a:p>
          <a:p>
            <a:pPr fontAlgn="t"/>
            <a:r>
              <a:rPr lang="en-US" sz="2400" dirty="0"/>
              <a:t>  Computed tomography</a:t>
            </a:r>
            <a:endParaRPr lang="en-IN" sz="2400" dirty="0"/>
          </a:p>
          <a:p>
            <a:pPr fontAlgn="t"/>
            <a:r>
              <a:rPr lang="en-IN" sz="2400" dirty="0"/>
              <a:t>   </a:t>
            </a:r>
            <a:r>
              <a:rPr lang="en-US" sz="2400" dirty="0"/>
              <a:t>ERCP</a:t>
            </a:r>
            <a:endParaRPr lang="en-IN" sz="2400" dirty="0"/>
          </a:p>
          <a:p>
            <a:pPr fontAlgn="t"/>
            <a:r>
              <a:rPr lang="en-US" sz="2400" dirty="0"/>
              <a:t>   MRCP</a:t>
            </a:r>
            <a:endParaRPr lang="en-IN" sz="2400" dirty="0"/>
          </a:p>
          <a:p>
            <a:pPr fontAlgn="t"/>
            <a:r>
              <a:rPr lang="en-US" sz="2400" dirty="0"/>
              <a:t>   EUS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96128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4" y="1249136"/>
            <a:ext cx="4144736" cy="1948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Plain films :</a:t>
            </a:r>
          </a:p>
          <a:p>
            <a:pPr marL="342900" lvl="1" indent="0">
              <a:buNone/>
            </a:pPr>
            <a:r>
              <a:rPr lang="en-US" altLang="en-US" sz="2000" dirty="0"/>
              <a:t> Pancreatic calcifications : 30%</a:t>
            </a:r>
          </a:p>
          <a:p>
            <a:pPr marL="342900" lvl="1" indent="0">
              <a:buNone/>
            </a:pPr>
            <a:r>
              <a:rPr lang="en-US" altLang="en-US" sz="2000" dirty="0"/>
              <a:t> most common with alcoholic   pancreatitis</a:t>
            </a:r>
            <a:endParaRPr lang="en-GB" altLang="en-US" sz="2000" dirty="0"/>
          </a:p>
        </p:txBody>
      </p:sp>
      <p:pic>
        <p:nvPicPr>
          <p:cNvPr id="6" name="Picture 3" descr="chronic pancreat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49136"/>
            <a:ext cx="3409950" cy="1948542"/>
          </a:xfrm>
          <a:noFill/>
        </p:spPr>
      </p:pic>
      <p:pic>
        <p:nvPicPr>
          <p:cNvPr id="5" name="Picture 3" descr="C:\Users\Aref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287487"/>
            <a:ext cx="340995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8" y="3082752"/>
            <a:ext cx="463731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  <a:p>
            <a:r>
              <a:rPr lang="en-US" sz="2000" dirty="0"/>
              <a:t>Pancreatic calcifications. CT scan showing multiple, calcified, intra ductal stones 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5931865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MRCP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7971065" cy="37742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MRCP allows a noninvasive alternative to</a:t>
            </a:r>
          </a:p>
          <a:p>
            <a:pPr marL="0" indent="0">
              <a:buNone/>
            </a:pPr>
            <a:r>
              <a:rPr lang="en-US" sz="2000" dirty="0"/>
              <a:t> ERCP for imaging the pancreatic duct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EUS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2000" dirty="0"/>
              <a:t>is a minimally invasive test that</a:t>
            </a:r>
          </a:p>
          <a:p>
            <a:pPr marL="0" indent="0">
              <a:buNone/>
            </a:pPr>
            <a:r>
              <a:rPr lang="en-US" sz="2000" dirty="0"/>
              <a:t> allows simultaneous assessment</a:t>
            </a:r>
          </a:p>
          <a:p>
            <a:pPr marL="0" indent="0">
              <a:buNone/>
            </a:pPr>
            <a:r>
              <a:rPr lang="en-US" sz="2000" dirty="0"/>
              <a:t> of ductal and parenchymal structure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029" y="1684565"/>
            <a:ext cx="2775857" cy="23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9" y="4113608"/>
            <a:ext cx="2775857" cy="18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742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6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078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Treatment</a:t>
            </a:r>
            <a:endParaRPr lang="fa-I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314" y="2226469"/>
            <a:ext cx="6545036" cy="4495006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Analgesia</a:t>
            </a:r>
          </a:p>
          <a:p>
            <a:pPr algn="l" rtl="0"/>
            <a:r>
              <a:rPr lang="en-US" sz="2400" dirty="0"/>
              <a:t>Enzyme Therapy</a:t>
            </a:r>
          </a:p>
          <a:p>
            <a:pPr algn="l" rtl="0"/>
            <a:r>
              <a:rPr lang="en-US" sz="2400" dirty="0"/>
              <a:t>Antisecretory Therapy</a:t>
            </a:r>
          </a:p>
          <a:p>
            <a:pPr algn="l" rtl="0"/>
            <a:r>
              <a:rPr lang="en-US" sz="2400" dirty="0"/>
              <a:t>Neurolytic Therapy</a:t>
            </a:r>
          </a:p>
          <a:p>
            <a:pPr algn="l" rtl="0"/>
            <a:r>
              <a:rPr lang="en-US" sz="2400" dirty="0"/>
              <a:t>Endoscopic Management</a:t>
            </a:r>
          </a:p>
          <a:p>
            <a:pPr algn="l" rtl="0"/>
            <a:r>
              <a:rPr lang="en-US" sz="2400" dirty="0"/>
              <a:t>Surgical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840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Complications</a:t>
            </a:r>
            <a:endParaRPr lang="fa-I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028" y="2226468"/>
            <a:ext cx="6708322" cy="4129881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Pseudocyst</a:t>
            </a:r>
          </a:p>
          <a:p>
            <a:pPr algn="l" rtl="0"/>
            <a:r>
              <a:rPr lang="en-US" sz="2000" dirty="0"/>
              <a:t>Pancreatic Ascites</a:t>
            </a:r>
          </a:p>
          <a:p>
            <a:pPr algn="l" rtl="0"/>
            <a:r>
              <a:rPr lang="en-US" sz="2000" dirty="0"/>
              <a:t>Pancreatic-Enteric Fistula</a:t>
            </a:r>
          </a:p>
          <a:p>
            <a:pPr algn="l" rtl="0"/>
            <a:r>
              <a:rPr lang="en-US" sz="2000" dirty="0"/>
              <a:t>Pancreatic Mass</a:t>
            </a:r>
          </a:p>
          <a:p>
            <a:pPr algn="l" rtl="0"/>
            <a:r>
              <a:rPr lang="en-US" sz="2000" dirty="0"/>
              <a:t>Splenic and Portal Vein Thrombosis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1"/>
            <a:ext cx="554355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egoe Print" pitchFamily="2" charset="0"/>
              </a:rPr>
              <a:t>Management Algorithm</a:t>
            </a:r>
            <a:endParaRPr lang="fa-IR" sz="32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37892" name="Picture 4" descr="C:\Users\Aref\Desktop\Untitle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9144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492" y="1299411"/>
            <a:ext cx="4196014" cy="4963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The principles in Medical Ethics</a:t>
            </a:r>
          </a:p>
        </p:txBody>
      </p:sp>
      <p:pic>
        <p:nvPicPr>
          <p:cNvPr id="4099" name="Picture 5" descr="C:\Users\user\Pictures\306\Healthcare-La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27" y="2767577"/>
            <a:ext cx="3415402" cy="22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0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31094"/>
            <a:ext cx="7886700" cy="8450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The Principle of Autonomy: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8908" y="2057401"/>
            <a:ext cx="7026442" cy="3432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/>
              <a:t> </a:t>
            </a:r>
          </a:p>
          <a:p>
            <a:pPr algn="l" rtl="0" eaLnBrk="1" hangingPunct="1"/>
            <a:r>
              <a:rPr lang="en-US" altLang="en-US" sz="1800" dirty="0"/>
              <a:t> An informed, competent adult patient can refuse or accept treatments, drugs, and surgeries according to their wishes.</a:t>
            </a:r>
          </a:p>
          <a:p>
            <a:pPr marL="0" indent="0">
              <a:buNone/>
            </a:pPr>
            <a:endParaRPr lang="en-US" altLang="en-US" sz="1800" dirty="0"/>
          </a:p>
          <a:p>
            <a:pPr algn="l" rtl="0" eaLnBrk="1" hangingPunct="1"/>
            <a:r>
              <a:rPr lang="en-US" altLang="en-US" sz="1800" dirty="0"/>
              <a:t> People have the right to control what happens to their bodies because they are free and rational. </a:t>
            </a:r>
          </a:p>
          <a:p>
            <a:pPr marL="0" indent="0">
              <a:buNone/>
            </a:pPr>
            <a:endParaRPr lang="en-US" altLang="en-US" sz="1800" dirty="0"/>
          </a:p>
          <a:p>
            <a:pPr algn="l" rtl="0" eaLnBrk="1" hangingPunct="1"/>
            <a:r>
              <a:rPr lang="en-US" altLang="en-US" sz="1800" dirty="0"/>
              <a:t>These decisions must be respected by everyone, even if those decisions aren’t in the best interest of the patient.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6F3A5A-F0DF-4E9F-9F88-D95920EBE9DA}" type="slidenum">
              <a:rPr lang="en-US" altLang="en-US" sz="1350">
                <a:solidFill>
                  <a:srgbClr val="FFFFFF"/>
                </a:solidFill>
              </a:rPr>
              <a:pPr/>
              <a:t>68</a:t>
            </a:fld>
            <a:endParaRPr lang="en-US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The Principle of Veracity: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97069" y="2557658"/>
            <a:ext cx="6918281" cy="2932314"/>
          </a:xfrm>
        </p:spPr>
        <p:txBody>
          <a:bodyPr/>
          <a:lstStyle/>
          <a:p>
            <a:pPr algn="l" rtl="0" eaLnBrk="1" hangingPunct="1"/>
            <a:r>
              <a:rPr lang="en-US" altLang="en-US" dirty="0"/>
              <a:t>Truth telling</a:t>
            </a:r>
          </a:p>
          <a:p>
            <a:pPr marL="0" indent="0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Obligation to full and honest disclosure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DB1517-505F-42BD-8733-7A79AB0663B3}" type="slidenum">
              <a:rPr lang="en-US" altLang="en-US" sz="1350">
                <a:solidFill>
                  <a:srgbClr val="FFFFFF"/>
                </a:solidFill>
              </a:rPr>
              <a:pPr/>
              <a:t>69</a:t>
            </a:fld>
            <a:endParaRPr lang="en-US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0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400800" cy="1295400"/>
          </a:xfrm>
        </p:spPr>
        <p:txBody>
          <a:bodyPr/>
          <a:lstStyle/>
          <a:p>
            <a:r>
              <a:rPr lang="en-US" dirty="0"/>
              <a:t>Acute Liver Failure</a:t>
            </a:r>
          </a:p>
        </p:txBody>
      </p:sp>
    </p:spTree>
    <p:extLst>
      <p:ext uri="{BB962C8B-B14F-4D97-AF65-F5344CB8AC3E}">
        <p14:creationId xmlns:p14="http://schemas.microsoft.com/office/powerpoint/2010/main" val="25897268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sz="3600" dirty="0"/>
              <a:t>                        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20D2-4DD7-4077-B470-ACE42D50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          </a:t>
            </a:r>
            <a:r>
              <a:rPr lang="en-GB" sz="2800" dirty="0">
                <a:solidFill>
                  <a:schemeClr val="tx1"/>
                </a:solidFill>
              </a:rPr>
              <a:t>Sub-classifications of ALF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</a:t>
            </a:r>
            <a:r>
              <a:rPr lang="en-GB" sz="1050" dirty="0"/>
              <a:t>1. O'Grady JG, et al. Lancet 1993;342:273</a:t>
            </a:r>
            <a:r>
              <a:rPr lang="en-GB" sz="1050" dirty="0">
                <a:sym typeface="Symbol" panose="05050102010706020507" pitchFamily="18" charset="2"/>
              </a:rPr>
              <a:t></a:t>
            </a:r>
            <a:r>
              <a:rPr lang="en-GB" sz="1050" dirty="0"/>
              <a:t>5; 2. Bernal W, et al. Lancet 2010;376:190</a:t>
            </a:r>
            <a:r>
              <a:rPr lang="en-GB" sz="1050" dirty="0">
                <a:sym typeface="Symbol" panose="05050102010706020507" pitchFamily="18" charset="2"/>
              </a:rPr>
              <a:t></a:t>
            </a:r>
            <a:r>
              <a:rPr lang="en-GB" sz="1050" dirty="0"/>
              <a:t>201;</a:t>
            </a:r>
          </a:p>
          <a:p>
            <a:r>
              <a:rPr lang="en-GB" sz="1050" dirty="0"/>
              <a:t>                                                                                                                                                EASL CPG ALF. J </a:t>
            </a:r>
            <a:r>
              <a:rPr lang="en-GB" sz="1050" dirty="0" err="1"/>
              <a:t>Hepatol</a:t>
            </a:r>
            <a:r>
              <a:rPr lang="en-GB" sz="1050" dirty="0"/>
              <a:t> 2017;66:1047–81</a:t>
            </a:r>
            <a:endParaRPr lang="en-GB" sz="105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491CEA-8433-41E9-9975-7090C9944C4A}"/>
              </a:ext>
            </a:extLst>
          </p:cNvPr>
          <p:cNvSpPr txBox="1"/>
          <p:nvPr/>
        </p:nvSpPr>
        <p:spPr>
          <a:xfrm>
            <a:off x="765074" y="1452457"/>
            <a:ext cx="680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Weeks from development of jaundice to development of HE</a:t>
            </a:r>
            <a:endParaRPr lang="en-GB" b="1" baseline="30000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4DD75954-BCB5-4514-9B66-F3F41E464345}"/>
              </a:ext>
            </a:extLst>
          </p:cNvPr>
          <p:cNvGrpSpPr/>
          <p:nvPr/>
        </p:nvGrpSpPr>
        <p:grpSpPr>
          <a:xfrm>
            <a:off x="503039" y="1833364"/>
            <a:ext cx="8617811" cy="1301343"/>
            <a:chOff x="395536" y="1691631"/>
            <a:chExt cx="8617811" cy="1301343"/>
          </a:xfrm>
        </p:grpSpPr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82462ACA-5A6C-4A73-91C4-56D793792C26}"/>
                </a:ext>
              </a:extLst>
            </p:cNvPr>
            <p:cNvGrpSpPr/>
            <p:nvPr/>
          </p:nvGrpSpPr>
          <p:grpSpPr>
            <a:xfrm>
              <a:off x="395536" y="1691631"/>
              <a:ext cx="8617811" cy="998009"/>
              <a:chOff x="395536" y="1691631"/>
              <a:chExt cx="8617811" cy="998009"/>
            </a:xfrm>
          </p:grpSpPr>
          <p:grpSp>
            <p:nvGrpSpPr>
              <p:cNvPr id="6" name="Group 64">
                <a:extLst>
                  <a:ext uri="{FF2B5EF4-FFF2-40B4-BE49-F238E27FC236}">
                    <a16:creationId xmlns:a16="http://schemas.microsoft.com/office/drawing/2014/main" id="{8D16939C-50F9-48B7-B019-6042035110DA}"/>
                  </a:ext>
                </a:extLst>
              </p:cNvPr>
              <p:cNvGrpSpPr/>
              <p:nvPr/>
            </p:nvGrpSpPr>
            <p:grpSpPr>
              <a:xfrm>
                <a:off x="395536" y="1848469"/>
                <a:ext cx="7336314" cy="648420"/>
                <a:chOff x="395536" y="1848469"/>
                <a:chExt cx="7336314" cy="648420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65930C-E5C7-4508-97CC-E11453A1FA26}"/>
                    </a:ext>
                  </a:extLst>
                </p:cNvPr>
                <p:cNvSpPr txBox="1"/>
                <p:nvPr/>
              </p:nvSpPr>
              <p:spPr>
                <a:xfrm flipH="1">
                  <a:off x="395536" y="2127557"/>
                  <a:ext cx="267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25DA137-E96E-44AE-9995-761BF3D1B3DF}"/>
                    </a:ext>
                  </a:extLst>
                </p:cNvPr>
                <p:cNvSpPr txBox="1"/>
                <p:nvPr/>
              </p:nvSpPr>
              <p:spPr>
                <a:xfrm flipH="1">
                  <a:off x="1553320" y="2127557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1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A274530-F6A1-47FE-AB62-AEB68B0E736C}"/>
                    </a:ext>
                  </a:extLst>
                </p:cNvPr>
                <p:cNvSpPr txBox="1"/>
                <p:nvPr/>
              </p:nvSpPr>
              <p:spPr>
                <a:xfrm flipH="1">
                  <a:off x="3133304" y="2127557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4</a:t>
                  </a:r>
                </a:p>
              </p:txBody>
            </p:sp>
            <p:grpSp>
              <p:nvGrpSpPr>
                <p:cNvPr id="9" name="Group 63">
                  <a:extLst>
                    <a:ext uri="{FF2B5EF4-FFF2-40B4-BE49-F238E27FC236}">
                      <a16:creationId xmlns:a16="http://schemas.microsoft.com/office/drawing/2014/main" id="{19805B4E-2047-46FC-949B-FF9EA2924616}"/>
                    </a:ext>
                  </a:extLst>
                </p:cNvPr>
                <p:cNvGrpSpPr/>
                <p:nvPr/>
              </p:nvGrpSpPr>
              <p:grpSpPr>
                <a:xfrm>
                  <a:off x="546664" y="1848469"/>
                  <a:ext cx="7185186" cy="396000"/>
                  <a:chOff x="546664" y="1848469"/>
                  <a:chExt cx="7185186" cy="396000"/>
                </a:xfrm>
              </p:grpSpPr>
              <p:grpSp>
                <p:nvGrpSpPr>
                  <p:cNvPr id="10" name="Group 62">
                    <a:extLst>
                      <a:ext uri="{FF2B5EF4-FFF2-40B4-BE49-F238E27FC236}">
                        <a16:creationId xmlns:a16="http://schemas.microsoft.com/office/drawing/2014/main" id="{32646C23-B211-4D8F-BB1A-024968957771}"/>
                      </a:ext>
                    </a:extLst>
                  </p:cNvPr>
                  <p:cNvGrpSpPr/>
                  <p:nvPr/>
                </p:nvGrpSpPr>
                <p:grpSpPr>
                  <a:xfrm>
                    <a:off x="546664" y="1848469"/>
                    <a:ext cx="7185186" cy="396000"/>
                    <a:chOff x="546664" y="1848469"/>
                    <a:chExt cx="7185186" cy="396000"/>
                  </a:xfrm>
                </p:grpSpPr>
                <p:sp>
                  <p:nvSpPr>
                    <p:cNvPr id="3" name="Arrow: Right 2">
                      <a:extLst>
                        <a:ext uri="{FF2B5EF4-FFF2-40B4-BE49-F238E27FC236}">
                          <a16:creationId xmlns:a16="http://schemas.microsoft.com/office/drawing/2014/main" id="{3FA6766E-7F0E-4084-8203-B753FEC12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664" y="1848469"/>
                      <a:ext cx="7185186" cy="396000"/>
                    </a:xfrm>
                    <a:prstGeom prst="right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7FAD04AF-7E0C-4B28-BF24-25CFB5A8DA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9729" y="1951069"/>
                      <a:ext cx="1562640" cy="190800"/>
                    </a:xfrm>
                    <a:prstGeom prst="rect">
                      <a:avLst/>
                    </a:prstGeom>
                    <a:solidFill>
                      <a:srgbClr val="6692B6"/>
                    </a:solidFill>
                    <a:ln>
                      <a:solidFill>
                        <a:srgbClr val="6692B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5F48BA8B-102B-48A1-8F80-C343CD6095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664" y="1951069"/>
                      <a:ext cx="1180983" cy="1908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C5BD3D5-E632-454D-9551-BC9B07C9556A}"/>
                      </a:ext>
                    </a:extLst>
                  </p:cNvPr>
                  <p:cNvSpPr/>
                  <p:nvPr/>
                </p:nvSpPr>
                <p:spPr>
                  <a:xfrm>
                    <a:off x="3334451" y="1951069"/>
                    <a:ext cx="2858240" cy="190800"/>
                  </a:xfrm>
                  <a:prstGeom prst="rect">
                    <a:avLst/>
                  </a:prstGeom>
                  <a:solidFill>
                    <a:srgbClr val="74CCF0"/>
                  </a:solidFill>
                  <a:ln>
                    <a:solidFill>
                      <a:srgbClr val="74CC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6CC625-C713-4258-8176-A95AFAF9A1BE}"/>
                    </a:ext>
                  </a:extLst>
                </p:cNvPr>
                <p:cNvSpPr txBox="1"/>
                <p:nvPr/>
              </p:nvSpPr>
              <p:spPr>
                <a:xfrm flipH="1">
                  <a:off x="5934373" y="2127557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12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5ED672-4383-4C6A-8119-D8FE3F903234}"/>
                  </a:ext>
                </a:extLst>
              </p:cNvPr>
              <p:cNvSpPr txBox="1"/>
              <p:nvPr/>
            </p:nvSpPr>
            <p:spPr>
              <a:xfrm>
                <a:off x="7616857" y="1691631"/>
                <a:ext cx="13964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&gt;28 weeks = chronic liver disease</a:t>
                </a:r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15B90E6D-E225-4446-93EF-3C95D68E2864}"/>
                  </a:ext>
                </a:extLst>
              </p:cNvPr>
              <p:cNvSpPr/>
              <p:nvPr/>
            </p:nvSpPr>
            <p:spPr>
              <a:xfrm rot="16200000">
                <a:off x="1015302" y="1976749"/>
                <a:ext cx="237302" cy="1174573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eft Brace 31">
                <a:extLst>
                  <a:ext uri="{FF2B5EF4-FFF2-40B4-BE49-F238E27FC236}">
                    <a16:creationId xmlns:a16="http://schemas.microsoft.com/office/drawing/2014/main" id="{D4ACF61A-D1C4-42F5-98AD-35EC063909F1}"/>
                  </a:ext>
                </a:extLst>
              </p:cNvPr>
              <p:cNvSpPr/>
              <p:nvPr/>
            </p:nvSpPr>
            <p:spPr>
              <a:xfrm rot="16200000">
                <a:off x="2394676" y="1771946"/>
                <a:ext cx="244255" cy="1591133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Left Brace 32">
                <a:extLst>
                  <a:ext uri="{FF2B5EF4-FFF2-40B4-BE49-F238E27FC236}">
                    <a16:creationId xmlns:a16="http://schemas.microsoft.com/office/drawing/2014/main" id="{943E44B3-E81E-447D-9772-DAFAB04F8EB2}"/>
                  </a:ext>
                </a:extLst>
              </p:cNvPr>
              <p:cNvSpPr/>
              <p:nvPr/>
            </p:nvSpPr>
            <p:spPr>
              <a:xfrm rot="16200000">
                <a:off x="4630403" y="1127353"/>
                <a:ext cx="244255" cy="288032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E63748-5B1C-4ADC-B2DE-C2039487478A}"/>
                </a:ext>
              </a:extLst>
            </p:cNvPr>
            <p:cNvSpPr txBox="1"/>
            <p:nvPr/>
          </p:nvSpPr>
          <p:spPr>
            <a:xfrm>
              <a:off x="421829" y="2685197"/>
              <a:ext cx="143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Hyperacute</a:t>
              </a:r>
              <a:r>
                <a:rPr lang="en-GB" sz="1400" b="1" baseline="30000" dirty="0">
                  <a:solidFill>
                    <a:srgbClr val="1D498B"/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71A5E5-EAFA-47C3-9022-2F2395312CA6}"/>
                </a:ext>
              </a:extLst>
            </p:cNvPr>
            <p:cNvSpPr txBox="1"/>
            <p:nvPr/>
          </p:nvSpPr>
          <p:spPr>
            <a:xfrm>
              <a:off x="1811487" y="2682687"/>
              <a:ext cx="143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Acute</a:t>
              </a:r>
              <a:r>
                <a:rPr lang="en-GB" sz="1400" b="1" baseline="30000" dirty="0">
                  <a:solidFill>
                    <a:srgbClr val="1D498B"/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68032B-4AD9-495B-918F-64B1C8BEEAD6}"/>
                </a:ext>
              </a:extLst>
            </p:cNvPr>
            <p:cNvSpPr txBox="1"/>
            <p:nvPr/>
          </p:nvSpPr>
          <p:spPr>
            <a:xfrm>
              <a:off x="4004171" y="2682687"/>
              <a:ext cx="143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Subacute</a:t>
              </a:r>
              <a:r>
                <a:rPr lang="en-GB" sz="1400" b="1" baseline="30000" dirty="0">
                  <a:solidFill>
                    <a:srgbClr val="1D498B"/>
                  </a:solidFill>
                </a:rPr>
                <a:t>1</a:t>
              </a:r>
            </a:p>
          </p:txBody>
        </p:sp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C107F27-D407-478A-BDD1-AE0343DB3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12781"/>
              </p:ext>
            </p:extLst>
          </p:nvPr>
        </p:nvGraphicFramePr>
        <p:xfrm>
          <a:off x="576084" y="3215422"/>
          <a:ext cx="781759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12">
                  <a:extLst>
                    <a:ext uri="{9D8B030D-6E8A-4147-A177-3AD203B41FA5}">
                      <a16:colId xmlns:a16="http://schemas.microsoft.com/office/drawing/2014/main" val="28691398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77411271"/>
                    </a:ext>
                  </a:extLst>
                </a:gridCol>
                <a:gridCol w="2954257">
                  <a:extLst>
                    <a:ext uri="{9D8B030D-6E8A-4147-A177-3AD203B41FA5}">
                      <a16:colId xmlns:a16="http://schemas.microsoft.com/office/drawing/2014/main" val="2334446833"/>
                    </a:ext>
                  </a:extLst>
                </a:gridCol>
                <a:gridCol w="2019545">
                  <a:extLst>
                    <a:ext uri="{9D8B030D-6E8A-4147-A177-3AD203B41FA5}">
                      <a16:colId xmlns:a16="http://schemas.microsoft.com/office/drawing/2014/main" val="164497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+++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Severity of coagulopathy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+++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Severity of jaundice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55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Degree of intracranial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hypertension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66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Chance of spontaneou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recovery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1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Paracetamol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HAV,</a:t>
                      </a:r>
                      <a:r>
                        <a:rPr lang="en-GB" sz="14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HEV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HBV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Non-paracetamol drug-induced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Typical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cause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66867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3039" y="5725671"/>
            <a:ext cx="588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+++ High severity; ++ Medium severity; + Low severity; +/</a:t>
            </a:r>
            <a:r>
              <a:rPr lang="en-GB" sz="1200" dirty="0">
                <a:sym typeface="Symbol" panose="05050102010706020507" pitchFamily="18" charset="2"/>
              </a:rPr>
              <a:t>- Present or absent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260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BFA6434-F1C5-4567-8D37-F3F41728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             </a:t>
            </a:r>
            <a:r>
              <a:rPr lang="en-GB" sz="2400" b="1" dirty="0">
                <a:solidFill>
                  <a:schemeClr val="tx1"/>
                </a:solidFill>
              </a:rPr>
              <a:t>Aetiology of ALF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EASL CPG ALF. J </a:t>
            </a:r>
            <a:r>
              <a:rPr lang="en-GB" dirty="0" err="1"/>
              <a:t>Hepatol</a:t>
            </a:r>
            <a:r>
              <a:rPr lang="en-GB" dirty="0"/>
              <a:t> 2017;66:1047–81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AB0126-125E-4F1F-924E-116C455E9DF2}"/>
              </a:ext>
            </a:extLst>
          </p:cNvPr>
          <p:cNvGrpSpPr/>
          <p:nvPr/>
        </p:nvGrpSpPr>
        <p:grpSpPr>
          <a:xfrm>
            <a:off x="179512" y="1268760"/>
            <a:ext cx="8117072" cy="4737610"/>
            <a:chOff x="186804" y="1231198"/>
            <a:chExt cx="8117072" cy="47376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23A98B-38A5-42EE-85FE-148A1B2D1280}"/>
                </a:ext>
              </a:extLst>
            </p:cNvPr>
            <p:cNvSpPr txBox="1"/>
            <p:nvPr/>
          </p:nvSpPr>
          <p:spPr>
            <a:xfrm>
              <a:off x="3457629" y="1231198"/>
              <a:ext cx="2203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Viral</a:t>
              </a:r>
            </a:p>
            <a:p>
              <a:pPr algn="ctr"/>
              <a:r>
                <a:rPr lang="en-GB" sz="1400" dirty="0"/>
                <a:t>Hepatitis B, A, E </a:t>
              </a:r>
              <a:br>
                <a:rPr lang="en-GB" sz="1400" dirty="0"/>
              </a:br>
              <a:r>
                <a:rPr lang="en-GB" sz="1400" dirty="0"/>
                <a:t>(less frequent CMV, </a:t>
              </a:r>
              <a:br>
                <a:rPr lang="en-GB" sz="1400" dirty="0"/>
              </a:br>
              <a:r>
                <a:rPr lang="en-GB" sz="1400" dirty="0"/>
                <a:t>HSV, VZV, Dengue)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ED1584-CF27-43F3-9DA1-E72B9EC14756}"/>
                </a:ext>
              </a:extLst>
            </p:cNvPr>
            <p:cNvSpPr txBox="1"/>
            <p:nvPr/>
          </p:nvSpPr>
          <p:spPr>
            <a:xfrm>
              <a:off x="186804" y="1879270"/>
              <a:ext cx="276431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Drugs</a:t>
              </a:r>
            </a:p>
            <a:p>
              <a:pPr algn="ctr"/>
              <a:r>
                <a:rPr lang="en-GB" sz="1400" dirty="0"/>
                <a:t>Paracetamol, anti-tuberculous, chemotherapy, statins, NSAIDs, phenytoin, carbamazepine, ecstasy, flucloxacillin</a:t>
              </a:r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815E91-E455-42A6-AE44-5C6E4460A082}"/>
                </a:ext>
              </a:extLst>
            </p:cNvPr>
            <p:cNvSpPr txBox="1"/>
            <p:nvPr/>
          </p:nvSpPr>
          <p:spPr>
            <a:xfrm>
              <a:off x="1031029" y="4607879"/>
              <a:ext cx="21801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Vascular</a:t>
              </a:r>
            </a:p>
            <a:p>
              <a:pPr algn="ctr"/>
              <a:r>
                <a:rPr lang="en-GB" sz="1400" dirty="0"/>
                <a:t>Budd–Chiari syndrome</a:t>
              </a:r>
            </a:p>
            <a:p>
              <a:pPr algn="ctr"/>
              <a:r>
                <a:rPr lang="en-GB" sz="1400" dirty="0"/>
                <a:t>Hypoxic hepatitis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C624E0-33A1-4D3B-9718-FBB569BEBFB9}"/>
                </a:ext>
              </a:extLst>
            </p:cNvPr>
            <p:cNvSpPr txBox="1"/>
            <p:nvPr/>
          </p:nvSpPr>
          <p:spPr>
            <a:xfrm>
              <a:off x="3268562" y="5168589"/>
              <a:ext cx="260687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Pregnancy</a:t>
              </a:r>
            </a:p>
            <a:p>
              <a:pPr algn="ctr"/>
              <a:r>
                <a:rPr lang="en-GB" sz="1400" dirty="0"/>
                <a:t>Pre-eclamptic liver rupture, HELLP, fatty liver of pregnancy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FD5612-2478-4B4E-8036-318D2A3507C8}"/>
                </a:ext>
              </a:extLst>
            </p:cNvPr>
            <p:cNvSpPr txBox="1"/>
            <p:nvPr/>
          </p:nvSpPr>
          <p:spPr>
            <a:xfrm>
              <a:off x="5885922" y="4629696"/>
              <a:ext cx="2417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Other </a:t>
              </a:r>
            </a:p>
            <a:p>
              <a:pPr algn="ctr"/>
              <a:r>
                <a:rPr lang="en-GB" sz="1400" dirty="0"/>
                <a:t>Wilson disease, autoimmune, lymphoma, malignancy, HLH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52C5F0-84D9-4F88-87A6-3ACE6D47F32A}"/>
                </a:ext>
              </a:extLst>
            </p:cNvPr>
            <p:cNvSpPr txBox="1"/>
            <p:nvPr/>
          </p:nvSpPr>
          <p:spPr>
            <a:xfrm>
              <a:off x="6334121" y="2116539"/>
              <a:ext cx="18373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Toxins</a:t>
              </a:r>
            </a:p>
            <a:p>
              <a:pPr algn="ctr"/>
              <a:r>
                <a:rPr lang="en-GB" sz="1400" i="1" dirty="0"/>
                <a:t>Amanita phalloides</a:t>
              </a:r>
              <a:r>
                <a:rPr lang="en-GB" sz="1400" dirty="0"/>
                <a:t>, phosphorus</a:t>
              </a:r>
            </a:p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72BF46-D281-48D3-8BD1-6BD2201A024D}"/>
                </a:ext>
              </a:extLst>
            </p:cNvPr>
            <p:cNvSpPr txBox="1"/>
            <p:nvPr/>
          </p:nvSpPr>
          <p:spPr>
            <a:xfrm>
              <a:off x="3702570" y="3306395"/>
              <a:ext cx="1738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ALF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21CBAF-9F32-42B9-B73E-9169B598C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2209" y="2269504"/>
              <a:ext cx="1366" cy="967399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DF3FFAF-93BB-49A3-8C58-AA15294F8E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0367" y="4023460"/>
              <a:ext cx="1013024" cy="695725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16C88E-78FA-42F5-BE91-14F729DD3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731" y="4002892"/>
              <a:ext cx="1013024" cy="695725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A259AE-3A9A-4D34-BD7F-9FC882939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097" y="2746144"/>
              <a:ext cx="1013024" cy="695725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8881EF6-1D84-4CFC-AC3A-EA28368E4E98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92" y="2712118"/>
              <a:ext cx="1013024" cy="695725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B22597-5D47-4B41-8839-75574F5F7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843" y="4110417"/>
              <a:ext cx="1366" cy="967399"/>
            </a:xfrm>
            <a:prstGeom prst="straightConnector1">
              <a:avLst/>
            </a:prstGeom>
            <a:ln w="38100">
              <a:solidFill>
                <a:srgbClr val="004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744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</TotalTime>
  <Words>3523</Words>
  <Application>Microsoft Office PowerPoint</Application>
  <PresentationFormat>On-screen Show (4:3)</PresentationFormat>
  <Paragraphs>739</Paragraphs>
  <Slides>70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宋体</vt:lpstr>
      <vt:lpstr>Arial</vt:lpstr>
      <vt:lpstr>Calibri</vt:lpstr>
      <vt:lpstr>Century Gothic</vt:lpstr>
      <vt:lpstr>Constantia</vt:lpstr>
      <vt:lpstr>Segoe Print</vt:lpstr>
      <vt:lpstr>Symbol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                         University Motto, Vision, Values &amp; Goals </vt:lpstr>
      <vt:lpstr>RMU Integrated Lecture Model</vt:lpstr>
      <vt:lpstr>PowerPoint Presentation</vt:lpstr>
      <vt:lpstr>                   CASE SCENARIO</vt:lpstr>
      <vt:lpstr>Acute Liver Failure</vt:lpstr>
      <vt:lpstr>          Sub-classifications of ALF</vt:lpstr>
      <vt:lpstr>             Aetiology of ALF</vt:lpstr>
      <vt:lpstr>        Aetiology of ALF varies with geography</vt:lpstr>
      <vt:lpstr>   Diagnosis of ALF</vt:lpstr>
      <vt:lpstr>    Diagnosis</vt:lpstr>
      <vt:lpstr>                          Investigations </vt:lpstr>
      <vt:lpstr>PowerPoint Presentation</vt:lpstr>
      <vt:lpstr>          Liver biopsy for diagnostic dilemma</vt:lpstr>
      <vt:lpstr>Differential diagnosis</vt:lpstr>
      <vt:lpstr>    Outcome </vt:lpstr>
      <vt:lpstr>    Etiology of ALF outcome </vt:lpstr>
      <vt:lpstr>          Role of NAC</vt:lpstr>
      <vt:lpstr>          Treatment</vt:lpstr>
      <vt:lpstr>   Assessment and management at presentation</vt:lpstr>
      <vt:lpstr>             General support outside ICU</vt:lpstr>
      <vt:lpstr>              General support outside ICU</vt:lpstr>
      <vt:lpstr>PowerPoint Presentation</vt:lpstr>
      <vt:lpstr>       Organ-specific management</vt:lpstr>
      <vt:lpstr>Artificial and bioartificial liver devices</vt:lpstr>
      <vt:lpstr>PowerPoint Presentation</vt:lpstr>
      <vt:lpstr>PowerPoint Presentation</vt:lpstr>
      <vt:lpstr>Acute and Chronic Pancreatitis </vt:lpstr>
      <vt:lpstr>Acute pancreatitis</vt:lpstr>
      <vt:lpstr>     Etiology  </vt:lpstr>
      <vt:lpstr>Etiology</vt:lpstr>
      <vt:lpstr>Etiology</vt:lpstr>
      <vt:lpstr>Pathophysiology</vt:lpstr>
      <vt:lpstr>PowerPoint Presentation</vt:lpstr>
      <vt:lpstr>  Clinical features</vt:lpstr>
      <vt:lpstr>Clinical features</vt:lpstr>
      <vt:lpstr>   Diagnosis</vt:lpstr>
      <vt:lpstr>Differential diagnosis </vt:lpstr>
      <vt:lpstr>Severity</vt:lpstr>
      <vt:lpstr>Markers of Severity within 24 Hours  </vt:lpstr>
      <vt:lpstr>Complications</vt:lpstr>
      <vt:lpstr>Local complications</vt:lpstr>
      <vt:lpstr>Local complications</vt:lpstr>
      <vt:lpstr>Systemic complications</vt:lpstr>
      <vt:lpstr>Systemic complications</vt:lpstr>
      <vt:lpstr>Systemic complications</vt:lpstr>
      <vt:lpstr> Prognosis </vt:lpstr>
      <vt:lpstr>ATLANTA classification</vt:lpstr>
      <vt:lpstr>Treatment</vt:lpstr>
      <vt:lpstr>Initial management   </vt:lpstr>
      <vt:lpstr>Management</vt:lpstr>
      <vt:lpstr>Role of surgery in Acute Pancreatitis </vt:lpstr>
      <vt:lpstr>ERCP in Acute Pancreatitis</vt:lpstr>
      <vt:lpstr>           Chronic Pancreatitis </vt:lpstr>
      <vt:lpstr>PowerPoint Presentation</vt:lpstr>
      <vt:lpstr>Etiology</vt:lpstr>
      <vt:lpstr>Signs and Symptoms</vt:lpstr>
      <vt:lpstr>PowerPoint Presentation</vt:lpstr>
      <vt:lpstr>  Imaging techniques </vt:lpstr>
      <vt:lpstr>PowerPoint Presentation</vt:lpstr>
      <vt:lpstr>MRCP</vt:lpstr>
      <vt:lpstr>PowerPoint Presentation</vt:lpstr>
      <vt:lpstr>Treatment</vt:lpstr>
      <vt:lpstr>Complications</vt:lpstr>
      <vt:lpstr>Management Algorithm</vt:lpstr>
      <vt:lpstr>The principles in Medical Ethics</vt:lpstr>
      <vt:lpstr>The Principle of Autonomy:</vt:lpstr>
      <vt:lpstr>The Principle of Veracity: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Liver Failure</dc:title>
  <dc:creator>DR TANVEER HUSSAIN</dc:creator>
  <cp:lastModifiedBy>Tanveer Hussain</cp:lastModifiedBy>
  <cp:revision>184</cp:revision>
  <dcterms:created xsi:type="dcterms:W3CDTF">2019-05-05T10:29:07Z</dcterms:created>
  <dcterms:modified xsi:type="dcterms:W3CDTF">2025-03-09T14:36:53Z</dcterms:modified>
</cp:coreProperties>
</file>