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sldIdLst>
    <p:sldId id="256" r:id="rId4"/>
    <p:sldId id="302" r:id="rId5"/>
    <p:sldId id="303" r:id="rId6"/>
    <p:sldId id="294" r:id="rId7"/>
    <p:sldId id="262" r:id="rId8"/>
    <p:sldId id="295" r:id="rId9"/>
    <p:sldId id="298" r:id="rId10"/>
    <p:sldId id="263" r:id="rId11"/>
    <p:sldId id="266" r:id="rId12"/>
    <p:sldId id="299" r:id="rId13"/>
    <p:sldId id="285" r:id="rId14"/>
    <p:sldId id="296" r:id="rId15"/>
    <p:sldId id="264" r:id="rId16"/>
    <p:sldId id="265"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61" r:id="rId36"/>
    <p:sldId id="257" r:id="rId37"/>
    <p:sldId id="258" r:id="rId38"/>
    <p:sldId id="259" r:id="rId39"/>
    <p:sldId id="286" r:id="rId40"/>
    <p:sldId id="287" r:id="rId41"/>
    <p:sldId id="288" r:id="rId42"/>
    <p:sldId id="289" r:id="rId43"/>
    <p:sldId id="290" r:id="rId44"/>
    <p:sldId id="291" r:id="rId45"/>
    <p:sldId id="292" r:id="rId46"/>
    <p:sldId id="301" r:id="rId47"/>
    <p:sldId id="297" r:id="rId48"/>
    <p:sldId id="304" r:id="rId49"/>
    <p:sldId id="30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1" d="100"/>
          <a:sy n="71" d="100"/>
        </p:scale>
        <p:origin x="612"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56C468-9F99-4365-92CE-5BF230762C7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266798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6C468-9F99-4365-92CE-5BF230762C7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68041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6C468-9F99-4365-92CE-5BF230762C7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174630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12532203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293401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370377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952FA0-6F9E-4066-B56B-4A30293825B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89471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52FA0-6F9E-4066-B56B-4A30293825BB}"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331843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952FA0-6F9E-4066-B56B-4A30293825BB}"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4000131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16952FA0-6F9E-4066-B56B-4A30293825BB}"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544502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952FA0-6F9E-4066-B56B-4A30293825B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1951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6C468-9F99-4365-92CE-5BF230762C7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314325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952FA0-6F9E-4066-B56B-4A30293825B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172769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952FA0-6F9E-4066-B56B-4A30293825B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361732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53196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1611792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145307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2651600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2298298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695219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952FA0-6F9E-4066-B56B-4A30293825B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6DA46-DFB4-43B0-A3E8-DAA957126075}" type="slidenum">
              <a:rPr lang="en-US" smtClean="0"/>
              <a:t>‹#›</a:t>
            </a:fld>
            <a:endParaRPr lang="en-US"/>
          </a:p>
        </p:txBody>
      </p:sp>
    </p:spTree>
    <p:extLst>
      <p:ext uri="{BB962C8B-B14F-4D97-AF65-F5344CB8AC3E}">
        <p14:creationId xmlns:p14="http://schemas.microsoft.com/office/powerpoint/2010/main" val="371203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CA"/>
          </a:p>
        </p:txBody>
      </p:sp>
      <p:sp>
        <p:nvSpPr>
          <p:cNvPr id="5" name="Rectangle 6"/>
          <p:cNvSpPr>
            <a:spLocks noGrp="1" noChangeArrowheads="1"/>
          </p:cNvSpPr>
          <p:nvPr>
            <p:ph type="ftr" sz="quarter" idx="11"/>
          </p:nvPr>
        </p:nvSpPr>
        <p:spPr>
          <a:ln/>
        </p:spPr>
        <p:txBody>
          <a:bodyPr/>
          <a:lstStyle>
            <a:lvl1pPr>
              <a:defRPr/>
            </a:lvl1pPr>
          </a:lstStyle>
          <a:p>
            <a:pPr>
              <a:defRPr/>
            </a:pPr>
            <a:endParaRPr lang="en-CA"/>
          </a:p>
        </p:txBody>
      </p:sp>
      <p:sp>
        <p:nvSpPr>
          <p:cNvPr id="6" name="Rectangle 7"/>
          <p:cNvSpPr>
            <a:spLocks noGrp="1" noChangeArrowheads="1"/>
          </p:cNvSpPr>
          <p:nvPr>
            <p:ph type="sldNum" sz="quarter" idx="12"/>
          </p:nvPr>
        </p:nvSpPr>
        <p:spPr>
          <a:ln/>
        </p:spPr>
        <p:txBody>
          <a:bodyPr/>
          <a:lstStyle>
            <a:lvl1pPr>
              <a:defRPr/>
            </a:lvl1pPr>
          </a:lstStyle>
          <a:p>
            <a:pPr>
              <a:defRPr/>
            </a:pPr>
            <a:fld id="{CAC4A1E4-EB66-4620-A812-094EDF570835}" type="slidenum">
              <a:rPr lang="en-CA" altLang="en-US"/>
              <a:pPr>
                <a:defRPr/>
              </a:pPr>
              <a:t>‹#›</a:t>
            </a:fld>
            <a:endParaRPr lang="en-CA" altLang="en-US"/>
          </a:p>
        </p:txBody>
      </p:sp>
    </p:spTree>
    <p:extLst>
      <p:ext uri="{BB962C8B-B14F-4D97-AF65-F5344CB8AC3E}">
        <p14:creationId xmlns:p14="http://schemas.microsoft.com/office/powerpoint/2010/main" val="121044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56C468-9F99-4365-92CE-5BF230762C7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3392074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CA"/>
          </a:p>
        </p:txBody>
      </p:sp>
      <p:sp>
        <p:nvSpPr>
          <p:cNvPr id="5" name="Rectangle 6"/>
          <p:cNvSpPr>
            <a:spLocks noGrp="1" noChangeArrowheads="1"/>
          </p:cNvSpPr>
          <p:nvPr>
            <p:ph type="ftr" sz="quarter" idx="11"/>
          </p:nvPr>
        </p:nvSpPr>
        <p:spPr>
          <a:ln/>
        </p:spPr>
        <p:txBody>
          <a:bodyPr/>
          <a:lstStyle>
            <a:lvl1pPr>
              <a:defRPr/>
            </a:lvl1pPr>
          </a:lstStyle>
          <a:p>
            <a:pPr>
              <a:defRPr/>
            </a:pPr>
            <a:endParaRPr lang="en-CA"/>
          </a:p>
        </p:txBody>
      </p:sp>
      <p:sp>
        <p:nvSpPr>
          <p:cNvPr id="6" name="Rectangle 7"/>
          <p:cNvSpPr>
            <a:spLocks noGrp="1" noChangeArrowheads="1"/>
          </p:cNvSpPr>
          <p:nvPr>
            <p:ph type="sldNum" sz="quarter" idx="12"/>
          </p:nvPr>
        </p:nvSpPr>
        <p:spPr>
          <a:ln/>
        </p:spPr>
        <p:txBody>
          <a:bodyPr/>
          <a:lstStyle>
            <a:lvl1pPr>
              <a:defRPr/>
            </a:lvl1pPr>
          </a:lstStyle>
          <a:p>
            <a:pPr>
              <a:defRPr/>
            </a:pPr>
            <a:fld id="{A7C2CA87-4C0A-4FB0-8686-AA3A27E2DAB9}" type="slidenum">
              <a:rPr lang="en-CA" altLang="en-US"/>
              <a:pPr>
                <a:defRPr/>
              </a:pPr>
              <a:t>‹#›</a:t>
            </a:fld>
            <a:endParaRPr lang="en-CA" altLang="en-US"/>
          </a:p>
        </p:txBody>
      </p:sp>
    </p:spTree>
    <p:extLst>
      <p:ext uri="{BB962C8B-B14F-4D97-AF65-F5344CB8AC3E}">
        <p14:creationId xmlns:p14="http://schemas.microsoft.com/office/powerpoint/2010/main" val="3931780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CA"/>
          </a:p>
        </p:txBody>
      </p:sp>
      <p:sp>
        <p:nvSpPr>
          <p:cNvPr id="5" name="Rectangle 6"/>
          <p:cNvSpPr>
            <a:spLocks noGrp="1" noChangeArrowheads="1"/>
          </p:cNvSpPr>
          <p:nvPr>
            <p:ph type="ftr" sz="quarter" idx="11"/>
          </p:nvPr>
        </p:nvSpPr>
        <p:spPr>
          <a:ln/>
        </p:spPr>
        <p:txBody>
          <a:bodyPr/>
          <a:lstStyle>
            <a:lvl1pPr>
              <a:defRPr/>
            </a:lvl1pPr>
          </a:lstStyle>
          <a:p>
            <a:pPr>
              <a:defRPr/>
            </a:pPr>
            <a:endParaRPr lang="en-CA"/>
          </a:p>
        </p:txBody>
      </p:sp>
      <p:sp>
        <p:nvSpPr>
          <p:cNvPr id="6" name="Rectangle 7"/>
          <p:cNvSpPr>
            <a:spLocks noGrp="1" noChangeArrowheads="1"/>
          </p:cNvSpPr>
          <p:nvPr>
            <p:ph type="sldNum" sz="quarter" idx="12"/>
          </p:nvPr>
        </p:nvSpPr>
        <p:spPr>
          <a:ln/>
        </p:spPr>
        <p:txBody>
          <a:bodyPr/>
          <a:lstStyle>
            <a:lvl1pPr>
              <a:defRPr/>
            </a:lvl1pPr>
          </a:lstStyle>
          <a:p>
            <a:pPr>
              <a:defRPr/>
            </a:pPr>
            <a:fld id="{9E3B0E1A-1AC4-476A-AA9C-30298CB7F1A8}" type="slidenum">
              <a:rPr lang="en-CA" altLang="en-US"/>
              <a:pPr>
                <a:defRPr/>
              </a:pPr>
              <a:t>‹#›</a:t>
            </a:fld>
            <a:endParaRPr lang="en-CA" altLang="en-US"/>
          </a:p>
        </p:txBody>
      </p:sp>
    </p:spTree>
    <p:extLst>
      <p:ext uri="{BB962C8B-B14F-4D97-AF65-F5344CB8AC3E}">
        <p14:creationId xmlns:p14="http://schemas.microsoft.com/office/powerpoint/2010/main" val="170981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7085" y="2211388"/>
            <a:ext cx="504190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5" y="2211388"/>
            <a:ext cx="504190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CA"/>
          </a:p>
        </p:txBody>
      </p:sp>
      <p:sp>
        <p:nvSpPr>
          <p:cNvPr id="6" name="Rectangle 6"/>
          <p:cNvSpPr>
            <a:spLocks noGrp="1" noChangeArrowheads="1"/>
          </p:cNvSpPr>
          <p:nvPr>
            <p:ph type="ftr" sz="quarter" idx="11"/>
          </p:nvPr>
        </p:nvSpPr>
        <p:spPr>
          <a:ln/>
        </p:spPr>
        <p:txBody>
          <a:bodyPr/>
          <a:lstStyle>
            <a:lvl1pPr>
              <a:defRPr/>
            </a:lvl1pPr>
          </a:lstStyle>
          <a:p>
            <a:pPr>
              <a:defRPr/>
            </a:pPr>
            <a:endParaRPr lang="en-CA"/>
          </a:p>
        </p:txBody>
      </p:sp>
      <p:sp>
        <p:nvSpPr>
          <p:cNvPr id="7" name="Rectangle 7"/>
          <p:cNvSpPr>
            <a:spLocks noGrp="1" noChangeArrowheads="1"/>
          </p:cNvSpPr>
          <p:nvPr>
            <p:ph type="sldNum" sz="quarter" idx="12"/>
          </p:nvPr>
        </p:nvSpPr>
        <p:spPr>
          <a:ln/>
        </p:spPr>
        <p:txBody>
          <a:bodyPr/>
          <a:lstStyle>
            <a:lvl1pPr>
              <a:defRPr/>
            </a:lvl1pPr>
          </a:lstStyle>
          <a:p>
            <a:pPr>
              <a:defRPr/>
            </a:pPr>
            <a:fld id="{440472DA-A090-4187-A207-A72FEEEA7BC5}" type="slidenum">
              <a:rPr lang="en-CA" altLang="en-US"/>
              <a:pPr>
                <a:defRPr/>
              </a:pPr>
              <a:t>‹#›</a:t>
            </a:fld>
            <a:endParaRPr lang="en-CA" altLang="en-US"/>
          </a:p>
        </p:txBody>
      </p:sp>
    </p:spTree>
    <p:extLst>
      <p:ext uri="{BB962C8B-B14F-4D97-AF65-F5344CB8AC3E}">
        <p14:creationId xmlns:p14="http://schemas.microsoft.com/office/powerpoint/2010/main" val="883527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CA"/>
          </a:p>
        </p:txBody>
      </p:sp>
      <p:sp>
        <p:nvSpPr>
          <p:cNvPr id="8" name="Rectangle 6"/>
          <p:cNvSpPr>
            <a:spLocks noGrp="1" noChangeArrowheads="1"/>
          </p:cNvSpPr>
          <p:nvPr>
            <p:ph type="ftr" sz="quarter" idx="11"/>
          </p:nvPr>
        </p:nvSpPr>
        <p:spPr>
          <a:ln/>
        </p:spPr>
        <p:txBody>
          <a:bodyPr/>
          <a:lstStyle>
            <a:lvl1pPr>
              <a:defRPr/>
            </a:lvl1pPr>
          </a:lstStyle>
          <a:p>
            <a:pPr>
              <a:defRPr/>
            </a:pPr>
            <a:endParaRPr lang="en-CA"/>
          </a:p>
        </p:txBody>
      </p:sp>
      <p:sp>
        <p:nvSpPr>
          <p:cNvPr id="9" name="Rectangle 7"/>
          <p:cNvSpPr>
            <a:spLocks noGrp="1" noChangeArrowheads="1"/>
          </p:cNvSpPr>
          <p:nvPr>
            <p:ph type="sldNum" sz="quarter" idx="12"/>
          </p:nvPr>
        </p:nvSpPr>
        <p:spPr>
          <a:ln/>
        </p:spPr>
        <p:txBody>
          <a:bodyPr/>
          <a:lstStyle>
            <a:lvl1pPr>
              <a:defRPr/>
            </a:lvl1pPr>
          </a:lstStyle>
          <a:p>
            <a:pPr>
              <a:defRPr/>
            </a:pPr>
            <a:fld id="{562C0370-B43E-48A1-B731-D97D1C34944A}" type="slidenum">
              <a:rPr lang="en-CA" altLang="en-US"/>
              <a:pPr>
                <a:defRPr/>
              </a:pPr>
              <a:t>‹#›</a:t>
            </a:fld>
            <a:endParaRPr lang="en-CA" altLang="en-US"/>
          </a:p>
        </p:txBody>
      </p:sp>
    </p:spTree>
    <p:extLst>
      <p:ext uri="{BB962C8B-B14F-4D97-AF65-F5344CB8AC3E}">
        <p14:creationId xmlns:p14="http://schemas.microsoft.com/office/powerpoint/2010/main" val="84286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CA"/>
          </a:p>
        </p:txBody>
      </p:sp>
      <p:sp>
        <p:nvSpPr>
          <p:cNvPr id="4" name="Rectangle 6"/>
          <p:cNvSpPr>
            <a:spLocks noGrp="1" noChangeArrowheads="1"/>
          </p:cNvSpPr>
          <p:nvPr>
            <p:ph type="ftr" sz="quarter" idx="11"/>
          </p:nvPr>
        </p:nvSpPr>
        <p:spPr>
          <a:ln/>
        </p:spPr>
        <p:txBody>
          <a:bodyPr/>
          <a:lstStyle>
            <a:lvl1pPr>
              <a:defRPr/>
            </a:lvl1pPr>
          </a:lstStyle>
          <a:p>
            <a:pPr>
              <a:defRPr/>
            </a:pPr>
            <a:endParaRPr lang="en-CA"/>
          </a:p>
        </p:txBody>
      </p:sp>
      <p:sp>
        <p:nvSpPr>
          <p:cNvPr id="5" name="Rectangle 7"/>
          <p:cNvSpPr>
            <a:spLocks noGrp="1" noChangeArrowheads="1"/>
          </p:cNvSpPr>
          <p:nvPr>
            <p:ph type="sldNum" sz="quarter" idx="12"/>
          </p:nvPr>
        </p:nvSpPr>
        <p:spPr>
          <a:ln/>
        </p:spPr>
        <p:txBody>
          <a:bodyPr/>
          <a:lstStyle>
            <a:lvl1pPr>
              <a:defRPr/>
            </a:lvl1pPr>
          </a:lstStyle>
          <a:p>
            <a:pPr>
              <a:defRPr/>
            </a:pPr>
            <a:fld id="{555ECABE-B0C8-4898-9962-91297B555E81}" type="slidenum">
              <a:rPr lang="en-CA" altLang="en-US"/>
              <a:pPr>
                <a:defRPr/>
              </a:pPr>
              <a:t>‹#›</a:t>
            </a:fld>
            <a:endParaRPr lang="en-CA" altLang="en-US"/>
          </a:p>
        </p:txBody>
      </p:sp>
    </p:spTree>
    <p:extLst>
      <p:ext uri="{BB962C8B-B14F-4D97-AF65-F5344CB8AC3E}">
        <p14:creationId xmlns:p14="http://schemas.microsoft.com/office/powerpoint/2010/main" val="189127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CA"/>
          </a:p>
        </p:txBody>
      </p:sp>
      <p:sp>
        <p:nvSpPr>
          <p:cNvPr id="3" name="Rectangle 6"/>
          <p:cNvSpPr>
            <a:spLocks noGrp="1" noChangeArrowheads="1"/>
          </p:cNvSpPr>
          <p:nvPr>
            <p:ph type="ftr" sz="quarter" idx="11"/>
          </p:nvPr>
        </p:nvSpPr>
        <p:spPr>
          <a:ln/>
        </p:spPr>
        <p:txBody>
          <a:bodyPr/>
          <a:lstStyle>
            <a:lvl1pPr>
              <a:defRPr/>
            </a:lvl1pPr>
          </a:lstStyle>
          <a:p>
            <a:pPr>
              <a:defRPr/>
            </a:pPr>
            <a:endParaRPr lang="en-CA"/>
          </a:p>
        </p:txBody>
      </p:sp>
      <p:sp>
        <p:nvSpPr>
          <p:cNvPr id="4" name="Rectangle 7"/>
          <p:cNvSpPr>
            <a:spLocks noGrp="1" noChangeArrowheads="1"/>
          </p:cNvSpPr>
          <p:nvPr>
            <p:ph type="sldNum" sz="quarter" idx="12"/>
          </p:nvPr>
        </p:nvSpPr>
        <p:spPr>
          <a:ln/>
        </p:spPr>
        <p:txBody>
          <a:bodyPr/>
          <a:lstStyle>
            <a:lvl1pPr>
              <a:defRPr/>
            </a:lvl1pPr>
          </a:lstStyle>
          <a:p>
            <a:pPr>
              <a:defRPr/>
            </a:pPr>
            <a:fld id="{0BF47D41-470B-4846-AEAF-E60658005525}" type="slidenum">
              <a:rPr lang="en-CA" altLang="en-US"/>
              <a:pPr>
                <a:defRPr/>
              </a:pPr>
              <a:t>‹#›</a:t>
            </a:fld>
            <a:endParaRPr lang="en-CA" altLang="en-US"/>
          </a:p>
        </p:txBody>
      </p:sp>
    </p:spTree>
    <p:extLst>
      <p:ext uri="{BB962C8B-B14F-4D97-AF65-F5344CB8AC3E}">
        <p14:creationId xmlns:p14="http://schemas.microsoft.com/office/powerpoint/2010/main" val="408765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CA"/>
          </a:p>
        </p:txBody>
      </p:sp>
      <p:sp>
        <p:nvSpPr>
          <p:cNvPr id="6" name="Rectangle 6"/>
          <p:cNvSpPr>
            <a:spLocks noGrp="1" noChangeArrowheads="1"/>
          </p:cNvSpPr>
          <p:nvPr>
            <p:ph type="ftr" sz="quarter" idx="11"/>
          </p:nvPr>
        </p:nvSpPr>
        <p:spPr>
          <a:ln/>
        </p:spPr>
        <p:txBody>
          <a:bodyPr/>
          <a:lstStyle>
            <a:lvl1pPr>
              <a:defRPr/>
            </a:lvl1pPr>
          </a:lstStyle>
          <a:p>
            <a:pPr>
              <a:defRPr/>
            </a:pPr>
            <a:endParaRPr lang="en-CA"/>
          </a:p>
        </p:txBody>
      </p:sp>
      <p:sp>
        <p:nvSpPr>
          <p:cNvPr id="7" name="Rectangle 7"/>
          <p:cNvSpPr>
            <a:spLocks noGrp="1" noChangeArrowheads="1"/>
          </p:cNvSpPr>
          <p:nvPr>
            <p:ph type="sldNum" sz="quarter" idx="12"/>
          </p:nvPr>
        </p:nvSpPr>
        <p:spPr>
          <a:ln/>
        </p:spPr>
        <p:txBody>
          <a:bodyPr/>
          <a:lstStyle>
            <a:lvl1pPr>
              <a:defRPr/>
            </a:lvl1pPr>
          </a:lstStyle>
          <a:p>
            <a:pPr>
              <a:defRPr/>
            </a:pPr>
            <a:fld id="{4B0222EF-D21F-4322-B403-A2EB4C372A05}" type="slidenum">
              <a:rPr lang="en-CA" altLang="en-US"/>
              <a:pPr>
                <a:defRPr/>
              </a:pPr>
              <a:t>‹#›</a:t>
            </a:fld>
            <a:endParaRPr lang="en-CA" altLang="en-US"/>
          </a:p>
        </p:txBody>
      </p:sp>
    </p:spTree>
    <p:extLst>
      <p:ext uri="{BB962C8B-B14F-4D97-AF65-F5344CB8AC3E}">
        <p14:creationId xmlns:p14="http://schemas.microsoft.com/office/powerpoint/2010/main" val="3131156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CA"/>
          </a:p>
        </p:txBody>
      </p:sp>
      <p:sp>
        <p:nvSpPr>
          <p:cNvPr id="6" name="Rectangle 6"/>
          <p:cNvSpPr>
            <a:spLocks noGrp="1" noChangeArrowheads="1"/>
          </p:cNvSpPr>
          <p:nvPr>
            <p:ph type="ftr" sz="quarter" idx="11"/>
          </p:nvPr>
        </p:nvSpPr>
        <p:spPr>
          <a:ln/>
        </p:spPr>
        <p:txBody>
          <a:bodyPr/>
          <a:lstStyle>
            <a:lvl1pPr>
              <a:defRPr/>
            </a:lvl1pPr>
          </a:lstStyle>
          <a:p>
            <a:pPr>
              <a:defRPr/>
            </a:pPr>
            <a:endParaRPr lang="en-CA"/>
          </a:p>
        </p:txBody>
      </p:sp>
      <p:sp>
        <p:nvSpPr>
          <p:cNvPr id="7" name="Rectangle 7"/>
          <p:cNvSpPr>
            <a:spLocks noGrp="1" noChangeArrowheads="1"/>
          </p:cNvSpPr>
          <p:nvPr>
            <p:ph type="sldNum" sz="quarter" idx="12"/>
          </p:nvPr>
        </p:nvSpPr>
        <p:spPr>
          <a:ln/>
        </p:spPr>
        <p:txBody>
          <a:bodyPr/>
          <a:lstStyle>
            <a:lvl1pPr>
              <a:defRPr/>
            </a:lvl1pPr>
          </a:lstStyle>
          <a:p>
            <a:pPr>
              <a:defRPr/>
            </a:pPr>
            <a:fld id="{39B47A1D-351A-4F28-B702-D1696938F212}" type="slidenum">
              <a:rPr lang="en-CA" altLang="en-US"/>
              <a:pPr>
                <a:defRPr/>
              </a:pPr>
              <a:t>‹#›</a:t>
            </a:fld>
            <a:endParaRPr lang="en-CA" altLang="en-US"/>
          </a:p>
        </p:txBody>
      </p:sp>
    </p:spTree>
    <p:extLst>
      <p:ext uri="{BB962C8B-B14F-4D97-AF65-F5344CB8AC3E}">
        <p14:creationId xmlns:p14="http://schemas.microsoft.com/office/powerpoint/2010/main" val="1079460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CA"/>
          </a:p>
        </p:txBody>
      </p:sp>
      <p:sp>
        <p:nvSpPr>
          <p:cNvPr id="5" name="Rectangle 6"/>
          <p:cNvSpPr>
            <a:spLocks noGrp="1" noChangeArrowheads="1"/>
          </p:cNvSpPr>
          <p:nvPr>
            <p:ph type="ftr" sz="quarter" idx="11"/>
          </p:nvPr>
        </p:nvSpPr>
        <p:spPr>
          <a:ln/>
        </p:spPr>
        <p:txBody>
          <a:bodyPr/>
          <a:lstStyle>
            <a:lvl1pPr>
              <a:defRPr/>
            </a:lvl1pPr>
          </a:lstStyle>
          <a:p>
            <a:pPr>
              <a:defRPr/>
            </a:pPr>
            <a:endParaRPr lang="en-CA"/>
          </a:p>
        </p:txBody>
      </p:sp>
      <p:sp>
        <p:nvSpPr>
          <p:cNvPr id="6" name="Rectangle 7"/>
          <p:cNvSpPr>
            <a:spLocks noGrp="1" noChangeArrowheads="1"/>
          </p:cNvSpPr>
          <p:nvPr>
            <p:ph type="sldNum" sz="quarter" idx="12"/>
          </p:nvPr>
        </p:nvSpPr>
        <p:spPr>
          <a:ln/>
        </p:spPr>
        <p:txBody>
          <a:bodyPr/>
          <a:lstStyle>
            <a:lvl1pPr>
              <a:defRPr/>
            </a:lvl1pPr>
          </a:lstStyle>
          <a:p>
            <a:pPr>
              <a:defRPr/>
            </a:pPr>
            <a:fld id="{5BEABC52-829E-4FB1-94F5-3537CC05FD3D}" type="slidenum">
              <a:rPr lang="en-CA" altLang="en-US"/>
              <a:pPr>
                <a:defRPr/>
              </a:pPr>
              <a:t>‹#›</a:t>
            </a:fld>
            <a:endParaRPr lang="en-CA" altLang="en-US"/>
          </a:p>
        </p:txBody>
      </p:sp>
    </p:spTree>
    <p:extLst>
      <p:ext uri="{BB962C8B-B14F-4D97-AF65-F5344CB8AC3E}">
        <p14:creationId xmlns:p14="http://schemas.microsoft.com/office/powerpoint/2010/main" val="2455362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
            <a:ext cx="2743200" cy="6203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026400" cy="6203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CA"/>
          </a:p>
        </p:txBody>
      </p:sp>
      <p:sp>
        <p:nvSpPr>
          <p:cNvPr id="5" name="Rectangle 6"/>
          <p:cNvSpPr>
            <a:spLocks noGrp="1" noChangeArrowheads="1"/>
          </p:cNvSpPr>
          <p:nvPr>
            <p:ph type="ftr" sz="quarter" idx="11"/>
          </p:nvPr>
        </p:nvSpPr>
        <p:spPr>
          <a:ln/>
        </p:spPr>
        <p:txBody>
          <a:bodyPr/>
          <a:lstStyle>
            <a:lvl1pPr>
              <a:defRPr/>
            </a:lvl1pPr>
          </a:lstStyle>
          <a:p>
            <a:pPr>
              <a:defRPr/>
            </a:pPr>
            <a:endParaRPr lang="en-CA"/>
          </a:p>
        </p:txBody>
      </p:sp>
      <p:sp>
        <p:nvSpPr>
          <p:cNvPr id="6" name="Rectangle 7"/>
          <p:cNvSpPr>
            <a:spLocks noGrp="1" noChangeArrowheads="1"/>
          </p:cNvSpPr>
          <p:nvPr>
            <p:ph type="sldNum" sz="quarter" idx="12"/>
          </p:nvPr>
        </p:nvSpPr>
        <p:spPr>
          <a:ln/>
        </p:spPr>
        <p:txBody>
          <a:bodyPr/>
          <a:lstStyle>
            <a:lvl1pPr>
              <a:defRPr/>
            </a:lvl1pPr>
          </a:lstStyle>
          <a:p>
            <a:pPr>
              <a:defRPr/>
            </a:pPr>
            <a:fld id="{D90FF3E8-0A66-44D3-962F-27F8B7C97D4E}" type="slidenum">
              <a:rPr lang="en-CA" altLang="en-US"/>
              <a:pPr>
                <a:defRPr/>
              </a:pPr>
              <a:t>‹#›</a:t>
            </a:fld>
            <a:endParaRPr lang="en-CA" altLang="en-US"/>
          </a:p>
        </p:txBody>
      </p:sp>
    </p:spTree>
    <p:extLst>
      <p:ext uri="{BB962C8B-B14F-4D97-AF65-F5344CB8AC3E}">
        <p14:creationId xmlns:p14="http://schemas.microsoft.com/office/powerpoint/2010/main" val="4980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56C468-9F99-4365-92CE-5BF230762C7C}"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137554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56C468-9F99-4365-92CE-5BF230762C7C}"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2288576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56C468-9F99-4365-92CE-5BF230762C7C}"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3804436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6C468-9F99-4365-92CE-5BF230762C7C}"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312817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56C468-9F99-4365-92CE-5BF230762C7C}"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198023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56C468-9F99-4365-92CE-5BF230762C7C}"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49FD6-B675-414B-858D-1DAE928A66B7}" type="slidenum">
              <a:rPr lang="en-US" smtClean="0"/>
              <a:t>‹#›</a:t>
            </a:fld>
            <a:endParaRPr lang="en-US"/>
          </a:p>
        </p:txBody>
      </p:sp>
    </p:spTree>
    <p:extLst>
      <p:ext uri="{BB962C8B-B14F-4D97-AF65-F5344CB8AC3E}">
        <p14:creationId xmlns:p14="http://schemas.microsoft.com/office/powerpoint/2010/main" val="1228053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6C468-9F99-4365-92CE-5BF230762C7C}"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49FD6-B675-414B-858D-1DAE928A66B7}" type="slidenum">
              <a:rPr lang="en-US" smtClean="0"/>
              <a:t>‹#›</a:t>
            </a:fld>
            <a:endParaRPr lang="en-US"/>
          </a:p>
        </p:txBody>
      </p:sp>
    </p:spTree>
    <p:extLst>
      <p:ext uri="{BB962C8B-B14F-4D97-AF65-F5344CB8AC3E}">
        <p14:creationId xmlns:p14="http://schemas.microsoft.com/office/powerpoint/2010/main" val="35679093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952FA0-6F9E-4066-B56B-4A30293825BB}" type="datetimeFigureOut">
              <a:rPr lang="en-US" smtClean="0"/>
              <a:t>12/2/2024</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E46DA46-DFB4-43B0-A3E8-DAA957126075}" type="slidenum">
              <a:rPr lang="en-US" smtClean="0"/>
              <a:t>‹#›</a:t>
            </a:fld>
            <a:endParaRPr lang="en-US"/>
          </a:p>
        </p:txBody>
      </p:sp>
    </p:spTree>
    <p:extLst>
      <p:ext uri="{BB962C8B-B14F-4D97-AF65-F5344CB8AC3E}">
        <p14:creationId xmlns:p14="http://schemas.microsoft.com/office/powerpoint/2010/main" val="17732344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RH Templa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12249151"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762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8" name="Rectangle 4"/>
          <p:cNvSpPr>
            <a:spLocks noGrp="1" noChangeArrowheads="1"/>
          </p:cNvSpPr>
          <p:nvPr>
            <p:ph type="body" idx="1"/>
          </p:nvPr>
        </p:nvSpPr>
        <p:spPr bwMode="auto">
          <a:xfrm>
            <a:off x="1217084" y="2211388"/>
            <a:ext cx="102870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40293"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solidFill>
                  <a:schemeClr val="tx1"/>
                </a:solidFill>
                <a:latin typeface="Arial" charset="0"/>
                <a:ea typeface="ＭＳ Ｐゴシック" pitchFamily="1" charset="-128"/>
                <a:cs typeface="+mn-cs"/>
              </a:defRPr>
            </a:lvl1pPr>
          </a:lstStyle>
          <a:p>
            <a:pPr>
              <a:defRPr/>
            </a:pPr>
            <a:endParaRPr lang="en-CA"/>
          </a:p>
        </p:txBody>
      </p:sp>
      <p:sp>
        <p:nvSpPr>
          <p:cNvPr id="140294" name="Rectangle 6"/>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solidFill>
                  <a:schemeClr val="tx1"/>
                </a:solidFill>
                <a:latin typeface="Arial" charset="0"/>
                <a:ea typeface="ＭＳ Ｐゴシック" pitchFamily="1" charset="-128"/>
                <a:cs typeface="+mn-cs"/>
              </a:defRPr>
            </a:lvl1pPr>
          </a:lstStyle>
          <a:p>
            <a:pPr>
              <a:defRPr/>
            </a:pPr>
            <a:endParaRPr lang="en-CA"/>
          </a:p>
        </p:txBody>
      </p:sp>
      <p:sp>
        <p:nvSpPr>
          <p:cNvPr id="140295"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cs typeface="Arial" panose="020B0604020202020204" pitchFamily="34" charset="0"/>
              </a:defRPr>
            </a:lvl1pPr>
          </a:lstStyle>
          <a:p>
            <a:pPr>
              <a:defRPr/>
            </a:pPr>
            <a:fld id="{4E5F64FC-6DD0-478D-B063-237479590856}" type="slidenum">
              <a:rPr lang="en-CA" altLang="en-US"/>
              <a:pPr>
                <a:defRPr/>
              </a:pPr>
              <a:t>‹#›</a:t>
            </a:fld>
            <a:endParaRPr lang="en-CA" altLang="en-US"/>
          </a:p>
        </p:txBody>
      </p:sp>
      <p:pic>
        <p:nvPicPr>
          <p:cNvPr id="1032" name="Picture 8" descr="CRH Templa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12249151"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2052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000">
          <a:solidFill>
            <a:schemeClr val="bg1"/>
          </a:solidFill>
          <a:latin typeface="Arial" charset="0"/>
        </a:defRPr>
      </a:lvl6pPr>
      <a:lvl7pPr marL="914400" algn="ctr" rtl="0" fontAlgn="base">
        <a:spcBef>
          <a:spcPct val="0"/>
        </a:spcBef>
        <a:spcAft>
          <a:spcPct val="0"/>
        </a:spcAft>
        <a:defRPr sz="4000">
          <a:solidFill>
            <a:schemeClr val="bg1"/>
          </a:solidFill>
          <a:latin typeface="Arial" charset="0"/>
        </a:defRPr>
      </a:lvl7pPr>
      <a:lvl8pPr marL="1371600" algn="ctr" rtl="0" fontAlgn="base">
        <a:spcBef>
          <a:spcPct val="0"/>
        </a:spcBef>
        <a:spcAft>
          <a:spcPct val="0"/>
        </a:spcAft>
        <a:defRPr sz="4000">
          <a:solidFill>
            <a:schemeClr val="bg1"/>
          </a:solidFill>
          <a:latin typeface="Arial" charset="0"/>
        </a:defRPr>
      </a:lvl8pPr>
      <a:lvl9pPr marL="1828800" algn="ctr"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6666"/>
          </a:solidFill>
          <a:latin typeface="+mn-lt"/>
          <a:ea typeface="+mn-ea"/>
          <a:cs typeface="+mn-cs"/>
        </a:defRPr>
      </a:lvl1pPr>
      <a:lvl2pPr marL="742950" indent="-285750" algn="l" rtl="0" eaLnBrk="0" fontAlgn="base" hangingPunct="0">
        <a:spcBef>
          <a:spcPct val="20000"/>
        </a:spcBef>
        <a:spcAft>
          <a:spcPct val="0"/>
        </a:spcAft>
        <a:buClr>
          <a:srgbClr val="006666"/>
        </a:buClr>
        <a:buFont typeface="Arial" panose="020B0604020202020204" pitchFamily="34" charset="0"/>
        <a:buBlip>
          <a:blip r:embed="rId14"/>
        </a:buBlip>
        <a:defRPr sz="2000">
          <a:solidFill>
            <a:schemeClr val="tx1"/>
          </a:solidFill>
          <a:latin typeface="+mn-lt"/>
        </a:defRPr>
      </a:lvl2pPr>
      <a:lvl3pPr marL="1143000" indent="-228600" algn="l" rtl="0" eaLnBrk="0" fontAlgn="base" hangingPunct="0">
        <a:spcBef>
          <a:spcPct val="20000"/>
        </a:spcBef>
        <a:spcAft>
          <a:spcPct val="0"/>
        </a:spcAft>
        <a:buClr>
          <a:srgbClr val="C3C30F"/>
        </a:buClr>
        <a:buFont typeface="Arial" panose="020B0604020202020204" pitchFamily="34" charset="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Acute Limb Ischemia </a:t>
            </a:r>
          </a:p>
        </p:txBody>
      </p:sp>
      <p:sp>
        <p:nvSpPr>
          <p:cNvPr id="3" name="Subtitle 2"/>
          <p:cNvSpPr>
            <a:spLocks noGrp="1"/>
          </p:cNvSpPr>
          <p:nvPr>
            <p:ph type="subTitle" idx="1"/>
          </p:nvPr>
        </p:nvSpPr>
        <p:spPr/>
        <p:txBody>
          <a:bodyPr>
            <a:normAutofit lnSpcReduction="10000"/>
          </a:bodyPr>
          <a:lstStyle/>
          <a:p>
            <a:r>
              <a:rPr lang="en-US" dirty="0"/>
              <a:t>Prof. M Waqas Raza</a:t>
            </a:r>
          </a:p>
          <a:p>
            <a:r>
              <a:rPr lang="en-US" dirty="0"/>
              <a:t>FCPS FRCS MHPE</a:t>
            </a:r>
          </a:p>
          <a:p>
            <a:r>
              <a:rPr lang="en-US" dirty="0"/>
              <a:t>General/Vascular surgeon</a:t>
            </a:r>
          </a:p>
          <a:p>
            <a:r>
              <a:rPr lang="en-US" dirty="0"/>
              <a:t>Dean of Surgery RMU</a:t>
            </a:r>
          </a:p>
          <a:p>
            <a:endParaRPr lang="en-US" dirty="0"/>
          </a:p>
        </p:txBody>
      </p:sp>
    </p:spTree>
    <p:extLst>
      <p:ext uri="{BB962C8B-B14F-4D97-AF65-F5344CB8AC3E}">
        <p14:creationId xmlns:p14="http://schemas.microsoft.com/office/powerpoint/2010/main" val="2837451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Extent of damage</a:t>
            </a:r>
          </a:p>
        </p:txBody>
      </p:sp>
      <p:sp>
        <p:nvSpPr>
          <p:cNvPr id="6" name="Text Placeholder 5"/>
          <p:cNvSpPr>
            <a:spLocks noGrp="1"/>
          </p:cNvSpPr>
          <p:nvPr>
            <p:ph type="body" idx="1"/>
          </p:nvPr>
        </p:nvSpPr>
        <p:spPr/>
        <p:txBody>
          <a:bodyPr/>
          <a:lstStyle/>
          <a:p>
            <a:r>
              <a:rPr lang="en-US" dirty="0"/>
              <a:t>Level of occlusion/collateral circulation</a:t>
            </a:r>
          </a:p>
        </p:txBody>
      </p:sp>
      <p:pic>
        <p:nvPicPr>
          <p:cNvPr id="10" name="Content Placeholder 9"/>
          <p:cNvPicPr>
            <a:picLocks noGrp="1" noChangeAspect="1"/>
          </p:cNvPicPr>
          <p:nvPr>
            <p:ph sz="half" idx="2"/>
          </p:nvPr>
        </p:nvPicPr>
        <p:blipFill>
          <a:blip r:embed="rId2"/>
          <a:stretch>
            <a:fillRect/>
          </a:stretch>
        </p:blipFill>
        <p:spPr>
          <a:xfrm>
            <a:off x="839788" y="2505075"/>
            <a:ext cx="4294908" cy="4200525"/>
          </a:xfrm>
          <a:prstGeom prst="rect">
            <a:avLst/>
          </a:prstGeom>
        </p:spPr>
      </p:pic>
      <p:sp>
        <p:nvSpPr>
          <p:cNvPr id="8" name="Text Placeholder 7"/>
          <p:cNvSpPr>
            <a:spLocks noGrp="1"/>
          </p:cNvSpPr>
          <p:nvPr>
            <p:ph type="body" sz="quarter" idx="3"/>
          </p:nvPr>
        </p:nvSpPr>
        <p:spPr/>
        <p:txBody>
          <a:bodyPr/>
          <a:lstStyle/>
          <a:p>
            <a:r>
              <a:rPr lang="en-US" dirty="0"/>
              <a:t>Etiology</a:t>
            </a:r>
          </a:p>
        </p:txBody>
      </p:sp>
      <p:sp>
        <p:nvSpPr>
          <p:cNvPr id="9" name="Content Placeholder 8"/>
          <p:cNvSpPr>
            <a:spLocks noGrp="1"/>
          </p:cNvSpPr>
          <p:nvPr>
            <p:ph sz="quarter" idx="4"/>
          </p:nvPr>
        </p:nvSpPr>
        <p:spPr/>
        <p:txBody>
          <a:bodyPr/>
          <a:lstStyle/>
          <a:p>
            <a:r>
              <a:rPr lang="en-US" dirty="0"/>
              <a:t>Embolic vs thrombotic </a:t>
            </a:r>
          </a:p>
          <a:p>
            <a:endParaRPr lang="en-US" dirty="0"/>
          </a:p>
          <a:p>
            <a:r>
              <a:rPr lang="en-US" dirty="0"/>
              <a:t>Trauma</a:t>
            </a:r>
          </a:p>
        </p:txBody>
      </p:sp>
      <p:pic>
        <p:nvPicPr>
          <p:cNvPr id="11" name="Picture 10"/>
          <p:cNvPicPr>
            <a:picLocks noChangeAspect="1"/>
          </p:cNvPicPr>
          <p:nvPr/>
        </p:nvPicPr>
        <p:blipFill>
          <a:blip r:embed="rId3"/>
          <a:stretch>
            <a:fillRect/>
          </a:stretch>
        </p:blipFill>
        <p:spPr>
          <a:xfrm>
            <a:off x="5564332" y="2505074"/>
            <a:ext cx="6184323" cy="4200525"/>
          </a:xfrm>
          <a:prstGeom prst="rect">
            <a:avLst/>
          </a:prstGeom>
        </p:spPr>
      </p:pic>
    </p:spTree>
    <p:extLst>
      <p:ext uri="{BB962C8B-B14F-4D97-AF65-F5344CB8AC3E}">
        <p14:creationId xmlns:p14="http://schemas.microsoft.com/office/powerpoint/2010/main" val="109961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1108135" y="1825625"/>
            <a:ext cx="3263503" cy="4351338"/>
          </a:xfrm>
          <a:prstGeom prst="rect">
            <a:avLst/>
          </a:prstGeom>
        </p:spPr>
      </p:pic>
      <p:pic>
        <p:nvPicPr>
          <p:cNvPr id="2" name="Content Placeholder 1"/>
          <p:cNvPicPr>
            <a:picLocks noGrp="1" noChangeAspect="1"/>
          </p:cNvPicPr>
          <p:nvPr>
            <p:ph sz="half" idx="2"/>
          </p:nvPr>
        </p:nvPicPr>
        <p:blipFill>
          <a:blip r:embed="rId3"/>
          <a:stretch>
            <a:fillRect/>
          </a:stretch>
        </p:blipFill>
        <p:spPr>
          <a:xfrm>
            <a:off x="5527964" y="1825625"/>
            <a:ext cx="4458849" cy="4351338"/>
          </a:xfrm>
          <a:prstGeom prst="rect">
            <a:avLst/>
          </a:prstGeom>
        </p:spPr>
      </p:pic>
    </p:spTree>
    <p:extLst>
      <p:ext uri="{BB962C8B-B14F-4D97-AF65-F5344CB8AC3E}">
        <p14:creationId xmlns:p14="http://schemas.microsoft.com/office/powerpoint/2010/main" val="185195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stretch>
            <a:fillRect/>
          </a:stretch>
        </p:blipFill>
        <p:spPr>
          <a:xfrm>
            <a:off x="692728" y="1825625"/>
            <a:ext cx="5541818" cy="4352925"/>
          </a:xfrm>
          <a:prstGeom prst="rect">
            <a:avLst/>
          </a:prstGeo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86538" y="2777828"/>
            <a:ext cx="4352925" cy="2448520"/>
          </a:xfrm>
        </p:spPr>
      </p:pic>
    </p:spTree>
    <p:extLst>
      <p:ext uri="{BB962C8B-B14F-4D97-AF65-F5344CB8AC3E}">
        <p14:creationId xmlns:p14="http://schemas.microsoft.com/office/powerpoint/2010/main" val="61301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C777-F498-4801-BDA6-0C52484EE860}"/>
              </a:ext>
            </a:extLst>
          </p:cNvPr>
          <p:cNvSpPr>
            <a:spLocks noGrp="1"/>
          </p:cNvSpPr>
          <p:nvPr>
            <p:ph type="title"/>
          </p:nvPr>
        </p:nvSpPr>
        <p:spPr/>
        <p:txBody>
          <a:bodyPr/>
          <a:lstStyle/>
          <a:p>
            <a:r>
              <a:rPr lang="en-US" dirty="0"/>
              <a:t>Prevalence</a:t>
            </a:r>
          </a:p>
        </p:txBody>
      </p:sp>
      <p:sp>
        <p:nvSpPr>
          <p:cNvPr id="3" name="Content Placeholder 2">
            <a:extLst>
              <a:ext uri="{FF2B5EF4-FFF2-40B4-BE49-F238E27FC236}">
                <a16:creationId xmlns:a16="http://schemas.microsoft.com/office/drawing/2014/main" id="{C6ED8972-AFF7-4D9D-8E02-25FCE8A3134E}"/>
              </a:ext>
            </a:extLst>
          </p:cNvPr>
          <p:cNvSpPr>
            <a:spLocks noGrp="1"/>
          </p:cNvSpPr>
          <p:nvPr>
            <p:ph idx="1"/>
          </p:nvPr>
        </p:nvSpPr>
        <p:spPr/>
        <p:txBody>
          <a:bodyPr/>
          <a:lstStyle/>
          <a:p>
            <a:r>
              <a:rPr lang="en-US" dirty="0"/>
              <a:t>The incidence of ALI is approximately 1.5 cases out of 10,000 people per year. </a:t>
            </a:r>
          </a:p>
          <a:p>
            <a:r>
              <a:rPr lang="en-US" dirty="0"/>
              <a:t>Complications among ALI patients are high and despite early revascularization, 30-day mortality and amputation rates are between 10 and 15%.</a:t>
            </a:r>
          </a:p>
          <a:p>
            <a:r>
              <a:rPr lang="en-US" dirty="0"/>
              <a:t>ALI patients experience increased in-hospital major adverse events including myocardial infarction, congestive heart failure exacerbation, deterioration in renal function and respiratory complications</a:t>
            </a:r>
          </a:p>
          <a:p>
            <a:endParaRPr lang="en-US" dirty="0"/>
          </a:p>
        </p:txBody>
      </p:sp>
    </p:spTree>
    <p:extLst>
      <p:ext uri="{BB962C8B-B14F-4D97-AF65-F5344CB8AC3E}">
        <p14:creationId xmlns:p14="http://schemas.microsoft.com/office/powerpoint/2010/main" val="325185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40B3-17C8-4CB4-A3EA-515F8F324432}"/>
              </a:ext>
            </a:extLst>
          </p:cNvPr>
          <p:cNvSpPr>
            <a:spLocks noGrp="1"/>
          </p:cNvSpPr>
          <p:nvPr>
            <p:ph type="title"/>
          </p:nvPr>
        </p:nvSpPr>
        <p:spPr/>
        <p:txBody>
          <a:bodyPr/>
          <a:lstStyle/>
          <a:p>
            <a:r>
              <a:rPr lang="en-US" dirty="0"/>
              <a:t>Etiology</a:t>
            </a:r>
          </a:p>
        </p:txBody>
      </p:sp>
      <p:sp>
        <p:nvSpPr>
          <p:cNvPr id="3" name="Content Placeholder 2">
            <a:extLst>
              <a:ext uri="{FF2B5EF4-FFF2-40B4-BE49-F238E27FC236}">
                <a16:creationId xmlns:a16="http://schemas.microsoft.com/office/drawing/2014/main" id="{8EC0F058-A4A6-4AB5-9BDC-BD72D381735D}"/>
              </a:ext>
            </a:extLst>
          </p:cNvPr>
          <p:cNvSpPr>
            <a:spLocks noGrp="1"/>
          </p:cNvSpPr>
          <p:nvPr>
            <p:ph idx="1"/>
          </p:nvPr>
        </p:nvSpPr>
        <p:spPr/>
        <p:txBody>
          <a:bodyPr>
            <a:normAutofit fontScale="92500" lnSpcReduction="10000"/>
          </a:bodyPr>
          <a:lstStyle/>
          <a:p>
            <a:r>
              <a:rPr lang="en-US" dirty="0"/>
              <a:t>There are different causes which can lead to ALI</a:t>
            </a:r>
          </a:p>
          <a:p>
            <a:pPr lvl="1"/>
            <a:r>
              <a:rPr lang="en-US" dirty="0"/>
              <a:t>Arterial embolism (30%)</a:t>
            </a:r>
          </a:p>
          <a:p>
            <a:pPr lvl="2"/>
            <a:r>
              <a:rPr lang="en-US" sz="2400" dirty="0"/>
              <a:t>Cardiac embolization</a:t>
            </a:r>
          </a:p>
          <a:p>
            <a:pPr lvl="2"/>
            <a:r>
              <a:rPr lang="en-US" sz="2400" dirty="0"/>
              <a:t>Aortic embolization (eventually from a thrombosed aneurysm)</a:t>
            </a:r>
          </a:p>
          <a:p>
            <a:pPr lvl="2"/>
            <a:r>
              <a:rPr lang="en-US" sz="2400" dirty="0"/>
              <a:t>Thrombosed graft, </a:t>
            </a:r>
          </a:p>
          <a:p>
            <a:pPr lvl="2"/>
            <a:r>
              <a:rPr lang="en-US" sz="2400" dirty="0"/>
              <a:t>Hypercoagulable states</a:t>
            </a:r>
          </a:p>
          <a:p>
            <a:pPr lvl="2"/>
            <a:r>
              <a:rPr lang="en-US" sz="2400" dirty="0"/>
              <a:t>Paradoxical venous-to-arterial embolism </a:t>
            </a:r>
          </a:p>
          <a:p>
            <a:pPr lvl="2"/>
            <a:r>
              <a:rPr lang="en-US" sz="2400" dirty="0"/>
              <a:t>Iatrogenic complications related to endovascular procedures</a:t>
            </a:r>
          </a:p>
          <a:p>
            <a:pPr lvl="1"/>
            <a:r>
              <a:rPr lang="en-US" dirty="0"/>
              <a:t>Arterial thrombosis due to plaque progression and complication (40%)</a:t>
            </a:r>
          </a:p>
          <a:p>
            <a:pPr lvl="1"/>
            <a:r>
              <a:rPr lang="en-US" dirty="0"/>
              <a:t>Thrombosis of a popliteal aneurysm (5%)</a:t>
            </a:r>
          </a:p>
          <a:p>
            <a:pPr lvl="1"/>
            <a:r>
              <a:rPr lang="en-US" dirty="0"/>
              <a:t>Trauma (5%) </a:t>
            </a:r>
          </a:p>
          <a:p>
            <a:pPr lvl="1"/>
            <a:r>
              <a:rPr lang="en-US" dirty="0"/>
              <a:t>Graft thrombosis (20%)</a:t>
            </a:r>
          </a:p>
        </p:txBody>
      </p:sp>
    </p:spTree>
    <p:extLst>
      <p:ext uri="{BB962C8B-B14F-4D97-AF65-F5344CB8AC3E}">
        <p14:creationId xmlns:p14="http://schemas.microsoft.com/office/powerpoint/2010/main" val="1036130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83C6-BCC0-4083-8481-41ADA7BF103F}"/>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id="{C94AC0D1-FCE6-4E45-B7F8-696F1A58BF3A}"/>
              </a:ext>
            </a:extLst>
          </p:cNvPr>
          <p:cNvSpPr>
            <a:spLocks noGrp="1"/>
          </p:cNvSpPr>
          <p:nvPr>
            <p:ph idx="1"/>
          </p:nvPr>
        </p:nvSpPr>
        <p:spPr>
          <a:xfrm>
            <a:off x="838200" y="1323474"/>
            <a:ext cx="7351643" cy="4853489"/>
          </a:xfrm>
        </p:spPr>
        <p:txBody>
          <a:bodyPr>
            <a:normAutofit/>
          </a:bodyPr>
          <a:lstStyle/>
          <a:p>
            <a:pPr marL="0" indent="0">
              <a:buNone/>
            </a:pPr>
            <a:r>
              <a:rPr lang="en-US" dirty="0"/>
              <a:t>Duplex ultrasound (DUS)</a:t>
            </a:r>
          </a:p>
          <a:p>
            <a:pPr lvl="1"/>
            <a:r>
              <a:rPr lang="en-US" dirty="0"/>
              <a:t>First imaging choice to assess ALI. </a:t>
            </a:r>
          </a:p>
          <a:p>
            <a:pPr lvl="1"/>
            <a:r>
              <a:rPr lang="en-US" dirty="0"/>
              <a:t>It is widely available, </a:t>
            </a:r>
          </a:p>
          <a:p>
            <a:pPr lvl="1"/>
            <a:r>
              <a:rPr lang="en-US" dirty="0"/>
              <a:t>Low cost</a:t>
            </a:r>
          </a:p>
          <a:p>
            <a:pPr lvl="1"/>
            <a:r>
              <a:rPr lang="en-US" dirty="0"/>
              <a:t>Non-invasive</a:t>
            </a:r>
          </a:p>
          <a:p>
            <a:pPr lvl="1"/>
            <a:r>
              <a:rPr lang="en-US" dirty="0"/>
              <a:t>Non-irradiant </a:t>
            </a:r>
          </a:p>
          <a:p>
            <a:pPr lvl="1"/>
            <a:r>
              <a:rPr lang="en-US" dirty="0"/>
              <a:t>Relative short time to perform. </a:t>
            </a:r>
          </a:p>
          <a:p>
            <a:endParaRPr lang="en-US" dirty="0"/>
          </a:p>
        </p:txBody>
      </p:sp>
      <p:pic>
        <p:nvPicPr>
          <p:cNvPr id="1026" name="Picture 2" descr="A duplex ultrasound output displaying the B-mode and colour flow... |  Download Scientific Diagram">
            <a:extLst>
              <a:ext uri="{FF2B5EF4-FFF2-40B4-BE49-F238E27FC236}">
                <a16:creationId xmlns:a16="http://schemas.microsoft.com/office/drawing/2014/main" id="{B3A35CCC-670F-479F-9F82-5F3A2FA39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3095" y="1156874"/>
            <a:ext cx="3458818" cy="258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1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6624-6FD9-4BC1-88C3-A5E2B9DD00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10ABD8-7CCE-44D5-A944-5E2E6648B69B}"/>
              </a:ext>
            </a:extLst>
          </p:cNvPr>
          <p:cNvSpPr>
            <a:spLocks noGrp="1"/>
          </p:cNvSpPr>
          <p:nvPr>
            <p:ph idx="1"/>
          </p:nvPr>
        </p:nvSpPr>
        <p:spPr>
          <a:xfrm>
            <a:off x="838200" y="1825625"/>
            <a:ext cx="7510670" cy="4351338"/>
          </a:xfrm>
        </p:spPr>
        <p:txBody>
          <a:bodyPr/>
          <a:lstStyle/>
          <a:p>
            <a:r>
              <a:rPr lang="en-US" dirty="0"/>
              <a:t>DUS is useful to </a:t>
            </a:r>
          </a:p>
          <a:p>
            <a:pPr lvl="1"/>
            <a:r>
              <a:rPr lang="en-US" dirty="0"/>
              <a:t>Assess the anatomic location </a:t>
            </a:r>
          </a:p>
          <a:p>
            <a:pPr lvl="1"/>
            <a:r>
              <a:rPr lang="en-US" dirty="0"/>
              <a:t>Degree of obstruction (complete vs. incomplete). </a:t>
            </a:r>
          </a:p>
          <a:p>
            <a:pPr lvl="1"/>
            <a:r>
              <a:rPr lang="en-US" dirty="0"/>
              <a:t>DUS provides important information on hemodynamics (proximal and distal to the obstruction) </a:t>
            </a:r>
          </a:p>
          <a:p>
            <a:pPr lvl="1"/>
            <a:r>
              <a:rPr lang="en-US" dirty="0"/>
              <a:t>Highly useful for the follow up of revascularization procedures . </a:t>
            </a:r>
          </a:p>
          <a:p>
            <a:endParaRPr lang="en-US" dirty="0"/>
          </a:p>
        </p:txBody>
      </p:sp>
      <p:pic>
        <p:nvPicPr>
          <p:cNvPr id="3074" name="Picture 2" descr="Bilateral Lower Extremity Arterial Duplex - Case Study - YouTube">
            <a:extLst>
              <a:ext uri="{FF2B5EF4-FFF2-40B4-BE49-F238E27FC236}">
                <a16:creationId xmlns:a16="http://schemas.microsoft.com/office/drawing/2014/main" id="{A7A370CA-93C9-44DE-8720-CF6205419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304" y="914400"/>
            <a:ext cx="4052681" cy="450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01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CC2AC3-C515-49C3-9ADE-14954242DE46}"/>
              </a:ext>
            </a:extLst>
          </p:cNvPr>
          <p:cNvSpPr>
            <a:spLocks noGrp="1"/>
          </p:cNvSpPr>
          <p:nvPr>
            <p:ph idx="1"/>
          </p:nvPr>
        </p:nvSpPr>
        <p:spPr>
          <a:xfrm>
            <a:off x="838200" y="673768"/>
            <a:ext cx="8054009" cy="5005137"/>
          </a:xfrm>
        </p:spPr>
        <p:txBody>
          <a:bodyPr>
            <a:normAutofit/>
          </a:bodyPr>
          <a:lstStyle/>
          <a:p>
            <a:pPr marL="0" indent="0">
              <a:buNone/>
            </a:pPr>
            <a:r>
              <a:rPr lang="en-US" dirty="0"/>
              <a:t>Computed Tomography Angiography/Magnetic Resonance Angiography </a:t>
            </a:r>
          </a:p>
          <a:p>
            <a:r>
              <a:rPr lang="en-US" b="0" i="0" dirty="0">
                <a:solidFill>
                  <a:srgbClr val="000000"/>
                </a:solidFill>
                <a:effectLst/>
                <a:latin typeface="Times New Roman" panose="02020603050405020304" pitchFamily="18" charset="0"/>
              </a:rPr>
              <a:t>Multi-detector computed tomography (MDCT) angiography has a sensitivity and specificity of 96 and 98%, respectively in detecting significant (&gt;50%) aortoiliac stenoses </a:t>
            </a:r>
          </a:p>
          <a:p>
            <a:r>
              <a:rPr lang="en-US" b="0" i="0" dirty="0">
                <a:solidFill>
                  <a:srgbClr val="000000"/>
                </a:solidFill>
                <a:effectLst/>
                <a:latin typeface="Times New Roman" panose="02020603050405020304" pitchFamily="18" charset="0"/>
              </a:rPr>
              <a:t>The biggest advantage of CTA is the visualization of calcifications, stents and bypasses. </a:t>
            </a:r>
          </a:p>
        </p:txBody>
      </p:sp>
      <p:pic>
        <p:nvPicPr>
          <p:cNvPr id="4098" name="Picture 2" descr="A) CT angiography of lower extremities show intraluminal filling... |  Download Scientific Diagram">
            <a:extLst>
              <a:ext uri="{FF2B5EF4-FFF2-40B4-BE49-F238E27FC236}">
                <a16:creationId xmlns:a16="http://schemas.microsoft.com/office/drawing/2014/main" id="{A2946275-252B-46F4-A10A-B4BF28E44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209" y="384314"/>
            <a:ext cx="3140765" cy="549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330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F762-DBC2-4000-B054-8A849F7EA1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777A56-6AB2-4AE6-8935-6239243E51C3}"/>
              </a:ext>
            </a:extLst>
          </p:cNvPr>
          <p:cNvSpPr>
            <a:spLocks noGrp="1"/>
          </p:cNvSpPr>
          <p:nvPr>
            <p:ph idx="1"/>
          </p:nvPr>
        </p:nvSpPr>
        <p:spPr/>
        <p:txBody>
          <a:bodyPr/>
          <a:lstStyle/>
          <a:p>
            <a:r>
              <a:rPr lang="en-US" b="0" i="0" dirty="0">
                <a:solidFill>
                  <a:srgbClr val="000000"/>
                </a:solidFill>
                <a:effectLst/>
                <a:latin typeface="Times New Roman" panose="02020603050405020304" pitchFamily="18" charset="0"/>
              </a:rPr>
              <a:t>Iodinated contrast agents can worsen renal failure and are generally not indicated in patients with a glomerular filtration rate lower than 60 mL/min.</a:t>
            </a:r>
            <a:endParaRPr lang="en-US" dirty="0"/>
          </a:p>
          <a:p>
            <a:r>
              <a:rPr lang="en-US" dirty="0"/>
              <a:t>Patients with ALI may, however, have a limited ability to attend long imaging sessions associated with non-invasive angiography. </a:t>
            </a:r>
          </a:p>
          <a:p>
            <a:r>
              <a:rPr lang="en-US" dirty="0"/>
              <a:t>CTA and MRA are reserved for patients with a non-immediately threatened limb. </a:t>
            </a:r>
          </a:p>
          <a:p>
            <a:r>
              <a:rPr lang="en-US" dirty="0"/>
              <a:t>The use of CTA and MRA for ALI remain very limited. </a:t>
            </a:r>
          </a:p>
          <a:p>
            <a:endParaRPr lang="en-US" dirty="0"/>
          </a:p>
        </p:txBody>
      </p:sp>
    </p:spTree>
    <p:extLst>
      <p:ext uri="{BB962C8B-B14F-4D97-AF65-F5344CB8AC3E}">
        <p14:creationId xmlns:p14="http://schemas.microsoft.com/office/powerpoint/2010/main" val="102200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5E44E9-8A97-4829-B89B-1442D14C97F3}"/>
              </a:ext>
            </a:extLst>
          </p:cNvPr>
          <p:cNvSpPr>
            <a:spLocks noGrp="1"/>
          </p:cNvSpPr>
          <p:nvPr>
            <p:ph idx="1"/>
          </p:nvPr>
        </p:nvSpPr>
        <p:spPr>
          <a:xfrm>
            <a:off x="838201" y="1070811"/>
            <a:ext cx="7709452" cy="5106152"/>
          </a:xfrm>
        </p:spPr>
        <p:txBody>
          <a:bodyPr>
            <a:normAutofit lnSpcReduction="10000"/>
          </a:bodyPr>
          <a:lstStyle/>
          <a:p>
            <a:pPr marL="0" indent="0">
              <a:buNone/>
            </a:pPr>
            <a:r>
              <a:rPr lang="en-US" dirty="0"/>
              <a:t> Conventional Invasive Angiogram</a:t>
            </a:r>
          </a:p>
          <a:p>
            <a:endParaRPr lang="en-US" dirty="0"/>
          </a:p>
          <a:p>
            <a:r>
              <a:rPr lang="en-US" dirty="0"/>
              <a:t>DSA was considered for many years the “gold standard” for diagnosis.</a:t>
            </a:r>
          </a:p>
          <a:p>
            <a:pPr lvl="1"/>
            <a:r>
              <a:rPr lang="en-US" dirty="0"/>
              <a:t>Invasive procedure, with a potential risk of complications</a:t>
            </a:r>
          </a:p>
          <a:p>
            <a:pPr lvl="1"/>
            <a:r>
              <a:rPr lang="en-US" dirty="0"/>
              <a:t>Cath Labs not readily available</a:t>
            </a:r>
          </a:p>
          <a:p>
            <a:r>
              <a:rPr lang="en-US" dirty="0"/>
              <a:t>DSA should not be used as a first diagnostic tool and should not replace DUS for positive diagnosis of ALI </a:t>
            </a:r>
          </a:p>
          <a:p>
            <a:r>
              <a:rPr lang="en-US" dirty="0"/>
              <a:t>DSA is complementary to DUS and plays an essential role in the therapeutic strategy.</a:t>
            </a:r>
          </a:p>
        </p:txBody>
      </p:sp>
      <p:pic>
        <p:nvPicPr>
          <p:cNvPr id="5122" name="Picture 2" descr="Digital subtraction angiography (DSA) of the left leg of the patient... |  Download Scientific Diagram">
            <a:extLst>
              <a:ext uri="{FF2B5EF4-FFF2-40B4-BE49-F238E27FC236}">
                <a16:creationId xmlns:a16="http://schemas.microsoft.com/office/drawing/2014/main" id="{1EC7CD9E-719D-45C4-85F4-ACCE7C6E7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957" y="901148"/>
            <a:ext cx="2752725" cy="4886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0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At the end of interactive Integrated Lecture</a:t>
            </a:r>
          </a:p>
        </p:txBody>
      </p:sp>
      <p:sp>
        <p:nvSpPr>
          <p:cNvPr id="3" name="Content Placeholder 2"/>
          <p:cNvSpPr>
            <a:spLocks noGrp="1"/>
          </p:cNvSpPr>
          <p:nvPr>
            <p:ph idx="1"/>
          </p:nvPr>
        </p:nvSpPr>
        <p:spPr/>
        <p:txBody>
          <a:bodyPr/>
          <a:lstStyle/>
          <a:p>
            <a:r>
              <a:rPr lang="en-US" dirty="0"/>
              <a:t>The students should be able to</a:t>
            </a:r>
          </a:p>
          <a:p>
            <a:pPr marL="0" indent="0">
              <a:buNone/>
            </a:pPr>
            <a:r>
              <a:rPr lang="en-US" dirty="0"/>
              <a:t> 1. Describe the clinical feature of Acute limb ischemia</a:t>
            </a:r>
          </a:p>
          <a:p>
            <a:pPr marL="0" indent="0">
              <a:buNone/>
            </a:pPr>
            <a:r>
              <a:rPr lang="en-US" dirty="0"/>
              <a:t>  2.Outline the important steps in diagnosis and Investigations of acute limb ischemia</a:t>
            </a:r>
          </a:p>
          <a:p>
            <a:pPr marL="0" indent="0">
              <a:buNone/>
            </a:pPr>
            <a:r>
              <a:rPr lang="en-US" dirty="0"/>
              <a:t>  3. Chalk out a management Plan </a:t>
            </a:r>
          </a:p>
          <a:p>
            <a:pPr marL="0" indent="0">
              <a:buNone/>
            </a:pPr>
            <a:r>
              <a:rPr lang="en-US" dirty="0"/>
              <a:t>  4.  Recall basic steps of surgical embolectomy</a:t>
            </a:r>
          </a:p>
          <a:p>
            <a:pPr marL="0" indent="0">
              <a:buNone/>
            </a:pPr>
            <a:r>
              <a:rPr lang="en-US" dirty="0"/>
              <a:t>  5 . Appreciate the importance of timely intervention and consequences of late intervention.</a:t>
            </a:r>
          </a:p>
        </p:txBody>
      </p:sp>
    </p:spTree>
    <p:extLst>
      <p:ext uri="{BB962C8B-B14F-4D97-AF65-F5344CB8AC3E}">
        <p14:creationId xmlns:p14="http://schemas.microsoft.com/office/powerpoint/2010/main" val="61681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03CF8-BE09-4A7D-AF14-D0BF32CABA05}"/>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85B4671B-E19E-40A7-A0F0-3DCA525DD899}"/>
              </a:ext>
            </a:extLst>
          </p:cNvPr>
          <p:cNvSpPr>
            <a:spLocks noGrp="1"/>
          </p:cNvSpPr>
          <p:nvPr>
            <p:ph idx="1"/>
          </p:nvPr>
        </p:nvSpPr>
        <p:spPr/>
        <p:txBody>
          <a:bodyPr>
            <a:normAutofit fontScale="92500" lnSpcReduction="10000"/>
          </a:bodyPr>
          <a:lstStyle/>
          <a:p>
            <a:r>
              <a:rPr lang="en-US" sz="3400" dirty="0"/>
              <a:t>Evaluation of Limb viability</a:t>
            </a:r>
          </a:p>
          <a:p>
            <a:endParaRPr lang="en-US" dirty="0"/>
          </a:p>
          <a:p>
            <a:r>
              <a:rPr lang="en-US" dirty="0"/>
              <a:t>Urgent anticoagulation with unfractionated heparin (UFH) prevents thrombus propagation and preserves microcirculation</a:t>
            </a:r>
          </a:p>
          <a:p>
            <a:endParaRPr lang="en-US" dirty="0"/>
          </a:p>
          <a:p>
            <a:r>
              <a:rPr lang="en-US" dirty="0"/>
              <a:t> Analgesic treatment is often necessary</a:t>
            </a:r>
          </a:p>
          <a:p>
            <a:endParaRPr lang="en-US" dirty="0"/>
          </a:p>
          <a:p>
            <a:r>
              <a:rPr lang="en-US" dirty="0"/>
              <a:t>Routine blood and coagulation tests should be performed. </a:t>
            </a:r>
          </a:p>
          <a:p>
            <a:pPr marL="0" indent="0">
              <a:buNone/>
            </a:pPr>
            <a:endParaRPr lang="en-US" dirty="0"/>
          </a:p>
          <a:p>
            <a:pPr marL="0" indent="0">
              <a:buNone/>
            </a:pPr>
            <a:r>
              <a:rPr lang="en-US" dirty="0"/>
              <a:t>.</a:t>
            </a:r>
          </a:p>
        </p:txBody>
      </p:sp>
    </p:spTree>
    <p:extLst>
      <p:ext uri="{BB962C8B-B14F-4D97-AF65-F5344CB8AC3E}">
        <p14:creationId xmlns:p14="http://schemas.microsoft.com/office/powerpoint/2010/main" val="1118446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7C9B7-3702-48A3-BA78-ED4FE83F4092}"/>
              </a:ext>
            </a:extLst>
          </p:cNvPr>
          <p:cNvPicPr>
            <a:picLocks noChangeAspect="1"/>
          </p:cNvPicPr>
          <p:nvPr/>
        </p:nvPicPr>
        <p:blipFill>
          <a:blip r:embed="rId2"/>
          <a:stretch>
            <a:fillRect/>
          </a:stretch>
        </p:blipFill>
        <p:spPr>
          <a:xfrm>
            <a:off x="1155031" y="2021306"/>
            <a:ext cx="8952999" cy="3760620"/>
          </a:xfrm>
          <a:prstGeom prst="rect">
            <a:avLst/>
          </a:prstGeom>
        </p:spPr>
      </p:pic>
      <p:sp>
        <p:nvSpPr>
          <p:cNvPr id="3" name="TextBox 2">
            <a:extLst>
              <a:ext uri="{FF2B5EF4-FFF2-40B4-BE49-F238E27FC236}">
                <a16:creationId xmlns:a16="http://schemas.microsoft.com/office/drawing/2014/main" id="{7C8B347B-A7C4-49F5-AD94-9390E908EA34}"/>
              </a:ext>
            </a:extLst>
          </p:cNvPr>
          <p:cNvSpPr txBox="1"/>
          <p:nvPr/>
        </p:nvSpPr>
        <p:spPr>
          <a:xfrm>
            <a:off x="2001078" y="689113"/>
            <a:ext cx="6069496" cy="523220"/>
          </a:xfrm>
          <a:prstGeom prst="rect">
            <a:avLst/>
          </a:prstGeom>
          <a:noFill/>
        </p:spPr>
        <p:txBody>
          <a:bodyPr wrap="square" rtlCol="0">
            <a:spAutoFit/>
          </a:bodyPr>
          <a:lstStyle/>
          <a:p>
            <a:r>
              <a:rPr lang="en-US" sz="2800" b="1" dirty="0"/>
              <a:t>Modified Rutherford Classification</a:t>
            </a:r>
          </a:p>
        </p:txBody>
      </p:sp>
    </p:spTree>
    <p:extLst>
      <p:ext uri="{BB962C8B-B14F-4D97-AF65-F5344CB8AC3E}">
        <p14:creationId xmlns:p14="http://schemas.microsoft.com/office/powerpoint/2010/main" val="401588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47B01-5214-448D-A22A-BE7769DD51D7}"/>
              </a:ext>
            </a:extLst>
          </p:cNvPr>
          <p:cNvSpPr>
            <a:spLocks noGrp="1"/>
          </p:cNvSpPr>
          <p:nvPr>
            <p:ph idx="1"/>
          </p:nvPr>
        </p:nvSpPr>
        <p:spPr>
          <a:xfrm>
            <a:off x="838200" y="830179"/>
            <a:ext cx="10515600" cy="1992534"/>
          </a:xfrm>
        </p:spPr>
        <p:txBody>
          <a:bodyPr>
            <a:normAutofit/>
          </a:bodyPr>
          <a:lstStyle/>
          <a:p>
            <a:r>
              <a:rPr lang="en-US" sz="2400" dirty="0">
                <a:solidFill>
                  <a:srgbClr val="FF0000"/>
                </a:solidFill>
              </a:rPr>
              <a:t>Auscultation of the heart, chest X-ray and electrocardiography are mandatory in every patient</a:t>
            </a:r>
          </a:p>
          <a:p>
            <a:endParaRPr lang="en-US" sz="2400" dirty="0">
              <a:solidFill>
                <a:srgbClr val="FF0000"/>
              </a:solidFill>
            </a:endParaRPr>
          </a:p>
          <a:p>
            <a:r>
              <a:rPr lang="en-US" sz="2000" dirty="0"/>
              <a:t>Cardiac embolism is of particular concern in patients with atrial fibrillation, myocardial infarction, impaired left ventricular function or mechanical heart valves.</a:t>
            </a:r>
          </a:p>
          <a:p>
            <a:endParaRPr lang="en-US" sz="2000" dirty="0"/>
          </a:p>
          <a:p>
            <a:pPr marL="0" indent="0">
              <a:buNone/>
            </a:pPr>
            <a:endParaRPr lang="en-US" sz="2000" dirty="0"/>
          </a:p>
        </p:txBody>
      </p:sp>
    </p:spTree>
    <p:extLst>
      <p:ext uri="{BB962C8B-B14F-4D97-AF65-F5344CB8AC3E}">
        <p14:creationId xmlns:p14="http://schemas.microsoft.com/office/powerpoint/2010/main" val="251438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1000" tmFilter="0, 0; .2, .5; .8, .5; 1, 0"/>
                                        <p:tgtEl>
                                          <p:spTgt spid="3">
                                            <p:txEl>
                                              <p:pRg st="0" end="0"/>
                                            </p:txEl>
                                          </p:spTgt>
                                        </p:tgtEl>
                                      </p:cBhvr>
                                    </p:animEffect>
                                    <p:animScale>
                                      <p:cBhvr>
                                        <p:cTn id="7" dur="50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E515-6541-4374-80F7-72FAD57EBBE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7D928463-0BB7-49C0-BBA6-2E9612B87006}"/>
              </a:ext>
            </a:extLst>
          </p:cNvPr>
          <p:cNvSpPr>
            <a:spLocks noGrp="1"/>
          </p:cNvSpPr>
          <p:nvPr>
            <p:ph idx="1"/>
          </p:nvPr>
        </p:nvSpPr>
        <p:spPr/>
        <p:txBody>
          <a:bodyPr>
            <a:normAutofit/>
          </a:bodyPr>
          <a:lstStyle/>
          <a:p>
            <a:pPr marL="0" indent="0">
              <a:buNone/>
            </a:pPr>
            <a:r>
              <a:rPr lang="en-US" dirty="0"/>
              <a:t>The therapeutic strategy will depend on </a:t>
            </a:r>
          </a:p>
          <a:p>
            <a:pPr lvl="1"/>
            <a:r>
              <a:rPr lang="en-US" dirty="0"/>
              <a:t>Type of occlusion</a:t>
            </a:r>
          </a:p>
          <a:p>
            <a:pPr lvl="1"/>
            <a:r>
              <a:rPr lang="en-US" dirty="0"/>
              <a:t>Location</a:t>
            </a:r>
          </a:p>
          <a:p>
            <a:pPr lvl="1"/>
            <a:r>
              <a:rPr lang="en-US" dirty="0"/>
              <a:t>Type of conduit (artery of graft)</a:t>
            </a:r>
          </a:p>
          <a:p>
            <a:pPr lvl="1"/>
            <a:r>
              <a:rPr lang="en-US" dirty="0"/>
              <a:t>Rutherford class</a:t>
            </a:r>
          </a:p>
          <a:p>
            <a:pPr lvl="1"/>
            <a:r>
              <a:rPr lang="en-US" dirty="0"/>
              <a:t>Duration of ischemia</a:t>
            </a:r>
          </a:p>
          <a:p>
            <a:pPr lvl="1"/>
            <a:r>
              <a:rPr lang="en-US" dirty="0"/>
              <a:t>Co-morbidities</a:t>
            </a:r>
          </a:p>
          <a:p>
            <a:pPr lvl="1"/>
            <a:r>
              <a:rPr lang="en-US" dirty="0"/>
              <a:t>Therapy-related risks and outcomes. </a:t>
            </a:r>
          </a:p>
        </p:txBody>
      </p:sp>
      <p:sp>
        <p:nvSpPr>
          <p:cNvPr id="4" name="TextBox 3">
            <a:extLst>
              <a:ext uri="{FF2B5EF4-FFF2-40B4-BE49-F238E27FC236}">
                <a16:creationId xmlns:a16="http://schemas.microsoft.com/office/drawing/2014/main" id="{36951888-60B2-47BE-A4F2-0BA921713155}"/>
              </a:ext>
            </a:extLst>
          </p:cNvPr>
          <p:cNvSpPr txBox="1"/>
          <p:nvPr/>
        </p:nvSpPr>
        <p:spPr>
          <a:xfrm>
            <a:off x="8110330" y="681037"/>
            <a:ext cx="3087757" cy="3293209"/>
          </a:xfrm>
          <a:prstGeom prst="rect">
            <a:avLst/>
          </a:prstGeom>
          <a:noFill/>
        </p:spPr>
        <p:txBody>
          <a:bodyPr wrap="square" rtlCol="0">
            <a:spAutoFit/>
          </a:bodyPr>
          <a:lstStyle/>
          <a:p>
            <a:r>
              <a:rPr lang="en-US" sz="2800" b="1" u="sng" dirty="0"/>
              <a:t>One Liner</a:t>
            </a:r>
          </a:p>
          <a:p>
            <a:r>
              <a:rPr lang="en-US" sz="3600" dirty="0">
                <a:solidFill>
                  <a:srgbClr val="FF0000"/>
                </a:solidFill>
              </a:rPr>
              <a:t>If Ankle/Wrist is fixed, its probably too late for intervention</a:t>
            </a:r>
          </a:p>
        </p:txBody>
      </p:sp>
    </p:spTree>
    <p:extLst>
      <p:ext uri="{BB962C8B-B14F-4D97-AF65-F5344CB8AC3E}">
        <p14:creationId xmlns:p14="http://schemas.microsoft.com/office/powerpoint/2010/main" val="25979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0D1D-B61D-4CE4-B6A7-C983F6648F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6D7785-288C-4DF0-834F-EA6E83907FCA}"/>
              </a:ext>
            </a:extLst>
          </p:cNvPr>
          <p:cNvSpPr>
            <a:spLocks noGrp="1"/>
          </p:cNvSpPr>
          <p:nvPr>
            <p:ph idx="1"/>
          </p:nvPr>
        </p:nvSpPr>
        <p:spPr/>
        <p:txBody>
          <a:bodyPr/>
          <a:lstStyle/>
          <a:p>
            <a:r>
              <a:rPr lang="en-US" dirty="0"/>
              <a:t>Different revascularization strategies can be applied, either</a:t>
            </a:r>
          </a:p>
          <a:p>
            <a:pPr lvl="1"/>
            <a:r>
              <a:rPr lang="en-US" dirty="0"/>
              <a:t>Endovascular </a:t>
            </a:r>
          </a:p>
          <a:p>
            <a:pPr lvl="1"/>
            <a:r>
              <a:rPr lang="en-US" dirty="0"/>
              <a:t>Surgical</a:t>
            </a:r>
          </a:p>
        </p:txBody>
      </p:sp>
    </p:spTree>
    <p:extLst>
      <p:ext uri="{BB962C8B-B14F-4D97-AF65-F5344CB8AC3E}">
        <p14:creationId xmlns:p14="http://schemas.microsoft.com/office/powerpoint/2010/main" val="314403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C1DB4-1142-4FB1-A963-066E9FC1B551}"/>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EndovascularTechniques</a:t>
            </a:r>
            <a:br>
              <a:rPr lang="en-US" dirty="0">
                <a:latin typeface="URWPalladioL-Roma"/>
              </a:rPr>
            </a:br>
            <a:endParaRPr lang="en-US" dirty="0"/>
          </a:p>
        </p:txBody>
      </p:sp>
      <p:sp>
        <p:nvSpPr>
          <p:cNvPr id="3" name="Content Placeholder 2">
            <a:extLst>
              <a:ext uri="{FF2B5EF4-FFF2-40B4-BE49-F238E27FC236}">
                <a16:creationId xmlns:a16="http://schemas.microsoft.com/office/drawing/2014/main" id="{0B6659F3-1DDD-4811-937C-C0C8F481B4B3}"/>
              </a:ext>
            </a:extLst>
          </p:cNvPr>
          <p:cNvSpPr>
            <a:spLocks noGrp="1"/>
          </p:cNvSpPr>
          <p:nvPr>
            <p:ph idx="1"/>
          </p:nvPr>
        </p:nvSpPr>
        <p:spPr/>
        <p:txBody>
          <a:bodyPr/>
          <a:lstStyle/>
          <a:p>
            <a:pPr algn="l"/>
            <a:r>
              <a:rPr lang="en-US" sz="1800" b="0" i="0" u="none" strike="noStrike" baseline="0" dirty="0">
                <a:latin typeface="Times New Roman" panose="02020603050405020304" pitchFamily="18" charset="0"/>
                <a:cs typeface="Times New Roman" panose="02020603050405020304" pitchFamily="18" charset="0"/>
              </a:rPr>
              <a:t>Percutaneous catheter-directed thrombolysis (CDT),</a:t>
            </a:r>
          </a:p>
          <a:p>
            <a:pPr algn="l"/>
            <a:r>
              <a:rPr lang="en-US" sz="1800" b="0" i="0" u="none" strike="noStrike" baseline="0" dirty="0">
                <a:latin typeface="Times New Roman" panose="02020603050405020304" pitchFamily="18" charset="0"/>
                <a:cs typeface="Times New Roman" panose="02020603050405020304" pitchFamily="18" charset="0"/>
              </a:rPr>
              <a:t>Percutaneous </a:t>
            </a:r>
            <a:r>
              <a:rPr lang="en-US" sz="1800" b="0" i="0" u="none" strike="noStrike" baseline="0" dirty="0" err="1">
                <a:latin typeface="Times New Roman" panose="02020603050405020304" pitchFamily="18" charset="0"/>
                <a:cs typeface="Times New Roman" panose="02020603050405020304" pitchFamily="18" charset="0"/>
              </a:rPr>
              <a:t>thromboaspiration</a:t>
            </a:r>
            <a:r>
              <a:rPr lang="en-US" sz="1800" b="0" i="0" u="none" strike="noStrike" baseline="0" dirty="0">
                <a:latin typeface="Times New Roman" panose="02020603050405020304" pitchFamily="18" charset="0"/>
                <a:cs typeface="Times New Roman" panose="02020603050405020304" pitchFamily="18" charset="0"/>
              </a:rPr>
              <a:t> (PAT), with or without thrombolytic therapy</a:t>
            </a:r>
          </a:p>
          <a:p>
            <a:pPr algn="l"/>
            <a:r>
              <a:rPr lang="en-US" sz="1800" dirty="0">
                <a:latin typeface="Times New Roman" panose="02020603050405020304" pitchFamily="18" charset="0"/>
                <a:cs typeface="Times New Roman" panose="02020603050405020304" pitchFamily="18" charset="0"/>
              </a:rPr>
              <a:t>P</a:t>
            </a:r>
            <a:r>
              <a:rPr lang="en-US" sz="1800" b="0" i="0" u="none" strike="noStrike" baseline="0" dirty="0">
                <a:latin typeface="Times New Roman" panose="02020603050405020304" pitchFamily="18" charset="0"/>
                <a:cs typeface="Times New Roman" panose="02020603050405020304" pitchFamily="18" charset="0"/>
              </a:rPr>
              <a:t>ercutaneous Mechanical thrombectomy (PMT).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481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5D4-4E0E-468E-BC0C-037113001F4A}"/>
              </a:ext>
            </a:extLst>
          </p:cNvPr>
          <p:cNvSpPr>
            <a:spLocks noGrp="1"/>
          </p:cNvSpPr>
          <p:nvPr>
            <p:ph type="title"/>
          </p:nvPr>
        </p:nvSpPr>
        <p:spPr/>
        <p:txBody>
          <a:bodyPr/>
          <a:lstStyle/>
          <a:p>
            <a:r>
              <a:rPr lang="en-US" dirty="0">
                <a:solidFill>
                  <a:srgbClr val="000000"/>
                </a:solidFill>
                <a:latin typeface="URWPalladioL-Roma"/>
              </a:rPr>
              <a:t>Catheter-Directed Thrombolysis</a:t>
            </a:r>
            <a:br>
              <a:rPr lang="en-US" dirty="0">
                <a:solidFill>
                  <a:srgbClr val="000000"/>
                </a:solidFill>
                <a:latin typeface="URWPalladioL-Roma"/>
              </a:rPr>
            </a:br>
            <a:endParaRPr lang="en-US" dirty="0"/>
          </a:p>
        </p:txBody>
      </p:sp>
      <p:sp>
        <p:nvSpPr>
          <p:cNvPr id="3" name="Content Placeholder 2">
            <a:extLst>
              <a:ext uri="{FF2B5EF4-FFF2-40B4-BE49-F238E27FC236}">
                <a16:creationId xmlns:a16="http://schemas.microsoft.com/office/drawing/2014/main" id="{2BCCA1C7-80F8-473E-B3E9-445A2F4DA504}"/>
              </a:ext>
            </a:extLst>
          </p:cNvPr>
          <p:cNvSpPr>
            <a:spLocks noGrp="1"/>
          </p:cNvSpPr>
          <p:nvPr>
            <p:ph idx="1"/>
          </p:nvPr>
        </p:nvSpPr>
        <p:spPr/>
        <p:txBody>
          <a:bodyPr/>
          <a:lstStyle/>
          <a:p>
            <a:pPr algn="l"/>
            <a:r>
              <a:rPr lang="en-US" sz="1800" b="0" i="0" u="none" strike="noStrike" baseline="0" dirty="0">
                <a:solidFill>
                  <a:srgbClr val="000000"/>
                </a:solidFill>
                <a:latin typeface="URWPalladioL-Roma"/>
              </a:rPr>
              <a:t>Clinical outcomes are similar to </a:t>
            </a:r>
            <a:r>
              <a:rPr lang="en-US" sz="1800" b="0" i="0" u="none" strike="noStrike" baseline="0" dirty="0" err="1">
                <a:solidFill>
                  <a:srgbClr val="000000"/>
                </a:solidFill>
                <a:latin typeface="URWPalladioL-Roma"/>
              </a:rPr>
              <a:t>surgert</a:t>
            </a:r>
            <a:r>
              <a:rPr lang="en-US" sz="1800" b="0" i="0" u="none" strike="noStrike" baseline="0" dirty="0">
                <a:solidFill>
                  <a:srgbClr val="000000"/>
                </a:solidFill>
                <a:latin typeface="URWPalladioL-Roma"/>
              </a:rPr>
              <a:t> and amputation-free survival rates at 6 months and one year are not significantly different. </a:t>
            </a:r>
          </a:p>
          <a:p>
            <a:pPr algn="l"/>
            <a:r>
              <a:rPr lang="en-US" sz="1800" b="0" i="0" u="none" strike="noStrike" baseline="0" dirty="0">
                <a:solidFill>
                  <a:srgbClr val="000000"/>
                </a:solidFill>
                <a:latin typeface="URWPalladioL-Roma"/>
              </a:rPr>
              <a:t>Patients with symptoms of longer duration (</a:t>
            </a:r>
            <a:r>
              <a:rPr lang="en-US" sz="1800" b="0" i="0" u="none" strike="noStrike" baseline="0" dirty="0">
                <a:solidFill>
                  <a:srgbClr val="000000"/>
                </a:solidFill>
                <a:latin typeface="Rpxr"/>
              </a:rPr>
              <a:t>&gt;</a:t>
            </a:r>
            <a:r>
              <a:rPr lang="en-US" sz="1800" b="0" i="0" u="none" strike="noStrike" baseline="0" dirty="0">
                <a:solidFill>
                  <a:srgbClr val="000000"/>
                </a:solidFill>
                <a:latin typeface="URWPalladioL-Roma"/>
              </a:rPr>
              <a:t>14 days) has better outcomes after surgery</a:t>
            </a:r>
          </a:p>
          <a:p>
            <a:pPr algn="l"/>
            <a:r>
              <a:rPr lang="en-US" sz="1800" b="0" i="0" u="none" strike="noStrike" baseline="0" dirty="0">
                <a:solidFill>
                  <a:srgbClr val="000000"/>
                </a:solidFill>
                <a:latin typeface="URWPalladioL-Roma"/>
              </a:rPr>
              <a:t>CDT has lower rates of procedure-related morbidity and mortality compared to the surgery group, at a cost of higher bleeding complications.</a:t>
            </a:r>
          </a:p>
          <a:p>
            <a:pPr algn="l"/>
            <a:r>
              <a:rPr lang="en-US" sz="1800" b="0" i="0" u="none" strike="noStrike" baseline="0" dirty="0">
                <a:latin typeface="URWPalladioL-Roma"/>
              </a:rPr>
              <a:t>Using CDT, complete or partial thrombus resolution, with a satisfactory clinical result, occurs in 75–92% of ALI patients with occluded native vessel, stent or graft.</a:t>
            </a:r>
          </a:p>
          <a:p>
            <a:pPr algn="l"/>
            <a:endParaRPr lang="en-US" dirty="0"/>
          </a:p>
        </p:txBody>
      </p:sp>
    </p:spTree>
    <p:extLst>
      <p:ext uri="{BB962C8B-B14F-4D97-AF65-F5344CB8AC3E}">
        <p14:creationId xmlns:p14="http://schemas.microsoft.com/office/powerpoint/2010/main" val="214006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C81F-BFF3-443B-A9E6-8FC951003D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58A5EB-0567-447B-963C-54BCC1E43858}"/>
              </a:ext>
            </a:extLst>
          </p:cNvPr>
          <p:cNvSpPr>
            <a:spLocks noGrp="1"/>
          </p:cNvSpPr>
          <p:nvPr>
            <p:ph idx="1"/>
          </p:nvPr>
        </p:nvSpPr>
        <p:spPr>
          <a:xfrm>
            <a:off x="838200" y="1825625"/>
            <a:ext cx="7908235" cy="4351338"/>
          </a:xfrm>
        </p:spPr>
        <p:txBody>
          <a:bodyPr/>
          <a:lstStyle/>
          <a:p>
            <a:pPr algn="l"/>
            <a:r>
              <a:rPr lang="en-US" sz="1800" b="0" i="0" u="none" strike="noStrike" baseline="0" dirty="0">
                <a:solidFill>
                  <a:srgbClr val="000000"/>
                </a:solidFill>
                <a:latin typeface="URWPalladioL-Roma"/>
              </a:rPr>
              <a:t>Because of the long time to reperfusion, CDT it is generally not indicated in Rutherford stage IIb.</a:t>
            </a:r>
          </a:p>
          <a:p>
            <a:pPr algn="l"/>
            <a:r>
              <a:rPr lang="en-US" sz="1800" b="0" i="0" u="none" strike="noStrike" baseline="0" dirty="0">
                <a:solidFill>
                  <a:srgbClr val="000000"/>
                </a:solidFill>
                <a:latin typeface="URWPalladioL-Roma"/>
              </a:rPr>
              <a:t>Patients with suspected graft infection, symptom duration </a:t>
            </a:r>
            <a:r>
              <a:rPr lang="en-US" sz="1800" b="0" i="0" u="none" strike="noStrike" baseline="0" dirty="0">
                <a:solidFill>
                  <a:srgbClr val="000000"/>
                </a:solidFill>
                <a:latin typeface="Rpxr"/>
              </a:rPr>
              <a:t>&gt;</a:t>
            </a:r>
            <a:r>
              <a:rPr lang="en-US" sz="1800" b="0" i="0" u="none" strike="noStrike" baseline="0" dirty="0">
                <a:solidFill>
                  <a:srgbClr val="000000"/>
                </a:solidFill>
                <a:latin typeface="URWPalladioL-Roma"/>
              </a:rPr>
              <a:t>14 days, contraindications to thrombolysis</a:t>
            </a:r>
          </a:p>
          <a:p>
            <a:pPr algn="l"/>
            <a:r>
              <a:rPr lang="en-US" sz="1800" b="0" i="0" u="none" strike="noStrike" baseline="0" dirty="0">
                <a:solidFill>
                  <a:srgbClr val="000000"/>
                </a:solidFill>
                <a:latin typeface="URWPalladioL-Roma"/>
              </a:rPr>
              <a:t>Failure to position the catheter across the thrombus should not undergo CDT. </a:t>
            </a:r>
          </a:p>
          <a:p>
            <a:pPr algn="l"/>
            <a:r>
              <a:rPr lang="en-US" sz="1800" b="0" i="0" u="none" strike="noStrike" baseline="0" dirty="0">
                <a:solidFill>
                  <a:srgbClr val="000000"/>
                </a:solidFill>
                <a:latin typeface="URWPalladioL-Roma"/>
              </a:rPr>
              <a:t>Up to 20% of patients can have a contraindication to thrombolytic therapy</a:t>
            </a:r>
          </a:p>
          <a:p>
            <a:pPr algn="l"/>
            <a:r>
              <a:rPr lang="en-US" sz="1800" b="0" i="0" u="none" strike="noStrike" baseline="0" dirty="0">
                <a:latin typeface="URWPalladioL-Roma"/>
              </a:rPr>
              <a:t>Another new technique is ultrasound-accelerated thrombolysis (USAT) which uses sound waves to accelerate thrombolysis. Low-frequency sounds mechanically fragment clots and augment enzymatic fibrinolysis</a:t>
            </a:r>
            <a:endParaRPr lang="en-US" dirty="0"/>
          </a:p>
        </p:txBody>
      </p:sp>
      <p:pic>
        <p:nvPicPr>
          <p:cNvPr id="6146" name="Picture 2" descr="Ultrasound-assisted Catheter-directed Thrombolysis Reduces Treatment Risks  for Pulmonary Emboli | DAIC">
            <a:extLst>
              <a:ext uri="{FF2B5EF4-FFF2-40B4-BE49-F238E27FC236}">
                <a16:creationId xmlns:a16="http://schemas.microsoft.com/office/drawing/2014/main" id="{8CCC187B-4D4D-48A7-A766-A9E7351C1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913" y="1139687"/>
            <a:ext cx="3154017" cy="386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DF1A-AF94-4522-9A90-B6F68AFA60D2}"/>
              </a:ext>
            </a:extLst>
          </p:cNvPr>
          <p:cNvSpPr>
            <a:spLocks noGrp="1"/>
          </p:cNvSpPr>
          <p:nvPr>
            <p:ph type="title"/>
          </p:nvPr>
        </p:nvSpPr>
        <p:spPr/>
        <p:txBody>
          <a:bodyPr/>
          <a:lstStyle/>
          <a:p>
            <a:r>
              <a:rPr lang="en-US" dirty="0">
                <a:solidFill>
                  <a:srgbClr val="000000"/>
                </a:solidFill>
                <a:latin typeface="URWPalladioL-Roma"/>
              </a:rPr>
              <a:t>Percutaneous </a:t>
            </a:r>
            <a:r>
              <a:rPr lang="en-US" dirty="0" err="1">
                <a:solidFill>
                  <a:srgbClr val="000000"/>
                </a:solidFill>
                <a:latin typeface="URWPalladioL-Roma"/>
              </a:rPr>
              <a:t>Thromboaspiration</a:t>
            </a:r>
            <a:br>
              <a:rPr lang="en-US" dirty="0">
                <a:solidFill>
                  <a:srgbClr val="000000"/>
                </a:solidFill>
                <a:latin typeface="URWPalladioL-Roma"/>
              </a:rPr>
            </a:br>
            <a:endParaRPr lang="en-US" dirty="0"/>
          </a:p>
        </p:txBody>
      </p:sp>
      <p:sp>
        <p:nvSpPr>
          <p:cNvPr id="3" name="Content Placeholder 2">
            <a:extLst>
              <a:ext uri="{FF2B5EF4-FFF2-40B4-BE49-F238E27FC236}">
                <a16:creationId xmlns:a16="http://schemas.microsoft.com/office/drawing/2014/main" id="{94AB9878-23D4-4CA5-A5B1-1DE7C6D20BCA}"/>
              </a:ext>
            </a:extLst>
          </p:cNvPr>
          <p:cNvSpPr>
            <a:spLocks noGrp="1"/>
          </p:cNvSpPr>
          <p:nvPr>
            <p:ph idx="1"/>
          </p:nvPr>
        </p:nvSpPr>
        <p:spPr>
          <a:xfrm>
            <a:off x="838200" y="1825625"/>
            <a:ext cx="8305800" cy="4351338"/>
          </a:xfrm>
        </p:spPr>
        <p:txBody>
          <a:bodyPr/>
          <a:lstStyle/>
          <a:p>
            <a:pPr algn="l"/>
            <a:r>
              <a:rPr lang="en-US" sz="1800" b="0" i="0" u="none" strike="noStrike" baseline="0" dirty="0">
                <a:solidFill>
                  <a:srgbClr val="000000"/>
                </a:solidFill>
                <a:latin typeface="URWPalladioL-Roma"/>
              </a:rPr>
              <a:t>It is a low-cost, rapid technique which uses large lumen catheters (6–8F) connected to a syringe.</a:t>
            </a:r>
          </a:p>
          <a:p>
            <a:pPr algn="l"/>
            <a:r>
              <a:rPr lang="en-US" sz="1800" b="0" i="0" u="none" strike="noStrike" baseline="0" dirty="0">
                <a:solidFill>
                  <a:srgbClr val="000000"/>
                </a:solidFill>
                <a:latin typeface="URWPalladioL-Roma"/>
              </a:rPr>
              <a:t>It is used in combination with thrombolysis to reduce procedural time in advanced ischemia.</a:t>
            </a:r>
          </a:p>
          <a:p>
            <a:pPr algn="l"/>
            <a:r>
              <a:rPr lang="en-US" sz="1800" b="0" i="0" u="none" strike="noStrike" baseline="0" dirty="0" err="1">
                <a:solidFill>
                  <a:srgbClr val="000000"/>
                </a:solidFill>
                <a:latin typeface="URWPalladioL-Roma"/>
              </a:rPr>
              <a:t>Thromboaspiration</a:t>
            </a:r>
            <a:r>
              <a:rPr lang="en-US" sz="1800" b="0" i="0" u="none" strike="noStrike" baseline="0" dirty="0">
                <a:solidFill>
                  <a:srgbClr val="000000"/>
                </a:solidFill>
                <a:latin typeface="URWPalladioL-Roma"/>
              </a:rPr>
              <a:t> alone has been reported to have modest procedural success rates of approximately</a:t>
            </a:r>
          </a:p>
          <a:p>
            <a:pPr algn="l"/>
            <a:r>
              <a:rPr lang="en-US" sz="1800" b="0" i="0" u="none" strike="noStrike" baseline="0" dirty="0">
                <a:solidFill>
                  <a:srgbClr val="000000"/>
                </a:solidFill>
                <a:latin typeface="URWPalladioL-Roma"/>
              </a:rPr>
              <a:t>30%, but combined with thrombolysis, the primary success rate reached 90%, with a limb salvage rate of 86% [</a:t>
            </a:r>
            <a:r>
              <a:rPr lang="en-US" sz="1800" b="0" i="0" u="none" strike="noStrike" baseline="0" dirty="0">
                <a:solidFill>
                  <a:srgbClr val="0875B8"/>
                </a:solidFill>
                <a:latin typeface="URWPalladioL-Roma"/>
              </a:rPr>
              <a:t>35</a:t>
            </a:r>
            <a:r>
              <a:rPr lang="en-US" sz="1800" b="0" i="0" u="none" strike="noStrike" baseline="0" dirty="0">
                <a:solidFill>
                  <a:srgbClr val="000000"/>
                </a:solidFill>
                <a:latin typeface="URWPalladioL-Roma"/>
              </a:rPr>
              <a:t>]. </a:t>
            </a:r>
          </a:p>
          <a:p>
            <a:pPr algn="l"/>
            <a:r>
              <a:rPr lang="en-US" sz="1800" b="0" i="0" u="none" strike="noStrike" baseline="0" dirty="0" err="1">
                <a:solidFill>
                  <a:srgbClr val="000000"/>
                </a:solidFill>
                <a:latin typeface="URWPalladioL-Roma"/>
              </a:rPr>
              <a:t>Thromboaspiration</a:t>
            </a:r>
            <a:r>
              <a:rPr lang="en-US" sz="1800" b="0" i="0" u="none" strike="noStrike" baseline="0" dirty="0">
                <a:solidFill>
                  <a:srgbClr val="000000"/>
                </a:solidFill>
                <a:latin typeface="URWPalladioL-Roma"/>
              </a:rPr>
              <a:t> is highly effective in treating acute iatrogenic distal embolization during endovascular procedures.</a:t>
            </a:r>
            <a:endParaRPr lang="en-US" dirty="0"/>
          </a:p>
        </p:txBody>
      </p:sp>
      <p:pic>
        <p:nvPicPr>
          <p:cNvPr id="7170" name="Picture 2" descr="Commonality of Interventions in AV Accesses | SpringerLink">
            <a:extLst>
              <a:ext uri="{FF2B5EF4-FFF2-40B4-BE49-F238E27FC236}">
                <a16:creationId xmlns:a16="http://schemas.microsoft.com/office/drawing/2014/main" id="{9730160B-2201-4B62-BE66-3D882618E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035" y="980661"/>
            <a:ext cx="2729948" cy="470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958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6912-E7C5-4DDE-9A4B-322B5D04F240}"/>
              </a:ext>
            </a:extLst>
          </p:cNvPr>
          <p:cNvSpPr>
            <a:spLocks noGrp="1"/>
          </p:cNvSpPr>
          <p:nvPr>
            <p:ph type="title"/>
          </p:nvPr>
        </p:nvSpPr>
        <p:spPr/>
        <p:txBody>
          <a:bodyPr/>
          <a:lstStyle/>
          <a:p>
            <a:r>
              <a:rPr lang="en-US" dirty="0">
                <a:latin typeface="URWPalladioL-Roma"/>
              </a:rPr>
              <a:t>Percutaneous Mechanical Thrombectomy</a:t>
            </a:r>
            <a:br>
              <a:rPr lang="en-US" dirty="0">
                <a:latin typeface="URWPalladioL-Roma"/>
              </a:rPr>
            </a:br>
            <a:endParaRPr lang="en-US" dirty="0"/>
          </a:p>
        </p:txBody>
      </p:sp>
      <p:sp>
        <p:nvSpPr>
          <p:cNvPr id="3" name="Content Placeholder 2">
            <a:extLst>
              <a:ext uri="{FF2B5EF4-FFF2-40B4-BE49-F238E27FC236}">
                <a16:creationId xmlns:a16="http://schemas.microsoft.com/office/drawing/2014/main" id="{5D23A996-4DE4-4BD2-B923-5A98153BA882}"/>
              </a:ext>
            </a:extLst>
          </p:cNvPr>
          <p:cNvSpPr>
            <a:spLocks noGrp="1"/>
          </p:cNvSpPr>
          <p:nvPr>
            <p:ph idx="1"/>
          </p:nvPr>
        </p:nvSpPr>
        <p:spPr>
          <a:xfrm>
            <a:off x="838200" y="1444487"/>
            <a:ext cx="7351643" cy="4732476"/>
          </a:xfrm>
        </p:spPr>
        <p:txBody>
          <a:bodyPr/>
          <a:lstStyle/>
          <a:p>
            <a:pPr algn="l"/>
            <a:r>
              <a:rPr lang="en-US" sz="1800" b="0" i="0" u="none" strike="noStrike" baseline="0" dirty="0">
                <a:latin typeface="URWPalladioL-Roma"/>
              </a:rPr>
              <a:t>The percutaneous removal of a thrombus is often used as first-line therapy for ALI patients. </a:t>
            </a:r>
          </a:p>
          <a:p>
            <a:pPr algn="l"/>
            <a:r>
              <a:rPr lang="en-US" sz="1800" b="0" i="0" u="none" strike="noStrike" baseline="0" dirty="0">
                <a:latin typeface="URWPalladioL-Roma"/>
              </a:rPr>
              <a:t>PMT is defined as endovascular thrombus maceration and removal with the use of dedicated percutaneous thrombectomy devices (PTDs).</a:t>
            </a:r>
          </a:p>
          <a:p>
            <a:pPr algn="l"/>
            <a:r>
              <a:rPr lang="en-US" sz="1800" b="0" i="0" u="none" strike="noStrike" baseline="0" dirty="0">
                <a:latin typeface="URWPalladioL-Roma"/>
              </a:rPr>
              <a:t>In patients at high risk of bleeding, PMT can be used to debulk the thrombus mass before local lysis to shorten the treatment period, thereby limiting the dose of thrombolytic agent needed.</a:t>
            </a:r>
          </a:p>
          <a:p>
            <a:pPr algn="l"/>
            <a:r>
              <a:rPr lang="en-US" sz="1800" b="0" i="0" u="none" strike="noStrike" baseline="0" dirty="0">
                <a:latin typeface="URWPalladioL-Roma"/>
              </a:rPr>
              <a:t>A number of studies mention very high technical success rates (over 90%) for primary re-opening of infra-aortic vessels with PMT</a:t>
            </a:r>
          </a:p>
          <a:p>
            <a:pPr algn="l"/>
            <a:r>
              <a:rPr lang="en-US" sz="1800" b="0" i="0" u="none" strike="noStrike" baseline="0" dirty="0">
                <a:latin typeface="URWPalladioL-Roma"/>
              </a:rPr>
              <a:t>Usually, there is a need to perform balloon angioplasty or stent implantation after successful removal of the thrombotic material.</a:t>
            </a:r>
            <a:endParaRPr lang="en-US" dirty="0"/>
          </a:p>
        </p:txBody>
      </p:sp>
      <p:pic>
        <p:nvPicPr>
          <p:cNvPr id="8194" name="Picture 2" descr="Adjunctive Devices for Patients With Acute Coronary Syndromes">
            <a:extLst>
              <a:ext uri="{FF2B5EF4-FFF2-40B4-BE49-F238E27FC236}">
                <a16:creationId xmlns:a16="http://schemas.microsoft.com/office/drawing/2014/main" id="{C964359B-49F6-4D97-8AC9-A9AAB7894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1" y="993913"/>
            <a:ext cx="3618880" cy="518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8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Prof. Umer model of LGIS</a:t>
            </a:r>
          </a:p>
        </p:txBody>
      </p:sp>
      <p:pic>
        <p:nvPicPr>
          <p:cNvPr id="71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1" y="1219200"/>
            <a:ext cx="8435975" cy="5638800"/>
          </a:xfrm>
        </p:spPr>
      </p:pic>
    </p:spTree>
    <p:extLst>
      <p:ext uri="{BB962C8B-B14F-4D97-AF65-F5344CB8AC3E}">
        <p14:creationId xmlns:p14="http://schemas.microsoft.com/office/powerpoint/2010/main" val="4070820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1193-ABE7-4CDB-87AE-DBF481CF752D}"/>
              </a:ext>
            </a:extLst>
          </p:cNvPr>
          <p:cNvSpPr>
            <a:spLocks noGrp="1"/>
          </p:cNvSpPr>
          <p:nvPr>
            <p:ph type="title"/>
          </p:nvPr>
        </p:nvSpPr>
        <p:spPr/>
        <p:txBody>
          <a:bodyPr/>
          <a:lstStyle/>
          <a:p>
            <a:r>
              <a:rPr lang="en-US" dirty="0"/>
              <a:t>Open Surgery</a:t>
            </a:r>
            <a:br>
              <a:rPr lang="en-US" dirty="0"/>
            </a:br>
            <a:endParaRPr lang="en-US" dirty="0"/>
          </a:p>
        </p:txBody>
      </p:sp>
      <p:sp>
        <p:nvSpPr>
          <p:cNvPr id="3" name="Content Placeholder 2">
            <a:extLst>
              <a:ext uri="{FF2B5EF4-FFF2-40B4-BE49-F238E27FC236}">
                <a16:creationId xmlns:a16="http://schemas.microsoft.com/office/drawing/2014/main" id="{AEF14D94-8DE7-468E-9642-C4B87C34EEEA}"/>
              </a:ext>
            </a:extLst>
          </p:cNvPr>
          <p:cNvSpPr>
            <a:spLocks noGrp="1"/>
          </p:cNvSpPr>
          <p:nvPr>
            <p:ph idx="1"/>
          </p:nvPr>
        </p:nvSpPr>
        <p:spPr/>
        <p:txBody>
          <a:bodyPr/>
          <a:lstStyle/>
          <a:p>
            <a:pPr marL="0" indent="0">
              <a:buNone/>
            </a:pPr>
            <a:r>
              <a:rPr lang="en-US" dirty="0"/>
              <a:t>Surgical procedures in ALI include</a:t>
            </a:r>
          </a:p>
          <a:p>
            <a:r>
              <a:rPr lang="en-US" dirty="0"/>
              <a:t>Thrombectomy with a balloon catheter (Fogarty)</a:t>
            </a:r>
          </a:p>
          <a:p>
            <a:r>
              <a:rPr lang="en-US" dirty="0"/>
              <a:t>Bypass surgery </a:t>
            </a:r>
          </a:p>
          <a:p>
            <a:r>
              <a:rPr lang="en-US" dirty="0"/>
              <a:t>Adjuncts such as </a:t>
            </a:r>
          </a:p>
          <a:p>
            <a:pPr lvl="1"/>
            <a:r>
              <a:rPr lang="en-US" dirty="0"/>
              <a:t>Endarterectomy</a:t>
            </a:r>
          </a:p>
          <a:p>
            <a:pPr lvl="1"/>
            <a:r>
              <a:rPr lang="en-US" dirty="0"/>
              <a:t>Patch angioplasty</a:t>
            </a:r>
          </a:p>
          <a:p>
            <a:pPr lvl="1"/>
            <a:r>
              <a:rPr lang="en-US" dirty="0"/>
              <a:t>Intra-operative thrombolysis. </a:t>
            </a:r>
          </a:p>
          <a:p>
            <a:endParaRPr lang="en-US" dirty="0"/>
          </a:p>
        </p:txBody>
      </p:sp>
    </p:spTree>
    <p:extLst>
      <p:ext uri="{BB962C8B-B14F-4D97-AF65-F5344CB8AC3E}">
        <p14:creationId xmlns:p14="http://schemas.microsoft.com/office/powerpoint/2010/main" val="1413163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2EEB-9779-4EFB-956F-12C8B0EBD7FD}"/>
              </a:ext>
            </a:extLst>
          </p:cNvPr>
          <p:cNvSpPr>
            <a:spLocks noGrp="1"/>
          </p:cNvSpPr>
          <p:nvPr>
            <p:ph type="title"/>
          </p:nvPr>
        </p:nvSpPr>
        <p:spPr/>
        <p:txBody>
          <a:bodyPr/>
          <a:lstStyle/>
          <a:p>
            <a:r>
              <a:rPr lang="en-US" dirty="0"/>
              <a:t>Reperfusion Injury</a:t>
            </a:r>
          </a:p>
        </p:txBody>
      </p:sp>
      <p:sp>
        <p:nvSpPr>
          <p:cNvPr id="3" name="Content Placeholder 2">
            <a:extLst>
              <a:ext uri="{FF2B5EF4-FFF2-40B4-BE49-F238E27FC236}">
                <a16:creationId xmlns:a16="http://schemas.microsoft.com/office/drawing/2014/main" id="{5405AF53-49CB-47A4-9C8D-460B2A53975C}"/>
              </a:ext>
            </a:extLst>
          </p:cNvPr>
          <p:cNvSpPr>
            <a:spLocks noGrp="1"/>
          </p:cNvSpPr>
          <p:nvPr>
            <p:ph idx="1"/>
          </p:nvPr>
        </p:nvSpPr>
        <p:spPr>
          <a:xfrm>
            <a:off x="838200" y="1825625"/>
            <a:ext cx="8372061" cy="4351338"/>
          </a:xfrm>
        </p:spPr>
        <p:txBody>
          <a:bodyPr>
            <a:normAutofit/>
          </a:bodyPr>
          <a:lstStyle/>
          <a:p>
            <a:r>
              <a:rPr lang="en-US" dirty="0"/>
              <a:t>Reperfusion injury may result after target vessel re-opening, especially in advanced stages of ischemia. </a:t>
            </a:r>
          </a:p>
          <a:p>
            <a:r>
              <a:rPr lang="en-US" dirty="0"/>
              <a:t>Profound limb swelling, with a dramatic increase in compartmental pressures, is the trademark of this phenomenon</a:t>
            </a:r>
          </a:p>
          <a:p>
            <a:r>
              <a:rPr lang="en-US" dirty="0"/>
              <a:t>Patients experience severe pain and hyperesthesia of the affected limb. </a:t>
            </a:r>
          </a:p>
          <a:p>
            <a:r>
              <a:rPr lang="en-US" dirty="0"/>
              <a:t>The diagnosis is based on clinical findings but can be confirmed if the compartment pressure is over 30 mmHg .</a:t>
            </a:r>
          </a:p>
        </p:txBody>
      </p:sp>
    </p:spTree>
    <p:extLst>
      <p:ext uri="{BB962C8B-B14F-4D97-AF65-F5344CB8AC3E}">
        <p14:creationId xmlns:p14="http://schemas.microsoft.com/office/powerpoint/2010/main" val="2414641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18D4-1A01-4C06-960D-82E353A56B66}"/>
              </a:ext>
            </a:extLst>
          </p:cNvPr>
          <p:cNvSpPr>
            <a:spLocks noGrp="1"/>
          </p:cNvSpPr>
          <p:nvPr>
            <p:ph type="title"/>
          </p:nvPr>
        </p:nvSpPr>
        <p:spPr/>
        <p:txBody>
          <a:bodyPr/>
          <a:lstStyle/>
          <a:p>
            <a:r>
              <a:rPr lang="en-US" dirty="0"/>
              <a:t>Systemic Manifestations of reperfusion</a:t>
            </a:r>
          </a:p>
        </p:txBody>
      </p:sp>
      <p:sp>
        <p:nvSpPr>
          <p:cNvPr id="3" name="Content Placeholder 2">
            <a:extLst>
              <a:ext uri="{FF2B5EF4-FFF2-40B4-BE49-F238E27FC236}">
                <a16:creationId xmlns:a16="http://schemas.microsoft.com/office/drawing/2014/main" id="{66BB5A42-57BD-45F5-BD0B-397E784D4DD4}"/>
              </a:ext>
            </a:extLst>
          </p:cNvPr>
          <p:cNvSpPr>
            <a:spLocks noGrp="1"/>
          </p:cNvSpPr>
          <p:nvPr>
            <p:ph idx="1"/>
          </p:nvPr>
        </p:nvSpPr>
        <p:spPr/>
        <p:txBody>
          <a:bodyPr/>
          <a:lstStyle/>
          <a:p>
            <a:r>
              <a:rPr lang="en-US" dirty="0"/>
              <a:t>Cardiac</a:t>
            </a:r>
          </a:p>
          <a:p>
            <a:r>
              <a:rPr lang="en-US" dirty="0"/>
              <a:t>Respiratory</a:t>
            </a:r>
          </a:p>
          <a:p>
            <a:r>
              <a:rPr lang="en-US" dirty="0"/>
              <a:t>Renal</a:t>
            </a:r>
          </a:p>
        </p:txBody>
      </p:sp>
    </p:spTree>
    <p:extLst>
      <p:ext uri="{BB962C8B-B14F-4D97-AF65-F5344CB8AC3E}">
        <p14:creationId xmlns:p14="http://schemas.microsoft.com/office/powerpoint/2010/main" val="1199651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28404" y="1825625"/>
            <a:ext cx="4001191"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79126" y="1825625"/>
            <a:ext cx="2967748" cy="4351338"/>
          </a:xfrm>
        </p:spPr>
      </p:pic>
    </p:spTree>
    <p:extLst>
      <p:ext uri="{BB962C8B-B14F-4D97-AF65-F5344CB8AC3E}">
        <p14:creationId xmlns:p14="http://schemas.microsoft.com/office/powerpoint/2010/main" val="2579393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1" y="1825625"/>
            <a:ext cx="4449416"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1774" y="1825625"/>
            <a:ext cx="4505739" cy="4351338"/>
          </a:xfrm>
        </p:spPr>
      </p:pic>
    </p:spTree>
    <p:extLst>
      <p:ext uri="{BB962C8B-B14F-4D97-AF65-F5344CB8AC3E}">
        <p14:creationId xmlns:p14="http://schemas.microsoft.com/office/powerpoint/2010/main" val="47656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 name="Content Placeholder 9"/>
          <p:cNvPicPr>
            <a:picLocks noGrp="1" noChangeAspect="1"/>
          </p:cNvPicPr>
          <p:nvPr>
            <p:ph sz="half" idx="1"/>
          </p:nvPr>
        </p:nvPicPr>
        <p:blipFill>
          <a:blip r:embed="rId2"/>
          <a:stretch>
            <a:fillRect/>
          </a:stretch>
        </p:blipFill>
        <p:spPr>
          <a:xfrm>
            <a:off x="622852" y="1825625"/>
            <a:ext cx="4863548" cy="4351338"/>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6122503" y="1825625"/>
            <a:ext cx="5075583" cy="4351338"/>
          </a:xfrm>
          <a:prstGeom prst="rect">
            <a:avLst/>
          </a:prstGeom>
        </p:spPr>
      </p:pic>
    </p:spTree>
    <p:extLst>
      <p:ext uri="{BB962C8B-B14F-4D97-AF65-F5344CB8AC3E}">
        <p14:creationId xmlns:p14="http://schemas.microsoft.com/office/powerpoint/2010/main" val="85308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 name="Content Placeholder 9"/>
          <p:cNvPicPr>
            <a:picLocks noGrp="1" noChangeAspect="1"/>
          </p:cNvPicPr>
          <p:nvPr>
            <p:ph sz="half" idx="1"/>
          </p:nvPr>
        </p:nvPicPr>
        <p:blipFill>
          <a:blip r:embed="rId2"/>
          <a:stretch>
            <a:fillRect/>
          </a:stretch>
        </p:blipFill>
        <p:spPr>
          <a:xfrm>
            <a:off x="838200" y="1825624"/>
            <a:ext cx="4793974" cy="4747453"/>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6334540" y="1825625"/>
            <a:ext cx="4770782" cy="4351338"/>
          </a:xfrm>
          <a:prstGeom prst="rect">
            <a:avLst/>
          </a:prstGeom>
        </p:spPr>
      </p:pic>
    </p:spTree>
    <p:extLst>
      <p:ext uri="{BB962C8B-B14F-4D97-AF65-F5344CB8AC3E}">
        <p14:creationId xmlns:p14="http://schemas.microsoft.com/office/powerpoint/2010/main" val="2486851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limb embolectomy</a:t>
            </a:r>
          </a:p>
        </p:txBody>
      </p:sp>
      <p:pic>
        <p:nvPicPr>
          <p:cNvPr id="6" name="Content Placeholder 5"/>
          <p:cNvPicPr>
            <a:picLocks noGrp="1" noChangeAspect="1"/>
          </p:cNvPicPr>
          <p:nvPr>
            <p:ph sz="half" idx="1"/>
          </p:nvPr>
        </p:nvPicPr>
        <p:blipFill>
          <a:blip r:embed="rId2"/>
          <a:stretch>
            <a:fillRect/>
          </a:stretch>
        </p:blipFill>
        <p:spPr>
          <a:xfrm>
            <a:off x="940904" y="1404730"/>
            <a:ext cx="4611757" cy="5181599"/>
          </a:xfrm>
          <a:prstGeom prst="rect">
            <a:avLst/>
          </a:prstGeom>
        </p:spPr>
      </p:pic>
      <p:pic>
        <p:nvPicPr>
          <p:cNvPr id="5" name="Content Placeholder 4"/>
          <p:cNvPicPr>
            <a:picLocks noGrp="1" noChangeAspect="1"/>
          </p:cNvPicPr>
          <p:nvPr>
            <p:ph sz="half" idx="2"/>
          </p:nvPr>
        </p:nvPicPr>
        <p:blipFill>
          <a:blip r:embed="rId3"/>
          <a:stretch>
            <a:fillRect/>
          </a:stretch>
        </p:blipFill>
        <p:spPr>
          <a:xfrm>
            <a:off x="6172200" y="1404730"/>
            <a:ext cx="5181600" cy="4969565"/>
          </a:xfrm>
          <a:prstGeom prst="rect">
            <a:avLst/>
          </a:prstGeom>
        </p:spPr>
      </p:pic>
    </p:spTree>
    <p:extLst>
      <p:ext uri="{BB962C8B-B14F-4D97-AF65-F5344CB8AC3E}">
        <p14:creationId xmlns:p14="http://schemas.microsoft.com/office/powerpoint/2010/main" val="286616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4829693" y="1825625"/>
            <a:ext cx="2532614" cy="4351338"/>
          </a:xfrm>
          <a:prstGeom prst="rect">
            <a:avLst/>
          </a:prstGeom>
        </p:spPr>
      </p:pic>
    </p:spTree>
    <p:extLst>
      <p:ext uri="{BB962C8B-B14F-4D97-AF65-F5344CB8AC3E}">
        <p14:creationId xmlns:p14="http://schemas.microsoft.com/office/powerpoint/2010/main" val="3609797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C000"/>
                </a:solidFill>
              </a:rPr>
              <a:t>Exposure of Popliteal artery in Leg</a:t>
            </a:r>
          </a:p>
        </p:txBody>
      </p:sp>
      <p:pic>
        <p:nvPicPr>
          <p:cNvPr id="7" name="Content Placeholder 6"/>
          <p:cNvPicPr>
            <a:picLocks noGrp="1" noChangeAspect="1"/>
          </p:cNvPicPr>
          <p:nvPr>
            <p:ph sz="half" idx="1"/>
          </p:nvPr>
        </p:nvPicPr>
        <p:blipFill>
          <a:blip r:embed="rId2"/>
          <a:stretch>
            <a:fillRect/>
          </a:stretch>
        </p:blipFill>
        <p:spPr>
          <a:xfrm>
            <a:off x="1802295" y="1708056"/>
            <a:ext cx="2756452" cy="4792133"/>
          </a:xfrm>
          <a:prstGeom prst="rect">
            <a:avLst/>
          </a:prstGeom>
        </p:spPr>
      </p:pic>
      <p:pic>
        <p:nvPicPr>
          <p:cNvPr id="8" name="Content Placeholder 7"/>
          <p:cNvPicPr>
            <a:picLocks noGrp="1" noChangeAspect="1"/>
          </p:cNvPicPr>
          <p:nvPr>
            <p:ph sz="half" idx="2"/>
          </p:nvPr>
        </p:nvPicPr>
        <p:blipFill>
          <a:blip r:embed="rId3"/>
          <a:stretch>
            <a:fillRect/>
          </a:stretch>
        </p:blipFill>
        <p:spPr>
          <a:xfrm>
            <a:off x="8070643" y="1708056"/>
            <a:ext cx="3114261" cy="4792133"/>
          </a:xfrm>
          <a:prstGeom prst="rect">
            <a:avLst/>
          </a:prstGeom>
        </p:spPr>
      </p:pic>
    </p:spTree>
    <p:extLst>
      <p:ext uri="{BB962C8B-B14F-4D97-AF65-F5344CB8AC3E}">
        <p14:creationId xmlns:p14="http://schemas.microsoft.com/office/powerpoint/2010/main" val="410645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Arteries of limbs</a:t>
            </a:r>
          </a:p>
        </p:txBody>
      </p:sp>
      <p:pic>
        <p:nvPicPr>
          <p:cNvPr id="7" name="Content Placeholder 6"/>
          <p:cNvPicPr>
            <a:picLocks noGrp="1" noChangeAspect="1"/>
          </p:cNvPicPr>
          <p:nvPr>
            <p:ph sz="half" idx="1"/>
          </p:nvPr>
        </p:nvPicPr>
        <p:blipFill>
          <a:blip r:embed="rId2"/>
          <a:stretch>
            <a:fillRect/>
          </a:stretch>
        </p:blipFill>
        <p:spPr>
          <a:xfrm>
            <a:off x="1038565" y="1825625"/>
            <a:ext cx="4780869" cy="4351338"/>
          </a:xfrm>
          <a:prstGeom prst="rect">
            <a:avLst/>
          </a:prstGeom>
        </p:spPr>
      </p:pic>
      <p:pic>
        <p:nvPicPr>
          <p:cNvPr id="8" name="Content Placeholder 7"/>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2007065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C000"/>
                </a:solidFill>
              </a:rPr>
              <a:t>Distal embolectomy</a:t>
            </a:r>
          </a:p>
        </p:txBody>
      </p:sp>
      <p:pic>
        <p:nvPicPr>
          <p:cNvPr id="5" name="Content Placeholder 4"/>
          <p:cNvPicPr>
            <a:picLocks noGrp="1" noChangeAspect="1"/>
          </p:cNvPicPr>
          <p:nvPr>
            <p:ph sz="half" idx="1"/>
          </p:nvPr>
        </p:nvPicPr>
        <p:blipFill>
          <a:blip r:embed="rId2"/>
          <a:stretch>
            <a:fillRect/>
          </a:stretch>
        </p:blipFill>
        <p:spPr>
          <a:xfrm>
            <a:off x="1205948" y="1872905"/>
            <a:ext cx="3211996" cy="4982816"/>
          </a:xfrm>
          <a:prstGeom prst="rect">
            <a:avLst/>
          </a:prstGeom>
        </p:spPr>
      </p:pic>
      <p:pic>
        <p:nvPicPr>
          <p:cNvPr id="6" name="Content Placeholder 5"/>
          <p:cNvPicPr>
            <a:picLocks noGrp="1" noChangeAspect="1"/>
          </p:cNvPicPr>
          <p:nvPr>
            <p:ph sz="half" idx="2"/>
          </p:nvPr>
        </p:nvPicPr>
        <p:blipFill>
          <a:blip r:embed="rId3"/>
          <a:stretch>
            <a:fillRect/>
          </a:stretch>
        </p:blipFill>
        <p:spPr>
          <a:xfrm>
            <a:off x="8150086" y="1508470"/>
            <a:ext cx="3352799" cy="5347251"/>
          </a:xfrm>
          <a:prstGeom prst="rect">
            <a:avLst/>
          </a:prstGeom>
        </p:spPr>
      </p:pic>
    </p:spTree>
    <p:extLst>
      <p:ext uri="{BB962C8B-B14F-4D97-AF65-F5344CB8AC3E}">
        <p14:creationId xmlns:p14="http://schemas.microsoft.com/office/powerpoint/2010/main" val="1161996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b="1" dirty="0">
                <a:solidFill>
                  <a:srgbClr val="FFC000"/>
                </a:solidFill>
              </a:rPr>
              <a:t>Proximal embolectomy</a:t>
            </a:r>
          </a:p>
        </p:txBody>
      </p:sp>
      <p:pic>
        <p:nvPicPr>
          <p:cNvPr id="7" name="Content Placeholder 6"/>
          <p:cNvPicPr>
            <a:picLocks noGrp="1" noChangeAspect="1"/>
          </p:cNvPicPr>
          <p:nvPr>
            <p:ph sz="half" idx="1"/>
          </p:nvPr>
        </p:nvPicPr>
        <p:blipFill>
          <a:blip r:embed="rId2"/>
          <a:stretch>
            <a:fillRect/>
          </a:stretch>
        </p:blipFill>
        <p:spPr>
          <a:xfrm>
            <a:off x="614570" y="1666598"/>
            <a:ext cx="3750365" cy="5065505"/>
          </a:xfrm>
          <a:prstGeom prst="rect">
            <a:avLst/>
          </a:prstGeom>
        </p:spPr>
      </p:pic>
      <p:pic>
        <p:nvPicPr>
          <p:cNvPr id="8" name="Content Placeholder 7"/>
          <p:cNvPicPr>
            <a:picLocks noGrp="1" noChangeAspect="1"/>
          </p:cNvPicPr>
          <p:nvPr>
            <p:ph sz="half" idx="2"/>
          </p:nvPr>
        </p:nvPicPr>
        <p:blipFill>
          <a:blip r:embed="rId3"/>
          <a:stretch>
            <a:fillRect/>
          </a:stretch>
        </p:blipFill>
        <p:spPr>
          <a:xfrm>
            <a:off x="8044070" y="1245704"/>
            <a:ext cx="3339547" cy="5141843"/>
          </a:xfrm>
          <a:prstGeom prst="rect">
            <a:avLst/>
          </a:prstGeom>
        </p:spPr>
      </p:pic>
    </p:spTree>
    <p:extLst>
      <p:ext uri="{BB962C8B-B14F-4D97-AF65-F5344CB8AC3E}">
        <p14:creationId xmlns:p14="http://schemas.microsoft.com/office/powerpoint/2010/main" val="3616385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b="1" dirty="0">
                <a:solidFill>
                  <a:srgbClr val="FFC000"/>
                </a:solidFill>
              </a:rPr>
              <a:t>Proximal embolectomy</a:t>
            </a:r>
          </a:p>
        </p:txBody>
      </p:sp>
      <p:pic>
        <p:nvPicPr>
          <p:cNvPr id="7" name="Content Placeholder 6"/>
          <p:cNvPicPr>
            <a:picLocks noGrp="1" noChangeAspect="1"/>
          </p:cNvPicPr>
          <p:nvPr>
            <p:ph sz="half" idx="1"/>
          </p:nvPr>
        </p:nvPicPr>
        <p:blipFill>
          <a:blip r:embed="rId2"/>
          <a:stretch>
            <a:fillRect/>
          </a:stretch>
        </p:blipFill>
        <p:spPr>
          <a:xfrm>
            <a:off x="901148" y="1603514"/>
            <a:ext cx="3723861" cy="5698434"/>
          </a:xfrm>
          <a:prstGeom prst="rect">
            <a:avLst/>
          </a:prstGeom>
        </p:spPr>
      </p:pic>
      <p:pic>
        <p:nvPicPr>
          <p:cNvPr id="8" name="Content Placeholder 7"/>
          <p:cNvPicPr>
            <a:picLocks noGrp="1" noChangeAspect="1"/>
          </p:cNvPicPr>
          <p:nvPr>
            <p:ph sz="half" idx="2"/>
          </p:nvPr>
        </p:nvPicPr>
        <p:blipFill>
          <a:blip r:embed="rId3"/>
          <a:stretch>
            <a:fillRect/>
          </a:stretch>
        </p:blipFill>
        <p:spPr>
          <a:xfrm>
            <a:off x="7037461" y="1722783"/>
            <a:ext cx="3087200" cy="4969565"/>
          </a:xfrm>
          <a:prstGeom prst="rect">
            <a:avLst/>
          </a:prstGeom>
        </p:spPr>
      </p:pic>
    </p:spTree>
    <p:extLst>
      <p:ext uri="{BB962C8B-B14F-4D97-AF65-F5344CB8AC3E}">
        <p14:creationId xmlns:p14="http://schemas.microsoft.com/office/powerpoint/2010/main" val="516352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FFC000"/>
                </a:solidFill>
              </a:rPr>
              <a:t>Final Pass</a:t>
            </a:r>
          </a:p>
        </p:txBody>
      </p:sp>
      <p:pic>
        <p:nvPicPr>
          <p:cNvPr id="4" name="WhatsApp Video 2023-02-18 at 11.19.5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92699" y="808383"/>
            <a:ext cx="5588483" cy="5618922"/>
          </a:xfrm>
        </p:spPr>
      </p:pic>
    </p:spTree>
    <p:extLst>
      <p:ext uri="{BB962C8B-B14F-4D97-AF65-F5344CB8AC3E}">
        <p14:creationId xmlns:p14="http://schemas.microsoft.com/office/powerpoint/2010/main" val="2713230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Cameraman</a:t>
            </a:r>
          </a:p>
        </p:txBody>
      </p:sp>
      <p:pic>
        <p:nvPicPr>
          <p:cNvPr id="4" name="Content Placeholder 3"/>
          <p:cNvPicPr>
            <a:picLocks noGrp="1" noChangeAspect="1"/>
          </p:cNvPicPr>
          <p:nvPr>
            <p:ph idx="1"/>
          </p:nvPr>
        </p:nvPicPr>
        <p:blipFill>
          <a:blip r:embed="rId2"/>
          <a:stretch>
            <a:fillRect/>
          </a:stretch>
        </p:blipFill>
        <p:spPr>
          <a:xfrm>
            <a:off x="6639339" y="145774"/>
            <a:ext cx="5552661" cy="6712226"/>
          </a:xfrm>
          <a:prstGeom prst="rect">
            <a:avLst/>
          </a:prstGeom>
        </p:spPr>
      </p:pic>
    </p:spTree>
    <p:extLst>
      <p:ext uri="{BB962C8B-B14F-4D97-AF65-F5344CB8AC3E}">
        <p14:creationId xmlns:p14="http://schemas.microsoft.com/office/powerpoint/2010/main" val="2654236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p:cNvPicPr>
            <a:picLocks noGrp="1" noChangeAspect="1"/>
          </p:cNvPicPr>
          <p:nvPr>
            <p:ph sz="half" idx="1"/>
          </p:nvPr>
        </p:nvPicPr>
        <p:blipFill rotWithShape="1">
          <a:blip r:embed="rId2"/>
          <a:srcRect r="1203" b="6020"/>
          <a:stretch/>
        </p:blipFill>
        <p:spPr>
          <a:xfrm>
            <a:off x="838200" y="1919117"/>
            <a:ext cx="5119255" cy="3913647"/>
          </a:xfrm>
          <a:prstGeom prst="rect">
            <a:avLst/>
          </a:prstGeom>
        </p:spPr>
      </p:pic>
      <p:pic>
        <p:nvPicPr>
          <p:cNvPr id="7" name="Content Placeholder 6"/>
          <p:cNvPicPr>
            <a:picLocks noGrp="1" noChangeAspect="1"/>
          </p:cNvPicPr>
          <p:nvPr>
            <p:ph sz="half" idx="2"/>
          </p:nvPr>
        </p:nvPicPr>
        <p:blipFill>
          <a:blip r:embed="rId3"/>
          <a:stretch>
            <a:fillRect/>
          </a:stretch>
        </p:blipFill>
        <p:spPr>
          <a:xfrm>
            <a:off x="7232074" y="1825625"/>
            <a:ext cx="4121726" cy="4351338"/>
          </a:xfrm>
          <a:prstGeom prst="rect">
            <a:avLst/>
          </a:prstGeom>
        </p:spPr>
      </p:pic>
    </p:spTree>
    <p:extLst>
      <p:ext uri="{BB962C8B-B14F-4D97-AF65-F5344CB8AC3E}">
        <p14:creationId xmlns:p14="http://schemas.microsoft.com/office/powerpoint/2010/main" val="4033298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Vascular surgery---A speciality </a:t>
            </a:r>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normAutofit/>
          </a:bodyPr>
          <a:lstStyle/>
          <a:p>
            <a:r>
              <a:rPr lang="en-US" sz="2400" dirty="0"/>
              <a:t>The increase in the volume and complexity of vascular conditions and the development of new minimally invasive techniques has led to the need for vascular surgery to become a separate specialty.</a:t>
            </a:r>
          </a:p>
        </p:txBody>
      </p:sp>
      <p:sp>
        <p:nvSpPr>
          <p:cNvPr id="6" name="Text Placeholder 5"/>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2"/>
          <a:stretch>
            <a:fillRect/>
          </a:stretch>
        </p:blipFill>
        <p:spPr>
          <a:xfrm>
            <a:off x="6172200" y="1690688"/>
            <a:ext cx="5183188" cy="4630599"/>
          </a:xfrm>
          <a:prstGeom prst="rect">
            <a:avLst/>
          </a:prstGeom>
        </p:spPr>
      </p:pic>
    </p:spTree>
    <p:extLst>
      <p:ext uri="{BB962C8B-B14F-4D97-AF65-F5344CB8AC3E}">
        <p14:creationId xmlns:p14="http://schemas.microsoft.com/office/powerpoint/2010/main" val="180993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0000"/>
                </a:solidFill>
              </a:rPr>
              <a:t>The eye can’t see ……</a:t>
            </a:r>
          </a:p>
        </p:txBody>
      </p:sp>
      <p:sp>
        <p:nvSpPr>
          <p:cNvPr id="14" name="Content Placeholder 13"/>
          <p:cNvSpPr>
            <a:spLocks noGrp="1"/>
          </p:cNvSpPr>
          <p:nvPr>
            <p:ph sz="half" idx="1"/>
          </p:nvPr>
        </p:nvSpPr>
        <p:spPr/>
        <p:txBody>
          <a:bodyPr>
            <a:normAutofit/>
          </a:bodyPr>
          <a:lstStyle/>
          <a:p>
            <a:pPr marL="0" indent="0">
              <a:buNone/>
            </a:pPr>
            <a:r>
              <a:rPr lang="en-US" sz="2800" dirty="0"/>
              <a:t>Failure to palpate the pulses </a:t>
            </a:r>
          </a:p>
          <a:p>
            <a:pPr marL="0" indent="0">
              <a:buNone/>
            </a:pPr>
            <a:r>
              <a:rPr lang="en-US" sz="2800" dirty="0"/>
              <a:t>Misdiagnosis as sciatica or stroke </a:t>
            </a:r>
          </a:p>
          <a:p>
            <a:pPr marL="0" indent="0">
              <a:buNone/>
            </a:pPr>
            <a:r>
              <a:rPr lang="en-US" sz="2800" dirty="0"/>
              <a:t>Refer to vascular surgeon once the gangrene has set in</a:t>
            </a:r>
          </a:p>
          <a:p>
            <a:pPr marL="0" indent="0">
              <a:buNone/>
            </a:pPr>
            <a:endParaRPr lang="en-US" sz="2800" dirty="0"/>
          </a:p>
          <a:p>
            <a:pPr marL="0" indent="0">
              <a:buNone/>
            </a:pPr>
            <a:r>
              <a:rPr lang="en-US" sz="2800" dirty="0">
                <a:solidFill>
                  <a:schemeClr val="bg1"/>
                </a:solidFill>
              </a:rPr>
              <a:t>THANX</a:t>
            </a:r>
          </a:p>
        </p:txBody>
      </p:sp>
      <p:pic>
        <p:nvPicPr>
          <p:cNvPr id="16" name="Content Placeholder 15"/>
          <p:cNvPicPr>
            <a:picLocks noGrp="1" noChangeAspect="1"/>
          </p:cNvPicPr>
          <p:nvPr>
            <p:ph sz="half" idx="2"/>
          </p:nvPr>
        </p:nvPicPr>
        <p:blipFill>
          <a:blip r:embed="rId2"/>
          <a:stretch>
            <a:fillRect/>
          </a:stretch>
        </p:blipFill>
        <p:spPr>
          <a:xfrm>
            <a:off x="6732104" y="198782"/>
            <a:ext cx="5300870" cy="6361043"/>
          </a:xfrm>
          <a:prstGeom prst="rect">
            <a:avLst/>
          </a:prstGeom>
        </p:spPr>
      </p:pic>
    </p:spTree>
    <p:extLst>
      <p:ext uri="{BB962C8B-B14F-4D97-AF65-F5344CB8AC3E}">
        <p14:creationId xmlns:p14="http://schemas.microsoft.com/office/powerpoint/2010/main" val="428530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AA93-43C3-4B86-AC91-142E7AEFAF60}"/>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C83E86D2-01F4-4542-8BFC-DB0580B6E463}"/>
              </a:ext>
            </a:extLst>
          </p:cNvPr>
          <p:cNvSpPr>
            <a:spLocks noGrp="1"/>
          </p:cNvSpPr>
          <p:nvPr>
            <p:ph idx="1"/>
          </p:nvPr>
        </p:nvSpPr>
        <p:spPr/>
        <p:txBody>
          <a:bodyPr>
            <a:normAutofit/>
          </a:bodyPr>
          <a:lstStyle/>
          <a:p>
            <a:r>
              <a:rPr lang="en-US" dirty="0"/>
              <a:t>A sudden decrease in limb perfusion that threatens limb viability defines acute limb ischemia and represents a major vascular emergency.</a:t>
            </a:r>
          </a:p>
          <a:p>
            <a:r>
              <a:rPr lang="en-US" dirty="0"/>
              <a:t>The clinical presentation is considered to be acute if it occurs within 14 days after symptom onset </a:t>
            </a:r>
          </a:p>
        </p:txBody>
      </p:sp>
    </p:spTree>
    <p:extLst>
      <p:ext uri="{BB962C8B-B14F-4D97-AF65-F5344CB8AC3E}">
        <p14:creationId xmlns:p14="http://schemas.microsoft.com/office/powerpoint/2010/main" val="717229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Limb ischemia etiology</a:t>
            </a:r>
          </a:p>
        </p:txBody>
      </p:sp>
      <p:pic>
        <p:nvPicPr>
          <p:cNvPr id="6" name="Content Placeholder 5"/>
          <p:cNvPicPr>
            <a:picLocks noGrp="1" noChangeAspect="1"/>
          </p:cNvPicPr>
          <p:nvPr>
            <p:ph sz="half" idx="1"/>
          </p:nvPr>
        </p:nvPicPr>
        <p:blipFill>
          <a:blip r:embed="rId2"/>
          <a:stretch>
            <a:fillRect/>
          </a:stretch>
        </p:blipFill>
        <p:spPr>
          <a:xfrm>
            <a:off x="1025235" y="1690686"/>
            <a:ext cx="4641273" cy="4613131"/>
          </a:xfrm>
          <a:prstGeom prst="rect">
            <a:avLst/>
          </a:prstGeom>
        </p:spPr>
      </p:pic>
      <p:pic>
        <p:nvPicPr>
          <p:cNvPr id="5" name="Content Placeholder 4"/>
          <p:cNvPicPr>
            <a:picLocks noGrp="1" noChangeAspect="1"/>
          </p:cNvPicPr>
          <p:nvPr>
            <p:ph sz="half" idx="2"/>
          </p:nvPr>
        </p:nvPicPr>
        <p:blipFill>
          <a:blip r:embed="rId3"/>
          <a:stretch>
            <a:fillRect/>
          </a:stretch>
        </p:blipFill>
        <p:spPr>
          <a:xfrm>
            <a:off x="6172200" y="1690687"/>
            <a:ext cx="5181600" cy="4486275"/>
          </a:xfrm>
          <a:prstGeom prst="rect">
            <a:avLst/>
          </a:prstGeom>
        </p:spPr>
      </p:pic>
    </p:spTree>
    <p:extLst>
      <p:ext uri="{BB962C8B-B14F-4D97-AF65-F5344CB8AC3E}">
        <p14:creationId xmlns:p14="http://schemas.microsoft.com/office/powerpoint/2010/main" val="96258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4" name="Content Placeholder 13"/>
          <p:cNvPicPr>
            <a:picLocks noGrp="1" noChangeAspect="1"/>
          </p:cNvPicPr>
          <p:nvPr>
            <p:ph sz="half" idx="1"/>
          </p:nvPr>
        </p:nvPicPr>
        <p:blipFill>
          <a:blip r:embed="rId2"/>
          <a:stretch>
            <a:fillRect/>
          </a:stretch>
        </p:blipFill>
        <p:spPr>
          <a:xfrm>
            <a:off x="1126759" y="1825625"/>
            <a:ext cx="4604481" cy="4351338"/>
          </a:xfrm>
          <a:prstGeom prst="rect">
            <a:avLst/>
          </a:prstGeom>
        </p:spPr>
      </p:pic>
      <p:pic>
        <p:nvPicPr>
          <p:cNvPr id="15" name="Content Placeholder 14"/>
          <p:cNvPicPr>
            <a:picLocks noGrp="1" noChangeAspect="1"/>
          </p:cNvPicPr>
          <p:nvPr>
            <p:ph sz="half" idx="2"/>
          </p:nvPr>
        </p:nvPicPr>
        <p:blipFill>
          <a:blip r:embed="rId3"/>
          <a:stretch>
            <a:fillRect/>
          </a:stretch>
        </p:blipFill>
        <p:spPr>
          <a:xfrm>
            <a:off x="6096000" y="1854344"/>
            <a:ext cx="5465618" cy="4322619"/>
          </a:xfrm>
          <a:prstGeom prst="rect">
            <a:avLst/>
          </a:prstGeom>
        </p:spPr>
      </p:pic>
    </p:spTree>
    <p:extLst>
      <p:ext uri="{BB962C8B-B14F-4D97-AF65-F5344CB8AC3E}">
        <p14:creationId xmlns:p14="http://schemas.microsoft.com/office/powerpoint/2010/main" val="637444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6103-E132-4A1A-A927-289460EDC62C}"/>
              </a:ext>
            </a:extLst>
          </p:cNvPr>
          <p:cNvSpPr>
            <a:spLocks noGrp="1"/>
          </p:cNvSpPr>
          <p:nvPr>
            <p:ph type="title"/>
          </p:nvPr>
        </p:nvSpPr>
        <p:spPr/>
        <p:txBody>
          <a:bodyPr/>
          <a:lstStyle/>
          <a:p>
            <a:r>
              <a:rPr lang="en-US" dirty="0"/>
              <a:t>Chronic limb ischemia</a:t>
            </a:r>
          </a:p>
        </p:txBody>
      </p:sp>
      <p:sp>
        <p:nvSpPr>
          <p:cNvPr id="3" name="Content Placeholder 2">
            <a:extLst>
              <a:ext uri="{FF2B5EF4-FFF2-40B4-BE49-F238E27FC236}">
                <a16:creationId xmlns:a16="http://schemas.microsoft.com/office/drawing/2014/main" id="{BF6EA09E-F772-4731-9CA2-D560EC934C07}"/>
              </a:ext>
            </a:extLst>
          </p:cNvPr>
          <p:cNvSpPr>
            <a:spLocks noGrp="1"/>
          </p:cNvSpPr>
          <p:nvPr>
            <p:ph idx="1"/>
          </p:nvPr>
        </p:nvSpPr>
        <p:spPr/>
        <p:txBody>
          <a:bodyPr/>
          <a:lstStyle/>
          <a:p>
            <a:r>
              <a:rPr lang="en-US" dirty="0"/>
              <a:t>In contrast to critical limb ischemia, also called chronic limb-threatening ischemia, in which collateral blood supply is often present, ALI threatens limb viability in a very short interval, because there is insufficient time for new blood vessel growth to compensate for the loss of perfusion.</a:t>
            </a:r>
          </a:p>
          <a:p>
            <a:endParaRPr lang="en-US" dirty="0"/>
          </a:p>
          <a:p>
            <a:r>
              <a:rPr lang="en-US" dirty="0">
                <a:solidFill>
                  <a:srgbClr val="FF0000"/>
                </a:solidFill>
              </a:rPr>
              <a:t>Acute on chronic limb ischemia ?????</a:t>
            </a:r>
          </a:p>
          <a:p>
            <a:endParaRPr lang="en-US" dirty="0"/>
          </a:p>
        </p:txBody>
      </p:sp>
    </p:spTree>
    <p:extLst>
      <p:ext uri="{BB962C8B-B14F-4D97-AF65-F5344CB8AC3E}">
        <p14:creationId xmlns:p14="http://schemas.microsoft.com/office/powerpoint/2010/main" val="422167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31B5-F5DF-4EEA-B6ED-5F41FDAA49CB}"/>
              </a:ext>
            </a:extLst>
          </p:cNvPr>
          <p:cNvSpPr>
            <a:spLocks noGrp="1"/>
          </p:cNvSpPr>
          <p:nvPr>
            <p:ph type="title"/>
          </p:nvPr>
        </p:nvSpPr>
        <p:spPr/>
        <p:txBody>
          <a:bodyPr/>
          <a:lstStyle/>
          <a:p>
            <a:endParaRPr lang="en-US"/>
          </a:p>
        </p:txBody>
      </p:sp>
      <p:pic>
        <p:nvPicPr>
          <p:cNvPr id="1026" name="Picture 2" descr="Acute Limb Ischaemia - Clinical Features - Management - TeachMeSurgery">
            <a:extLst>
              <a:ext uri="{FF2B5EF4-FFF2-40B4-BE49-F238E27FC236}">
                <a16:creationId xmlns:a16="http://schemas.microsoft.com/office/drawing/2014/main" id="{219D9A28-8FF2-4CA7-B0B8-332413D790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018" y="159026"/>
            <a:ext cx="6400800" cy="669897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6"/>
          <p:cNvPicPr>
            <a:picLocks noChangeAspect="1"/>
          </p:cNvPicPr>
          <p:nvPr/>
        </p:nvPicPr>
        <p:blipFill>
          <a:blip r:embed="rId3"/>
          <a:stretch>
            <a:fillRect/>
          </a:stretch>
        </p:blipFill>
        <p:spPr>
          <a:xfrm>
            <a:off x="6599583" y="0"/>
            <a:ext cx="5473148" cy="6745357"/>
          </a:xfrm>
          <a:prstGeom prst="rect">
            <a:avLst/>
          </a:prstGeom>
        </p:spPr>
      </p:pic>
    </p:spTree>
    <p:extLst>
      <p:ext uri="{BB962C8B-B14F-4D97-AF65-F5344CB8AC3E}">
        <p14:creationId xmlns:p14="http://schemas.microsoft.com/office/powerpoint/2010/main" val="116821976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CRH Custom Design">
  <a:themeElements>
    <a:clrScheme name="CRH 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H 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 typeface="Wingdings" pitchFamily="2" charset="2"/>
          <a:buChar char="Ø"/>
          <a:tabLst/>
          <a:defRPr kumimoji="0" lang="en-US" sz="3200" b="1" i="0" u="none" strike="noStrike" cap="none" normalizeH="0" baseline="0" smtClean="0">
            <a:ln>
              <a:noFill/>
            </a:ln>
            <a:solidFill>
              <a:srgbClr val="006666"/>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 typeface="Wingdings" pitchFamily="2" charset="2"/>
          <a:buChar char="Ø"/>
          <a:tabLst/>
          <a:defRPr kumimoji="0" lang="en-US" sz="3200" b="1" i="0" u="none" strike="noStrike" cap="none" normalizeH="0" baseline="0" smtClean="0">
            <a:ln>
              <a:noFill/>
            </a:ln>
            <a:solidFill>
              <a:srgbClr val="006666"/>
            </a:solidFill>
            <a:effectLst/>
            <a:latin typeface="Arial" charset="0"/>
            <a:ea typeface="ＭＳ Ｐゴシック" pitchFamily="1" charset="-128"/>
          </a:defRPr>
        </a:defPPr>
      </a:lstStyle>
    </a:lnDef>
  </a:objectDefaults>
  <a:extraClrSchemeLst>
    <a:extraClrScheme>
      <a:clrScheme name="CRH 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H 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H 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H 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H 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H 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H 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H 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H 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H 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H 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H 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197</TotalTime>
  <Words>1325</Words>
  <Application>Microsoft Office PowerPoint</Application>
  <PresentationFormat>Widescreen</PresentationFormat>
  <Paragraphs>158</Paragraphs>
  <Slides>47</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Calibri</vt:lpstr>
      <vt:lpstr>Calibri Light</vt:lpstr>
      <vt:lpstr>Rpxr</vt:lpstr>
      <vt:lpstr>Times New Roman</vt:lpstr>
      <vt:lpstr>URWPalladioL-Roma</vt:lpstr>
      <vt:lpstr>Office Theme</vt:lpstr>
      <vt:lpstr>Celestial</vt:lpstr>
      <vt:lpstr>CRH Custom Design</vt:lpstr>
      <vt:lpstr>Acute Limb Ischemia </vt:lpstr>
      <vt:lpstr>At the end of interactive Integrated Lecture</vt:lpstr>
      <vt:lpstr>Prof. Umer model of LGIS</vt:lpstr>
      <vt:lpstr>Arteries of limbs</vt:lpstr>
      <vt:lpstr>Definition</vt:lpstr>
      <vt:lpstr>Limb ischemia etiology</vt:lpstr>
      <vt:lpstr>PowerPoint Presentation</vt:lpstr>
      <vt:lpstr>Chronic limb ischemia</vt:lpstr>
      <vt:lpstr>PowerPoint Presentation</vt:lpstr>
      <vt:lpstr>Extent of damage</vt:lpstr>
      <vt:lpstr>PowerPoint Presentation</vt:lpstr>
      <vt:lpstr>PowerPoint Presentation</vt:lpstr>
      <vt:lpstr>Prevalence</vt:lpstr>
      <vt:lpstr>Etiology</vt:lpstr>
      <vt:lpstr>Investigations</vt:lpstr>
      <vt:lpstr>PowerPoint Presentation</vt:lpstr>
      <vt:lpstr>PowerPoint Presentation</vt:lpstr>
      <vt:lpstr>PowerPoint Presentation</vt:lpstr>
      <vt:lpstr>PowerPoint Presentation</vt:lpstr>
      <vt:lpstr>Management</vt:lpstr>
      <vt:lpstr>PowerPoint Presentation</vt:lpstr>
      <vt:lpstr>PowerPoint Presentation</vt:lpstr>
      <vt:lpstr>Treatment</vt:lpstr>
      <vt:lpstr>PowerPoint Presentation</vt:lpstr>
      <vt:lpstr>EndovascularTechniques </vt:lpstr>
      <vt:lpstr>Catheter-Directed Thrombolysis </vt:lpstr>
      <vt:lpstr>PowerPoint Presentation</vt:lpstr>
      <vt:lpstr>Percutaneous Thromboaspiration </vt:lpstr>
      <vt:lpstr>Percutaneous Mechanical Thrombectomy </vt:lpstr>
      <vt:lpstr>Open Surgery </vt:lpstr>
      <vt:lpstr>Reperfusion Injury</vt:lpstr>
      <vt:lpstr>Systemic Manifestations of reperfusion</vt:lpstr>
      <vt:lpstr>PowerPoint Presentation</vt:lpstr>
      <vt:lpstr>PowerPoint Presentation</vt:lpstr>
      <vt:lpstr>PowerPoint Presentation</vt:lpstr>
      <vt:lpstr>PowerPoint Presentation</vt:lpstr>
      <vt:lpstr>Upper limb embolectomy</vt:lpstr>
      <vt:lpstr>PowerPoint Presentation</vt:lpstr>
      <vt:lpstr>Exposure of Popliteal artery in Leg</vt:lpstr>
      <vt:lpstr>Distal embolectomy</vt:lpstr>
      <vt:lpstr>Proximal embolectomy</vt:lpstr>
      <vt:lpstr>Proximal embolectomy</vt:lpstr>
      <vt:lpstr>Final Pass</vt:lpstr>
      <vt:lpstr>The Cameraman</vt:lpstr>
      <vt:lpstr>PowerPoint Presentation</vt:lpstr>
      <vt:lpstr>Vascular surgery---A speciality </vt:lpstr>
      <vt:lpstr>The eye can’t see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Limb Ischemia</dc:title>
  <dc:creator>Waqas</dc:creator>
  <cp:lastModifiedBy>Muhammad Waqas Raza</cp:lastModifiedBy>
  <cp:revision>62</cp:revision>
  <dcterms:created xsi:type="dcterms:W3CDTF">2023-05-01T07:11:23Z</dcterms:created>
  <dcterms:modified xsi:type="dcterms:W3CDTF">2024-12-02T19:06:43Z</dcterms:modified>
</cp:coreProperties>
</file>