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392935"/>
            <a:ext cx="8839200" cy="5313045"/>
          </a:xfrm>
          <a:custGeom>
            <a:avLst/>
            <a:gdLst/>
            <a:ahLst/>
            <a:cxnLst/>
            <a:rect l="l" t="t" r="r" b="b"/>
            <a:pathLst>
              <a:path w="8839200" h="5313045">
                <a:moveTo>
                  <a:pt x="8839200" y="5305044"/>
                </a:moveTo>
                <a:lnTo>
                  <a:pt x="0" y="5305044"/>
                </a:lnTo>
                <a:lnTo>
                  <a:pt x="0" y="5312664"/>
                </a:lnTo>
                <a:lnTo>
                  <a:pt x="8839200" y="5312664"/>
                </a:lnTo>
                <a:lnTo>
                  <a:pt x="8839200" y="5305044"/>
                </a:lnTo>
                <a:close/>
              </a:path>
              <a:path w="8839200" h="5313045">
                <a:moveTo>
                  <a:pt x="8839200" y="0"/>
                </a:moveTo>
                <a:lnTo>
                  <a:pt x="0" y="0"/>
                </a:lnTo>
                <a:lnTo>
                  <a:pt x="0" y="4995672"/>
                </a:lnTo>
                <a:lnTo>
                  <a:pt x="8839200" y="4995672"/>
                </a:lnTo>
                <a:lnTo>
                  <a:pt x="8839200" y="0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8991600" y="1392936"/>
                </a:lnTo>
                <a:lnTo>
                  <a:pt x="8991600" y="6705600"/>
                </a:lnTo>
                <a:lnTo>
                  <a:pt x="152400" y="67056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705600"/>
                </a:lnTo>
                <a:lnTo>
                  <a:pt x="0" y="6858000"/>
                </a:lnTo>
                <a:lnTo>
                  <a:pt x="152400" y="6858000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67056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52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525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337050" y="1025652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199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106" y="234950"/>
                </a:lnTo>
                <a:lnTo>
                  <a:pt x="0" y="237490"/>
                </a:lnTo>
                <a:lnTo>
                  <a:pt x="5079" y="284480"/>
                </a:lnTo>
                <a:lnTo>
                  <a:pt x="19050" y="328930"/>
                </a:lnTo>
                <a:lnTo>
                  <a:pt x="41021" y="368300"/>
                </a:lnTo>
                <a:lnTo>
                  <a:pt x="69976" y="403860"/>
                </a:lnTo>
                <a:lnTo>
                  <a:pt x="104901" y="431800"/>
                </a:lnTo>
                <a:lnTo>
                  <a:pt x="145161" y="453390"/>
                </a:lnTo>
                <a:lnTo>
                  <a:pt x="189484" y="467360"/>
                </a:lnTo>
                <a:lnTo>
                  <a:pt x="212978" y="471170"/>
                </a:lnTo>
                <a:lnTo>
                  <a:pt x="236982" y="471170"/>
                </a:lnTo>
                <a:lnTo>
                  <a:pt x="261112" y="469900"/>
                </a:lnTo>
                <a:lnTo>
                  <a:pt x="284352" y="466090"/>
                </a:lnTo>
                <a:lnTo>
                  <a:pt x="306959" y="461010"/>
                </a:lnTo>
                <a:lnTo>
                  <a:pt x="322471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450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099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17966" y="215900"/>
                </a:lnTo>
                <a:lnTo>
                  <a:pt x="18034" y="214630"/>
                </a:lnTo>
                <a:lnTo>
                  <a:pt x="26670" y="171450"/>
                </a:lnTo>
                <a:lnTo>
                  <a:pt x="43179" y="132080"/>
                </a:lnTo>
                <a:lnTo>
                  <a:pt x="66675" y="97790"/>
                </a:lnTo>
                <a:lnTo>
                  <a:pt x="96265" y="67310"/>
                </a:lnTo>
                <a:lnTo>
                  <a:pt x="131190" y="44450"/>
                </a:lnTo>
                <a:lnTo>
                  <a:pt x="170307" y="26670"/>
                </a:lnTo>
                <a:lnTo>
                  <a:pt x="212851" y="19050"/>
                </a:lnTo>
                <a:lnTo>
                  <a:pt x="235330" y="17780"/>
                </a:lnTo>
                <a:lnTo>
                  <a:pt x="323269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269" y="17780"/>
                </a:moveTo>
                <a:lnTo>
                  <a:pt x="235330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3457" y="256540"/>
                </a:lnTo>
                <a:lnTo>
                  <a:pt x="453389" y="257810"/>
                </a:lnTo>
                <a:lnTo>
                  <a:pt x="444753" y="300990"/>
                </a:lnTo>
                <a:lnTo>
                  <a:pt x="428371" y="340360"/>
                </a:lnTo>
                <a:lnTo>
                  <a:pt x="404749" y="374650"/>
                </a:lnTo>
                <a:lnTo>
                  <a:pt x="375158" y="405130"/>
                </a:lnTo>
                <a:lnTo>
                  <a:pt x="340360" y="427990"/>
                </a:lnTo>
                <a:lnTo>
                  <a:pt x="301244" y="444500"/>
                </a:lnTo>
                <a:lnTo>
                  <a:pt x="258572" y="453390"/>
                </a:lnTo>
                <a:lnTo>
                  <a:pt x="236092" y="454660"/>
                </a:lnTo>
                <a:lnTo>
                  <a:pt x="322471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317" y="237490"/>
                </a:lnTo>
                <a:lnTo>
                  <a:pt x="471424" y="234950"/>
                </a:lnTo>
                <a:lnTo>
                  <a:pt x="466344" y="187960"/>
                </a:lnTo>
                <a:lnTo>
                  <a:pt x="452374" y="143510"/>
                </a:lnTo>
                <a:lnTo>
                  <a:pt x="430402" y="102870"/>
                </a:lnTo>
                <a:lnTo>
                  <a:pt x="401574" y="68580"/>
                </a:lnTo>
                <a:lnTo>
                  <a:pt x="366522" y="39370"/>
                </a:lnTo>
                <a:lnTo>
                  <a:pt x="326389" y="19050"/>
                </a:lnTo>
                <a:lnTo>
                  <a:pt x="323269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345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431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686" y="25400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275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0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1640"/>
                </a:lnTo>
                <a:lnTo>
                  <a:pt x="316886" y="420370"/>
                </a:lnTo>
                <a:lnTo>
                  <a:pt x="215391" y="420370"/>
                </a:lnTo>
                <a:lnTo>
                  <a:pt x="179577" y="412750"/>
                </a:lnTo>
                <a:lnTo>
                  <a:pt x="131445" y="388620"/>
                </a:lnTo>
                <a:lnTo>
                  <a:pt x="92201" y="353060"/>
                </a:lnTo>
                <a:lnTo>
                  <a:pt x="64897" y="307340"/>
                </a:lnTo>
                <a:lnTo>
                  <a:pt x="51562" y="25400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990" y="58420"/>
                </a:lnTo>
                <a:lnTo>
                  <a:pt x="236982" y="50800"/>
                </a:lnTo>
                <a:lnTo>
                  <a:pt x="314705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5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74192" y="54610"/>
                </a:lnTo>
                <a:lnTo>
                  <a:pt x="324992" y="73660"/>
                </a:lnTo>
                <a:lnTo>
                  <a:pt x="367411" y="106680"/>
                </a:lnTo>
                <a:lnTo>
                  <a:pt x="399034" y="148590"/>
                </a:lnTo>
                <a:lnTo>
                  <a:pt x="417067" y="19939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861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89560" y="412750"/>
                </a:lnTo>
                <a:lnTo>
                  <a:pt x="253364" y="420370"/>
                </a:lnTo>
                <a:lnTo>
                  <a:pt x="316886" y="42037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5910"/>
                </a:lnTo>
                <a:lnTo>
                  <a:pt x="436499" y="256540"/>
                </a:lnTo>
                <a:lnTo>
                  <a:pt x="437459" y="234950"/>
                </a:lnTo>
                <a:lnTo>
                  <a:pt x="436737" y="21844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0010"/>
                </a:lnTo>
                <a:lnTo>
                  <a:pt x="332359" y="58420"/>
                </a:lnTo>
                <a:lnTo>
                  <a:pt x="314705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486" y="2235"/>
            <a:ext cx="786302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214359" cy="257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741" y="299973"/>
            <a:ext cx="64223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CORE</a:t>
            </a:r>
            <a:r>
              <a:rPr sz="2800" spc="-90" dirty="0"/>
              <a:t> </a:t>
            </a:r>
            <a:r>
              <a:rPr sz="2800" spc="-10" dirty="0"/>
              <a:t>CONCEPT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dirty="0"/>
              <a:t>EFFECT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65" dirty="0"/>
              <a:t> </a:t>
            </a:r>
            <a:r>
              <a:rPr sz="2800" spc="-10" dirty="0"/>
              <a:t>PREGNANCY</a:t>
            </a:r>
            <a:r>
              <a:rPr sz="2800" spc="-45" dirty="0"/>
              <a:t> </a:t>
            </a:r>
            <a:r>
              <a:rPr sz="2800" dirty="0"/>
              <a:t>ON</a:t>
            </a:r>
            <a:r>
              <a:rPr sz="2800" spc="-70" dirty="0"/>
              <a:t> </a:t>
            </a:r>
            <a:r>
              <a:rPr sz="2800" spc="-10" dirty="0"/>
              <a:t>ASTHMA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27214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453390" indent="-27305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symptoms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flare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up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1/3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pregnant 	</a:t>
            </a:r>
            <a:r>
              <a:rPr sz="2700" dirty="0">
                <a:latin typeface="Georgia"/>
                <a:cs typeface="Georgia"/>
              </a:rPr>
              <a:t>women,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remain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same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1/3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decrease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other 	</a:t>
            </a:r>
            <a:r>
              <a:rPr sz="2700" spc="-20" dirty="0">
                <a:latin typeface="Georgia"/>
                <a:cs typeface="Georgia"/>
              </a:rPr>
              <a:t>1/3.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Overall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incidence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occuring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pregnancy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is 	</a:t>
            </a:r>
            <a:r>
              <a:rPr sz="2700" dirty="0">
                <a:latin typeface="Georgia"/>
                <a:cs typeface="Georgia"/>
              </a:rPr>
              <a:t>8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percent</a:t>
            </a:r>
            <a:endParaRPr sz="2700">
              <a:latin typeface="Georgia"/>
              <a:cs typeface="Georgia"/>
            </a:endParaRPr>
          </a:p>
          <a:p>
            <a:pPr marL="285750" marR="302895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Symptoms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are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more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likely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worsen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second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and 	</a:t>
            </a:r>
            <a:r>
              <a:rPr sz="2700" dirty="0">
                <a:latin typeface="Georgia"/>
                <a:cs typeface="Georgia"/>
              </a:rPr>
              <a:t>third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trimester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pregnancy</a:t>
            </a:r>
            <a:endParaRPr sz="2700">
              <a:latin typeface="Georgia"/>
              <a:cs typeface="Georgia"/>
            </a:endParaRPr>
          </a:p>
          <a:p>
            <a:pPr marL="285750" marR="487045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Halting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reducing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medication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intake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for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asthma 	</a:t>
            </a:r>
            <a:r>
              <a:rPr sz="2700" dirty="0">
                <a:latin typeface="Georgia"/>
                <a:cs typeface="Georgia"/>
              </a:rPr>
              <a:t>may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result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exacerbations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Exacerbation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mostly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occur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second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trimester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0688" y="228600"/>
            <a:ext cx="1051559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3" name="object 3"/>
            <p:cNvSpPr/>
            <p:nvPr/>
          </p:nvSpPr>
          <p:spPr>
            <a:xfrm>
              <a:off x="149352" y="6388607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106" y="234950"/>
                  </a:lnTo>
                  <a:lnTo>
                    <a:pt x="0" y="237490"/>
                  </a:lnTo>
                  <a:lnTo>
                    <a:pt x="5079" y="284480"/>
                  </a:lnTo>
                  <a:lnTo>
                    <a:pt x="19050" y="328930"/>
                  </a:lnTo>
                  <a:lnTo>
                    <a:pt x="41021" y="368300"/>
                  </a:lnTo>
                  <a:lnTo>
                    <a:pt x="69976" y="403860"/>
                  </a:lnTo>
                  <a:lnTo>
                    <a:pt x="104901" y="431800"/>
                  </a:lnTo>
                  <a:lnTo>
                    <a:pt x="145161" y="453390"/>
                  </a:lnTo>
                  <a:lnTo>
                    <a:pt x="189484" y="46736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17966" y="215900"/>
                  </a:lnTo>
                  <a:lnTo>
                    <a:pt x="18034" y="214630"/>
                  </a:lnTo>
                  <a:lnTo>
                    <a:pt x="26670" y="171450"/>
                  </a:lnTo>
                  <a:lnTo>
                    <a:pt x="43179" y="132080"/>
                  </a:lnTo>
                  <a:lnTo>
                    <a:pt x="66675" y="97790"/>
                  </a:lnTo>
                  <a:lnTo>
                    <a:pt x="96265" y="67310"/>
                  </a:lnTo>
                  <a:lnTo>
                    <a:pt x="131190" y="44450"/>
                  </a:lnTo>
                  <a:lnTo>
                    <a:pt x="170307" y="26670"/>
                  </a:lnTo>
                  <a:lnTo>
                    <a:pt x="212851" y="1905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3457" y="256540"/>
                  </a:lnTo>
                  <a:lnTo>
                    <a:pt x="453389" y="257810"/>
                  </a:lnTo>
                  <a:lnTo>
                    <a:pt x="444753" y="300990"/>
                  </a:lnTo>
                  <a:lnTo>
                    <a:pt x="428371" y="340360"/>
                  </a:lnTo>
                  <a:lnTo>
                    <a:pt x="404749" y="374650"/>
                  </a:lnTo>
                  <a:lnTo>
                    <a:pt x="375158" y="405130"/>
                  </a:lnTo>
                  <a:lnTo>
                    <a:pt x="340360" y="427990"/>
                  </a:lnTo>
                  <a:lnTo>
                    <a:pt x="301244" y="444500"/>
                  </a:lnTo>
                  <a:lnTo>
                    <a:pt x="258572" y="45339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317" y="237490"/>
                  </a:lnTo>
                  <a:lnTo>
                    <a:pt x="471424" y="234950"/>
                  </a:lnTo>
                  <a:lnTo>
                    <a:pt x="466344" y="187960"/>
                  </a:lnTo>
                  <a:lnTo>
                    <a:pt x="452374" y="143510"/>
                  </a:lnTo>
                  <a:lnTo>
                    <a:pt x="430402" y="102870"/>
                  </a:lnTo>
                  <a:lnTo>
                    <a:pt x="401574" y="68580"/>
                  </a:lnTo>
                  <a:lnTo>
                    <a:pt x="366522" y="3937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686" y="25400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737" y="21844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9869" y="2451608"/>
            <a:ext cx="798195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Complications</a:t>
            </a:r>
            <a:r>
              <a:rPr sz="3300" spc="-40" dirty="0"/>
              <a:t> </a:t>
            </a:r>
            <a:r>
              <a:rPr sz="3300" dirty="0"/>
              <a:t>that</a:t>
            </a:r>
            <a:r>
              <a:rPr sz="3300" spc="-40" dirty="0"/>
              <a:t> </a:t>
            </a:r>
            <a:r>
              <a:rPr sz="3300" dirty="0"/>
              <a:t>can</a:t>
            </a:r>
            <a:r>
              <a:rPr sz="3300" spc="-30" dirty="0"/>
              <a:t> </a:t>
            </a:r>
            <a:r>
              <a:rPr sz="3300" dirty="0"/>
              <a:t>occur</a:t>
            </a:r>
            <a:r>
              <a:rPr sz="3300" spc="-35" dirty="0"/>
              <a:t> </a:t>
            </a:r>
            <a:r>
              <a:rPr sz="3300" dirty="0"/>
              <a:t>in</a:t>
            </a:r>
            <a:r>
              <a:rPr sz="3300" spc="-40" dirty="0"/>
              <a:t> </a:t>
            </a:r>
            <a:r>
              <a:rPr sz="3300" dirty="0"/>
              <a:t>a</a:t>
            </a:r>
            <a:r>
              <a:rPr sz="3300" spc="-25" dirty="0"/>
              <a:t> </a:t>
            </a:r>
            <a:r>
              <a:rPr sz="3300" spc="-10" dirty="0"/>
              <a:t>pregnant </a:t>
            </a:r>
            <a:r>
              <a:rPr sz="3300" dirty="0"/>
              <a:t>female</a:t>
            </a:r>
            <a:r>
              <a:rPr sz="3300" spc="-50" dirty="0"/>
              <a:t> </a:t>
            </a:r>
            <a:r>
              <a:rPr sz="3300" dirty="0"/>
              <a:t>with</a:t>
            </a:r>
            <a:r>
              <a:rPr sz="3300" spc="-55" dirty="0"/>
              <a:t> </a:t>
            </a:r>
            <a:r>
              <a:rPr sz="3300" spc="-10" dirty="0"/>
              <a:t>asthma</a:t>
            </a:r>
            <a:endParaRPr sz="3300"/>
          </a:p>
          <a:p>
            <a:pPr algn="ctr">
              <a:lnSpc>
                <a:spcPct val="100000"/>
              </a:lnSpc>
            </a:pPr>
            <a:r>
              <a:rPr sz="3300" dirty="0"/>
              <a:t>(effects</a:t>
            </a:r>
            <a:r>
              <a:rPr sz="3300" spc="-15" dirty="0"/>
              <a:t> </a:t>
            </a:r>
            <a:r>
              <a:rPr sz="3300" dirty="0"/>
              <a:t>of</a:t>
            </a:r>
            <a:r>
              <a:rPr sz="3300" spc="-30" dirty="0"/>
              <a:t> </a:t>
            </a:r>
            <a:r>
              <a:rPr sz="3300" dirty="0"/>
              <a:t>asthma</a:t>
            </a:r>
            <a:r>
              <a:rPr sz="3300" spc="-20" dirty="0"/>
              <a:t> </a:t>
            </a:r>
            <a:r>
              <a:rPr sz="3300" dirty="0"/>
              <a:t>on</a:t>
            </a:r>
            <a:r>
              <a:rPr sz="3300" spc="-25" dirty="0"/>
              <a:t> </a:t>
            </a:r>
            <a:r>
              <a:rPr sz="3300" spc="-10" dirty="0"/>
              <a:t>pregnancy)</a:t>
            </a:r>
            <a:endParaRPr sz="33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3810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2235"/>
            <a:ext cx="62782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064" marR="5080" indent="-1777364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Classification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Asthma</a:t>
            </a:r>
            <a:r>
              <a:rPr spc="-35" dirty="0"/>
              <a:t> </a:t>
            </a:r>
            <a:r>
              <a:rPr dirty="0"/>
              <a:t>Severity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its</a:t>
            </a:r>
            <a:r>
              <a:rPr spc="-5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177530" cy="443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According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severity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classified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into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50" dirty="0">
                <a:latin typeface="Georgia"/>
                <a:cs typeface="Georgia"/>
              </a:rPr>
              <a:t>4 	</a:t>
            </a:r>
            <a:r>
              <a:rPr sz="2700" spc="-20" dirty="0">
                <a:latin typeface="Georgia"/>
                <a:cs typeface="Georgia"/>
              </a:rPr>
              <a:t>types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1.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Mild</a:t>
            </a:r>
            <a:r>
              <a:rPr sz="2700" spc="-10" dirty="0">
                <a:latin typeface="Georgia"/>
                <a:cs typeface="Georgia"/>
              </a:rPr>
              <a:t> intermittent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Management: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Step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1</a:t>
            </a:r>
            <a:endParaRPr sz="22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2.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Mild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persistent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Management: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Step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2</a:t>
            </a:r>
            <a:endParaRPr sz="22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2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3.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Moderate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persistent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Management: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Step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3</a:t>
            </a:r>
            <a:endParaRPr sz="22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4.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Severe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persistent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Management: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Step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4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or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5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0207" y="222504"/>
            <a:ext cx="1051559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3999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2592705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Complications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8148955" cy="40652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Pre-Eclampsia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Preterm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labour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Low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birthweight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Congenital</a:t>
            </a:r>
            <a:r>
              <a:rPr sz="2700" spc="-10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anomalies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Spontaneous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abortions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Increased</a:t>
            </a:r>
            <a:r>
              <a:rPr sz="2700" spc="-10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fetal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maternal</a:t>
            </a:r>
            <a:r>
              <a:rPr sz="2700" spc="-9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mortality</a:t>
            </a:r>
            <a:endParaRPr sz="2700">
              <a:latin typeface="Georgia"/>
              <a:cs typeface="Georgia"/>
            </a:endParaRPr>
          </a:p>
          <a:p>
            <a:pPr marL="560705" marR="5080" lvl="1" indent="-274320" algn="just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Note:</a:t>
            </a:r>
            <a:r>
              <a:rPr sz="2200" spc="-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all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above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complication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are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associated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with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poor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asthma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control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asthma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exacerbation(chronic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acute</a:t>
            </a:r>
            <a:r>
              <a:rPr sz="2200" spc="-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hypoxia),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these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can</a:t>
            </a:r>
            <a:r>
              <a:rPr sz="2200" spc="-3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be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avoided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606" y="78435"/>
            <a:ext cx="67043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spc="-15" dirty="0"/>
              <a:t> </a:t>
            </a:r>
            <a:r>
              <a:rPr spc="-10" dirty="0"/>
              <a:t>INTEGRATION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clinical</a:t>
            </a:r>
            <a:r>
              <a:rPr spc="-65" dirty="0"/>
              <a:t> </a:t>
            </a:r>
            <a:r>
              <a:rPr dirty="0"/>
              <a:t>features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asthma</a:t>
            </a:r>
            <a:r>
              <a:rPr spc="-6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075930" cy="348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48335" indent="-27305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More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than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type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respiratory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symptoms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as 	</a:t>
            </a:r>
            <a:r>
              <a:rPr sz="2700" dirty="0">
                <a:latin typeface="Georgia"/>
                <a:cs typeface="Georgia"/>
              </a:rPr>
              <a:t>wheeze,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shortness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breath,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cough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that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vary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in 	</a:t>
            </a:r>
            <a:r>
              <a:rPr sz="2700" dirty="0">
                <a:latin typeface="Georgia"/>
                <a:cs typeface="Georgia"/>
              </a:rPr>
              <a:t>intensity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over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time.</a:t>
            </a:r>
            <a:endParaRPr sz="2700">
              <a:latin typeface="Georgia"/>
              <a:cs typeface="Georgia"/>
            </a:endParaRPr>
          </a:p>
          <a:p>
            <a:pPr marL="285750" marR="5080" indent="-273050" algn="just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GPE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reveals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tachypnea,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retraction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sternomastoid 	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abdominal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pectoralis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muscles,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agitation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due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to 	</a:t>
            </a:r>
            <a:r>
              <a:rPr sz="2700" dirty="0">
                <a:latin typeface="Georgia"/>
                <a:cs typeface="Georgia"/>
              </a:rPr>
              <a:t>hypoxia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pulsus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paradoxus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(&gt;20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mmHg)</a:t>
            </a:r>
            <a:endParaRPr sz="2700">
              <a:latin typeface="Georgia"/>
              <a:cs typeface="Georgia"/>
            </a:endParaRPr>
          </a:p>
          <a:p>
            <a:pPr marL="285750" marR="992505" indent="-273050" algn="just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Diffuse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wheezes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long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high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pitched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sound</a:t>
            </a:r>
            <a:r>
              <a:rPr sz="2700" spc="-35" dirty="0">
                <a:latin typeface="Georgia"/>
                <a:cs typeface="Georgia"/>
              </a:rPr>
              <a:t> on 	</a:t>
            </a:r>
            <a:r>
              <a:rPr sz="2700" dirty="0">
                <a:latin typeface="Georgia"/>
                <a:cs typeface="Georgia"/>
              </a:rPr>
              <a:t>expiration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occasionally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inspiration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2816" y="3017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420" y="2235"/>
            <a:ext cx="46869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 marR="5080" indent="-794385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spc="-15" dirty="0"/>
              <a:t> </a:t>
            </a:r>
            <a:r>
              <a:rPr spc="-10" dirty="0"/>
              <a:t>INTEGRATION PRE-ECLAMPSIA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pc="-10" dirty="0"/>
              <a:t>Pre-</a:t>
            </a:r>
            <a:r>
              <a:rPr dirty="0"/>
              <a:t>eclampsia</a:t>
            </a:r>
            <a:r>
              <a:rPr spc="-3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known to</a:t>
            </a:r>
            <a:r>
              <a:rPr spc="5" dirty="0"/>
              <a:t> </a:t>
            </a:r>
            <a:r>
              <a:rPr dirty="0"/>
              <a:t>occur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40" dirty="0"/>
              <a:t>5-</a:t>
            </a:r>
            <a:r>
              <a:rPr dirty="0"/>
              <a:t>8</a:t>
            </a:r>
            <a:r>
              <a:rPr spc="-10" dirty="0"/>
              <a:t> </a:t>
            </a:r>
            <a:r>
              <a:rPr dirty="0"/>
              <a:t>percent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all 	</a:t>
            </a:r>
            <a:r>
              <a:rPr dirty="0"/>
              <a:t>pregnancies</a:t>
            </a:r>
            <a:r>
              <a:rPr spc="-85" dirty="0"/>
              <a:t> </a:t>
            </a:r>
            <a:r>
              <a:rPr dirty="0"/>
              <a:t>with</a:t>
            </a:r>
            <a:r>
              <a:rPr spc="-55" dirty="0"/>
              <a:t> </a:t>
            </a:r>
            <a:r>
              <a:rPr spc="-10" dirty="0"/>
              <a:t>asthma.</a:t>
            </a:r>
          </a:p>
          <a:p>
            <a:pPr marL="285750" marR="297815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Women</a:t>
            </a:r>
            <a:r>
              <a:rPr spc="-40" dirty="0"/>
              <a:t> </a:t>
            </a:r>
            <a:r>
              <a:rPr dirty="0"/>
              <a:t>may</a:t>
            </a:r>
            <a:r>
              <a:rPr spc="-35" dirty="0"/>
              <a:t> </a:t>
            </a:r>
            <a:r>
              <a:rPr dirty="0"/>
              <a:t>present</a:t>
            </a:r>
            <a:r>
              <a:rPr spc="-50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elevated</a:t>
            </a:r>
            <a:r>
              <a:rPr spc="-40" dirty="0"/>
              <a:t> </a:t>
            </a:r>
            <a:r>
              <a:rPr dirty="0"/>
              <a:t>blood</a:t>
            </a:r>
            <a:r>
              <a:rPr spc="-35" dirty="0"/>
              <a:t> </a:t>
            </a:r>
            <a:r>
              <a:rPr spc="-10" dirty="0"/>
              <a:t>pressure, 	</a:t>
            </a:r>
            <a:r>
              <a:rPr dirty="0"/>
              <a:t>swelling,</a:t>
            </a:r>
            <a:r>
              <a:rPr spc="-40" dirty="0"/>
              <a:t> </a:t>
            </a:r>
            <a:r>
              <a:rPr dirty="0"/>
              <a:t>protein</a:t>
            </a:r>
            <a:r>
              <a:rPr spc="-4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urine,</a:t>
            </a:r>
            <a:r>
              <a:rPr spc="-20" dirty="0"/>
              <a:t> </a:t>
            </a:r>
            <a:r>
              <a:rPr dirty="0"/>
              <a:t>headaches,</a:t>
            </a:r>
            <a:r>
              <a:rPr spc="-20" dirty="0"/>
              <a:t> </a:t>
            </a:r>
            <a:r>
              <a:rPr spc="-10" dirty="0"/>
              <a:t>abdominal 	</a:t>
            </a:r>
            <a:r>
              <a:rPr dirty="0"/>
              <a:t>pain,</a:t>
            </a:r>
            <a:r>
              <a:rPr spc="-65" dirty="0"/>
              <a:t> </a:t>
            </a:r>
            <a:r>
              <a:rPr dirty="0"/>
              <a:t>visual</a:t>
            </a:r>
            <a:r>
              <a:rPr spc="-55" dirty="0"/>
              <a:t> </a:t>
            </a:r>
            <a:r>
              <a:rPr dirty="0"/>
              <a:t>changes</a:t>
            </a:r>
            <a:r>
              <a:rPr spc="-5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associated</a:t>
            </a:r>
            <a:r>
              <a:rPr spc="-50" dirty="0"/>
              <a:t> </a:t>
            </a:r>
            <a:r>
              <a:rPr spc="-10" dirty="0"/>
              <a:t>vomiting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643" y="274320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100" spc="-10" dirty="0"/>
              <a:t>HORIZONTAL</a:t>
            </a:r>
            <a:r>
              <a:rPr sz="3100" spc="-105" dirty="0"/>
              <a:t> </a:t>
            </a:r>
            <a:r>
              <a:rPr sz="3100" spc="-10" dirty="0"/>
              <a:t>INTEGRATION</a:t>
            </a:r>
            <a:endParaRPr sz="31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100" dirty="0"/>
              <a:t>labour</a:t>
            </a:r>
            <a:r>
              <a:rPr sz="3100" spc="-60" dirty="0"/>
              <a:t> </a:t>
            </a:r>
            <a:r>
              <a:rPr sz="3100" dirty="0"/>
              <a:t>and</a:t>
            </a:r>
            <a:r>
              <a:rPr sz="3100" spc="-65" dirty="0"/>
              <a:t> </a:t>
            </a:r>
            <a:r>
              <a:rPr sz="3100" spc="-10" dirty="0"/>
              <a:t>puerperium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335009" cy="388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There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less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chances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exacerbations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during 	</a:t>
            </a:r>
            <a:r>
              <a:rPr sz="2700" dirty="0">
                <a:latin typeface="Georgia"/>
                <a:cs typeface="Georgia"/>
              </a:rPr>
              <a:t>labor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due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excess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stress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hormone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like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cortisol</a:t>
            </a:r>
            <a:endParaRPr sz="2700">
              <a:latin typeface="Georgia"/>
              <a:cs typeface="Georgia"/>
            </a:endParaRPr>
          </a:p>
          <a:p>
            <a:pPr marL="285750" marR="488315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Some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drugs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induce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labor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can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cause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airway 	</a:t>
            </a:r>
            <a:r>
              <a:rPr sz="2700" dirty="0">
                <a:latin typeface="Georgia"/>
                <a:cs typeface="Georgia"/>
              </a:rPr>
              <a:t>narrowing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like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PGF-</a:t>
            </a:r>
            <a:r>
              <a:rPr sz="2700" dirty="0">
                <a:latin typeface="Georgia"/>
                <a:cs typeface="Georgia"/>
              </a:rPr>
              <a:t>2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etc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shoul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not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used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Oxytocin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safe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better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alternative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If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exacerbation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occurs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it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can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cause: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uterine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hemorrhage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neonatal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hypoxia,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distress,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hypoglycemia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neonatal</a:t>
            </a:r>
            <a:endParaRPr sz="2200">
              <a:latin typeface="Georgia"/>
              <a:cs typeface="Georgia"/>
            </a:endParaRPr>
          </a:p>
          <a:p>
            <a:pPr marL="560705">
              <a:lnSpc>
                <a:spcPct val="100000"/>
              </a:lnSpc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seizures</a:t>
            </a:r>
            <a:r>
              <a:rPr sz="2200" spc="-10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36B85"/>
                </a:solidFill>
                <a:latin typeface="Georgia"/>
                <a:cs typeface="Georgia"/>
              </a:rPr>
              <a:t>etc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2636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88163"/>
            <a:ext cx="7468234" cy="525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995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VERTICAL</a:t>
            </a:r>
            <a:r>
              <a:rPr sz="2400" spc="-4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INTEGRATION</a:t>
            </a:r>
            <a:endParaRPr sz="2400">
              <a:latin typeface="Georgia"/>
              <a:cs typeface="Georgia"/>
            </a:endParaRPr>
          </a:p>
          <a:p>
            <a:pPr marL="906144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SIGNS</a:t>
            </a:r>
            <a:r>
              <a:rPr sz="2400" spc="-5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AND</a:t>
            </a:r>
            <a:r>
              <a:rPr sz="2400" spc="-6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SYMPTOMS</a:t>
            </a:r>
            <a:r>
              <a:rPr sz="2400" spc="-4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OF</a:t>
            </a:r>
            <a:r>
              <a:rPr sz="2400" spc="-5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SEVERE</a:t>
            </a:r>
            <a:r>
              <a:rPr sz="2400" spc="-6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ASTHMA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24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Difficulty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completing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short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sentences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Severe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apprehension,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feeling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doom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Pulse&gt;110,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R/R&gt;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30,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cyanosis,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Reduced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breath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sounds,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silent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chest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Distension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jugular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venous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pressure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Drowsy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Unconciousness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Low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O2</a:t>
            </a:r>
            <a:r>
              <a:rPr sz="2700" spc="-20" dirty="0">
                <a:latin typeface="Georgia"/>
                <a:cs typeface="Georgia"/>
              </a:rPr>
              <a:t> sats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88163"/>
            <a:ext cx="8004809" cy="585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algn="ctr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VERTICAL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	</a:t>
            </a: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INTEGRATION</a:t>
            </a:r>
            <a:endParaRPr sz="2400">
              <a:latin typeface="Georgia"/>
              <a:cs typeface="Georgia"/>
            </a:endParaRPr>
          </a:p>
          <a:p>
            <a:pPr marL="37211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DIAGNOSTICS</a:t>
            </a:r>
            <a:r>
              <a:rPr sz="2400" spc="-4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FOR</a:t>
            </a:r>
            <a:r>
              <a:rPr sz="2400" spc="-5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ASTHMA</a:t>
            </a:r>
            <a:r>
              <a:rPr sz="2400" spc="-6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A9799"/>
                </a:solidFill>
                <a:latin typeface="Georgia"/>
                <a:cs typeface="Georgia"/>
              </a:rPr>
              <a:t>IN</a:t>
            </a:r>
            <a:r>
              <a:rPr sz="2400" spc="-5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7A9799"/>
                </a:solidFill>
                <a:latin typeface="Georgia"/>
                <a:cs typeface="Georgia"/>
              </a:rPr>
              <a:t>PREGNANCY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24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Diagnosis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usually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made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clinicaly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and</a:t>
            </a:r>
            <a:endParaRPr sz="2700">
              <a:latin typeface="Georgia"/>
              <a:cs typeface="Georgia"/>
            </a:endParaRPr>
          </a:p>
          <a:p>
            <a:pPr marL="285750" marR="235585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SPIROMETRY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can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used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diagnose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in 	</a:t>
            </a:r>
            <a:r>
              <a:rPr sz="2700" spc="-10" dirty="0">
                <a:latin typeface="Georgia"/>
                <a:cs typeface="Georgia"/>
              </a:rPr>
              <a:t>pregnancy.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Positive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bronchodilator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reversibility</a:t>
            </a:r>
            <a:r>
              <a:rPr sz="2700" spc="-95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test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Decreased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peak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expiratory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flow(PEF)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rate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FEV 	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second..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Mild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reduction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FVC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.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Increased 	</a:t>
            </a:r>
            <a:r>
              <a:rPr sz="2700" dirty="0">
                <a:latin typeface="Georgia"/>
                <a:cs typeface="Georgia"/>
              </a:rPr>
              <a:t>Residual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Volume</a:t>
            </a:r>
            <a:endParaRPr sz="2700">
              <a:latin typeface="Georgia"/>
              <a:cs typeface="Georgia"/>
            </a:endParaRPr>
          </a:p>
          <a:p>
            <a:pPr marL="285750" marR="191135" indent="-273050" algn="just">
              <a:lnSpc>
                <a:spcPct val="100000"/>
              </a:lnSpc>
              <a:spcBef>
                <a:spcPts val="67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FeNO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fraction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exhaled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nitric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oxide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blood 	</a:t>
            </a:r>
            <a:r>
              <a:rPr sz="2700" dirty="0">
                <a:latin typeface="Georgia"/>
                <a:cs typeface="Georgia"/>
              </a:rPr>
              <a:t>eosinophil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counts,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are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significant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tools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for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asthma 	assessment.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0916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52400" y="2514599"/>
              <a:ext cx="8839200" cy="4191000"/>
            </a:xfrm>
            <a:custGeom>
              <a:avLst/>
              <a:gdLst/>
              <a:ahLst/>
              <a:cxnLst/>
              <a:rect l="l" t="t" r="r" b="b"/>
              <a:pathLst>
                <a:path w="8839200" h="4191000">
                  <a:moveTo>
                    <a:pt x="8839200" y="4186428"/>
                  </a:moveTo>
                  <a:lnTo>
                    <a:pt x="0" y="4186428"/>
                  </a:lnTo>
                  <a:lnTo>
                    <a:pt x="0" y="4191000"/>
                  </a:lnTo>
                  <a:lnTo>
                    <a:pt x="8839200" y="4191000"/>
                  </a:lnTo>
                  <a:lnTo>
                    <a:pt x="8839200" y="4186428"/>
                  </a:lnTo>
                  <a:close/>
                </a:path>
                <a:path w="8839200" h="4191000">
                  <a:moveTo>
                    <a:pt x="8839200" y="0"/>
                  </a:moveTo>
                  <a:lnTo>
                    <a:pt x="0" y="0"/>
                  </a:lnTo>
                  <a:lnTo>
                    <a:pt x="0" y="3877056"/>
                  </a:lnTo>
                  <a:lnTo>
                    <a:pt x="8839200" y="3877056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C5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251460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2514600"/>
                  </a:lnTo>
                  <a:lnTo>
                    <a:pt x="8991600" y="2514600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51460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2514600"/>
                  </a:lnTo>
                  <a:lnTo>
                    <a:pt x="9144000" y="3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447" y="2420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7050" y="2185416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106" y="234950"/>
                  </a:lnTo>
                  <a:lnTo>
                    <a:pt x="0" y="237490"/>
                  </a:lnTo>
                  <a:lnTo>
                    <a:pt x="5079" y="284480"/>
                  </a:lnTo>
                  <a:lnTo>
                    <a:pt x="19050" y="328930"/>
                  </a:lnTo>
                  <a:lnTo>
                    <a:pt x="41021" y="368300"/>
                  </a:lnTo>
                  <a:lnTo>
                    <a:pt x="69976" y="403860"/>
                  </a:lnTo>
                  <a:lnTo>
                    <a:pt x="104901" y="431800"/>
                  </a:lnTo>
                  <a:lnTo>
                    <a:pt x="145161" y="453390"/>
                  </a:lnTo>
                  <a:lnTo>
                    <a:pt x="189484" y="46736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17966" y="215900"/>
                  </a:lnTo>
                  <a:lnTo>
                    <a:pt x="18034" y="214630"/>
                  </a:lnTo>
                  <a:lnTo>
                    <a:pt x="26670" y="171450"/>
                  </a:lnTo>
                  <a:lnTo>
                    <a:pt x="43179" y="132080"/>
                  </a:lnTo>
                  <a:lnTo>
                    <a:pt x="66675" y="97790"/>
                  </a:lnTo>
                  <a:lnTo>
                    <a:pt x="96265" y="67310"/>
                  </a:lnTo>
                  <a:lnTo>
                    <a:pt x="131190" y="44450"/>
                  </a:lnTo>
                  <a:lnTo>
                    <a:pt x="170307" y="26670"/>
                  </a:lnTo>
                  <a:lnTo>
                    <a:pt x="212851" y="1905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3457" y="256540"/>
                  </a:lnTo>
                  <a:lnTo>
                    <a:pt x="453389" y="257810"/>
                  </a:lnTo>
                  <a:lnTo>
                    <a:pt x="444753" y="300990"/>
                  </a:lnTo>
                  <a:lnTo>
                    <a:pt x="428371" y="340360"/>
                  </a:lnTo>
                  <a:lnTo>
                    <a:pt x="404749" y="374650"/>
                  </a:lnTo>
                  <a:lnTo>
                    <a:pt x="375158" y="405130"/>
                  </a:lnTo>
                  <a:lnTo>
                    <a:pt x="340360" y="427990"/>
                  </a:lnTo>
                  <a:lnTo>
                    <a:pt x="301244" y="444500"/>
                  </a:lnTo>
                  <a:lnTo>
                    <a:pt x="258572" y="45339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317" y="237490"/>
                  </a:lnTo>
                  <a:lnTo>
                    <a:pt x="471424" y="234950"/>
                  </a:lnTo>
                  <a:lnTo>
                    <a:pt x="466344" y="187960"/>
                  </a:lnTo>
                  <a:lnTo>
                    <a:pt x="452374" y="143510"/>
                  </a:lnTo>
                  <a:lnTo>
                    <a:pt x="430402" y="102870"/>
                  </a:lnTo>
                  <a:lnTo>
                    <a:pt x="401574" y="68580"/>
                  </a:lnTo>
                  <a:lnTo>
                    <a:pt x="366522" y="3937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686" y="25400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737" y="21844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96361" y="2797581"/>
            <a:ext cx="3317240" cy="120096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D</a:t>
            </a:r>
            <a:r>
              <a:rPr sz="1600" b="1" spc="-1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636B85"/>
                </a:solidFill>
                <a:latin typeface="Georgia"/>
                <a:cs typeface="Georgia"/>
              </a:rPr>
              <a:t>R</a:t>
            </a:r>
            <a:r>
              <a:rPr sz="1600" b="1" spc="60" dirty="0">
                <a:solidFill>
                  <a:srgbClr val="636B85"/>
                </a:solidFill>
                <a:latin typeface="Georgia"/>
                <a:cs typeface="Georgia"/>
              </a:rPr>
              <a:t> 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F</a:t>
            </a:r>
            <a:r>
              <a:rPr sz="1600" b="1" spc="-1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A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R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A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636B85"/>
                </a:solidFill>
                <a:latin typeface="Georgia"/>
                <a:cs typeface="Georgia"/>
              </a:rPr>
              <a:t>N</a:t>
            </a:r>
            <a:r>
              <a:rPr sz="1600" b="1" spc="45" dirty="0">
                <a:solidFill>
                  <a:srgbClr val="636B85"/>
                </a:solidFill>
                <a:latin typeface="Georgia"/>
                <a:cs typeface="Georgia"/>
              </a:rPr>
              <a:t>  </a:t>
            </a:r>
            <a:r>
              <a:rPr sz="1600" b="1" spc="-25" dirty="0">
                <a:solidFill>
                  <a:srgbClr val="636B85"/>
                </a:solidFill>
                <a:latin typeface="Georgia"/>
                <a:cs typeface="Georgia"/>
              </a:rPr>
              <a:t>M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A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Q</a:t>
            </a:r>
            <a:r>
              <a:rPr sz="1600" b="1" spc="-1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B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O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O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636B85"/>
                </a:solidFill>
                <a:latin typeface="Georgia"/>
                <a:cs typeface="Georgia"/>
              </a:rPr>
              <a:t>L</a:t>
            </a:r>
            <a:endParaRPr sz="1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  <a:tabLst>
                <a:tab pos="1695450" algn="l"/>
              </a:tabLst>
            </a:pP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A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S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S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636B85"/>
                </a:solidFill>
                <a:latin typeface="Georgia"/>
                <a:cs typeface="Georgia"/>
              </a:rPr>
              <a:t>I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S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T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A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636B85"/>
                </a:solidFill>
                <a:latin typeface="Georgia"/>
                <a:cs typeface="Georgia"/>
              </a:rPr>
              <a:t>N</a:t>
            </a:r>
            <a:r>
              <a:rPr sz="1600" b="1" spc="-1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636B85"/>
                </a:solidFill>
                <a:latin typeface="Georgia"/>
                <a:cs typeface="Georgia"/>
              </a:rPr>
              <a:t>T</a:t>
            </a:r>
            <a:r>
              <a:rPr sz="1600" b="1" dirty="0">
                <a:solidFill>
                  <a:srgbClr val="636B85"/>
                </a:solidFill>
                <a:latin typeface="Georgia"/>
                <a:cs typeface="Georgia"/>
              </a:rPr>
              <a:t>	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P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R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O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F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636B85"/>
                </a:solidFill>
                <a:latin typeface="Georgia"/>
                <a:cs typeface="Georgia"/>
              </a:rPr>
              <a:t>E</a:t>
            </a:r>
            <a:r>
              <a:rPr sz="1600" b="1" spc="-1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S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S</a:t>
            </a:r>
            <a:r>
              <a:rPr sz="1600" b="1" spc="-1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O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60" dirty="0">
                <a:solidFill>
                  <a:srgbClr val="636B85"/>
                </a:solidFill>
                <a:latin typeface="Georgia"/>
                <a:cs typeface="Georgia"/>
              </a:rPr>
              <a:t>R</a:t>
            </a:r>
            <a:endParaRPr sz="1600" dirty="0">
              <a:latin typeface="Georgia"/>
              <a:cs typeface="Georgia"/>
            </a:endParaRPr>
          </a:p>
          <a:p>
            <a:pPr marL="1270" algn="ctr">
              <a:lnSpc>
                <a:spcPct val="100000"/>
              </a:lnSpc>
              <a:spcBef>
                <a:spcPts val="385"/>
              </a:spcBef>
            </a:pPr>
            <a:r>
              <a:rPr lang="en-US" sz="1600" b="1" spc="-20" smtClean="0">
                <a:solidFill>
                  <a:srgbClr val="636B85"/>
                </a:solidFill>
                <a:latin typeface="Georgia"/>
                <a:cs typeface="Georgia"/>
              </a:rPr>
              <a:t>RAWALPINDI TEACHING </a:t>
            </a:r>
          </a:p>
          <a:p>
            <a:pPr marL="1270" algn="ctr">
              <a:lnSpc>
                <a:spcPct val="100000"/>
              </a:lnSpc>
              <a:spcBef>
                <a:spcPts val="385"/>
              </a:spcBef>
            </a:pPr>
            <a:r>
              <a:rPr sz="1600" b="1" spc="-20" smtClean="0">
                <a:solidFill>
                  <a:srgbClr val="636B85"/>
                </a:solidFill>
                <a:latin typeface="Georgia"/>
                <a:cs typeface="Georgia"/>
              </a:rPr>
              <a:t>H</a:t>
            </a:r>
            <a:r>
              <a:rPr sz="1600" b="1" spc="-155" smtClean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O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S</a:t>
            </a:r>
            <a:r>
              <a:rPr sz="1600" b="1" spc="-1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P</a:t>
            </a:r>
            <a:r>
              <a:rPr sz="1600" b="1" spc="-1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636B85"/>
                </a:solidFill>
                <a:latin typeface="Georgia"/>
                <a:cs typeface="Georgia"/>
              </a:rPr>
              <a:t>I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T</a:t>
            </a:r>
            <a:r>
              <a:rPr sz="1600" b="1" spc="-1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636B85"/>
                </a:solidFill>
                <a:latin typeface="Georgia"/>
                <a:cs typeface="Georgia"/>
              </a:rPr>
              <a:t>A</a:t>
            </a:r>
            <a:r>
              <a:rPr sz="1600" b="1" spc="-1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636B85"/>
                </a:solidFill>
                <a:latin typeface="Georgia"/>
                <a:cs typeface="Georgia"/>
              </a:rPr>
              <a:t>L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04441" y="702309"/>
            <a:ext cx="33064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D16248"/>
                </a:solidFill>
              </a:rPr>
              <a:t>ASTHMA</a:t>
            </a:r>
            <a:r>
              <a:rPr sz="4200" spc="-185" dirty="0">
                <a:solidFill>
                  <a:srgbClr val="D16248"/>
                </a:solidFill>
              </a:rPr>
              <a:t> </a:t>
            </a:r>
            <a:r>
              <a:rPr sz="4200" spc="-25" dirty="0">
                <a:solidFill>
                  <a:srgbClr val="D16248"/>
                </a:solidFill>
              </a:rPr>
              <a:t>IN </a:t>
            </a:r>
            <a:r>
              <a:rPr sz="4200" spc="-10" dirty="0">
                <a:solidFill>
                  <a:srgbClr val="D16248"/>
                </a:solidFill>
              </a:rPr>
              <a:t>PREGNANCY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spc="-15" dirty="0"/>
              <a:t> </a:t>
            </a:r>
            <a:r>
              <a:rPr spc="-10" dirty="0"/>
              <a:t>INTEGRATION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CO-</a:t>
            </a:r>
            <a:r>
              <a:rPr dirty="0"/>
              <a:t>MORBIDS</a:t>
            </a:r>
            <a:r>
              <a:rPr spc="-100" dirty="0"/>
              <a:t> </a:t>
            </a:r>
            <a:r>
              <a:rPr spc="-10" dirty="0"/>
              <a:t>ASSOCIATED</a:t>
            </a:r>
            <a:r>
              <a:rPr spc="-110" dirty="0"/>
              <a:t> </a:t>
            </a:r>
            <a:r>
              <a:rPr dirty="0"/>
              <a:t>WITH</a:t>
            </a:r>
            <a:r>
              <a:rPr spc="-110" dirty="0"/>
              <a:t> </a:t>
            </a:r>
            <a:r>
              <a:rPr spc="-10" dirty="0"/>
              <a:t>ASTHMA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7524750" cy="29895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These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morbids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increase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risk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attack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Allergic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rhinitis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20" dirty="0">
                <a:latin typeface="Georgia"/>
                <a:cs typeface="Georgia"/>
              </a:rPr>
              <a:t>GERD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Sinusitis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Bronchiectasis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Obesity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2816" y="1112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spc="-15" dirty="0"/>
              <a:t> </a:t>
            </a:r>
            <a:r>
              <a:rPr spc="-10" dirty="0"/>
              <a:t>INTEGRATION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Asthma</a:t>
            </a:r>
            <a:r>
              <a:rPr spc="-100" dirty="0"/>
              <a:t> </a:t>
            </a:r>
            <a:r>
              <a:rPr spc="-10" dirty="0"/>
              <a:t>Monitoring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61193"/>
            <a:ext cx="7714615" cy="36887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90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dirty="0">
                <a:latin typeface="Georgia"/>
                <a:cs typeface="Georgia"/>
              </a:rPr>
              <a:t>Clinical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Assesment</a:t>
            </a:r>
            <a:endParaRPr sz="2800">
              <a:latin typeface="Georgia"/>
              <a:cs typeface="Georgia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9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0705" algn="l"/>
              </a:tabLst>
            </a:pP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Day</a:t>
            </a:r>
            <a:r>
              <a:rPr sz="24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time,</a:t>
            </a:r>
            <a:r>
              <a:rPr sz="24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night</a:t>
            </a:r>
            <a:r>
              <a:rPr sz="24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time</a:t>
            </a:r>
            <a:r>
              <a:rPr sz="24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symptoms,</a:t>
            </a:r>
            <a:r>
              <a:rPr sz="2400" spc="-1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activity</a:t>
            </a:r>
            <a:r>
              <a:rPr sz="24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limitation</a:t>
            </a:r>
            <a:r>
              <a:rPr sz="24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636B85"/>
                </a:solidFill>
                <a:latin typeface="Georgia"/>
                <a:cs typeface="Georgia"/>
              </a:rPr>
              <a:t>as </a:t>
            </a: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mentioned</a:t>
            </a:r>
            <a:r>
              <a:rPr sz="2400" spc="-10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636B85"/>
                </a:solidFill>
                <a:latin typeface="Georgia"/>
                <a:cs typeface="Georgia"/>
              </a:rPr>
              <a:t>above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spc="-10" dirty="0">
                <a:latin typeface="Georgia"/>
                <a:cs typeface="Georgia"/>
              </a:rPr>
              <a:t>Spirometery</a:t>
            </a:r>
            <a:endParaRPr sz="28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9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0705" algn="l"/>
              </a:tabLst>
            </a:pPr>
            <a:r>
              <a:rPr sz="2400" spc="-10" dirty="0">
                <a:solidFill>
                  <a:srgbClr val="636B85"/>
                </a:solidFill>
                <a:latin typeface="Georgia"/>
                <a:cs typeface="Georgia"/>
              </a:rPr>
              <a:t>monthly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dirty="0">
                <a:latin typeface="Georgia"/>
                <a:cs typeface="Georgia"/>
              </a:rPr>
              <a:t>PEF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metery</a:t>
            </a:r>
            <a:endParaRPr sz="28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9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0705" algn="l"/>
              </a:tabLst>
            </a:pP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twice</a:t>
            </a:r>
            <a:r>
              <a:rPr sz="2400" spc="-20" dirty="0">
                <a:solidFill>
                  <a:srgbClr val="636B85"/>
                </a:solidFill>
                <a:latin typeface="Georgia"/>
                <a:cs typeface="Georgia"/>
              </a:rPr>
              <a:t> daily</a:t>
            </a:r>
            <a:endParaRPr sz="24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400" dirty="0">
                <a:latin typeface="Georgia"/>
                <a:cs typeface="Georgia"/>
              </a:rPr>
              <a:t>After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waking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morning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12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hours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after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0688" y="2636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HORIZONTAL</a:t>
            </a:r>
            <a:r>
              <a:rPr spc="-100" dirty="0"/>
              <a:t> </a:t>
            </a:r>
            <a:r>
              <a:rPr spc="-10" dirty="0"/>
              <a:t>INTEGRATION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Risk</a:t>
            </a:r>
            <a:r>
              <a:rPr spc="-85" dirty="0"/>
              <a:t> </a:t>
            </a:r>
            <a:r>
              <a:rPr dirty="0"/>
              <a:t>factors</a:t>
            </a:r>
            <a:r>
              <a:rPr spc="-90" dirty="0"/>
              <a:t> </a:t>
            </a:r>
            <a:r>
              <a:rPr dirty="0"/>
              <a:t>associated</a:t>
            </a:r>
            <a:r>
              <a:rPr spc="-85" dirty="0"/>
              <a:t> </a:t>
            </a:r>
            <a:r>
              <a:rPr dirty="0"/>
              <a:t>with</a:t>
            </a:r>
            <a:r>
              <a:rPr spc="-90" dirty="0"/>
              <a:t> </a:t>
            </a:r>
            <a:r>
              <a:rPr dirty="0"/>
              <a:t>Asthma</a:t>
            </a:r>
            <a:r>
              <a:rPr spc="-85" dirty="0"/>
              <a:t> </a:t>
            </a:r>
            <a:r>
              <a:rPr spc="-10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1816100" cy="24961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Cold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air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Allergens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Exercise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Smoking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URTIs</a:t>
            </a:r>
            <a:r>
              <a:rPr sz="2700" spc="-25" dirty="0">
                <a:latin typeface="Georgia"/>
                <a:cs typeface="Georgia"/>
              </a:rPr>
              <a:t> etc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0916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4404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 </a:t>
            </a:r>
            <a:r>
              <a:rPr spc="-10" dirty="0"/>
              <a:t>INTEGRATION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Management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asthma</a:t>
            </a:r>
            <a:r>
              <a:rPr spc="-7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7085330" cy="247205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GOALS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Complete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asthma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control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with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optimum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medications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Prevent</a:t>
            </a:r>
            <a:r>
              <a:rPr sz="22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exacerbation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Avoidance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of</a:t>
            </a:r>
            <a:r>
              <a:rPr sz="22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exacerbating</a:t>
            </a:r>
            <a:r>
              <a:rPr sz="2200" spc="-2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factors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like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smoking</a:t>
            </a:r>
            <a:endParaRPr sz="2200">
              <a:latin typeface="Georgia"/>
              <a:cs typeface="Georgia"/>
            </a:endParaRPr>
          </a:p>
          <a:p>
            <a:pPr marL="560705" marR="51435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Treat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any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morboities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which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can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cause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difficulty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36B85"/>
                </a:solidFill>
                <a:latin typeface="Georgia"/>
                <a:cs typeface="Georgia"/>
              </a:rPr>
              <a:t>in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controlling</a:t>
            </a:r>
            <a:r>
              <a:rPr sz="2200" spc="-114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asthma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1543" y="2636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3" name="object 3"/>
            <p:cNvSpPr/>
            <p:nvPr/>
          </p:nvSpPr>
          <p:spPr>
            <a:xfrm>
              <a:off x="149352" y="6388607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106" y="234950"/>
                  </a:lnTo>
                  <a:lnTo>
                    <a:pt x="0" y="237490"/>
                  </a:lnTo>
                  <a:lnTo>
                    <a:pt x="5079" y="284480"/>
                  </a:lnTo>
                  <a:lnTo>
                    <a:pt x="19050" y="328930"/>
                  </a:lnTo>
                  <a:lnTo>
                    <a:pt x="41021" y="368300"/>
                  </a:lnTo>
                  <a:lnTo>
                    <a:pt x="69976" y="403860"/>
                  </a:lnTo>
                  <a:lnTo>
                    <a:pt x="104901" y="431800"/>
                  </a:lnTo>
                  <a:lnTo>
                    <a:pt x="145161" y="453390"/>
                  </a:lnTo>
                  <a:lnTo>
                    <a:pt x="189484" y="46736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17966" y="215900"/>
                  </a:lnTo>
                  <a:lnTo>
                    <a:pt x="18034" y="214630"/>
                  </a:lnTo>
                  <a:lnTo>
                    <a:pt x="26670" y="171450"/>
                  </a:lnTo>
                  <a:lnTo>
                    <a:pt x="43179" y="132080"/>
                  </a:lnTo>
                  <a:lnTo>
                    <a:pt x="66675" y="97790"/>
                  </a:lnTo>
                  <a:lnTo>
                    <a:pt x="96265" y="67310"/>
                  </a:lnTo>
                  <a:lnTo>
                    <a:pt x="131190" y="44450"/>
                  </a:lnTo>
                  <a:lnTo>
                    <a:pt x="170307" y="26670"/>
                  </a:lnTo>
                  <a:lnTo>
                    <a:pt x="212851" y="1905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3457" y="256540"/>
                  </a:lnTo>
                  <a:lnTo>
                    <a:pt x="453389" y="257810"/>
                  </a:lnTo>
                  <a:lnTo>
                    <a:pt x="444753" y="300990"/>
                  </a:lnTo>
                  <a:lnTo>
                    <a:pt x="428371" y="340360"/>
                  </a:lnTo>
                  <a:lnTo>
                    <a:pt x="404749" y="374650"/>
                  </a:lnTo>
                  <a:lnTo>
                    <a:pt x="375158" y="405130"/>
                  </a:lnTo>
                  <a:lnTo>
                    <a:pt x="340360" y="427990"/>
                  </a:lnTo>
                  <a:lnTo>
                    <a:pt x="301244" y="444500"/>
                  </a:lnTo>
                  <a:lnTo>
                    <a:pt x="258572" y="45339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317" y="237490"/>
                  </a:lnTo>
                  <a:lnTo>
                    <a:pt x="471424" y="234950"/>
                  </a:lnTo>
                  <a:lnTo>
                    <a:pt x="466344" y="187960"/>
                  </a:lnTo>
                  <a:lnTo>
                    <a:pt x="452374" y="143510"/>
                  </a:lnTo>
                  <a:lnTo>
                    <a:pt x="430402" y="102870"/>
                  </a:lnTo>
                  <a:lnTo>
                    <a:pt x="401574" y="68580"/>
                  </a:lnTo>
                  <a:lnTo>
                    <a:pt x="366522" y="3937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686" y="25400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737" y="21844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045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Steps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management</a:t>
            </a:r>
            <a:r>
              <a:rPr spc="-50" dirty="0"/>
              <a:t> </a:t>
            </a:r>
            <a:r>
              <a:rPr dirty="0"/>
              <a:t>according</a:t>
            </a:r>
            <a:r>
              <a:rPr spc="-7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GINA</a:t>
            </a:r>
            <a:r>
              <a:rPr spc="-35" dirty="0"/>
              <a:t> </a:t>
            </a:r>
            <a:r>
              <a:rPr spc="-20" dirty="0"/>
              <a:t>2023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1295396"/>
            <a:ext cx="9144000" cy="5562600"/>
            <a:chOff x="0" y="1295396"/>
            <a:chExt cx="9144000" cy="5562600"/>
          </a:xfrm>
        </p:grpSpPr>
        <p:sp>
          <p:nvSpPr>
            <p:cNvPr id="10" name="object 10"/>
            <p:cNvSpPr/>
            <p:nvPr/>
          </p:nvSpPr>
          <p:spPr>
            <a:xfrm>
              <a:off x="0" y="1295396"/>
              <a:ext cx="9144000" cy="5562600"/>
            </a:xfrm>
            <a:custGeom>
              <a:avLst/>
              <a:gdLst/>
              <a:ahLst/>
              <a:cxnLst/>
              <a:rect l="l" t="t" r="r" b="b"/>
              <a:pathLst>
                <a:path w="9144000" h="5562600">
                  <a:moveTo>
                    <a:pt x="9143999" y="0"/>
                  </a:moveTo>
                  <a:lnTo>
                    <a:pt x="0" y="0"/>
                  </a:lnTo>
                  <a:lnTo>
                    <a:pt x="0" y="5562599"/>
                  </a:lnTo>
                  <a:lnTo>
                    <a:pt x="9143999" y="55625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2123" y="1413050"/>
              <a:ext cx="689273" cy="76351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272959" y="6707985"/>
            <a:ext cx="43624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-20" dirty="0">
                <a:latin typeface="Arial MT"/>
                <a:cs typeface="Arial MT"/>
              </a:rPr>
              <a:t>Box </a:t>
            </a:r>
            <a:r>
              <a:rPr sz="850" spc="-35" dirty="0">
                <a:latin typeface="Arial MT"/>
                <a:cs typeface="Arial MT"/>
              </a:rPr>
              <a:t>3-</a:t>
            </a:r>
            <a:r>
              <a:rPr sz="850" spc="-25" dirty="0">
                <a:latin typeface="Arial MT"/>
                <a:cs typeface="Arial MT"/>
              </a:rPr>
              <a:t>12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6957" y="6707985"/>
            <a:ext cx="2312035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dirty="0">
                <a:latin typeface="Arial MT"/>
                <a:cs typeface="Arial MT"/>
              </a:rPr>
              <a:t>©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spc="-25" dirty="0">
                <a:latin typeface="Arial MT"/>
                <a:cs typeface="Arial MT"/>
              </a:rPr>
              <a:t>Global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25" dirty="0">
                <a:latin typeface="Arial MT"/>
                <a:cs typeface="Arial MT"/>
              </a:rPr>
              <a:t>Initiative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spc="-20" dirty="0">
                <a:latin typeface="Arial MT"/>
                <a:cs typeface="Arial MT"/>
              </a:rPr>
              <a:t>for </a:t>
            </a:r>
            <a:r>
              <a:rPr sz="850" spc="-30" dirty="0">
                <a:latin typeface="Arial MT"/>
                <a:cs typeface="Arial MT"/>
              </a:rPr>
              <a:t>Asthma,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spc="-20" dirty="0">
                <a:latin typeface="Arial MT"/>
                <a:cs typeface="Arial MT"/>
                <a:hlinkClick r:id="rId3"/>
              </a:rPr>
              <a:t>www.ginasthma.org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131" y="6682045"/>
            <a:ext cx="130810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30" dirty="0">
                <a:solidFill>
                  <a:srgbClr val="7E7E7E"/>
                </a:solidFill>
                <a:latin typeface="Arial MT"/>
                <a:cs typeface="Arial MT"/>
              </a:rPr>
              <a:t>*Anti-inflammatory</a:t>
            </a:r>
            <a:r>
              <a:rPr sz="750" spc="5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750" spc="-25" dirty="0">
                <a:solidFill>
                  <a:srgbClr val="7E7E7E"/>
                </a:solidFill>
                <a:latin typeface="Arial MT"/>
                <a:cs typeface="Arial MT"/>
              </a:rPr>
              <a:t>reliever</a:t>
            </a:r>
            <a:r>
              <a:rPr sz="750" spc="6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solidFill>
                  <a:srgbClr val="7E7E7E"/>
                </a:solidFill>
                <a:latin typeface="Arial MT"/>
                <a:cs typeface="Arial MT"/>
              </a:rPr>
              <a:t>(AIR)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145" y="1415085"/>
            <a:ext cx="8743315" cy="5199380"/>
            <a:chOff x="266145" y="1415085"/>
            <a:chExt cx="8743315" cy="51993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145" y="1444182"/>
              <a:ext cx="8655689" cy="5170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9645" y="1415085"/>
              <a:ext cx="689273" cy="7645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941" y="78435"/>
            <a:ext cx="83496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5585">
              <a:lnSpc>
                <a:spcPct val="100000"/>
              </a:lnSpc>
              <a:spcBef>
                <a:spcPts val="100"/>
              </a:spcBef>
            </a:pPr>
            <a:r>
              <a:rPr dirty="0"/>
              <a:t>HORIZONTAL</a:t>
            </a:r>
            <a:r>
              <a:rPr spc="-100" dirty="0"/>
              <a:t> </a:t>
            </a:r>
            <a:r>
              <a:rPr spc="-10" dirty="0"/>
              <a:t>INTEGRATION DIFFERENTIALS</a:t>
            </a:r>
            <a:r>
              <a:rPr spc="-6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ASTHMA</a:t>
            </a:r>
            <a:r>
              <a:rPr spc="-85" dirty="0"/>
              <a:t> </a:t>
            </a:r>
            <a:r>
              <a:rPr dirty="0"/>
              <a:t>IN</a:t>
            </a:r>
            <a:r>
              <a:rPr spc="-95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5819140" cy="24136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AIRWAY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OBSTRUCTION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AMNIOTIC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FLUID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EMBOLISM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ACUTE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CHF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secondary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peripartal 	cardiomyopathy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Physiologic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dyspnea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pregnancy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2816" y="70103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spc="-15" dirty="0"/>
              <a:t> </a:t>
            </a:r>
            <a:r>
              <a:rPr spc="-10" dirty="0"/>
              <a:t>INTEGRATION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Medicine</a:t>
            </a:r>
            <a:r>
              <a:rPr spc="-75" dirty="0"/>
              <a:t> </a:t>
            </a:r>
            <a:r>
              <a:rPr dirty="0"/>
              <a:t>used</a:t>
            </a:r>
            <a:r>
              <a:rPr spc="-5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treat</a:t>
            </a:r>
            <a:r>
              <a:rPr spc="-60" dirty="0"/>
              <a:t> </a:t>
            </a:r>
            <a:r>
              <a:rPr spc="-10" dirty="0"/>
              <a:t>asthma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45267"/>
            <a:ext cx="7931784" cy="47148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900"/>
              </a:spcBef>
              <a:buClr>
                <a:srgbClr val="D16248"/>
              </a:buClr>
              <a:buSzPct val="79687"/>
              <a:buFont typeface="Segoe UI Symbol"/>
              <a:buChar char="⚫"/>
              <a:tabLst>
                <a:tab pos="285750" algn="l"/>
              </a:tabLst>
            </a:pPr>
            <a:r>
              <a:rPr sz="3200" b="1" dirty="0">
                <a:latin typeface="Georgia"/>
                <a:cs typeface="Georgia"/>
              </a:rPr>
              <a:t>1.</a:t>
            </a:r>
            <a:r>
              <a:rPr sz="3200" b="1" spc="-20" dirty="0">
                <a:latin typeface="Georgia"/>
                <a:cs typeface="Georgia"/>
              </a:rPr>
              <a:t> </a:t>
            </a:r>
            <a:r>
              <a:rPr sz="3200" b="1" spc="-10" dirty="0">
                <a:latin typeface="Georgia"/>
                <a:cs typeface="Georgia"/>
              </a:rPr>
              <a:t>Bronchodilators</a:t>
            </a:r>
            <a:endParaRPr sz="3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690"/>
              </a:spcBef>
              <a:buClr>
                <a:srgbClr val="CCB400"/>
              </a:buClr>
              <a:buSzPct val="69642"/>
              <a:buFont typeface="Wingdings"/>
              <a:buChar char=""/>
              <a:tabLst>
                <a:tab pos="560705" algn="l"/>
              </a:tabLst>
            </a:pP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Beta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2</a:t>
            </a:r>
            <a:r>
              <a:rPr sz="2800" spc="-1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Agonists</a:t>
            </a:r>
            <a:endParaRPr sz="28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675"/>
              </a:spcBef>
            </a:pPr>
            <a:r>
              <a:rPr sz="21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800" dirty="0">
                <a:latin typeface="Georgia"/>
                <a:cs typeface="Georgia"/>
              </a:rPr>
              <a:t>SABA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e.g</a:t>
            </a:r>
            <a:r>
              <a:rPr sz="2800" spc="-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Salbutamol,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terbutaline</a:t>
            </a:r>
            <a:endParaRPr sz="28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670"/>
              </a:spcBef>
            </a:pPr>
            <a:r>
              <a:rPr sz="21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800" dirty="0">
                <a:latin typeface="Georgia"/>
                <a:cs typeface="Georgia"/>
              </a:rPr>
              <a:t>LABA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e.g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formoterol,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salmeterol,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bambuterol</a:t>
            </a:r>
            <a:endParaRPr sz="28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675"/>
              </a:spcBef>
              <a:buClr>
                <a:srgbClr val="CCB400"/>
              </a:buClr>
              <a:buSzPct val="69642"/>
              <a:buFont typeface="Wingdings"/>
              <a:buChar char=""/>
              <a:tabLst>
                <a:tab pos="560705" algn="l"/>
              </a:tabLst>
            </a:pP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Muscrinic</a:t>
            </a:r>
            <a:r>
              <a:rPr sz="2800" spc="-114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antagonists</a:t>
            </a:r>
            <a:endParaRPr sz="28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670"/>
              </a:spcBef>
            </a:pPr>
            <a:r>
              <a:rPr sz="21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800" dirty="0">
                <a:latin typeface="Georgia"/>
                <a:cs typeface="Georgia"/>
              </a:rPr>
              <a:t>SAMA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e.g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ipratropium</a:t>
            </a:r>
            <a:endParaRPr sz="28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675"/>
              </a:spcBef>
            </a:pPr>
            <a:r>
              <a:rPr sz="21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800" dirty="0">
                <a:latin typeface="Georgia"/>
                <a:cs typeface="Georgia"/>
              </a:rPr>
              <a:t>LAMA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e.g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Tiotropium,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glycopyronium</a:t>
            </a:r>
            <a:endParaRPr sz="28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675"/>
              </a:spcBef>
              <a:buClr>
                <a:srgbClr val="CCB400"/>
              </a:buClr>
              <a:buSzPct val="69642"/>
              <a:buFont typeface="Wingdings"/>
              <a:buChar char=""/>
              <a:tabLst>
                <a:tab pos="560705" algn="l"/>
                <a:tab pos="2630805" algn="l"/>
              </a:tabLst>
            </a:pP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Leukotriene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	</a:t>
            </a: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antagonists</a:t>
            </a:r>
            <a:endParaRPr sz="28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670"/>
              </a:spcBef>
            </a:pPr>
            <a:r>
              <a:rPr sz="2100" spc="-1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800" spc="-10" dirty="0">
                <a:latin typeface="Georgia"/>
                <a:cs typeface="Georgia"/>
              </a:rPr>
              <a:t>Montelukast,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zafirlukast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0" marR="5080" indent="-923925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spc="-15" dirty="0"/>
              <a:t> </a:t>
            </a:r>
            <a:r>
              <a:rPr spc="-10" dirty="0"/>
              <a:t>INTEGRATION 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77645"/>
            <a:ext cx="7637780" cy="51479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60705" indent="-273685">
              <a:lnSpc>
                <a:spcPct val="100000"/>
              </a:lnSpc>
              <a:spcBef>
                <a:spcPts val="6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0705" algn="l"/>
              </a:tabLst>
            </a:pP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Xanthine</a:t>
            </a:r>
            <a:r>
              <a:rPr sz="24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636B85"/>
                </a:solidFill>
                <a:latin typeface="Georgia"/>
                <a:cs typeface="Georgia"/>
              </a:rPr>
              <a:t>derivatives</a:t>
            </a:r>
            <a:endParaRPr sz="24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1800" spc="-300" dirty="0">
                <a:solidFill>
                  <a:srgbClr val="8BACAD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latin typeface="Georgia"/>
                <a:cs typeface="Georgia"/>
              </a:rPr>
              <a:t>Theophylline,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aminophyline,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doxyphylline</a:t>
            </a:r>
            <a:endParaRPr sz="2400">
              <a:latin typeface="Georgia"/>
              <a:cs typeface="Georgia"/>
            </a:endParaRPr>
          </a:p>
          <a:p>
            <a:pPr marL="560705" indent="-273685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0705" algn="l"/>
              </a:tabLst>
            </a:pPr>
            <a:r>
              <a:rPr sz="2400" dirty="0">
                <a:solidFill>
                  <a:srgbClr val="636B85"/>
                </a:solidFill>
                <a:latin typeface="Georgia"/>
                <a:cs typeface="Georgia"/>
              </a:rPr>
              <a:t>Other</a:t>
            </a:r>
            <a:r>
              <a:rPr sz="24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636B85"/>
                </a:solidFill>
                <a:latin typeface="Georgia"/>
                <a:cs typeface="Georgia"/>
              </a:rPr>
              <a:t>bronchodilators</a:t>
            </a:r>
            <a:endParaRPr sz="24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400" dirty="0">
                <a:latin typeface="Georgia"/>
                <a:cs typeface="Georgia"/>
              </a:rPr>
              <a:t>Epinephrine,</a:t>
            </a:r>
            <a:r>
              <a:rPr sz="2400" spc="7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MgSO4</a:t>
            </a:r>
            <a:endParaRPr sz="24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latin typeface="Georgia"/>
                <a:cs typeface="Georgia"/>
              </a:rPr>
              <a:t>2.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Anti-</a:t>
            </a:r>
            <a:r>
              <a:rPr sz="2800" b="1" dirty="0">
                <a:latin typeface="Georgia"/>
                <a:cs typeface="Georgia"/>
              </a:rPr>
              <a:t>inflamatory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drugs</a:t>
            </a:r>
            <a:endParaRPr sz="28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9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0705" algn="l"/>
              </a:tabLst>
            </a:pPr>
            <a:r>
              <a:rPr sz="2400" spc="-10" dirty="0">
                <a:solidFill>
                  <a:srgbClr val="636B85"/>
                </a:solidFill>
                <a:latin typeface="Georgia"/>
                <a:cs typeface="Georgia"/>
              </a:rPr>
              <a:t>Corticosteroids</a:t>
            </a:r>
            <a:endParaRPr sz="2400">
              <a:latin typeface="Georgia"/>
              <a:cs typeface="Georgia"/>
            </a:endParaRPr>
          </a:p>
          <a:p>
            <a:pPr marL="835660" marR="1151255" indent="-22860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1800" spc="-300" dirty="0">
                <a:solidFill>
                  <a:srgbClr val="8BACAD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latin typeface="Georgia"/>
                <a:cs typeface="Georgia"/>
              </a:rPr>
              <a:t>Inhaled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corticosteroids(ICS):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budesunide, beclomethasone,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fluticasone</a:t>
            </a:r>
            <a:endParaRPr sz="24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1800" spc="-300" dirty="0">
                <a:solidFill>
                  <a:srgbClr val="8BACAD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latin typeface="Georgia"/>
                <a:cs typeface="Georgia"/>
              </a:rPr>
              <a:t>Oral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corticosteroids(OCS):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prednisolone,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dexa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and</a:t>
            </a:r>
            <a:endParaRPr sz="2400">
              <a:latin typeface="Georgia"/>
              <a:cs typeface="Georgia"/>
            </a:endParaRPr>
          </a:p>
          <a:p>
            <a:pPr marL="83566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Georgia"/>
                <a:cs typeface="Georgia"/>
              </a:rPr>
              <a:t>betamethasone</a:t>
            </a:r>
            <a:endParaRPr sz="2400">
              <a:latin typeface="Georgia"/>
              <a:cs typeface="Georgia"/>
            </a:endParaRPr>
          </a:p>
          <a:p>
            <a:pPr marL="835660" marR="231775" indent="-22860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solidFill>
                  <a:srgbClr val="8BACAD"/>
                </a:solidFill>
                <a:latin typeface="Segoe UI Symbol"/>
                <a:cs typeface="Segoe UI Symbol"/>
              </a:rPr>
              <a:t>⯍</a:t>
            </a:r>
            <a:r>
              <a:rPr sz="2400" dirty="0">
                <a:latin typeface="Georgia"/>
                <a:cs typeface="Georgia"/>
              </a:rPr>
              <a:t>Intra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venous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corticosteroids: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hydrocortisone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and methyl-</a:t>
            </a:r>
            <a:r>
              <a:rPr sz="2400" spc="-10" dirty="0">
                <a:latin typeface="Georgia"/>
                <a:cs typeface="Georgia"/>
              </a:rPr>
              <a:t>prednisolone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2636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165" y="78435"/>
            <a:ext cx="81197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9745" marR="5080" indent="-1757680">
              <a:lnSpc>
                <a:spcPct val="100000"/>
              </a:lnSpc>
              <a:spcBef>
                <a:spcPts val="100"/>
              </a:spcBef>
            </a:pPr>
            <a:r>
              <a:rPr dirty="0"/>
              <a:t>Drugs</a:t>
            </a:r>
            <a:r>
              <a:rPr spc="-30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must</a:t>
            </a:r>
            <a:r>
              <a:rPr spc="-2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used</a:t>
            </a:r>
            <a:r>
              <a:rPr spc="-25" dirty="0"/>
              <a:t> </a:t>
            </a:r>
            <a:r>
              <a:rPr dirty="0"/>
              <a:t>cautiously</a:t>
            </a:r>
            <a:r>
              <a:rPr spc="-3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asthma</a:t>
            </a:r>
            <a:r>
              <a:rPr spc="-15" dirty="0"/>
              <a:t> </a:t>
            </a:r>
            <a:r>
              <a:rPr spc="-25" dirty="0"/>
              <a:t>in </a:t>
            </a:r>
            <a:r>
              <a:rPr spc="-10" dirty="0"/>
              <a:t>(HORIZONTAL)pregnancy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59637"/>
            <a:ext cx="6382385" cy="22459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b="1" dirty="0">
                <a:latin typeface="Georgia"/>
                <a:cs typeface="Georgia"/>
              </a:rPr>
              <a:t>3.</a:t>
            </a:r>
            <a:r>
              <a:rPr sz="2700" b="1" spc="-1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Others </a:t>
            </a:r>
            <a:r>
              <a:rPr sz="2700" b="1" spc="-10" dirty="0">
                <a:latin typeface="Georgia"/>
                <a:cs typeface="Georgia"/>
              </a:rPr>
              <a:t>anti-inflamatory</a:t>
            </a:r>
            <a:endParaRPr sz="2700">
              <a:latin typeface="Georgia"/>
              <a:cs typeface="Georgia"/>
            </a:endParaRPr>
          </a:p>
          <a:p>
            <a:pPr marL="628015" lvl="1" indent="-34163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62801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sodium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cromoglicate,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nedocromil</a:t>
            </a:r>
            <a:endParaRPr sz="22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dirty="0">
                <a:latin typeface="Georgia"/>
                <a:cs typeface="Georgia"/>
              </a:rPr>
              <a:t>4.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Antibodies</a:t>
            </a:r>
            <a:endParaRPr sz="28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5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Anti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IgE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antibodies,</a:t>
            </a:r>
            <a:r>
              <a:rPr sz="2200" spc="-3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omalizumab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Anti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36B85"/>
                </a:solidFill>
                <a:latin typeface="Georgia"/>
                <a:cs typeface="Georgia"/>
              </a:rPr>
              <a:t>IL-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5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antibodies,</a:t>
            </a:r>
            <a:r>
              <a:rPr sz="2200" spc="-3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reslizumab,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mepolizumab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313943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140081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UMER</a:t>
            </a:r>
            <a:r>
              <a:rPr sz="3300" spc="-25" dirty="0"/>
              <a:t> </a:t>
            </a:r>
            <a:r>
              <a:rPr sz="3300" dirty="0"/>
              <a:t>INTEGRATION</a:t>
            </a:r>
            <a:r>
              <a:rPr sz="3300" spc="-15" dirty="0"/>
              <a:t> </a:t>
            </a:r>
            <a:r>
              <a:rPr sz="3300" spc="-10" dirty="0"/>
              <a:t>MODEL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762000" y="1676400"/>
            <a:ext cx="7162800" cy="4419600"/>
            <a:chOff x="762000" y="1676400"/>
            <a:chExt cx="7162800" cy="441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3663" y="2478023"/>
              <a:ext cx="3697224" cy="2910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3663" y="2429255"/>
              <a:ext cx="3695700" cy="2910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676400"/>
              <a:ext cx="7162800" cy="441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232156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CORE</a:t>
            </a:r>
            <a:r>
              <a:rPr sz="3300" spc="-70" dirty="0"/>
              <a:t> </a:t>
            </a:r>
            <a:r>
              <a:rPr sz="3300" spc="-10" dirty="0"/>
              <a:t>CONCEPT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200390" cy="218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97790" indent="-272415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Georgia"/>
                <a:cs typeface="Georgia"/>
              </a:rPr>
              <a:t>Note:</a:t>
            </a:r>
            <a:r>
              <a:rPr sz="2800" b="1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Treatment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pregnant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asthmatic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patients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is 	</a:t>
            </a:r>
            <a:r>
              <a:rPr sz="2700" dirty="0">
                <a:latin typeface="Georgia"/>
                <a:cs typeface="Georgia"/>
              </a:rPr>
              <a:t>exactly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same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non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pregnant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asthmatic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patients.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All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medicine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are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safe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any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small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rsik 	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side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effect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outweighs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risk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mother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fetus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due 	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exacerbation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poor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control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asthma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88" y="2636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3" name="object 3"/>
            <p:cNvSpPr/>
            <p:nvPr/>
          </p:nvSpPr>
          <p:spPr>
            <a:xfrm>
              <a:off x="149352" y="6388607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7050" y="1025651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106" y="234950"/>
                  </a:lnTo>
                  <a:lnTo>
                    <a:pt x="0" y="237490"/>
                  </a:lnTo>
                  <a:lnTo>
                    <a:pt x="5079" y="284480"/>
                  </a:lnTo>
                  <a:lnTo>
                    <a:pt x="19050" y="328930"/>
                  </a:lnTo>
                  <a:lnTo>
                    <a:pt x="41021" y="368300"/>
                  </a:lnTo>
                  <a:lnTo>
                    <a:pt x="69976" y="403860"/>
                  </a:lnTo>
                  <a:lnTo>
                    <a:pt x="104901" y="431800"/>
                  </a:lnTo>
                  <a:lnTo>
                    <a:pt x="145161" y="453390"/>
                  </a:lnTo>
                  <a:lnTo>
                    <a:pt x="189484" y="46736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609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099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17966" y="215900"/>
                  </a:lnTo>
                  <a:lnTo>
                    <a:pt x="18034" y="214630"/>
                  </a:lnTo>
                  <a:lnTo>
                    <a:pt x="26670" y="171450"/>
                  </a:lnTo>
                  <a:lnTo>
                    <a:pt x="43179" y="132080"/>
                  </a:lnTo>
                  <a:lnTo>
                    <a:pt x="66675" y="97790"/>
                  </a:lnTo>
                  <a:lnTo>
                    <a:pt x="96265" y="67310"/>
                  </a:lnTo>
                  <a:lnTo>
                    <a:pt x="131190" y="44450"/>
                  </a:lnTo>
                  <a:lnTo>
                    <a:pt x="170307" y="26670"/>
                  </a:lnTo>
                  <a:lnTo>
                    <a:pt x="212851" y="19050"/>
                  </a:lnTo>
                  <a:lnTo>
                    <a:pt x="235330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0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3457" y="256540"/>
                  </a:lnTo>
                  <a:lnTo>
                    <a:pt x="453389" y="257810"/>
                  </a:lnTo>
                  <a:lnTo>
                    <a:pt x="444753" y="300990"/>
                  </a:lnTo>
                  <a:lnTo>
                    <a:pt x="428371" y="340360"/>
                  </a:lnTo>
                  <a:lnTo>
                    <a:pt x="404749" y="374650"/>
                  </a:lnTo>
                  <a:lnTo>
                    <a:pt x="375158" y="405130"/>
                  </a:lnTo>
                  <a:lnTo>
                    <a:pt x="340360" y="427990"/>
                  </a:lnTo>
                  <a:lnTo>
                    <a:pt x="301244" y="444500"/>
                  </a:lnTo>
                  <a:lnTo>
                    <a:pt x="258572" y="45339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317" y="237490"/>
                  </a:lnTo>
                  <a:lnTo>
                    <a:pt x="471424" y="234950"/>
                  </a:lnTo>
                  <a:lnTo>
                    <a:pt x="466344" y="187960"/>
                  </a:lnTo>
                  <a:lnTo>
                    <a:pt x="452374" y="143510"/>
                  </a:lnTo>
                  <a:lnTo>
                    <a:pt x="430402" y="102870"/>
                  </a:lnTo>
                  <a:lnTo>
                    <a:pt x="401574" y="68580"/>
                  </a:lnTo>
                  <a:lnTo>
                    <a:pt x="366522" y="3937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686" y="25400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0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1640"/>
                  </a:lnTo>
                  <a:lnTo>
                    <a:pt x="316886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5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5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19939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6886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6540"/>
                  </a:lnTo>
                  <a:lnTo>
                    <a:pt x="437459" y="234950"/>
                  </a:lnTo>
                  <a:lnTo>
                    <a:pt x="436737" y="21844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5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Assessment</a:t>
            </a:r>
            <a:r>
              <a:rPr sz="3300" spc="-65" dirty="0"/>
              <a:t> </a:t>
            </a:r>
            <a:r>
              <a:rPr sz="3300" dirty="0"/>
              <a:t>of</a:t>
            </a:r>
            <a:r>
              <a:rPr sz="3300" spc="-85" dirty="0"/>
              <a:t> </a:t>
            </a:r>
            <a:r>
              <a:rPr sz="3300" dirty="0"/>
              <a:t>Asthma</a:t>
            </a:r>
            <a:r>
              <a:rPr sz="3300" spc="-80" dirty="0"/>
              <a:t> </a:t>
            </a:r>
            <a:r>
              <a:rPr sz="3300" spc="-10" dirty="0"/>
              <a:t>control</a:t>
            </a:r>
            <a:endParaRPr sz="33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715756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CORE</a:t>
            </a:r>
            <a:r>
              <a:rPr spc="-25" dirty="0"/>
              <a:t> </a:t>
            </a:r>
            <a:r>
              <a:rPr spc="-10" dirty="0"/>
              <a:t>CONCEPT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24547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210820" indent="-27305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common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condition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which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may 	</a:t>
            </a:r>
            <a:r>
              <a:rPr sz="2700" dirty="0">
                <a:latin typeface="Georgia"/>
                <a:cs typeface="Georgia"/>
              </a:rPr>
              <a:t>complicate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Pregnancy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may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remain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same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improve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worsen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during 	</a:t>
            </a:r>
            <a:r>
              <a:rPr sz="2700" dirty="0">
                <a:latin typeface="Georgia"/>
                <a:cs typeface="Georgia"/>
              </a:rPr>
              <a:t>pregnancy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which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alter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out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come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pregnancy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That’s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why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should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vigorously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managed</a:t>
            </a:r>
            <a:endParaRPr sz="27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700" dirty="0">
                <a:latin typeface="Georgia"/>
                <a:cs typeface="Georgia"/>
              </a:rPr>
              <a:t>and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monitored</a:t>
            </a:r>
            <a:endParaRPr sz="2700">
              <a:latin typeface="Georgia"/>
              <a:cs typeface="Georgia"/>
            </a:endParaRPr>
          </a:p>
          <a:p>
            <a:pPr marL="285750" marR="436880" indent="-273050" algn="just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And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goals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management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are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control, 	</a:t>
            </a:r>
            <a:r>
              <a:rPr sz="2700" dirty="0">
                <a:latin typeface="Georgia"/>
                <a:cs typeface="Georgia"/>
              </a:rPr>
              <a:t>prevention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treatment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exacerbation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co- 	</a:t>
            </a:r>
            <a:r>
              <a:rPr sz="2700" spc="-10" dirty="0">
                <a:latin typeface="Georgia"/>
                <a:cs typeface="Georgia"/>
              </a:rPr>
              <a:t>morbidities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857" y="2633294"/>
            <a:ext cx="3590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Thank</a:t>
            </a:r>
            <a:r>
              <a:rPr sz="6000" spc="-20" dirty="0">
                <a:solidFill>
                  <a:srgbClr val="000000"/>
                </a:solidFill>
              </a:rPr>
              <a:t> </a:t>
            </a:r>
            <a:r>
              <a:rPr sz="6000" spc="-25" dirty="0">
                <a:solidFill>
                  <a:srgbClr val="000000"/>
                </a:solidFill>
              </a:rPr>
              <a:t>you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171" y="22859"/>
            <a:ext cx="1051560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Mission, Vision  ,Goals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6400"/>
          <a:ext cx="8381999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1999"/>
              </a:tblGrid>
              <a:tr h="5029200">
                <a:tc>
                  <a:txBody>
                    <a:bodyPr/>
                    <a:lstStyle/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MISSION</a:t>
                      </a:r>
                    </a:p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 </a:t>
                      </a:r>
                      <a:r>
                        <a:rPr lang="en-US" sz="1800" dirty="0">
                          <a:effectLst/>
                        </a:rPr>
                        <a:t>impart evidence-based research-oriented health professional education Best possible patient care</a:t>
                      </a:r>
                    </a:p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5"/>
                        </a:spcAft>
                      </a:pPr>
                      <a:r>
                        <a:rPr lang="en-US" sz="1800" dirty="0">
                          <a:effectLst/>
                        </a:rPr>
                        <a:t>Mutual respect, ethical practice of healthcare and social accountability.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25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</a:rPr>
                        <a:t>Vision and Values</a:t>
                      </a: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1800" dirty="0">
                          <a:effectLst/>
                        </a:rPr>
                        <a:t>Highly recognized and accredited </a:t>
                      </a:r>
                      <a:r>
                        <a:rPr lang="en-US" sz="1800" dirty="0" err="1">
                          <a:effectLst/>
                        </a:rPr>
                        <a:t>centre</a:t>
                      </a:r>
                      <a:r>
                        <a:rPr lang="en-US" sz="1800" dirty="0">
                          <a:effectLst/>
                        </a:rPr>
                        <a:t> of excellence in Medical Education, using evidence-based training techniques for development of highly competent health professionals, who are lifelong experiential learner and are socially accountable.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Goals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The </a:t>
                      </a:r>
                      <a:r>
                        <a:rPr lang="en-US" sz="1800" dirty="0">
                          <a:effectLst/>
                        </a:rPr>
                        <a:t>Undergraduate Integrated Learning Program is geared to provide you with quality medical education in an environment designed </a:t>
                      </a:r>
                      <a:r>
                        <a:rPr lang="en-US" sz="1800" dirty="0" smtClean="0">
                          <a:effectLst/>
                        </a:rPr>
                        <a:t>to</a:t>
                      </a:r>
                      <a:r>
                        <a:rPr lang="en-US" sz="1800" baseline="0" dirty="0" smtClean="0">
                          <a:effectLst/>
                        </a:rPr>
                        <a:t> learn and grow.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22" marR="5029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4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486" y="2235"/>
            <a:ext cx="7863027" cy="1443010"/>
          </a:xfrm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160337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Core</a:t>
            </a:r>
            <a:r>
              <a:rPr sz="3300" spc="-90" dirty="0"/>
              <a:t> </a:t>
            </a:r>
            <a:r>
              <a:rPr sz="3300" spc="-10" dirty="0" smtClean="0"/>
              <a:t>concep</a:t>
            </a:r>
            <a:r>
              <a:rPr lang="en-US" sz="3300" spc="-10" dirty="0" smtClean="0"/>
              <a:t>t </a:t>
            </a:r>
            <a:r>
              <a:rPr sz="3300" spc="-10" dirty="0" smtClean="0"/>
              <a:t>(</a:t>
            </a:r>
            <a:r>
              <a:rPr lang="en-US" sz="3300" spc="-10" dirty="0" smtClean="0"/>
              <a:t>Learning </a:t>
            </a:r>
            <a:r>
              <a:rPr sz="3300" spc="-10" dirty="0" smtClean="0"/>
              <a:t>Objectives</a:t>
            </a:r>
            <a:r>
              <a:rPr sz="3300" spc="-10" dirty="0"/>
              <a:t>)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5917565" cy="397700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What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asthma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Effects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pregnancy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lungs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Effects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pregnancy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asthma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Effects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pregnancy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Labor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Puerperium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Clinical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features</a:t>
            </a:r>
            <a:r>
              <a:rPr sz="2700" spc="-9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diagnosis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Management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pregnancy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Asthma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action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plan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665" y="2235"/>
            <a:ext cx="22891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0"/>
              </a:spcBef>
            </a:pPr>
            <a:r>
              <a:rPr dirty="0"/>
              <a:t>Core</a:t>
            </a:r>
            <a:r>
              <a:rPr spc="-35" dirty="0"/>
              <a:t> </a:t>
            </a:r>
            <a:r>
              <a:rPr spc="-10" dirty="0"/>
              <a:t>Concept Asthma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93980" indent="-27305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Definition:</a:t>
            </a:r>
            <a:r>
              <a:rPr spc="-40" dirty="0"/>
              <a:t> </a:t>
            </a:r>
            <a:r>
              <a:rPr dirty="0"/>
              <a:t>Chronic</a:t>
            </a:r>
            <a:r>
              <a:rPr spc="-55" dirty="0"/>
              <a:t> </a:t>
            </a:r>
            <a:r>
              <a:rPr dirty="0"/>
              <a:t>inflamatory</a:t>
            </a:r>
            <a:r>
              <a:rPr spc="-30" dirty="0"/>
              <a:t> </a:t>
            </a:r>
            <a:r>
              <a:rPr spc="-10" dirty="0"/>
              <a:t>disease 	</a:t>
            </a:r>
            <a:r>
              <a:rPr dirty="0"/>
              <a:t>characterized</a:t>
            </a:r>
            <a:r>
              <a:rPr spc="-45" dirty="0"/>
              <a:t> </a:t>
            </a:r>
            <a:r>
              <a:rPr dirty="0"/>
              <a:t>by</a:t>
            </a:r>
            <a:r>
              <a:rPr spc="-45" dirty="0"/>
              <a:t> </a:t>
            </a:r>
            <a:r>
              <a:rPr dirty="0"/>
              <a:t>brochial</a:t>
            </a:r>
            <a:r>
              <a:rPr spc="-40" dirty="0"/>
              <a:t> </a:t>
            </a:r>
            <a:r>
              <a:rPr dirty="0"/>
              <a:t>hyper</a:t>
            </a:r>
            <a:r>
              <a:rPr spc="-65" dirty="0"/>
              <a:t> </a:t>
            </a:r>
            <a:r>
              <a:rPr dirty="0"/>
              <a:t>reactivity</a:t>
            </a:r>
            <a:r>
              <a:rPr spc="-55" dirty="0"/>
              <a:t> </a:t>
            </a:r>
            <a:r>
              <a:rPr dirty="0"/>
              <a:t>leading</a:t>
            </a:r>
            <a:r>
              <a:rPr spc="-40" dirty="0"/>
              <a:t> </a:t>
            </a:r>
            <a:r>
              <a:rPr spc="-25" dirty="0"/>
              <a:t>to 	</a:t>
            </a:r>
            <a:r>
              <a:rPr dirty="0"/>
              <a:t>variable</a:t>
            </a:r>
            <a:r>
              <a:rPr spc="-40" dirty="0"/>
              <a:t> </a:t>
            </a:r>
            <a:r>
              <a:rPr dirty="0"/>
              <a:t>degree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airflow</a:t>
            </a:r>
            <a:r>
              <a:rPr spc="-15" dirty="0"/>
              <a:t> </a:t>
            </a:r>
            <a:r>
              <a:rPr spc="-10" dirty="0"/>
              <a:t>obctruction.</a:t>
            </a:r>
          </a:p>
          <a:p>
            <a:pPr marL="285750" marR="5080" indent="-27305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This</a:t>
            </a:r>
            <a:r>
              <a:rPr spc="-70" dirty="0"/>
              <a:t> </a:t>
            </a:r>
            <a:r>
              <a:rPr dirty="0"/>
              <a:t>airflow</a:t>
            </a:r>
            <a:r>
              <a:rPr spc="-65" dirty="0"/>
              <a:t> </a:t>
            </a:r>
            <a:r>
              <a:rPr dirty="0"/>
              <a:t>obstruction</a:t>
            </a:r>
            <a:r>
              <a:rPr spc="-75" dirty="0"/>
              <a:t> </a:t>
            </a:r>
            <a:r>
              <a:rPr dirty="0"/>
              <a:t>during</a:t>
            </a:r>
            <a:r>
              <a:rPr spc="-65" dirty="0"/>
              <a:t> </a:t>
            </a:r>
            <a:r>
              <a:rPr dirty="0"/>
              <a:t>pregnancy</a:t>
            </a:r>
            <a:r>
              <a:rPr spc="-75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spc="-10" dirty="0"/>
              <a:t>cause 	</a:t>
            </a:r>
            <a:r>
              <a:rPr dirty="0"/>
              <a:t>maternal</a:t>
            </a:r>
            <a:r>
              <a:rPr spc="-25" dirty="0"/>
              <a:t> </a:t>
            </a:r>
            <a:r>
              <a:rPr dirty="0"/>
              <a:t>hypxia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outcome</a:t>
            </a:r>
            <a:r>
              <a:rPr spc="-40" dirty="0"/>
              <a:t> </a:t>
            </a:r>
            <a:r>
              <a:rPr spc="-25" dirty="0"/>
              <a:t>of 	</a:t>
            </a:r>
            <a:r>
              <a:rPr spc="-10" dirty="0"/>
              <a:t>pregnancy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3631" y="111252"/>
            <a:ext cx="1051559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CORE</a:t>
            </a:r>
            <a:r>
              <a:rPr spc="-25" dirty="0"/>
              <a:t> </a:t>
            </a:r>
            <a:r>
              <a:rPr spc="-10" dirty="0"/>
              <a:t>CONCEPT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Effects</a:t>
            </a:r>
            <a:r>
              <a:rPr spc="-3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Pregnancy</a:t>
            </a:r>
            <a:r>
              <a:rPr spc="-45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spc="-10" dirty="0"/>
              <a:t>lungs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957617"/>
            <a:ext cx="8253095" cy="20015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7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Anatomical</a:t>
            </a:r>
            <a:r>
              <a:rPr sz="2700" spc="-1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changes:</a:t>
            </a:r>
            <a:endParaRPr sz="2700">
              <a:latin typeface="Georgia"/>
              <a:cs typeface="Georgia"/>
            </a:endParaRPr>
          </a:p>
          <a:p>
            <a:pPr marL="560705" marR="1162685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Upper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respiratory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mucosal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edema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mucous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636B85"/>
                </a:solidFill>
                <a:latin typeface="Georgia"/>
                <a:cs typeface="Georgia"/>
              </a:rPr>
              <a:t>gland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hyperplasis</a:t>
            </a:r>
            <a:r>
              <a:rPr sz="2200" spc="-8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leading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to</a:t>
            </a:r>
            <a:r>
              <a:rPr sz="22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increased</a:t>
            </a:r>
            <a:r>
              <a:rPr sz="22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secretion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Enlarging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uterus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causing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widened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AP</a:t>
            </a:r>
            <a:r>
              <a:rPr sz="22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transverse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diameter</a:t>
            </a:r>
            <a:endParaRPr sz="2200">
              <a:latin typeface="Georgia"/>
              <a:cs typeface="Georgia"/>
            </a:endParaRPr>
          </a:p>
          <a:p>
            <a:pPr marL="560705">
              <a:lnSpc>
                <a:spcPct val="100000"/>
              </a:lnSpc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elevating</a:t>
            </a:r>
            <a:r>
              <a:rPr sz="2200" spc="-3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the</a:t>
            </a:r>
            <a:r>
              <a:rPr sz="2200" spc="-9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diagphram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upto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4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36B85"/>
                </a:solidFill>
                <a:latin typeface="Georgia"/>
                <a:cs typeface="Georgia"/>
              </a:rPr>
              <a:t>cm.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3068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232156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CORE</a:t>
            </a:r>
            <a:r>
              <a:rPr sz="3300" spc="-70" dirty="0"/>
              <a:t> </a:t>
            </a:r>
            <a:r>
              <a:rPr sz="3300" spc="-10" dirty="0"/>
              <a:t>CONCEPT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7585709" cy="24047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Changes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lung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fuctions:</a:t>
            </a:r>
            <a:endParaRPr sz="2700">
              <a:latin typeface="Georgia"/>
              <a:cs typeface="Georgia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R/R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upto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10%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Tidal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Volume=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</a:t>
            </a:r>
            <a:r>
              <a:rPr sz="2200" spc="-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minute</a:t>
            </a:r>
            <a:r>
              <a:rPr sz="22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venilation</a:t>
            </a:r>
            <a:endParaRPr sz="2200">
              <a:latin typeface="Georgia"/>
              <a:cs typeface="Georgia"/>
            </a:endParaRPr>
          </a:p>
          <a:p>
            <a:pPr marL="560705" marR="180975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Increased</a:t>
            </a:r>
            <a:r>
              <a:rPr sz="2200" spc="-9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inspiratory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capacity</a:t>
            </a:r>
            <a:r>
              <a:rPr sz="2200" spc="-8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11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deceased</a:t>
            </a:r>
            <a:r>
              <a:rPr sz="2200" spc="-9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Functional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residual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capacity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Residual</a:t>
            </a:r>
            <a:r>
              <a:rPr sz="2200" spc="-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volume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Total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lung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capacity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remain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636B85"/>
                </a:solidFill>
                <a:latin typeface="Georgia"/>
                <a:cs typeface="Georgia"/>
              </a:rPr>
              <a:t>same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14" rIns="0" bIns="0" rtlCol="0">
            <a:spAutoFit/>
          </a:bodyPr>
          <a:lstStyle/>
          <a:p>
            <a:pPr marL="232156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CORE</a:t>
            </a:r>
            <a:r>
              <a:rPr sz="3300" spc="-70" dirty="0"/>
              <a:t> </a:t>
            </a:r>
            <a:r>
              <a:rPr sz="3300" spc="-10" dirty="0"/>
              <a:t>CONCEPT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8290559" cy="38373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Hormonal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changes: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Estrogen: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upper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airway</a:t>
            </a:r>
            <a:r>
              <a:rPr sz="2200" spc="-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hyperemia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mucous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production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Progesteron:</a:t>
            </a:r>
            <a:r>
              <a:rPr sz="2200" spc="-3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bronchodilation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Maternal</a:t>
            </a:r>
            <a:r>
              <a:rPr sz="2200" spc="-10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cortisol:</a:t>
            </a:r>
            <a:r>
              <a:rPr sz="2200" spc="-9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brochodilation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Prostaglandins: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brochodilation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and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brochoconstriction</a:t>
            </a:r>
            <a:endParaRPr sz="22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Result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these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changes:</a:t>
            </a:r>
            <a:endParaRPr sz="27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</a:t>
            </a:r>
            <a:r>
              <a:rPr sz="2200" spc="-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oxygen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delivery</a:t>
            </a:r>
            <a:r>
              <a:rPr sz="2200" spc="-6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+</a:t>
            </a:r>
            <a:r>
              <a:rPr sz="2200" spc="-7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consumption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</a:t>
            </a:r>
            <a:r>
              <a:rPr sz="2200" spc="-2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risk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of</a:t>
            </a:r>
            <a:r>
              <a:rPr sz="2200" spc="-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636B85"/>
                </a:solidFill>
                <a:latin typeface="Georgia"/>
                <a:cs typeface="Georgia"/>
              </a:rPr>
              <a:t>URTI</a:t>
            </a:r>
            <a:endParaRPr sz="2200">
              <a:latin typeface="Georgia"/>
              <a:cs typeface="Georgia"/>
            </a:endParaRPr>
          </a:p>
          <a:p>
            <a:pPr marL="560705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Slight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increase</a:t>
            </a:r>
            <a:r>
              <a:rPr sz="2200" spc="-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risk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of</a:t>
            </a:r>
            <a:r>
              <a:rPr sz="2200" spc="-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B85"/>
                </a:solidFill>
                <a:latin typeface="Georgia"/>
                <a:cs typeface="Georgia"/>
              </a:rPr>
              <a:t>asthma</a:t>
            </a:r>
            <a:r>
              <a:rPr sz="2200" spc="-3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exacerbation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26365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749</Words>
  <Application>Microsoft Office PowerPoint</Application>
  <PresentationFormat>On-screen Show (4:3)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 MT</vt:lpstr>
      <vt:lpstr>Calibri</vt:lpstr>
      <vt:lpstr>Georgia</vt:lpstr>
      <vt:lpstr>Segoe UI Symbol</vt:lpstr>
      <vt:lpstr>Times New Roman</vt:lpstr>
      <vt:lpstr>Wingdings</vt:lpstr>
      <vt:lpstr>Office Theme</vt:lpstr>
      <vt:lpstr>PowerPoint Presentation</vt:lpstr>
      <vt:lpstr>ASTHMA IN PREGNANCY</vt:lpstr>
      <vt:lpstr>UMER INTEGRATION MODEL</vt:lpstr>
      <vt:lpstr>Mission, Vision  ,Goals</vt:lpstr>
      <vt:lpstr>Core concept (Learning Objectives)</vt:lpstr>
      <vt:lpstr>Core Concept Asthma</vt:lpstr>
      <vt:lpstr>CORE CONCEPT Effects of Pregnancy on lungs</vt:lpstr>
      <vt:lpstr>CORE CONCEPT</vt:lpstr>
      <vt:lpstr>CORE CONCEPT</vt:lpstr>
      <vt:lpstr>CORE CONCEPT EFFECT OF PREGNANCY ON ASTHMA</vt:lpstr>
      <vt:lpstr>Complications that can occur in a pregnant female with asthma (effects of asthma on pregnancy)</vt:lpstr>
      <vt:lpstr>Classification of Asthma Severity and its management</vt:lpstr>
      <vt:lpstr>PowerPoint Presentation</vt:lpstr>
      <vt:lpstr>Complications</vt:lpstr>
      <vt:lpstr>VERTICAL INTEGRATION clinical features of asthma in pregnancy</vt:lpstr>
      <vt:lpstr>VERTICAL INTEGRATION PRE-ECLAMPSIA</vt:lpstr>
      <vt:lpstr>HORIZONTAL INTEGRATION labour and puerperium</vt:lpstr>
      <vt:lpstr>PowerPoint Presentation</vt:lpstr>
      <vt:lpstr>PowerPoint Presentation</vt:lpstr>
      <vt:lpstr>VERTICAL INTEGRATION CO-MORBIDS ASSOCIATED WITH ASTHMA</vt:lpstr>
      <vt:lpstr>VERTICAL INTEGRATION Asthma Monitoring</vt:lpstr>
      <vt:lpstr>HORIZONTAL INTEGRATION Risk factors associated with Asthma attacks</vt:lpstr>
      <vt:lpstr>PowerPoint Presentation</vt:lpstr>
      <vt:lpstr>VERTICAL INTEGRATION Management of asthma in pregnancy</vt:lpstr>
      <vt:lpstr>Steps Of management according to GINA 2023</vt:lpstr>
      <vt:lpstr>HORIZONTAL INTEGRATION DIFFERENTIALS OF ASTHMA IN PREGNANCY</vt:lpstr>
      <vt:lpstr>VERTICAL INTEGRATION Medicine used to treat asthma</vt:lpstr>
      <vt:lpstr>VERTICAL INTEGRATION MANAGEMENT</vt:lpstr>
      <vt:lpstr>Drugs that must be used cautiously in asthma in (HORIZONTAL)pregnancy</vt:lpstr>
      <vt:lpstr>CORE CONCEPT</vt:lpstr>
      <vt:lpstr>Assessment of Asthma control</vt:lpstr>
      <vt:lpstr>CORE CONCEPT Summary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MICU</dc:creator>
  <cp:lastModifiedBy>Malik</cp:lastModifiedBy>
  <cp:revision>2</cp:revision>
  <dcterms:created xsi:type="dcterms:W3CDTF">2025-02-04T15:04:33Z</dcterms:created>
  <dcterms:modified xsi:type="dcterms:W3CDTF">2025-03-05T16:23:40Z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2025-02-04T00:00:00Z</vt:filetime>
  </property>
  <property fmtid="{D5CDD505-2E9C-101B-9397-08002B2CF9AE}" pid="5" name="Producer">
    <vt:lpwstr>Microsoft® PowerPoint® LTSC</vt:lpwstr>
  </property>
</Properties>
</file>