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5" r:id="rId5"/>
    <p:sldId id="266" r:id="rId6"/>
    <p:sldId id="264" r:id="rId7"/>
    <p:sldId id="258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1DC9-50FB-404B-AEDA-05BD02B00F5B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ACF-03B4-4B48-A8FD-D5CFBBCDB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6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1DC9-50FB-404B-AEDA-05BD02B00F5B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ACF-03B4-4B48-A8FD-D5CFBBCDB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6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1DC9-50FB-404B-AEDA-05BD02B00F5B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ACF-03B4-4B48-A8FD-D5CFBBCDB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6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1DC9-50FB-404B-AEDA-05BD02B00F5B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ACF-03B4-4B48-A8FD-D5CFBBCDB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7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1DC9-50FB-404B-AEDA-05BD02B00F5B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ACF-03B4-4B48-A8FD-D5CFBBCDB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1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1DC9-50FB-404B-AEDA-05BD02B00F5B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ACF-03B4-4B48-A8FD-D5CFBBCDB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8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1DC9-50FB-404B-AEDA-05BD02B00F5B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ACF-03B4-4B48-A8FD-D5CFBBCDB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75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1DC9-50FB-404B-AEDA-05BD02B00F5B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ACF-03B4-4B48-A8FD-D5CFBBCDB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86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1DC9-50FB-404B-AEDA-05BD02B00F5B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ACF-03B4-4B48-A8FD-D5CFBBCDB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4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1DC9-50FB-404B-AEDA-05BD02B00F5B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ACF-03B4-4B48-A8FD-D5CFBBCDB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2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1DC9-50FB-404B-AEDA-05BD02B00F5B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ACF-03B4-4B48-A8FD-D5CFBBCDB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5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81DC9-50FB-404B-AEDA-05BD02B00F5B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DEACF-03B4-4B48-A8FD-D5CFBBCDB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1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583" y="2090056"/>
            <a:ext cx="10920548" cy="1894115"/>
          </a:xfrm>
        </p:spPr>
        <p:txBody>
          <a:bodyPr>
            <a:normAutofit fontScale="90000"/>
          </a:bodyPr>
          <a:lstStyle/>
          <a:p>
            <a:r>
              <a:rPr lang="en-US" sz="4800" b="1" u="sng" dirty="0" smtClean="0">
                <a:latin typeface="Arial Rounded MT Bold" panose="020F0704030504030204" pitchFamily="34" charset="0"/>
              </a:rPr>
              <a:t>AN APPROACH TO A PATIENT </a:t>
            </a:r>
            <a:r>
              <a:rPr lang="en-US" sz="4800" b="1" u="sng" dirty="0" smtClean="0">
                <a:latin typeface="Arial Rounded MT Bold" panose="020F0704030504030204" pitchFamily="34" charset="0"/>
              </a:rPr>
              <a:t/>
            </a:r>
            <a:br>
              <a:rPr lang="en-US" sz="4800" b="1" u="sng" dirty="0" smtClean="0">
                <a:latin typeface="Arial Rounded MT Bold" panose="020F0704030504030204" pitchFamily="34" charset="0"/>
              </a:rPr>
            </a:br>
            <a:r>
              <a:rPr lang="en-US" sz="4800" b="1" u="sng" dirty="0" smtClean="0">
                <a:latin typeface="Arial Rounded MT Bold" panose="020F0704030504030204" pitchFamily="34" charset="0"/>
              </a:rPr>
              <a:t>WITH </a:t>
            </a:r>
            <a:br>
              <a:rPr lang="en-US" sz="4800" b="1" u="sng" dirty="0" smtClean="0">
                <a:latin typeface="Arial Rounded MT Bold" panose="020F0704030504030204" pitchFamily="34" charset="0"/>
              </a:rPr>
            </a:br>
            <a:r>
              <a:rPr lang="en-US" sz="4800" b="1" u="sng" dirty="0" smtClean="0">
                <a:latin typeface="Arial Rounded MT Bold" panose="020F0704030504030204" pitchFamily="34" charset="0"/>
              </a:rPr>
              <a:t>GASTROINTESTINAL </a:t>
            </a:r>
            <a:r>
              <a:rPr lang="en-US" sz="4800" b="1" u="sng" dirty="0" smtClean="0">
                <a:latin typeface="Arial Rounded MT Bold" panose="020F0704030504030204" pitchFamily="34" charset="0"/>
              </a:rPr>
              <a:t>MALIGNANCY</a:t>
            </a:r>
            <a:r>
              <a:rPr lang="en-US" sz="4800" b="1" u="sng" dirty="0" smtClean="0">
                <a:latin typeface="Arial Rounded MT Bold" panose="020F0704030504030204" pitchFamily="34" charset="0"/>
              </a:rPr>
              <a:t> </a:t>
            </a:r>
            <a:endParaRPr lang="en-US" sz="4800" b="1" u="sng" dirty="0"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0662" y="4085363"/>
            <a:ext cx="4850675" cy="447448"/>
          </a:xfrm>
        </p:spPr>
        <p:txBody>
          <a:bodyPr/>
          <a:lstStyle/>
          <a:p>
            <a:r>
              <a:rPr lang="en-US" b="1" dirty="0" smtClean="0"/>
              <a:t>DR </a:t>
            </a:r>
            <a:r>
              <a:rPr lang="en-US" b="1" dirty="0" smtClean="0"/>
              <a:t>QASIM ALI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1839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5131"/>
            <a:ext cx="4909458" cy="1011420"/>
          </a:xfrm>
        </p:spPr>
        <p:txBody>
          <a:bodyPr/>
          <a:lstStyle/>
          <a:p>
            <a:r>
              <a:rPr lang="en-US" b="1" dirty="0" smtClean="0"/>
              <a:t>INTRODUCTION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46551"/>
            <a:ext cx="10435047" cy="5415506"/>
          </a:xfrm>
        </p:spPr>
        <p:txBody>
          <a:bodyPr>
            <a:normAutofit/>
          </a:bodyPr>
          <a:lstStyle/>
          <a:p>
            <a:r>
              <a:rPr lang="en-US" b="1" dirty="0" smtClean="0"/>
              <a:t>Gastrointestinal CA </a:t>
            </a:r>
            <a:r>
              <a:rPr lang="en-US" dirty="0" smtClean="0"/>
              <a:t>refer to </a:t>
            </a:r>
            <a:r>
              <a:rPr lang="en-US" dirty="0" smtClean="0">
                <a:solidFill>
                  <a:srgbClr val="FF0000"/>
                </a:solidFill>
              </a:rPr>
              <a:t>malignant conditions of </a:t>
            </a:r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astrointestinal tract</a:t>
            </a:r>
            <a:r>
              <a:rPr lang="en-US" dirty="0" smtClean="0"/>
              <a:t> ( this include cancers of esophagus, stomach, gallbladder, liver , pancreas , bowel  )</a:t>
            </a:r>
            <a:endParaRPr lang="en-US" dirty="0"/>
          </a:p>
          <a:p>
            <a:r>
              <a:rPr lang="en-US" dirty="0" smtClean="0"/>
              <a:t>GI cancers do not discriminate between men and women </a:t>
            </a:r>
          </a:p>
          <a:p>
            <a:r>
              <a:rPr lang="en-US" dirty="0" smtClean="0"/>
              <a:t>The symptoms relate to the organ affected and can include obstruction </a:t>
            </a:r>
          </a:p>
          <a:p>
            <a:r>
              <a:rPr lang="en-US" dirty="0" smtClean="0"/>
              <a:t> The underlying causes for different types of gastrointestinal cancers vary, but some of the key </a:t>
            </a:r>
            <a:r>
              <a:rPr lang="en-US" dirty="0" smtClean="0">
                <a:solidFill>
                  <a:srgbClr val="FF0000"/>
                </a:solidFill>
              </a:rPr>
              <a:t>risk factors include smoking, excessive alcohol consumption, increasing age, viral and bacterial infections, chronic pancreatitis, and obesity. </a:t>
            </a:r>
          </a:p>
          <a:p>
            <a:r>
              <a:rPr lang="en-US" dirty="0" smtClean="0"/>
              <a:t>Can be divided into Upper GI and Lower GI carcinomas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184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19" y="731520"/>
            <a:ext cx="7030458" cy="5576072"/>
          </a:xfrm>
        </p:spPr>
      </p:pic>
    </p:spTree>
    <p:extLst>
      <p:ext uri="{BB962C8B-B14F-4D97-AF65-F5344CB8AC3E}">
        <p14:creationId xmlns:p14="http://schemas.microsoft.com/office/powerpoint/2010/main" val="232129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594" y="365125"/>
            <a:ext cx="5355772" cy="888909"/>
          </a:xfrm>
        </p:spPr>
        <p:txBody>
          <a:bodyPr>
            <a:normAutofit/>
          </a:bodyPr>
          <a:lstStyle/>
          <a:p>
            <a:r>
              <a:rPr lang="en-US" b="1" dirty="0" smtClean="0"/>
              <a:t>ESOPHAGEAL CANCER 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67" y="1488531"/>
            <a:ext cx="5575065" cy="49228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858" y="1840298"/>
            <a:ext cx="5773782" cy="421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397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0" y="496389"/>
            <a:ext cx="9601199" cy="6244045"/>
          </a:xfrm>
        </p:spPr>
      </p:pic>
    </p:spTree>
    <p:extLst>
      <p:ext uri="{BB962C8B-B14F-4D97-AF65-F5344CB8AC3E}">
        <p14:creationId xmlns:p14="http://schemas.microsoft.com/office/powerpoint/2010/main" val="3211324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99812"/>
            <a:ext cx="10515600" cy="99341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HOW TO APPROACH ????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42703" y="1515292"/>
            <a:ext cx="10515600" cy="5001306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HISTORY</a:t>
            </a:r>
          </a:p>
          <a:p>
            <a:r>
              <a:rPr lang="en-US" b="1" dirty="0" smtClean="0"/>
              <a:t>CLINICAL EXAMINATION </a:t>
            </a:r>
          </a:p>
          <a:p>
            <a:r>
              <a:rPr lang="en-US" b="1" smtClean="0"/>
              <a:t>GENERAL ASSESMENT </a:t>
            </a:r>
            <a:endParaRPr lang="en-US" b="1" dirty="0" smtClean="0"/>
          </a:p>
          <a:p>
            <a:r>
              <a:rPr lang="en-US" b="1" dirty="0" smtClean="0"/>
              <a:t> INVESTIGATIONS </a:t>
            </a:r>
          </a:p>
          <a:p>
            <a:r>
              <a:rPr lang="en-US" b="1" dirty="0" smtClean="0"/>
              <a:t>FOLLOW UP </a:t>
            </a:r>
          </a:p>
          <a:p>
            <a:r>
              <a:rPr lang="en-US" b="1" dirty="0" smtClean="0"/>
              <a:t>COUNSELLING AT EVERY STEP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04945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06634" y="169818"/>
            <a:ext cx="6529251" cy="757645"/>
          </a:xfrm>
        </p:spPr>
        <p:txBody>
          <a:bodyPr/>
          <a:lstStyle/>
          <a:p>
            <a:r>
              <a:rPr lang="en-US" b="1" dirty="0" smtClean="0"/>
              <a:t>UPPER GI MALIGNANCIES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75062717"/>
              </p:ext>
            </p:extLst>
          </p:nvPr>
        </p:nvGraphicFramePr>
        <p:xfrm>
          <a:off x="169814" y="927463"/>
          <a:ext cx="11795762" cy="59863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2049">
                  <a:extLst>
                    <a:ext uri="{9D8B030D-6E8A-4147-A177-3AD203B41FA5}">
                      <a16:colId xmlns:a16="http://schemas.microsoft.com/office/drawing/2014/main" val="2088507762"/>
                    </a:ext>
                  </a:extLst>
                </a:gridCol>
                <a:gridCol w="4062548">
                  <a:extLst>
                    <a:ext uri="{9D8B030D-6E8A-4147-A177-3AD203B41FA5}">
                      <a16:colId xmlns:a16="http://schemas.microsoft.com/office/drawing/2014/main" val="1849528499"/>
                    </a:ext>
                  </a:extLst>
                </a:gridCol>
                <a:gridCol w="2808515">
                  <a:extLst>
                    <a:ext uri="{9D8B030D-6E8A-4147-A177-3AD203B41FA5}">
                      <a16:colId xmlns:a16="http://schemas.microsoft.com/office/drawing/2014/main" val="4160028921"/>
                    </a:ext>
                  </a:extLst>
                </a:gridCol>
                <a:gridCol w="3252650">
                  <a:extLst>
                    <a:ext uri="{9D8B030D-6E8A-4147-A177-3AD203B41FA5}">
                      <a16:colId xmlns:a16="http://schemas.microsoft.com/office/drawing/2014/main" val="73302975"/>
                    </a:ext>
                  </a:extLst>
                </a:gridCol>
              </a:tblGrid>
              <a:tr h="3642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ESOPHAGEAL</a:t>
                      </a:r>
                      <a:r>
                        <a:rPr lang="en-US" b="1" baseline="0" dirty="0" smtClean="0"/>
                        <a:t> CARCINOMA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STOMACH CARCINOMA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SMALL</a:t>
                      </a:r>
                      <a:r>
                        <a:rPr lang="en-US" b="1" baseline="0" dirty="0" smtClean="0"/>
                        <a:t> INTESTINE </a:t>
                      </a:r>
                      <a:r>
                        <a:rPr lang="en-US" b="1" dirty="0" smtClean="0"/>
                        <a:t>CA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18600"/>
                  </a:ext>
                </a:extLst>
              </a:tr>
              <a:tr h="200345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RISK FACTORS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Smoking  , Achalasia , GERD , Obesity </a:t>
                      </a:r>
                    </a:p>
                    <a:p>
                      <a:r>
                        <a:rPr lang="en-US" dirty="0" smtClean="0"/>
                        <a:t>Barret esophagus </a:t>
                      </a:r>
                    </a:p>
                    <a:p>
                      <a:r>
                        <a:rPr lang="en-US" dirty="0" smtClean="0"/>
                        <a:t>Alcohol </a:t>
                      </a:r>
                    </a:p>
                    <a:p>
                      <a:r>
                        <a:rPr lang="en-US" dirty="0" smtClean="0"/>
                        <a:t>Men &gt;&gt;(</a:t>
                      </a:r>
                      <a:r>
                        <a:rPr lang="en-US" baseline="0" dirty="0" smtClean="0"/>
                        <a:t> 4:1)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Age &gt;70 </a:t>
                      </a:r>
                    </a:p>
                    <a:p>
                      <a:r>
                        <a:rPr lang="en-US" dirty="0" smtClean="0"/>
                        <a:t>Hereditary</a:t>
                      </a:r>
                    </a:p>
                    <a:p>
                      <a:r>
                        <a:rPr lang="en-US" dirty="0" smtClean="0"/>
                        <a:t>HPV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Smoked food</a:t>
                      </a:r>
                    </a:p>
                    <a:p>
                      <a:r>
                        <a:rPr lang="en-US" dirty="0" smtClean="0"/>
                        <a:t>Diet</a:t>
                      </a:r>
                      <a:r>
                        <a:rPr lang="en-US" baseline="0" dirty="0" smtClean="0"/>
                        <a:t> nitrites ( carcinogenic)</a:t>
                      </a:r>
                    </a:p>
                    <a:p>
                      <a:r>
                        <a:rPr lang="en-US" baseline="0" dirty="0" smtClean="0"/>
                        <a:t>Chronic gastritis ( </a:t>
                      </a:r>
                      <a:r>
                        <a:rPr lang="en-US" baseline="0" dirty="0" err="1" smtClean="0"/>
                        <a:t>H.pylori</a:t>
                      </a:r>
                      <a:r>
                        <a:rPr lang="en-US" baseline="0" dirty="0" smtClean="0"/>
                        <a:t> )</a:t>
                      </a:r>
                    </a:p>
                    <a:p>
                      <a:r>
                        <a:rPr lang="en-US" baseline="0" dirty="0" smtClean="0"/>
                        <a:t>Pernicious anemia </a:t>
                      </a:r>
                    </a:p>
                    <a:p>
                      <a:r>
                        <a:rPr lang="en-US" baseline="0" dirty="0" smtClean="0"/>
                        <a:t>Previous gastric surgery like </a:t>
                      </a:r>
                      <a:r>
                        <a:rPr lang="en-US" baseline="0" dirty="0" err="1" smtClean="0"/>
                        <a:t>gastroenterostomy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E cadherin mutation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Familial</a:t>
                      </a:r>
                      <a:r>
                        <a:rPr lang="en-US" baseline="0" dirty="0" smtClean="0"/>
                        <a:t> adenomatous polyposis </a:t>
                      </a:r>
                    </a:p>
                    <a:p>
                      <a:r>
                        <a:rPr lang="en-US" dirty="0" err="1" smtClean="0"/>
                        <a:t>Crohns</a:t>
                      </a:r>
                      <a:r>
                        <a:rPr lang="en-US" dirty="0" smtClean="0"/>
                        <a:t> disease </a:t>
                      </a:r>
                    </a:p>
                    <a:p>
                      <a:r>
                        <a:rPr lang="en-US" dirty="0" smtClean="0"/>
                        <a:t>Mutations </a:t>
                      </a:r>
                    </a:p>
                    <a:p>
                      <a:r>
                        <a:rPr lang="en-US" dirty="0" smtClean="0"/>
                        <a:t>Peptic ulcer disease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200567"/>
                  </a:ext>
                </a:extLst>
              </a:tr>
              <a:tr h="169123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TYPES</a:t>
                      </a:r>
                      <a:r>
                        <a:rPr lang="en-US" b="1" baseline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 Histopathological</a:t>
                      </a:r>
                      <a:r>
                        <a:rPr lang="en-US" baseline="0" dirty="0" smtClean="0"/>
                        <a:t> subtypes 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Squamous cell carcinoma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Adenocarcinoma 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Adenocarcinom</a:t>
                      </a:r>
                      <a:r>
                        <a:rPr lang="en-US" baseline="0" dirty="0" smtClean="0"/>
                        <a:t>a 95%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aseline="0" dirty="0" smtClean="0"/>
                        <a:t> ( diffuse &amp; intestinal type 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Lymphoma 4%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Malignant GIST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Adenocarcinoma ( most commonly in duodenum and proximal jejunum)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Ampullary</a:t>
                      </a:r>
                      <a:r>
                        <a:rPr lang="en-US" dirty="0" smtClean="0"/>
                        <a:t> Carcinoma</a:t>
                      </a:r>
                      <a:r>
                        <a:rPr lang="en-US" baseline="0" dirty="0" smtClean="0"/>
                        <a:t>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Lymphoma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Carcinoid tumors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648266"/>
                  </a:ext>
                </a:extLst>
              </a:tr>
              <a:tr h="187158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CLINICAL FEATURES /</a:t>
                      </a:r>
                    </a:p>
                    <a:p>
                      <a:pPr algn="ctr"/>
                      <a:r>
                        <a:rPr lang="en-US" b="1" dirty="0" smtClean="0"/>
                        <a:t>PRESENTATION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Dysphagia 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difficult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swallowing 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Odynophagia</a:t>
                      </a:r>
                      <a:r>
                        <a:rPr lang="en-US" baseline="0" dirty="0" smtClean="0"/>
                        <a:t> ( painful swallowing)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Heart burn / discomfort behind sternum</a:t>
                      </a:r>
                    </a:p>
                    <a:p>
                      <a:r>
                        <a:rPr lang="en-US" dirty="0" smtClean="0"/>
                        <a:t>Extension of tumor into tracheobronchial tree : 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stridor , coughing , choking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Early</a:t>
                      </a:r>
                      <a:r>
                        <a:rPr lang="en-US" baseline="0" dirty="0" smtClean="0"/>
                        <a:t> : </a:t>
                      </a: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asymptomatic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Advanced</a:t>
                      </a: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 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Bloating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Distention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Vomiting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Dyspepsi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Generally asymptomatic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WHEN GROW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Obstruction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Pain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Bloody stool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Jaundice 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09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246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834416"/>
              </p:ext>
            </p:extLst>
          </p:nvPr>
        </p:nvGraphicFramePr>
        <p:xfrm>
          <a:off x="300447" y="171026"/>
          <a:ext cx="11639004" cy="63995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1965">
                  <a:extLst>
                    <a:ext uri="{9D8B030D-6E8A-4147-A177-3AD203B41FA5}">
                      <a16:colId xmlns:a16="http://schemas.microsoft.com/office/drawing/2014/main" val="2800804909"/>
                    </a:ext>
                  </a:extLst>
                </a:gridCol>
                <a:gridCol w="2969134">
                  <a:extLst>
                    <a:ext uri="{9D8B030D-6E8A-4147-A177-3AD203B41FA5}">
                      <a16:colId xmlns:a16="http://schemas.microsoft.com/office/drawing/2014/main" val="3172622248"/>
                    </a:ext>
                  </a:extLst>
                </a:gridCol>
                <a:gridCol w="4086061">
                  <a:extLst>
                    <a:ext uri="{9D8B030D-6E8A-4147-A177-3AD203B41FA5}">
                      <a16:colId xmlns:a16="http://schemas.microsoft.com/office/drawing/2014/main" val="2532970590"/>
                    </a:ext>
                  </a:extLst>
                </a:gridCol>
                <a:gridCol w="2581844">
                  <a:extLst>
                    <a:ext uri="{9D8B030D-6E8A-4147-A177-3AD203B41FA5}">
                      <a16:colId xmlns:a16="http://schemas.microsoft.com/office/drawing/2014/main" val="949624784"/>
                    </a:ext>
                  </a:extLst>
                </a:gridCol>
              </a:tblGrid>
              <a:tr h="31233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Hoarseness of voice </a:t>
                      </a:r>
                      <a:r>
                        <a:rPr lang="en-US" dirty="0" smtClean="0"/>
                        <a:t>( paralysis of left recurrent laryngeal nerve by direct invasion of tumor into vocal cords 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Regurgitation of food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Aspiration pneumonia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Weight loss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Hematemesis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Anemia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Cervical lymphadenopathy 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Anemia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Tumor may perforate leading to 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peritonitis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Obstruction leading to 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dysphagia and persistent vomiting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 GASTRIC OUTLET OBSTRUCTION 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bleeding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359957"/>
                  </a:ext>
                </a:extLst>
              </a:tr>
              <a:tr h="327626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PHYSICAL SIGNS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IF METASTASIS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Ascites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Jaundice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Palpable abdominal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mass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Palpable supraclavicular lymph nodes (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Virchow’s nodes)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Palpable periumbilical lymph nodes (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Sister Marry Joseph nodules </a:t>
                      </a:r>
                      <a:r>
                        <a:rPr lang="en-US" baseline="0" dirty="0" smtClean="0"/>
                        <a:t>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Palpable ovarian mass  (</a:t>
                      </a:r>
                      <a:r>
                        <a:rPr lang="en-US" baseline="0" dirty="0" err="1" smtClean="0">
                          <a:solidFill>
                            <a:srgbClr val="0070C0"/>
                          </a:solidFill>
                        </a:rPr>
                        <a:t>Krukenberg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Palpable mass on DRE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( </a:t>
                      </a:r>
                      <a:r>
                        <a:rPr lang="en-US" baseline="0" dirty="0" err="1" smtClean="0">
                          <a:solidFill>
                            <a:srgbClr val="0070C0"/>
                          </a:solidFill>
                        </a:rPr>
                        <a:t>Blumer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shelf </a:t>
                      </a:r>
                      <a:r>
                        <a:rPr lang="en-US" baseline="0" dirty="0" smtClean="0"/>
                        <a:t>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566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193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019117"/>
              </p:ext>
            </p:extLst>
          </p:nvPr>
        </p:nvGraphicFramePr>
        <p:xfrm>
          <a:off x="261257" y="326571"/>
          <a:ext cx="11665131" cy="6437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9777">
                  <a:extLst>
                    <a:ext uri="{9D8B030D-6E8A-4147-A177-3AD203B41FA5}">
                      <a16:colId xmlns:a16="http://schemas.microsoft.com/office/drawing/2014/main" val="825941678"/>
                    </a:ext>
                  </a:extLst>
                </a:gridCol>
                <a:gridCol w="3822788">
                  <a:extLst>
                    <a:ext uri="{9D8B030D-6E8A-4147-A177-3AD203B41FA5}">
                      <a16:colId xmlns:a16="http://schemas.microsoft.com/office/drawing/2014/main" val="848190134"/>
                    </a:ext>
                  </a:extLst>
                </a:gridCol>
                <a:gridCol w="2916283">
                  <a:extLst>
                    <a:ext uri="{9D8B030D-6E8A-4147-A177-3AD203B41FA5}">
                      <a16:colId xmlns:a16="http://schemas.microsoft.com/office/drawing/2014/main" val="1768011792"/>
                    </a:ext>
                  </a:extLst>
                </a:gridCol>
                <a:gridCol w="2916283">
                  <a:extLst>
                    <a:ext uri="{9D8B030D-6E8A-4147-A177-3AD203B41FA5}">
                      <a16:colId xmlns:a16="http://schemas.microsoft.com/office/drawing/2014/main" val="159533050"/>
                    </a:ext>
                  </a:extLst>
                </a:gridCol>
              </a:tblGrid>
              <a:tr h="20923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INVESTIGATIONS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ENDOSCOPY (biopsy 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CT CHEST , ABDOMEN AND PELVIS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BARIUM SWALLOW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ENDOSCOPIC USG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BRONCHOSCOPY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LAPROSCOP</a:t>
                      </a:r>
                      <a:r>
                        <a:rPr lang="en-US" dirty="0" smtClean="0"/>
                        <a:t>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GASTROSCOPY ( biopsy 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ENDOSCOPIC USG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BARRIUM</a:t>
                      </a:r>
                      <a:r>
                        <a:rPr lang="en-US" baseline="0" dirty="0" smtClean="0"/>
                        <a:t> SWALLOW ( if endoscopy not available ) </a:t>
                      </a:r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CT SCAN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PET SCAN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LAPROSCOPY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ENDOSCOPY (biopsy 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CT CHEST , ABDOMEN AND PELVIS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LAPROSCOPY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415360"/>
                  </a:ext>
                </a:extLst>
              </a:tr>
              <a:tr h="110402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STAGING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TNM STAGING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TNM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746388"/>
                  </a:ext>
                </a:extLst>
              </a:tr>
              <a:tr h="324152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TREATMENT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ESOPHAGECTOMY</a:t>
                      </a: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Ivor </a:t>
                      </a:r>
                      <a:r>
                        <a:rPr lang="en-US" baseline="0" dirty="0" err="1" smtClean="0"/>
                        <a:t>lewis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err="1" smtClean="0"/>
                        <a:t>Transhiatal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esophagectomy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err="1" smtClean="0"/>
                        <a:t>McKeown</a:t>
                      </a:r>
                      <a:r>
                        <a:rPr lang="en-US" baseline="0" dirty="0" smtClean="0"/>
                        <a:t> Three stage </a:t>
                      </a:r>
                      <a:r>
                        <a:rPr lang="en-US" baseline="0" dirty="0" err="1" smtClean="0"/>
                        <a:t>esophagectomy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Salvage </a:t>
                      </a:r>
                      <a:r>
                        <a:rPr lang="en-US" baseline="0" dirty="0" err="1" smtClean="0"/>
                        <a:t>esophagectomy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RADIOTHERAPY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CHEMOTHERAPY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PALLIATIVE TREATMENT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SUBTOTAL GASTRECTOMY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TOTAL GASTRECTOMY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CHEMOTHERAPY</a:t>
                      </a:r>
                      <a:r>
                        <a:rPr lang="en-US" baseline="0" dirty="0" smtClean="0">
                          <a:solidFill>
                            <a:schemeClr val="accent5"/>
                          </a:solidFill>
                        </a:rPr>
                        <a:t> </a:t>
                      </a:r>
                      <a:endParaRPr lang="en-US" dirty="0" smtClean="0">
                        <a:solidFill>
                          <a:schemeClr val="accent5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RADIOTHERAPY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PALLIATIVE TREATMENT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EXCISION OF TUMOR WITH STOMA FORMATION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CHEMOTHERAPY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accent5"/>
                          </a:solidFill>
                        </a:rPr>
                        <a:t>RADIOTHERAPY </a:t>
                      </a:r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53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446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453</Words>
  <Application>Microsoft Office PowerPoint</Application>
  <PresentationFormat>Widescreen</PresentationFormat>
  <Paragraphs>124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Office Theme</vt:lpstr>
      <vt:lpstr>AN APPROACH TO A PATIENT  WITH  GASTROINTESTINAL MALIGNANCY </vt:lpstr>
      <vt:lpstr>INTRODUCTION </vt:lpstr>
      <vt:lpstr>PowerPoint Presentation</vt:lpstr>
      <vt:lpstr>ESOPHAGEAL CANCER </vt:lpstr>
      <vt:lpstr>PowerPoint Presentation</vt:lpstr>
      <vt:lpstr>HOW TO APPROACH ????</vt:lpstr>
      <vt:lpstr>UPPER GI MALIGNANCIES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Hira</dc:creator>
  <cp:lastModifiedBy>Hira</cp:lastModifiedBy>
  <cp:revision>19</cp:revision>
  <dcterms:created xsi:type="dcterms:W3CDTF">2023-05-11T10:09:46Z</dcterms:created>
  <dcterms:modified xsi:type="dcterms:W3CDTF">2025-03-06T01:52:28Z</dcterms:modified>
</cp:coreProperties>
</file>