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76"/>
  </p:notesMasterIdLst>
  <p:sldIdLst>
    <p:sldId id="322" r:id="rId2"/>
    <p:sldId id="256" r:id="rId3"/>
    <p:sldId id="323" r:id="rId4"/>
    <p:sldId id="324" r:id="rId5"/>
    <p:sldId id="325" r:id="rId6"/>
    <p:sldId id="326" r:id="rId7"/>
    <p:sldId id="327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9" r:id="rId73"/>
    <p:sldId id="328" r:id="rId74"/>
    <p:sldId id="321" r:id="rId7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1A1A-8DF8-48A3-903F-51D5EF6D552F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BFE2D-E8FF-4E37-9D16-30760B30F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0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FE2D-E8FF-4E37-9D16-30760B30F50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3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5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82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12-Feb-25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57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1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8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6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7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4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0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2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7.png"/><Relationship Id="rId7" Type="http://schemas.openxmlformats.org/officeDocument/2006/relationships/image" Target="../media/image4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9661" cy="6852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0" y="-2"/>
            <a:ext cx="9144000" cy="6857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0" y="6812280"/>
            <a:ext cx="9144000" cy="4571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1935556"/>
            <a:ext cx="6819900" cy="310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000"/>
              <a:buChar char=""/>
              <a:tabLst>
                <a:tab pos="269240" algn="l"/>
              </a:tabLst>
            </a:pPr>
            <a:r>
              <a:rPr sz="2700" spc="140" dirty="0">
                <a:latin typeface="Arial" panose="020B0604020202020204"/>
                <a:cs typeface="Arial" panose="020B0604020202020204"/>
              </a:rPr>
              <a:t>It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is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characterized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by </a:t>
            </a:r>
            <a:r>
              <a:rPr sz="2700" spc="80" dirty="0">
                <a:latin typeface="Arial" panose="020B0604020202020204"/>
                <a:cs typeface="Arial" panose="020B0604020202020204"/>
              </a:rPr>
              <a:t>an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exudative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and 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proliferative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inflammatory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lesion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the 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connective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tissue, </a:t>
            </a:r>
            <a:r>
              <a:rPr sz="2700" spc="80" dirty="0">
                <a:latin typeface="Arial" panose="020B0604020202020204"/>
                <a:cs typeface="Arial" panose="020B0604020202020204"/>
              </a:rPr>
              <a:t>especially </a:t>
            </a:r>
            <a:r>
              <a:rPr sz="2700" spc="165" dirty="0">
                <a:latin typeface="Arial" panose="020B0604020202020204"/>
                <a:cs typeface="Arial" panose="020B0604020202020204"/>
              </a:rPr>
              <a:t>that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</a:t>
            </a:r>
            <a:r>
              <a:rPr sz="27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the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375285" indent="-363220" algn="just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375920" algn="l"/>
              </a:tabLst>
            </a:pPr>
            <a:r>
              <a:rPr sz="2700" spc="120" dirty="0">
                <a:latin typeface="Arial" panose="020B0604020202020204"/>
                <a:cs typeface="Arial" panose="020B0604020202020204"/>
              </a:rPr>
              <a:t>heart,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375285" indent="-363220" algn="just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Char char=""/>
              <a:tabLst>
                <a:tab pos="375920" algn="l"/>
              </a:tabLst>
            </a:pPr>
            <a:r>
              <a:rPr sz="2700" spc="155" dirty="0">
                <a:latin typeface="Arial" panose="020B0604020202020204"/>
                <a:cs typeface="Arial" panose="020B0604020202020204"/>
              </a:rPr>
              <a:t>joints,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375285" indent="-363220" algn="just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7000"/>
              <a:buChar char=""/>
              <a:tabLst>
                <a:tab pos="375920" algn="l"/>
              </a:tabLst>
            </a:pPr>
            <a:r>
              <a:rPr sz="2700" spc="170" dirty="0">
                <a:latin typeface="Arial" panose="020B0604020202020204"/>
                <a:cs typeface="Arial" panose="020B0604020202020204"/>
              </a:rPr>
              <a:t>blood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latin typeface="Arial" panose="020B0604020202020204"/>
                <a:cs typeface="Arial" panose="020B0604020202020204"/>
              </a:rPr>
              <a:t>vessels,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375285" indent="-363220" algn="just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375920" algn="l"/>
              </a:tabLst>
            </a:pPr>
            <a:r>
              <a:rPr sz="2700" spc="114" dirty="0">
                <a:latin typeface="Arial" panose="020B0604020202020204"/>
                <a:cs typeface="Arial" panose="020B0604020202020204"/>
              </a:rPr>
              <a:t>and subcutaneous</a:t>
            </a:r>
            <a:r>
              <a:rPr sz="2700" spc="6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tissue.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47900" y="581025"/>
            <a:ext cx="4676775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525" y="695325"/>
            <a:ext cx="7191375" cy="504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855978"/>
            <a:ext cx="7884795" cy="32829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5080" indent="-256540">
              <a:lnSpc>
                <a:spcPct val="90000"/>
              </a:lnSpc>
              <a:spcBef>
                <a:spcPts val="42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05" dirty="0">
                <a:latin typeface="Arial" panose="020B0604020202020204"/>
                <a:cs typeface="Arial" panose="020B0604020202020204"/>
              </a:rPr>
              <a:t>Acute </a:t>
            </a:r>
            <a:r>
              <a:rPr sz="2700" spc="-130" dirty="0">
                <a:latin typeface="Arial" panose="020B0604020202020204"/>
                <a:cs typeface="Arial" panose="020B0604020202020204"/>
              </a:rPr>
              <a:t>ARF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is </a:t>
            </a:r>
            <a:r>
              <a:rPr sz="2700" spc="75" dirty="0">
                <a:latin typeface="Arial" panose="020B0604020202020204"/>
                <a:cs typeface="Arial" panose="020B0604020202020204"/>
              </a:rPr>
              <a:t>an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immuno-inflammatory 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condition </a:t>
            </a:r>
            <a:r>
              <a:rPr sz="2700" spc="165" dirty="0">
                <a:latin typeface="Arial" panose="020B0604020202020204"/>
                <a:cs typeface="Arial" panose="020B0604020202020204"/>
              </a:rPr>
              <a:t>that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presents </a:t>
            </a:r>
            <a:r>
              <a:rPr sz="2700" spc="5" dirty="0">
                <a:latin typeface="Arial" panose="020B0604020202020204"/>
                <a:cs typeface="Arial" panose="020B0604020202020204"/>
              </a:rPr>
              <a:t>as </a:t>
            </a:r>
            <a:r>
              <a:rPr sz="2700" spc="-15" dirty="0">
                <a:latin typeface="Arial" panose="020B0604020202020204"/>
                <a:cs typeface="Arial" panose="020B0604020202020204"/>
              </a:rPr>
              <a:t>a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connective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tissue  </a:t>
            </a:r>
            <a:r>
              <a:rPr sz="2700" spc="60" dirty="0">
                <a:latin typeface="Arial" panose="020B0604020202020204"/>
                <a:cs typeface="Arial" panose="020B0604020202020204"/>
              </a:rPr>
              <a:t>disease, </a:t>
            </a:r>
            <a:r>
              <a:rPr sz="2700" spc="110" dirty="0">
                <a:latin typeface="Arial" panose="020B0604020202020204"/>
                <a:cs typeface="Arial" panose="020B0604020202020204"/>
              </a:rPr>
              <a:t>clinically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manifesting</a:t>
            </a:r>
            <a:r>
              <a:rPr sz="2700" spc="50" dirty="0"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latin typeface="Arial" panose="020B0604020202020204"/>
                <a:cs typeface="Arial" panose="020B0604020202020204"/>
              </a:rPr>
              <a:t>as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375285" indent="-363220">
              <a:lnSpc>
                <a:spcPct val="100000"/>
              </a:lnSpc>
              <a:spcBef>
                <a:spcPts val="70"/>
              </a:spcBef>
              <a:buClr>
                <a:srgbClr val="2CA1BE"/>
              </a:buClr>
              <a:buSzPct val="67000"/>
              <a:buChar char=""/>
              <a:tabLst>
                <a:tab pos="375285" algn="l"/>
                <a:tab pos="375920" algn="l"/>
              </a:tabLst>
            </a:pPr>
            <a:r>
              <a:rPr sz="2700" spc="125" dirty="0">
                <a:latin typeface="Arial" panose="020B0604020202020204"/>
                <a:cs typeface="Arial" panose="020B0604020202020204"/>
              </a:rPr>
              <a:t>carditis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7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65" dirty="0">
                <a:latin typeface="Arial" panose="020B0604020202020204"/>
                <a:cs typeface="Arial" panose="020B0604020202020204"/>
              </a:rPr>
              <a:t>Arthritis,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9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30" dirty="0">
                <a:latin typeface="Arial" panose="020B0604020202020204"/>
                <a:cs typeface="Arial" panose="020B0604020202020204"/>
              </a:rPr>
              <a:t>sometimes </a:t>
            </a:r>
            <a:r>
              <a:rPr sz="2700" spc="185" dirty="0">
                <a:latin typeface="Arial" panose="020B0604020202020204"/>
                <a:cs typeface="Arial" panose="020B0604020202020204"/>
              </a:rPr>
              <a:t>with</a:t>
            </a:r>
            <a:r>
              <a:rPr sz="27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chorea,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375285" indent="-363220">
              <a:lnSpc>
                <a:spcPct val="100000"/>
              </a:lnSpc>
              <a:spcBef>
                <a:spcPts val="70"/>
              </a:spcBef>
              <a:buClr>
                <a:srgbClr val="2CA1BE"/>
              </a:buClr>
              <a:buSzPct val="67000"/>
              <a:buChar char=""/>
              <a:tabLst>
                <a:tab pos="375285" algn="l"/>
                <a:tab pos="375920" algn="l"/>
              </a:tabLst>
            </a:pPr>
            <a:r>
              <a:rPr sz="2700" spc="110" dirty="0">
                <a:latin typeface="Arial" panose="020B0604020202020204"/>
                <a:cs typeface="Arial" panose="020B0604020202020204"/>
              </a:rPr>
              <a:t>subcutaneous</a:t>
            </a:r>
            <a:r>
              <a:rPr sz="2700" spc="5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nodules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375285" indent="-363220">
              <a:lnSpc>
                <a:spcPct val="100000"/>
              </a:lnSpc>
              <a:spcBef>
                <a:spcPts val="70"/>
              </a:spcBef>
              <a:buClr>
                <a:srgbClr val="2CA1BE"/>
              </a:buClr>
              <a:buSzPct val="67000"/>
              <a:buChar char=""/>
              <a:tabLst>
                <a:tab pos="375285" algn="l"/>
                <a:tab pos="375920" algn="l"/>
              </a:tabLst>
            </a:pPr>
            <a:r>
              <a:rPr sz="2700" spc="80" dirty="0">
                <a:latin typeface="Arial" panose="020B0604020202020204"/>
                <a:cs typeface="Arial" panose="020B0604020202020204"/>
              </a:rPr>
              <a:t>&amp;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erythema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marginatum.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27605"/>
            <a:ext cx="7568565" cy="300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14" dirty="0">
                <a:latin typeface="Arial" panose="020B0604020202020204"/>
                <a:cs typeface="Arial" panose="020B0604020202020204"/>
              </a:rPr>
              <a:t>An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untreated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Group- </a:t>
            </a:r>
            <a:r>
              <a:rPr sz="2700" spc="60" dirty="0">
                <a:latin typeface="Arial" panose="020B0604020202020204"/>
                <a:cs typeface="Arial" panose="020B0604020202020204"/>
              </a:rPr>
              <a:t>A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beta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hemolytic 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streptococcal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infection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is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the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commonest 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antecedent 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event </a:t>
            </a:r>
            <a:r>
              <a:rPr sz="2700" spc="165" dirty="0">
                <a:latin typeface="Arial" panose="020B0604020202020204"/>
                <a:cs typeface="Arial" panose="020B0604020202020204"/>
              </a:rPr>
              <a:t>that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precipitates </a:t>
            </a:r>
            <a:r>
              <a:rPr sz="2700" spc="75" dirty="0">
                <a:latin typeface="Arial" panose="020B0604020202020204"/>
                <a:cs typeface="Arial" panose="020B0604020202020204"/>
              </a:rPr>
              <a:t>an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attack 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Acute 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Rheumatic</a:t>
            </a:r>
            <a:r>
              <a:rPr sz="27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20" dirty="0">
                <a:latin typeface="Arial" panose="020B0604020202020204"/>
                <a:cs typeface="Arial" panose="020B0604020202020204"/>
              </a:rPr>
              <a:t>Fever.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Arial" panose="020B0604020202020204"/>
              <a:buChar char=""/>
            </a:pPr>
            <a:endParaRPr sz="3500">
              <a:latin typeface="Arial" panose="020B0604020202020204"/>
              <a:cs typeface="Arial" panose="020B0604020202020204"/>
            </a:endParaRPr>
          </a:p>
          <a:p>
            <a:pPr marL="268605" marR="85090" indent="-25654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40" dirty="0">
                <a:latin typeface="Arial" panose="020B0604020202020204"/>
                <a:cs typeface="Arial" panose="020B0604020202020204"/>
              </a:rPr>
              <a:t>It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is </a:t>
            </a:r>
            <a:r>
              <a:rPr sz="2700" spc="-15" dirty="0">
                <a:latin typeface="Arial" panose="020B0604020202020204"/>
                <a:cs typeface="Arial" panose="020B0604020202020204"/>
              </a:rPr>
              <a:t>a 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delayed </a:t>
            </a:r>
            <a:r>
              <a:rPr sz="2700" spc="170" dirty="0">
                <a:latin typeface="Arial" panose="020B0604020202020204"/>
                <a:cs typeface="Arial" panose="020B0604020202020204"/>
              </a:rPr>
              <a:t>non-suppurative </a:t>
            </a:r>
            <a:r>
              <a:rPr sz="2700" spc="70" dirty="0">
                <a:latin typeface="Arial" panose="020B0604020202020204"/>
                <a:cs typeface="Arial" panose="020B0604020202020204"/>
              </a:rPr>
              <a:t>sequelae </a:t>
            </a:r>
            <a:r>
              <a:rPr sz="2700" spc="200" dirty="0">
                <a:latin typeface="Arial" panose="020B0604020202020204"/>
                <a:cs typeface="Arial" panose="020B0604020202020204"/>
              </a:rPr>
              <a:t>to  </a:t>
            </a:r>
            <a:r>
              <a:rPr sz="2700" spc="-60" dirty="0">
                <a:latin typeface="Arial" panose="020B0604020202020204"/>
                <a:cs typeface="Arial" panose="020B0604020202020204"/>
              </a:rPr>
              <a:t>URTI </a:t>
            </a:r>
            <a:r>
              <a:rPr sz="2700" spc="180" dirty="0">
                <a:latin typeface="Arial" panose="020B0604020202020204"/>
                <a:cs typeface="Arial" panose="020B0604020202020204"/>
              </a:rPr>
              <a:t>with </a:t>
            </a:r>
            <a:r>
              <a:rPr sz="2700" spc="-8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GABH</a:t>
            </a:r>
            <a:r>
              <a:rPr sz="2700" spc="16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streptococci.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1975" y="561975"/>
            <a:ext cx="2028825" cy="56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3697" y="4800662"/>
            <a:ext cx="2594102" cy="1995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468" y="1996278"/>
            <a:ext cx="7862570" cy="362331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700" spc="7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2700" spc="16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portal </a:t>
            </a:r>
            <a:r>
              <a:rPr sz="2700" spc="19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2700" spc="13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entry </a:t>
            </a:r>
            <a:r>
              <a:rPr sz="2700" spc="10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is </a:t>
            </a:r>
            <a:r>
              <a:rPr sz="2700" spc="11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usually </a:t>
            </a:r>
            <a:r>
              <a:rPr sz="2700" spc="14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700" spc="-17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8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fauces.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Arial" panose="020B0604020202020204"/>
                <a:cs typeface="Arial" panose="020B0604020202020204"/>
              </a:rPr>
              <a:t>Sore</a:t>
            </a:r>
            <a:r>
              <a:rPr sz="2700" spc="7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65" dirty="0">
                <a:latin typeface="Arial" panose="020B0604020202020204"/>
                <a:cs typeface="Arial" panose="020B0604020202020204"/>
              </a:rPr>
              <a:t>throat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75" dirty="0">
                <a:latin typeface="Arial" panose="020B0604020202020204"/>
                <a:cs typeface="Arial" panose="020B0604020202020204"/>
              </a:rPr>
              <a:t>Frank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scarlet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fever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50" dirty="0">
                <a:latin typeface="Arial" panose="020B0604020202020204"/>
                <a:cs typeface="Arial" panose="020B0604020202020204"/>
              </a:rPr>
              <a:t>Otitis</a:t>
            </a:r>
            <a:r>
              <a:rPr sz="2700" spc="7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media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48514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25" dirty="0">
                <a:latin typeface="Arial" panose="020B0604020202020204"/>
                <a:cs typeface="Arial" panose="020B0604020202020204"/>
              </a:rPr>
              <a:t>Other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streptococcal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infection 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precede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the 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onset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the </a:t>
            </a:r>
            <a:r>
              <a:rPr sz="2700" spc="55" dirty="0">
                <a:latin typeface="Arial" panose="020B0604020202020204"/>
                <a:cs typeface="Arial" panose="020B0604020202020204"/>
              </a:rPr>
              <a:t>disease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by </a:t>
            </a:r>
            <a:r>
              <a:rPr sz="2700" spc="175" dirty="0">
                <a:latin typeface="Arial" panose="020B0604020202020204"/>
                <a:cs typeface="Arial" panose="020B0604020202020204"/>
              </a:rPr>
              <a:t>two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to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three</a:t>
            </a:r>
            <a:r>
              <a:rPr sz="2700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70" dirty="0">
                <a:latin typeface="Arial" panose="020B0604020202020204"/>
                <a:cs typeface="Arial" panose="020B0604020202020204"/>
              </a:rPr>
              <a:t>weeks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2700" spc="12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interval </a:t>
            </a:r>
            <a:r>
              <a:rPr sz="2700" spc="10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between </a:t>
            </a:r>
            <a:r>
              <a:rPr sz="2700" spc="15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infection </a:t>
            </a:r>
            <a:r>
              <a:rPr sz="2700" spc="114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and </a:t>
            </a:r>
            <a:r>
              <a:rPr sz="2700" spc="15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symptoms  </a:t>
            </a:r>
            <a:r>
              <a:rPr sz="2700" spc="12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suggest </a:t>
            </a:r>
            <a:r>
              <a:rPr sz="2700" spc="-1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700" spc="15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hyper-sensitivity</a:t>
            </a:r>
            <a:r>
              <a:rPr sz="2700" spc="13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state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1700" y="685800"/>
            <a:ext cx="4676775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468" y="2316860"/>
            <a:ext cx="7529195" cy="300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92202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14" dirty="0">
                <a:latin typeface="Arial" panose="020B0604020202020204"/>
                <a:cs typeface="Arial" panose="020B0604020202020204"/>
              </a:rPr>
              <a:t>Group </a:t>
            </a:r>
            <a:r>
              <a:rPr sz="2700" spc="60" dirty="0">
                <a:latin typeface="Arial" panose="020B0604020202020204"/>
                <a:cs typeface="Arial" panose="020B0604020202020204"/>
              </a:rPr>
              <a:t>A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streptococcus </a:t>
            </a:r>
            <a:r>
              <a:rPr sz="2700" spc="70" dirty="0">
                <a:latin typeface="Arial" panose="020B0604020202020204"/>
                <a:cs typeface="Arial" panose="020B0604020202020204"/>
              </a:rPr>
              <a:t>(e.g., </a:t>
            </a:r>
            <a:r>
              <a:rPr sz="2700" spc="75" dirty="0">
                <a:latin typeface="Arial" panose="020B0604020202020204"/>
                <a:cs typeface="Arial" panose="020B0604020202020204"/>
              </a:rPr>
              <a:t>M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types 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1, 3, 5, 6, </a:t>
            </a:r>
            <a:r>
              <a:rPr sz="2700" spc="165" dirty="0">
                <a:latin typeface="Arial" panose="020B0604020202020204"/>
                <a:cs typeface="Arial" panose="020B0604020202020204"/>
              </a:rPr>
              <a:t>18,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24) </a:t>
            </a:r>
            <a:r>
              <a:rPr sz="2700" spc="60" dirty="0">
                <a:latin typeface="Arial" panose="020B0604020202020204"/>
                <a:cs typeface="Arial" panose="020B0604020202020204"/>
              </a:rPr>
              <a:t>are </a:t>
            </a:r>
            <a:r>
              <a:rPr sz="2700" spc="155" dirty="0">
                <a:latin typeface="Arial" panose="020B0604020202020204"/>
                <a:cs typeface="Arial" panose="020B0604020202020204"/>
              </a:rPr>
              <a:t>more</a:t>
            </a:r>
            <a:r>
              <a:rPr sz="2700" spc="-18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frequently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5080">
              <a:lnSpc>
                <a:spcPct val="100000"/>
              </a:lnSpc>
            </a:pPr>
            <a:r>
              <a:rPr sz="2700" spc="114" dirty="0">
                <a:latin typeface="Arial" panose="020B0604020202020204"/>
                <a:cs typeface="Arial" panose="020B0604020202020204"/>
              </a:rPr>
              <a:t>isolated </a:t>
            </a:r>
            <a:r>
              <a:rPr sz="2700" spc="215" dirty="0">
                <a:latin typeface="Arial" panose="020B0604020202020204"/>
                <a:cs typeface="Arial" panose="020B0604020202020204"/>
              </a:rPr>
              <a:t>from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patients </a:t>
            </a:r>
            <a:r>
              <a:rPr sz="2700" spc="185" dirty="0">
                <a:latin typeface="Arial" panose="020B0604020202020204"/>
                <a:cs typeface="Arial" panose="020B0604020202020204"/>
              </a:rPr>
              <a:t>with 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acute</a:t>
            </a:r>
            <a:r>
              <a:rPr sz="2700" spc="-18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rheumatic 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fever.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" panose="020B0604020202020204"/>
              <a:cs typeface="Arial" panose="020B0604020202020204"/>
            </a:endParaRPr>
          </a:p>
          <a:p>
            <a:pPr marL="268605" marR="294005" indent="-256540">
              <a:lnSpc>
                <a:spcPct val="100000"/>
              </a:lnSpc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2700" spc="12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attack </a:t>
            </a:r>
            <a:r>
              <a:rPr sz="2700" spc="11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rate </a:t>
            </a:r>
            <a:r>
              <a:rPr sz="2700" spc="19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2700" spc="8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acute </a:t>
            </a:r>
            <a:r>
              <a:rPr sz="2700" spc="13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rheumatic </a:t>
            </a:r>
            <a:r>
              <a:rPr sz="2700" spc="9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fever</a:t>
            </a:r>
            <a:r>
              <a:rPr sz="2700" spc="-4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60" dirty="0">
                <a:latin typeface="Arial" panose="020B0604020202020204"/>
                <a:cs typeface="Arial" panose="020B0604020202020204"/>
              </a:rPr>
              <a:t>-  </a:t>
            </a:r>
            <a:r>
              <a:rPr sz="2700" spc="15" dirty="0">
                <a:latin typeface="Arial" panose="020B0604020202020204"/>
                <a:cs typeface="Arial" panose="020B0604020202020204"/>
              </a:rPr>
              <a:t>Ranges </a:t>
            </a:r>
            <a:r>
              <a:rPr sz="2700" spc="215" dirty="0">
                <a:latin typeface="Arial" panose="020B0604020202020204"/>
                <a:cs typeface="Arial" panose="020B0604020202020204"/>
              </a:rPr>
              <a:t>from </a:t>
            </a:r>
            <a:r>
              <a:rPr sz="2700" spc="165" dirty="0">
                <a:latin typeface="Arial" panose="020B0604020202020204"/>
                <a:cs typeface="Arial" panose="020B0604020202020204"/>
              </a:rPr>
              <a:t>0.3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to 3</a:t>
            </a:r>
            <a:r>
              <a:rPr sz="2700" spc="-12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percent.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1700" y="914400"/>
            <a:ext cx="4676775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889505"/>
            <a:ext cx="7875905" cy="341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latin typeface="Arial" panose="020B0604020202020204"/>
                <a:cs typeface="Arial" panose="020B0604020202020204"/>
              </a:rPr>
              <a:t>The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incidence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190" dirty="0">
                <a:latin typeface="Arial" panose="020B0604020202020204"/>
                <a:cs typeface="Arial" panose="020B0604020202020204"/>
              </a:rPr>
              <a:t>both </a:t>
            </a:r>
            <a:r>
              <a:rPr sz="2700" spc="155" dirty="0">
                <a:latin typeface="Arial" panose="020B0604020202020204"/>
                <a:cs typeface="Arial" panose="020B0604020202020204"/>
              </a:rPr>
              <a:t>initial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attacks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and  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recurrences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acute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rheumatic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fever </a:t>
            </a:r>
            <a:r>
              <a:rPr sz="2700" spc="80" dirty="0">
                <a:latin typeface="Arial" panose="020B0604020202020204"/>
                <a:cs typeface="Arial" panose="020B0604020202020204"/>
              </a:rPr>
              <a:t>peaks </a:t>
            </a:r>
            <a:r>
              <a:rPr sz="2700" spc="170" dirty="0">
                <a:latin typeface="Arial" panose="020B0604020202020204"/>
                <a:cs typeface="Arial" panose="020B0604020202020204"/>
              </a:rPr>
              <a:t>in 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children 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aged </a:t>
            </a:r>
            <a:r>
              <a:rPr sz="2700" spc="360" dirty="0">
                <a:latin typeface="Arial" panose="020B0604020202020204"/>
                <a:cs typeface="Arial" panose="020B0604020202020204"/>
              </a:rPr>
              <a:t>5-1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5</a:t>
            </a:r>
            <a:r>
              <a:rPr sz="2700" spc="-20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yr.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60007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65" dirty="0">
                <a:latin typeface="Arial" panose="020B0604020202020204"/>
                <a:cs typeface="Arial" panose="020B0604020202020204"/>
              </a:rPr>
              <a:t>Patients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who </a:t>
            </a:r>
            <a:r>
              <a:rPr sz="2700" spc="50" dirty="0">
                <a:latin typeface="Arial" panose="020B0604020202020204"/>
                <a:cs typeface="Arial" panose="020B0604020202020204"/>
              </a:rPr>
              <a:t>have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had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one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attack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</a:t>
            </a:r>
            <a:r>
              <a:rPr sz="2700" spc="3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acute 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rheumatic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fever </a:t>
            </a:r>
            <a:r>
              <a:rPr sz="2700" spc="155" dirty="0">
                <a:latin typeface="Arial" panose="020B0604020202020204"/>
                <a:cs typeface="Arial" panose="020B0604020202020204"/>
              </a:rPr>
              <a:t>tend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to </a:t>
            </a:r>
            <a:r>
              <a:rPr sz="2700" spc="50" dirty="0">
                <a:latin typeface="Arial" panose="020B0604020202020204"/>
                <a:cs typeface="Arial" panose="020B0604020202020204"/>
              </a:rPr>
              <a:t>have</a:t>
            </a:r>
            <a:r>
              <a:rPr sz="2700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recurrences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1193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  <a:tab pos="3979545" algn="l"/>
              </a:tabLst>
            </a:pPr>
            <a:r>
              <a:rPr sz="2700" spc="80" dirty="0">
                <a:latin typeface="Arial" panose="020B0604020202020204"/>
                <a:cs typeface="Arial" panose="020B0604020202020204"/>
              </a:rPr>
              <a:t>There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is association between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the </a:t>
            </a:r>
            <a:r>
              <a:rPr sz="2700" spc="75" dirty="0">
                <a:latin typeface="Arial" panose="020B0604020202020204"/>
                <a:cs typeface="Arial" panose="020B0604020202020204"/>
              </a:rPr>
              <a:t>presence </a:t>
            </a:r>
            <a:r>
              <a:rPr sz="2700" spc="190" dirty="0">
                <a:latin typeface="Arial" panose="020B0604020202020204"/>
                <a:cs typeface="Arial" panose="020B0604020202020204"/>
              </a:rPr>
              <a:t>of 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specific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0" dirty="0">
                <a:latin typeface="Arial" panose="020B0604020202020204"/>
                <a:cs typeface="Arial" panose="020B0604020202020204"/>
              </a:rPr>
              <a:t>HLA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 markers	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and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susceptibility </a:t>
            </a:r>
            <a:r>
              <a:rPr sz="2700" spc="200" dirty="0">
                <a:latin typeface="Arial" panose="020B0604020202020204"/>
                <a:cs typeface="Arial" panose="020B0604020202020204"/>
              </a:rPr>
              <a:t>to  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acute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rheumatic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fever.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9850" y="638175"/>
            <a:ext cx="4105275" cy="39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2722" y="1949904"/>
            <a:ext cx="5336540" cy="325882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0"/>
              </a:spcBef>
            </a:pPr>
            <a:r>
              <a:rPr sz="3200" spc="12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Predisposing </a:t>
            </a:r>
            <a:r>
              <a:rPr sz="3200" spc="15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factors</a:t>
            </a:r>
            <a:r>
              <a:rPr sz="3200" spc="8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785" dirty="0">
                <a:latin typeface="Arial" panose="020B0604020202020204"/>
                <a:cs typeface="Arial" panose="020B0604020202020204"/>
              </a:rPr>
              <a:t>-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000"/>
              <a:buChar char=""/>
              <a:tabLst>
                <a:tab pos="269240" algn="l"/>
              </a:tabLst>
            </a:pPr>
            <a:r>
              <a:rPr sz="3200" spc="180" dirty="0">
                <a:latin typeface="Arial" panose="020B0604020202020204"/>
                <a:cs typeface="Arial" panose="020B0604020202020204"/>
              </a:rPr>
              <a:t>low </a:t>
            </a:r>
            <a:r>
              <a:rPr sz="3200" spc="140" dirty="0">
                <a:latin typeface="Arial" panose="020B0604020202020204"/>
                <a:cs typeface="Arial" panose="020B0604020202020204"/>
              </a:rPr>
              <a:t>socioeconomic</a:t>
            </a:r>
            <a:r>
              <a:rPr sz="32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95" dirty="0">
                <a:latin typeface="Arial" panose="020B0604020202020204"/>
                <a:cs typeface="Arial" panose="020B0604020202020204"/>
              </a:rPr>
              <a:t>status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9240" algn="l"/>
              </a:tabLst>
            </a:pPr>
            <a:r>
              <a:rPr sz="3200" spc="160" dirty="0">
                <a:latin typeface="Arial" panose="020B0604020202020204"/>
                <a:cs typeface="Arial" panose="020B0604020202020204"/>
              </a:rPr>
              <a:t>overcrowding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Char char=""/>
              <a:tabLst>
                <a:tab pos="269240" algn="l"/>
              </a:tabLst>
            </a:pPr>
            <a:r>
              <a:rPr sz="3200" spc="210" dirty="0">
                <a:latin typeface="Arial" panose="020B0604020202020204"/>
                <a:cs typeface="Arial" panose="020B0604020202020204"/>
              </a:rPr>
              <a:t>poor</a:t>
            </a:r>
            <a:r>
              <a:rPr sz="3200" spc="100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235" dirty="0">
                <a:latin typeface="Arial" panose="020B0604020202020204"/>
                <a:cs typeface="Arial" panose="020B0604020202020204"/>
              </a:rPr>
              <a:t>nutrition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7000"/>
              <a:buChar char=""/>
              <a:tabLst>
                <a:tab pos="269240" algn="l"/>
              </a:tabLst>
            </a:pPr>
            <a:r>
              <a:rPr sz="3200" spc="210" dirty="0">
                <a:latin typeface="Arial" panose="020B0604020202020204"/>
                <a:cs typeface="Arial" panose="020B0604020202020204"/>
              </a:rPr>
              <a:t>poor</a:t>
            </a:r>
            <a:r>
              <a:rPr sz="3200" spc="100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125" dirty="0">
                <a:latin typeface="Arial" panose="020B0604020202020204"/>
                <a:cs typeface="Arial" panose="020B0604020202020204"/>
              </a:rPr>
              <a:t>hygiene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39065">
              <a:lnSpc>
                <a:spcPct val="100000"/>
              </a:lnSpc>
              <a:spcBef>
                <a:spcPts val="395"/>
              </a:spcBef>
            </a:pPr>
            <a:r>
              <a:rPr sz="3200" spc="785" dirty="0">
                <a:latin typeface="Arial" panose="020B0604020202020204"/>
                <a:cs typeface="Arial" panose="020B0604020202020204"/>
              </a:rPr>
              <a:t>- </a:t>
            </a:r>
            <a:r>
              <a:rPr sz="3200" spc="14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genetic</a:t>
            </a:r>
            <a:r>
              <a:rPr sz="3200" spc="-57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17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predisposition.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76500" y="790575"/>
            <a:ext cx="4219575" cy="40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468" y="1660905"/>
            <a:ext cx="7807325" cy="3932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278130" indent="-256540">
              <a:lnSpc>
                <a:spcPct val="100000"/>
              </a:lnSpc>
              <a:spcBef>
                <a:spcPts val="100"/>
              </a:spcBef>
            </a:pPr>
            <a:r>
              <a:rPr sz="2700" spc="8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Incidence </a:t>
            </a:r>
            <a:r>
              <a:rPr sz="2700" spc="19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2700" spc="13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rheumatic </a:t>
            </a:r>
            <a:r>
              <a:rPr sz="2700" spc="9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fever </a:t>
            </a:r>
            <a:r>
              <a:rPr sz="2700" spc="10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is </a:t>
            </a:r>
            <a:r>
              <a:rPr sz="2700" spc="16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on </a:t>
            </a:r>
            <a:r>
              <a:rPr sz="2700" spc="10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decline</a:t>
            </a:r>
            <a:r>
              <a:rPr sz="2700" spc="-15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20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for  </a:t>
            </a:r>
            <a:r>
              <a:rPr sz="2700" spc="17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following</a:t>
            </a:r>
            <a:r>
              <a:rPr sz="2700" spc="6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5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reasons-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30" dirty="0">
                <a:latin typeface="Arial" panose="020B0604020202020204"/>
                <a:cs typeface="Arial" panose="020B0604020202020204"/>
              </a:rPr>
              <a:t>Improvements </a:t>
            </a:r>
            <a:r>
              <a:rPr sz="2700" spc="170" dirty="0">
                <a:latin typeface="Arial" panose="020B0604020202020204"/>
                <a:cs typeface="Arial" panose="020B0604020202020204"/>
              </a:rPr>
              <a:t>in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living</a:t>
            </a:r>
            <a:r>
              <a:rPr sz="27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conditions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39052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55" dirty="0">
                <a:latin typeface="Arial" panose="020B0604020202020204"/>
                <a:cs typeface="Arial" panose="020B0604020202020204"/>
              </a:rPr>
              <a:t>Large 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measure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to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the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greater </a:t>
            </a:r>
            <a:r>
              <a:rPr sz="2700" spc="110" dirty="0">
                <a:latin typeface="Arial" panose="020B0604020202020204"/>
                <a:cs typeface="Arial" panose="020B0604020202020204"/>
              </a:rPr>
              <a:t>availability</a:t>
            </a:r>
            <a:r>
              <a:rPr sz="27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90" dirty="0">
                <a:latin typeface="Arial" panose="020B0604020202020204"/>
                <a:cs typeface="Arial" panose="020B0604020202020204"/>
              </a:rPr>
              <a:t>of 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medical</a:t>
            </a:r>
            <a:r>
              <a:rPr sz="2700" spc="8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60" dirty="0">
                <a:latin typeface="Arial" panose="020B0604020202020204"/>
                <a:cs typeface="Arial" panose="020B0604020202020204"/>
              </a:rPr>
              <a:t>care.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latin typeface="Arial" panose="020B0604020202020204"/>
                <a:cs typeface="Arial" panose="020B0604020202020204"/>
              </a:rPr>
              <a:t>The </a:t>
            </a:r>
            <a:r>
              <a:rPr sz="2700" spc="110" dirty="0">
                <a:latin typeface="Arial" panose="020B0604020202020204"/>
                <a:cs typeface="Arial" panose="020B0604020202020204"/>
              </a:rPr>
              <a:t>widespread </a:t>
            </a:r>
            <a:r>
              <a:rPr sz="2700" spc="65" dirty="0">
                <a:latin typeface="Arial" panose="020B0604020202020204"/>
                <a:cs typeface="Arial" panose="020B0604020202020204"/>
              </a:rPr>
              <a:t>use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antibiotics.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65" dirty="0">
                <a:latin typeface="Arial" panose="020B0604020202020204"/>
                <a:cs typeface="Arial" panose="020B0604020202020204"/>
              </a:rPr>
              <a:t>Antibiotic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therapy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180" dirty="0">
                <a:latin typeface="Arial" panose="020B0604020202020204"/>
                <a:cs typeface="Arial" panose="020B0604020202020204"/>
              </a:rPr>
              <a:t>group </a:t>
            </a:r>
            <a:r>
              <a:rPr sz="2700" spc="60" dirty="0">
                <a:latin typeface="Arial" panose="020B0604020202020204"/>
                <a:cs typeface="Arial" panose="020B0604020202020204"/>
              </a:rPr>
              <a:t>A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streptococcal 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pharyngitis </a:t>
            </a:r>
            <a:r>
              <a:rPr sz="2700" spc="60" dirty="0">
                <a:latin typeface="Arial" panose="020B0604020202020204"/>
                <a:cs typeface="Arial" panose="020B0604020202020204"/>
              </a:rPr>
              <a:t>has 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been </a:t>
            </a:r>
            <a:r>
              <a:rPr sz="2700" spc="180" dirty="0">
                <a:latin typeface="Arial" panose="020B0604020202020204"/>
                <a:cs typeface="Arial" panose="020B0604020202020204"/>
              </a:rPr>
              <a:t>important </a:t>
            </a:r>
            <a:r>
              <a:rPr sz="2700" spc="170" dirty="0">
                <a:latin typeface="Arial" panose="020B0604020202020204"/>
                <a:cs typeface="Arial" panose="020B0604020202020204"/>
              </a:rPr>
              <a:t>in</a:t>
            </a:r>
            <a:r>
              <a:rPr sz="2700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preventing 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initial</a:t>
            </a:r>
            <a:r>
              <a:rPr sz="2700" spc="5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attacks.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52725" y="819150"/>
            <a:ext cx="36576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525" y="600075"/>
            <a:ext cx="6810375" cy="923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0467" y="2144106"/>
            <a:ext cx="6772909" cy="274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8020">
              <a:lnSpc>
                <a:spcPct val="112000"/>
              </a:lnSpc>
              <a:spcBef>
                <a:spcPts val="100"/>
              </a:spcBef>
            </a:pPr>
            <a:r>
              <a:rPr sz="2700" spc="36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A- </a:t>
            </a:r>
            <a:r>
              <a:rPr sz="2700" spc="155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antibiotic </a:t>
            </a:r>
            <a:r>
              <a:rPr sz="2700" spc="7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coverage </a:t>
            </a:r>
            <a:r>
              <a:rPr sz="2700" spc="6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has</a:t>
            </a:r>
            <a:r>
              <a:rPr sz="2700" spc="-204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85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increased  </a:t>
            </a:r>
            <a:r>
              <a:rPr sz="2700" spc="204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B- </a:t>
            </a:r>
            <a:r>
              <a:rPr sz="2700" spc="75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Better</a:t>
            </a:r>
            <a:r>
              <a:rPr sz="2700" spc="-15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5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housing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</a:pPr>
            <a:r>
              <a:rPr sz="2700" spc="29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C- </a:t>
            </a:r>
            <a:r>
              <a:rPr sz="2700" spc="14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Conditions </a:t>
            </a:r>
            <a:r>
              <a:rPr sz="2700" spc="-25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( </a:t>
            </a:r>
            <a:r>
              <a:rPr sz="2700" spc="12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economic </a:t>
            </a:r>
            <a:r>
              <a:rPr sz="2700" spc="8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&amp; </a:t>
            </a:r>
            <a:r>
              <a:rPr sz="2700" spc="105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health)</a:t>
            </a:r>
            <a:r>
              <a:rPr sz="2700" spc="-8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have  </a:t>
            </a:r>
            <a:r>
              <a:rPr sz="2700" spc="15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improved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12700" marR="1321435">
              <a:lnSpc>
                <a:spcPct val="112000"/>
              </a:lnSpc>
              <a:spcBef>
                <a:spcPts val="15"/>
              </a:spcBef>
            </a:pPr>
            <a:r>
              <a:rPr sz="2700" spc="37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D- </a:t>
            </a:r>
            <a:r>
              <a:rPr sz="2700" spc="55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Decreased </a:t>
            </a:r>
            <a:r>
              <a:rPr sz="2700" spc="11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bacterial</a:t>
            </a:r>
            <a:r>
              <a:rPr sz="2700" spc="-225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1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virulence  </a:t>
            </a:r>
            <a:r>
              <a:rPr sz="2700" spc="16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E- </a:t>
            </a:r>
            <a:r>
              <a:rPr sz="2700" spc="-65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Easy </a:t>
            </a:r>
            <a:r>
              <a:rPr sz="2700" spc="1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access </a:t>
            </a:r>
            <a:r>
              <a:rPr sz="2700" spc="204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to </a:t>
            </a:r>
            <a:r>
              <a:rPr sz="2700" spc="12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medical</a:t>
            </a:r>
            <a:r>
              <a:rPr sz="2700" spc="155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care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7922" y="1781682"/>
            <a:ext cx="5565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0" dirty="0">
                <a:latin typeface="Arial" panose="020B0604020202020204"/>
                <a:cs typeface="Arial" panose="020B0604020202020204"/>
              </a:rPr>
              <a:t>A </a:t>
            </a:r>
            <a:r>
              <a:rPr sz="2800" spc="165" dirty="0">
                <a:latin typeface="Arial" panose="020B0604020202020204"/>
                <a:cs typeface="Arial" panose="020B0604020202020204"/>
              </a:rPr>
              <a:t>triad </a:t>
            </a:r>
            <a:r>
              <a:rPr sz="2800" spc="200" dirty="0">
                <a:latin typeface="Arial" panose="020B0604020202020204"/>
                <a:cs typeface="Arial" panose="020B0604020202020204"/>
              </a:rPr>
              <a:t>of </a:t>
            </a:r>
            <a:r>
              <a:rPr sz="2800" spc="120" dirty="0">
                <a:latin typeface="Arial" panose="020B0604020202020204"/>
                <a:cs typeface="Arial" panose="020B0604020202020204"/>
              </a:rPr>
              <a:t>syndromes </a:t>
            </a:r>
            <a:r>
              <a:rPr sz="2800" spc="105" dirty="0">
                <a:latin typeface="Arial" panose="020B0604020202020204"/>
                <a:cs typeface="Arial" panose="020B0604020202020204"/>
              </a:rPr>
              <a:t>may</a:t>
            </a:r>
            <a:r>
              <a:rPr sz="2800" spc="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140" dirty="0">
                <a:latin typeface="Arial" panose="020B0604020202020204"/>
                <a:cs typeface="Arial" panose="020B0604020202020204"/>
              </a:rPr>
              <a:t>result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7922" y="2668675"/>
            <a:ext cx="5935980" cy="9975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5"/>
              </a:spcBef>
              <a:tabLst>
                <a:tab pos="268605" algn="l"/>
                <a:tab pos="2421890" algn="l"/>
              </a:tabLst>
            </a:pPr>
            <a:r>
              <a:rPr sz="1900" spc="-555" dirty="0">
                <a:solidFill>
                  <a:srgbClr val="2CA1BE"/>
                </a:solidFill>
              </a:rPr>
              <a:t>	</a:t>
            </a:r>
            <a:r>
              <a:rPr sz="2950" i="1" spc="-1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950" i="1" spc="6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i="1" spc="19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joints-	</a:t>
            </a:r>
            <a:r>
              <a:rPr spc="90" dirty="0">
                <a:solidFill>
                  <a:srgbClr val="000000"/>
                </a:solidFill>
              </a:rPr>
              <a:t>Rheumatic</a:t>
            </a:r>
            <a:r>
              <a:rPr spc="114" dirty="0">
                <a:solidFill>
                  <a:srgbClr val="000000"/>
                </a:solidFill>
              </a:rPr>
              <a:t> </a:t>
            </a:r>
            <a:r>
              <a:rPr spc="100" dirty="0">
                <a:solidFill>
                  <a:srgbClr val="000000"/>
                </a:solidFill>
              </a:rPr>
              <a:t>fever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588135">
              <a:lnSpc>
                <a:spcPct val="100000"/>
              </a:lnSpc>
              <a:spcBef>
                <a:spcPts val="365"/>
              </a:spcBef>
            </a:pPr>
            <a:r>
              <a:rPr spc="-25" dirty="0">
                <a:solidFill>
                  <a:srgbClr val="000000"/>
                </a:solidFill>
              </a:rPr>
              <a:t>( </a:t>
            </a:r>
            <a:r>
              <a:rPr spc="90" dirty="0">
                <a:solidFill>
                  <a:srgbClr val="000000"/>
                </a:solidFill>
              </a:rPr>
              <a:t>Rheumatic</a:t>
            </a:r>
            <a:r>
              <a:rPr spc="245" dirty="0">
                <a:solidFill>
                  <a:srgbClr val="000000"/>
                </a:solidFill>
              </a:rPr>
              <a:t> </a:t>
            </a:r>
            <a:r>
              <a:rPr spc="110" dirty="0">
                <a:solidFill>
                  <a:srgbClr val="000000"/>
                </a:solidFill>
              </a:rPr>
              <a:t>Polyarthritis)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07922" y="4170426"/>
            <a:ext cx="5257800" cy="1405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13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Heart</a:t>
            </a:r>
            <a:r>
              <a:rPr sz="2800" spc="130" dirty="0">
                <a:latin typeface="Arial" panose="020B0604020202020204"/>
                <a:cs typeface="Arial" panose="020B0604020202020204"/>
              </a:rPr>
              <a:t>-Rheumatic</a:t>
            </a:r>
            <a:r>
              <a:rPr sz="2800" spc="16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130" dirty="0">
                <a:latin typeface="Arial" panose="020B0604020202020204"/>
                <a:cs typeface="Arial" panose="020B0604020202020204"/>
              </a:rPr>
              <a:t>pancarditis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CA1BE"/>
              </a:buClr>
              <a:buFont typeface="Arial" panose="020B0604020202020204"/>
              <a:buChar char=""/>
            </a:pPr>
            <a:endParaRPr sz="36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5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Brain </a:t>
            </a:r>
            <a:r>
              <a:rPr sz="2800" spc="685" dirty="0">
                <a:latin typeface="Arial" panose="020B0604020202020204"/>
                <a:cs typeface="Arial" panose="020B0604020202020204"/>
              </a:rPr>
              <a:t>-</a:t>
            </a:r>
            <a:r>
              <a:rPr sz="2800" spc="16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70" dirty="0">
                <a:latin typeface="Arial" panose="020B0604020202020204"/>
                <a:cs typeface="Arial" panose="020B0604020202020204"/>
              </a:rPr>
              <a:t>Chorea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05050" y="581025"/>
            <a:ext cx="4562475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576" y="4953000"/>
              <a:ext cx="7456805" cy="488315"/>
            </a:xfrm>
            <a:custGeom>
              <a:avLst/>
              <a:gdLst/>
              <a:ahLst/>
              <a:cxnLst/>
              <a:rect l="l" t="t" r="r" b="b"/>
              <a:pathLst>
                <a:path w="7456805" h="488314">
                  <a:moveTo>
                    <a:pt x="7456424" y="0"/>
                  </a:moveTo>
                  <a:lnTo>
                    <a:pt x="0" y="289941"/>
                  </a:lnTo>
                  <a:lnTo>
                    <a:pt x="7456424" y="488188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347" y="5237734"/>
              <a:ext cx="9032875" cy="788670"/>
            </a:xfrm>
            <a:custGeom>
              <a:avLst/>
              <a:gdLst/>
              <a:ahLst/>
              <a:cxnLst/>
              <a:rect l="l" t="t" r="r" b="b"/>
              <a:pathLst>
                <a:path w="9032875" h="788670">
                  <a:moveTo>
                    <a:pt x="9032652" y="0"/>
                  </a:moveTo>
                  <a:lnTo>
                    <a:pt x="0" y="0"/>
                  </a:lnTo>
                  <a:lnTo>
                    <a:pt x="9032652" y="788669"/>
                  </a:lnTo>
                  <a:lnTo>
                    <a:pt x="9032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98718"/>
              <a:ext cx="9144000" cy="1859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991632"/>
              <a:ext cx="9144000" cy="8026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628775" y="1600200"/>
            <a:ext cx="6219825" cy="485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08019" y="3121279"/>
            <a:ext cx="4805680" cy="936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 smtClean="0">
                <a:solidFill>
                  <a:srgbClr val="00AFEF"/>
                </a:solidFill>
              </a:rPr>
              <a:t>DR</a:t>
            </a:r>
            <a:r>
              <a:rPr lang="en-US" sz="2000" spc="-20" dirty="0" smtClean="0">
                <a:solidFill>
                  <a:srgbClr val="00AFEF"/>
                </a:solidFill>
              </a:rPr>
              <a:t> ABRAR AKBAR</a:t>
            </a:r>
            <a:br>
              <a:rPr lang="en-US" sz="2000" spc="-20" dirty="0" smtClean="0">
                <a:solidFill>
                  <a:srgbClr val="00AFEF"/>
                </a:solidFill>
              </a:rPr>
            </a:br>
            <a:r>
              <a:rPr lang="en-US" sz="2000" spc="-20" dirty="0" smtClean="0">
                <a:solidFill>
                  <a:srgbClr val="00AFEF"/>
                </a:solidFill>
              </a:rPr>
              <a:t>ASSOCIATE PROFESSOR </a:t>
            </a:r>
            <a:br>
              <a:rPr lang="en-US" sz="2000" spc="-20" dirty="0" smtClean="0">
                <a:solidFill>
                  <a:srgbClr val="00AFEF"/>
                </a:solidFill>
              </a:rPr>
            </a:br>
            <a:r>
              <a:rPr lang="en-US" sz="2000" spc="-20" dirty="0" smtClean="0">
                <a:solidFill>
                  <a:srgbClr val="00AFEF"/>
                </a:solidFill>
              </a:rPr>
              <a:t>MICU HFH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9166" y="1783207"/>
            <a:ext cx="22155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7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Pathogenesis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4267" y="2226688"/>
            <a:ext cx="4155440" cy="45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i="1" spc="-15" dirty="0">
                <a:solidFill>
                  <a:srgbClr val="39629D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2700" spc="155" dirty="0">
                <a:solidFill>
                  <a:srgbClr val="39629D"/>
                </a:solidFill>
              </a:rPr>
              <a:t>cytotoxicity </a:t>
            </a:r>
            <a:r>
              <a:rPr sz="2700" spc="135" dirty="0">
                <a:solidFill>
                  <a:srgbClr val="39629D"/>
                </a:solidFill>
              </a:rPr>
              <a:t>theory</a:t>
            </a:r>
            <a:r>
              <a:rPr sz="2700" spc="95" dirty="0">
                <a:solidFill>
                  <a:srgbClr val="39629D"/>
                </a:solidFill>
              </a:rPr>
              <a:t> </a:t>
            </a:r>
            <a:r>
              <a:rPr sz="2700" spc="660" dirty="0">
                <a:solidFill>
                  <a:srgbClr val="000000"/>
                </a:solidFill>
              </a:rPr>
              <a:t>-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4267" y="2707004"/>
            <a:ext cx="7799070" cy="254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40" dirty="0">
                <a:latin typeface="Arial" panose="020B0604020202020204"/>
                <a:cs typeface="Arial" panose="020B0604020202020204"/>
              </a:rPr>
              <a:t>streptolysin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0 </a:t>
            </a:r>
            <a:r>
              <a:rPr sz="2700" spc="60" dirty="0">
                <a:latin typeface="Arial" panose="020B0604020202020204"/>
                <a:cs typeface="Arial" panose="020B0604020202020204"/>
              </a:rPr>
              <a:t>has </a:t>
            </a:r>
            <a:r>
              <a:rPr sz="2700" spc="-15" dirty="0">
                <a:latin typeface="Arial" panose="020B0604020202020204"/>
                <a:cs typeface="Arial" panose="020B0604020202020204"/>
              </a:rPr>
              <a:t>a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direct </a:t>
            </a:r>
            <a:r>
              <a:rPr sz="2700" spc="155" dirty="0">
                <a:latin typeface="Arial" panose="020B0604020202020204"/>
                <a:cs typeface="Arial" panose="020B0604020202020204"/>
              </a:rPr>
              <a:t>cytotoxic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effect</a:t>
            </a:r>
            <a:r>
              <a:rPr sz="27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on 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mammalian </a:t>
            </a:r>
            <a:r>
              <a:rPr sz="2700" spc="80" dirty="0">
                <a:latin typeface="Arial" panose="020B0604020202020204"/>
                <a:cs typeface="Arial" panose="020B0604020202020204"/>
              </a:rPr>
              <a:t>cells </a:t>
            </a:r>
            <a:r>
              <a:rPr sz="2700" spc="170" dirty="0">
                <a:latin typeface="Arial" panose="020B0604020202020204"/>
                <a:cs typeface="Arial" panose="020B0604020202020204"/>
              </a:rPr>
              <a:t>in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tissue</a:t>
            </a:r>
            <a:r>
              <a:rPr sz="27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culture.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499745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00" dirty="0">
                <a:latin typeface="Arial" panose="020B0604020202020204"/>
                <a:cs typeface="Arial" panose="020B0604020202020204"/>
              </a:rPr>
              <a:t>Its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inability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to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explain the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latent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period 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between </a:t>
            </a:r>
            <a:r>
              <a:rPr sz="2700" spc="75" dirty="0">
                <a:latin typeface="Arial" panose="020B0604020202020204"/>
                <a:cs typeface="Arial" panose="020B0604020202020204"/>
              </a:rPr>
              <a:t>an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episode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180" dirty="0">
                <a:latin typeface="Arial" panose="020B0604020202020204"/>
                <a:cs typeface="Arial" panose="020B0604020202020204"/>
              </a:rPr>
              <a:t>group </a:t>
            </a:r>
            <a:r>
              <a:rPr sz="2700" spc="60" dirty="0">
                <a:latin typeface="Arial" panose="020B0604020202020204"/>
                <a:cs typeface="Arial" panose="020B0604020202020204"/>
              </a:rPr>
              <a:t>A 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streptococcal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pharyngitis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and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the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onset</a:t>
            </a:r>
            <a:r>
              <a:rPr sz="27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90" dirty="0">
                <a:latin typeface="Arial" panose="020B0604020202020204"/>
                <a:cs typeface="Arial" panose="020B0604020202020204"/>
              </a:rPr>
              <a:t>of  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acute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rheumatic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fever.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52725" y="742950"/>
            <a:ext cx="36576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608447"/>
            <a:ext cx="7701915" cy="44462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800" spc="7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2800" spc="18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immunologic</a:t>
            </a:r>
            <a:r>
              <a:rPr sz="2800" spc="16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22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theory-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73215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75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140" dirty="0">
                <a:latin typeface="Arial" panose="020B0604020202020204"/>
                <a:cs typeface="Arial" panose="020B0604020202020204"/>
              </a:rPr>
              <a:t>latent </a:t>
            </a:r>
            <a:r>
              <a:rPr sz="2800" spc="155" dirty="0">
                <a:latin typeface="Arial" panose="020B0604020202020204"/>
                <a:cs typeface="Arial" panose="020B0604020202020204"/>
              </a:rPr>
              <a:t>period </a:t>
            </a:r>
            <a:r>
              <a:rPr sz="2800" spc="105" dirty="0">
                <a:latin typeface="Arial" panose="020B0604020202020204"/>
                <a:cs typeface="Arial" panose="020B0604020202020204"/>
              </a:rPr>
              <a:t>between </a:t>
            </a:r>
            <a:r>
              <a:rPr sz="2800" spc="145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185" dirty="0">
                <a:latin typeface="Arial" panose="020B0604020202020204"/>
                <a:cs typeface="Arial" panose="020B0604020202020204"/>
              </a:rPr>
              <a:t>group </a:t>
            </a:r>
            <a:r>
              <a:rPr sz="2800" spc="60" dirty="0">
                <a:latin typeface="Arial" panose="020B0604020202020204"/>
                <a:cs typeface="Arial" panose="020B0604020202020204"/>
              </a:rPr>
              <a:t>A  </a:t>
            </a:r>
            <a:r>
              <a:rPr sz="2800" spc="120" dirty="0">
                <a:latin typeface="Arial" panose="020B0604020202020204"/>
                <a:cs typeface="Arial" panose="020B0604020202020204"/>
              </a:rPr>
              <a:t>streptococcal </a:t>
            </a:r>
            <a:r>
              <a:rPr sz="2800" spc="155" dirty="0">
                <a:latin typeface="Arial" panose="020B0604020202020204"/>
                <a:cs typeface="Arial" panose="020B0604020202020204"/>
              </a:rPr>
              <a:t>infection </a:t>
            </a:r>
            <a:r>
              <a:rPr sz="2800" spc="114" dirty="0">
                <a:latin typeface="Arial" panose="020B0604020202020204"/>
                <a:cs typeface="Arial" panose="020B0604020202020204"/>
              </a:rPr>
              <a:t>and </a:t>
            </a:r>
            <a:r>
              <a:rPr sz="2800" spc="145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85" dirty="0">
                <a:latin typeface="Arial" panose="020B0604020202020204"/>
                <a:cs typeface="Arial" panose="020B0604020202020204"/>
              </a:rPr>
              <a:t>acute  </a:t>
            </a:r>
            <a:r>
              <a:rPr sz="2800" spc="140" dirty="0">
                <a:latin typeface="Arial" panose="020B0604020202020204"/>
                <a:cs typeface="Arial" panose="020B0604020202020204"/>
              </a:rPr>
              <a:t>rheumatic</a:t>
            </a:r>
            <a:r>
              <a:rPr sz="2800" spc="10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100" dirty="0">
                <a:latin typeface="Arial" panose="020B0604020202020204"/>
                <a:cs typeface="Arial" panose="020B0604020202020204"/>
              </a:rPr>
              <a:t>fever.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50800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75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135" dirty="0">
                <a:latin typeface="Arial" panose="020B0604020202020204"/>
                <a:cs typeface="Arial" panose="020B0604020202020204"/>
              </a:rPr>
              <a:t>antigenicity </a:t>
            </a:r>
            <a:r>
              <a:rPr sz="2800" spc="200" dirty="0">
                <a:latin typeface="Arial" panose="020B0604020202020204"/>
                <a:cs typeface="Arial" panose="020B0604020202020204"/>
              </a:rPr>
              <a:t>of </a:t>
            </a:r>
            <a:r>
              <a:rPr sz="2800" spc="-15" dirty="0">
                <a:latin typeface="Arial" panose="020B0604020202020204"/>
                <a:cs typeface="Arial" panose="020B0604020202020204"/>
              </a:rPr>
              <a:t>a </a:t>
            </a:r>
            <a:r>
              <a:rPr sz="2800" spc="110" dirty="0">
                <a:latin typeface="Arial" panose="020B0604020202020204"/>
                <a:cs typeface="Arial" panose="020B0604020202020204"/>
              </a:rPr>
              <a:t>large </a:t>
            </a:r>
            <a:r>
              <a:rPr sz="2800" spc="105" dirty="0">
                <a:latin typeface="Arial" panose="020B0604020202020204"/>
                <a:cs typeface="Arial" panose="020B0604020202020204"/>
              </a:rPr>
              <a:t>variety </a:t>
            </a:r>
            <a:r>
              <a:rPr sz="2800" spc="200" dirty="0">
                <a:latin typeface="Arial" panose="020B0604020202020204"/>
                <a:cs typeface="Arial" panose="020B0604020202020204"/>
              </a:rPr>
              <a:t>of </a:t>
            </a:r>
            <a:r>
              <a:rPr sz="2800" spc="185" dirty="0">
                <a:latin typeface="Arial" panose="020B0604020202020204"/>
                <a:cs typeface="Arial" panose="020B0604020202020204"/>
              </a:rPr>
              <a:t>group  </a:t>
            </a:r>
            <a:r>
              <a:rPr sz="2800" spc="60" dirty="0">
                <a:latin typeface="Arial" panose="020B0604020202020204"/>
                <a:cs typeface="Arial" panose="020B0604020202020204"/>
              </a:rPr>
              <a:t>A </a:t>
            </a:r>
            <a:r>
              <a:rPr sz="2800" spc="120" dirty="0">
                <a:latin typeface="Arial" panose="020B0604020202020204"/>
                <a:cs typeface="Arial" panose="020B0604020202020204"/>
              </a:rPr>
              <a:t>streptococcal </a:t>
            </a:r>
            <a:r>
              <a:rPr sz="2800" spc="155" dirty="0">
                <a:latin typeface="Arial" panose="020B0604020202020204"/>
                <a:cs typeface="Arial" panose="020B0604020202020204"/>
              </a:rPr>
              <a:t>products </a:t>
            </a:r>
            <a:r>
              <a:rPr sz="2800" spc="114" dirty="0">
                <a:latin typeface="Arial" panose="020B0604020202020204"/>
                <a:cs typeface="Arial" panose="020B0604020202020204"/>
              </a:rPr>
              <a:t>and  </a:t>
            </a:r>
            <a:r>
              <a:rPr sz="2800" spc="135" dirty="0">
                <a:latin typeface="Arial" panose="020B0604020202020204"/>
                <a:cs typeface="Arial" panose="020B0604020202020204"/>
              </a:rPr>
              <a:t>constituents, </a:t>
            </a:r>
            <a:r>
              <a:rPr sz="2800" dirty="0">
                <a:latin typeface="Arial" panose="020B0604020202020204"/>
                <a:cs typeface="Arial" panose="020B0604020202020204"/>
              </a:rPr>
              <a:t>as </a:t>
            </a:r>
            <a:r>
              <a:rPr sz="2800" spc="125" dirty="0">
                <a:latin typeface="Arial" panose="020B0604020202020204"/>
                <a:cs typeface="Arial" panose="020B0604020202020204"/>
              </a:rPr>
              <a:t>well </a:t>
            </a:r>
            <a:r>
              <a:rPr sz="2800" dirty="0">
                <a:latin typeface="Arial" panose="020B0604020202020204"/>
                <a:cs typeface="Arial" panose="020B0604020202020204"/>
              </a:rPr>
              <a:t>as </a:t>
            </a:r>
            <a:r>
              <a:rPr sz="2800" spc="145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180" dirty="0">
                <a:latin typeface="Arial" panose="020B0604020202020204"/>
                <a:cs typeface="Arial" panose="020B0604020202020204"/>
              </a:rPr>
              <a:t>immunologic  </a:t>
            </a:r>
            <a:r>
              <a:rPr sz="2800" spc="145" dirty="0">
                <a:latin typeface="Arial" panose="020B0604020202020204"/>
                <a:cs typeface="Arial" panose="020B0604020202020204"/>
              </a:rPr>
              <a:t>cross-reactivity </a:t>
            </a:r>
            <a:r>
              <a:rPr sz="2800" spc="105" dirty="0">
                <a:latin typeface="Arial" panose="020B0604020202020204"/>
                <a:cs typeface="Arial" panose="020B0604020202020204"/>
              </a:rPr>
              <a:t>between </a:t>
            </a:r>
            <a:r>
              <a:rPr sz="2800" spc="185" dirty="0">
                <a:latin typeface="Arial" panose="020B0604020202020204"/>
                <a:cs typeface="Arial" panose="020B0604020202020204"/>
              </a:rPr>
              <a:t>group</a:t>
            </a:r>
            <a:r>
              <a:rPr sz="2800" spc="14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60" dirty="0">
                <a:latin typeface="Arial" panose="020B0604020202020204"/>
                <a:cs typeface="Arial" panose="020B0604020202020204"/>
              </a:rPr>
              <a:t>A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5080">
              <a:lnSpc>
                <a:spcPct val="100000"/>
              </a:lnSpc>
              <a:spcBef>
                <a:spcPts val="5"/>
              </a:spcBef>
            </a:pPr>
            <a:r>
              <a:rPr sz="2800" spc="114" dirty="0">
                <a:latin typeface="Arial" panose="020B0604020202020204"/>
                <a:cs typeface="Arial" panose="020B0604020202020204"/>
              </a:rPr>
              <a:t>streptococcal </a:t>
            </a:r>
            <a:r>
              <a:rPr sz="2800" spc="145" dirty="0">
                <a:latin typeface="Arial" panose="020B0604020202020204"/>
                <a:cs typeface="Arial" panose="020B0604020202020204"/>
              </a:rPr>
              <a:t>components </a:t>
            </a:r>
            <a:r>
              <a:rPr sz="2800" spc="120" dirty="0">
                <a:latin typeface="Arial" panose="020B0604020202020204"/>
                <a:cs typeface="Arial" panose="020B0604020202020204"/>
              </a:rPr>
              <a:t>and </a:t>
            </a:r>
            <a:r>
              <a:rPr sz="2800" spc="150" dirty="0">
                <a:latin typeface="Arial" panose="020B0604020202020204"/>
                <a:cs typeface="Arial" panose="020B0604020202020204"/>
              </a:rPr>
              <a:t>mammalian  </a:t>
            </a:r>
            <a:r>
              <a:rPr sz="2800" spc="95" dirty="0">
                <a:latin typeface="Arial" panose="020B0604020202020204"/>
                <a:cs typeface="Arial" panose="020B0604020202020204"/>
              </a:rPr>
              <a:t>tissues.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1800" y="847725"/>
            <a:ext cx="3209925" cy="314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04863"/>
            <a:ext cx="6248400" cy="572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7825" y="298513"/>
          <a:ext cx="6318885" cy="5970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94615" marR="577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latin typeface="Arial" panose="020B0604020202020204"/>
                          <a:cs typeface="Arial" panose="020B0604020202020204"/>
                        </a:rPr>
                        <a:t>Diagrammatic structure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of </a:t>
                      </a:r>
                      <a:r>
                        <a:rPr sz="1800" b="1" spc="-5" dirty="0">
                          <a:latin typeface="Arial" panose="020B0604020202020204"/>
                          <a:cs typeface="Arial" panose="020B0604020202020204"/>
                        </a:rPr>
                        <a:t>the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group </a:t>
                      </a:r>
                      <a:r>
                        <a:rPr sz="1800" b="1" spc="-5" dirty="0">
                          <a:latin typeface="Arial" panose="020B0604020202020204"/>
                          <a:cs typeface="Arial" panose="020B0604020202020204"/>
                        </a:rPr>
                        <a:t>A beta</a:t>
                      </a:r>
                      <a:r>
                        <a:rPr sz="1800" b="1" spc="-1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5" dirty="0">
                          <a:latin typeface="Arial" panose="020B0604020202020204"/>
                          <a:cs typeface="Arial" panose="020B0604020202020204"/>
                        </a:rPr>
                        <a:t>hemolytic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94615" marR="5778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 panose="020B0604020202020204"/>
                          <a:cs typeface="Arial" panose="020B0604020202020204"/>
                        </a:rPr>
                        <a:t>streptococcus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B="0"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5275">
                <a:tc>
                  <a:txBody>
                    <a:bodyPr/>
                    <a:lstStyle/>
                    <a:p>
                      <a:pPr marL="4133850" marR="57785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800" b="1" spc="-5" dirty="0">
                          <a:solidFill>
                            <a:srgbClr val="2CA1BE"/>
                          </a:solidFill>
                          <a:latin typeface="Arial" panose="020B0604020202020204"/>
                          <a:cs typeface="Arial" panose="020B0604020202020204"/>
                        </a:rPr>
                        <a:t>Capsule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119880" marR="5778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2CA1BE"/>
                          </a:solidFill>
                          <a:latin typeface="Arial" panose="020B0604020202020204"/>
                          <a:cs typeface="Arial" panose="020B0604020202020204"/>
                        </a:rPr>
                        <a:t>Cell</a:t>
                      </a:r>
                      <a:r>
                        <a:rPr sz="1800" b="1" spc="-90" dirty="0">
                          <a:solidFill>
                            <a:srgbClr val="2CA1BE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10" dirty="0">
                          <a:solidFill>
                            <a:srgbClr val="2CA1BE"/>
                          </a:solidFill>
                          <a:latin typeface="Arial" panose="020B0604020202020204"/>
                          <a:cs typeface="Arial" panose="020B0604020202020204"/>
                        </a:rPr>
                        <a:t>wall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4119880" indent="13335">
                        <a:lnSpc>
                          <a:spcPts val="48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2CA1BE"/>
                          </a:solidFill>
                          <a:latin typeface="Arial" panose="020B0604020202020204"/>
                          <a:cs typeface="Arial" panose="020B0604020202020204"/>
                        </a:rPr>
                        <a:t>Protein </a:t>
                      </a:r>
                      <a:r>
                        <a:rPr sz="1800" b="1" dirty="0">
                          <a:solidFill>
                            <a:srgbClr val="2CA1BE"/>
                          </a:solidFill>
                          <a:latin typeface="Arial" panose="020B0604020202020204"/>
                          <a:cs typeface="Arial" panose="020B0604020202020204"/>
                        </a:rPr>
                        <a:t>antigens  Group</a:t>
                      </a:r>
                      <a:r>
                        <a:rPr sz="1800" b="1" spc="-80" dirty="0">
                          <a:solidFill>
                            <a:srgbClr val="2CA1BE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CA1BE"/>
                          </a:solidFill>
                          <a:latin typeface="Arial" panose="020B0604020202020204"/>
                          <a:cs typeface="Arial" panose="020B0604020202020204"/>
                        </a:rPr>
                        <a:t>carbohydrate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4133850" marR="5778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b="1" spc="-5" dirty="0">
                          <a:solidFill>
                            <a:srgbClr val="2CA1BE"/>
                          </a:solidFill>
                          <a:latin typeface="Arial" panose="020B0604020202020204"/>
                          <a:cs typeface="Arial" panose="020B0604020202020204"/>
                        </a:rPr>
                        <a:t>Peptidoglycan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133850" marR="577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2CA1BE"/>
                          </a:solidFill>
                          <a:latin typeface="Arial" panose="020B0604020202020204"/>
                          <a:cs typeface="Arial" panose="020B0604020202020204"/>
                        </a:rPr>
                        <a:t>Cyto.membrane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133850" marR="577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2CA1BE"/>
                          </a:solidFill>
                          <a:latin typeface="Arial" panose="020B0604020202020204"/>
                          <a:cs typeface="Arial" panose="020B0604020202020204"/>
                        </a:rPr>
                        <a:t>Cytoplasm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892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709029" y="1321053"/>
            <a:ext cx="2115185" cy="427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335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Antigen of</a:t>
            </a:r>
            <a:r>
              <a:rPr sz="2000" b="1" spc="-12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outer  protein cell </a:t>
            </a:r>
            <a:r>
              <a:rPr sz="2000" b="1" spc="10" dirty="0">
                <a:latin typeface="Arial" panose="020B0604020202020204"/>
                <a:cs typeface="Arial" panose="020B0604020202020204"/>
              </a:rPr>
              <a:t>wall 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of</a:t>
            </a:r>
            <a:r>
              <a:rPr sz="20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GABHS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99000"/>
              </a:lnSpc>
              <a:spcBef>
                <a:spcPts val="15"/>
              </a:spcBef>
              <a:tabLst>
                <a:tab pos="1695450" algn="l"/>
                <a:tab pos="2013585" algn="l"/>
              </a:tabLst>
            </a:pPr>
            <a:r>
              <a:rPr sz="2000" b="1" dirty="0">
                <a:latin typeface="Arial" panose="020B0604020202020204"/>
                <a:cs typeface="Arial" panose="020B0604020202020204"/>
              </a:rPr>
              <a:t>induces</a:t>
            </a:r>
            <a:r>
              <a:rPr sz="2000" b="1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antibody  response in 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victim </a:t>
            </a:r>
            <a:r>
              <a:rPr sz="2000" b="1" spc="5" dirty="0">
                <a:latin typeface="Arial" panose="020B0604020202020204"/>
                <a:cs typeface="Arial" panose="020B0604020202020204"/>
              </a:rPr>
              <a:t>which 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result in  autoimmune  damage to heart  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valves,	</a:t>
            </a:r>
            <a:r>
              <a:rPr sz="2000" b="1" dirty="0">
                <a:latin typeface="Arial" panose="020B0604020202020204"/>
                <a:cs typeface="Arial" panose="020B0604020202020204"/>
              </a:rPr>
              <a:t>su  b cutaneous  tissue,tendons,	j  oints &amp; basal  ganglia of</a:t>
            </a:r>
            <a:r>
              <a:rPr sz="2000" b="1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brain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0467" y="1813305"/>
            <a:ext cx="42697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z="2700" spc="150" dirty="0">
                <a:solidFill>
                  <a:srgbClr val="000000"/>
                </a:solidFill>
              </a:rPr>
              <a:t>Inflammatory </a:t>
            </a:r>
            <a:r>
              <a:rPr sz="2700" spc="70" dirty="0">
                <a:solidFill>
                  <a:srgbClr val="000000"/>
                </a:solidFill>
              </a:rPr>
              <a:t>Lesions</a:t>
            </a:r>
            <a:r>
              <a:rPr sz="2700" spc="-35" dirty="0">
                <a:solidFill>
                  <a:srgbClr val="000000"/>
                </a:solidFill>
              </a:rPr>
              <a:t> </a:t>
            </a:r>
            <a:r>
              <a:rPr sz="2700" spc="170" dirty="0">
                <a:solidFill>
                  <a:srgbClr val="000000"/>
                </a:solidFill>
              </a:rPr>
              <a:t>in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950467" y="2231262"/>
            <a:ext cx="6326505" cy="21075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469900" indent="-457835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7000"/>
              <a:buAutoNum type="arabicPeriod"/>
              <a:tabLst>
                <a:tab pos="469900" algn="l"/>
                <a:tab pos="469900" algn="l"/>
              </a:tabLst>
            </a:pPr>
            <a:r>
              <a:rPr sz="2400" spc="8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Heart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469900" indent="-457835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AutoNum type="arabicPeriod"/>
              <a:tabLst>
                <a:tab pos="469900" algn="l"/>
                <a:tab pos="469900" algn="l"/>
              </a:tabLst>
            </a:pPr>
            <a:r>
              <a:rPr sz="2400" spc="4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Brain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469900" indent="-457835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AutoNum type="arabicPeriod"/>
              <a:tabLst>
                <a:tab pos="469900" algn="l"/>
                <a:tab pos="469900" algn="l"/>
              </a:tabLst>
            </a:pPr>
            <a:r>
              <a:rPr sz="2400" spc="3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Joints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469900" indent="-457835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7000"/>
              <a:buAutoNum type="arabicPeriod"/>
              <a:tabLst>
                <a:tab pos="469900" algn="l"/>
                <a:tab pos="469900" algn="l"/>
              </a:tabLst>
            </a:pPr>
            <a:r>
              <a:rPr sz="2400" spc="5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Skin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204470">
              <a:lnSpc>
                <a:spcPct val="100000"/>
              </a:lnSpc>
              <a:spcBef>
                <a:spcPts val="400"/>
              </a:spcBef>
            </a:pPr>
            <a:r>
              <a:rPr sz="2400" spc="11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Aschoff </a:t>
            </a:r>
            <a:r>
              <a:rPr sz="2400" spc="1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bodies </a:t>
            </a:r>
            <a:r>
              <a:rPr sz="2400" spc="1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in </a:t>
            </a:r>
            <a:r>
              <a:rPr sz="2400" spc="1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2400" spc="11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atrial</a:t>
            </a:r>
            <a:r>
              <a:rPr sz="2400" spc="-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1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myocardium-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467" y="4363592"/>
            <a:ext cx="6857365" cy="78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670" algn="l"/>
              </a:tabLst>
            </a:pPr>
            <a:r>
              <a:rPr sz="1600" spc="-45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	</a:t>
            </a:r>
            <a:r>
              <a:rPr sz="2400" spc="7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Swelling, </a:t>
            </a:r>
            <a:r>
              <a:rPr sz="2400" spc="13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fragmentation </a:t>
            </a:r>
            <a:r>
              <a:rPr sz="2400" spc="17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2400" spc="9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collagen</a:t>
            </a:r>
            <a:r>
              <a:rPr sz="2400" spc="5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12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fibers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spc="-45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9946" y="4781169"/>
            <a:ext cx="6490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14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Alterations </a:t>
            </a:r>
            <a:r>
              <a:rPr sz="2400" spc="15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in </a:t>
            </a:r>
            <a:r>
              <a:rPr sz="2400" spc="12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2400" spc="13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staining </a:t>
            </a:r>
            <a:r>
              <a:rPr sz="2400" spc="9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characteristics</a:t>
            </a:r>
            <a:r>
              <a:rPr sz="2400" spc="-3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17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of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7922" y="5147005"/>
            <a:ext cx="28219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connective</a:t>
            </a:r>
            <a:r>
              <a:rPr sz="2400" spc="3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8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tissues</a:t>
            </a:r>
            <a:r>
              <a:rPr sz="2400" spc="8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.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52775" y="800100"/>
            <a:ext cx="1952625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278" y="5789167"/>
            <a:ext cx="76034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5275" marR="5080" indent="-155321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Myocardial 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Aschoff </a:t>
            </a:r>
            <a:r>
              <a:rPr sz="2000" b="1" spc="10" dirty="0">
                <a:latin typeface="Arial" panose="020B0604020202020204"/>
                <a:cs typeface="Arial" panose="020B0604020202020204"/>
              </a:rPr>
              <a:t>body </a:t>
            </a:r>
            <a:r>
              <a:rPr sz="2000" b="1" spc="-114" dirty="0">
                <a:latin typeface="Arial" panose="020B0604020202020204"/>
                <a:cs typeface="Arial" panose="020B0604020202020204"/>
              </a:rPr>
              <a:t>– </a:t>
            </a:r>
            <a:r>
              <a:rPr sz="2000" b="1" spc="35" dirty="0">
                <a:latin typeface="Arial" panose="020B0604020202020204"/>
                <a:cs typeface="Arial" panose="020B0604020202020204"/>
              </a:rPr>
              <a:t>the </a:t>
            </a:r>
            <a:r>
              <a:rPr sz="2000" b="1" spc="-25" dirty="0">
                <a:latin typeface="Arial" panose="020B0604020202020204"/>
                <a:cs typeface="Arial" panose="020B0604020202020204"/>
              </a:rPr>
              <a:t>cells </a:t>
            </a:r>
            <a:r>
              <a:rPr sz="2000" b="1" spc="15" dirty="0">
                <a:latin typeface="Arial" panose="020B0604020202020204"/>
                <a:cs typeface="Arial" panose="020B0604020202020204"/>
              </a:rPr>
              <a:t>are </a:t>
            </a:r>
            <a:r>
              <a:rPr sz="2000" b="1" spc="30" dirty="0">
                <a:latin typeface="Arial" panose="020B0604020202020204"/>
                <a:cs typeface="Arial" panose="020B0604020202020204"/>
              </a:rPr>
              <a:t>large, </a:t>
            </a:r>
            <a:r>
              <a:rPr sz="2000" b="1" spc="25" dirty="0">
                <a:latin typeface="Arial" panose="020B0604020202020204"/>
                <a:cs typeface="Arial" panose="020B0604020202020204"/>
              </a:rPr>
              <a:t>elongated, </a:t>
            </a:r>
            <a:r>
              <a:rPr sz="2000" b="1" spc="30" dirty="0">
                <a:latin typeface="Arial" panose="020B0604020202020204"/>
                <a:cs typeface="Arial" panose="020B0604020202020204"/>
              </a:rPr>
              <a:t>with  </a:t>
            </a:r>
            <a:r>
              <a:rPr sz="2000" b="1" spc="20" dirty="0">
                <a:latin typeface="Arial" panose="020B0604020202020204"/>
                <a:cs typeface="Arial" panose="020B0604020202020204"/>
              </a:rPr>
              <a:t>large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nuclei; </a:t>
            </a:r>
            <a:r>
              <a:rPr sz="2000" b="1" spc="5" dirty="0">
                <a:latin typeface="Arial" panose="020B0604020202020204"/>
                <a:cs typeface="Arial" panose="020B0604020202020204"/>
              </a:rPr>
              <a:t>some </a:t>
            </a:r>
            <a:r>
              <a:rPr sz="2000" b="1" spc="15" dirty="0">
                <a:latin typeface="Arial" panose="020B0604020202020204"/>
                <a:cs typeface="Arial" panose="020B0604020202020204"/>
              </a:rPr>
              <a:t>are</a:t>
            </a:r>
            <a:r>
              <a:rPr sz="2000" b="1" spc="12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20" dirty="0">
                <a:latin typeface="Arial" panose="020B0604020202020204"/>
                <a:cs typeface="Arial" panose="020B0604020202020204"/>
              </a:rPr>
              <a:t>multinucleate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62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2122754"/>
            <a:ext cx="7810500" cy="3420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000"/>
              <a:buFont typeface="Arial" panose="020B0604020202020204"/>
              <a:buChar char=""/>
              <a:tabLst>
                <a:tab pos="482600" algn="l"/>
                <a:tab pos="484505" algn="l"/>
              </a:tabLst>
            </a:pPr>
            <a:r>
              <a:rPr dirty="0"/>
              <a:t>	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Intended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only </a:t>
            </a:r>
            <a:r>
              <a:rPr sz="2700" spc="200" dirty="0">
                <a:latin typeface="Arial" panose="020B0604020202020204"/>
                <a:cs typeface="Arial" panose="020B0604020202020204"/>
              </a:rPr>
              <a:t>for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the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diagnosis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the</a:t>
            </a:r>
            <a:r>
              <a:rPr sz="2700" spc="-32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55" dirty="0">
                <a:latin typeface="Arial" panose="020B0604020202020204"/>
                <a:cs typeface="Arial" panose="020B0604020202020204"/>
              </a:rPr>
              <a:t>initial 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attack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acute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rheumatic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fever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and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not </a:t>
            </a:r>
            <a:r>
              <a:rPr sz="2700" spc="200" dirty="0">
                <a:latin typeface="Arial" panose="020B0604020202020204"/>
                <a:cs typeface="Arial" panose="020B0604020202020204"/>
              </a:rPr>
              <a:t>for  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recurrences.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483870" indent="-471805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482600" algn="l"/>
                <a:tab pos="484505" algn="l"/>
              </a:tabLst>
            </a:pPr>
            <a:r>
              <a:rPr sz="2700" dirty="0">
                <a:latin typeface="Arial" panose="020B0604020202020204"/>
                <a:cs typeface="Arial" panose="020B0604020202020204"/>
              </a:rPr>
              <a:t>Five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major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and </a:t>
            </a:r>
            <a:r>
              <a:rPr sz="2700" spc="190" dirty="0">
                <a:latin typeface="Arial" panose="020B0604020202020204"/>
                <a:cs typeface="Arial" panose="020B0604020202020204"/>
              </a:rPr>
              <a:t>four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minor</a:t>
            </a:r>
            <a:r>
              <a:rPr sz="2700" spc="1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criteria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180975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7000"/>
              <a:buFont typeface="Arial" panose="020B0604020202020204"/>
              <a:buChar char=""/>
              <a:tabLst>
                <a:tab pos="485140" algn="l"/>
                <a:tab pos="485775" algn="l"/>
              </a:tabLst>
            </a:pPr>
            <a:r>
              <a:rPr dirty="0"/>
              <a:t>	</a:t>
            </a:r>
            <a:r>
              <a:rPr sz="2700" b="1" spc="-4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When </a:t>
            </a:r>
            <a:r>
              <a:rPr sz="2700" b="1" spc="-1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700" b="1" spc="4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patient </a:t>
            </a:r>
            <a:r>
              <a:rPr sz="2700" b="1" spc="3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fulfills </a:t>
            </a:r>
            <a:r>
              <a:rPr sz="2700" b="1" spc="3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two </a:t>
            </a:r>
            <a:r>
              <a:rPr sz="2700" b="1" spc="5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major </a:t>
            </a:r>
            <a:r>
              <a:rPr sz="2700" b="1" spc="2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criteria </a:t>
            </a:r>
            <a:r>
              <a:rPr sz="2700" b="1" spc="3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or  </a:t>
            </a:r>
            <a:r>
              <a:rPr sz="2700" b="1" spc="1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one </a:t>
            </a:r>
            <a:r>
              <a:rPr sz="2700" b="1" spc="5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major </a:t>
            </a:r>
            <a:r>
              <a:rPr sz="2700" b="1" spc="2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and </a:t>
            </a:r>
            <a:r>
              <a:rPr sz="2700" b="1" spc="3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two </a:t>
            </a:r>
            <a:r>
              <a:rPr sz="2700" b="1" spc="5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minor </a:t>
            </a:r>
            <a:r>
              <a:rPr sz="2700" b="1" spc="2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criteria </a:t>
            </a:r>
            <a:r>
              <a:rPr sz="2700" b="1" spc="2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and meets  </a:t>
            </a:r>
            <a:r>
              <a:rPr sz="2700" b="1" spc="5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2700" b="1" spc="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absolute </a:t>
            </a:r>
            <a:r>
              <a:rPr sz="2700" b="1" spc="4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requirement </a:t>
            </a:r>
            <a:r>
              <a:rPr sz="2700" b="1" spc="5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for </a:t>
            </a:r>
            <a:r>
              <a:rPr sz="2700" b="1" spc="-1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evidence </a:t>
            </a:r>
            <a:r>
              <a:rPr sz="2700" b="1" spc="5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of  </a:t>
            </a:r>
            <a:r>
              <a:rPr sz="2700" b="1" spc="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recent </a:t>
            </a:r>
            <a:r>
              <a:rPr sz="2700" b="1" spc="-19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GAS</a:t>
            </a:r>
            <a:r>
              <a:rPr sz="2700" b="1" spc="9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b="1" spc="3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infection.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81225" y="885825"/>
            <a:ext cx="4762500" cy="409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1474850"/>
          <a:ext cx="8229600" cy="4389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ts val="3325"/>
                        </a:lnSpc>
                      </a:pPr>
                      <a:r>
                        <a:rPr sz="2800" spc="12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Major</a:t>
                      </a:r>
                      <a:r>
                        <a:rPr sz="2800" spc="10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800" spc="12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Manifestations</a:t>
                      </a:r>
                      <a:endParaRPr sz="2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3325"/>
                        </a:lnSpc>
                      </a:pPr>
                      <a:r>
                        <a:rPr sz="2800" spc="15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Minor</a:t>
                      </a:r>
                      <a:r>
                        <a:rPr sz="2800" spc="10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800" spc="12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Manifestations</a:t>
                      </a:r>
                      <a:endParaRPr sz="2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ts val="3740"/>
                        </a:lnSpc>
                      </a:pPr>
                      <a:r>
                        <a:rPr sz="3200" spc="140" dirty="0">
                          <a:latin typeface="Arial" panose="020B0604020202020204"/>
                          <a:cs typeface="Arial" panose="020B0604020202020204"/>
                        </a:rPr>
                        <a:t>Carditis</a:t>
                      </a:r>
                      <a:endParaRPr sz="3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92075" marR="610235">
                        <a:lnSpc>
                          <a:spcPts val="3840"/>
                        </a:lnSpc>
                        <a:spcBef>
                          <a:spcPts val="25"/>
                        </a:spcBef>
                      </a:pPr>
                      <a:r>
                        <a:rPr sz="3200" spc="125" dirty="0">
                          <a:solidFill>
                            <a:srgbClr val="6F2F9F"/>
                          </a:solidFill>
                          <a:latin typeface="Arial" panose="020B0604020202020204"/>
                          <a:cs typeface="Arial" panose="020B0604020202020204"/>
                        </a:rPr>
                        <a:t>Clinical</a:t>
                      </a:r>
                      <a:r>
                        <a:rPr sz="3200" spc="5" dirty="0">
                          <a:solidFill>
                            <a:srgbClr val="6F2F9F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200" spc="265" dirty="0">
                          <a:solidFill>
                            <a:srgbClr val="6F2F9F"/>
                          </a:solidFill>
                          <a:latin typeface="Arial" panose="020B0604020202020204"/>
                          <a:cs typeface="Arial" panose="020B0604020202020204"/>
                        </a:rPr>
                        <a:t>findings-  </a:t>
                      </a:r>
                      <a:r>
                        <a:rPr sz="3200" spc="170" dirty="0">
                          <a:latin typeface="Arial" panose="020B0604020202020204"/>
                          <a:cs typeface="Arial" panose="020B0604020202020204"/>
                        </a:rPr>
                        <a:t>Arthralgia</a:t>
                      </a:r>
                      <a:endParaRPr sz="32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92075">
                        <a:lnSpc>
                          <a:spcPts val="3715"/>
                        </a:lnSpc>
                      </a:pPr>
                      <a:r>
                        <a:rPr sz="3200" spc="10" dirty="0">
                          <a:latin typeface="Arial" panose="020B0604020202020204"/>
                          <a:cs typeface="Arial" panose="020B0604020202020204"/>
                        </a:rPr>
                        <a:t>Fever</a:t>
                      </a:r>
                      <a:endParaRPr sz="32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3200" spc="45" dirty="0">
                          <a:solidFill>
                            <a:srgbClr val="6F2F9F"/>
                          </a:solidFill>
                          <a:latin typeface="Arial" panose="020B0604020202020204"/>
                          <a:cs typeface="Arial" panose="020B0604020202020204"/>
                        </a:rPr>
                        <a:t>Lab</a:t>
                      </a:r>
                      <a:r>
                        <a:rPr sz="3200" spc="95" dirty="0">
                          <a:solidFill>
                            <a:srgbClr val="6F2F9F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200" spc="204" dirty="0">
                          <a:solidFill>
                            <a:srgbClr val="6F2F9F"/>
                          </a:solidFill>
                          <a:latin typeface="Arial" panose="020B0604020202020204"/>
                          <a:cs typeface="Arial" panose="020B0604020202020204"/>
                        </a:rPr>
                        <a:t>Findings-</a:t>
                      </a:r>
                      <a:endParaRPr sz="32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92075" marR="664845">
                        <a:lnSpc>
                          <a:spcPct val="99000"/>
                        </a:lnSpc>
                        <a:spcBef>
                          <a:spcPts val="145"/>
                        </a:spcBef>
                      </a:pPr>
                      <a:r>
                        <a:rPr sz="2400" spc="35" dirty="0">
                          <a:solidFill>
                            <a:srgbClr val="DA1F28"/>
                          </a:solidFill>
                          <a:latin typeface="Arial" panose="020B0604020202020204"/>
                          <a:cs typeface="Arial" panose="020B0604020202020204"/>
                        </a:rPr>
                        <a:t>Elevated </a:t>
                      </a:r>
                      <a:r>
                        <a:rPr sz="2400" spc="75" dirty="0">
                          <a:solidFill>
                            <a:srgbClr val="DA1F28"/>
                          </a:solidFill>
                          <a:latin typeface="Arial" panose="020B0604020202020204"/>
                          <a:cs typeface="Arial" panose="020B0604020202020204"/>
                        </a:rPr>
                        <a:t>acute </a:t>
                      </a:r>
                      <a:r>
                        <a:rPr sz="2400" spc="60" dirty="0">
                          <a:solidFill>
                            <a:srgbClr val="DA1F28"/>
                          </a:solidFill>
                          <a:latin typeface="Arial" panose="020B0604020202020204"/>
                          <a:cs typeface="Arial" panose="020B0604020202020204"/>
                        </a:rPr>
                        <a:t>phase  </a:t>
                      </a:r>
                      <a:r>
                        <a:rPr sz="2400" spc="135" dirty="0">
                          <a:solidFill>
                            <a:srgbClr val="DA1F28"/>
                          </a:solidFill>
                          <a:latin typeface="Arial" panose="020B0604020202020204"/>
                          <a:cs typeface="Arial" panose="020B0604020202020204"/>
                        </a:rPr>
                        <a:t>reactants</a:t>
                      </a:r>
                      <a:r>
                        <a:rPr sz="2400" spc="135" dirty="0">
                          <a:latin typeface="Arial" panose="020B0604020202020204"/>
                          <a:cs typeface="Arial" panose="020B0604020202020204"/>
                        </a:rPr>
                        <a:t>- </a:t>
                      </a:r>
                      <a:r>
                        <a:rPr sz="3200" spc="-365" dirty="0">
                          <a:latin typeface="Arial" panose="020B0604020202020204"/>
                          <a:cs typeface="Arial" panose="020B0604020202020204"/>
                        </a:rPr>
                        <a:t>ESR </a:t>
                      </a:r>
                      <a:r>
                        <a:rPr sz="3200" spc="-160" dirty="0">
                          <a:latin typeface="Arial" panose="020B0604020202020204"/>
                          <a:cs typeface="Arial" panose="020B0604020202020204"/>
                        </a:rPr>
                        <a:t>,CRP  </a:t>
                      </a:r>
                      <a:r>
                        <a:rPr sz="3200" spc="125" dirty="0">
                          <a:latin typeface="Arial" panose="020B0604020202020204"/>
                          <a:cs typeface="Arial" panose="020B0604020202020204"/>
                        </a:rPr>
                        <a:t>Prolonged </a:t>
                      </a:r>
                      <a:r>
                        <a:rPr sz="3200" spc="-325" dirty="0">
                          <a:latin typeface="Arial" panose="020B0604020202020204"/>
                          <a:cs typeface="Arial" panose="020B0604020202020204"/>
                        </a:rPr>
                        <a:t>PR  </a:t>
                      </a:r>
                      <a:r>
                        <a:rPr sz="3200" spc="150" dirty="0">
                          <a:latin typeface="Arial" panose="020B0604020202020204"/>
                          <a:cs typeface="Arial" panose="020B0604020202020204"/>
                        </a:rPr>
                        <a:t>interval</a:t>
                      </a:r>
                      <a:endParaRPr sz="3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93">
                <a:tc>
                  <a:txBody>
                    <a:bodyPr/>
                    <a:lstStyle/>
                    <a:p>
                      <a:pPr marL="91440">
                        <a:lnSpc>
                          <a:spcPts val="3740"/>
                        </a:lnSpc>
                      </a:pPr>
                      <a:r>
                        <a:rPr sz="3200" spc="145" dirty="0">
                          <a:latin typeface="Arial" panose="020B0604020202020204"/>
                          <a:cs typeface="Arial" panose="020B0604020202020204"/>
                        </a:rPr>
                        <a:t>Polyarthritis</a:t>
                      </a:r>
                      <a:endParaRPr sz="3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46">
                <a:tc>
                  <a:txBody>
                    <a:bodyPr/>
                    <a:lstStyle/>
                    <a:p>
                      <a:pPr marL="91440">
                        <a:lnSpc>
                          <a:spcPts val="3745"/>
                        </a:lnSpc>
                      </a:pPr>
                      <a:r>
                        <a:rPr sz="3200" spc="90" dirty="0">
                          <a:latin typeface="Arial" panose="020B0604020202020204"/>
                          <a:cs typeface="Arial" panose="020B0604020202020204"/>
                        </a:rPr>
                        <a:t>Chorea</a:t>
                      </a:r>
                      <a:endParaRPr sz="3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91440" marR="1612900">
                        <a:lnSpc>
                          <a:spcPts val="3840"/>
                        </a:lnSpc>
                        <a:spcBef>
                          <a:spcPts val="30"/>
                        </a:spcBef>
                      </a:pPr>
                      <a:r>
                        <a:rPr sz="3200" spc="95" dirty="0">
                          <a:latin typeface="Arial" panose="020B0604020202020204"/>
                          <a:cs typeface="Arial" panose="020B0604020202020204"/>
                        </a:rPr>
                        <a:t>Erythema  </a:t>
                      </a:r>
                      <a:r>
                        <a:rPr sz="3200" dirty="0">
                          <a:latin typeface="Arial" panose="020B0604020202020204"/>
                          <a:cs typeface="Arial" panose="020B0604020202020204"/>
                        </a:rPr>
                        <a:t>ma</a:t>
                      </a:r>
                      <a:r>
                        <a:rPr sz="3200" spc="-15" dirty="0">
                          <a:latin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3200" dirty="0">
                          <a:latin typeface="Arial" panose="020B0604020202020204"/>
                          <a:cs typeface="Arial" panose="020B0604020202020204"/>
                        </a:rPr>
                        <a:t>gin</a:t>
                      </a:r>
                      <a:r>
                        <a:rPr sz="3200" spc="-15" dirty="0">
                          <a:latin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3200" spc="-5" dirty="0">
                          <a:latin typeface="Arial" panose="020B0604020202020204"/>
                          <a:cs typeface="Arial" panose="020B0604020202020204"/>
                        </a:rPr>
                        <a:t>tum</a:t>
                      </a:r>
                      <a:endParaRPr sz="3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736">
                <a:tc>
                  <a:txBody>
                    <a:bodyPr/>
                    <a:lstStyle/>
                    <a:p>
                      <a:pPr marL="91440" marR="1259205">
                        <a:lnSpc>
                          <a:spcPts val="3840"/>
                        </a:lnSpc>
                        <a:spcBef>
                          <a:spcPts val="30"/>
                        </a:spcBef>
                      </a:pPr>
                      <a:r>
                        <a:rPr sz="3200" dirty="0">
                          <a:latin typeface="Arial" panose="020B0604020202020204"/>
                          <a:cs typeface="Arial" panose="020B0604020202020204"/>
                        </a:rPr>
                        <a:t>Subc</a:t>
                      </a:r>
                      <a:r>
                        <a:rPr sz="3200" spc="5" dirty="0">
                          <a:latin typeface="Arial" panose="020B0604020202020204"/>
                          <a:cs typeface="Arial" panose="020B0604020202020204"/>
                        </a:rPr>
                        <a:t>u</a:t>
                      </a:r>
                      <a:r>
                        <a:rPr sz="3200" spc="-5" dirty="0">
                          <a:latin typeface="Arial" panose="020B0604020202020204"/>
                          <a:cs typeface="Arial" panose="020B0604020202020204"/>
                        </a:rPr>
                        <a:t>taneous  </a:t>
                      </a:r>
                      <a:r>
                        <a:rPr sz="3200" spc="155" dirty="0">
                          <a:latin typeface="Arial" panose="020B0604020202020204"/>
                          <a:cs typeface="Arial" panose="020B0604020202020204"/>
                        </a:rPr>
                        <a:t>nodules</a:t>
                      </a:r>
                      <a:endParaRPr sz="3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66725" y="371475"/>
            <a:ext cx="6905625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9275" y="5944933"/>
              <a:ext cx="4897755" cy="913130"/>
            </a:xfrm>
            <a:custGeom>
              <a:avLst/>
              <a:gdLst/>
              <a:ahLst/>
              <a:cxnLst/>
              <a:rect l="l" t="t" r="r" b="b"/>
              <a:pathLst>
                <a:path w="4897755" h="913129">
                  <a:moveTo>
                    <a:pt x="85525" y="21310"/>
                  </a:moveTo>
                  <a:lnTo>
                    <a:pt x="3636702" y="913064"/>
                  </a:lnTo>
                  <a:lnTo>
                    <a:pt x="4897406" y="913064"/>
                  </a:lnTo>
                  <a:lnTo>
                    <a:pt x="85525" y="21310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60"/>
                  </a:lnTo>
                  <a:lnTo>
                    <a:pt x="85525" y="2131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711" y="5939015"/>
              <a:ext cx="3651885" cy="919480"/>
            </a:xfrm>
            <a:custGeom>
              <a:avLst/>
              <a:gdLst/>
              <a:ahLst/>
              <a:cxnLst/>
              <a:rect l="l" t="t" r="r" b="b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4" y="918983"/>
                  </a:lnTo>
                  <a:lnTo>
                    <a:pt x="3651888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89674"/>
              <a:ext cx="3398520" cy="1068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784015"/>
              <a:ext cx="3372797" cy="10739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0975" y="342899"/>
              <a:ext cx="2419350" cy="876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5668" y="1413408"/>
            <a:ext cx="2687320" cy="32664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12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Carditis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12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Polyarthritis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311150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7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Erythema  </a:t>
            </a:r>
            <a:r>
              <a:rPr sz="2800" spc="15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2800" spc="11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800" spc="22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rg</a:t>
            </a:r>
            <a:r>
              <a:rPr sz="2800" spc="10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800" spc="14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nat</a:t>
            </a:r>
            <a:r>
              <a:rPr sz="2800" spc="17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2800" spc="27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m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8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Subcuta</a:t>
            </a:r>
            <a:r>
              <a:rPr sz="2800" spc="9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2800" spc="7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eous  </a:t>
            </a:r>
            <a:r>
              <a:rPr sz="2800" spc="13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nodules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7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Chorea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3877" y="1464310"/>
            <a:ext cx="1696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Pne</a:t>
            </a:r>
            <a:r>
              <a:rPr sz="2800" spc="5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2800" spc="13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onic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1903" y="1941322"/>
            <a:ext cx="1101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12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2775" spc="-179" baseline="2600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2800" spc="-12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ASE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7303" y="2369337"/>
            <a:ext cx="3281679" cy="32664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-9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C </a:t>
            </a:r>
            <a:r>
              <a:rPr sz="2800" spc="-16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–</a:t>
            </a:r>
            <a:r>
              <a:rPr sz="2800" spc="285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12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Carditis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-9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C </a:t>
            </a:r>
            <a:r>
              <a:rPr sz="2800" spc="-16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–</a:t>
            </a:r>
            <a:r>
              <a:rPr sz="2800" spc="28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75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Chorea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6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800" spc="-16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–</a:t>
            </a:r>
            <a:r>
              <a:rPr sz="2800" spc="135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175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Arthritis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-365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S </a:t>
            </a:r>
            <a:r>
              <a:rPr sz="2800" spc="-16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– </a:t>
            </a:r>
            <a:r>
              <a:rPr sz="2800" spc="8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Subcutaneous  </a:t>
            </a:r>
            <a:r>
              <a:rPr sz="2800" spc="13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nodules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80835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-355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E </a:t>
            </a:r>
            <a:r>
              <a:rPr sz="2800" spc="-16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– </a:t>
            </a:r>
            <a:r>
              <a:rPr sz="2800" spc="75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Erythema  </a:t>
            </a:r>
            <a:r>
              <a:rPr sz="2800" spc="17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marginatum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75" y="771525"/>
            <a:ext cx="7686675" cy="140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2412619"/>
            <a:ext cx="7164070" cy="3054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809625" indent="-51562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000"/>
              <a:buAutoNum type="arabicPeriod"/>
              <a:tabLst>
                <a:tab pos="527685" algn="l"/>
                <a:tab pos="528320" algn="l"/>
                <a:tab pos="3985895" algn="l"/>
              </a:tabLst>
            </a:pPr>
            <a:r>
              <a:rPr sz="3200" spc="170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Indolent</a:t>
            </a:r>
            <a:r>
              <a:rPr sz="3200" spc="120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155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carditis	</a:t>
            </a:r>
            <a:r>
              <a:rPr sz="3200" spc="125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may </a:t>
            </a:r>
            <a:r>
              <a:rPr sz="3200" spc="114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be</a:t>
            </a:r>
            <a:r>
              <a:rPr sz="3200" spc="40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110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sole  </a:t>
            </a:r>
            <a:r>
              <a:rPr sz="3200" spc="170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manifestation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527685" marR="1981835" indent="-51562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000"/>
              <a:buAutoNum type="arabicPeriod"/>
              <a:tabLst>
                <a:tab pos="527685" algn="l"/>
                <a:tab pos="528320" algn="l"/>
              </a:tabLst>
            </a:pPr>
            <a:r>
              <a:rPr sz="3200" spc="90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Chorea </a:t>
            </a:r>
            <a:r>
              <a:rPr sz="3200" spc="125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may </a:t>
            </a:r>
            <a:r>
              <a:rPr sz="3200" spc="120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be </a:t>
            </a:r>
            <a:r>
              <a:rPr sz="3200" spc="170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3200" spc="50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105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sole  </a:t>
            </a:r>
            <a:r>
              <a:rPr sz="3200" spc="170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manifestation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527685" marR="5080" indent="-51562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AutoNum type="arabicPeriod"/>
              <a:tabLst>
                <a:tab pos="527685" algn="l"/>
                <a:tab pos="528320" algn="l"/>
              </a:tabLst>
            </a:pPr>
            <a:r>
              <a:rPr sz="3200" spc="-150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ARF </a:t>
            </a:r>
            <a:r>
              <a:rPr sz="3200" spc="120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recurrence </a:t>
            </a:r>
            <a:r>
              <a:rPr sz="3200" spc="125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may </a:t>
            </a:r>
            <a:r>
              <a:rPr sz="3200" spc="235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not </a:t>
            </a:r>
            <a:r>
              <a:rPr sz="3200" spc="229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fulfill </a:t>
            </a:r>
            <a:r>
              <a:rPr sz="3200" spc="165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the  </a:t>
            </a:r>
            <a:r>
              <a:rPr sz="3200" spc="-40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Jones</a:t>
            </a:r>
            <a:r>
              <a:rPr sz="3200" spc="95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150" dirty="0">
                <a:solidFill>
                  <a:srgbClr val="464A78"/>
                </a:solidFill>
                <a:latin typeface="Arial" panose="020B0604020202020204"/>
                <a:cs typeface="Arial" panose="020B0604020202020204"/>
              </a:rPr>
              <a:t>criteria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6945" y="6545986"/>
            <a:ext cx="798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Arial" panose="020B0604020202020204"/>
                <a:cs typeface="Arial" panose="020B0604020202020204"/>
              </a:rPr>
              <a:t>05</a:t>
            </a:r>
            <a:r>
              <a:rPr sz="1000" spc="240" dirty="0">
                <a:latin typeface="Arial" panose="020B0604020202020204"/>
                <a:cs typeface="Arial" panose="020B0604020202020204"/>
              </a:rPr>
              <a:t>/</a:t>
            </a:r>
            <a:r>
              <a:rPr sz="1000" spc="60" dirty="0">
                <a:latin typeface="Arial" panose="020B0604020202020204"/>
                <a:cs typeface="Arial" panose="020B0604020202020204"/>
              </a:rPr>
              <a:t>05</a:t>
            </a:r>
            <a:r>
              <a:rPr sz="1000" spc="240" dirty="0">
                <a:latin typeface="Arial" panose="020B0604020202020204"/>
                <a:cs typeface="Arial" panose="020B0604020202020204"/>
              </a:rPr>
              <a:t>/</a:t>
            </a:r>
            <a:r>
              <a:rPr sz="1000" spc="75" dirty="0">
                <a:latin typeface="Arial" panose="020B0604020202020204"/>
                <a:cs typeface="Arial" panose="020B0604020202020204"/>
              </a:rPr>
              <a:t>199</a:t>
            </a:r>
            <a:r>
              <a:rPr sz="1000" spc="70" dirty="0">
                <a:latin typeface="Arial" panose="020B0604020202020204"/>
                <a:cs typeface="Arial" panose="020B0604020202020204"/>
              </a:rPr>
              <a:t>9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51016" y="6545376"/>
            <a:ext cx="800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latin typeface="Arial" panose="020B0604020202020204"/>
                <a:cs typeface="Arial" panose="020B0604020202020204"/>
              </a:rPr>
              <a:t>Dr.Said</a:t>
            </a:r>
            <a:r>
              <a:rPr sz="1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000" spc="25" dirty="0">
                <a:latin typeface="Arial" panose="020B0604020202020204"/>
                <a:cs typeface="Arial" panose="020B0604020202020204"/>
              </a:rPr>
              <a:t>Alavi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1823" y="6545376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Arial" panose="020B0604020202020204"/>
                <a:cs typeface="Arial" panose="020B0604020202020204"/>
              </a:rPr>
              <a:t>23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5325" y="285750"/>
            <a:ext cx="4143375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1868" y="1432305"/>
            <a:ext cx="7894955" cy="3936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77736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45" dirty="0">
                <a:latin typeface="Arial" panose="020B0604020202020204"/>
                <a:cs typeface="Arial" panose="020B0604020202020204"/>
              </a:rPr>
              <a:t>Flitting </a:t>
            </a:r>
            <a:r>
              <a:rPr sz="2700" spc="80" dirty="0">
                <a:latin typeface="Arial" panose="020B0604020202020204"/>
                <a:cs typeface="Arial" panose="020B0604020202020204"/>
              </a:rPr>
              <a:t>&amp;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fleeting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migratory 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polyarthritis,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involving </a:t>
            </a:r>
            <a:r>
              <a:rPr sz="2700" spc="165" dirty="0">
                <a:latin typeface="Arial" panose="020B0604020202020204"/>
                <a:cs typeface="Arial" panose="020B0604020202020204"/>
              </a:rPr>
              <a:t>major</a:t>
            </a:r>
            <a:r>
              <a:rPr sz="27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joints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45" dirty="0">
                <a:latin typeface="Arial" panose="020B0604020202020204"/>
                <a:cs typeface="Arial" panose="020B0604020202020204"/>
              </a:rPr>
              <a:t>Commonly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involved </a:t>
            </a:r>
            <a:r>
              <a:rPr sz="2700" spc="175" dirty="0">
                <a:latin typeface="Arial" panose="020B0604020202020204"/>
                <a:cs typeface="Arial" panose="020B0604020202020204"/>
              </a:rPr>
              <a:t>joints-knee,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ankle,</a:t>
            </a:r>
            <a:r>
              <a:rPr sz="27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elbow  </a:t>
            </a:r>
            <a:r>
              <a:rPr sz="2700" spc="80" dirty="0">
                <a:latin typeface="Arial" panose="020B0604020202020204"/>
                <a:cs typeface="Arial" panose="020B0604020202020204"/>
              </a:rPr>
              <a:t>&amp;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wrist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395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85" dirty="0">
                <a:latin typeface="Arial" panose="020B0604020202020204"/>
                <a:cs typeface="Arial" panose="020B0604020202020204"/>
              </a:rPr>
              <a:t>Occur </a:t>
            </a:r>
            <a:r>
              <a:rPr sz="2700" spc="170" dirty="0">
                <a:latin typeface="Arial" panose="020B0604020202020204"/>
                <a:cs typeface="Arial" panose="020B0604020202020204"/>
              </a:rPr>
              <a:t>in </a:t>
            </a:r>
            <a:r>
              <a:rPr sz="2700" spc="65" dirty="0">
                <a:latin typeface="Arial" panose="020B0604020202020204"/>
                <a:cs typeface="Arial" panose="020B0604020202020204"/>
              </a:rPr>
              <a:t>80%,involved </a:t>
            </a:r>
            <a:r>
              <a:rPr sz="2700" spc="165" dirty="0">
                <a:latin typeface="Arial" panose="020B0604020202020204"/>
                <a:cs typeface="Arial" panose="020B0604020202020204"/>
              </a:rPr>
              <a:t>joints </a:t>
            </a:r>
            <a:r>
              <a:rPr sz="2700" spc="60" dirty="0">
                <a:latin typeface="Arial" panose="020B0604020202020204"/>
                <a:cs typeface="Arial" panose="020B0604020202020204"/>
              </a:rPr>
              <a:t>are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exquisitely  tender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311785" indent="-256540">
              <a:lnSpc>
                <a:spcPts val="3240"/>
              </a:lnSpc>
              <a:spcBef>
                <a:spcPts val="515"/>
              </a:spcBef>
              <a:buClr>
                <a:srgbClr val="2CA1BE"/>
              </a:buClr>
              <a:buSzPct val="63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2850" i="1" spc="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In </a:t>
            </a:r>
            <a:r>
              <a:rPr sz="2850" i="1" spc="7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children </a:t>
            </a:r>
            <a:r>
              <a:rPr sz="2850" i="1" spc="5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below </a:t>
            </a:r>
            <a:r>
              <a:rPr sz="2850" i="1" spc="1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5 </a:t>
            </a:r>
            <a:r>
              <a:rPr sz="2850" i="1" spc="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yrs </a:t>
            </a:r>
            <a:r>
              <a:rPr sz="2850" i="1" spc="10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arthritis </a:t>
            </a:r>
            <a:r>
              <a:rPr sz="2850" i="1" spc="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usually</a:t>
            </a:r>
            <a:r>
              <a:rPr sz="2850" i="1" spc="-11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50" i="1" spc="1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mild  but </a:t>
            </a:r>
            <a:r>
              <a:rPr sz="2850" i="1" spc="7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carditis more</a:t>
            </a:r>
            <a:r>
              <a:rPr sz="2850" i="1" spc="-6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50" i="1" spc="1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prominent</a:t>
            </a:r>
            <a:endParaRPr sz="285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140"/>
              </a:spcBef>
              <a:buClr>
                <a:srgbClr val="2CA1BE"/>
              </a:buClr>
              <a:buSzPct val="63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2850" i="1" spc="114" dirty="0">
                <a:solidFill>
                  <a:srgbClr val="FF8118"/>
                </a:solidFill>
                <a:latin typeface="Arial" panose="020B0604020202020204"/>
                <a:cs typeface="Arial" panose="020B0604020202020204"/>
              </a:rPr>
              <a:t>Arthritis </a:t>
            </a:r>
            <a:r>
              <a:rPr sz="2850" i="1" spc="90" dirty="0">
                <a:solidFill>
                  <a:srgbClr val="FF8118"/>
                </a:solidFill>
                <a:latin typeface="Arial" panose="020B0604020202020204"/>
                <a:cs typeface="Arial" panose="020B0604020202020204"/>
              </a:rPr>
              <a:t>do </a:t>
            </a:r>
            <a:r>
              <a:rPr sz="2850" i="1" spc="125" dirty="0">
                <a:solidFill>
                  <a:srgbClr val="FF8118"/>
                </a:solidFill>
                <a:latin typeface="Arial" panose="020B0604020202020204"/>
                <a:cs typeface="Arial" panose="020B0604020202020204"/>
              </a:rPr>
              <a:t>not </a:t>
            </a:r>
            <a:r>
              <a:rPr sz="2850" i="1" spc="45" dirty="0">
                <a:solidFill>
                  <a:srgbClr val="FF8118"/>
                </a:solidFill>
                <a:latin typeface="Arial" panose="020B0604020202020204"/>
                <a:cs typeface="Arial" panose="020B0604020202020204"/>
              </a:rPr>
              <a:t>progress </a:t>
            </a:r>
            <a:r>
              <a:rPr sz="2850" i="1" spc="140" dirty="0">
                <a:solidFill>
                  <a:srgbClr val="FF8118"/>
                </a:solidFill>
                <a:latin typeface="Arial" panose="020B0604020202020204"/>
                <a:cs typeface="Arial" panose="020B0604020202020204"/>
              </a:rPr>
              <a:t>to </a:t>
            </a:r>
            <a:r>
              <a:rPr sz="2850" i="1" spc="60" dirty="0">
                <a:solidFill>
                  <a:srgbClr val="FF8118"/>
                </a:solidFill>
                <a:latin typeface="Arial" panose="020B0604020202020204"/>
                <a:cs typeface="Arial" panose="020B0604020202020204"/>
              </a:rPr>
              <a:t>chronic</a:t>
            </a:r>
            <a:r>
              <a:rPr sz="2850" i="1" spc="-204" dirty="0">
                <a:solidFill>
                  <a:srgbClr val="FF811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50" i="1" spc="-20" dirty="0">
                <a:solidFill>
                  <a:srgbClr val="FF8118"/>
                </a:solidFill>
                <a:latin typeface="Arial" panose="020B0604020202020204"/>
                <a:cs typeface="Arial" panose="020B0604020202020204"/>
              </a:rPr>
              <a:t>disease</a:t>
            </a:r>
            <a:endParaRPr sz="28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4540" y="819658"/>
            <a:ext cx="1804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8118"/>
                </a:solidFill>
                <a:latin typeface="Arial" panose="020B0604020202020204"/>
                <a:cs typeface="Arial" panose="020B0604020202020204"/>
              </a:rPr>
              <a:t>Ar</a:t>
            </a:r>
            <a:r>
              <a:rPr sz="3600" b="1" dirty="0">
                <a:solidFill>
                  <a:srgbClr val="FF8118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3600" b="1" spc="-5" dirty="0">
                <a:solidFill>
                  <a:srgbClr val="FF8118"/>
                </a:solidFill>
                <a:latin typeface="Arial" panose="020B0604020202020204"/>
                <a:cs typeface="Arial" panose="020B0604020202020204"/>
              </a:rPr>
              <a:t>hritis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UNIVERSITY MOTTO, VISION, </a:t>
            </a:r>
            <a:br>
              <a:rPr lang="en-US" b="1" dirty="0" smtClean="0"/>
            </a:br>
            <a:r>
              <a:rPr lang="en-US" b="1" dirty="0" smtClean="0"/>
              <a:t>VALUES &amp; GOALS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5334000"/>
          </a:xfrm>
        </p:spPr>
        <p:txBody>
          <a:bodyPr/>
          <a:lstStyle/>
          <a:p>
            <a:r>
              <a:rPr lang="en-US" dirty="0" smtClean="0"/>
              <a:t>MISSION STATEMENT</a:t>
            </a:r>
          </a:p>
          <a:p>
            <a:r>
              <a:rPr lang="en-US" dirty="0" smtClean="0"/>
              <a:t> To impart evidence-based research-oriented health   professional education </a:t>
            </a:r>
          </a:p>
          <a:p>
            <a:r>
              <a:rPr lang="en-US" dirty="0" smtClean="0"/>
              <a:t> Best possible patient care</a:t>
            </a:r>
          </a:p>
          <a:p>
            <a:r>
              <a:rPr lang="en-US" dirty="0" smtClean="0"/>
              <a:t> Mutual respect, ethical practice of healthcare and social accountability.</a:t>
            </a:r>
          </a:p>
          <a:p>
            <a:endParaRPr lang="en-US" dirty="0" smtClean="0"/>
          </a:p>
          <a:p>
            <a:r>
              <a:rPr lang="en-US" dirty="0" smtClean="0"/>
              <a:t> VISION AND VALUES</a:t>
            </a:r>
          </a:p>
          <a:p>
            <a:r>
              <a:rPr lang="en-US" dirty="0" smtClean="0"/>
              <a:t> Highly recognized and accredited center of excellence in Medical Education, Using evidence-based training techniques for development of highly Competent health professionals, who are lifelong experiential learner and are Socially accountable.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1382013"/>
            <a:ext cx="7618730" cy="505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000"/>
              <a:buChar char=""/>
              <a:tabLst>
                <a:tab pos="269240" algn="l"/>
              </a:tabLst>
            </a:pPr>
            <a:r>
              <a:rPr sz="3200" spc="95" dirty="0">
                <a:latin typeface="Arial" panose="020B0604020202020204"/>
                <a:cs typeface="Arial" panose="020B0604020202020204"/>
              </a:rPr>
              <a:t>Involves </a:t>
            </a:r>
            <a:r>
              <a:rPr sz="3200" spc="145" dirty="0">
                <a:latin typeface="Arial" panose="020B0604020202020204"/>
                <a:cs typeface="Arial" panose="020B0604020202020204"/>
              </a:rPr>
              <a:t>larger </a:t>
            </a:r>
            <a:r>
              <a:rPr sz="3200" spc="185" dirty="0">
                <a:latin typeface="Arial" panose="020B0604020202020204"/>
                <a:cs typeface="Arial" panose="020B0604020202020204"/>
              </a:rPr>
              <a:t>joints, </a:t>
            </a:r>
            <a:r>
              <a:rPr sz="3200" spc="160" dirty="0">
                <a:latin typeface="Arial" panose="020B0604020202020204"/>
                <a:cs typeface="Arial" panose="020B0604020202020204"/>
              </a:rPr>
              <a:t>particularly </a:t>
            </a:r>
            <a:r>
              <a:rPr sz="3200" spc="70" dirty="0">
                <a:latin typeface="Arial" panose="020B0604020202020204"/>
                <a:cs typeface="Arial" panose="020B0604020202020204"/>
              </a:rPr>
              <a:t>the  </a:t>
            </a:r>
            <a:r>
              <a:rPr sz="3200" spc="105" dirty="0">
                <a:latin typeface="Arial" panose="020B0604020202020204"/>
                <a:cs typeface="Arial" panose="020B0604020202020204"/>
              </a:rPr>
              <a:t>knees, </a:t>
            </a:r>
            <a:r>
              <a:rPr sz="3200" spc="114" dirty="0">
                <a:latin typeface="Arial" panose="020B0604020202020204"/>
                <a:cs typeface="Arial" panose="020B0604020202020204"/>
              </a:rPr>
              <a:t>ankles, </a:t>
            </a:r>
            <a:r>
              <a:rPr sz="3200" spc="155" dirty="0">
                <a:latin typeface="Arial" panose="020B0604020202020204"/>
                <a:cs typeface="Arial" panose="020B0604020202020204"/>
              </a:rPr>
              <a:t>wrists, </a:t>
            </a:r>
            <a:r>
              <a:rPr sz="3200" spc="140" dirty="0">
                <a:latin typeface="Arial" panose="020B0604020202020204"/>
                <a:cs typeface="Arial" panose="020B0604020202020204"/>
              </a:rPr>
              <a:t>and</a:t>
            </a:r>
            <a:r>
              <a:rPr sz="3200" spc="85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130" dirty="0">
                <a:latin typeface="Arial" panose="020B0604020202020204"/>
                <a:cs typeface="Arial" panose="020B0604020202020204"/>
              </a:rPr>
              <a:t>elbows.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268605" marR="786130" indent="-256540">
              <a:lnSpc>
                <a:spcPts val="3840"/>
              </a:lnSpc>
              <a:spcBef>
                <a:spcPts val="525"/>
              </a:spcBef>
              <a:buClr>
                <a:srgbClr val="2CA1BE"/>
              </a:buClr>
              <a:buSzPct val="67000"/>
              <a:buChar char=""/>
              <a:tabLst>
                <a:tab pos="269240" algn="l"/>
                <a:tab pos="3823970" algn="l"/>
              </a:tabLst>
            </a:pPr>
            <a:r>
              <a:rPr sz="3200" spc="110" dirty="0">
                <a:latin typeface="Arial" panose="020B0604020202020204"/>
                <a:cs typeface="Arial" panose="020B0604020202020204"/>
              </a:rPr>
              <a:t>Rheumatic</a:t>
            </a:r>
            <a:r>
              <a:rPr sz="3200" spc="160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195" dirty="0">
                <a:latin typeface="Arial" panose="020B0604020202020204"/>
                <a:cs typeface="Arial" panose="020B0604020202020204"/>
              </a:rPr>
              <a:t>joints	</a:t>
            </a:r>
            <a:r>
              <a:rPr sz="3200" spc="75" dirty="0">
                <a:latin typeface="Arial" panose="020B0604020202020204"/>
                <a:cs typeface="Arial" panose="020B0604020202020204"/>
              </a:rPr>
              <a:t>are </a:t>
            </a:r>
            <a:r>
              <a:rPr sz="3200" spc="130" dirty="0">
                <a:latin typeface="Arial" panose="020B0604020202020204"/>
                <a:cs typeface="Arial" panose="020B0604020202020204"/>
              </a:rPr>
              <a:t>generally  </a:t>
            </a:r>
            <a:r>
              <a:rPr sz="3200" spc="204" dirty="0">
                <a:latin typeface="Arial" panose="020B0604020202020204"/>
                <a:cs typeface="Arial" panose="020B0604020202020204"/>
              </a:rPr>
              <a:t>hot, </a:t>
            </a:r>
            <a:r>
              <a:rPr sz="3200" spc="145" dirty="0">
                <a:latin typeface="Arial" panose="020B0604020202020204"/>
                <a:cs typeface="Arial" panose="020B0604020202020204"/>
              </a:rPr>
              <a:t>red, </a:t>
            </a:r>
            <a:r>
              <a:rPr sz="3200" spc="140" dirty="0">
                <a:latin typeface="Arial" panose="020B0604020202020204"/>
                <a:cs typeface="Arial" panose="020B0604020202020204"/>
              </a:rPr>
              <a:t>swollen, and</a:t>
            </a:r>
            <a:r>
              <a:rPr sz="32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3350" i="1" spc="100" dirty="0">
                <a:latin typeface="Arial" panose="020B0604020202020204"/>
                <a:cs typeface="Arial" panose="020B0604020202020204"/>
              </a:rPr>
              <a:t>exquisitely  </a:t>
            </a:r>
            <a:r>
              <a:rPr sz="3350" i="1" spc="90" dirty="0">
                <a:latin typeface="Arial" panose="020B0604020202020204"/>
                <a:cs typeface="Arial" panose="020B0604020202020204"/>
              </a:rPr>
              <a:t>tender.</a:t>
            </a:r>
            <a:endParaRPr sz="3350">
              <a:latin typeface="Arial" panose="020B0604020202020204"/>
              <a:cs typeface="Arial" panose="020B0604020202020204"/>
            </a:endParaRPr>
          </a:p>
          <a:p>
            <a:pPr marL="268605" marR="69215" indent="-256540">
              <a:lnSpc>
                <a:spcPts val="3840"/>
              </a:lnSpc>
              <a:spcBef>
                <a:spcPts val="400"/>
              </a:spcBef>
              <a:buClr>
                <a:srgbClr val="2CA1BE"/>
              </a:buClr>
              <a:buSzPct val="64000"/>
              <a:buFont typeface="Arial" panose="020B0604020202020204"/>
              <a:buChar char=""/>
              <a:tabLst>
                <a:tab pos="269240" algn="l"/>
              </a:tabLst>
            </a:pPr>
            <a:r>
              <a:rPr sz="3350" i="1" spc="100" dirty="0">
                <a:latin typeface="Arial" panose="020B0604020202020204"/>
                <a:cs typeface="Arial" panose="020B0604020202020204"/>
              </a:rPr>
              <a:t>the </a:t>
            </a:r>
            <a:r>
              <a:rPr sz="3350" i="1" spc="85" dirty="0">
                <a:latin typeface="Arial" panose="020B0604020202020204"/>
                <a:cs typeface="Arial" panose="020B0604020202020204"/>
              </a:rPr>
              <a:t>pain </a:t>
            </a:r>
            <a:r>
              <a:rPr sz="3200" spc="75" dirty="0">
                <a:latin typeface="Arial" panose="020B0604020202020204"/>
                <a:cs typeface="Arial" panose="020B0604020202020204"/>
              </a:rPr>
              <a:t>can </a:t>
            </a:r>
            <a:r>
              <a:rPr sz="3200" spc="105" dirty="0">
                <a:latin typeface="Arial" panose="020B0604020202020204"/>
                <a:cs typeface="Arial" panose="020B0604020202020204"/>
              </a:rPr>
              <a:t>precede </a:t>
            </a:r>
            <a:r>
              <a:rPr sz="3350" i="1" spc="55" dirty="0">
                <a:latin typeface="Arial" panose="020B0604020202020204"/>
                <a:cs typeface="Arial" panose="020B0604020202020204"/>
              </a:rPr>
              <a:t>and </a:t>
            </a:r>
            <a:r>
              <a:rPr sz="3350" i="1" spc="-5" dirty="0">
                <a:latin typeface="Arial" panose="020B0604020202020204"/>
                <a:cs typeface="Arial" panose="020B0604020202020204"/>
              </a:rPr>
              <a:t>can </a:t>
            </a:r>
            <a:r>
              <a:rPr sz="3200" spc="55" dirty="0">
                <a:latin typeface="Arial" panose="020B0604020202020204"/>
                <a:cs typeface="Arial" panose="020B0604020202020204"/>
              </a:rPr>
              <a:t>appear  </a:t>
            </a:r>
            <a:r>
              <a:rPr sz="3200" spc="245" dirty="0">
                <a:latin typeface="Arial" panose="020B0604020202020204"/>
                <a:cs typeface="Arial" panose="020B0604020202020204"/>
              </a:rPr>
              <a:t>to </a:t>
            </a:r>
            <a:r>
              <a:rPr sz="3200" spc="114" dirty="0">
                <a:latin typeface="Arial" panose="020B0604020202020204"/>
                <a:cs typeface="Arial" panose="020B0604020202020204"/>
              </a:rPr>
              <a:t>be </a:t>
            </a:r>
            <a:r>
              <a:rPr sz="3200" spc="185" dirty="0">
                <a:latin typeface="Arial" panose="020B0604020202020204"/>
                <a:cs typeface="Arial" panose="020B0604020202020204"/>
              </a:rPr>
              <a:t>disproportionate </a:t>
            </a:r>
            <a:r>
              <a:rPr sz="3200" spc="245" dirty="0">
                <a:latin typeface="Arial" panose="020B0604020202020204"/>
                <a:cs typeface="Arial" panose="020B0604020202020204"/>
              </a:rPr>
              <a:t>to </a:t>
            </a:r>
            <a:r>
              <a:rPr sz="3350" i="1" spc="100" dirty="0">
                <a:latin typeface="Arial" panose="020B0604020202020204"/>
                <a:cs typeface="Arial" panose="020B0604020202020204"/>
              </a:rPr>
              <a:t>the </a:t>
            </a:r>
            <a:r>
              <a:rPr sz="3350" i="1" spc="120" dirty="0">
                <a:latin typeface="Arial" panose="020B0604020202020204"/>
                <a:cs typeface="Arial" panose="020B0604020202020204"/>
              </a:rPr>
              <a:t>other  </a:t>
            </a:r>
            <a:r>
              <a:rPr sz="3350" i="1" spc="130" dirty="0">
                <a:latin typeface="Arial" panose="020B0604020202020204"/>
                <a:cs typeface="Arial" panose="020B0604020202020204"/>
              </a:rPr>
              <a:t>findings.</a:t>
            </a:r>
            <a:endParaRPr sz="335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ts val="4005"/>
              </a:lnSpc>
              <a:spcBef>
                <a:spcPts val="130"/>
              </a:spcBef>
              <a:buClr>
                <a:srgbClr val="2CA1BE"/>
              </a:buClr>
              <a:buSzPct val="64000"/>
              <a:buFont typeface="Arial" panose="020B0604020202020204"/>
              <a:buChar char=""/>
              <a:tabLst>
                <a:tab pos="269240" algn="l"/>
              </a:tabLst>
            </a:pPr>
            <a:r>
              <a:rPr sz="3350" i="1" spc="5" dirty="0">
                <a:latin typeface="Arial" panose="020B0604020202020204"/>
                <a:cs typeface="Arial" panose="020B0604020202020204"/>
              </a:rPr>
              <a:t>The </a:t>
            </a:r>
            <a:r>
              <a:rPr sz="3350" i="1" spc="175" dirty="0">
                <a:latin typeface="Arial" panose="020B0604020202020204"/>
                <a:cs typeface="Arial" panose="020B0604020202020204"/>
              </a:rPr>
              <a:t>joint </a:t>
            </a:r>
            <a:r>
              <a:rPr sz="3350" i="1" spc="85" dirty="0">
                <a:latin typeface="Arial" panose="020B0604020202020204"/>
                <a:cs typeface="Arial" panose="020B0604020202020204"/>
              </a:rPr>
              <a:t>involvement</a:t>
            </a:r>
            <a:r>
              <a:rPr sz="3350" i="1" spc="40" dirty="0">
                <a:latin typeface="Arial" panose="020B0604020202020204"/>
                <a:cs typeface="Arial" panose="020B0604020202020204"/>
              </a:rPr>
              <a:t> </a:t>
            </a:r>
            <a:r>
              <a:rPr sz="3350" i="1" spc="65" dirty="0">
                <a:latin typeface="Arial" panose="020B0604020202020204"/>
                <a:cs typeface="Arial" panose="020B0604020202020204"/>
              </a:rPr>
              <a:t>is</a:t>
            </a:r>
            <a:endParaRPr sz="3350">
              <a:latin typeface="Arial" panose="020B0604020202020204"/>
              <a:cs typeface="Arial" panose="020B0604020202020204"/>
            </a:endParaRPr>
          </a:p>
          <a:p>
            <a:pPr marL="268605">
              <a:lnSpc>
                <a:spcPts val="3825"/>
              </a:lnSpc>
            </a:pPr>
            <a:r>
              <a:rPr sz="3200" spc="125" dirty="0">
                <a:latin typeface="Arial" panose="020B0604020202020204"/>
                <a:cs typeface="Arial" panose="020B0604020202020204"/>
              </a:rPr>
              <a:t>characteristically </a:t>
            </a:r>
            <a:r>
              <a:rPr sz="3200" spc="195" dirty="0">
                <a:latin typeface="Arial" panose="020B0604020202020204"/>
                <a:cs typeface="Arial" panose="020B0604020202020204"/>
              </a:rPr>
              <a:t>migratory </a:t>
            </a:r>
            <a:r>
              <a:rPr sz="3200" spc="204" dirty="0">
                <a:latin typeface="Arial" panose="020B0604020202020204"/>
                <a:cs typeface="Arial" panose="020B0604020202020204"/>
              </a:rPr>
              <a:t>in</a:t>
            </a:r>
            <a:r>
              <a:rPr sz="3200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160" dirty="0">
                <a:latin typeface="Arial" panose="020B0604020202020204"/>
                <a:cs typeface="Arial" panose="020B0604020202020204"/>
              </a:rPr>
              <a:t>nature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4850" y="647700"/>
            <a:ext cx="4381500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735581"/>
            <a:ext cx="7815580" cy="3592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60" dirty="0">
                <a:latin typeface="Arial" panose="020B0604020202020204"/>
                <a:cs typeface="Arial" panose="020B0604020202020204"/>
              </a:rPr>
              <a:t>A </a:t>
            </a:r>
            <a:r>
              <a:rPr sz="2800" spc="140" dirty="0">
                <a:latin typeface="Arial" panose="020B0604020202020204"/>
                <a:cs typeface="Arial" panose="020B0604020202020204"/>
              </a:rPr>
              <a:t>dramatic </a:t>
            </a:r>
            <a:r>
              <a:rPr sz="2800" spc="95" dirty="0">
                <a:latin typeface="Arial" panose="020B0604020202020204"/>
                <a:cs typeface="Arial" panose="020B0604020202020204"/>
              </a:rPr>
              <a:t>response </a:t>
            </a:r>
            <a:r>
              <a:rPr sz="2800" spc="210" dirty="0">
                <a:latin typeface="Arial" panose="020B0604020202020204"/>
                <a:cs typeface="Arial" panose="020B0604020202020204"/>
              </a:rPr>
              <a:t>to </a:t>
            </a:r>
            <a:r>
              <a:rPr sz="2800" spc="55" dirty="0">
                <a:latin typeface="Arial" panose="020B0604020202020204"/>
                <a:cs typeface="Arial" panose="020B0604020202020204"/>
              </a:rPr>
              <a:t>even </a:t>
            </a:r>
            <a:r>
              <a:rPr sz="2800" spc="130" dirty="0">
                <a:latin typeface="Arial" panose="020B0604020202020204"/>
                <a:cs typeface="Arial" panose="020B0604020202020204"/>
              </a:rPr>
              <a:t>small </a:t>
            </a:r>
            <a:r>
              <a:rPr sz="2800" spc="80" dirty="0">
                <a:latin typeface="Arial" panose="020B0604020202020204"/>
                <a:cs typeface="Arial" panose="020B0604020202020204"/>
              </a:rPr>
              <a:t>doses </a:t>
            </a:r>
            <a:r>
              <a:rPr sz="2800" spc="200" dirty="0">
                <a:latin typeface="Arial" panose="020B0604020202020204"/>
                <a:cs typeface="Arial" panose="020B0604020202020204"/>
              </a:rPr>
              <a:t>of  </a:t>
            </a:r>
            <a:r>
              <a:rPr sz="2800" spc="80" dirty="0">
                <a:latin typeface="Arial" panose="020B0604020202020204"/>
                <a:cs typeface="Arial" panose="020B0604020202020204"/>
              </a:rPr>
              <a:t>salicylates</a:t>
            </a:r>
            <a:r>
              <a:rPr sz="2800" spc="13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105" dirty="0">
                <a:latin typeface="Arial" panose="020B0604020202020204"/>
                <a:cs typeface="Arial" panose="020B0604020202020204"/>
              </a:rPr>
              <a:t>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17145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  <a:tab pos="1136015" algn="l"/>
                <a:tab pos="2493645" algn="l"/>
                <a:tab pos="2763520" algn="l"/>
                <a:tab pos="4367530" algn="l"/>
                <a:tab pos="6468745" algn="l"/>
              </a:tabLst>
            </a:pPr>
            <a:r>
              <a:rPr sz="2800" spc="75" dirty="0">
                <a:latin typeface="Arial" panose="020B0604020202020204"/>
                <a:cs typeface="Arial" panose="020B0604020202020204"/>
              </a:rPr>
              <a:t>The</a:t>
            </a:r>
            <a:r>
              <a:rPr sz="2800" dirty="0">
                <a:latin typeface="Arial" panose="020B0604020202020204"/>
                <a:cs typeface="Arial" panose="020B0604020202020204"/>
              </a:rPr>
              <a:t>	</a:t>
            </a:r>
            <a:r>
              <a:rPr sz="2800" spc="85" dirty="0">
                <a:latin typeface="Arial" panose="020B0604020202020204"/>
                <a:cs typeface="Arial" panose="020B0604020202020204"/>
              </a:rPr>
              <a:t>a</a:t>
            </a:r>
            <a:r>
              <a:rPr sz="2800" spc="95" dirty="0">
                <a:latin typeface="Arial" panose="020B0604020202020204"/>
                <a:cs typeface="Arial" panose="020B0604020202020204"/>
              </a:rPr>
              <a:t>b</a:t>
            </a:r>
            <a:r>
              <a:rPr sz="2800" spc="45" dirty="0">
                <a:latin typeface="Arial" panose="020B0604020202020204"/>
                <a:cs typeface="Arial" panose="020B0604020202020204"/>
              </a:rPr>
              <a:t>sence</a:t>
            </a:r>
            <a:r>
              <a:rPr sz="2800" dirty="0">
                <a:latin typeface="Arial" panose="020B0604020202020204"/>
                <a:cs typeface="Arial" panose="020B0604020202020204"/>
              </a:rPr>
              <a:t>	</a:t>
            </a:r>
            <a:r>
              <a:rPr sz="2800" spc="265" dirty="0">
                <a:latin typeface="Arial" panose="020B0604020202020204"/>
                <a:cs typeface="Arial" panose="020B0604020202020204"/>
              </a:rPr>
              <a:t>o</a:t>
            </a:r>
            <a:r>
              <a:rPr sz="2800" spc="135" dirty="0">
                <a:latin typeface="Arial" panose="020B0604020202020204"/>
                <a:cs typeface="Arial" panose="020B0604020202020204"/>
              </a:rPr>
              <a:t>f</a:t>
            </a:r>
            <a:r>
              <a:rPr sz="2800" spc="11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100" dirty="0">
                <a:latin typeface="Arial" panose="020B0604020202020204"/>
                <a:cs typeface="Arial" panose="020B0604020202020204"/>
              </a:rPr>
              <a:t>such</a:t>
            </a:r>
            <a:r>
              <a:rPr sz="2800" dirty="0">
                <a:latin typeface="Arial" panose="020B0604020202020204"/>
                <a:cs typeface="Arial" panose="020B0604020202020204"/>
              </a:rPr>
              <a:t>	</a:t>
            </a:r>
            <a:r>
              <a:rPr sz="2800" spc="-15" dirty="0">
                <a:latin typeface="Arial" panose="020B0604020202020204"/>
                <a:cs typeface="Arial" panose="020B0604020202020204"/>
              </a:rPr>
              <a:t>a</a:t>
            </a:r>
            <a:r>
              <a:rPr sz="2800" spc="10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120" dirty="0">
                <a:latin typeface="Arial" panose="020B0604020202020204"/>
                <a:cs typeface="Arial" panose="020B0604020202020204"/>
              </a:rPr>
              <a:t>respo</a:t>
            </a:r>
            <a:r>
              <a:rPr sz="2800" spc="145" dirty="0">
                <a:latin typeface="Arial" panose="020B0604020202020204"/>
                <a:cs typeface="Arial" panose="020B0604020202020204"/>
              </a:rPr>
              <a:t>n</a:t>
            </a:r>
            <a:r>
              <a:rPr sz="2800" spc="10" dirty="0">
                <a:latin typeface="Arial" panose="020B0604020202020204"/>
                <a:cs typeface="Arial" panose="020B0604020202020204"/>
              </a:rPr>
              <a:t>se</a:t>
            </a:r>
            <a:r>
              <a:rPr sz="2800" dirty="0">
                <a:latin typeface="Arial" panose="020B0604020202020204"/>
                <a:cs typeface="Arial" panose="020B0604020202020204"/>
              </a:rPr>
              <a:t>	</a:t>
            </a:r>
            <a:r>
              <a:rPr sz="2800" spc="95" dirty="0">
                <a:latin typeface="Arial" panose="020B0604020202020204"/>
                <a:cs typeface="Arial" panose="020B0604020202020204"/>
              </a:rPr>
              <a:t>s</a:t>
            </a:r>
            <a:r>
              <a:rPr sz="2800" spc="110" dirty="0">
                <a:latin typeface="Arial" panose="020B0604020202020204"/>
                <a:cs typeface="Arial" panose="020B0604020202020204"/>
              </a:rPr>
              <a:t>h</a:t>
            </a:r>
            <a:r>
              <a:rPr sz="2800" spc="150" dirty="0">
                <a:latin typeface="Arial" panose="020B0604020202020204"/>
                <a:cs typeface="Arial" panose="020B0604020202020204"/>
              </a:rPr>
              <a:t>ould  </a:t>
            </a:r>
            <a:r>
              <a:rPr sz="2800" spc="120" dirty="0">
                <a:latin typeface="Arial" panose="020B0604020202020204"/>
                <a:cs typeface="Arial" panose="020B0604020202020204"/>
              </a:rPr>
              <a:t>suggest</a:t>
            </a:r>
            <a:r>
              <a:rPr sz="2800" spc="15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75" dirty="0">
                <a:latin typeface="Arial" panose="020B0604020202020204"/>
                <a:cs typeface="Arial" panose="020B0604020202020204"/>
              </a:rPr>
              <a:t>an	</a:t>
            </a:r>
            <a:r>
              <a:rPr sz="2800" spc="114" dirty="0">
                <a:latin typeface="Arial" panose="020B0604020202020204"/>
                <a:cs typeface="Arial" panose="020B0604020202020204"/>
              </a:rPr>
              <a:t>alternative</a:t>
            </a:r>
            <a:r>
              <a:rPr sz="2800" spc="15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114" dirty="0">
                <a:latin typeface="Arial" panose="020B0604020202020204"/>
                <a:cs typeface="Arial" panose="020B0604020202020204"/>
              </a:rPr>
              <a:t>diagnosis.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1643380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90" dirty="0">
                <a:latin typeface="Arial" panose="020B0604020202020204"/>
                <a:cs typeface="Arial" panose="020B0604020202020204"/>
              </a:rPr>
              <a:t>Rheumatic </a:t>
            </a:r>
            <a:r>
              <a:rPr sz="2800" spc="160" dirty="0">
                <a:latin typeface="Arial" panose="020B0604020202020204"/>
                <a:cs typeface="Arial" panose="020B0604020202020204"/>
              </a:rPr>
              <a:t>arthritis </a:t>
            </a:r>
            <a:r>
              <a:rPr sz="2800" spc="100" dirty="0">
                <a:latin typeface="Arial" panose="020B0604020202020204"/>
                <a:cs typeface="Arial" panose="020B0604020202020204"/>
              </a:rPr>
              <a:t>is </a:t>
            </a:r>
            <a:r>
              <a:rPr sz="2800" spc="125" dirty="0">
                <a:latin typeface="Arial" panose="020B0604020202020204"/>
                <a:cs typeface="Arial" panose="020B0604020202020204"/>
              </a:rPr>
              <a:t>typically </a:t>
            </a:r>
            <a:r>
              <a:rPr sz="2800" spc="200" dirty="0">
                <a:latin typeface="Arial" panose="020B0604020202020204"/>
                <a:cs typeface="Arial" panose="020B0604020202020204"/>
              </a:rPr>
              <a:t>not  </a:t>
            </a:r>
            <a:r>
              <a:rPr sz="2800" spc="170" dirty="0">
                <a:latin typeface="Arial" panose="020B0604020202020204"/>
                <a:cs typeface="Arial" panose="020B0604020202020204"/>
              </a:rPr>
              <a:t>deforming.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75184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175" dirty="0">
                <a:latin typeface="Arial" panose="020B0604020202020204"/>
                <a:cs typeface="Arial" panose="020B0604020202020204"/>
              </a:rPr>
              <a:t>Arthritis </a:t>
            </a:r>
            <a:r>
              <a:rPr sz="2800" spc="100" dirty="0">
                <a:latin typeface="Arial" panose="020B0604020202020204"/>
                <a:cs typeface="Arial" panose="020B0604020202020204"/>
              </a:rPr>
              <a:t>is </a:t>
            </a:r>
            <a:r>
              <a:rPr sz="2800" spc="145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100" dirty="0">
                <a:latin typeface="Arial" panose="020B0604020202020204"/>
                <a:cs typeface="Arial" panose="020B0604020202020204"/>
              </a:rPr>
              <a:t>earliest </a:t>
            </a:r>
            <a:r>
              <a:rPr sz="2800" spc="145" dirty="0">
                <a:latin typeface="Arial" panose="020B0604020202020204"/>
                <a:cs typeface="Arial" panose="020B0604020202020204"/>
              </a:rPr>
              <a:t>manifestation </a:t>
            </a:r>
            <a:r>
              <a:rPr sz="2800" spc="200" dirty="0">
                <a:latin typeface="Arial" panose="020B0604020202020204"/>
                <a:cs typeface="Arial" panose="020B0604020202020204"/>
              </a:rPr>
              <a:t>of  </a:t>
            </a:r>
            <a:r>
              <a:rPr sz="2800" spc="85" dirty="0">
                <a:latin typeface="Arial" panose="020B0604020202020204"/>
                <a:cs typeface="Arial" panose="020B0604020202020204"/>
              </a:rPr>
              <a:t>acute </a:t>
            </a:r>
            <a:r>
              <a:rPr sz="2800" spc="140" dirty="0">
                <a:latin typeface="Arial" panose="020B0604020202020204"/>
                <a:cs typeface="Arial" panose="020B0604020202020204"/>
              </a:rPr>
              <a:t>rheumatic</a:t>
            </a:r>
            <a:r>
              <a:rPr sz="2800" spc="15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100" dirty="0">
                <a:latin typeface="Arial" panose="020B0604020202020204"/>
                <a:cs typeface="Arial" panose="020B0604020202020204"/>
              </a:rPr>
              <a:t>fever.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" y="600075"/>
            <a:ext cx="4905375" cy="48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794" y="2007860"/>
            <a:ext cx="5561965" cy="241617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510"/>
              </a:spcBef>
              <a:buClr>
                <a:srgbClr val="2CA1BE"/>
              </a:buClr>
              <a:buSzPct val="68000"/>
              <a:buAutoNum type="arabicPeriod"/>
              <a:tabLst>
                <a:tab pos="527685" algn="l"/>
                <a:tab pos="528320" algn="l"/>
              </a:tabLst>
            </a:pPr>
            <a:r>
              <a:rPr sz="2800" spc="8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Tachycardia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38810" indent="-626745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8000"/>
              <a:buAutoNum type="arabicPeriod"/>
              <a:tabLst>
                <a:tab pos="638810" algn="l"/>
                <a:tab pos="639445" algn="l"/>
              </a:tabLst>
            </a:pPr>
            <a:r>
              <a:rPr sz="2800" spc="6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800" spc="12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heart </a:t>
            </a:r>
            <a:r>
              <a:rPr sz="2800" spc="22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murmur </a:t>
            </a:r>
            <a:r>
              <a:rPr sz="2800" spc="2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2800" spc="3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12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valvulitis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000"/>
              <a:buAutoNum type="arabicPeriod"/>
              <a:tabLst>
                <a:tab pos="527685" algn="l"/>
                <a:tab pos="528320" algn="l"/>
              </a:tabLst>
            </a:pPr>
            <a:r>
              <a:rPr sz="2800" spc="9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Pericarditis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000"/>
              <a:buAutoNum type="arabicPeriod"/>
              <a:tabLst>
                <a:tab pos="527685" algn="l"/>
                <a:tab pos="528320" algn="l"/>
              </a:tabLst>
            </a:pPr>
            <a:r>
              <a:rPr sz="2800" spc="1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Cardiomegaly </a:t>
            </a:r>
            <a:r>
              <a:rPr sz="2800" spc="16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on </a:t>
            </a:r>
            <a:r>
              <a:rPr sz="2800" spc="16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X-ray</a:t>
            </a:r>
            <a:r>
              <a:rPr sz="2800" spc="7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9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chest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527685" indent="-51562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8000"/>
              <a:buAutoNum type="arabicPeriod"/>
              <a:tabLst>
                <a:tab pos="527685" algn="l"/>
                <a:tab pos="528320" algn="l"/>
              </a:tabLst>
            </a:pPr>
            <a:r>
              <a:rPr sz="2800" spc="4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Signs </a:t>
            </a:r>
            <a:r>
              <a:rPr sz="2800" spc="2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2800" spc="17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9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CHF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0125" y="933450"/>
            <a:ext cx="1714500" cy="40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1080" y="5862015"/>
            <a:ext cx="56286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0980" marR="5080" indent="-1478915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Chest </a:t>
            </a:r>
            <a:r>
              <a:rPr sz="2200" b="1" spc="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radiograph </a:t>
            </a:r>
            <a:r>
              <a:rPr sz="2200" b="1" spc="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2200" b="1" spc="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an </a:t>
            </a:r>
            <a:r>
              <a:rPr sz="2200" b="1" spc="16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8 </a:t>
            </a:r>
            <a:r>
              <a:rPr sz="2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year </a:t>
            </a:r>
            <a:r>
              <a:rPr sz="2200" b="1" spc="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old </a:t>
            </a:r>
            <a:r>
              <a:rPr sz="2200" b="1" spc="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patient  </a:t>
            </a:r>
            <a:r>
              <a:rPr sz="2200" b="1" spc="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with </a:t>
            </a:r>
            <a:r>
              <a:rPr sz="2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acute carditis</a:t>
            </a:r>
            <a:r>
              <a:rPr sz="2200" b="1" spc="1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b="1" spc="8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.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0"/>
            <a:ext cx="7772400" cy="5811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925" y="561975"/>
            <a:ext cx="5286375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415542"/>
            <a:ext cx="6635750" cy="1411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68605">
              <a:lnSpc>
                <a:spcPct val="112000"/>
              </a:lnSpc>
              <a:spcBef>
                <a:spcPts val="1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Tachycardia </a:t>
            </a:r>
            <a:r>
              <a:rPr sz="2700" spc="1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out </a:t>
            </a:r>
            <a:r>
              <a:rPr sz="2700" spc="19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2700" spc="18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proportion </a:t>
            </a:r>
            <a:r>
              <a:rPr sz="2700" spc="20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2700" spc="-1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9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fever  </a:t>
            </a:r>
            <a:r>
              <a:rPr sz="2700" spc="11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sleeping </a:t>
            </a:r>
            <a:r>
              <a:rPr sz="2700" spc="1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pulse rate</a:t>
            </a:r>
            <a:r>
              <a:rPr sz="2700" spc="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9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raised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Pericardial</a:t>
            </a:r>
            <a:r>
              <a:rPr sz="2700" spc="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8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rub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2853054"/>
            <a:ext cx="52330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	</a:t>
            </a:r>
            <a:r>
              <a:rPr sz="2700" spc="-6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CCF, </a:t>
            </a:r>
            <a:r>
              <a:rPr sz="2700" spc="1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gallop </a:t>
            </a:r>
            <a:r>
              <a:rPr sz="2700" spc="18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rhythm </a:t>
            </a:r>
            <a:r>
              <a:rPr sz="2700" spc="11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and </a:t>
            </a:r>
            <a:r>
              <a:rPr sz="2700" spc="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so</a:t>
            </a:r>
            <a:r>
              <a:rPr sz="2700" spc="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on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668" y="3776548"/>
            <a:ext cx="372046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	</a:t>
            </a:r>
            <a:r>
              <a:rPr sz="2700" spc="7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Cardiac</a:t>
            </a:r>
            <a:r>
              <a:rPr sz="2700" spc="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enlargement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668" y="4240148"/>
            <a:ext cx="43110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	</a:t>
            </a:r>
            <a:r>
              <a:rPr sz="2700" spc="1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Pulmonary</a:t>
            </a:r>
            <a:r>
              <a:rPr sz="2700" spc="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hypertension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2151" y="3776548"/>
            <a:ext cx="1899920" cy="136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Reversible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Arial" panose="020B0604020202020204"/>
              <a:cs typeface="Arial" panose="020B0604020202020204"/>
            </a:endParaRPr>
          </a:p>
          <a:p>
            <a:pPr marL="29845">
              <a:lnSpc>
                <a:spcPct val="100000"/>
              </a:lnSpc>
            </a:pPr>
            <a:r>
              <a:rPr sz="2700" spc="1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Irreversible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668" y="4701920"/>
            <a:ext cx="29813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	</a:t>
            </a:r>
            <a:r>
              <a:rPr sz="2700" spc="7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Cardiac</a:t>
            </a:r>
            <a:r>
              <a:rPr sz="2700" spc="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21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murmur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1375" y="2773807"/>
            <a:ext cx="1135380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2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}</a:t>
            </a:r>
            <a:endParaRPr sz="18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0200" y="4114800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0" y="457200"/>
                </a:moveTo>
                <a:lnTo>
                  <a:pt x="762000" y="0"/>
                </a:lnTo>
              </a:path>
              <a:path w="990600" h="838200">
                <a:moveTo>
                  <a:pt x="152400" y="457200"/>
                </a:moveTo>
                <a:lnTo>
                  <a:pt x="990600" y="838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590550"/>
            <a:ext cx="2009775" cy="428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2010232"/>
            <a:ext cx="7280909" cy="2687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14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High </a:t>
            </a:r>
            <a:r>
              <a:rPr sz="2800" spc="1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pitched </a:t>
            </a:r>
            <a:r>
              <a:rPr sz="2800" spc="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apical </a:t>
            </a:r>
            <a:r>
              <a:rPr sz="2800" spc="13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holosystolic </a:t>
            </a:r>
            <a:r>
              <a:rPr sz="2800" spc="2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murmur  </a:t>
            </a:r>
            <a:r>
              <a:rPr sz="2800" spc="1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radiating </a:t>
            </a:r>
            <a:r>
              <a:rPr sz="2800" spc="2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to </a:t>
            </a:r>
            <a:r>
              <a:rPr sz="2800" spc="13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axilla </a:t>
            </a:r>
            <a:r>
              <a:rPr sz="2800" spc="-1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– </a:t>
            </a:r>
            <a:r>
              <a:rPr sz="2800" spc="1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Mitral</a:t>
            </a:r>
            <a:r>
              <a:rPr sz="2800" spc="-3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16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regurgitation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11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An </a:t>
            </a:r>
            <a:r>
              <a:rPr sz="2800" spc="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apical </a:t>
            </a:r>
            <a:r>
              <a:rPr sz="2800" spc="2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mid </a:t>
            </a:r>
            <a:r>
              <a:rPr sz="2800" spc="1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diastolic</a:t>
            </a:r>
            <a:r>
              <a:rPr sz="2800" spc="7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2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murmur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368300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800" spc="1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high </a:t>
            </a:r>
            <a:r>
              <a:rPr sz="2800" spc="1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pitched </a:t>
            </a:r>
            <a:r>
              <a:rPr sz="2800" spc="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decrescendo </a:t>
            </a:r>
            <a:r>
              <a:rPr sz="2800" spc="1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diastolic  </a:t>
            </a:r>
            <a:r>
              <a:rPr sz="2800" spc="28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murmur- </a:t>
            </a:r>
            <a:r>
              <a:rPr sz="2800" spc="1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upper </a:t>
            </a:r>
            <a:r>
              <a:rPr sz="2800" spc="1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sternal </a:t>
            </a:r>
            <a:r>
              <a:rPr sz="2800" spc="23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border-</a:t>
            </a:r>
            <a:r>
              <a:rPr sz="2800" spc="-6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1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Aortic  </a:t>
            </a:r>
            <a:r>
              <a:rPr sz="2800" spc="1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regurgitation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3050" y="600075"/>
            <a:ext cx="6048375" cy="48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298194"/>
            <a:ext cx="7894955" cy="4632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005"/>
              </a:lnSpc>
              <a:spcBef>
                <a:spcPts val="105"/>
              </a:spcBef>
            </a:pPr>
            <a:r>
              <a:rPr sz="2600" spc="14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Mitral</a:t>
            </a:r>
            <a:r>
              <a:rPr sz="2600" spc="6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00" spc="1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insufficiency</a:t>
            </a:r>
            <a:endParaRPr sz="26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ts val="2895"/>
              </a:lnSpc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600" spc="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Some </a:t>
            </a:r>
            <a:r>
              <a:rPr sz="2600" spc="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loss </a:t>
            </a:r>
            <a:r>
              <a:rPr sz="2600" spc="1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2600" spc="9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valvular</a:t>
            </a:r>
            <a:r>
              <a:rPr sz="2600" spc="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00" spc="9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substance</a:t>
            </a:r>
            <a:endParaRPr sz="26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ts val="3010"/>
              </a:lnSpc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600" spc="11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Shortening </a:t>
            </a:r>
            <a:r>
              <a:rPr sz="2600" spc="8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&amp; </a:t>
            </a:r>
            <a:r>
              <a:rPr sz="2600" spc="1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thickening </a:t>
            </a:r>
            <a:r>
              <a:rPr sz="2600" spc="1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2600" spc="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Chordae</a:t>
            </a:r>
            <a:r>
              <a:rPr sz="2600" spc="-16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00" spc="11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tendinae</a:t>
            </a:r>
            <a:endParaRPr sz="2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3005"/>
              </a:lnSpc>
              <a:spcBef>
                <a:spcPts val="2675"/>
              </a:spcBef>
            </a:pPr>
            <a:r>
              <a:rPr sz="2600" spc="14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Mitral</a:t>
            </a:r>
            <a:r>
              <a:rPr sz="2600" spc="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00" spc="10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stenosis</a:t>
            </a:r>
            <a:endParaRPr sz="2600">
              <a:latin typeface="Arial" panose="020B0604020202020204"/>
              <a:cs typeface="Arial" panose="020B0604020202020204"/>
            </a:endParaRPr>
          </a:p>
          <a:p>
            <a:pPr marL="268605" marR="953770" indent="-256540">
              <a:lnSpc>
                <a:spcPct val="80000"/>
              </a:lnSpc>
              <a:spcBef>
                <a:spcPts val="51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600" spc="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Takes </a:t>
            </a:r>
            <a:r>
              <a:rPr sz="2600" spc="14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longer </a:t>
            </a:r>
            <a:r>
              <a:rPr sz="2600" spc="1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duration </a:t>
            </a:r>
            <a:r>
              <a:rPr sz="2600" spc="2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to </a:t>
            </a:r>
            <a:r>
              <a:rPr sz="2600" spc="10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develop </a:t>
            </a:r>
            <a:r>
              <a:rPr sz="2600" spc="1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after</a:t>
            </a:r>
            <a:r>
              <a:rPr sz="2600" spc="-10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00" spc="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an  </a:t>
            </a:r>
            <a:r>
              <a:rPr sz="2600" spc="1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attack </a:t>
            </a:r>
            <a:r>
              <a:rPr sz="2600" spc="1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2600" spc="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00" spc="-1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ARF</a:t>
            </a:r>
            <a:endParaRPr sz="26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ts val="2790"/>
              </a:lnSpc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600" spc="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Fibrosis </a:t>
            </a:r>
            <a:r>
              <a:rPr sz="2600" spc="1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2600" spc="1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mitral </a:t>
            </a:r>
            <a:r>
              <a:rPr sz="2600" spc="1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ring, </a:t>
            </a:r>
            <a:r>
              <a:rPr sz="2600" spc="1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commissural</a:t>
            </a:r>
            <a:r>
              <a:rPr sz="2600" spc="-2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00" spc="9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adhesions</a:t>
            </a:r>
            <a:endParaRPr sz="2600">
              <a:latin typeface="Arial" panose="020B0604020202020204"/>
              <a:cs typeface="Arial" panose="020B0604020202020204"/>
            </a:endParaRPr>
          </a:p>
          <a:p>
            <a:pPr marL="268605" marR="676275" indent="-256540">
              <a:lnSpc>
                <a:spcPts val="2500"/>
              </a:lnSpc>
              <a:spcBef>
                <a:spcPts val="48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600" spc="1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Contracture </a:t>
            </a:r>
            <a:r>
              <a:rPr sz="2600" spc="1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2600" spc="13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2600" spc="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valve </a:t>
            </a:r>
            <a:r>
              <a:rPr sz="2600" spc="1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leaflets, chordae </a:t>
            </a:r>
            <a:r>
              <a:rPr sz="2600" spc="8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&amp;  </a:t>
            </a:r>
            <a:r>
              <a:rPr sz="2600" spc="1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papillary</a:t>
            </a:r>
            <a:r>
              <a:rPr sz="2600" spc="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00" spc="9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muscles</a:t>
            </a:r>
            <a:endParaRPr sz="26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ct val="80000"/>
              </a:lnSpc>
              <a:spcBef>
                <a:spcPts val="41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600" spc="1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Opening </a:t>
            </a:r>
            <a:r>
              <a:rPr sz="2600" spc="9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snap, </a:t>
            </a:r>
            <a:r>
              <a:rPr sz="2600" spc="1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low </a:t>
            </a:r>
            <a:r>
              <a:rPr sz="2600" spc="13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pitched, </a:t>
            </a:r>
            <a:r>
              <a:rPr sz="2600" spc="18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rumbling </a:t>
            </a:r>
            <a:r>
              <a:rPr sz="2600" spc="1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mitral  </a:t>
            </a:r>
            <a:r>
              <a:rPr sz="2600" spc="1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diastolic </a:t>
            </a:r>
            <a:r>
              <a:rPr sz="2600" spc="2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murmur </a:t>
            </a:r>
            <a:r>
              <a:rPr sz="2600" spc="18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with </a:t>
            </a:r>
            <a:r>
              <a:rPr sz="2600" spc="1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pre </a:t>
            </a:r>
            <a:r>
              <a:rPr sz="2600" spc="1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systolic</a:t>
            </a:r>
            <a:r>
              <a:rPr sz="2600" spc="-2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00" spc="1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accentuation  </a:t>
            </a:r>
            <a:r>
              <a:rPr sz="2600" spc="1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ending </a:t>
            </a:r>
            <a:r>
              <a:rPr sz="2600" spc="17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in </a:t>
            </a:r>
            <a:r>
              <a:rPr sz="2600" spc="16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loud </a:t>
            </a:r>
            <a:r>
              <a:rPr sz="2600" spc="1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first</a:t>
            </a:r>
            <a:r>
              <a:rPr sz="2600" spc="-1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00" spc="14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sound</a:t>
            </a:r>
            <a:endParaRPr sz="2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925" y="561975"/>
            <a:ext cx="7134225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608447"/>
            <a:ext cx="7821295" cy="27895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800" spc="1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Aortic</a:t>
            </a:r>
            <a:r>
              <a:rPr sz="2800" spc="1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1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insufficiency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114109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Sclerosis </a:t>
            </a:r>
            <a:r>
              <a:rPr sz="2800" spc="2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2800" spc="13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aortic </a:t>
            </a:r>
            <a:r>
              <a:rPr sz="2800" spc="1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valve- </a:t>
            </a:r>
            <a:r>
              <a:rPr sz="2800" spc="18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distortion </a:t>
            </a:r>
            <a:r>
              <a:rPr sz="2800" spc="8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&amp;  </a:t>
            </a:r>
            <a:r>
              <a:rPr sz="2800" spc="14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retraction </a:t>
            </a:r>
            <a:r>
              <a:rPr sz="2800" spc="2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2800" spc="1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800" spc="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1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cup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1268730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10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Characteristic </a:t>
            </a:r>
            <a:r>
              <a:rPr sz="2800" spc="8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cardiac </a:t>
            </a:r>
            <a:r>
              <a:rPr sz="2800" spc="20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murmur, </a:t>
            </a:r>
            <a:r>
              <a:rPr sz="2800" spc="8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early  </a:t>
            </a:r>
            <a:r>
              <a:rPr sz="2800" spc="1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diastolic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11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An </a:t>
            </a:r>
            <a:r>
              <a:rPr sz="2800" spc="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apical </a:t>
            </a:r>
            <a:r>
              <a:rPr sz="2800" spc="1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pre </a:t>
            </a:r>
            <a:r>
              <a:rPr sz="2800" spc="1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systolic </a:t>
            </a:r>
            <a:r>
              <a:rPr sz="2800" spc="2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murmur </a:t>
            </a:r>
            <a:r>
              <a:rPr sz="2800" spc="-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( </a:t>
            </a:r>
            <a:r>
              <a:rPr sz="2800" spc="1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Austin</a:t>
            </a:r>
            <a:r>
              <a:rPr sz="2800" spc="2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17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flint)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761936"/>
            <a:ext cx="6248400" cy="5062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66609" y="1246378"/>
            <a:ext cx="14566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Rheumatic  heart</a:t>
            </a:r>
            <a:r>
              <a:rPr sz="1800" spc="-7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disease. 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Abnormal  mitral</a:t>
            </a:r>
            <a:r>
              <a:rPr sz="18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valve.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2700" marR="205740">
              <a:lnSpc>
                <a:spcPct val="100000"/>
              </a:lnSpc>
            </a:pPr>
            <a:r>
              <a:rPr sz="1800" dirty="0">
                <a:latin typeface="Arial" panose="020B0604020202020204"/>
                <a:cs typeface="Arial" panose="020B0604020202020204"/>
              </a:rPr>
              <a:t>Thick,</a:t>
            </a:r>
            <a:r>
              <a:rPr sz="1800" spc="-105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fused  chordae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457200"/>
            <a:ext cx="5027549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47028" y="1852929"/>
            <a:ext cx="2691765" cy="21291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98000"/>
              </a:lnSpc>
              <a:spcBef>
                <a:spcPts val="150"/>
              </a:spcBef>
            </a:pPr>
            <a:r>
              <a:rPr b="1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Another </a:t>
            </a:r>
            <a:r>
              <a:rPr b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view</a:t>
            </a:r>
            <a:r>
              <a:rPr b="1" spc="-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of  thick and fused  mitral </a:t>
            </a:r>
            <a:r>
              <a:rPr b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valves in  </a:t>
            </a:r>
            <a:r>
              <a:rPr b="1" spc="-5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Rheumatic  heart</a:t>
            </a:r>
            <a:r>
              <a:rPr b="1" spc="-15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b="1" spc="-5" dirty="0">
                <a:solidFill>
                  <a:srgbClr val="464646"/>
                </a:solidFill>
                <a:latin typeface="Arial" panose="020B0604020202020204"/>
                <a:cs typeface="Arial" panose="020B0604020202020204"/>
              </a:rPr>
              <a:t>disease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10845"/>
            <a:ext cx="7886700" cy="5766118"/>
          </a:xfrm>
        </p:spPr>
        <p:txBody>
          <a:bodyPr/>
          <a:lstStyle/>
          <a:p>
            <a:r>
              <a:rPr lang="en-US" dirty="0" smtClean="0"/>
              <a:t>GOALS</a:t>
            </a:r>
          </a:p>
          <a:p>
            <a:r>
              <a:rPr lang="en-US" dirty="0" smtClean="0"/>
              <a:t>        The Undergraduate Integrated Learning Program is geared to </a:t>
            </a:r>
          </a:p>
          <a:p>
            <a:r>
              <a:rPr lang="en-US" dirty="0" smtClean="0"/>
              <a:t>           provide you with quality medical education.</a:t>
            </a:r>
          </a:p>
          <a:p>
            <a:r>
              <a:rPr lang="en-US" dirty="0" smtClean="0"/>
              <a:t>       Provide thorough grounding in the basic theoretical concepts</a:t>
            </a:r>
          </a:p>
          <a:p>
            <a:r>
              <a:rPr lang="en-US" dirty="0" smtClean="0"/>
              <a:t>          underpinning the practice of medicine. </a:t>
            </a:r>
          </a:p>
          <a:p>
            <a:endParaRPr lang="en-US" dirty="0" smtClean="0"/>
          </a:p>
          <a:p>
            <a:r>
              <a:rPr lang="en-US" dirty="0" smtClean="0"/>
              <a:t>      Develop and polish the skills required for providing medical services</a:t>
            </a:r>
          </a:p>
          <a:p>
            <a:r>
              <a:rPr lang="en-US" dirty="0" smtClean="0"/>
              <a:t>         at all levels of the Health care delivery system. </a:t>
            </a:r>
          </a:p>
          <a:p>
            <a:r>
              <a:rPr lang="en-US" dirty="0" smtClean="0"/>
              <a:t>     Help you attain and maintain the highest possible levels of ethical </a:t>
            </a:r>
          </a:p>
          <a:p>
            <a:r>
              <a:rPr lang="en-US" dirty="0" smtClean="0"/>
              <a:t>        and professional conduct in your future life. </a:t>
            </a:r>
          </a:p>
          <a:p>
            <a:r>
              <a:rPr lang="en-US" dirty="0" smtClean="0"/>
              <a:t>     Kindle a spirit of inquiry and acquisition of knowledge to help you</a:t>
            </a:r>
          </a:p>
          <a:p>
            <a:r>
              <a:rPr lang="en-US" dirty="0" smtClean="0"/>
              <a:t>        attain personal and professional growth &amp; excellence.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941322"/>
            <a:ext cx="7635240" cy="2637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pc="165" dirty="0">
                <a:solidFill>
                  <a:srgbClr val="000000"/>
                </a:solidFill>
              </a:rPr>
              <a:t>Nonpruritic </a:t>
            </a:r>
            <a:r>
              <a:rPr spc="140" dirty="0">
                <a:solidFill>
                  <a:srgbClr val="000000"/>
                </a:solidFill>
              </a:rPr>
              <a:t>serpiginous </a:t>
            </a:r>
            <a:r>
              <a:rPr spc="180" dirty="0">
                <a:solidFill>
                  <a:srgbClr val="000000"/>
                </a:solidFill>
              </a:rPr>
              <a:t>or </a:t>
            </a:r>
            <a:r>
              <a:rPr spc="125" dirty="0">
                <a:solidFill>
                  <a:srgbClr val="000000"/>
                </a:solidFill>
              </a:rPr>
              <a:t>annular  </a:t>
            </a:r>
            <a:r>
              <a:rPr spc="130" dirty="0">
                <a:solidFill>
                  <a:srgbClr val="000000"/>
                </a:solidFill>
              </a:rPr>
              <a:t>erythematous </a:t>
            </a:r>
            <a:r>
              <a:rPr spc="95" dirty="0">
                <a:solidFill>
                  <a:srgbClr val="000000"/>
                </a:solidFill>
              </a:rPr>
              <a:t>rash </a:t>
            </a:r>
            <a:r>
              <a:rPr spc="160" dirty="0">
                <a:solidFill>
                  <a:srgbClr val="000000"/>
                </a:solidFill>
              </a:rPr>
              <a:t>more </a:t>
            </a:r>
            <a:r>
              <a:rPr spc="180" dirty="0">
                <a:solidFill>
                  <a:srgbClr val="000000"/>
                </a:solidFill>
              </a:rPr>
              <a:t>prominent </a:t>
            </a:r>
            <a:r>
              <a:rPr spc="165" dirty="0">
                <a:solidFill>
                  <a:srgbClr val="000000"/>
                </a:solidFill>
              </a:rPr>
              <a:t>on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140" dirty="0">
                <a:solidFill>
                  <a:srgbClr val="000000"/>
                </a:solidFill>
              </a:rPr>
              <a:t>the  </a:t>
            </a:r>
            <a:r>
              <a:rPr spc="204" dirty="0">
                <a:solidFill>
                  <a:srgbClr val="000000"/>
                </a:solidFill>
              </a:rPr>
              <a:t>trunk </a:t>
            </a:r>
            <a:r>
              <a:rPr spc="80" dirty="0">
                <a:solidFill>
                  <a:srgbClr val="000000"/>
                </a:solidFill>
              </a:rPr>
              <a:t>&amp; </a:t>
            </a:r>
            <a:r>
              <a:rPr spc="145" dirty="0">
                <a:solidFill>
                  <a:srgbClr val="000000"/>
                </a:solidFill>
              </a:rPr>
              <a:t>inner </a:t>
            </a:r>
            <a:r>
              <a:rPr spc="185" dirty="0">
                <a:solidFill>
                  <a:srgbClr val="000000"/>
                </a:solidFill>
              </a:rPr>
              <a:t>proximal </a:t>
            </a:r>
            <a:r>
              <a:rPr spc="165" dirty="0">
                <a:solidFill>
                  <a:srgbClr val="000000"/>
                </a:solidFill>
              </a:rPr>
              <a:t>portions </a:t>
            </a:r>
            <a:r>
              <a:rPr spc="200" dirty="0">
                <a:solidFill>
                  <a:srgbClr val="000000"/>
                </a:solidFill>
              </a:rPr>
              <a:t>of </a:t>
            </a:r>
            <a:r>
              <a:rPr spc="140" dirty="0">
                <a:solidFill>
                  <a:srgbClr val="000000"/>
                </a:solidFill>
              </a:rPr>
              <a:t>the  </a:t>
            </a:r>
            <a:r>
              <a:rPr spc="145" dirty="0">
                <a:solidFill>
                  <a:srgbClr val="000000"/>
                </a:solidFill>
              </a:rPr>
              <a:t>extremities.</a:t>
            </a:r>
          </a:p>
          <a:p>
            <a:pPr marL="268605" marR="615950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pc="-20" dirty="0">
                <a:solidFill>
                  <a:srgbClr val="000000"/>
                </a:solidFill>
              </a:rPr>
              <a:t>Rash </a:t>
            </a:r>
            <a:r>
              <a:rPr spc="100" dirty="0">
                <a:solidFill>
                  <a:srgbClr val="000000"/>
                </a:solidFill>
              </a:rPr>
              <a:t>disappears </a:t>
            </a:r>
            <a:r>
              <a:rPr spc="165" dirty="0">
                <a:solidFill>
                  <a:srgbClr val="000000"/>
                </a:solidFill>
              </a:rPr>
              <a:t>on </a:t>
            </a:r>
            <a:r>
              <a:rPr spc="130" dirty="0">
                <a:solidFill>
                  <a:srgbClr val="000000"/>
                </a:solidFill>
              </a:rPr>
              <a:t>exposure </a:t>
            </a:r>
            <a:r>
              <a:rPr spc="210" dirty="0">
                <a:solidFill>
                  <a:srgbClr val="000000"/>
                </a:solidFill>
              </a:rPr>
              <a:t>to </a:t>
            </a:r>
            <a:r>
              <a:rPr spc="140" dirty="0">
                <a:solidFill>
                  <a:srgbClr val="000000"/>
                </a:solidFill>
              </a:rPr>
              <a:t>cold </a:t>
            </a:r>
            <a:r>
              <a:rPr spc="80" dirty="0">
                <a:solidFill>
                  <a:srgbClr val="000000"/>
                </a:solidFill>
              </a:rPr>
              <a:t>&amp;  </a:t>
            </a:r>
            <a:r>
              <a:rPr spc="85" dirty="0">
                <a:solidFill>
                  <a:srgbClr val="000000"/>
                </a:solidFill>
              </a:rPr>
              <a:t>reappears </a:t>
            </a:r>
            <a:r>
              <a:rPr spc="140" dirty="0">
                <a:solidFill>
                  <a:srgbClr val="000000"/>
                </a:solidFill>
              </a:rPr>
              <a:t>after </a:t>
            </a:r>
            <a:r>
              <a:rPr spc="200" dirty="0">
                <a:solidFill>
                  <a:srgbClr val="000000"/>
                </a:solidFill>
              </a:rPr>
              <a:t>hot</a:t>
            </a:r>
            <a:r>
              <a:rPr spc="114" dirty="0">
                <a:solidFill>
                  <a:srgbClr val="000000"/>
                </a:solidFill>
              </a:rPr>
              <a:t> shower.</a:t>
            </a:r>
          </a:p>
        </p:txBody>
      </p:sp>
      <p:sp>
        <p:nvSpPr>
          <p:cNvPr id="3" name="object 3"/>
          <p:cNvSpPr/>
          <p:nvPr/>
        </p:nvSpPr>
        <p:spPr>
          <a:xfrm>
            <a:off x="561975" y="800100"/>
            <a:ext cx="4324350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9275" y="5944933"/>
              <a:ext cx="4897755" cy="913130"/>
            </a:xfrm>
            <a:custGeom>
              <a:avLst/>
              <a:gdLst/>
              <a:ahLst/>
              <a:cxnLst/>
              <a:rect l="l" t="t" r="r" b="b"/>
              <a:pathLst>
                <a:path w="4897755" h="913129">
                  <a:moveTo>
                    <a:pt x="85525" y="21310"/>
                  </a:moveTo>
                  <a:lnTo>
                    <a:pt x="3636702" y="913064"/>
                  </a:lnTo>
                  <a:lnTo>
                    <a:pt x="4897406" y="913064"/>
                  </a:lnTo>
                  <a:lnTo>
                    <a:pt x="85525" y="21310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60"/>
                  </a:lnTo>
                  <a:lnTo>
                    <a:pt x="85525" y="2131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711" y="5939015"/>
              <a:ext cx="3651885" cy="919480"/>
            </a:xfrm>
            <a:custGeom>
              <a:avLst/>
              <a:gdLst/>
              <a:ahLst/>
              <a:cxnLst/>
              <a:rect l="l" t="t" r="r" b="b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4" y="918983"/>
                  </a:lnTo>
                  <a:lnTo>
                    <a:pt x="3651888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89674"/>
              <a:ext cx="3398520" cy="1068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784015"/>
              <a:ext cx="3372797" cy="10739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96883" y="4954523"/>
              <a:ext cx="310896" cy="3474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64067" y="4988433"/>
              <a:ext cx="182879" cy="228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64067" y="4988433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39" y="0"/>
                  </a:lnTo>
                  <a:lnTo>
                    <a:pt x="182879" y="114300"/>
                  </a:lnTo>
                  <a:lnTo>
                    <a:pt x="91439" y="228600"/>
                  </a:lnTo>
                  <a:lnTo>
                    <a:pt x="0" y="228600"/>
                  </a:lnTo>
                  <a:lnTo>
                    <a:pt x="91439" y="114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10956" y="4954523"/>
              <a:ext cx="310896" cy="3474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77757" y="4988433"/>
              <a:ext cx="182880" cy="228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77757" y="4988433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40" y="0"/>
                  </a:lnTo>
                  <a:lnTo>
                    <a:pt x="182880" y="114300"/>
                  </a:lnTo>
                  <a:lnTo>
                    <a:pt x="91440" y="228600"/>
                  </a:lnTo>
                  <a:lnTo>
                    <a:pt x="0" y="228600"/>
                  </a:lnTo>
                  <a:lnTo>
                    <a:pt x="91440" y="114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7075" y="188975"/>
              <a:ext cx="8689848" cy="439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600" y="189991"/>
              <a:ext cx="8686800" cy="4389120"/>
            </a:xfrm>
            <a:custGeom>
              <a:avLst/>
              <a:gdLst/>
              <a:ahLst/>
              <a:cxnLst/>
              <a:rect l="l" t="t" r="r" b="b"/>
              <a:pathLst>
                <a:path w="8686800" h="4389120">
                  <a:moveTo>
                    <a:pt x="0" y="4389120"/>
                  </a:moveTo>
                  <a:lnTo>
                    <a:pt x="8686800" y="438912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438912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52600" y="27890"/>
              <a:ext cx="5029200" cy="68294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446" y="5333796"/>
            <a:ext cx="804735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200" spc="6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Erythema </a:t>
            </a:r>
            <a:r>
              <a:rPr sz="2200" spc="1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marginatum </a:t>
            </a:r>
            <a:r>
              <a:rPr sz="2200" spc="1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on </a:t>
            </a:r>
            <a:r>
              <a:rPr sz="2200" spc="1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2200" spc="15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trunk, </a:t>
            </a:r>
            <a:r>
              <a:rPr sz="2200" spc="11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showing</a:t>
            </a:r>
            <a:r>
              <a:rPr sz="2200" spc="-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spc="1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erythematous  </a:t>
            </a:r>
            <a:r>
              <a:rPr sz="2200" spc="8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lesions </a:t>
            </a:r>
            <a:r>
              <a:rPr sz="2200" spc="1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with </a:t>
            </a:r>
            <a:r>
              <a:rPr sz="2200" spc="6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pale </a:t>
            </a:r>
            <a:r>
              <a:rPr sz="2200" spc="7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centers </a:t>
            </a:r>
            <a:r>
              <a:rPr sz="2200" spc="9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and </a:t>
            </a:r>
            <a:r>
              <a:rPr sz="2200" spc="1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rounded </a:t>
            </a:r>
            <a:r>
              <a:rPr sz="2200" spc="1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or </a:t>
            </a:r>
            <a:r>
              <a:rPr sz="2200" spc="10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serpiginous  </a:t>
            </a:r>
            <a:r>
              <a:rPr sz="2200" spc="11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margins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95600" y="381000"/>
            <a:ext cx="3886200" cy="4776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27605"/>
            <a:ext cx="7831455" cy="3062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41211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05" dirty="0">
                <a:latin typeface="Arial" panose="020B0604020202020204"/>
                <a:cs typeface="Arial" panose="020B0604020202020204"/>
              </a:rPr>
              <a:t>Hard, 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painless, painless, </a:t>
            </a:r>
            <a:r>
              <a:rPr sz="2700" spc="165" dirty="0">
                <a:latin typeface="Arial" panose="020B0604020202020204"/>
                <a:cs typeface="Arial" panose="020B0604020202020204"/>
              </a:rPr>
              <a:t>nonpruritic,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freely  </a:t>
            </a:r>
            <a:r>
              <a:rPr sz="2700" spc="155" dirty="0">
                <a:latin typeface="Arial" panose="020B0604020202020204"/>
                <a:cs typeface="Arial" panose="020B0604020202020204"/>
              </a:rPr>
              <a:t>mobile,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.2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to </a:t>
            </a:r>
            <a:r>
              <a:rPr sz="2700" spc="165" dirty="0">
                <a:latin typeface="Arial" panose="020B0604020202020204"/>
                <a:cs typeface="Arial" panose="020B0604020202020204"/>
              </a:rPr>
              <a:t>2cm </a:t>
            </a:r>
            <a:r>
              <a:rPr sz="2700" spc="170" dirty="0">
                <a:latin typeface="Arial" panose="020B0604020202020204"/>
                <a:cs typeface="Arial" panose="020B0604020202020204"/>
              </a:rPr>
              <a:t>in</a:t>
            </a:r>
            <a:r>
              <a:rPr sz="2700" spc="-20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diameter.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95" dirty="0">
                <a:latin typeface="Arial" panose="020B0604020202020204"/>
                <a:cs typeface="Arial" panose="020B0604020202020204"/>
              </a:rPr>
              <a:t>Found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symmetrically,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singly </a:t>
            </a:r>
            <a:r>
              <a:rPr sz="2700" spc="175" dirty="0">
                <a:latin typeface="Arial" panose="020B0604020202020204"/>
                <a:cs typeface="Arial" panose="020B0604020202020204"/>
              </a:rPr>
              <a:t>or </a:t>
            </a:r>
            <a:r>
              <a:rPr sz="2700" spc="170" dirty="0">
                <a:latin typeface="Arial" panose="020B0604020202020204"/>
                <a:cs typeface="Arial" panose="020B0604020202020204"/>
              </a:rPr>
              <a:t>in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clusters,</a:t>
            </a:r>
            <a:r>
              <a:rPr sz="2700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on 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extensor 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surfaces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190" dirty="0">
                <a:latin typeface="Arial" panose="020B0604020202020204"/>
                <a:cs typeface="Arial" panose="020B0604020202020204"/>
              </a:rPr>
              <a:t>both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large </a:t>
            </a:r>
            <a:r>
              <a:rPr sz="2700" spc="80" dirty="0">
                <a:latin typeface="Arial" panose="020B0604020202020204"/>
                <a:cs typeface="Arial" panose="020B0604020202020204"/>
              </a:rPr>
              <a:t>&amp;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small  </a:t>
            </a:r>
            <a:r>
              <a:rPr sz="2700" spc="155" dirty="0">
                <a:latin typeface="Arial" panose="020B0604020202020204"/>
                <a:cs typeface="Arial" panose="020B0604020202020204"/>
              </a:rPr>
              <a:t>joints,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over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the </a:t>
            </a:r>
            <a:r>
              <a:rPr sz="2700" spc="80" dirty="0">
                <a:latin typeface="Arial" panose="020B0604020202020204"/>
                <a:cs typeface="Arial" panose="020B0604020202020204"/>
              </a:rPr>
              <a:t>scalp </a:t>
            </a:r>
            <a:r>
              <a:rPr sz="2700" spc="180" dirty="0">
                <a:latin typeface="Arial" panose="020B0604020202020204"/>
                <a:cs typeface="Arial" panose="020B0604020202020204"/>
              </a:rPr>
              <a:t>or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along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the</a:t>
            </a:r>
            <a:r>
              <a:rPr sz="2700" spc="-13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spine.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40" dirty="0">
                <a:latin typeface="Arial" panose="020B0604020202020204"/>
                <a:cs typeface="Arial" panose="020B0604020202020204"/>
              </a:rPr>
              <a:t>Lasts </a:t>
            </a:r>
            <a:r>
              <a:rPr sz="2700" spc="200" dirty="0">
                <a:latin typeface="Arial" panose="020B0604020202020204"/>
                <a:cs typeface="Arial" panose="020B0604020202020204"/>
              </a:rPr>
              <a:t>for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75" dirty="0">
                <a:latin typeface="Arial" panose="020B0604020202020204"/>
                <a:cs typeface="Arial" panose="020B0604020202020204"/>
              </a:rPr>
              <a:t>weeks.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250"/>
              </a:spcBef>
              <a:buClr>
                <a:srgbClr val="2CA1BE"/>
              </a:buClr>
              <a:buSzPct val="63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285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Always </a:t>
            </a:r>
            <a:r>
              <a:rPr sz="2850" i="1" spc="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associated </a:t>
            </a:r>
            <a:r>
              <a:rPr sz="2850" i="1" spc="11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with </a:t>
            </a:r>
            <a:r>
              <a:rPr sz="2850" i="1" spc="-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severe</a:t>
            </a:r>
            <a:r>
              <a:rPr sz="2850" i="1" spc="10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50" i="1" spc="6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carditis</a:t>
            </a:r>
            <a:endParaRPr sz="28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14575" y="619125"/>
            <a:ext cx="4486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5542"/>
            <a:ext cx="7425690" cy="35210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1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Neuropsychiatric</a:t>
            </a:r>
            <a:r>
              <a:rPr sz="2700" spc="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4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disorder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05" dirty="0">
                <a:latin typeface="Arial" panose="020B0604020202020204"/>
                <a:cs typeface="Arial" panose="020B0604020202020204"/>
              </a:rPr>
              <a:t>More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often </a:t>
            </a:r>
            <a:r>
              <a:rPr sz="2700" spc="170" dirty="0">
                <a:latin typeface="Arial" panose="020B0604020202020204"/>
                <a:cs typeface="Arial" panose="020B0604020202020204"/>
              </a:rPr>
              <a:t>in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prepubertal </a:t>
            </a:r>
            <a:r>
              <a:rPr sz="2700" spc="155" dirty="0">
                <a:latin typeface="Arial" panose="020B0604020202020204"/>
                <a:cs typeface="Arial" panose="020B0604020202020204"/>
              </a:rPr>
              <a:t>girls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(8to </a:t>
            </a:r>
            <a:r>
              <a:rPr sz="2700" spc="200" dirty="0">
                <a:latin typeface="Arial" panose="020B0604020202020204"/>
                <a:cs typeface="Arial" panose="020B0604020202020204"/>
              </a:rPr>
              <a:t>12</a:t>
            </a:r>
            <a:r>
              <a:rPr sz="2700" spc="-22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65" dirty="0">
                <a:latin typeface="Arial" panose="020B0604020202020204"/>
                <a:cs typeface="Arial" panose="020B0604020202020204"/>
              </a:rPr>
              <a:t>yrs) 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than </a:t>
            </a:r>
            <a:r>
              <a:rPr sz="2700" spc="170" dirty="0">
                <a:latin typeface="Arial" panose="020B0604020202020204"/>
                <a:cs typeface="Arial" panose="020B0604020202020204"/>
              </a:rPr>
              <a:t>in</a:t>
            </a:r>
            <a:r>
              <a:rPr sz="2700" spc="2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boys.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7512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30" dirty="0">
                <a:latin typeface="Arial" panose="020B0604020202020204"/>
                <a:cs typeface="Arial" panose="020B0604020202020204"/>
              </a:rPr>
              <a:t>Neurologic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signs </a:t>
            </a:r>
            <a:r>
              <a:rPr sz="2700" spc="-155" dirty="0">
                <a:latin typeface="Arial" panose="020B0604020202020204"/>
                <a:cs typeface="Arial" panose="020B0604020202020204"/>
              </a:rPr>
              <a:t>–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choric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movement </a:t>
            </a:r>
            <a:r>
              <a:rPr sz="2700" spc="80" dirty="0">
                <a:latin typeface="Arial" panose="020B0604020202020204"/>
                <a:cs typeface="Arial" panose="020B0604020202020204"/>
              </a:rPr>
              <a:t>&amp; 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hypotonia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1328420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75" dirty="0">
                <a:latin typeface="Arial" panose="020B0604020202020204"/>
                <a:cs typeface="Arial" panose="020B0604020202020204"/>
              </a:rPr>
              <a:t>Psychiatric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signs-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emotional  liability,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hyperactivity,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separation 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anxiety, 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obsessions </a:t>
            </a:r>
            <a:r>
              <a:rPr sz="2700" spc="80" dirty="0">
                <a:latin typeface="Arial" panose="020B0604020202020204"/>
                <a:cs typeface="Arial" panose="020B0604020202020204"/>
              </a:rPr>
              <a:t>&amp;</a:t>
            </a:r>
            <a:r>
              <a:rPr sz="2700" spc="1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compulsions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7025" y="647700"/>
            <a:ext cx="3409950" cy="39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9825" y="600075"/>
            <a:ext cx="4324350" cy="48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413408"/>
            <a:ext cx="7625080" cy="49231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20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10 </a:t>
            </a:r>
            <a:r>
              <a:rPr sz="2800" spc="-1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– </a:t>
            </a:r>
            <a:r>
              <a:rPr sz="2800" spc="20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15 </a:t>
            </a:r>
            <a:r>
              <a:rPr sz="2800" spc="-6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% </a:t>
            </a:r>
            <a:r>
              <a:rPr sz="2800" spc="2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2800" spc="-4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13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patients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66294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Usually </a:t>
            </a:r>
            <a:r>
              <a:rPr sz="2800" spc="-1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800" spc="8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delayed </a:t>
            </a:r>
            <a:r>
              <a:rPr sz="2800" spc="1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and </a:t>
            </a:r>
            <a:r>
              <a:rPr sz="2800" spc="16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often </a:t>
            </a:r>
            <a:r>
              <a:rPr sz="2800" spc="1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2800" spc="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sole  </a:t>
            </a:r>
            <a:r>
              <a:rPr sz="2800" spc="1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manifestation </a:t>
            </a:r>
            <a:r>
              <a:rPr sz="2800" spc="2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2800" spc="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acute </a:t>
            </a:r>
            <a:r>
              <a:rPr sz="2800" spc="14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rheumatic</a:t>
            </a:r>
            <a:r>
              <a:rPr sz="2800" spc="4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1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fever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295275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10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Characterized </a:t>
            </a:r>
            <a:r>
              <a:rPr sz="2800" spc="1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by </a:t>
            </a:r>
            <a:r>
              <a:rPr sz="2800" spc="1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involuntary  </a:t>
            </a:r>
            <a:r>
              <a:rPr sz="2800" spc="1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movements, </a:t>
            </a:r>
            <a:r>
              <a:rPr sz="2800" spc="9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specially </a:t>
            </a:r>
            <a:r>
              <a:rPr sz="2800" spc="2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2800" spc="1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2800" spc="6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face </a:t>
            </a:r>
            <a:r>
              <a:rPr sz="2800" spc="11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and  </a:t>
            </a:r>
            <a:r>
              <a:rPr sz="2800" spc="1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limbs, </a:t>
            </a:r>
            <a:r>
              <a:rPr sz="2800" spc="11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muscle </a:t>
            </a:r>
            <a:r>
              <a:rPr sz="2800" spc="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weakness, </a:t>
            </a:r>
            <a:r>
              <a:rPr sz="2800" spc="1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disturbances </a:t>
            </a:r>
            <a:r>
              <a:rPr sz="2800" spc="2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of  </a:t>
            </a:r>
            <a:r>
              <a:rPr sz="2800" spc="7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speech </a:t>
            </a:r>
            <a:r>
              <a:rPr sz="2800" spc="1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and </a:t>
            </a:r>
            <a:r>
              <a:rPr sz="2800" spc="14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gait, </a:t>
            </a:r>
            <a:r>
              <a:rPr sz="2800" spc="1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poor </a:t>
            </a:r>
            <a:r>
              <a:rPr sz="2800" spc="10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scholastic  </a:t>
            </a:r>
            <a:r>
              <a:rPr sz="2800" spc="1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performance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16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Milk </a:t>
            </a:r>
            <a:r>
              <a:rPr sz="2800" spc="1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maid </a:t>
            </a:r>
            <a:r>
              <a:rPr sz="2800" spc="1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grip, </a:t>
            </a:r>
            <a:r>
              <a:rPr sz="2800" spc="1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spooning </a:t>
            </a:r>
            <a:r>
              <a:rPr sz="2800" spc="11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and </a:t>
            </a:r>
            <a:r>
              <a:rPr sz="2800" spc="16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pronation</a:t>
            </a:r>
            <a:r>
              <a:rPr sz="2800" spc="-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2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of  </a:t>
            </a:r>
            <a:r>
              <a:rPr sz="2800" spc="14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extended </a:t>
            </a:r>
            <a:r>
              <a:rPr sz="2800" spc="1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hands, </a:t>
            </a:r>
            <a:r>
              <a:rPr sz="2800" spc="1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wormian </a:t>
            </a:r>
            <a:r>
              <a:rPr sz="2800" spc="13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movements </a:t>
            </a:r>
            <a:r>
              <a:rPr sz="2800" spc="2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of  </a:t>
            </a:r>
            <a:r>
              <a:rPr sz="2800" spc="1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tongue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1225" y="571500"/>
            <a:ext cx="4791075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9372" y="1521079"/>
            <a:ext cx="7040880" cy="4316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1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Long </a:t>
            </a:r>
            <a:r>
              <a:rPr sz="2800" spc="14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latent</a:t>
            </a:r>
            <a:r>
              <a:rPr sz="2800" spc="1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1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period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1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Uncontrollable</a:t>
            </a:r>
            <a:r>
              <a:rPr sz="2800" spc="1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13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movements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Facial</a:t>
            </a:r>
            <a:r>
              <a:rPr sz="2800" spc="1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1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grimacing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1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In </a:t>
            </a:r>
            <a:r>
              <a:rPr sz="2800" spc="1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coordination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Poor </a:t>
            </a:r>
            <a:r>
              <a:rPr sz="2800" spc="1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school</a:t>
            </a:r>
            <a:r>
              <a:rPr sz="2800" spc="2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1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performance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1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Emotional</a:t>
            </a:r>
            <a:r>
              <a:rPr sz="2800" spc="1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1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liability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Exacerbated </a:t>
            </a:r>
            <a:r>
              <a:rPr sz="2800" spc="1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by</a:t>
            </a:r>
            <a:r>
              <a:rPr sz="2800" spc="1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stress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11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Disappearing</a:t>
            </a:r>
            <a:r>
              <a:rPr sz="2800" spc="1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8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sleep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ts val="3020"/>
              </a:lnSpc>
              <a:spcBef>
                <a:spcPts val="45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Rarely </a:t>
            </a:r>
            <a:r>
              <a:rPr sz="2800" spc="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leads </a:t>
            </a:r>
            <a:r>
              <a:rPr sz="2800" spc="2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to </a:t>
            </a:r>
            <a:r>
              <a:rPr sz="2800" spc="14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permanent </a:t>
            </a:r>
            <a:r>
              <a:rPr sz="2800" spc="13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neurological  </a:t>
            </a:r>
            <a:r>
              <a:rPr sz="2800" spc="7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sequeale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2118182"/>
            <a:ext cx="7072630" cy="223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000"/>
              <a:buAutoNum type="arabicPeriod"/>
              <a:tabLst>
                <a:tab pos="527685" algn="l"/>
                <a:tab pos="528320" algn="l"/>
              </a:tabLst>
            </a:pPr>
            <a:r>
              <a:rPr sz="2700" spc="140" dirty="0">
                <a:latin typeface="Arial" panose="020B0604020202020204"/>
                <a:cs typeface="Arial" panose="020B0604020202020204"/>
              </a:rPr>
              <a:t>Arthralgia </a:t>
            </a:r>
            <a:r>
              <a:rPr sz="2700" spc="185" dirty="0">
                <a:latin typeface="Arial" panose="020B0604020202020204"/>
                <a:cs typeface="Arial" panose="020B0604020202020204"/>
              </a:rPr>
              <a:t>without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objective </a:t>
            </a:r>
            <a:r>
              <a:rPr sz="2700" spc="75" dirty="0">
                <a:latin typeface="Arial" panose="020B0604020202020204"/>
                <a:cs typeface="Arial" panose="020B0604020202020204"/>
              </a:rPr>
              <a:t>changes</a:t>
            </a:r>
            <a:r>
              <a:rPr sz="27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 </a:t>
            </a:r>
            <a:r>
              <a:rPr sz="2700" spc="155" dirty="0">
                <a:latin typeface="Arial" panose="020B0604020202020204"/>
                <a:cs typeface="Arial" panose="020B0604020202020204"/>
              </a:rPr>
              <a:t>arthritis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AutoNum type="arabicPeriod"/>
              <a:tabLst>
                <a:tab pos="527685" algn="l"/>
                <a:tab pos="528320" algn="l"/>
                <a:tab pos="2936875" algn="l"/>
              </a:tabLst>
            </a:pPr>
            <a:r>
              <a:rPr sz="2700" spc="5" dirty="0">
                <a:latin typeface="Arial" panose="020B0604020202020204"/>
                <a:cs typeface="Arial" panose="020B0604020202020204"/>
              </a:rPr>
              <a:t>Fever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at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least	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102F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527685" indent="-51562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AutoNum type="arabicPeriod"/>
              <a:tabLst>
                <a:tab pos="527685" algn="l"/>
                <a:tab pos="528320" algn="l"/>
              </a:tabLst>
            </a:pPr>
            <a:r>
              <a:rPr sz="2700" spc="35" dirty="0">
                <a:latin typeface="Arial" panose="020B0604020202020204"/>
                <a:cs typeface="Arial" panose="020B0604020202020204"/>
              </a:rPr>
              <a:t>Elevated </a:t>
            </a:r>
            <a:r>
              <a:rPr sz="2700" spc="-315" dirty="0">
                <a:latin typeface="Arial" panose="020B0604020202020204"/>
                <a:cs typeface="Arial" panose="020B0604020202020204"/>
              </a:rPr>
              <a:t>ESR </a:t>
            </a:r>
            <a:r>
              <a:rPr sz="2700" spc="80" dirty="0">
                <a:latin typeface="Arial" panose="020B0604020202020204"/>
                <a:cs typeface="Arial" panose="020B0604020202020204"/>
              </a:rPr>
              <a:t>&amp;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215" dirty="0">
                <a:latin typeface="Arial" panose="020B0604020202020204"/>
                <a:cs typeface="Arial" panose="020B0604020202020204"/>
              </a:rPr>
              <a:t>CRP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527685" indent="-51562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7000"/>
              <a:buAutoNum type="arabicPeriod"/>
              <a:tabLst>
                <a:tab pos="527685" algn="l"/>
                <a:tab pos="528320" algn="l"/>
              </a:tabLst>
            </a:pPr>
            <a:r>
              <a:rPr sz="2700" spc="100" dirty="0">
                <a:latin typeface="Arial" panose="020B0604020202020204"/>
                <a:cs typeface="Arial" panose="020B0604020202020204"/>
              </a:rPr>
              <a:t>Prolonged </a:t>
            </a:r>
            <a:r>
              <a:rPr sz="2700" spc="-280" dirty="0">
                <a:latin typeface="Arial" panose="020B0604020202020204"/>
                <a:cs typeface="Arial" panose="020B0604020202020204"/>
              </a:rPr>
              <a:t>PR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interval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00" y="981075"/>
            <a:ext cx="3657600" cy="333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838832"/>
            <a:ext cx="7682230" cy="35712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229" dirty="0">
                <a:latin typeface="Arial" panose="020B0604020202020204"/>
                <a:cs typeface="Arial" panose="020B0604020202020204"/>
              </a:rPr>
              <a:t>H/O </a:t>
            </a:r>
            <a:r>
              <a:rPr sz="2700" dirty="0">
                <a:latin typeface="Arial" panose="020B0604020202020204"/>
                <a:cs typeface="Arial" panose="020B0604020202020204"/>
              </a:rPr>
              <a:t>Sore </a:t>
            </a:r>
            <a:r>
              <a:rPr sz="2700" spc="170" dirty="0">
                <a:latin typeface="Arial" panose="020B0604020202020204"/>
                <a:cs typeface="Arial" panose="020B0604020202020204"/>
              </a:rPr>
              <a:t>throat </a:t>
            </a:r>
            <a:r>
              <a:rPr sz="2700" spc="175" dirty="0">
                <a:latin typeface="Arial" panose="020B0604020202020204"/>
                <a:cs typeface="Arial" panose="020B0604020202020204"/>
              </a:rPr>
              <a:t>or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scarlet</a:t>
            </a:r>
            <a:r>
              <a:rPr sz="2700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fever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65" dirty="0">
                <a:latin typeface="Arial" panose="020B0604020202020204"/>
                <a:cs typeface="Arial" panose="020B0604020202020204"/>
              </a:rPr>
              <a:t>Positive </a:t>
            </a:r>
            <a:r>
              <a:rPr sz="2700" spc="170" dirty="0">
                <a:latin typeface="Arial" panose="020B0604020202020204"/>
                <a:cs typeface="Arial" panose="020B0604020202020204"/>
              </a:rPr>
              <a:t>throat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culture </a:t>
            </a:r>
            <a:r>
              <a:rPr sz="2700" spc="175" dirty="0">
                <a:latin typeface="Arial" panose="020B0604020202020204"/>
                <a:cs typeface="Arial" panose="020B0604020202020204"/>
              </a:rPr>
              <a:t>or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rapid</a:t>
            </a:r>
            <a:r>
              <a:rPr sz="2700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streptococcal 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antigen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test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417195" indent="-256540">
              <a:lnSpc>
                <a:spcPct val="106000"/>
              </a:lnSpc>
              <a:spcBef>
                <a:spcPts val="1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85" dirty="0">
                <a:latin typeface="Arial" panose="020B0604020202020204"/>
                <a:cs typeface="Arial" panose="020B0604020202020204"/>
              </a:rPr>
              <a:t>Streptococcal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antibody </a:t>
            </a:r>
            <a:r>
              <a:rPr sz="2700" spc="110" dirty="0">
                <a:latin typeface="Arial" panose="020B0604020202020204"/>
                <a:cs typeface="Arial" panose="020B0604020202020204"/>
              </a:rPr>
              <a:t>tests </a:t>
            </a:r>
            <a:r>
              <a:rPr sz="2700" spc="155" dirty="0">
                <a:latin typeface="Arial" panose="020B0604020202020204"/>
                <a:cs typeface="Arial" panose="020B0604020202020204"/>
              </a:rPr>
              <a:t>more</a:t>
            </a:r>
            <a:r>
              <a:rPr sz="2700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10" dirty="0">
                <a:latin typeface="Arial" panose="020B0604020202020204"/>
                <a:cs typeface="Arial" panose="020B0604020202020204"/>
              </a:rPr>
              <a:t>reliable </a:t>
            </a:r>
            <a:r>
              <a:rPr sz="2700" spc="1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ASO </a:t>
            </a:r>
            <a:r>
              <a:rPr sz="2700" spc="1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titer </a:t>
            </a:r>
            <a:r>
              <a:rPr sz="2700" spc="19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2700" spc="1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at </a:t>
            </a:r>
            <a:r>
              <a:rPr sz="2700" spc="8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least </a:t>
            </a:r>
            <a:r>
              <a:rPr sz="2700" spc="2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333 </a:t>
            </a:r>
            <a:r>
              <a:rPr sz="2700" spc="1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Todd </a:t>
            </a:r>
            <a:r>
              <a:rPr sz="2700" spc="1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units </a:t>
            </a:r>
            <a:r>
              <a:rPr sz="2700" spc="17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in  </a:t>
            </a:r>
            <a:r>
              <a:rPr sz="2700" spc="13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children </a:t>
            </a:r>
            <a:r>
              <a:rPr sz="2700" spc="8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&amp; </a:t>
            </a:r>
            <a:r>
              <a:rPr sz="2700" spc="2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250 </a:t>
            </a:r>
            <a:r>
              <a:rPr sz="2700" spc="1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Todds </a:t>
            </a:r>
            <a:r>
              <a:rPr sz="2700" spc="19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unit </a:t>
            </a:r>
            <a:r>
              <a:rPr sz="2700" spc="17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in</a:t>
            </a:r>
            <a:r>
              <a:rPr sz="2700" spc="-1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adult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1116330" indent="65405">
              <a:lnSpc>
                <a:spcPct val="100000"/>
              </a:lnSpc>
              <a:spcBef>
                <a:spcPts val="395"/>
              </a:spcBef>
            </a:pPr>
            <a:r>
              <a:rPr sz="2700" spc="120" dirty="0">
                <a:latin typeface="Arial" panose="020B0604020202020204"/>
                <a:cs typeface="Arial" panose="020B0604020202020204"/>
              </a:rPr>
              <a:t>single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low </a:t>
            </a:r>
            <a:r>
              <a:rPr sz="2700" spc="-100" dirty="0">
                <a:latin typeface="Arial" panose="020B0604020202020204"/>
                <a:cs typeface="Arial" panose="020B0604020202020204"/>
              </a:rPr>
              <a:t>ASO </a:t>
            </a:r>
            <a:r>
              <a:rPr sz="2700" spc="175" dirty="0">
                <a:latin typeface="Arial" panose="020B0604020202020204"/>
                <a:cs typeface="Arial" panose="020B0604020202020204"/>
              </a:rPr>
              <a:t>titer 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dose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not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exclude 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rheumatic</a:t>
            </a:r>
            <a:r>
              <a:rPr sz="2700" spc="7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fever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2450" y="619125"/>
            <a:ext cx="7981950" cy="75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2266568"/>
            <a:ext cx="7075805" cy="279844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50" dirty="0">
                <a:latin typeface="Arial" panose="020B0604020202020204"/>
                <a:cs typeface="Arial" panose="020B0604020202020204"/>
              </a:rPr>
              <a:t>Abdominal</a:t>
            </a:r>
            <a:r>
              <a:rPr sz="2700" spc="6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pain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60" dirty="0">
                <a:latin typeface="Arial" panose="020B0604020202020204"/>
                <a:cs typeface="Arial" panose="020B0604020202020204"/>
              </a:rPr>
              <a:t>Rapid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sleeping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heart</a:t>
            </a:r>
            <a:r>
              <a:rPr sz="2700" spc="7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rate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75" dirty="0">
                <a:latin typeface="Arial" panose="020B0604020202020204"/>
                <a:cs typeface="Arial" panose="020B0604020202020204"/>
              </a:rPr>
              <a:t>Tachycardia </a:t>
            </a:r>
            <a:r>
              <a:rPr sz="2700" spc="190" dirty="0">
                <a:latin typeface="Arial" panose="020B0604020202020204"/>
                <a:cs typeface="Arial" panose="020B0604020202020204"/>
              </a:rPr>
              <a:t>out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180" dirty="0">
                <a:latin typeface="Arial" panose="020B0604020202020204"/>
                <a:cs typeface="Arial" panose="020B0604020202020204"/>
              </a:rPr>
              <a:t>proportion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to</a:t>
            </a:r>
            <a:r>
              <a:rPr sz="2700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fever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1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90" dirty="0">
                <a:latin typeface="Arial" panose="020B0604020202020204"/>
                <a:cs typeface="Arial" panose="020B0604020202020204"/>
              </a:rPr>
              <a:t>Epistaxis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80" dirty="0">
                <a:latin typeface="Arial" panose="020B0604020202020204"/>
                <a:cs typeface="Arial" panose="020B0604020202020204"/>
              </a:rPr>
              <a:t>Precordial</a:t>
            </a:r>
            <a:r>
              <a:rPr sz="2700" spc="7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pain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65" dirty="0">
                <a:latin typeface="Arial" panose="020B0604020202020204"/>
                <a:cs typeface="Arial" panose="020B0604020202020204"/>
              </a:rPr>
              <a:t>Positive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family history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rheumatic</a:t>
            </a:r>
            <a:r>
              <a:rPr sz="27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fever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7475" y="1209675"/>
            <a:ext cx="3810000" cy="333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SEQUENCE OF LGIS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Learning objectives</a:t>
            </a:r>
          </a:p>
          <a:p>
            <a:r>
              <a:rPr lang="en-US" sz="2400" dirty="0" smtClean="0"/>
              <a:t>Definition</a:t>
            </a:r>
          </a:p>
          <a:p>
            <a:r>
              <a:rPr lang="en-US" sz="2400" dirty="0" smtClean="0"/>
              <a:t>Integration with pathophysiology</a:t>
            </a:r>
          </a:p>
          <a:p>
            <a:r>
              <a:rPr lang="en-US" sz="2400" dirty="0" smtClean="0"/>
              <a:t> Risk factors of Rheumatic fever</a:t>
            </a:r>
          </a:p>
          <a:p>
            <a:r>
              <a:rPr lang="en-US" sz="2400" dirty="0" smtClean="0"/>
              <a:t>Related Clinical Features</a:t>
            </a:r>
          </a:p>
          <a:p>
            <a:r>
              <a:rPr lang="en-US" sz="2400" dirty="0" smtClean="0"/>
              <a:t>Complications</a:t>
            </a:r>
          </a:p>
          <a:p>
            <a:r>
              <a:rPr lang="en-US" sz="2400" dirty="0" smtClean="0"/>
              <a:t>Investigations</a:t>
            </a:r>
          </a:p>
          <a:p>
            <a:r>
              <a:rPr lang="en-US" sz="2400" dirty="0" smtClean="0"/>
              <a:t>Management</a:t>
            </a:r>
          </a:p>
          <a:p>
            <a:r>
              <a:rPr lang="en-US" sz="2400" dirty="0" smtClean="0"/>
              <a:t>Research articles related to topic</a:t>
            </a:r>
          </a:p>
          <a:p>
            <a:r>
              <a:rPr lang="en-US" sz="2400" dirty="0" smtClean="0"/>
              <a:t>Ethics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1975" y="590550"/>
            <a:ext cx="24574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78911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z="2700" spc="35" dirty="0">
                <a:solidFill>
                  <a:srgbClr val="000000"/>
                </a:solidFill>
              </a:rPr>
              <a:t>Evidence </a:t>
            </a:r>
            <a:r>
              <a:rPr sz="2700" spc="195" dirty="0">
                <a:solidFill>
                  <a:srgbClr val="000000"/>
                </a:solidFill>
              </a:rPr>
              <a:t>of </a:t>
            </a:r>
            <a:r>
              <a:rPr sz="2700" spc="105" dirty="0">
                <a:solidFill>
                  <a:srgbClr val="000000"/>
                </a:solidFill>
              </a:rPr>
              <a:t>recent </a:t>
            </a:r>
            <a:r>
              <a:rPr sz="2700" spc="114" dirty="0">
                <a:solidFill>
                  <a:srgbClr val="000000"/>
                </a:solidFill>
              </a:rPr>
              <a:t>streptococcal </a:t>
            </a:r>
            <a:r>
              <a:rPr sz="2700" spc="150" dirty="0">
                <a:solidFill>
                  <a:srgbClr val="000000"/>
                </a:solidFill>
              </a:rPr>
              <a:t>infection</a:t>
            </a:r>
            <a:r>
              <a:rPr sz="2700" spc="10" dirty="0">
                <a:solidFill>
                  <a:srgbClr val="000000"/>
                </a:solidFill>
              </a:rPr>
              <a:t> </a:t>
            </a:r>
            <a:r>
              <a:rPr sz="2700" spc="60" dirty="0">
                <a:solidFill>
                  <a:srgbClr val="000000"/>
                </a:solidFill>
              </a:rPr>
              <a:t>can  </a:t>
            </a:r>
            <a:r>
              <a:rPr sz="2700" spc="125" dirty="0">
                <a:solidFill>
                  <a:srgbClr val="000000"/>
                </a:solidFill>
              </a:rPr>
              <a:t>include: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929132" y="2333370"/>
            <a:ext cx="7435215" cy="224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Font typeface="Verdana" panose="020B0604030504040204"/>
              <a:buChar char="◦"/>
              <a:tabLst>
                <a:tab pos="241935" algn="l"/>
              </a:tabLst>
            </a:pPr>
            <a:r>
              <a:rPr sz="2300" spc="60" dirty="0">
                <a:latin typeface="Arial" panose="020B0604020202020204"/>
                <a:cs typeface="Arial" panose="020B0604020202020204"/>
              </a:rPr>
              <a:t>Increased </a:t>
            </a:r>
            <a:r>
              <a:rPr sz="2300" spc="120" dirty="0">
                <a:latin typeface="Arial" panose="020B0604020202020204"/>
                <a:cs typeface="Arial" panose="020B0604020202020204"/>
              </a:rPr>
              <a:t>antistreptolysin </a:t>
            </a:r>
            <a:r>
              <a:rPr sz="2300" dirty="0">
                <a:latin typeface="Arial" panose="020B0604020202020204"/>
                <a:cs typeface="Arial" panose="020B0604020202020204"/>
              </a:rPr>
              <a:t>O </a:t>
            </a:r>
            <a:r>
              <a:rPr sz="2300" spc="150" dirty="0">
                <a:latin typeface="Arial" panose="020B0604020202020204"/>
                <a:cs typeface="Arial" panose="020B0604020202020204"/>
              </a:rPr>
              <a:t>or </a:t>
            </a:r>
            <a:r>
              <a:rPr sz="2300" spc="130" dirty="0">
                <a:latin typeface="Arial" panose="020B0604020202020204"/>
                <a:cs typeface="Arial" panose="020B0604020202020204"/>
              </a:rPr>
              <a:t>other </a:t>
            </a:r>
            <a:r>
              <a:rPr sz="2300" spc="95" dirty="0">
                <a:latin typeface="Arial" panose="020B0604020202020204"/>
                <a:cs typeface="Arial" panose="020B0604020202020204"/>
              </a:rPr>
              <a:t>streptococcal  </a:t>
            </a:r>
            <a:r>
              <a:rPr sz="2300" spc="114" dirty="0">
                <a:latin typeface="Arial" panose="020B0604020202020204"/>
                <a:cs typeface="Arial" panose="020B0604020202020204"/>
              </a:rPr>
              <a:t>antibodies </a:t>
            </a:r>
            <a:r>
              <a:rPr sz="2300" spc="110" dirty="0">
                <a:latin typeface="Arial" panose="020B0604020202020204"/>
                <a:cs typeface="Arial" panose="020B0604020202020204"/>
              </a:rPr>
              <a:t>(anti-DNAse</a:t>
            </a:r>
            <a:r>
              <a:rPr sz="2300" dirty="0">
                <a:latin typeface="Arial" panose="020B0604020202020204"/>
                <a:cs typeface="Arial" panose="020B0604020202020204"/>
              </a:rPr>
              <a:t> </a:t>
            </a:r>
            <a:r>
              <a:rPr sz="2300" spc="-120" dirty="0">
                <a:latin typeface="Arial" panose="020B0604020202020204"/>
                <a:cs typeface="Arial" panose="020B0604020202020204"/>
              </a:rPr>
              <a:t>B)</a:t>
            </a:r>
            <a:endParaRPr sz="2300">
              <a:latin typeface="Arial" panose="020B0604020202020204"/>
              <a:cs typeface="Arial" panose="020B0604020202020204"/>
            </a:endParaRPr>
          </a:p>
          <a:p>
            <a:pPr marL="241300" marR="52705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 panose="020B0604030504040204"/>
              <a:buChar char="◦"/>
              <a:tabLst>
                <a:tab pos="241935" algn="l"/>
              </a:tabLst>
            </a:pPr>
            <a:r>
              <a:rPr sz="2300" spc="55" dirty="0">
                <a:latin typeface="Arial" panose="020B0604020202020204"/>
                <a:cs typeface="Arial" panose="020B0604020202020204"/>
              </a:rPr>
              <a:t>Positive </a:t>
            </a:r>
            <a:r>
              <a:rPr sz="2300" spc="145" dirty="0">
                <a:latin typeface="Arial" panose="020B0604020202020204"/>
                <a:cs typeface="Arial" panose="020B0604020202020204"/>
              </a:rPr>
              <a:t>throat </a:t>
            </a:r>
            <a:r>
              <a:rPr sz="2300" spc="120" dirty="0">
                <a:latin typeface="Arial" panose="020B0604020202020204"/>
                <a:cs typeface="Arial" panose="020B0604020202020204"/>
              </a:rPr>
              <a:t>culture </a:t>
            </a:r>
            <a:r>
              <a:rPr sz="2300" spc="170" dirty="0">
                <a:latin typeface="Arial" panose="020B0604020202020204"/>
                <a:cs typeface="Arial" panose="020B0604020202020204"/>
              </a:rPr>
              <a:t>for </a:t>
            </a:r>
            <a:r>
              <a:rPr sz="2300" spc="100" dirty="0">
                <a:latin typeface="Arial" panose="020B0604020202020204"/>
                <a:cs typeface="Arial" panose="020B0604020202020204"/>
              </a:rPr>
              <a:t>Group </a:t>
            </a:r>
            <a:r>
              <a:rPr sz="2300" spc="55" dirty="0">
                <a:latin typeface="Arial" panose="020B0604020202020204"/>
                <a:cs typeface="Arial" panose="020B0604020202020204"/>
              </a:rPr>
              <a:t>A</a:t>
            </a:r>
            <a:r>
              <a:rPr sz="2300" spc="-195" dirty="0">
                <a:latin typeface="Arial" panose="020B0604020202020204"/>
                <a:cs typeface="Arial" panose="020B0604020202020204"/>
              </a:rPr>
              <a:t> </a:t>
            </a:r>
            <a:r>
              <a:rPr sz="2300" spc="150" dirty="0">
                <a:latin typeface="Arial" panose="020B0604020202020204"/>
                <a:cs typeface="Arial" panose="020B0604020202020204"/>
              </a:rPr>
              <a:t>beta-hemolytic  </a:t>
            </a:r>
            <a:r>
              <a:rPr sz="2300" spc="105" dirty="0">
                <a:latin typeface="Arial" panose="020B0604020202020204"/>
                <a:cs typeface="Arial" panose="020B0604020202020204"/>
              </a:rPr>
              <a:t>streptococci</a:t>
            </a:r>
            <a:endParaRPr sz="2300">
              <a:latin typeface="Arial" panose="020B0604020202020204"/>
              <a:cs typeface="Arial" panose="020B0604020202020204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 panose="020B0604030504040204"/>
              <a:buChar char="◦"/>
              <a:tabLst>
                <a:tab pos="241935" algn="l"/>
              </a:tabLst>
            </a:pPr>
            <a:r>
              <a:rPr sz="2300" spc="60" dirty="0">
                <a:latin typeface="Arial" panose="020B0604020202020204"/>
                <a:cs typeface="Arial" panose="020B0604020202020204"/>
              </a:rPr>
              <a:t>Positive </a:t>
            </a:r>
            <a:r>
              <a:rPr sz="2300" spc="130" dirty="0">
                <a:latin typeface="Arial" panose="020B0604020202020204"/>
                <a:cs typeface="Arial" panose="020B0604020202020204"/>
              </a:rPr>
              <a:t>rapid </a:t>
            </a:r>
            <a:r>
              <a:rPr sz="2300" spc="125" dirty="0">
                <a:latin typeface="Arial" panose="020B0604020202020204"/>
                <a:cs typeface="Arial" panose="020B0604020202020204"/>
              </a:rPr>
              <a:t>direct </a:t>
            </a:r>
            <a:r>
              <a:rPr sz="2300" spc="100" dirty="0">
                <a:latin typeface="Arial" panose="020B0604020202020204"/>
                <a:cs typeface="Arial" panose="020B0604020202020204"/>
              </a:rPr>
              <a:t>Group </a:t>
            </a:r>
            <a:r>
              <a:rPr sz="2300" spc="55" dirty="0">
                <a:latin typeface="Arial" panose="020B0604020202020204"/>
                <a:cs typeface="Arial" panose="020B0604020202020204"/>
              </a:rPr>
              <a:t>A </a:t>
            </a:r>
            <a:r>
              <a:rPr sz="2300" spc="120" dirty="0">
                <a:latin typeface="Arial" panose="020B0604020202020204"/>
                <a:cs typeface="Arial" panose="020B0604020202020204"/>
              </a:rPr>
              <a:t>strep</a:t>
            </a:r>
            <a:r>
              <a:rPr sz="23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2300" spc="110" dirty="0">
                <a:latin typeface="Arial" panose="020B0604020202020204"/>
                <a:cs typeface="Arial" panose="020B0604020202020204"/>
              </a:rPr>
              <a:t>test</a:t>
            </a:r>
            <a:endParaRPr sz="2300">
              <a:latin typeface="Arial" panose="020B0604020202020204"/>
              <a:cs typeface="Arial" panose="020B0604020202020204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 panose="020B0604030504040204"/>
              <a:buChar char="◦"/>
              <a:tabLst>
                <a:tab pos="241935" algn="l"/>
              </a:tabLst>
            </a:pPr>
            <a:r>
              <a:rPr sz="2300" spc="25" dirty="0">
                <a:latin typeface="Arial" panose="020B0604020202020204"/>
                <a:cs typeface="Arial" panose="020B0604020202020204"/>
              </a:rPr>
              <a:t>Recent </a:t>
            </a:r>
            <a:r>
              <a:rPr sz="2300" spc="85" dirty="0">
                <a:latin typeface="Arial" panose="020B0604020202020204"/>
                <a:cs typeface="Arial" panose="020B0604020202020204"/>
              </a:rPr>
              <a:t>scarlet</a:t>
            </a:r>
            <a:r>
              <a:rPr sz="2300" spc="105" dirty="0">
                <a:latin typeface="Arial" panose="020B0604020202020204"/>
                <a:cs typeface="Arial" panose="020B0604020202020204"/>
              </a:rPr>
              <a:t> </a:t>
            </a:r>
            <a:r>
              <a:rPr sz="2300" spc="85" dirty="0">
                <a:latin typeface="Arial" panose="020B0604020202020204"/>
                <a:cs typeface="Arial" panose="020B0604020202020204"/>
              </a:rPr>
              <a:t>fever</a:t>
            </a:r>
            <a:endParaRPr sz="23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2722" y="2525394"/>
            <a:ext cx="6815455" cy="14109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latin typeface="Arial" panose="020B0604020202020204"/>
                <a:cs typeface="Arial" panose="020B0604020202020204"/>
              </a:rPr>
              <a:t>Chorea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40" dirty="0">
                <a:latin typeface="Arial" panose="020B0604020202020204"/>
                <a:cs typeface="Arial" panose="020B0604020202020204"/>
              </a:rPr>
              <a:t>Indolent</a:t>
            </a:r>
            <a:r>
              <a:rPr sz="2700" spc="7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carditis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75" dirty="0">
                <a:latin typeface="Arial" panose="020B0604020202020204"/>
                <a:cs typeface="Arial" panose="020B0604020202020204"/>
              </a:rPr>
              <a:t>Patient </a:t>
            </a:r>
            <a:r>
              <a:rPr sz="2700" spc="185" dirty="0">
                <a:latin typeface="Arial" panose="020B0604020202020204"/>
                <a:cs typeface="Arial" panose="020B0604020202020204"/>
              </a:rPr>
              <a:t>with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rheumatic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fever</a:t>
            </a:r>
            <a:r>
              <a:rPr sz="27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recurrence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4475" y="952500"/>
            <a:ext cx="6134100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7450" y="495300"/>
            <a:ext cx="4229100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4267" y="1170178"/>
            <a:ext cx="16884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2CA1BE"/>
                </a:solidFill>
              </a:rPr>
              <a:t>	</a:t>
            </a:r>
            <a:r>
              <a:rPr spc="204" dirty="0">
                <a:solidFill>
                  <a:srgbClr val="001F5F"/>
                </a:solidFill>
              </a:rPr>
              <a:t>Arthrit</a:t>
            </a:r>
            <a:r>
              <a:rPr spc="105" dirty="0">
                <a:solidFill>
                  <a:srgbClr val="001F5F"/>
                </a:solidFill>
              </a:rPr>
              <a:t>i</a:t>
            </a:r>
            <a:r>
              <a:rPr spc="25" dirty="0">
                <a:solidFill>
                  <a:srgbClr val="001F5F"/>
                </a:solidFill>
              </a:rPr>
              <a:t>s</a:t>
            </a:r>
            <a:endParaRPr sz="1900"/>
          </a:p>
        </p:txBody>
      </p:sp>
      <p:sp>
        <p:nvSpPr>
          <p:cNvPr id="4" name="object 4"/>
          <p:cNvSpPr txBox="1"/>
          <p:nvPr/>
        </p:nvSpPr>
        <p:spPr>
          <a:xfrm>
            <a:off x="2880105" y="1170178"/>
            <a:ext cx="5388610" cy="480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1470" indent="-319405">
              <a:lnSpc>
                <a:spcPct val="100000"/>
              </a:lnSpc>
              <a:spcBef>
                <a:spcPts val="95"/>
              </a:spcBef>
              <a:buChar char="-"/>
              <a:tabLst>
                <a:tab pos="332105" algn="l"/>
              </a:tabLst>
            </a:pPr>
            <a:r>
              <a:rPr sz="2800" spc="1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Rheumtoid </a:t>
            </a:r>
            <a:r>
              <a:rPr sz="2800" spc="1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arthritis</a:t>
            </a:r>
            <a:r>
              <a:rPr sz="2800" spc="1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1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(JRA)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4330" indent="-321310">
              <a:lnSpc>
                <a:spcPct val="100000"/>
              </a:lnSpc>
              <a:spcBef>
                <a:spcPts val="60"/>
              </a:spcBef>
              <a:buChar char="-"/>
              <a:tabLst>
                <a:tab pos="354965" algn="l"/>
              </a:tabLst>
            </a:pPr>
            <a:r>
              <a:rPr sz="2800" spc="-26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SLE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59715" marR="287655" indent="-226060">
              <a:lnSpc>
                <a:spcPct val="102000"/>
              </a:lnSpc>
              <a:spcBef>
                <a:spcPts val="15"/>
              </a:spcBef>
              <a:buChar char="-"/>
              <a:tabLst>
                <a:tab pos="354965" algn="l"/>
              </a:tabLst>
            </a:pPr>
            <a:r>
              <a:rPr sz="2800" spc="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Reactive </a:t>
            </a:r>
            <a:r>
              <a:rPr sz="2800" spc="1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arthritis </a:t>
            </a:r>
            <a:r>
              <a:rPr sz="2800" spc="-1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– </a:t>
            </a:r>
            <a:r>
              <a:rPr sz="2800" spc="1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shigella,  </a:t>
            </a:r>
            <a:r>
              <a:rPr sz="2800" spc="8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Salmenolosis,</a:t>
            </a:r>
            <a:r>
              <a:rPr sz="2800" spc="1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Yersenia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4330" indent="-321310">
              <a:lnSpc>
                <a:spcPct val="100000"/>
              </a:lnSpc>
              <a:spcBef>
                <a:spcPts val="60"/>
              </a:spcBef>
              <a:buChar char="-"/>
              <a:tabLst>
                <a:tab pos="354965" algn="l"/>
              </a:tabLst>
            </a:pPr>
            <a:r>
              <a:rPr sz="2800" spc="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Lyme’s</a:t>
            </a:r>
            <a:r>
              <a:rPr sz="2800" spc="10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disease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144780" marR="5080" indent="-6350">
              <a:lnSpc>
                <a:spcPct val="102000"/>
              </a:lnSpc>
              <a:spcBef>
                <a:spcPts val="5"/>
              </a:spcBef>
            </a:pPr>
            <a:r>
              <a:rPr sz="2800" spc="1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viral </a:t>
            </a:r>
            <a:r>
              <a:rPr sz="2800" spc="1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myocarditis,&amp; </a:t>
            </a:r>
            <a:r>
              <a:rPr sz="2800" spc="9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Pericarditis  </a:t>
            </a:r>
            <a:r>
              <a:rPr sz="2800" spc="10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Infective </a:t>
            </a:r>
            <a:r>
              <a:rPr sz="2800" spc="1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endocarditis  </a:t>
            </a:r>
            <a:r>
              <a:rPr sz="2800" spc="1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Congenital </a:t>
            </a:r>
            <a:r>
              <a:rPr sz="2800" spc="1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heart </a:t>
            </a:r>
            <a:r>
              <a:rPr sz="2800" spc="10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lesions  </a:t>
            </a:r>
            <a:r>
              <a:rPr sz="2800" spc="18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Huntington</a:t>
            </a:r>
            <a:r>
              <a:rPr sz="2800" spc="1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8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chorea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146685" marR="2708910">
              <a:lnSpc>
                <a:spcPct val="102000"/>
              </a:lnSpc>
              <a:spcBef>
                <a:spcPts val="5"/>
              </a:spcBef>
            </a:pPr>
            <a:r>
              <a:rPr sz="2800" spc="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Wilson </a:t>
            </a:r>
            <a:r>
              <a:rPr sz="2800" spc="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disease  </a:t>
            </a:r>
            <a:r>
              <a:rPr sz="2800" spc="7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Tics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267" y="3345307"/>
            <a:ext cx="181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	</a:t>
            </a:r>
            <a:r>
              <a:rPr sz="2800" spc="18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Carditis-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267" y="4650104"/>
            <a:ext cx="1825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	</a:t>
            </a:r>
            <a:r>
              <a:rPr sz="2800" spc="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Chorea</a:t>
            </a:r>
            <a:r>
              <a:rPr sz="2800" spc="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68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-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1476502"/>
            <a:ext cx="7123430" cy="4128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	</a:t>
            </a:r>
            <a:r>
              <a:rPr sz="2700" b="1" spc="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Arthritis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00" spc="85" dirty="0">
                <a:latin typeface="Arial" panose="020B0604020202020204"/>
                <a:cs typeface="Arial" panose="020B0604020202020204"/>
              </a:rPr>
              <a:t>1) </a:t>
            </a:r>
            <a:r>
              <a:rPr sz="2700" spc="110" dirty="0">
                <a:latin typeface="Arial" panose="020B0604020202020204"/>
                <a:cs typeface="Arial" panose="020B0604020202020204"/>
              </a:rPr>
              <a:t>Rheumatoid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210" dirty="0">
                <a:latin typeface="Arial" panose="020B0604020202020204"/>
                <a:cs typeface="Arial" panose="020B0604020202020204"/>
              </a:rPr>
              <a:t>arthritis-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375285" indent="-363220"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SzPct val="67000"/>
              <a:buChar char=""/>
              <a:tabLst>
                <a:tab pos="375285" algn="l"/>
                <a:tab pos="375920" algn="l"/>
                <a:tab pos="4852035" algn="l"/>
              </a:tabLst>
            </a:pPr>
            <a:r>
              <a:rPr sz="2700" spc="114" dirty="0">
                <a:latin typeface="Arial" panose="020B0604020202020204"/>
                <a:cs typeface="Arial" panose="020B0604020202020204"/>
              </a:rPr>
              <a:t>Involvement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peripheral	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small</a:t>
            </a:r>
            <a:r>
              <a:rPr sz="2700" spc="6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joints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274320" indent="-256540">
              <a:lnSpc>
                <a:spcPts val="2920"/>
              </a:lnSpc>
              <a:spcBef>
                <a:spcPts val="44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95" dirty="0">
                <a:latin typeface="Arial" panose="020B0604020202020204"/>
                <a:cs typeface="Arial" panose="020B0604020202020204"/>
              </a:rPr>
              <a:t>Symmetrical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involvement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large</a:t>
            </a:r>
            <a:r>
              <a:rPr sz="27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joints  </a:t>
            </a:r>
            <a:r>
              <a:rPr sz="2700" spc="190" dirty="0">
                <a:latin typeface="Arial" panose="020B0604020202020204"/>
                <a:cs typeface="Arial" panose="020B0604020202020204"/>
              </a:rPr>
              <a:t>without </a:t>
            </a:r>
            <a:r>
              <a:rPr sz="2700" spc="165" dirty="0">
                <a:latin typeface="Arial" panose="020B0604020202020204"/>
                <a:cs typeface="Arial" panose="020B0604020202020204"/>
              </a:rPr>
              <a:t>migratory</a:t>
            </a:r>
            <a:r>
              <a:rPr sz="27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55" dirty="0">
                <a:latin typeface="Arial" panose="020B0604020202020204"/>
                <a:cs typeface="Arial" panose="020B0604020202020204"/>
              </a:rPr>
              <a:t>arthritis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14" dirty="0">
                <a:latin typeface="Arial" panose="020B0604020202020204"/>
                <a:cs typeface="Arial" panose="020B0604020202020204"/>
              </a:rPr>
              <a:t>Spiking</a:t>
            </a:r>
            <a:r>
              <a:rPr sz="2700" spc="6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fevers,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20" dirty="0">
                <a:latin typeface="Arial" panose="020B0604020202020204"/>
                <a:cs typeface="Arial" panose="020B0604020202020204"/>
              </a:rPr>
              <a:t>Lymphadenopathy,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7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85" dirty="0">
                <a:latin typeface="Arial" panose="020B0604020202020204"/>
                <a:cs typeface="Arial" panose="020B0604020202020204"/>
              </a:rPr>
              <a:t>Splenomegaly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ts val="2920"/>
              </a:lnSpc>
              <a:spcBef>
                <a:spcPts val="45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latin typeface="Arial" panose="020B0604020202020204"/>
                <a:cs typeface="Arial" panose="020B0604020202020204"/>
              </a:rPr>
              <a:t>The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response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to 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salicylate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therapy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is</a:t>
            </a:r>
            <a:r>
              <a:rPr sz="27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80" dirty="0">
                <a:latin typeface="Arial" panose="020B0604020202020204"/>
                <a:cs typeface="Arial" panose="020B0604020202020204"/>
              </a:rPr>
              <a:t>also 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much </a:t>
            </a:r>
            <a:r>
              <a:rPr sz="2700" spc="55" dirty="0">
                <a:latin typeface="Arial" panose="020B0604020202020204"/>
                <a:cs typeface="Arial" panose="020B0604020202020204"/>
              </a:rPr>
              <a:t>less</a:t>
            </a:r>
            <a:r>
              <a:rPr sz="2700" spc="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dramatic.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1050" y="676275"/>
            <a:ext cx="3733800" cy="39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813305"/>
            <a:ext cx="7663815" cy="357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60" dirty="0">
                <a:latin typeface="Arial" panose="020B0604020202020204"/>
                <a:cs typeface="Arial" panose="020B0604020202020204"/>
              </a:rPr>
              <a:t>Systemic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lupus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erythematosus </a:t>
            </a:r>
            <a:r>
              <a:rPr sz="2700" spc="660" dirty="0">
                <a:latin typeface="Arial" panose="020B0604020202020204"/>
                <a:cs typeface="Arial" panose="020B0604020202020204"/>
              </a:rPr>
              <a:t>-</a:t>
            </a:r>
            <a:r>
              <a:rPr sz="2700" spc="3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75" dirty="0">
                <a:latin typeface="Arial" panose="020B0604020202020204"/>
                <a:cs typeface="Arial" panose="020B0604020202020204"/>
              </a:rPr>
              <a:t>presence </a:t>
            </a:r>
            <a:r>
              <a:rPr sz="2700" spc="190" dirty="0">
                <a:latin typeface="Arial" panose="020B0604020202020204"/>
                <a:cs typeface="Arial" panose="020B0604020202020204"/>
              </a:rPr>
              <a:t>of 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antinuolear</a:t>
            </a:r>
            <a:r>
              <a:rPr sz="2700" spc="6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antibodies.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75" dirty="0">
                <a:latin typeface="Arial" panose="020B0604020202020204"/>
                <a:cs typeface="Arial" panose="020B0604020202020204"/>
              </a:rPr>
              <a:t>Gonococcal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55" dirty="0">
                <a:latin typeface="Arial" panose="020B0604020202020204"/>
                <a:cs typeface="Arial" panose="020B0604020202020204"/>
              </a:rPr>
              <a:t>arthritis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375285" indent="-3632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375285" algn="l"/>
                <a:tab pos="375920" algn="l"/>
              </a:tabLst>
            </a:pPr>
            <a:r>
              <a:rPr sz="2700" spc="120" dirty="0">
                <a:latin typeface="Arial" panose="020B0604020202020204"/>
                <a:cs typeface="Arial" panose="020B0604020202020204"/>
              </a:rPr>
              <a:t>leukemia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55" dirty="0">
                <a:latin typeface="Arial" panose="020B0604020202020204"/>
                <a:cs typeface="Arial" panose="020B0604020202020204"/>
              </a:rPr>
              <a:t>Serum</a:t>
            </a:r>
            <a:r>
              <a:rPr sz="2700" spc="6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sickness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45" dirty="0">
                <a:latin typeface="Arial" panose="020B0604020202020204"/>
                <a:cs typeface="Arial" panose="020B0604020202020204"/>
              </a:rPr>
              <a:t>Sickle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cell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latin typeface="Arial" panose="020B0604020202020204"/>
                <a:cs typeface="Arial" panose="020B0604020202020204"/>
              </a:rPr>
              <a:t>disease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266065" indent="-256540">
              <a:lnSpc>
                <a:spcPts val="3240"/>
              </a:lnSpc>
              <a:spcBef>
                <a:spcPts val="50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80" dirty="0">
                <a:latin typeface="Arial" panose="020B0604020202020204"/>
                <a:cs typeface="Arial" panose="020B0604020202020204"/>
              </a:rPr>
              <a:t>reactive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arthritis </a:t>
            </a:r>
            <a:r>
              <a:rPr sz="2700" spc="110" dirty="0">
                <a:latin typeface="Arial" panose="020B0604020202020204"/>
                <a:cs typeface="Arial" panose="020B0604020202020204"/>
              </a:rPr>
              <a:t>related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to</a:t>
            </a:r>
            <a:r>
              <a:rPr sz="2700" spc="1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gastrointestinal 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infections </a:t>
            </a:r>
            <a:r>
              <a:rPr sz="2700" spc="70" dirty="0">
                <a:latin typeface="Arial" panose="020B0604020202020204"/>
                <a:cs typeface="Arial" panose="020B0604020202020204"/>
              </a:rPr>
              <a:t>(e.g., </a:t>
            </a:r>
            <a:r>
              <a:rPr sz="2850" i="1" dirty="0">
                <a:latin typeface="Arial" panose="020B0604020202020204"/>
                <a:cs typeface="Arial" panose="020B0604020202020204"/>
              </a:rPr>
              <a:t>Shigella, Salmonella</a:t>
            </a:r>
            <a:r>
              <a:rPr sz="2850" i="1" spc="60" dirty="0">
                <a:latin typeface="Arial" panose="020B0604020202020204"/>
                <a:cs typeface="Arial" panose="020B0604020202020204"/>
              </a:rPr>
              <a:t> </a:t>
            </a:r>
            <a:r>
              <a:rPr sz="2850" i="1" spc="-75" dirty="0">
                <a:latin typeface="Arial" panose="020B0604020202020204"/>
                <a:cs typeface="Arial" panose="020B0604020202020204"/>
              </a:rPr>
              <a:t>)</a:t>
            </a:r>
            <a:endParaRPr sz="28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2450" y="676275"/>
            <a:ext cx="3733800" cy="39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962900" cy="352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  <a:tab pos="1471295" algn="l"/>
                <a:tab pos="3134360" algn="l"/>
                <a:tab pos="4521200" algn="l"/>
                <a:tab pos="6764655" algn="l"/>
              </a:tabLst>
            </a:pPr>
            <a:r>
              <a:rPr sz="2700" spc="100" dirty="0">
                <a:latin typeface="Arial" panose="020B0604020202020204"/>
                <a:cs typeface="Arial" panose="020B0604020202020204"/>
              </a:rPr>
              <a:t>Only	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cardit</a:t>
            </a:r>
            <a:r>
              <a:rPr sz="2700" spc="70" dirty="0">
                <a:latin typeface="Arial" panose="020B0604020202020204"/>
                <a:cs typeface="Arial" panose="020B0604020202020204"/>
              </a:rPr>
              <a:t>i</a:t>
            </a:r>
            <a:r>
              <a:rPr sz="2700" spc="25" dirty="0">
                <a:latin typeface="Arial" panose="020B0604020202020204"/>
                <a:cs typeface="Arial" panose="020B0604020202020204"/>
              </a:rPr>
              <a:t>s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35" dirty="0">
                <a:latin typeface="Arial" panose="020B0604020202020204"/>
                <a:cs typeface="Arial" panose="020B0604020202020204"/>
              </a:rPr>
              <a:t>caus</a:t>
            </a:r>
            <a:r>
              <a:rPr sz="2700" spc="45" dirty="0">
                <a:latin typeface="Arial" panose="020B0604020202020204"/>
                <a:cs typeface="Arial" panose="020B0604020202020204"/>
              </a:rPr>
              <a:t>e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perman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e</a:t>
            </a:r>
            <a:r>
              <a:rPr sz="2700" spc="215" dirty="0">
                <a:latin typeface="Arial" panose="020B0604020202020204"/>
                <a:cs typeface="Arial" panose="020B0604020202020204"/>
              </a:rPr>
              <a:t>nt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75" dirty="0">
                <a:latin typeface="Arial" panose="020B0604020202020204"/>
                <a:cs typeface="Arial" panose="020B0604020202020204"/>
              </a:rPr>
              <a:t>cardiac 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damage.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05" dirty="0">
                <a:latin typeface="Arial" panose="020B0604020202020204"/>
                <a:cs typeface="Arial" panose="020B0604020202020204"/>
              </a:rPr>
              <a:t>S/O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mild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carditis 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disappear </a:t>
            </a:r>
            <a:r>
              <a:rPr sz="2700" spc="170" dirty="0">
                <a:latin typeface="Arial" panose="020B0604020202020204"/>
                <a:cs typeface="Arial" panose="020B0604020202020204"/>
              </a:rPr>
              <a:t>in</a:t>
            </a:r>
            <a:r>
              <a:rPr sz="2700" spc="-114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75" dirty="0">
                <a:latin typeface="Arial" panose="020B0604020202020204"/>
                <a:cs typeface="Arial" panose="020B0604020202020204"/>
              </a:rPr>
              <a:t>weeks.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-25" dirty="0">
                <a:latin typeface="Arial" panose="020B0604020202020204"/>
                <a:cs typeface="Arial" panose="020B0604020202020204"/>
              </a:rPr>
              <a:t>Sever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carditis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may </a:t>
            </a:r>
            <a:r>
              <a:rPr sz="2700" spc="110" dirty="0">
                <a:latin typeface="Arial" panose="020B0604020202020204"/>
                <a:cs typeface="Arial" panose="020B0604020202020204"/>
              </a:rPr>
              <a:t>last </a:t>
            </a:r>
            <a:r>
              <a:rPr sz="2700" spc="200" dirty="0">
                <a:latin typeface="Arial" panose="020B0604020202020204"/>
                <a:cs typeface="Arial" panose="020B0604020202020204"/>
              </a:rPr>
              <a:t>for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2 to 6</a:t>
            </a:r>
            <a:r>
              <a:rPr sz="2700" spc="-16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65" dirty="0">
                <a:latin typeface="Arial" panose="020B0604020202020204"/>
                <a:cs typeface="Arial" panose="020B0604020202020204"/>
              </a:rPr>
              <a:t>months.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571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  <a:tab pos="1837055" algn="l"/>
                <a:tab pos="3328670" algn="l"/>
                <a:tab pos="4552950" algn="l"/>
                <a:tab pos="5342890" algn="l"/>
                <a:tab pos="6311900" algn="l"/>
                <a:tab pos="6861175" algn="l"/>
                <a:tab pos="7708900" algn="l"/>
              </a:tabLst>
            </a:pPr>
            <a:r>
              <a:rPr sz="2700" spc="170" dirty="0">
                <a:latin typeface="Arial" panose="020B0604020202020204"/>
                <a:cs typeface="Arial" panose="020B0604020202020204"/>
              </a:rPr>
              <a:t>Arthritis	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subs</a:t>
            </a:r>
            <a:r>
              <a:rPr sz="2700" spc="45" dirty="0">
                <a:latin typeface="Arial" panose="020B0604020202020204"/>
                <a:cs typeface="Arial" panose="020B0604020202020204"/>
              </a:rPr>
              <a:t>i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d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e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with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i</a:t>
            </a:r>
            <a:r>
              <a:rPr sz="2700" spc="170" dirty="0">
                <a:latin typeface="Arial" panose="020B0604020202020204"/>
                <a:cs typeface="Arial" panose="020B0604020202020204"/>
              </a:rPr>
              <a:t>n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229" dirty="0">
                <a:latin typeface="Arial" panose="020B0604020202020204"/>
                <a:cs typeface="Arial" panose="020B0604020202020204"/>
              </a:rPr>
              <a:t>f</a:t>
            </a:r>
            <a:r>
              <a:rPr sz="2700" spc="50" dirty="0">
                <a:latin typeface="Arial" panose="020B0604020202020204"/>
                <a:cs typeface="Arial" panose="020B0604020202020204"/>
              </a:rPr>
              <a:t>e</a:t>
            </a:r>
            <a:r>
              <a:rPr sz="2700" spc="75" dirty="0">
                <a:latin typeface="Arial" panose="020B0604020202020204"/>
                <a:cs typeface="Arial" panose="020B0604020202020204"/>
              </a:rPr>
              <a:t>w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80" dirty="0">
                <a:latin typeface="Arial" panose="020B0604020202020204"/>
                <a:cs typeface="Arial" panose="020B0604020202020204"/>
              </a:rPr>
              <a:t>day</a:t>
            </a:r>
            <a:r>
              <a:rPr sz="2700" spc="25" dirty="0">
                <a:latin typeface="Arial" panose="020B0604020202020204"/>
                <a:cs typeface="Arial" panose="020B0604020202020204"/>
              </a:rPr>
              <a:t>s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t</a:t>
            </a:r>
            <a:r>
              <a:rPr sz="2700" spc="275" dirty="0">
                <a:latin typeface="Arial" panose="020B0604020202020204"/>
                <a:cs typeface="Arial" panose="020B0604020202020204"/>
              </a:rPr>
              <a:t>o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wks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45" dirty="0">
                <a:latin typeface="Arial" panose="020B0604020202020204"/>
                <a:cs typeface="Arial" panose="020B0604020202020204"/>
              </a:rPr>
              <a:t>&amp;  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dose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not </a:t>
            </a:r>
            <a:r>
              <a:rPr sz="2700" spc="40" dirty="0">
                <a:latin typeface="Arial" panose="020B0604020202020204"/>
                <a:cs typeface="Arial" panose="020B0604020202020204"/>
              </a:rPr>
              <a:t>cause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permanent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damage</a:t>
            </a:r>
            <a:r>
              <a:rPr sz="2700" spc="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635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  <a:tab pos="1670685" algn="l"/>
              </a:tabLst>
            </a:pPr>
            <a:r>
              <a:rPr sz="2700" spc="70" dirty="0">
                <a:latin typeface="Arial" panose="020B0604020202020204"/>
                <a:cs typeface="Arial" panose="020B0604020202020204"/>
              </a:rPr>
              <a:t>Chorea	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subsides </a:t>
            </a:r>
            <a:r>
              <a:rPr sz="2700" spc="170" dirty="0">
                <a:latin typeface="Arial" panose="020B0604020202020204"/>
                <a:cs typeface="Arial" panose="020B0604020202020204"/>
              </a:rPr>
              <a:t>in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6 to 7 </a:t>
            </a:r>
            <a:r>
              <a:rPr sz="2700" spc="175" dirty="0">
                <a:latin typeface="Arial" panose="020B0604020202020204"/>
                <a:cs typeface="Arial" panose="020B0604020202020204"/>
              </a:rPr>
              <a:t>months </a:t>
            </a:r>
            <a:r>
              <a:rPr sz="2700" spc="80" dirty="0">
                <a:latin typeface="Arial" panose="020B0604020202020204"/>
                <a:cs typeface="Arial" panose="020B0604020202020204"/>
              </a:rPr>
              <a:t>&amp; 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dose</a:t>
            </a:r>
            <a:r>
              <a:rPr sz="2700" spc="-18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not  </a:t>
            </a:r>
            <a:r>
              <a:rPr sz="2700" spc="40" dirty="0">
                <a:latin typeface="Arial" panose="020B0604020202020204"/>
                <a:cs typeface="Arial" panose="020B0604020202020204"/>
              </a:rPr>
              <a:t>cause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permanent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neurologic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damage.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2925" y="619125"/>
            <a:ext cx="28860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1991706"/>
            <a:ext cx="7555230" cy="269811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-25" dirty="0">
                <a:latin typeface="Arial" panose="020B0604020202020204"/>
                <a:cs typeface="Arial" panose="020B0604020202020204"/>
              </a:rPr>
              <a:t>Bed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rest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65" dirty="0">
                <a:latin typeface="Arial" panose="020B0604020202020204"/>
                <a:cs typeface="Arial" panose="020B0604020202020204"/>
              </a:rPr>
              <a:t>Monitor 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closely </a:t>
            </a:r>
            <a:r>
              <a:rPr sz="2700" spc="200" dirty="0">
                <a:latin typeface="Arial" panose="020B0604020202020204"/>
                <a:cs typeface="Arial" panose="020B0604020202020204"/>
              </a:rPr>
              <a:t>for </a:t>
            </a:r>
            <a:r>
              <a:rPr sz="2700" spc="70" dirty="0">
                <a:latin typeface="Arial" panose="020B0604020202020204"/>
                <a:cs typeface="Arial" panose="020B0604020202020204"/>
              </a:rPr>
              <a:t>evidence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</a:t>
            </a:r>
            <a:r>
              <a:rPr sz="27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carditis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42481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60" dirty="0">
                <a:latin typeface="Arial" panose="020B0604020202020204"/>
                <a:cs typeface="Arial" panose="020B0604020202020204"/>
              </a:rPr>
              <a:t>Ambulation </a:t>
            </a:r>
            <a:r>
              <a:rPr sz="2700" spc="5" dirty="0">
                <a:latin typeface="Arial" panose="020B0604020202020204"/>
                <a:cs typeface="Arial" panose="020B0604020202020204"/>
              </a:rPr>
              <a:t>as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soon </a:t>
            </a:r>
            <a:r>
              <a:rPr sz="2700" spc="5" dirty="0">
                <a:latin typeface="Arial" panose="020B0604020202020204"/>
                <a:cs typeface="Arial" panose="020B0604020202020204"/>
              </a:rPr>
              <a:t>as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the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signs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 acute  </a:t>
            </a:r>
            <a:r>
              <a:rPr sz="2700" spc="165" dirty="0">
                <a:latin typeface="Arial" panose="020B0604020202020204"/>
                <a:cs typeface="Arial" panose="020B0604020202020204"/>
              </a:rPr>
              <a:t>inflammation </a:t>
            </a:r>
            <a:r>
              <a:rPr sz="2700" spc="50" dirty="0">
                <a:latin typeface="Arial" panose="020B0604020202020204"/>
                <a:cs typeface="Arial" panose="020B0604020202020204"/>
              </a:rPr>
              <a:t>have</a:t>
            </a:r>
            <a:r>
              <a:rPr sz="27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10" dirty="0">
                <a:latin typeface="Arial" panose="020B0604020202020204"/>
                <a:cs typeface="Arial" panose="020B0604020202020204"/>
              </a:rPr>
              <a:t>subside.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65" dirty="0">
                <a:latin typeface="Arial" panose="020B0604020202020204"/>
                <a:cs typeface="Arial" panose="020B0604020202020204"/>
              </a:rPr>
              <a:t>Patients </a:t>
            </a:r>
            <a:r>
              <a:rPr sz="2700" spc="185" dirty="0">
                <a:latin typeface="Arial" panose="020B0604020202020204"/>
                <a:cs typeface="Arial" panose="020B0604020202020204"/>
              </a:rPr>
              <a:t>with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carditis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require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longer</a:t>
            </a:r>
            <a:r>
              <a:rPr sz="27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periods 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bed</a:t>
            </a:r>
            <a:r>
              <a:rPr sz="27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rest.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5775" y="1276350"/>
            <a:ext cx="2543175" cy="41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5542"/>
            <a:ext cx="7622540" cy="35210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7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2700" b="1" spc="-3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ANTIBIOTIC</a:t>
            </a:r>
            <a:r>
              <a:rPr sz="2700" b="1" spc="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b="1" spc="-14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THERAPY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23304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200" dirty="0">
                <a:latin typeface="Arial" panose="020B0604020202020204"/>
                <a:cs typeface="Arial" panose="020B0604020202020204"/>
              </a:rPr>
              <a:t>10 </a:t>
            </a:r>
            <a:r>
              <a:rPr sz="2700" spc="60" dirty="0">
                <a:latin typeface="Arial" panose="020B0604020202020204"/>
                <a:cs typeface="Arial" panose="020B0604020202020204"/>
              </a:rPr>
              <a:t>days </a:t>
            </a:r>
            <a:r>
              <a:rPr sz="2700" spc="190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orally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administered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penicillin</a:t>
            </a:r>
            <a:r>
              <a:rPr sz="2700" spc="-16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75" dirty="0">
                <a:latin typeface="Arial" panose="020B0604020202020204"/>
                <a:cs typeface="Arial" panose="020B0604020202020204"/>
              </a:rPr>
              <a:t>or 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erythromycin.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60" dirty="0">
                <a:latin typeface="Arial" panose="020B0604020202020204"/>
                <a:cs typeface="Arial" panose="020B0604020202020204"/>
              </a:rPr>
              <a:t>Single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intramuscular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injection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</a:t>
            </a:r>
            <a:r>
              <a:rPr sz="2700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benzathine 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penicillin</a:t>
            </a:r>
            <a:r>
              <a:rPr sz="2700" spc="5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518795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50" dirty="0">
                <a:latin typeface="Arial" panose="020B0604020202020204"/>
                <a:cs typeface="Arial" panose="020B0604020202020204"/>
              </a:rPr>
              <a:t>After </a:t>
            </a:r>
            <a:r>
              <a:rPr sz="2700" spc="155" dirty="0">
                <a:latin typeface="Arial" panose="020B0604020202020204"/>
                <a:cs typeface="Arial" panose="020B0604020202020204"/>
              </a:rPr>
              <a:t>this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initial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course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antibiotic 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therapy,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the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patient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should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be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started</a:t>
            </a:r>
            <a:r>
              <a:rPr sz="27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on  </a:t>
            </a:r>
            <a:r>
              <a:rPr sz="2700" spc="225" dirty="0">
                <a:latin typeface="Arial" panose="020B0604020202020204"/>
                <a:cs typeface="Arial" panose="020B0604020202020204"/>
              </a:rPr>
              <a:t>long-term </a:t>
            </a:r>
            <a:r>
              <a:rPr sz="2700" spc="155" dirty="0">
                <a:latin typeface="Arial" panose="020B0604020202020204"/>
                <a:cs typeface="Arial" panose="020B0604020202020204"/>
              </a:rPr>
              <a:t>antibiotic</a:t>
            </a:r>
            <a:r>
              <a:rPr sz="27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prophylaxis.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05175" y="638175"/>
            <a:ext cx="2552700" cy="41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28022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90" dirty="0">
                <a:solidFill>
                  <a:srgbClr val="006FC0"/>
                </a:solidFill>
              </a:rPr>
              <a:t>Oral </a:t>
            </a:r>
            <a:r>
              <a:rPr sz="2700" spc="80" dirty="0">
                <a:solidFill>
                  <a:srgbClr val="006FC0"/>
                </a:solidFill>
              </a:rPr>
              <a:t>salicylates</a:t>
            </a:r>
            <a:r>
              <a:rPr sz="2700" spc="20" dirty="0">
                <a:solidFill>
                  <a:srgbClr val="006FC0"/>
                </a:solidFill>
              </a:rPr>
              <a:t> </a:t>
            </a:r>
            <a:r>
              <a:rPr sz="2700" spc="-155" dirty="0">
                <a:solidFill>
                  <a:srgbClr val="006FC0"/>
                </a:solidFill>
              </a:rPr>
              <a:t>–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645668" y="1927605"/>
            <a:ext cx="7964170" cy="3470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715" indent="68580" algn="just">
              <a:lnSpc>
                <a:spcPct val="100000"/>
              </a:lnSpc>
              <a:spcBef>
                <a:spcPts val="100"/>
              </a:spcBef>
            </a:pPr>
            <a:r>
              <a:rPr sz="2700" spc="65" dirty="0">
                <a:latin typeface="Arial" panose="020B0604020202020204"/>
                <a:cs typeface="Arial" panose="020B0604020202020204"/>
              </a:rPr>
              <a:t>Patients </a:t>
            </a:r>
            <a:r>
              <a:rPr sz="2700" spc="185" dirty="0">
                <a:latin typeface="Arial" panose="020B0604020202020204"/>
                <a:cs typeface="Arial" panose="020B0604020202020204"/>
              </a:rPr>
              <a:t>with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typical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migratory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polyarthritis 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and those </a:t>
            </a:r>
            <a:r>
              <a:rPr sz="2700" spc="185" dirty="0">
                <a:latin typeface="Arial" panose="020B0604020202020204"/>
                <a:cs typeface="Arial" panose="020B0604020202020204"/>
              </a:rPr>
              <a:t>with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carditis </a:t>
            </a:r>
            <a:r>
              <a:rPr sz="2700" spc="180" dirty="0">
                <a:latin typeface="Arial" panose="020B0604020202020204"/>
                <a:cs typeface="Arial" panose="020B0604020202020204"/>
              </a:rPr>
              <a:t>without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cardiomegaly  </a:t>
            </a:r>
            <a:r>
              <a:rPr sz="2700" spc="175" dirty="0">
                <a:latin typeface="Arial" panose="020B0604020202020204"/>
                <a:cs typeface="Arial" panose="020B0604020202020204"/>
              </a:rPr>
              <a:t>or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70" dirty="0">
                <a:latin typeface="Arial" panose="020B0604020202020204"/>
                <a:cs typeface="Arial" panose="020B0604020202020204"/>
              </a:rPr>
              <a:t>CCF.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ts val="3165"/>
              </a:lnSpc>
              <a:spcBef>
                <a:spcPts val="400"/>
              </a:spcBef>
              <a:buChar char="•"/>
              <a:tabLst>
                <a:tab pos="269240" algn="l"/>
              </a:tabLst>
            </a:pPr>
            <a:r>
              <a:rPr sz="2700" spc="145" dirty="0">
                <a:latin typeface="Arial" panose="020B0604020202020204"/>
                <a:cs typeface="Arial" panose="020B0604020202020204"/>
              </a:rPr>
              <a:t>Aspirin </a:t>
            </a:r>
            <a:r>
              <a:rPr sz="2700" spc="310" dirty="0">
                <a:latin typeface="Arial" panose="020B0604020202020204"/>
                <a:cs typeface="Arial" panose="020B0604020202020204"/>
              </a:rPr>
              <a:t>-100 </a:t>
            </a:r>
            <a:r>
              <a:rPr sz="2700" spc="325" dirty="0">
                <a:latin typeface="Arial" panose="020B0604020202020204"/>
                <a:cs typeface="Arial" panose="020B0604020202020204"/>
              </a:rPr>
              <a:t>mg/kg/24 </a:t>
            </a:r>
            <a:r>
              <a:rPr sz="2700" spc="185" dirty="0">
                <a:latin typeface="Arial" panose="020B0604020202020204"/>
                <a:cs typeface="Arial" panose="020B0604020202020204"/>
              </a:rPr>
              <a:t>hr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divided </a:t>
            </a:r>
            <a:r>
              <a:rPr sz="2700" spc="185" dirty="0">
                <a:latin typeface="Arial" panose="020B0604020202020204"/>
                <a:cs typeface="Arial" panose="020B0604020202020204"/>
              </a:rPr>
              <a:t>qid </a:t>
            </a:r>
            <a:r>
              <a:rPr sz="2700" spc="-160" dirty="0">
                <a:latin typeface="Arial" panose="020B0604020202020204"/>
                <a:cs typeface="Arial" panose="020B0604020202020204"/>
              </a:rPr>
              <a:t>PO</a:t>
            </a:r>
            <a:r>
              <a:rPr sz="2700" spc="39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for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>
              <a:lnSpc>
                <a:spcPts val="3345"/>
              </a:lnSpc>
            </a:pPr>
            <a:r>
              <a:rPr sz="2850" i="1" spc="280" dirty="0">
                <a:latin typeface="Arial" panose="020B0604020202020204"/>
                <a:cs typeface="Arial" panose="020B0604020202020204"/>
              </a:rPr>
              <a:t>3-5</a:t>
            </a:r>
            <a:r>
              <a:rPr sz="2850" i="1" spc="5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70" dirty="0">
                <a:latin typeface="Arial" panose="020B0604020202020204"/>
                <a:cs typeface="Arial" panose="020B0604020202020204"/>
              </a:rPr>
              <a:t>days.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6985" indent="-256540">
              <a:lnSpc>
                <a:spcPct val="100000"/>
              </a:lnSpc>
              <a:spcBef>
                <a:spcPts val="37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  <a:tab pos="1845945" algn="l"/>
                <a:tab pos="2405380" algn="l"/>
                <a:tab pos="3002915" algn="l"/>
                <a:tab pos="4908550" algn="l"/>
                <a:tab pos="5424805" algn="l"/>
                <a:tab pos="6800850" algn="l"/>
                <a:tab pos="7493000" algn="l"/>
              </a:tabLst>
            </a:pPr>
            <a:r>
              <a:rPr sz="2700" spc="140" dirty="0">
                <a:latin typeface="Arial" panose="020B0604020202020204"/>
                <a:cs typeface="Arial" panose="020B0604020202020204"/>
              </a:rPr>
              <a:t>follow</a:t>
            </a:r>
            <a:r>
              <a:rPr sz="2700" spc="175" dirty="0">
                <a:latin typeface="Arial" panose="020B0604020202020204"/>
                <a:cs typeface="Arial" panose="020B0604020202020204"/>
              </a:rPr>
              <a:t>e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d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by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200" dirty="0">
                <a:latin typeface="Arial" panose="020B0604020202020204"/>
                <a:cs typeface="Arial" panose="020B0604020202020204"/>
              </a:rPr>
              <a:t>7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5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395" dirty="0">
                <a:latin typeface="Arial" panose="020B0604020202020204"/>
                <a:cs typeface="Arial" panose="020B0604020202020204"/>
              </a:rPr>
              <a:t>mg/kg</a:t>
            </a:r>
            <a:r>
              <a:rPr sz="2700" spc="190" dirty="0">
                <a:latin typeface="Arial" panose="020B0604020202020204"/>
                <a:cs typeface="Arial" panose="020B0604020202020204"/>
              </a:rPr>
              <a:t>/</a:t>
            </a:r>
            <a:r>
              <a:rPr sz="2700" spc="210" dirty="0">
                <a:latin typeface="Arial" panose="020B0604020202020204"/>
                <a:cs typeface="Arial" panose="020B0604020202020204"/>
              </a:rPr>
              <a:t>2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4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185" dirty="0">
                <a:latin typeface="Arial" panose="020B0604020202020204"/>
                <a:cs typeface="Arial" panose="020B0604020202020204"/>
              </a:rPr>
              <a:t>hr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165" dirty="0">
                <a:latin typeface="Arial" panose="020B0604020202020204"/>
                <a:cs typeface="Arial" panose="020B0604020202020204"/>
              </a:rPr>
              <a:t>div</a:t>
            </a:r>
            <a:r>
              <a:rPr sz="2700" spc="70" dirty="0">
                <a:latin typeface="Arial" panose="020B0604020202020204"/>
                <a:cs typeface="Arial" panose="020B0604020202020204"/>
              </a:rPr>
              <a:t>i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de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d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qi</a:t>
            </a:r>
            <a:r>
              <a:rPr sz="2700" spc="240" dirty="0">
                <a:latin typeface="Arial" panose="020B0604020202020204"/>
                <a:cs typeface="Arial" panose="020B0604020202020204"/>
              </a:rPr>
              <a:t>d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-114" dirty="0">
                <a:latin typeface="Arial" panose="020B0604020202020204"/>
                <a:cs typeface="Arial" panose="020B0604020202020204"/>
              </a:rPr>
              <a:t>PO  </a:t>
            </a:r>
            <a:r>
              <a:rPr sz="2700" spc="200" dirty="0">
                <a:latin typeface="Arial" panose="020B0604020202020204"/>
                <a:cs typeface="Arial" panose="020B0604020202020204"/>
              </a:rPr>
              <a:t>for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4</a:t>
            </a:r>
            <a:r>
              <a:rPr sz="27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wk.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Salicylate </a:t>
            </a:r>
            <a:r>
              <a:rPr sz="2700" spc="1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toxicity </a:t>
            </a:r>
            <a:r>
              <a:rPr sz="2700" spc="215" dirty="0">
                <a:latin typeface="Arial" panose="020B0604020202020204"/>
                <a:cs typeface="Arial" panose="020B0604020202020204"/>
              </a:rPr>
              <a:t>-tinnitus,</a:t>
            </a:r>
            <a:r>
              <a:rPr sz="27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hyperventilation.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81225" y="733425"/>
            <a:ext cx="4762500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771014"/>
            <a:ext cx="8154670" cy="409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14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Corticosteroids-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 marL="311150">
              <a:lnSpc>
                <a:spcPct val="100000"/>
              </a:lnSpc>
              <a:spcBef>
                <a:spcPts val="100"/>
              </a:spcBef>
            </a:pPr>
            <a:r>
              <a:rPr sz="2500" spc="65" dirty="0">
                <a:latin typeface="Arial" panose="020B0604020202020204"/>
                <a:cs typeface="Arial" panose="020B0604020202020204"/>
              </a:rPr>
              <a:t>Patients </a:t>
            </a:r>
            <a:r>
              <a:rPr sz="2500" spc="165" dirty="0">
                <a:latin typeface="Arial" panose="020B0604020202020204"/>
                <a:cs typeface="Arial" panose="020B0604020202020204"/>
              </a:rPr>
              <a:t>with </a:t>
            </a:r>
            <a:r>
              <a:rPr sz="2500" spc="114" dirty="0">
                <a:latin typeface="Arial" panose="020B0604020202020204"/>
                <a:cs typeface="Arial" panose="020B0604020202020204"/>
              </a:rPr>
              <a:t>carditis </a:t>
            </a:r>
            <a:r>
              <a:rPr sz="2500" spc="70" dirty="0">
                <a:latin typeface="Arial" panose="020B0604020202020204"/>
                <a:cs typeface="Arial" panose="020B0604020202020204"/>
              </a:rPr>
              <a:t>&amp; </a:t>
            </a:r>
            <a:r>
              <a:rPr sz="2500" spc="105" dirty="0">
                <a:latin typeface="Arial" panose="020B0604020202020204"/>
                <a:cs typeface="Arial" panose="020B0604020202020204"/>
              </a:rPr>
              <a:t>cardiomegaly </a:t>
            </a:r>
            <a:r>
              <a:rPr sz="2500" spc="160" dirty="0">
                <a:latin typeface="Arial" panose="020B0604020202020204"/>
                <a:cs typeface="Arial" panose="020B0604020202020204"/>
              </a:rPr>
              <a:t>or</a:t>
            </a:r>
            <a:r>
              <a:rPr sz="2500" spc="45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-114" dirty="0">
                <a:latin typeface="Arial" panose="020B0604020202020204"/>
                <a:cs typeface="Arial" panose="020B0604020202020204"/>
              </a:rPr>
              <a:t>CCF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ts val="2700"/>
              </a:lnSpc>
              <a:spcBef>
                <a:spcPts val="44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70" dirty="0">
                <a:latin typeface="Arial" panose="020B0604020202020204"/>
                <a:cs typeface="Arial" panose="020B0604020202020204"/>
              </a:rPr>
              <a:t>Prednisone </a:t>
            </a:r>
            <a:r>
              <a:rPr sz="2500" spc="610" dirty="0">
                <a:latin typeface="Arial" panose="020B0604020202020204"/>
                <a:cs typeface="Arial" panose="020B0604020202020204"/>
              </a:rPr>
              <a:t>-</a:t>
            </a:r>
            <a:r>
              <a:rPr sz="2500" spc="-39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185" dirty="0">
                <a:latin typeface="Arial" panose="020B0604020202020204"/>
                <a:cs typeface="Arial" panose="020B0604020202020204"/>
              </a:rPr>
              <a:t>2 </a:t>
            </a:r>
            <a:r>
              <a:rPr sz="2500" spc="300" dirty="0">
                <a:latin typeface="Arial" panose="020B0604020202020204"/>
                <a:cs typeface="Arial" panose="020B0604020202020204"/>
              </a:rPr>
              <a:t>mg/kg/24 </a:t>
            </a:r>
            <a:r>
              <a:rPr sz="2500" spc="170" dirty="0">
                <a:latin typeface="Arial" panose="020B0604020202020204"/>
                <a:cs typeface="Arial" panose="020B0604020202020204"/>
              </a:rPr>
              <a:t>hr </a:t>
            </a:r>
            <a:r>
              <a:rPr sz="2500" spc="155" dirty="0">
                <a:latin typeface="Arial" panose="020B0604020202020204"/>
                <a:cs typeface="Arial" panose="020B0604020202020204"/>
              </a:rPr>
              <a:t>in </a:t>
            </a:r>
            <a:r>
              <a:rPr sz="2500" spc="185" dirty="0">
                <a:latin typeface="Arial" panose="020B0604020202020204"/>
                <a:cs typeface="Arial" panose="020B0604020202020204"/>
              </a:rPr>
              <a:t>4 </a:t>
            </a:r>
            <a:r>
              <a:rPr sz="2500" spc="125" dirty="0">
                <a:latin typeface="Arial" panose="020B0604020202020204"/>
                <a:cs typeface="Arial" panose="020B0604020202020204"/>
              </a:rPr>
              <a:t>divided </a:t>
            </a:r>
            <a:r>
              <a:rPr sz="2500" spc="65" dirty="0">
                <a:latin typeface="Arial" panose="020B0604020202020204"/>
                <a:cs typeface="Arial" panose="020B0604020202020204"/>
              </a:rPr>
              <a:t>doses </a:t>
            </a:r>
            <a:r>
              <a:rPr sz="2500" spc="180" dirty="0">
                <a:latin typeface="Arial" panose="020B0604020202020204"/>
                <a:cs typeface="Arial" panose="020B0604020202020204"/>
              </a:rPr>
              <a:t>for  </a:t>
            </a:r>
            <a:r>
              <a:rPr sz="2500" spc="325" dirty="0">
                <a:latin typeface="Arial" panose="020B0604020202020204"/>
                <a:cs typeface="Arial" panose="020B0604020202020204"/>
              </a:rPr>
              <a:t>2-3</a:t>
            </a:r>
            <a:r>
              <a:rPr sz="2500" spc="7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140" dirty="0">
                <a:latin typeface="Arial" panose="020B0604020202020204"/>
                <a:cs typeface="Arial" panose="020B0604020202020204"/>
              </a:rPr>
              <a:t>wk.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5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85" dirty="0">
                <a:latin typeface="Arial" panose="020B0604020202020204"/>
                <a:cs typeface="Arial" panose="020B0604020202020204"/>
              </a:rPr>
              <a:t>Followed </a:t>
            </a:r>
            <a:r>
              <a:rPr sz="2500" spc="110" dirty="0">
                <a:latin typeface="Arial" panose="020B0604020202020204"/>
                <a:cs typeface="Arial" panose="020B0604020202020204"/>
              </a:rPr>
              <a:t>by </a:t>
            </a:r>
            <a:r>
              <a:rPr sz="2500" spc="-15" dirty="0">
                <a:latin typeface="Arial" panose="020B0604020202020204"/>
                <a:cs typeface="Arial" panose="020B0604020202020204"/>
              </a:rPr>
              <a:t>a </a:t>
            </a:r>
            <a:r>
              <a:rPr sz="2500" spc="130" dirty="0">
                <a:latin typeface="Arial" panose="020B0604020202020204"/>
                <a:cs typeface="Arial" panose="020B0604020202020204"/>
              </a:rPr>
              <a:t>tapering </a:t>
            </a:r>
            <a:r>
              <a:rPr sz="2500" spc="180" dirty="0">
                <a:latin typeface="Arial" panose="020B0604020202020204"/>
                <a:cs typeface="Arial" panose="020B0604020202020204"/>
              </a:rPr>
              <a:t>of </a:t>
            </a:r>
            <a:r>
              <a:rPr sz="2500" spc="125" dirty="0">
                <a:latin typeface="Arial" panose="020B0604020202020204"/>
                <a:cs typeface="Arial" panose="020B0604020202020204"/>
              </a:rPr>
              <a:t>the</a:t>
            </a:r>
            <a:r>
              <a:rPr sz="2500" spc="6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80" dirty="0">
                <a:latin typeface="Arial" panose="020B0604020202020204"/>
                <a:cs typeface="Arial" panose="020B0604020202020204"/>
              </a:rPr>
              <a:t>dose.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 marL="268605" marR="64135" indent="-256540" algn="just">
              <a:lnSpc>
                <a:spcPts val="2700"/>
              </a:lnSpc>
              <a:spcBef>
                <a:spcPts val="440"/>
              </a:spcBef>
              <a:buClr>
                <a:srgbClr val="2CA1BE"/>
              </a:buClr>
              <a:buSzPct val="68000"/>
              <a:buChar char=""/>
              <a:tabLst>
                <a:tab pos="269240" algn="l"/>
              </a:tabLst>
            </a:pPr>
            <a:r>
              <a:rPr sz="2500" spc="145" dirty="0">
                <a:latin typeface="Arial" panose="020B0604020202020204"/>
                <a:cs typeface="Arial" panose="020B0604020202020204"/>
              </a:rPr>
              <a:t>At </a:t>
            </a:r>
            <a:r>
              <a:rPr sz="2500" spc="130" dirty="0">
                <a:latin typeface="Arial" panose="020B0604020202020204"/>
                <a:cs typeface="Arial" panose="020B0604020202020204"/>
              </a:rPr>
              <a:t>the </a:t>
            </a:r>
            <a:r>
              <a:rPr sz="2500" spc="140" dirty="0">
                <a:latin typeface="Arial" panose="020B0604020202020204"/>
                <a:cs typeface="Arial" panose="020B0604020202020204"/>
              </a:rPr>
              <a:t>beginning </a:t>
            </a:r>
            <a:r>
              <a:rPr sz="2500" spc="180" dirty="0">
                <a:latin typeface="Arial" panose="020B0604020202020204"/>
                <a:cs typeface="Arial" panose="020B0604020202020204"/>
              </a:rPr>
              <a:t>of </a:t>
            </a:r>
            <a:r>
              <a:rPr sz="2500" spc="130" dirty="0">
                <a:latin typeface="Arial" panose="020B0604020202020204"/>
                <a:cs typeface="Arial" panose="020B0604020202020204"/>
              </a:rPr>
              <a:t>the tapering </a:t>
            </a:r>
            <a:r>
              <a:rPr sz="2500" spc="180" dirty="0">
                <a:latin typeface="Arial" panose="020B0604020202020204"/>
                <a:cs typeface="Arial" panose="020B0604020202020204"/>
              </a:rPr>
              <a:t>of </a:t>
            </a:r>
            <a:r>
              <a:rPr sz="2500" spc="130" dirty="0">
                <a:latin typeface="Arial" panose="020B0604020202020204"/>
                <a:cs typeface="Arial" panose="020B0604020202020204"/>
              </a:rPr>
              <a:t>the</a:t>
            </a:r>
            <a:r>
              <a:rPr sz="2500" spc="-32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114" dirty="0">
                <a:latin typeface="Arial" panose="020B0604020202020204"/>
                <a:cs typeface="Arial" panose="020B0604020202020204"/>
              </a:rPr>
              <a:t>prednisone  </a:t>
            </a:r>
            <a:r>
              <a:rPr sz="2500" spc="80" dirty="0">
                <a:latin typeface="Arial" panose="020B0604020202020204"/>
                <a:cs typeface="Arial" panose="020B0604020202020204"/>
              </a:rPr>
              <a:t>dose, </a:t>
            </a:r>
            <a:r>
              <a:rPr sz="2500" spc="120" dirty="0">
                <a:latin typeface="Arial" panose="020B0604020202020204"/>
                <a:cs typeface="Arial" panose="020B0604020202020204"/>
              </a:rPr>
              <a:t>aspirin </a:t>
            </a:r>
            <a:r>
              <a:rPr sz="2500" spc="135" dirty="0">
                <a:latin typeface="Arial" panose="020B0604020202020204"/>
                <a:cs typeface="Arial" panose="020B0604020202020204"/>
              </a:rPr>
              <a:t>should </a:t>
            </a:r>
            <a:r>
              <a:rPr sz="2500" spc="85" dirty="0">
                <a:latin typeface="Arial" panose="020B0604020202020204"/>
                <a:cs typeface="Arial" panose="020B0604020202020204"/>
              </a:rPr>
              <a:t>be </a:t>
            </a:r>
            <a:r>
              <a:rPr sz="2500" spc="120" dirty="0">
                <a:latin typeface="Arial" panose="020B0604020202020204"/>
                <a:cs typeface="Arial" panose="020B0604020202020204"/>
              </a:rPr>
              <a:t>started </a:t>
            </a:r>
            <a:r>
              <a:rPr sz="2500" spc="114" dirty="0">
                <a:latin typeface="Arial" panose="020B0604020202020204"/>
                <a:cs typeface="Arial" panose="020B0604020202020204"/>
              </a:rPr>
              <a:t>at </a:t>
            </a:r>
            <a:r>
              <a:rPr sz="2500" spc="185" dirty="0">
                <a:latin typeface="Arial" panose="020B0604020202020204"/>
                <a:cs typeface="Arial" panose="020B0604020202020204"/>
              </a:rPr>
              <a:t>75 </a:t>
            </a:r>
            <a:r>
              <a:rPr sz="2500" spc="300" dirty="0">
                <a:latin typeface="Arial" panose="020B0604020202020204"/>
                <a:cs typeface="Arial" panose="020B0604020202020204"/>
              </a:rPr>
              <a:t>mg/kg/24</a:t>
            </a:r>
            <a:r>
              <a:rPr sz="25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170" dirty="0">
                <a:latin typeface="Arial" panose="020B0604020202020204"/>
                <a:cs typeface="Arial" panose="020B0604020202020204"/>
              </a:rPr>
              <a:t>hr  </a:t>
            </a:r>
            <a:r>
              <a:rPr sz="2500" spc="155" dirty="0">
                <a:latin typeface="Arial" panose="020B0604020202020204"/>
                <a:cs typeface="Arial" panose="020B0604020202020204"/>
              </a:rPr>
              <a:t>in </a:t>
            </a:r>
            <a:r>
              <a:rPr sz="2500" spc="185" dirty="0">
                <a:latin typeface="Arial" panose="020B0604020202020204"/>
                <a:cs typeface="Arial" panose="020B0604020202020204"/>
              </a:rPr>
              <a:t>4 </a:t>
            </a:r>
            <a:r>
              <a:rPr sz="2500" spc="125" dirty="0">
                <a:latin typeface="Arial" panose="020B0604020202020204"/>
                <a:cs typeface="Arial" panose="020B0604020202020204"/>
              </a:rPr>
              <a:t>divided </a:t>
            </a:r>
            <a:r>
              <a:rPr sz="2500" spc="65" dirty="0">
                <a:latin typeface="Arial" panose="020B0604020202020204"/>
                <a:cs typeface="Arial" panose="020B0604020202020204"/>
              </a:rPr>
              <a:t>doses </a:t>
            </a:r>
            <a:r>
              <a:rPr sz="2500" spc="180" dirty="0">
                <a:latin typeface="Arial" panose="020B0604020202020204"/>
                <a:cs typeface="Arial" panose="020B0604020202020204"/>
              </a:rPr>
              <a:t>for </a:t>
            </a:r>
            <a:r>
              <a:rPr sz="2500" spc="185" dirty="0">
                <a:latin typeface="Arial" panose="020B0604020202020204"/>
                <a:cs typeface="Arial" panose="020B0604020202020204"/>
              </a:rPr>
              <a:t>6</a:t>
            </a:r>
            <a:r>
              <a:rPr sz="2500" spc="-14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140" dirty="0">
                <a:latin typeface="Arial" panose="020B0604020202020204"/>
                <a:cs typeface="Arial" panose="020B0604020202020204"/>
              </a:rPr>
              <a:t>wk.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 marL="268605" marR="156210" indent="-256540">
              <a:lnSpc>
                <a:spcPts val="2700"/>
              </a:lnSpc>
              <a:spcBef>
                <a:spcPts val="41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45" dirty="0">
                <a:latin typeface="Arial" panose="020B0604020202020204"/>
                <a:cs typeface="Arial" panose="020B0604020202020204"/>
              </a:rPr>
              <a:t>During </a:t>
            </a:r>
            <a:r>
              <a:rPr sz="2500" spc="125" dirty="0">
                <a:latin typeface="Arial" panose="020B0604020202020204"/>
                <a:cs typeface="Arial" panose="020B0604020202020204"/>
              </a:rPr>
              <a:t>the </a:t>
            </a:r>
            <a:r>
              <a:rPr sz="2500" spc="175" dirty="0">
                <a:latin typeface="Arial" panose="020B0604020202020204"/>
                <a:cs typeface="Arial" panose="020B0604020202020204"/>
              </a:rPr>
              <a:t>full </a:t>
            </a:r>
            <a:r>
              <a:rPr sz="2500" spc="90" dirty="0">
                <a:latin typeface="Arial" panose="020B0604020202020204"/>
                <a:cs typeface="Arial" panose="020B0604020202020204"/>
              </a:rPr>
              <a:t>course </a:t>
            </a:r>
            <a:r>
              <a:rPr sz="2500" spc="180" dirty="0">
                <a:latin typeface="Arial" panose="020B0604020202020204"/>
                <a:cs typeface="Arial" panose="020B0604020202020204"/>
              </a:rPr>
              <a:t>of </a:t>
            </a:r>
            <a:r>
              <a:rPr sz="2500" spc="170" dirty="0">
                <a:latin typeface="Arial" panose="020B0604020202020204"/>
                <a:cs typeface="Arial" panose="020B0604020202020204"/>
              </a:rPr>
              <a:t>anti-inflammatory  </a:t>
            </a:r>
            <a:r>
              <a:rPr sz="2500" spc="105" dirty="0">
                <a:latin typeface="Arial" panose="020B0604020202020204"/>
                <a:cs typeface="Arial" panose="020B0604020202020204"/>
              </a:rPr>
              <a:t>therapy, </a:t>
            </a:r>
            <a:r>
              <a:rPr sz="2500" spc="90" dirty="0">
                <a:latin typeface="Arial" panose="020B0604020202020204"/>
                <a:cs typeface="Arial" panose="020B0604020202020204"/>
              </a:rPr>
              <a:t>antacids </a:t>
            </a:r>
            <a:r>
              <a:rPr sz="2500" spc="55" dirty="0">
                <a:latin typeface="Arial" panose="020B0604020202020204"/>
                <a:cs typeface="Arial" panose="020B0604020202020204"/>
              </a:rPr>
              <a:t>are </a:t>
            </a:r>
            <a:r>
              <a:rPr sz="2500" spc="100" dirty="0">
                <a:latin typeface="Arial" panose="020B0604020202020204"/>
                <a:cs typeface="Arial" panose="020B0604020202020204"/>
              </a:rPr>
              <a:t>added </a:t>
            </a:r>
            <a:r>
              <a:rPr sz="2500" spc="185" dirty="0">
                <a:latin typeface="Arial" panose="020B0604020202020204"/>
                <a:cs typeface="Arial" panose="020B0604020202020204"/>
              </a:rPr>
              <a:t>to </a:t>
            </a:r>
            <a:r>
              <a:rPr sz="2500" spc="95" dirty="0">
                <a:latin typeface="Arial" panose="020B0604020202020204"/>
                <a:cs typeface="Arial" panose="020B0604020202020204"/>
              </a:rPr>
              <a:t>overcome </a:t>
            </a:r>
            <a:r>
              <a:rPr sz="2500" spc="155" dirty="0">
                <a:latin typeface="Arial" panose="020B0604020202020204"/>
                <a:cs typeface="Arial" panose="020B0604020202020204"/>
              </a:rPr>
              <a:t>irritation  </a:t>
            </a:r>
            <a:r>
              <a:rPr sz="2500" spc="185" dirty="0">
                <a:latin typeface="Arial" panose="020B0604020202020204"/>
                <a:cs typeface="Arial" panose="020B0604020202020204"/>
              </a:rPr>
              <a:t>to </a:t>
            </a:r>
            <a:r>
              <a:rPr sz="2500" spc="110" dirty="0">
                <a:latin typeface="Arial" panose="020B0604020202020204"/>
                <a:cs typeface="Arial" panose="020B0604020202020204"/>
              </a:rPr>
              <a:t>gastric</a:t>
            </a:r>
            <a:r>
              <a:rPr sz="250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95" dirty="0">
                <a:latin typeface="Arial" panose="020B0604020202020204"/>
                <a:cs typeface="Arial" panose="020B0604020202020204"/>
              </a:rPr>
              <a:t>mucosa.</a:t>
            </a:r>
            <a:endParaRPr sz="2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7875" y="790575"/>
            <a:ext cx="5019675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AT THE END OF THIS LECTURE STUDENTS SHALL BE ABLE TO LEARN:</a:t>
            </a:r>
          </a:p>
          <a:p>
            <a:endParaRPr lang="en-US" dirty="0" smtClean="0"/>
          </a:p>
          <a:p>
            <a:r>
              <a:rPr lang="en-US" dirty="0" smtClean="0"/>
              <a:t> Definition and causes of Rheumatic fever</a:t>
            </a:r>
          </a:p>
          <a:p>
            <a:r>
              <a:rPr lang="en-US" dirty="0" smtClean="0"/>
              <a:t>Etiology of Rheumatic fever</a:t>
            </a:r>
          </a:p>
          <a:p>
            <a:r>
              <a:rPr lang="en-US" dirty="0" smtClean="0"/>
              <a:t>Pathophysiology of Rheumatic fever</a:t>
            </a:r>
          </a:p>
          <a:p>
            <a:r>
              <a:rPr lang="en-US" dirty="0" smtClean="0"/>
              <a:t>Signs and symptoms of Rheumatic fever</a:t>
            </a:r>
          </a:p>
          <a:p>
            <a:r>
              <a:rPr lang="en-US" dirty="0" smtClean="0"/>
              <a:t>Investigations</a:t>
            </a:r>
          </a:p>
          <a:p>
            <a:r>
              <a:rPr lang="en-US" dirty="0" smtClean="0"/>
              <a:t>Medical management</a:t>
            </a:r>
          </a:p>
          <a:p>
            <a:r>
              <a:rPr lang="en-US" dirty="0" smtClean="0"/>
              <a:t>Recent advances</a:t>
            </a:r>
          </a:p>
          <a:p>
            <a:r>
              <a:rPr lang="en-US" dirty="0" smtClean="0"/>
              <a:t>Ethics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95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8922" y="2529967"/>
            <a:ext cx="4319270" cy="18745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70" dirty="0">
                <a:latin typeface="Arial" panose="020B0604020202020204"/>
                <a:cs typeface="Arial" panose="020B0604020202020204"/>
              </a:rPr>
              <a:t>Digoxin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00" dirty="0">
                <a:latin typeface="Arial" panose="020B0604020202020204"/>
                <a:cs typeface="Arial" panose="020B0604020202020204"/>
              </a:rPr>
              <a:t>Fluid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and </a:t>
            </a:r>
            <a:r>
              <a:rPr sz="2700" spc="110" dirty="0">
                <a:latin typeface="Arial" panose="020B0604020202020204"/>
                <a:cs typeface="Arial" panose="020B0604020202020204"/>
              </a:rPr>
              <a:t>salt</a:t>
            </a:r>
            <a:r>
              <a:rPr sz="2700" spc="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restriction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20" dirty="0">
                <a:latin typeface="Arial" panose="020B0604020202020204"/>
                <a:cs typeface="Arial" panose="020B0604020202020204"/>
              </a:rPr>
              <a:t>Diuretics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114" dirty="0">
                <a:latin typeface="Arial" panose="020B0604020202020204"/>
                <a:cs typeface="Arial" panose="020B0604020202020204"/>
              </a:rPr>
              <a:t>Oxygen.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04925" y="1219200"/>
            <a:ext cx="35433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29028"/>
            <a:ext cx="7960995" cy="41935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35" dirty="0">
                <a:latin typeface="Arial" panose="020B0604020202020204"/>
                <a:cs typeface="Arial" panose="020B0604020202020204"/>
              </a:rPr>
              <a:t>Physical </a:t>
            </a:r>
            <a:r>
              <a:rPr sz="2500" spc="105" dirty="0">
                <a:latin typeface="Arial" panose="020B0604020202020204"/>
                <a:cs typeface="Arial" panose="020B0604020202020204"/>
              </a:rPr>
              <a:t>and </a:t>
            </a:r>
            <a:r>
              <a:rPr sz="2500" spc="130" dirty="0">
                <a:latin typeface="Arial" panose="020B0604020202020204"/>
                <a:cs typeface="Arial" panose="020B0604020202020204"/>
              </a:rPr>
              <a:t>emotional </a:t>
            </a:r>
            <a:r>
              <a:rPr sz="2500" spc="80" dirty="0">
                <a:latin typeface="Arial" panose="020B0604020202020204"/>
                <a:cs typeface="Arial" panose="020B0604020202020204"/>
              </a:rPr>
              <a:t>stress </a:t>
            </a:r>
            <a:r>
              <a:rPr sz="2500" spc="135" dirty="0">
                <a:latin typeface="Arial" panose="020B0604020202020204"/>
                <a:cs typeface="Arial" panose="020B0604020202020204"/>
              </a:rPr>
              <a:t>should </a:t>
            </a:r>
            <a:r>
              <a:rPr sz="2500" spc="90" dirty="0">
                <a:latin typeface="Arial" panose="020B0604020202020204"/>
                <a:cs typeface="Arial" panose="020B0604020202020204"/>
              </a:rPr>
              <a:t>be</a:t>
            </a:r>
            <a:r>
              <a:rPr sz="2500" spc="100" dirty="0">
                <a:latin typeface="Arial" panose="020B0604020202020204"/>
                <a:cs typeface="Arial" panose="020B0604020202020204"/>
              </a:rPr>
              <a:t> reduced.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 marL="268605" marR="5715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  <a:tab pos="1732280" algn="l"/>
                <a:tab pos="2182495" algn="l"/>
                <a:tab pos="4033520" algn="l"/>
                <a:tab pos="5563870" algn="l"/>
                <a:tab pos="6144260" algn="l"/>
              </a:tabLst>
            </a:pPr>
            <a:r>
              <a:rPr sz="2500" spc="105" dirty="0">
                <a:latin typeface="Arial" panose="020B0604020202020204"/>
                <a:cs typeface="Arial" panose="020B0604020202020204"/>
              </a:rPr>
              <a:t>Injecti</a:t>
            </a:r>
            <a:r>
              <a:rPr sz="2500" spc="165" dirty="0">
                <a:latin typeface="Arial" panose="020B0604020202020204"/>
                <a:cs typeface="Arial" panose="020B0604020202020204"/>
              </a:rPr>
              <a:t>o</a:t>
            </a:r>
            <a:r>
              <a:rPr sz="2500" spc="155" dirty="0">
                <a:latin typeface="Arial" panose="020B0604020202020204"/>
                <a:cs typeface="Arial" panose="020B0604020202020204"/>
              </a:rPr>
              <a:t>n</a:t>
            </a:r>
            <a:r>
              <a:rPr sz="2500" dirty="0">
                <a:latin typeface="Arial" panose="020B0604020202020204"/>
                <a:cs typeface="Arial" panose="020B0604020202020204"/>
              </a:rPr>
              <a:t>	</a:t>
            </a:r>
            <a:r>
              <a:rPr sz="2500" spc="180" dirty="0">
                <a:latin typeface="Arial" panose="020B0604020202020204"/>
                <a:cs typeface="Arial" panose="020B0604020202020204"/>
              </a:rPr>
              <a:t>of</a:t>
            </a:r>
            <a:r>
              <a:rPr sz="2500" dirty="0">
                <a:latin typeface="Arial" panose="020B0604020202020204"/>
                <a:cs typeface="Arial" panose="020B0604020202020204"/>
              </a:rPr>
              <a:t>	</a:t>
            </a:r>
            <a:r>
              <a:rPr sz="2500" spc="105" dirty="0">
                <a:latin typeface="Arial" panose="020B0604020202020204"/>
                <a:cs typeface="Arial" panose="020B0604020202020204"/>
              </a:rPr>
              <a:t>be</a:t>
            </a:r>
            <a:r>
              <a:rPr sz="2500" spc="120" dirty="0">
                <a:latin typeface="Arial" panose="020B0604020202020204"/>
                <a:cs typeface="Arial" panose="020B0604020202020204"/>
              </a:rPr>
              <a:t>n</a:t>
            </a:r>
            <a:r>
              <a:rPr sz="2500" spc="114" dirty="0">
                <a:latin typeface="Arial" panose="020B0604020202020204"/>
                <a:cs typeface="Arial" panose="020B0604020202020204"/>
              </a:rPr>
              <a:t>zathin</a:t>
            </a:r>
            <a:r>
              <a:rPr sz="2500" spc="150" dirty="0">
                <a:latin typeface="Arial" panose="020B0604020202020204"/>
                <a:cs typeface="Arial" panose="020B0604020202020204"/>
              </a:rPr>
              <a:t>e</a:t>
            </a:r>
            <a:r>
              <a:rPr sz="2500" dirty="0">
                <a:latin typeface="Arial" panose="020B0604020202020204"/>
                <a:cs typeface="Arial" panose="020B0604020202020204"/>
              </a:rPr>
              <a:t>	</a:t>
            </a:r>
            <a:r>
              <a:rPr sz="2500" spc="120" dirty="0">
                <a:latin typeface="Arial" panose="020B0604020202020204"/>
                <a:cs typeface="Arial" panose="020B0604020202020204"/>
              </a:rPr>
              <a:t>penicilli</a:t>
            </a:r>
            <a:r>
              <a:rPr sz="2500" spc="195" dirty="0">
                <a:latin typeface="Arial" panose="020B0604020202020204"/>
                <a:cs typeface="Arial" panose="020B0604020202020204"/>
              </a:rPr>
              <a:t>n</a:t>
            </a:r>
            <a:r>
              <a:rPr sz="2500" dirty="0">
                <a:latin typeface="Arial" panose="020B0604020202020204"/>
                <a:cs typeface="Arial" panose="020B0604020202020204"/>
              </a:rPr>
              <a:t>	</a:t>
            </a:r>
            <a:r>
              <a:rPr sz="2500" spc="180" dirty="0">
                <a:latin typeface="Arial" panose="020B0604020202020204"/>
                <a:cs typeface="Arial" panose="020B0604020202020204"/>
              </a:rPr>
              <a:t>for</a:t>
            </a:r>
            <a:r>
              <a:rPr sz="2500" dirty="0">
                <a:latin typeface="Arial" panose="020B0604020202020204"/>
                <a:cs typeface="Arial" panose="020B0604020202020204"/>
              </a:rPr>
              <a:t>	</a:t>
            </a:r>
            <a:r>
              <a:rPr sz="2500" spc="145" dirty="0">
                <a:latin typeface="Arial" panose="020B0604020202020204"/>
                <a:cs typeface="Arial" panose="020B0604020202020204"/>
              </a:rPr>
              <a:t>proph</a:t>
            </a:r>
            <a:r>
              <a:rPr sz="2500" spc="150" dirty="0">
                <a:latin typeface="Arial" panose="020B0604020202020204"/>
                <a:cs typeface="Arial" panose="020B0604020202020204"/>
              </a:rPr>
              <a:t>y</a:t>
            </a:r>
            <a:r>
              <a:rPr sz="2500" spc="125" dirty="0">
                <a:latin typeface="Arial" panose="020B0604020202020204"/>
                <a:cs typeface="Arial" panose="020B0604020202020204"/>
              </a:rPr>
              <a:t>la</a:t>
            </a:r>
            <a:r>
              <a:rPr sz="2500" spc="185" dirty="0">
                <a:latin typeface="Arial" panose="020B0604020202020204"/>
                <a:cs typeface="Arial" panose="020B0604020202020204"/>
              </a:rPr>
              <a:t>x</a:t>
            </a:r>
            <a:r>
              <a:rPr sz="2500" spc="75" dirty="0">
                <a:latin typeface="Arial" panose="020B0604020202020204"/>
                <a:cs typeface="Arial" panose="020B0604020202020204"/>
              </a:rPr>
              <a:t>is  </a:t>
            </a:r>
            <a:r>
              <a:rPr sz="2500" spc="114" dirty="0">
                <a:latin typeface="Arial" panose="020B0604020202020204"/>
                <a:cs typeface="Arial" panose="020B0604020202020204"/>
              </a:rPr>
              <a:t>indicated </a:t>
            </a:r>
            <a:r>
              <a:rPr sz="2500" spc="5" dirty="0">
                <a:latin typeface="Arial" panose="020B0604020202020204"/>
                <a:cs typeface="Arial" panose="020B0604020202020204"/>
              </a:rPr>
              <a:t>as </a:t>
            </a:r>
            <a:r>
              <a:rPr sz="2500" spc="155" dirty="0">
                <a:latin typeface="Arial" panose="020B0604020202020204"/>
                <a:cs typeface="Arial" panose="020B0604020202020204"/>
              </a:rPr>
              <a:t>in </a:t>
            </a:r>
            <a:r>
              <a:rPr sz="2500" spc="140" dirty="0">
                <a:latin typeface="Arial" panose="020B0604020202020204"/>
                <a:cs typeface="Arial" panose="020B0604020202020204"/>
              </a:rPr>
              <a:t>other </a:t>
            </a:r>
            <a:r>
              <a:rPr sz="2500" spc="125" dirty="0">
                <a:latin typeface="Arial" panose="020B0604020202020204"/>
                <a:cs typeface="Arial" panose="020B0604020202020204"/>
              </a:rPr>
              <a:t>rheumatic</a:t>
            </a:r>
            <a:r>
              <a:rPr sz="2500" spc="65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114" dirty="0">
                <a:latin typeface="Arial" panose="020B0604020202020204"/>
                <a:cs typeface="Arial" panose="020B0604020202020204"/>
              </a:rPr>
              <a:t>patients.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  <a:tab pos="3051810" algn="l"/>
                <a:tab pos="4156710" algn="l"/>
                <a:tab pos="4886960" algn="l"/>
                <a:tab pos="6231255" algn="l"/>
                <a:tab pos="6737350" algn="l"/>
              </a:tabLst>
            </a:pPr>
            <a:r>
              <a:rPr sz="2500" spc="175" dirty="0">
                <a:latin typeface="Arial" panose="020B0604020202020204"/>
                <a:cs typeface="Arial" panose="020B0604020202020204"/>
              </a:rPr>
              <a:t>Ant</a:t>
            </a:r>
            <a:r>
              <a:rPr sz="2500" spc="80" dirty="0">
                <a:latin typeface="Arial" panose="020B0604020202020204"/>
                <a:cs typeface="Arial" panose="020B0604020202020204"/>
              </a:rPr>
              <a:t>i</a:t>
            </a:r>
            <a:r>
              <a:rPr sz="2500" spc="615" dirty="0">
                <a:latin typeface="Arial" panose="020B0604020202020204"/>
                <a:cs typeface="Arial" panose="020B0604020202020204"/>
              </a:rPr>
              <a:t>-</a:t>
            </a:r>
            <a:r>
              <a:rPr sz="2500" spc="85" dirty="0">
                <a:latin typeface="Arial" panose="020B0604020202020204"/>
                <a:cs typeface="Arial" panose="020B0604020202020204"/>
              </a:rPr>
              <a:t>i</a:t>
            </a:r>
            <a:r>
              <a:rPr sz="2500" spc="229" dirty="0">
                <a:latin typeface="Arial" panose="020B0604020202020204"/>
                <a:cs typeface="Arial" panose="020B0604020202020204"/>
              </a:rPr>
              <a:t>n</a:t>
            </a:r>
            <a:r>
              <a:rPr sz="2500" spc="150" dirty="0">
                <a:latin typeface="Arial" panose="020B0604020202020204"/>
                <a:cs typeface="Arial" panose="020B0604020202020204"/>
              </a:rPr>
              <a:t>falma</a:t>
            </a:r>
            <a:r>
              <a:rPr sz="2500" spc="90" dirty="0">
                <a:latin typeface="Arial" panose="020B0604020202020204"/>
                <a:cs typeface="Arial" panose="020B0604020202020204"/>
              </a:rPr>
              <a:t>t</a:t>
            </a:r>
            <a:r>
              <a:rPr sz="2500" spc="114" dirty="0">
                <a:latin typeface="Arial" panose="020B0604020202020204"/>
                <a:cs typeface="Arial" panose="020B0604020202020204"/>
              </a:rPr>
              <a:t>or</a:t>
            </a:r>
            <a:r>
              <a:rPr sz="2500" spc="135" dirty="0">
                <a:latin typeface="Arial" panose="020B0604020202020204"/>
                <a:cs typeface="Arial" panose="020B0604020202020204"/>
              </a:rPr>
              <a:t>y</a:t>
            </a:r>
            <a:r>
              <a:rPr sz="2500" dirty="0">
                <a:latin typeface="Arial" panose="020B0604020202020204"/>
                <a:cs typeface="Arial" panose="020B0604020202020204"/>
              </a:rPr>
              <a:t>	</a:t>
            </a:r>
            <a:r>
              <a:rPr sz="2500" spc="190" dirty="0">
                <a:latin typeface="Arial" panose="020B0604020202020204"/>
                <a:cs typeface="Arial" panose="020B0604020202020204"/>
              </a:rPr>
              <a:t>d</a:t>
            </a:r>
            <a:r>
              <a:rPr sz="2500" spc="125" dirty="0">
                <a:latin typeface="Arial" panose="020B0604020202020204"/>
                <a:cs typeface="Arial" panose="020B0604020202020204"/>
              </a:rPr>
              <a:t>rug</a:t>
            </a:r>
            <a:r>
              <a:rPr sz="2500" spc="135" dirty="0">
                <a:latin typeface="Arial" panose="020B0604020202020204"/>
                <a:cs typeface="Arial" panose="020B0604020202020204"/>
              </a:rPr>
              <a:t>s</a:t>
            </a:r>
            <a:r>
              <a:rPr sz="2500" dirty="0">
                <a:latin typeface="Arial" panose="020B0604020202020204"/>
                <a:cs typeface="Arial" panose="020B0604020202020204"/>
              </a:rPr>
              <a:t>	</a:t>
            </a:r>
            <a:r>
              <a:rPr sz="2500" spc="180" dirty="0">
                <a:latin typeface="Arial" panose="020B0604020202020204"/>
                <a:cs typeface="Arial" panose="020B0604020202020204"/>
              </a:rPr>
              <a:t>not</a:t>
            </a:r>
            <a:r>
              <a:rPr sz="2500" dirty="0">
                <a:latin typeface="Arial" panose="020B0604020202020204"/>
                <a:cs typeface="Arial" panose="020B0604020202020204"/>
              </a:rPr>
              <a:t>	</a:t>
            </a:r>
            <a:r>
              <a:rPr sz="2500" spc="85" dirty="0">
                <a:latin typeface="Arial" panose="020B0604020202020204"/>
                <a:cs typeface="Arial" panose="020B0604020202020204"/>
              </a:rPr>
              <a:t>needed</a:t>
            </a:r>
            <a:r>
              <a:rPr sz="2500" dirty="0">
                <a:latin typeface="Arial" panose="020B0604020202020204"/>
                <a:cs typeface="Arial" panose="020B0604020202020204"/>
              </a:rPr>
              <a:t>	</a:t>
            </a:r>
            <a:r>
              <a:rPr sz="2500" spc="85" dirty="0">
                <a:latin typeface="Arial" panose="020B0604020202020204"/>
                <a:cs typeface="Arial" panose="020B0604020202020204"/>
              </a:rPr>
              <a:t>i</a:t>
            </a:r>
            <a:r>
              <a:rPr sz="2500" spc="229" dirty="0">
                <a:latin typeface="Arial" panose="020B0604020202020204"/>
                <a:cs typeface="Arial" panose="020B0604020202020204"/>
              </a:rPr>
              <a:t>n</a:t>
            </a:r>
            <a:r>
              <a:rPr sz="2500" dirty="0">
                <a:latin typeface="Arial" panose="020B0604020202020204"/>
                <a:cs typeface="Arial" panose="020B0604020202020204"/>
              </a:rPr>
              <a:t>	</a:t>
            </a:r>
            <a:r>
              <a:rPr sz="2500" spc="85" dirty="0">
                <a:latin typeface="Arial" panose="020B0604020202020204"/>
                <a:cs typeface="Arial" panose="020B0604020202020204"/>
              </a:rPr>
              <a:t>is</a:t>
            </a:r>
            <a:r>
              <a:rPr sz="2500" spc="145" dirty="0">
                <a:latin typeface="Arial" panose="020B0604020202020204"/>
                <a:cs typeface="Arial" panose="020B0604020202020204"/>
              </a:rPr>
              <a:t>o</a:t>
            </a:r>
            <a:r>
              <a:rPr sz="2500" spc="95" dirty="0">
                <a:latin typeface="Arial" panose="020B0604020202020204"/>
                <a:cs typeface="Arial" panose="020B0604020202020204"/>
              </a:rPr>
              <a:t>lated  </a:t>
            </a:r>
            <a:r>
              <a:rPr sz="2500" spc="80" dirty="0">
                <a:latin typeface="Arial" panose="020B0604020202020204"/>
                <a:cs typeface="Arial" panose="020B0604020202020204"/>
              </a:rPr>
              <a:t>chorea.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500" spc="45" dirty="0">
                <a:latin typeface="Arial" panose="020B0604020202020204"/>
                <a:cs typeface="Arial" panose="020B0604020202020204"/>
              </a:rPr>
              <a:t>For </a:t>
            </a:r>
            <a:r>
              <a:rPr sz="2500" spc="40" dirty="0">
                <a:latin typeface="Arial" panose="020B0604020202020204"/>
                <a:cs typeface="Arial" panose="020B0604020202020204"/>
              </a:rPr>
              <a:t>severe</a:t>
            </a:r>
            <a:r>
              <a:rPr sz="2500" spc="12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110" dirty="0">
                <a:latin typeface="Arial" panose="020B0604020202020204"/>
                <a:cs typeface="Arial" panose="020B0604020202020204"/>
              </a:rPr>
              <a:t>cases-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00" dirty="0">
                <a:latin typeface="Arial" panose="020B0604020202020204"/>
                <a:cs typeface="Arial" panose="020B0604020202020204"/>
              </a:rPr>
              <a:t>Phenobarbitone</a:t>
            </a:r>
            <a:r>
              <a:rPr sz="2500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190" dirty="0">
                <a:latin typeface="Arial" panose="020B0604020202020204"/>
                <a:cs typeface="Arial" panose="020B0604020202020204"/>
              </a:rPr>
              <a:t>15</a:t>
            </a:r>
            <a:r>
              <a:rPr sz="2500" spc="7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190" dirty="0">
                <a:latin typeface="Arial" panose="020B0604020202020204"/>
                <a:cs typeface="Arial" panose="020B0604020202020204"/>
              </a:rPr>
              <a:t>to</a:t>
            </a:r>
            <a:r>
              <a:rPr sz="2500" spc="10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190" dirty="0">
                <a:latin typeface="Arial" panose="020B0604020202020204"/>
                <a:cs typeface="Arial" panose="020B0604020202020204"/>
              </a:rPr>
              <a:t>30</a:t>
            </a:r>
            <a:r>
              <a:rPr sz="2500" spc="7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200" dirty="0">
                <a:latin typeface="Arial" panose="020B0604020202020204"/>
                <a:cs typeface="Arial" panose="020B0604020202020204"/>
              </a:rPr>
              <a:t>mg</a:t>
            </a:r>
            <a:r>
              <a:rPr sz="2500" spc="114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50" dirty="0">
                <a:latin typeface="Arial" panose="020B0604020202020204"/>
                <a:cs typeface="Arial" panose="020B0604020202020204"/>
              </a:rPr>
              <a:t>every</a:t>
            </a:r>
            <a:r>
              <a:rPr sz="2500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185" dirty="0">
                <a:latin typeface="Arial" panose="020B0604020202020204"/>
                <a:cs typeface="Arial" panose="020B0604020202020204"/>
              </a:rPr>
              <a:t>6</a:t>
            </a:r>
            <a:r>
              <a:rPr sz="2500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190" dirty="0">
                <a:latin typeface="Arial" panose="020B0604020202020204"/>
                <a:cs typeface="Arial" panose="020B0604020202020204"/>
              </a:rPr>
              <a:t>to</a:t>
            </a:r>
            <a:r>
              <a:rPr sz="2500" spc="95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185" dirty="0">
                <a:latin typeface="Arial" panose="020B0604020202020204"/>
                <a:cs typeface="Arial" panose="020B0604020202020204"/>
              </a:rPr>
              <a:t>8</a:t>
            </a:r>
            <a:r>
              <a:rPr sz="2500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125" dirty="0">
                <a:latin typeface="Arial" panose="020B0604020202020204"/>
                <a:cs typeface="Arial" panose="020B0604020202020204"/>
              </a:rPr>
              <a:t>hours.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20" dirty="0">
                <a:latin typeface="Arial" panose="020B0604020202020204"/>
                <a:cs typeface="Arial" panose="020B0604020202020204"/>
              </a:rPr>
              <a:t>Haloperidol </a:t>
            </a:r>
            <a:r>
              <a:rPr sz="2500" spc="185" dirty="0">
                <a:latin typeface="Arial" panose="020B0604020202020204"/>
                <a:cs typeface="Arial" panose="020B0604020202020204"/>
              </a:rPr>
              <a:t>(0.01-0.03 </a:t>
            </a:r>
            <a:r>
              <a:rPr sz="2500" spc="335" dirty="0">
                <a:latin typeface="Arial" panose="020B0604020202020204"/>
                <a:cs typeface="Arial" panose="020B0604020202020204"/>
              </a:rPr>
              <a:t>mg/kg/ </a:t>
            </a:r>
            <a:r>
              <a:rPr sz="2500" spc="180" dirty="0">
                <a:latin typeface="Arial" panose="020B0604020202020204"/>
                <a:cs typeface="Arial" panose="020B0604020202020204"/>
              </a:rPr>
              <a:t>24 </a:t>
            </a:r>
            <a:r>
              <a:rPr sz="2500" spc="170" dirty="0">
                <a:latin typeface="Arial" panose="020B0604020202020204"/>
                <a:cs typeface="Arial" panose="020B0604020202020204"/>
              </a:rPr>
              <a:t>hr </a:t>
            </a:r>
            <a:r>
              <a:rPr sz="2500" spc="125" dirty="0">
                <a:latin typeface="Arial" panose="020B0604020202020204"/>
                <a:cs typeface="Arial" panose="020B0604020202020204"/>
              </a:rPr>
              <a:t>divided</a:t>
            </a:r>
            <a:r>
              <a:rPr sz="2500" spc="15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175" dirty="0">
                <a:latin typeface="Arial" panose="020B0604020202020204"/>
                <a:cs typeface="Arial" panose="020B0604020202020204"/>
              </a:rPr>
              <a:t>bid  </a:t>
            </a:r>
            <a:r>
              <a:rPr sz="2500" spc="-105" dirty="0">
                <a:latin typeface="Arial" panose="020B0604020202020204"/>
                <a:cs typeface="Arial" panose="020B0604020202020204"/>
              </a:rPr>
              <a:t>PO)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25" dirty="0">
                <a:latin typeface="Arial" panose="020B0604020202020204"/>
                <a:cs typeface="Arial" panose="020B0604020202020204"/>
              </a:rPr>
              <a:t>Chlorpromazine(0.5 </a:t>
            </a:r>
            <a:r>
              <a:rPr sz="2500" spc="280" dirty="0">
                <a:latin typeface="Arial" panose="020B0604020202020204"/>
                <a:cs typeface="Arial" panose="020B0604020202020204"/>
              </a:rPr>
              <a:t>mg/kg </a:t>
            </a:r>
            <a:r>
              <a:rPr sz="2500" spc="180" dirty="0">
                <a:latin typeface="Arial" panose="020B0604020202020204"/>
                <a:cs typeface="Arial" panose="020B0604020202020204"/>
              </a:rPr>
              <a:t>q </a:t>
            </a:r>
            <a:r>
              <a:rPr sz="2500" spc="325" dirty="0">
                <a:latin typeface="Arial" panose="020B0604020202020204"/>
                <a:cs typeface="Arial" panose="020B0604020202020204"/>
              </a:rPr>
              <a:t>4-6 </a:t>
            </a:r>
            <a:r>
              <a:rPr sz="2500" spc="170" dirty="0">
                <a:latin typeface="Arial" panose="020B0604020202020204"/>
                <a:cs typeface="Arial" panose="020B0604020202020204"/>
              </a:rPr>
              <a:t>hr</a:t>
            </a:r>
            <a:r>
              <a:rPr sz="2500" spc="-45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-105" dirty="0">
                <a:latin typeface="Arial" panose="020B0604020202020204"/>
                <a:cs typeface="Arial" panose="020B0604020202020204"/>
              </a:rPr>
              <a:t>PO)</a:t>
            </a:r>
            <a:endParaRPr sz="2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7975" y="495300"/>
            <a:ext cx="3476625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889505"/>
            <a:ext cx="7907655" cy="3007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76580" indent="-256540" algn="just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000"/>
              <a:buChar char=""/>
              <a:tabLst>
                <a:tab pos="269240" algn="l"/>
              </a:tabLst>
            </a:pPr>
            <a:r>
              <a:rPr sz="2700" spc="70" dirty="0">
                <a:latin typeface="Arial" panose="020B0604020202020204"/>
                <a:cs typeface="Arial" panose="020B0604020202020204"/>
              </a:rPr>
              <a:t>The </a:t>
            </a:r>
            <a:r>
              <a:rPr sz="2700" spc="155" dirty="0">
                <a:latin typeface="Arial" panose="020B0604020202020204"/>
                <a:cs typeface="Arial" panose="020B0604020202020204"/>
              </a:rPr>
              <a:t>more </a:t>
            </a:r>
            <a:r>
              <a:rPr sz="2700" spc="55" dirty="0">
                <a:latin typeface="Arial" panose="020B0604020202020204"/>
                <a:cs typeface="Arial" panose="020B0604020202020204"/>
              </a:rPr>
              <a:t>sever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the </a:t>
            </a:r>
            <a:r>
              <a:rPr sz="2700" spc="80" dirty="0">
                <a:latin typeface="Arial" panose="020B0604020202020204"/>
                <a:cs typeface="Arial" panose="020B0604020202020204"/>
              </a:rPr>
              <a:t>cardiac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involvement </a:t>
            </a:r>
            <a:r>
              <a:rPr sz="2700" spc="-10" dirty="0">
                <a:latin typeface="Arial" panose="020B0604020202020204"/>
                <a:cs typeface="Arial" panose="020B0604020202020204"/>
              </a:rPr>
              <a:t>at 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the </a:t>
            </a:r>
            <a:r>
              <a:rPr sz="2700" spc="170" dirty="0">
                <a:latin typeface="Arial" panose="020B0604020202020204"/>
                <a:cs typeface="Arial" panose="020B0604020202020204"/>
              </a:rPr>
              <a:t>time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the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patient </a:t>
            </a:r>
            <a:r>
              <a:rPr sz="2700" spc="180" dirty="0">
                <a:latin typeface="Arial" panose="020B0604020202020204"/>
                <a:cs typeface="Arial" panose="020B0604020202020204"/>
              </a:rPr>
              <a:t>first </a:t>
            </a:r>
            <a:r>
              <a:rPr sz="2700" spc="60" dirty="0">
                <a:latin typeface="Arial" panose="020B0604020202020204"/>
                <a:cs typeface="Arial" panose="020B0604020202020204"/>
              </a:rPr>
              <a:t>seen,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greater 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the 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incidence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residual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heart</a:t>
            </a:r>
            <a:r>
              <a:rPr sz="27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60" dirty="0">
                <a:latin typeface="Arial" panose="020B0604020202020204"/>
                <a:cs typeface="Arial" panose="020B0604020202020204"/>
              </a:rPr>
              <a:t>disease.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latin typeface="Arial" panose="020B0604020202020204"/>
                <a:cs typeface="Arial" panose="020B0604020202020204"/>
              </a:rPr>
              <a:t>The 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severity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95" dirty="0">
                <a:latin typeface="Arial" panose="020B0604020202020204"/>
                <a:cs typeface="Arial" panose="020B0604020202020204"/>
              </a:rPr>
              <a:t>valvular </a:t>
            </a:r>
            <a:r>
              <a:rPr sz="2700" spc="130" dirty="0">
                <a:latin typeface="Arial" panose="020B0604020202020204"/>
                <a:cs typeface="Arial" panose="020B0604020202020204"/>
              </a:rPr>
              <a:t>involvement </a:t>
            </a:r>
            <a:r>
              <a:rPr sz="2700" spc="65" dirty="0">
                <a:latin typeface="Arial" panose="020B0604020202020204"/>
                <a:cs typeface="Arial" panose="020B0604020202020204"/>
              </a:rPr>
              <a:t>increases  </a:t>
            </a:r>
            <a:r>
              <a:rPr sz="2700" spc="180" dirty="0">
                <a:latin typeface="Arial" panose="020B0604020202020204"/>
                <a:cs typeface="Arial" panose="020B0604020202020204"/>
              </a:rPr>
              <a:t>with </a:t>
            </a:r>
            <a:r>
              <a:rPr sz="2700" spc="45" dirty="0">
                <a:latin typeface="Arial" panose="020B0604020202020204"/>
                <a:cs typeface="Arial" panose="020B0604020202020204"/>
              </a:rPr>
              <a:t>each</a:t>
            </a:r>
            <a:r>
              <a:rPr sz="27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recurrence.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89598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85" dirty="0">
                <a:latin typeface="Arial" panose="020B0604020202020204"/>
                <a:cs typeface="Arial" panose="020B0604020202020204"/>
              </a:rPr>
              <a:t>Valvular </a:t>
            </a:r>
            <a:r>
              <a:rPr sz="2700" spc="55" dirty="0">
                <a:latin typeface="Arial" panose="020B0604020202020204"/>
                <a:cs typeface="Arial" panose="020B0604020202020204"/>
              </a:rPr>
              <a:t>disease </a:t>
            </a:r>
            <a:r>
              <a:rPr sz="2700" spc="80" dirty="0">
                <a:latin typeface="Arial" panose="020B0604020202020204"/>
                <a:cs typeface="Arial" panose="020B0604020202020204"/>
              </a:rPr>
              <a:t>resolve </a:t>
            </a:r>
            <a:r>
              <a:rPr sz="2700" spc="155" dirty="0">
                <a:latin typeface="Arial" panose="020B0604020202020204"/>
                <a:cs typeface="Arial" panose="020B0604020202020204"/>
              </a:rPr>
              <a:t>more 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frequently 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when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prophylaxis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is</a:t>
            </a:r>
            <a:r>
              <a:rPr sz="27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45" dirty="0">
                <a:latin typeface="Arial" panose="020B0604020202020204"/>
                <a:cs typeface="Arial" panose="020B0604020202020204"/>
              </a:rPr>
              <a:t>followed.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0" y="847725"/>
            <a:ext cx="1676400" cy="371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959347"/>
            <a:ext cx="7748905" cy="27895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800" spc="10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Prophylaxis</a:t>
            </a:r>
            <a:r>
              <a:rPr sz="2800" spc="9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160" dirty="0">
                <a:latin typeface="Arial" panose="020B0604020202020204"/>
                <a:cs typeface="Arial" panose="020B0604020202020204"/>
              </a:rPr>
              <a:t>–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  <a:tab pos="1997710" algn="l"/>
              </a:tabLst>
            </a:pPr>
            <a:r>
              <a:rPr sz="2800" spc="150" dirty="0">
                <a:latin typeface="Arial" panose="020B0604020202020204"/>
                <a:cs typeface="Arial" panose="020B0604020202020204"/>
              </a:rPr>
              <a:t>Duration	</a:t>
            </a:r>
            <a:r>
              <a:rPr sz="2800" spc="85" dirty="0">
                <a:latin typeface="Arial" panose="020B0604020202020204"/>
                <a:cs typeface="Arial" panose="020B0604020202020204"/>
              </a:rPr>
              <a:t>Ideally</a:t>
            </a:r>
            <a:r>
              <a:rPr sz="2800" spc="13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145" dirty="0">
                <a:latin typeface="Arial" panose="020B0604020202020204"/>
                <a:cs typeface="Arial" panose="020B0604020202020204"/>
              </a:rPr>
              <a:t>indefinitely.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55" dirty="0">
                <a:latin typeface="Arial" panose="020B0604020202020204"/>
                <a:cs typeface="Arial" panose="020B0604020202020204"/>
              </a:rPr>
              <a:t>Up </a:t>
            </a:r>
            <a:r>
              <a:rPr sz="2800" spc="204" dirty="0">
                <a:latin typeface="Arial" panose="020B0604020202020204"/>
                <a:cs typeface="Arial" panose="020B0604020202020204"/>
              </a:rPr>
              <a:t>to 21to 25 </a:t>
            </a:r>
            <a:r>
              <a:rPr sz="2800" spc="95" dirty="0">
                <a:latin typeface="Arial" panose="020B0604020202020204"/>
                <a:cs typeface="Arial" panose="020B0604020202020204"/>
              </a:rPr>
              <a:t>yrs </a:t>
            </a:r>
            <a:r>
              <a:rPr sz="2800" spc="215" dirty="0">
                <a:latin typeface="Arial" panose="020B0604020202020204"/>
                <a:cs typeface="Arial" panose="020B0604020202020204"/>
              </a:rPr>
              <a:t>if </a:t>
            </a:r>
            <a:r>
              <a:rPr sz="2800" spc="165" dirty="0">
                <a:latin typeface="Arial" panose="020B0604020202020204"/>
                <a:cs typeface="Arial" panose="020B0604020202020204"/>
              </a:rPr>
              <a:t>no </a:t>
            </a:r>
            <a:r>
              <a:rPr sz="2800" spc="75" dirty="0">
                <a:latin typeface="Arial" panose="020B0604020202020204"/>
                <a:cs typeface="Arial" panose="020B0604020202020204"/>
              </a:rPr>
              <a:t>evidence </a:t>
            </a:r>
            <a:r>
              <a:rPr sz="2800" spc="200" dirty="0">
                <a:latin typeface="Arial" panose="020B0604020202020204"/>
                <a:cs typeface="Arial" panose="020B0604020202020204"/>
              </a:rPr>
              <a:t>of</a:t>
            </a:r>
            <a:r>
              <a:rPr sz="2800" spc="-13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100" dirty="0">
                <a:latin typeface="Arial" panose="020B0604020202020204"/>
                <a:cs typeface="Arial" panose="020B0604020202020204"/>
              </a:rPr>
              <a:t>valvular  </a:t>
            </a:r>
            <a:r>
              <a:rPr sz="2800" spc="130" dirty="0">
                <a:latin typeface="Arial" panose="020B0604020202020204"/>
                <a:cs typeface="Arial" panose="020B0604020202020204"/>
              </a:rPr>
              <a:t>involvement.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10033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800" spc="45" dirty="0">
                <a:latin typeface="Arial" panose="020B0604020202020204"/>
                <a:cs typeface="Arial" panose="020B0604020202020204"/>
              </a:rPr>
              <a:t>Chance </a:t>
            </a:r>
            <a:r>
              <a:rPr sz="2800" spc="200" dirty="0">
                <a:latin typeface="Arial" panose="020B0604020202020204"/>
                <a:cs typeface="Arial" panose="020B0604020202020204"/>
              </a:rPr>
              <a:t>of </a:t>
            </a:r>
            <a:r>
              <a:rPr sz="2800" spc="100" dirty="0">
                <a:latin typeface="Arial" panose="020B0604020202020204"/>
                <a:cs typeface="Arial" panose="020B0604020202020204"/>
              </a:rPr>
              <a:t>recurrence is </a:t>
            </a:r>
            <a:r>
              <a:rPr sz="2800" spc="145" dirty="0">
                <a:latin typeface="Arial" panose="020B0604020202020204"/>
                <a:cs typeface="Arial" panose="020B0604020202020204"/>
              </a:rPr>
              <a:t>highest </a:t>
            </a:r>
            <a:r>
              <a:rPr sz="2800" spc="175" dirty="0">
                <a:latin typeface="Arial" panose="020B0604020202020204"/>
                <a:cs typeface="Arial" panose="020B0604020202020204"/>
              </a:rPr>
              <a:t>in </a:t>
            </a:r>
            <a:r>
              <a:rPr sz="2800" spc="145" dirty="0">
                <a:latin typeface="Arial" panose="020B0604020202020204"/>
                <a:cs typeface="Arial" panose="020B0604020202020204"/>
              </a:rPr>
              <a:t>the</a:t>
            </a:r>
            <a:r>
              <a:rPr sz="2800" spc="3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185" dirty="0">
                <a:latin typeface="Arial" panose="020B0604020202020204"/>
                <a:cs typeface="Arial" panose="020B0604020202020204"/>
              </a:rPr>
              <a:t>first  </a:t>
            </a:r>
            <a:r>
              <a:rPr sz="2800" spc="210" dirty="0">
                <a:latin typeface="Arial" panose="020B0604020202020204"/>
                <a:cs typeface="Arial" panose="020B0604020202020204"/>
              </a:rPr>
              <a:t>5 </a:t>
            </a:r>
            <a:r>
              <a:rPr sz="2800" spc="50" dirty="0">
                <a:latin typeface="Arial" panose="020B0604020202020204"/>
                <a:cs typeface="Arial" panose="020B0604020202020204"/>
              </a:rPr>
              <a:t>years </a:t>
            </a:r>
            <a:r>
              <a:rPr sz="2800" spc="140" dirty="0">
                <a:latin typeface="Arial" panose="020B0604020202020204"/>
                <a:cs typeface="Arial" panose="020B0604020202020204"/>
              </a:rPr>
              <a:t>after </a:t>
            </a:r>
            <a:r>
              <a:rPr sz="2800" spc="145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85" dirty="0">
                <a:latin typeface="Arial" panose="020B0604020202020204"/>
                <a:cs typeface="Arial" panose="020B0604020202020204"/>
              </a:rPr>
              <a:t>acute </a:t>
            </a:r>
            <a:r>
              <a:rPr sz="2800" spc="140" dirty="0">
                <a:latin typeface="Arial" panose="020B0604020202020204"/>
                <a:cs typeface="Arial" panose="020B0604020202020204"/>
              </a:rPr>
              <a:t>rheumatic</a:t>
            </a:r>
            <a:r>
              <a:rPr sz="2800" spc="6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100" dirty="0">
                <a:latin typeface="Arial" panose="020B0604020202020204"/>
                <a:cs typeface="Arial" panose="020B0604020202020204"/>
              </a:rPr>
              <a:t>fever.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19500" y="1009650"/>
            <a:ext cx="2047875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8875" y="619125"/>
            <a:ext cx="4305300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441450"/>
          <a:ext cx="8229600" cy="4595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8451">
                <a:tc>
                  <a:txBody>
                    <a:bodyPr/>
                    <a:lstStyle/>
                    <a:p>
                      <a:pPr marL="434340" marR="85090" indent="-34290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875155" algn="l"/>
                          <a:tab pos="2935605" algn="l"/>
                        </a:tabLst>
                      </a:pPr>
                      <a:r>
                        <a:rPr sz="2800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Rheu</a:t>
                      </a:r>
                      <a:r>
                        <a:rPr sz="2800" spc="-15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m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atic	Fever	wit</a:t>
                      </a:r>
                      <a:r>
                        <a:rPr sz="2800" spc="5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h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out  </a:t>
                      </a:r>
                      <a:r>
                        <a:rPr sz="2800" spc="-5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carditis</a:t>
                      </a: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975" marR="83185" indent="-34290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056640" algn="l"/>
                          <a:tab pos="1703070" algn="l"/>
                          <a:tab pos="2705735" algn="l"/>
                          <a:tab pos="3846195" algn="l"/>
                        </a:tabLst>
                      </a:pPr>
                      <a:r>
                        <a:rPr sz="2800" spc="5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y</a:t>
                      </a:r>
                      <a:r>
                        <a:rPr sz="2800" spc="5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r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s	</a:t>
                      </a:r>
                      <a:r>
                        <a:rPr sz="2800" spc="5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o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r	u</a:t>
                      </a:r>
                      <a:r>
                        <a:rPr sz="2800" spc="5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n</a:t>
                      </a:r>
                      <a:r>
                        <a:rPr sz="2800" spc="-10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t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il	</a:t>
                      </a:r>
                      <a:r>
                        <a:rPr sz="2800" spc="-10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r>
                        <a:rPr sz="2800" spc="5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y</a:t>
                      </a:r>
                      <a:r>
                        <a:rPr sz="2800" spc="5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r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s	–  </a:t>
                      </a:r>
                      <a:r>
                        <a:rPr sz="2800" spc="-5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whichever is</a:t>
                      </a:r>
                      <a:r>
                        <a:rPr sz="2800" spc="-20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longer</a:t>
                      </a: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724">
                <a:tc>
                  <a:txBody>
                    <a:bodyPr/>
                    <a:lstStyle/>
                    <a:p>
                      <a:pPr marL="434340" marR="83820" indent="-342900" algn="just">
                        <a:lnSpc>
                          <a:spcPct val="100000"/>
                        </a:lnSpc>
                        <a:spcBef>
                          <a:spcPts val="255"/>
                        </a:spcBef>
                      </a:pPr>
                      <a:r>
                        <a:rPr sz="2800" spc="-5" dirty="0">
                          <a:solidFill>
                            <a:srgbClr val="0080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Rheumatic Fever with  carditis </a:t>
                      </a:r>
                      <a:r>
                        <a:rPr sz="2800" dirty="0">
                          <a:solidFill>
                            <a:srgbClr val="0080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but no </a:t>
                      </a:r>
                      <a:r>
                        <a:rPr sz="2800" spc="-5" dirty="0">
                          <a:solidFill>
                            <a:srgbClr val="0080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valvular  disease</a:t>
                      </a: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975" marR="85090" indent="-342900" algn="just">
                        <a:lnSpc>
                          <a:spcPct val="100000"/>
                        </a:lnSpc>
                        <a:spcBef>
                          <a:spcPts val="255"/>
                        </a:spcBef>
                      </a:pPr>
                      <a:r>
                        <a:rPr sz="2800" dirty="0">
                          <a:solidFill>
                            <a:srgbClr val="0080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10yrs </a:t>
                      </a:r>
                      <a:r>
                        <a:rPr sz="2800" spc="-10" dirty="0">
                          <a:solidFill>
                            <a:srgbClr val="0080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or </a:t>
                      </a:r>
                      <a:r>
                        <a:rPr sz="2800" spc="-5" dirty="0">
                          <a:solidFill>
                            <a:srgbClr val="0080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“well into  adulthood” – whichever  is</a:t>
                      </a:r>
                      <a:r>
                        <a:rPr sz="2800" spc="-20" dirty="0">
                          <a:solidFill>
                            <a:srgbClr val="0080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800" dirty="0">
                          <a:solidFill>
                            <a:srgbClr val="0080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longer</a:t>
                      </a: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 marL="434340" marR="83820" indent="-342900" algn="just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spc="-5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Rheumatic Fever with  carditis and persistent  </a:t>
                      </a:r>
                      <a:r>
                        <a:rPr sz="2800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valvular</a:t>
                      </a:r>
                      <a:r>
                        <a:rPr sz="2800" spc="-30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800" spc="-5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disease</a:t>
                      </a: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975" marR="82550" indent="-342900" algn="just">
                        <a:lnSpc>
                          <a:spcPct val="100000"/>
                        </a:lnSpc>
                        <a:spcBef>
                          <a:spcPts val="260"/>
                        </a:spcBef>
                        <a:tabLst>
                          <a:tab pos="2504440" algn="l"/>
                        </a:tabLst>
                      </a:pPr>
                      <a:r>
                        <a:rPr sz="2800" spc="-5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At least </a:t>
                      </a:r>
                      <a:r>
                        <a:rPr sz="2800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10yrs </a:t>
                      </a:r>
                      <a:r>
                        <a:rPr sz="2800" spc="-5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since last  episode and </a:t>
                      </a:r>
                      <a:r>
                        <a:rPr sz="2800" spc="-10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at </a:t>
                      </a:r>
                      <a:r>
                        <a:rPr sz="2800" spc="-5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least until  </a:t>
                      </a:r>
                      <a:r>
                        <a:rPr sz="2800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r>
                        <a:rPr sz="2800" spc="5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r>
                        <a:rPr sz="2800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yr</a:t>
                      </a:r>
                      <a:r>
                        <a:rPr sz="2800" spc="-10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s</a:t>
                      </a:r>
                      <a:r>
                        <a:rPr sz="2800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;	so</a:t>
                      </a:r>
                      <a:r>
                        <a:rPr sz="2800" spc="-20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m</a:t>
                      </a:r>
                      <a:r>
                        <a:rPr sz="2800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et</a:t>
                      </a:r>
                      <a:r>
                        <a:rPr sz="2800" spc="5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i</a:t>
                      </a:r>
                      <a:r>
                        <a:rPr sz="2800" spc="-20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m</a:t>
                      </a:r>
                      <a:r>
                        <a:rPr sz="2800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es  </a:t>
                      </a:r>
                      <a:r>
                        <a:rPr sz="2800" spc="-5" dirty="0">
                          <a:solidFill>
                            <a:srgbClr val="CC660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lifelong</a:t>
                      </a: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Primary </a:t>
            </a:r>
            <a:r>
              <a:rPr spc="140" dirty="0"/>
              <a:t>prevention</a:t>
            </a:r>
            <a:r>
              <a:rPr spc="125" dirty="0"/>
              <a:t> </a:t>
            </a:r>
            <a:r>
              <a:rPr spc="-160" dirty="0"/>
              <a:t>–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77825" marR="6350" indent="-55245">
              <a:lnSpc>
                <a:spcPts val="2700"/>
              </a:lnSpc>
              <a:spcBef>
                <a:spcPts val="435"/>
              </a:spcBef>
              <a:tabLst>
                <a:tab pos="1784985" algn="l"/>
                <a:tab pos="2847340" algn="l"/>
                <a:tab pos="3228340" algn="l"/>
                <a:tab pos="3836670" algn="l"/>
                <a:tab pos="4742180" algn="l"/>
                <a:tab pos="5970270" algn="l"/>
                <a:tab pos="6488430" algn="l"/>
              </a:tabLst>
            </a:pPr>
            <a:r>
              <a:rPr spc="40" dirty="0"/>
              <a:t>Possi</a:t>
            </a:r>
            <a:r>
              <a:rPr spc="55" dirty="0"/>
              <a:t>b</a:t>
            </a:r>
            <a:r>
              <a:rPr spc="40" dirty="0"/>
              <a:t>l</a:t>
            </a:r>
            <a:r>
              <a:rPr spc="114" dirty="0"/>
              <a:t>e</a:t>
            </a:r>
            <a:r>
              <a:rPr dirty="0"/>
              <a:t>	</a:t>
            </a:r>
            <a:r>
              <a:rPr spc="170" dirty="0"/>
              <a:t>with</a:t>
            </a:r>
            <a:r>
              <a:rPr dirty="0"/>
              <a:t>	</a:t>
            </a:r>
            <a:r>
              <a:rPr spc="-15" dirty="0"/>
              <a:t>a</a:t>
            </a:r>
            <a:r>
              <a:rPr dirty="0"/>
              <a:t>	</a:t>
            </a:r>
            <a:r>
              <a:rPr spc="190" dirty="0"/>
              <a:t>1</a:t>
            </a:r>
            <a:r>
              <a:rPr spc="185" dirty="0"/>
              <a:t>0</a:t>
            </a:r>
            <a:r>
              <a:rPr dirty="0"/>
              <a:t>	</a:t>
            </a:r>
            <a:r>
              <a:rPr spc="75" dirty="0"/>
              <a:t>d</a:t>
            </a:r>
            <a:r>
              <a:rPr spc="70" dirty="0"/>
              <a:t>a</a:t>
            </a:r>
            <a:r>
              <a:rPr spc="30" dirty="0"/>
              <a:t>y</a:t>
            </a:r>
            <a:r>
              <a:rPr spc="35" dirty="0"/>
              <a:t>s</a:t>
            </a:r>
            <a:r>
              <a:rPr dirty="0"/>
              <a:t>	</a:t>
            </a:r>
            <a:r>
              <a:rPr spc="75" dirty="0"/>
              <a:t>c</a:t>
            </a:r>
            <a:r>
              <a:rPr spc="95" dirty="0"/>
              <a:t>o</a:t>
            </a:r>
            <a:r>
              <a:rPr spc="90" dirty="0"/>
              <a:t>urse</a:t>
            </a:r>
            <a:r>
              <a:rPr dirty="0"/>
              <a:t>	</a:t>
            </a:r>
            <a:r>
              <a:rPr spc="180" dirty="0"/>
              <a:t>of</a:t>
            </a:r>
            <a:r>
              <a:rPr dirty="0"/>
              <a:t>	</a:t>
            </a:r>
            <a:r>
              <a:rPr spc="125" dirty="0"/>
              <a:t>penici</a:t>
            </a:r>
            <a:r>
              <a:rPr spc="75" dirty="0"/>
              <a:t>l</a:t>
            </a:r>
            <a:r>
              <a:rPr spc="105" dirty="0"/>
              <a:t>line  </a:t>
            </a:r>
            <a:r>
              <a:rPr spc="110" dirty="0"/>
              <a:t>therapy </a:t>
            </a:r>
            <a:r>
              <a:rPr spc="185" dirty="0"/>
              <a:t>for </a:t>
            </a:r>
            <a:r>
              <a:rPr spc="105" dirty="0"/>
              <a:t>streptococcal</a:t>
            </a:r>
            <a:r>
              <a:rPr spc="-40" dirty="0"/>
              <a:t> </a:t>
            </a:r>
            <a:r>
              <a:rPr spc="125" dirty="0"/>
              <a:t>pharyngitis.</a:t>
            </a:r>
          </a:p>
          <a:p>
            <a:pPr marL="121920">
              <a:lnSpc>
                <a:spcPts val="3360"/>
              </a:lnSpc>
            </a:pPr>
            <a:r>
              <a:rPr sz="2800" spc="50" dirty="0">
                <a:solidFill>
                  <a:srgbClr val="FF0000"/>
                </a:solidFill>
              </a:rPr>
              <a:t>Secondary</a:t>
            </a:r>
            <a:r>
              <a:rPr sz="2800" spc="130" dirty="0">
                <a:solidFill>
                  <a:srgbClr val="FF0000"/>
                </a:solidFill>
              </a:rPr>
              <a:t> </a:t>
            </a:r>
            <a:r>
              <a:rPr sz="2800" spc="190" dirty="0">
                <a:solidFill>
                  <a:srgbClr val="FF0000"/>
                </a:solidFill>
              </a:rPr>
              <a:t>prevention-</a:t>
            </a:r>
            <a:endParaRPr sz="2800"/>
          </a:p>
          <a:p>
            <a:pPr marL="377825" marR="5080" indent="-55245">
              <a:lnSpc>
                <a:spcPts val="2700"/>
              </a:lnSpc>
              <a:spcBef>
                <a:spcPts val="470"/>
              </a:spcBef>
            </a:pPr>
            <a:r>
              <a:rPr spc="75" dirty="0"/>
              <a:t>Benzathine </a:t>
            </a:r>
            <a:r>
              <a:rPr spc="114" dirty="0"/>
              <a:t>penicilline </a:t>
            </a:r>
            <a:r>
              <a:rPr spc="155" dirty="0"/>
              <a:t>1.2 </a:t>
            </a:r>
            <a:r>
              <a:rPr spc="170" dirty="0"/>
              <a:t>million </a:t>
            </a:r>
            <a:r>
              <a:rPr spc="145" dirty="0"/>
              <a:t>units </a:t>
            </a:r>
            <a:r>
              <a:rPr spc="70" dirty="0"/>
              <a:t>I.M. </a:t>
            </a:r>
            <a:r>
              <a:rPr spc="50" dirty="0"/>
              <a:t>every  </a:t>
            </a:r>
            <a:r>
              <a:rPr spc="190" dirty="0"/>
              <a:t>28</a:t>
            </a:r>
            <a:r>
              <a:rPr spc="60" dirty="0"/>
              <a:t> </a:t>
            </a:r>
            <a:r>
              <a:rPr spc="65" dirty="0"/>
              <a:t>days.</a:t>
            </a:r>
          </a:p>
          <a:p>
            <a:pPr marL="121920">
              <a:lnSpc>
                <a:spcPct val="100000"/>
              </a:lnSpc>
              <a:spcBef>
                <a:spcPts val="60"/>
              </a:spcBef>
            </a:pPr>
            <a:r>
              <a:rPr spc="155" dirty="0"/>
              <a:t>Alternative-</a:t>
            </a:r>
          </a:p>
          <a:p>
            <a:pPr marL="527685" indent="-515620">
              <a:lnSpc>
                <a:spcPct val="100000"/>
              </a:lnSpc>
              <a:spcBef>
                <a:spcPts val="110"/>
              </a:spcBef>
              <a:buClr>
                <a:srgbClr val="2CA1BE"/>
              </a:buClr>
              <a:buSzPct val="68000"/>
              <a:buAutoNum type="arabicPeriod"/>
              <a:tabLst>
                <a:tab pos="527685" algn="l"/>
                <a:tab pos="528320" algn="l"/>
              </a:tabLst>
            </a:pPr>
            <a:r>
              <a:rPr spc="80" dirty="0"/>
              <a:t>Oral </a:t>
            </a:r>
            <a:r>
              <a:rPr spc="114" dirty="0"/>
              <a:t>penicilline </a:t>
            </a:r>
            <a:r>
              <a:rPr spc="-40" dirty="0"/>
              <a:t>V </a:t>
            </a:r>
            <a:r>
              <a:rPr spc="190" dirty="0"/>
              <a:t>250 </a:t>
            </a:r>
            <a:r>
              <a:rPr spc="200" dirty="0"/>
              <a:t>mg </a:t>
            </a:r>
            <a:r>
              <a:rPr spc="105" dirty="0"/>
              <a:t>twice</a:t>
            </a:r>
            <a:r>
              <a:rPr spc="15" dirty="0"/>
              <a:t> </a:t>
            </a:r>
            <a:r>
              <a:rPr spc="105" dirty="0"/>
              <a:t>daily</a:t>
            </a:r>
          </a:p>
          <a:p>
            <a:pPr marL="527685" indent="-51562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AutoNum type="arabicPeriod"/>
              <a:tabLst>
                <a:tab pos="527685" algn="l"/>
                <a:tab pos="528320" algn="l"/>
              </a:tabLst>
            </a:pPr>
            <a:r>
              <a:rPr spc="80" dirty="0"/>
              <a:t>Oral </a:t>
            </a:r>
            <a:r>
              <a:rPr spc="110" dirty="0"/>
              <a:t>sulfadiazine, </a:t>
            </a:r>
            <a:r>
              <a:rPr spc="185" dirty="0"/>
              <a:t>1 </a:t>
            </a:r>
            <a:r>
              <a:rPr spc="204" dirty="0"/>
              <a:t>gm </a:t>
            </a:r>
            <a:r>
              <a:rPr spc="80" dirty="0"/>
              <a:t>once</a:t>
            </a:r>
            <a:r>
              <a:rPr spc="-110" dirty="0"/>
              <a:t> </a:t>
            </a:r>
            <a:r>
              <a:rPr spc="105" dirty="0"/>
              <a:t>daily.</a:t>
            </a:r>
          </a:p>
          <a:p>
            <a:pPr marL="527685" indent="-51562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AutoNum type="arabicPeriod"/>
              <a:tabLst>
                <a:tab pos="527685" algn="l"/>
                <a:tab pos="528320" algn="l"/>
              </a:tabLst>
            </a:pPr>
            <a:r>
              <a:rPr spc="80" dirty="0"/>
              <a:t>Oral </a:t>
            </a:r>
            <a:r>
              <a:rPr spc="130" dirty="0"/>
              <a:t>erythromycin </a:t>
            </a:r>
            <a:r>
              <a:rPr spc="190" dirty="0"/>
              <a:t>250 </a:t>
            </a:r>
            <a:r>
              <a:rPr spc="200" dirty="0"/>
              <a:t>mg </a:t>
            </a:r>
            <a:r>
              <a:rPr spc="105" dirty="0"/>
              <a:t>twice </a:t>
            </a:r>
            <a:r>
              <a:rPr spc="-15" dirty="0"/>
              <a:t>a</a:t>
            </a:r>
            <a:r>
              <a:rPr spc="-175" dirty="0"/>
              <a:t> </a:t>
            </a:r>
            <a:r>
              <a:rPr spc="75" dirty="0"/>
              <a:t>day.</a:t>
            </a:r>
          </a:p>
        </p:txBody>
      </p:sp>
      <p:sp>
        <p:nvSpPr>
          <p:cNvPr id="4" name="object 4"/>
          <p:cNvSpPr/>
          <p:nvPr/>
        </p:nvSpPr>
        <p:spPr>
          <a:xfrm>
            <a:off x="3667125" y="447675"/>
            <a:ext cx="1809750" cy="314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662686"/>
            <a:ext cx="7620000" cy="5509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712" y="539750"/>
            <a:ext cx="8664575" cy="577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4286250" cy="3400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304906"/>
            <a:ext cx="4234159" cy="2786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3733800"/>
            <a:ext cx="3733800" cy="2800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8600" y="3276600"/>
            <a:ext cx="1920875" cy="2305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4191000"/>
            <a:ext cx="2857500" cy="1885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5925" y="3381311"/>
            <a:ext cx="4522851" cy="3071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1187" y="499998"/>
            <a:ext cx="3889375" cy="282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37252" y="1241552"/>
            <a:ext cx="350392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During </a:t>
            </a:r>
            <a:r>
              <a:rPr sz="1800" spc="-10" dirty="0">
                <a:solidFill>
                  <a:srgbClr val="000000"/>
                </a:solidFill>
              </a:rPr>
              <a:t>an </a:t>
            </a:r>
            <a:r>
              <a:rPr sz="1800" spc="-5" dirty="0">
                <a:solidFill>
                  <a:srgbClr val="000000"/>
                </a:solidFill>
              </a:rPr>
              <a:t>episode </a:t>
            </a:r>
            <a:r>
              <a:rPr sz="1800" dirty="0">
                <a:solidFill>
                  <a:srgbClr val="000000"/>
                </a:solidFill>
              </a:rPr>
              <a:t>of </a:t>
            </a:r>
            <a:r>
              <a:rPr sz="1800" spc="-55" dirty="0">
                <a:solidFill>
                  <a:srgbClr val="000000"/>
                </a:solidFill>
              </a:rPr>
              <a:t>ARF, </a:t>
            </a:r>
            <a:r>
              <a:rPr sz="1800" spc="-5" dirty="0">
                <a:solidFill>
                  <a:srgbClr val="000000"/>
                </a:solidFill>
              </a:rPr>
              <a:t>valve  </a:t>
            </a:r>
            <a:r>
              <a:rPr sz="1800" spc="-10" dirty="0">
                <a:solidFill>
                  <a:srgbClr val="000000"/>
                </a:solidFill>
              </a:rPr>
              <a:t>changes </a:t>
            </a:r>
            <a:r>
              <a:rPr sz="1800" spc="-5" dirty="0">
                <a:solidFill>
                  <a:srgbClr val="000000"/>
                </a:solidFill>
              </a:rPr>
              <a:t>can be minor </a:t>
            </a:r>
            <a:r>
              <a:rPr sz="1800" spc="-10" dirty="0">
                <a:solidFill>
                  <a:srgbClr val="000000"/>
                </a:solidFill>
              </a:rPr>
              <a:t>and </a:t>
            </a:r>
            <a:r>
              <a:rPr sz="1800" dirty="0">
                <a:solidFill>
                  <a:srgbClr val="000000"/>
                </a:solidFill>
              </a:rPr>
              <a:t>are </a:t>
            </a:r>
            <a:r>
              <a:rPr sz="1800" spc="-5" dirty="0">
                <a:solidFill>
                  <a:srgbClr val="000000"/>
                </a:solidFill>
              </a:rPr>
              <a:t>still  able </a:t>
            </a:r>
            <a:r>
              <a:rPr sz="1800" dirty="0">
                <a:solidFill>
                  <a:srgbClr val="000000"/>
                </a:solidFill>
              </a:rPr>
              <a:t>to</a:t>
            </a:r>
            <a:r>
              <a:rPr sz="1800" spc="-1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regress.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364642" y="3469385"/>
            <a:ext cx="34518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18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After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recurrent episodes </a:t>
            </a:r>
            <a:r>
              <a:rPr sz="1800" dirty="0">
                <a:latin typeface="Arial" panose="020B0604020202020204"/>
                <a:cs typeface="Arial" panose="020B0604020202020204"/>
              </a:rPr>
              <a:t>of  </a:t>
            </a:r>
            <a:r>
              <a:rPr sz="1800" spc="-55" dirty="0">
                <a:latin typeface="Arial" panose="020B0604020202020204"/>
                <a:cs typeface="Arial" panose="020B0604020202020204"/>
              </a:rPr>
              <a:t>ARF,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thickening </a:t>
            </a:r>
            <a:r>
              <a:rPr sz="1800" dirty="0">
                <a:latin typeface="Arial" panose="020B0604020202020204"/>
                <a:cs typeface="Arial" panose="020B0604020202020204"/>
              </a:rPr>
              <a:t>of</a:t>
            </a:r>
            <a:r>
              <a:rPr sz="1800" spc="2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subvalvar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 panose="020B0604020202020204"/>
                <a:cs typeface="Arial" panose="020B0604020202020204"/>
              </a:rPr>
              <a:t>apparatus, chordal thickening and  shortening </a:t>
            </a:r>
            <a:r>
              <a:rPr sz="1800" spc="-10" dirty="0">
                <a:latin typeface="Arial" panose="020B0604020202020204"/>
                <a:cs typeface="Arial" panose="020B0604020202020204"/>
              </a:rPr>
              <a:t>and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progression </a:t>
            </a:r>
            <a:r>
              <a:rPr sz="1800" dirty="0">
                <a:latin typeface="Arial" panose="020B0604020202020204"/>
                <a:cs typeface="Arial" panose="020B0604020202020204"/>
              </a:rPr>
              <a:t>to 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permanent valve damage is  evident.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57622" y="950696"/>
            <a:ext cx="929005" cy="242570"/>
          </a:xfrm>
          <a:custGeom>
            <a:avLst/>
            <a:gdLst/>
            <a:ahLst/>
            <a:cxnLst/>
            <a:rect l="l" t="t" r="r" b="b"/>
            <a:pathLst>
              <a:path w="929004" h="242569">
                <a:moveTo>
                  <a:pt x="212242" y="0"/>
                </a:moveTo>
                <a:lnTo>
                  <a:pt x="202056" y="3454"/>
                </a:lnTo>
                <a:lnTo>
                  <a:pt x="0" y="120802"/>
                </a:lnTo>
                <a:lnTo>
                  <a:pt x="201675" y="239039"/>
                </a:lnTo>
                <a:lnTo>
                  <a:pt x="211808" y="242496"/>
                </a:lnTo>
                <a:lnTo>
                  <a:pt x="222154" y="241833"/>
                </a:lnTo>
                <a:lnTo>
                  <a:pt x="231501" y="237361"/>
                </a:lnTo>
                <a:lnTo>
                  <a:pt x="238632" y="229387"/>
                </a:lnTo>
                <a:lnTo>
                  <a:pt x="242089" y="219202"/>
                </a:lnTo>
                <a:lnTo>
                  <a:pt x="241426" y="208861"/>
                </a:lnTo>
                <a:lnTo>
                  <a:pt x="236954" y="199544"/>
                </a:lnTo>
                <a:lnTo>
                  <a:pt x="228980" y="192430"/>
                </a:lnTo>
                <a:lnTo>
                  <a:pt x="153342" y="148140"/>
                </a:lnTo>
                <a:lnTo>
                  <a:pt x="53466" y="147980"/>
                </a:lnTo>
                <a:lnTo>
                  <a:pt x="53593" y="94005"/>
                </a:lnTo>
                <a:lnTo>
                  <a:pt x="153609" y="94005"/>
                </a:lnTo>
                <a:lnTo>
                  <a:pt x="229235" y="50063"/>
                </a:lnTo>
                <a:lnTo>
                  <a:pt x="237228" y="42951"/>
                </a:lnTo>
                <a:lnTo>
                  <a:pt x="241744" y="33649"/>
                </a:lnTo>
                <a:lnTo>
                  <a:pt x="242450" y="23346"/>
                </a:lnTo>
                <a:lnTo>
                  <a:pt x="239013" y="13233"/>
                </a:lnTo>
                <a:lnTo>
                  <a:pt x="231900" y="5187"/>
                </a:lnTo>
                <a:lnTo>
                  <a:pt x="222583" y="676"/>
                </a:lnTo>
                <a:lnTo>
                  <a:pt x="212242" y="0"/>
                </a:lnTo>
                <a:close/>
              </a:path>
              <a:path w="929004" h="242569">
                <a:moveTo>
                  <a:pt x="153335" y="94164"/>
                </a:moveTo>
                <a:lnTo>
                  <a:pt x="107072" y="121046"/>
                </a:lnTo>
                <a:lnTo>
                  <a:pt x="153342" y="148140"/>
                </a:lnTo>
                <a:lnTo>
                  <a:pt x="928751" y="149377"/>
                </a:lnTo>
                <a:lnTo>
                  <a:pt x="928877" y="95402"/>
                </a:lnTo>
                <a:lnTo>
                  <a:pt x="153335" y="94164"/>
                </a:lnTo>
                <a:close/>
              </a:path>
              <a:path w="929004" h="242569">
                <a:moveTo>
                  <a:pt x="53593" y="94005"/>
                </a:moveTo>
                <a:lnTo>
                  <a:pt x="53466" y="147980"/>
                </a:lnTo>
                <a:lnTo>
                  <a:pt x="153342" y="148140"/>
                </a:lnTo>
                <a:lnTo>
                  <a:pt x="146780" y="144297"/>
                </a:lnTo>
                <a:lnTo>
                  <a:pt x="67055" y="144297"/>
                </a:lnTo>
                <a:lnTo>
                  <a:pt x="67182" y="97688"/>
                </a:lnTo>
                <a:lnTo>
                  <a:pt x="147271" y="97688"/>
                </a:lnTo>
                <a:lnTo>
                  <a:pt x="153335" y="94164"/>
                </a:lnTo>
                <a:lnTo>
                  <a:pt x="53593" y="94005"/>
                </a:lnTo>
                <a:close/>
              </a:path>
              <a:path w="929004" h="242569">
                <a:moveTo>
                  <a:pt x="67182" y="97688"/>
                </a:moveTo>
                <a:lnTo>
                  <a:pt x="67055" y="144297"/>
                </a:lnTo>
                <a:lnTo>
                  <a:pt x="107072" y="121046"/>
                </a:lnTo>
                <a:lnTo>
                  <a:pt x="67182" y="97688"/>
                </a:lnTo>
                <a:close/>
              </a:path>
              <a:path w="929004" h="242569">
                <a:moveTo>
                  <a:pt x="107072" y="121046"/>
                </a:moveTo>
                <a:lnTo>
                  <a:pt x="67055" y="144297"/>
                </a:lnTo>
                <a:lnTo>
                  <a:pt x="146780" y="144297"/>
                </a:lnTo>
                <a:lnTo>
                  <a:pt x="107072" y="121046"/>
                </a:lnTo>
                <a:close/>
              </a:path>
              <a:path w="929004" h="242569">
                <a:moveTo>
                  <a:pt x="147271" y="97688"/>
                </a:moveTo>
                <a:lnTo>
                  <a:pt x="67182" y="97688"/>
                </a:lnTo>
                <a:lnTo>
                  <a:pt x="107072" y="121046"/>
                </a:lnTo>
                <a:lnTo>
                  <a:pt x="147271" y="97688"/>
                </a:lnTo>
                <a:close/>
              </a:path>
              <a:path w="929004" h="242569">
                <a:moveTo>
                  <a:pt x="153609" y="94005"/>
                </a:moveTo>
                <a:lnTo>
                  <a:pt x="53593" y="94005"/>
                </a:lnTo>
                <a:lnTo>
                  <a:pt x="153335" y="94164"/>
                </a:lnTo>
                <a:lnTo>
                  <a:pt x="153609" y="94005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7498" y="6237774"/>
            <a:ext cx="643255" cy="242570"/>
          </a:xfrm>
          <a:custGeom>
            <a:avLst/>
            <a:gdLst/>
            <a:ahLst/>
            <a:cxnLst/>
            <a:rect l="l" t="t" r="r" b="b"/>
            <a:pathLst>
              <a:path w="643254" h="242570">
                <a:moveTo>
                  <a:pt x="489711" y="148352"/>
                </a:moveTo>
                <a:lnTo>
                  <a:pt x="413892" y="192324"/>
                </a:lnTo>
                <a:lnTo>
                  <a:pt x="405846" y="199429"/>
                </a:lnTo>
                <a:lnTo>
                  <a:pt x="401335" y="208737"/>
                </a:lnTo>
                <a:lnTo>
                  <a:pt x="400659" y="219061"/>
                </a:lnTo>
                <a:lnTo>
                  <a:pt x="404113" y="229217"/>
                </a:lnTo>
                <a:lnTo>
                  <a:pt x="411172" y="237237"/>
                </a:lnTo>
                <a:lnTo>
                  <a:pt x="420481" y="241754"/>
                </a:lnTo>
                <a:lnTo>
                  <a:pt x="430813" y="242453"/>
                </a:lnTo>
                <a:lnTo>
                  <a:pt x="440943" y="239021"/>
                </a:lnTo>
                <a:lnTo>
                  <a:pt x="596840" y="148597"/>
                </a:lnTo>
                <a:lnTo>
                  <a:pt x="589534" y="148597"/>
                </a:lnTo>
                <a:lnTo>
                  <a:pt x="489711" y="148352"/>
                </a:lnTo>
                <a:close/>
              </a:path>
              <a:path w="643254" h="242570">
                <a:moveTo>
                  <a:pt x="536047" y="121480"/>
                </a:moveTo>
                <a:lnTo>
                  <a:pt x="489711" y="148352"/>
                </a:lnTo>
                <a:lnTo>
                  <a:pt x="589534" y="148597"/>
                </a:lnTo>
                <a:lnTo>
                  <a:pt x="589542" y="144889"/>
                </a:lnTo>
                <a:lnTo>
                  <a:pt x="575945" y="144889"/>
                </a:lnTo>
                <a:lnTo>
                  <a:pt x="536047" y="121480"/>
                </a:lnTo>
                <a:close/>
              </a:path>
              <a:path w="643254" h="242570">
                <a:moveTo>
                  <a:pt x="431393" y="0"/>
                </a:moveTo>
                <a:lnTo>
                  <a:pt x="421052" y="646"/>
                </a:lnTo>
                <a:lnTo>
                  <a:pt x="411735" y="5116"/>
                </a:lnTo>
                <a:lnTo>
                  <a:pt x="404622" y="13101"/>
                </a:lnTo>
                <a:lnTo>
                  <a:pt x="401093" y="23233"/>
                </a:lnTo>
                <a:lnTo>
                  <a:pt x="401732" y="33558"/>
                </a:lnTo>
                <a:lnTo>
                  <a:pt x="406229" y="42887"/>
                </a:lnTo>
                <a:lnTo>
                  <a:pt x="414274" y="50033"/>
                </a:lnTo>
                <a:lnTo>
                  <a:pt x="489853" y="94377"/>
                </a:lnTo>
                <a:lnTo>
                  <a:pt x="589661" y="94622"/>
                </a:lnTo>
                <a:lnTo>
                  <a:pt x="589534" y="148597"/>
                </a:lnTo>
                <a:lnTo>
                  <a:pt x="596840" y="148597"/>
                </a:lnTo>
                <a:lnTo>
                  <a:pt x="643127" y="121750"/>
                </a:lnTo>
                <a:lnTo>
                  <a:pt x="441578" y="3487"/>
                </a:lnTo>
                <a:lnTo>
                  <a:pt x="431393" y="0"/>
                </a:lnTo>
                <a:close/>
              </a:path>
              <a:path w="643254" h="242570">
                <a:moveTo>
                  <a:pt x="126" y="93175"/>
                </a:moveTo>
                <a:lnTo>
                  <a:pt x="0" y="147150"/>
                </a:lnTo>
                <a:lnTo>
                  <a:pt x="489711" y="148352"/>
                </a:lnTo>
                <a:lnTo>
                  <a:pt x="536047" y="121480"/>
                </a:lnTo>
                <a:lnTo>
                  <a:pt x="489853" y="94377"/>
                </a:lnTo>
                <a:lnTo>
                  <a:pt x="126" y="93175"/>
                </a:lnTo>
                <a:close/>
              </a:path>
              <a:path w="643254" h="242570">
                <a:moveTo>
                  <a:pt x="576072" y="98267"/>
                </a:moveTo>
                <a:lnTo>
                  <a:pt x="536047" y="121480"/>
                </a:lnTo>
                <a:lnTo>
                  <a:pt x="575945" y="144889"/>
                </a:lnTo>
                <a:lnTo>
                  <a:pt x="576072" y="98267"/>
                </a:lnTo>
                <a:close/>
              </a:path>
              <a:path w="643254" h="242570">
                <a:moveTo>
                  <a:pt x="589652" y="98267"/>
                </a:moveTo>
                <a:lnTo>
                  <a:pt x="576072" y="98267"/>
                </a:lnTo>
                <a:lnTo>
                  <a:pt x="575945" y="144889"/>
                </a:lnTo>
                <a:lnTo>
                  <a:pt x="589542" y="144889"/>
                </a:lnTo>
                <a:lnTo>
                  <a:pt x="589652" y="98267"/>
                </a:lnTo>
                <a:close/>
              </a:path>
              <a:path w="643254" h="242570">
                <a:moveTo>
                  <a:pt x="489853" y="94377"/>
                </a:moveTo>
                <a:lnTo>
                  <a:pt x="536047" y="121480"/>
                </a:lnTo>
                <a:lnTo>
                  <a:pt x="576072" y="98267"/>
                </a:lnTo>
                <a:lnTo>
                  <a:pt x="589652" y="98267"/>
                </a:lnTo>
                <a:lnTo>
                  <a:pt x="589661" y="94622"/>
                </a:lnTo>
                <a:lnTo>
                  <a:pt x="489853" y="94377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553200"/>
          </a:xfrm>
        </p:spPr>
      </p:pic>
    </p:spTree>
    <p:extLst>
      <p:ext uri="{BB962C8B-B14F-4D97-AF65-F5344CB8AC3E}">
        <p14:creationId xmlns:p14="http://schemas.microsoft.com/office/powerpoint/2010/main" val="4868597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3250" y="2420111"/>
            <a:ext cx="2752725" cy="260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875" y="285750"/>
            <a:ext cx="7734300" cy="1152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644" y="2340609"/>
            <a:ext cx="7480934" cy="281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Awareness </a:t>
            </a:r>
            <a:r>
              <a:rPr sz="27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raising</a:t>
            </a:r>
            <a:r>
              <a:rPr sz="2700" dirty="0">
                <a:latin typeface="Arial" panose="020B0604020202020204"/>
                <a:cs typeface="Arial" panose="020B0604020202020204"/>
              </a:rPr>
              <a:t>: </a:t>
            </a:r>
            <a:r>
              <a:rPr sz="2700" spc="-5" dirty="0">
                <a:latin typeface="Arial" panose="020B0604020202020204"/>
                <a:cs typeface="Arial" panose="020B0604020202020204"/>
              </a:rPr>
              <a:t>public, healthcare</a:t>
            </a:r>
            <a:r>
              <a:rPr sz="27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5" dirty="0">
                <a:latin typeface="Arial" panose="020B0604020202020204"/>
                <a:cs typeface="Arial" panose="020B0604020202020204"/>
              </a:rPr>
              <a:t>workers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309245" indent="-256540">
              <a:lnSpc>
                <a:spcPts val="2920"/>
              </a:lnSpc>
              <a:spcBef>
                <a:spcPts val="435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Surveillance</a:t>
            </a:r>
            <a:r>
              <a:rPr sz="2700" dirty="0">
                <a:latin typeface="Arial" panose="020B0604020202020204"/>
                <a:cs typeface="Arial" panose="020B0604020202020204"/>
              </a:rPr>
              <a:t>: incidence, </a:t>
            </a:r>
            <a:r>
              <a:rPr sz="2700" spc="-5" dirty="0">
                <a:latin typeface="Arial" panose="020B0604020202020204"/>
                <a:cs typeface="Arial" panose="020B0604020202020204"/>
              </a:rPr>
              <a:t>prevalence,</a:t>
            </a:r>
            <a:r>
              <a:rPr sz="27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5" dirty="0">
                <a:latin typeface="Arial" panose="020B0604020202020204"/>
                <a:cs typeface="Arial" panose="020B0604020202020204"/>
              </a:rPr>
              <a:t>temporal  </a:t>
            </a:r>
            <a:r>
              <a:rPr sz="2700" dirty="0">
                <a:latin typeface="Arial" panose="020B0604020202020204"/>
                <a:cs typeface="Arial" panose="020B0604020202020204"/>
              </a:rPr>
              <a:t>trends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78740" indent="-256540">
              <a:lnSpc>
                <a:spcPts val="2920"/>
              </a:lnSpc>
              <a:spcBef>
                <a:spcPts val="39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Advocacy</a:t>
            </a:r>
            <a:r>
              <a:rPr sz="2700" dirty="0">
                <a:latin typeface="Arial" panose="020B0604020202020204"/>
                <a:cs typeface="Arial" panose="020B0604020202020204"/>
              </a:rPr>
              <a:t>: </a:t>
            </a:r>
            <a:r>
              <a:rPr sz="2700" spc="-5" dirty="0">
                <a:latin typeface="Arial" panose="020B0604020202020204"/>
                <a:cs typeface="Arial" panose="020B0604020202020204"/>
              </a:rPr>
              <a:t>appropriate funding </a:t>
            </a:r>
            <a:r>
              <a:rPr sz="2700" dirty="0">
                <a:latin typeface="Arial" panose="020B0604020202020204"/>
                <a:cs typeface="Arial" panose="020B0604020202020204"/>
              </a:rPr>
              <a:t>of the</a:t>
            </a:r>
            <a:r>
              <a:rPr sz="27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latin typeface="Arial" panose="020B0604020202020204"/>
                <a:cs typeface="Arial" panose="020B0604020202020204"/>
              </a:rPr>
              <a:t>treatment  </a:t>
            </a:r>
            <a:r>
              <a:rPr sz="2700" spc="-5" dirty="0">
                <a:latin typeface="Arial" panose="020B0604020202020204"/>
                <a:cs typeface="Arial" panose="020B0604020202020204"/>
              </a:rPr>
              <a:t>and prevention</a:t>
            </a:r>
            <a:r>
              <a:rPr sz="27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5" dirty="0">
                <a:latin typeface="Arial" panose="020B0604020202020204"/>
                <a:cs typeface="Arial" panose="020B0604020202020204"/>
              </a:rPr>
              <a:t>programmes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5080" indent="-256540">
              <a:lnSpc>
                <a:spcPts val="2920"/>
              </a:lnSpc>
              <a:spcBef>
                <a:spcPts val="400"/>
              </a:spcBef>
              <a:buClr>
                <a:srgbClr val="2CA1BE"/>
              </a:buClr>
              <a:buSzPct val="67000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Prevention</a:t>
            </a:r>
            <a:r>
              <a:rPr sz="2700" dirty="0">
                <a:latin typeface="Arial" panose="020B0604020202020204"/>
                <a:cs typeface="Arial" panose="020B0604020202020204"/>
              </a:rPr>
              <a:t>: application of existing </a:t>
            </a:r>
            <a:r>
              <a:rPr sz="2700" spc="-5" dirty="0">
                <a:latin typeface="Arial" panose="020B0604020202020204"/>
                <a:cs typeface="Arial" panose="020B0604020202020204"/>
              </a:rPr>
              <a:t>knowledge</a:t>
            </a:r>
            <a:r>
              <a:rPr sz="2700" spc="-114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5" dirty="0">
                <a:latin typeface="Arial" panose="020B0604020202020204"/>
                <a:cs typeface="Arial" panose="020B0604020202020204"/>
              </a:rPr>
              <a:t>in  primary </a:t>
            </a:r>
            <a:r>
              <a:rPr sz="2700" dirty="0">
                <a:latin typeface="Arial" panose="020B0604020202020204"/>
                <a:cs typeface="Arial" panose="020B0604020202020204"/>
              </a:rPr>
              <a:t>&amp; </a:t>
            </a:r>
            <a:r>
              <a:rPr sz="2700" spc="-5" dirty="0">
                <a:latin typeface="Arial" panose="020B0604020202020204"/>
                <a:cs typeface="Arial" panose="020B0604020202020204"/>
              </a:rPr>
              <a:t>secondary</a:t>
            </a:r>
            <a:r>
              <a:rPr sz="27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latin typeface="Arial" panose="020B0604020202020204"/>
                <a:cs typeface="Arial" panose="020B0604020202020204"/>
              </a:rPr>
              <a:t>prevention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841" y="304801"/>
            <a:ext cx="3304318" cy="152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8288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err="1" smtClean="0"/>
              <a:t>Lahiri</a:t>
            </a:r>
            <a:r>
              <a:rPr lang="en-US" sz="3200" dirty="0" smtClean="0"/>
              <a:t> </a:t>
            </a:r>
            <a:r>
              <a:rPr lang="en-US" sz="3200" dirty="0"/>
              <a:t>S, </a:t>
            </a:r>
            <a:r>
              <a:rPr lang="en-US" sz="3200" dirty="0" err="1"/>
              <a:t>Sanyahumbi</a:t>
            </a:r>
            <a:r>
              <a:rPr lang="en-US" sz="3200" dirty="0"/>
              <a:t> A. Acute rheumatic fever. Pediatrics in Review. 2021 May 1;42(5):221-32.</a:t>
            </a:r>
          </a:p>
        </p:txBody>
      </p:sp>
    </p:spTree>
    <p:extLst>
      <p:ext uri="{BB962C8B-B14F-4D97-AF65-F5344CB8AC3E}">
        <p14:creationId xmlns:p14="http://schemas.microsoft.com/office/powerpoint/2010/main" val="13622508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572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ETHICS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9050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Before doing any medical or surgical  treatment, informed consent must be taken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Prognosis should be explained to </a:t>
            </a:r>
            <a:r>
              <a:rPr lang="en-US" sz="3600" dirty="0" smtClean="0"/>
              <a:t>patients and </a:t>
            </a:r>
            <a:r>
              <a:rPr lang="en-US" sz="3600" dirty="0"/>
              <a:t>attendants</a:t>
            </a:r>
          </a:p>
        </p:txBody>
      </p:sp>
    </p:spTree>
    <p:extLst>
      <p:ext uri="{BB962C8B-B14F-4D97-AF65-F5344CB8AC3E}">
        <p14:creationId xmlns:p14="http://schemas.microsoft.com/office/powerpoint/2010/main" val="28288526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784015"/>
            <a:ext cx="5396865" cy="1074420"/>
            <a:chOff x="0" y="5784015"/>
            <a:chExt cx="5396865" cy="1074420"/>
          </a:xfrm>
        </p:grpSpPr>
        <p:sp>
          <p:nvSpPr>
            <p:cNvPr id="4" name="object 4"/>
            <p:cNvSpPr/>
            <p:nvPr/>
          </p:nvSpPr>
          <p:spPr>
            <a:xfrm>
              <a:off x="499275" y="5944933"/>
              <a:ext cx="4897755" cy="913130"/>
            </a:xfrm>
            <a:custGeom>
              <a:avLst/>
              <a:gdLst/>
              <a:ahLst/>
              <a:cxnLst/>
              <a:rect l="l" t="t" r="r" b="b"/>
              <a:pathLst>
                <a:path w="4897755" h="913129">
                  <a:moveTo>
                    <a:pt x="85525" y="21310"/>
                  </a:moveTo>
                  <a:lnTo>
                    <a:pt x="3636702" y="913064"/>
                  </a:lnTo>
                  <a:lnTo>
                    <a:pt x="4897406" y="913064"/>
                  </a:lnTo>
                  <a:lnTo>
                    <a:pt x="85525" y="21310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60"/>
                  </a:lnTo>
                  <a:lnTo>
                    <a:pt x="85525" y="2131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711" y="5939015"/>
              <a:ext cx="3651885" cy="919480"/>
            </a:xfrm>
            <a:custGeom>
              <a:avLst/>
              <a:gdLst/>
              <a:ahLst/>
              <a:cxnLst/>
              <a:rect l="l" t="t" r="r" b="b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4" y="918983"/>
                  </a:lnTo>
                  <a:lnTo>
                    <a:pt x="3651888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89674"/>
              <a:ext cx="3398520" cy="10683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784015"/>
              <a:ext cx="3372797" cy="10739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20700" y="596963"/>
            <a:ext cx="3792854" cy="5653405"/>
            <a:chOff x="520700" y="596963"/>
            <a:chExt cx="3792854" cy="5653405"/>
          </a:xfrm>
        </p:grpSpPr>
        <p:sp>
          <p:nvSpPr>
            <p:cNvPr id="9" name="object 9"/>
            <p:cNvSpPr/>
            <p:nvPr/>
          </p:nvSpPr>
          <p:spPr>
            <a:xfrm>
              <a:off x="1295400" y="2377948"/>
              <a:ext cx="1828800" cy="27324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9050" y="2371598"/>
              <a:ext cx="1841500" cy="2745105"/>
            </a:xfrm>
            <a:custGeom>
              <a:avLst/>
              <a:gdLst/>
              <a:ahLst/>
              <a:cxnLst/>
              <a:rect l="l" t="t" r="r" b="b"/>
              <a:pathLst>
                <a:path w="1841500" h="2745104">
                  <a:moveTo>
                    <a:pt x="0" y="2745104"/>
                  </a:moveTo>
                  <a:lnTo>
                    <a:pt x="1841500" y="2745104"/>
                  </a:lnTo>
                  <a:lnTo>
                    <a:pt x="1841500" y="0"/>
                  </a:lnTo>
                  <a:lnTo>
                    <a:pt x="0" y="0"/>
                  </a:lnTo>
                  <a:lnTo>
                    <a:pt x="0" y="2745104"/>
                  </a:lnTo>
                  <a:close/>
                </a:path>
              </a:pathLst>
            </a:custGeom>
            <a:ln w="12700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3400" y="609536"/>
              <a:ext cx="3767201" cy="56277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7050" y="603313"/>
              <a:ext cx="3780154" cy="5640705"/>
            </a:xfrm>
            <a:custGeom>
              <a:avLst/>
              <a:gdLst/>
              <a:ahLst/>
              <a:cxnLst/>
              <a:rect l="l" t="t" r="r" b="b"/>
              <a:pathLst>
                <a:path w="3780154" h="5640705">
                  <a:moveTo>
                    <a:pt x="0" y="5640324"/>
                  </a:moveTo>
                  <a:lnTo>
                    <a:pt x="3779901" y="5640324"/>
                  </a:lnTo>
                  <a:lnTo>
                    <a:pt x="3779901" y="0"/>
                  </a:lnTo>
                  <a:lnTo>
                    <a:pt x="0" y="0"/>
                  </a:lnTo>
                  <a:lnTo>
                    <a:pt x="0" y="5640324"/>
                  </a:lnTo>
                  <a:close/>
                </a:path>
              </a:pathLst>
            </a:custGeom>
            <a:ln w="12700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495165" y="2667000"/>
            <a:ext cx="4420235" cy="1323975"/>
            <a:chOff x="4495165" y="2667000"/>
            <a:chExt cx="4420235" cy="1323975"/>
          </a:xfrm>
        </p:grpSpPr>
        <p:sp>
          <p:nvSpPr>
            <p:cNvPr id="14" name="object 14"/>
            <p:cNvSpPr/>
            <p:nvPr/>
          </p:nvSpPr>
          <p:spPr>
            <a:xfrm>
              <a:off x="4495165" y="2667000"/>
              <a:ext cx="4420235" cy="1323975"/>
            </a:xfrm>
            <a:custGeom>
              <a:avLst/>
              <a:gdLst/>
              <a:ahLst/>
              <a:cxnLst/>
              <a:rect l="l" t="t" r="r" b="b"/>
              <a:pathLst>
                <a:path w="4420234" h="1323975">
                  <a:moveTo>
                    <a:pt x="4420235" y="0"/>
                  </a:moveTo>
                  <a:lnTo>
                    <a:pt x="0" y="0"/>
                  </a:lnTo>
                  <a:lnTo>
                    <a:pt x="0" y="1323467"/>
                  </a:lnTo>
                  <a:lnTo>
                    <a:pt x="4420235" y="1323467"/>
                  </a:lnTo>
                  <a:lnTo>
                    <a:pt x="442023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13910" y="2714244"/>
              <a:ext cx="4152645" cy="10073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198"/>
            <a:ext cx="9144000" cy="6781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292476"/>
            <a:ext cx="616775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2230">
              <a:lnSpc>
                <a:spcPct val="100000"/>
              </a:lnSpc>
              <a:spcBef>
                <a:spcPts val="95"/>
              </a:spcBef>
            </a:pPr>
            <a:r>
              <a:rPr sz="4000" spc="220" dirty="0">
                <a:solidFill>
                  <a:srgbClr val="000000"/>
                </a:solidFill>
              </a:rPr>
              <a:t>Immunological </a:t>
            </a:r>
            <a:r>
              <a:rPr sz="4000" spc="210" dirty="0">
                <a:solidFill>
                  <a:srgbClr val="000000"/>
                </a:solidFill>
              </a:rPr>
              <a:t>disorder  </a:t>
            </a:r>
            <a:r>
              <a:rPr sz="4000" spc="225" dirty="0">
                <a:solidFill>
                  <a:srgbClr val="000000"/>
                </a:solidFill>
              </a:rPr>
              <a:t>initiated </a:t>
            </a:r>
            <a:r>
              <a:rPr sz="4000" spc="185" dirty="0">
                <a:solidFill>
                  <a:srgbClr val="000000"/>
                </a:solidFill>
              </a:rPr>
              <a:t>by </a:t>
            </a:r>
            <a:r>
              <a:rPr sz="4000" spc="270" dirty="0">
                <a:solidFill>
                  <a:srgbClr val="000000"/>
                </a:solidFill>
              </a:rPr>
              <a:t>group </a:t>
            </a:r>
            <a:r>
              <a:rPr sz="4000" spc="85" dirty="0">
                <a:solidFill>
                  <a:srgbClr val="000000"/>
                </a:solidFill>
              </a:rPr>
              <a:t>A</a:t>
            </a:r>
            <a:r>
              <a:rPr sz="4000" spc="-100" dirty="0">
                <a:solidFill>
                  <a:srgbClr val="000000"/>
                </a:solidFill>
              </a:rPr>
              <a:t> </a:t>
            </a:r>
            <a:r>
              <a:rPr sz="4000" spc="160" dirty="0">
                <a:solidFill>
                  <a:srgbClr val="000000"/>
                </a:solidFill>
              </a:rPr>
              <a:t>beta  </a:t>
            </a:r>
            <a:r>
              <a:rPr sz="4000" spc="215" dirty="0">
                <a:solidFill>
                  <a:srgbClr val="000000"/>
                </a:solidFill>
              </a:rPr>
              <a:t>hemolytic</a:t>
            </a:r>
            <a:r>
              <a:rPr sz="4000" spc="130" dirty="0">
                <a:solidFill>
                  <a:srgbClr val="000000"/>
                </a:solidFill>
              </a:rPr>
              <a:t> </a:t>
            </a:r>
            <a:r>
              <a:rPr sz="4000" spc="140" dirty="0">
                <a:solidFill>
                  <a:srgbClr val="000000"/>
                </a:solidFill>
              </a:rPr>
              <a:t>Streptococus.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71500" y="962025"/>
            <a:ext cx="4210050" cy="40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2387</Words>
  <Application>Microsoft Office PowerPoint</Application>
  <PresentationFormat>On-screen Show (4:3)</PresentationFormat>
  <Paragraphs>346</Paragraphs>
  <Slides>74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DR ABRAR AKBAR ASSOCIATE PROFESSOR  MICU HFH</vt:lpstr>
      <vt:lpstr>UNIVERSITY MOTTO, VISION,  VALUES &amp; GOALS </vt:lpstr>
      <vt:lpstr>PowerPoint Presentation</vt:lpstr>
      <vt:lpstr>SEQUENCE OF LGIS</vt:lpstr>
      <vt:lpstr>LEARNING OBJECTIVES</vt:lpstr>
      <vt:lpstr>PowerPoint Presentation</vt:lpstr>
      <vt:lpstr>PowerPoint Presentation</vt:lpstr>
      <vt:lpstr>Immunological disorder  initiated by group A beta  hemolytic Streptococus.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 The joints- Rheumatic fever ( Rheumatic Polyarthritis)</vt:lpstr>
      <vt:lpstr>The cytotoxicity theory -</vt:lpstr>
      <vt:lpstr>PowerPoint Presentation</vt:lpstr>
      <vt:lpstr>PowerPoint Presentation</vt:lpstr>
      <vt:lpstr> Inflammatory Lesions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Arthritis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view of  thick and fused  mitral valves in  Rheumatic  heart disease</vt:lpstr>
      <vt:lpstr>Nonpruritic serpiginous or annular  erythematous rash more prominent on the  trunk &amp; inner proximal portions of the  extremities. Rash disappears on exposure to cold &amp;  reappears after hot shower.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 Evidence of recent streptococcal infection can  include:</vt:lpstr>
      <vt:lpstr>PowerPoint Presentation</vt:lpstr>
      <vt:lpstr> Arthritis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Oral salicylates 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prevention –</vt:lpstr>
      <vt:lpstr>PowerPoint Presentation</vt:lpstr>
      <vt:lpstr>PowerPoint Presentation</vt:lpstr>
      <vt:lpstr>PowerPoint Presentation</vt:lpstr>
      <vt:lpstr>During an episode of ARF, valve  changes can be minor and are still  able to regress.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ABRAR AKBAR ASSISTANT PROFESSOR  MICU HFH</dc:title>
  <dc:creator/>
  <cp:lastModifiedBy>Windows User</cp:lastModifiedBy>
  <cp:revision>6</cp:revision>
  <dcterms:created xsi:type="dcterms:W3CDTF">2024-10-28T13:01:28Z</dcterms:created>
  <dcterms:modified xsi:type="dcterms:W3CDTF">2025-02-11T21:05:58Z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2014-02-09T05:00:00Z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2020-07-02T05:00:00Z</vt:filetime>
  </property>
  <property fmtid="{D5CDD505-2E9C-101B-9397-08002B2CF9AE}" pid="5" name="KSOProductBuildVer">
    <vt:lpwstr>1033-5.7.3.8096</vt:lpwstr>
  </property>
</Properties>
</file>