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5" r:id="rId11"/>
    <p:sldId id="266" r:id="rId12"/>
    <p:sldId id="264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A320-AB4E-4B7F-8220-ECEA13B34366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5293-BA69-400C-98F1-ADE79B729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1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A320-AB4E-4B7F-8220-ECEA13B34366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5293-BA69-400C-98F1-ADE79B729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8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A320-AB4E-4B7F-8220-ECEA13B34366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5293-BA69-400C-98F1-ADE79B729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7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A320-AB4E-4B7F-8220-ECEA13B34366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5293-BA69-400C-98F1-ADE79B729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2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A320-AB4E-4B7F-8220-ECEA13B34366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5293-BA69-400C-98F1-ADE79B729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7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A320-AB4E-4B7F-8220-ECEA13B34366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5293-BA69-400C-98F1-ADE79B729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5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A320-AB4E-4B7F-8220-ECEA13B34366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5293-BA69-400C-98F1-ADE79B729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31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A320-AB4E-4B7F-8220-ECEA13B34366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5293-BA69-400C-98F1-ADE79B729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40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A320-AB4E-4B7F-8220-ECEA13B34366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5293-BA69-400C-98F1-ADE79B729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51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A320-AB4E-4B7F-8220-ECEA13B34366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5293-BA69-400C-98F1-ADE79B729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5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A320-AB4E-4B7F-8220-ECEA13B34366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5293-BA69-400C-98F1-ADE79B729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3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1A320-AB4E-4B7F-8220-ECEA13B34366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95293-BA69-400C-98F1-ADE79B729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0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650" y="2669020"/>
            <a:ext cx="9144000" cy="933018"/>
          </a:xfrm>
        </p:spPr>
        <p:txBody>
          <a:bodyPr/>
          <a:lstStyle/>
          <a:p>
            <a:r>
              <a:rPr lang="en-US" b="1" u="sng" dirty="0" smtClean="0"/>
              <a:t>ACUTE ABDOMEN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650" y="3602038"/>
            <a:ext cx="9144000" cy="429635"/>
          </a:xfrm>
        </p:spPr>
        <p:txBody>
          <a:bodyPr/>
          <a:lstStyle/>
          <a:p>
            <a:r>
              <a:rPr lang="en-US" dirty="0" smtClean="0"/>
              <a:t>DR ASAD AMIR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42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802"/>
          </a:xfrm>
        </p:spPr>
        <p:txBody>
          <a:bodyPr/>
          <a:lstStyle/>
          <a:p>
            <a:pPr algn="ctr"/>
            <a:r>
              <a:rPr lang="en-US" b="1" u="sng" dirty="0" smtClean="0"/>
              <a:t>INVESTIGATIONS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91" y="1288473"/>
            <a:ext cx="10924309" cy="488849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Blood Tests</a:t>
            </a:r>
            <a:r>
              <a:rPr lang="en-US" dirty="0" smtClean="0"/>
              <a:t>: CBC, CRP, LFTs, Amylase/Lipase, Electrolytes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Imaging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X-ray (air under diaphragm – perforation)</a:t>
            </a:r>
          </a:p>
          <a:p>
            <a:pPr marL="0" indent="0">
              <a:buNone/>
            </a:pPr>
            <a:r>
              <a:rPr lang="en-US" dirty="0" smtClean="0"/>
              <a:t>Ultrasound (gallstones, free fluid)</a:t>
            </a:r>
          </a:p>
          <a:p>
            <a:pPr marL="0" indent="0">
              <a:buNone/>
            </a:pPr>
            <a:r>
              <a:rPr lang="en-US" dirty="0" smtClean="0"/>
              <a:t>CT scan (gold standard for many conditions)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Urine &amp; Pregnancy Test</a:t>
            </a:r>
            <a:r>
              <a:rPr lang="en-US" dirty="0" smtClean="0"/>
              <a:t>: Rule out UTI, pregnancy-related causes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118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1272"/>
            <a:ext cx="10515600" cy="881784"/>
          </a:xfrm>
        </p:spPr>
        <p:txBody>
          <a:bodyPr/>
          <a:lstStyle/>
          <a:p>
            <a:pPr algn="ctr"/>
            <a:r>
              <a:rPr lang="en-US" b="1" u="sng" dirty="0" smtClean="0"/>
              <a:t>MANAGEMENT PRINCIPLES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181" y="1510145"/>
            <a:ext cx="11194473" cy="4666818"/>
          </a:xfrm>
        </p:spPr>
        <p:txBody>
          <a:bodyPr/>
          <a:lstStyle/>
          <a:p>
            <a:r>
              <a:rPr lang="en-US" b="1" dirty="0" smtClean="0"/>
              <a:t>Resuscitation</a:t>
            </a:r>
            <a:r>
              <a:rPr lang="en-US" dirty="0" smtClean="0"/>
              <a:t> (ABCDE approach)IV Fluids, </a:t>
            </a:r>
          </a:p>
          <a:p>
            <a:r>
              <a:rPr lang="en-US" b="1" dirty="0" smtClean="0"/>
              <a:t>Analgesia</a:t>
            </a:r>
            <a:r>
              <a:rPr lang="en-US" dirty="0" smtClean="0"/>
              <a:t>, </a:t>
            </a:r>
          </a:p>
          <a:p>
            <a:r>
              <a:rPr lang="en-US" b="1" dirty="0" smtClean="0"/>
              <a:t>Antibiotics</a:t>
            </a:r>
            <a:r>
              <a:rPr lang="en-US" dirty="0" smtClean="0"/>
              <a:t> (if needed)</a:t>
            </a:r>
          </a:p>
          <a:p>
            <a:r>
              <a:rPr lang="en-US" b="1" dirty="0" smtClean="0"/>
              <a:t>Nasogastric Tube </a:t>
            </a:r>
            <a:r>
              <a:rPr lang="en-US" dirty="0" smtClean="0"/>
              <a:t>(for obstruction), </a:t>
            </a:r>
          </a:p>
          <a:p>
            <a:r>
              <a:rPr lang="en-US" dirty="0" smtClean="0"/>
              <a:t>Urinary Catheter</a:t>
            </a:r>
          </a:p>
          <a:p>
            <a:r>
              <a:rPr lang="en-US" dirty="0" smtClean="0"/>
              <a:t>Definitive Management: Surgery vs. Conservative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721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64" y="748146"/>
            <a:ext cx="10557163" cy="5500254"/>
          </a:xfrm>
        </p:spPr>
      </p:pic>
    </p:spTree>
    <p:extLst>
      <p:ext uri="{BB962C8B-B14F-4D97-AF65-F5344CB8AC3E}">
        <p14:creationId xmlns:p14="http://schemas.microsoft.com/office/powerpoint/2010/main" val="1735816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7291" y="2498726"/>
            <a:ext cx="8499764" cy="1325563"/>
          </a:xfrm>
        </p:spPr>
        <p:txBody>
          <a:bodyPr/>
          <a:lstStyle/>
          <a:p>
            <a:pPr algn="ctr"/>
            <a:r>
              <a:rPr lang="en-US" b="1" dirty="0" smtClean="0"/>
              <a:t>THANK YOU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88751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1454727"/>
            <a:ext cx="5461721" cy="44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859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MCQS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17" y="1565564"/>
            <a:ext cx="11540837" cy="4862945"/>
          </a:xfrm>
        </p:spPr>
        <p:txBody>
          <a:bodyPr/>
          <a:lstStyle/>
          <a:p>
            <a:r>
              <a:rPr lang="en-US" dirty="0" smtClean="0"/>
              <a:t>Which of the following is the most common cause of acute abdomen requiring surgery?</a:t>
            </a:r>
          </a:p>
          <a:p>
            <a:pPr marL="514350" indent="-514350">
              <a:buAutoNum type="alphaUcParenR"/>
            </a:pPr>
            <a:r>
              <a:rPr lang="en-US" dirty="0" smtClean="0"/>
              <a:t>Acute </a:t>
            </a:r>
            <a:r>
              <a:rPr lang="en-US" dirty="0" err="1" smtClean="0"/>
              <a:t>cholecystitis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B) Acute pancreatitis</a:t>
            </a:r>
          </a:p>
          <a:p>
            <a:pPr marL="0" indent="0">
              <a:buNone/>
            </a:pPr>
            <a:r>
              <a:rPr lang="en-US" dirty="0" smtClean="0"/>
              <a:t>C) Acute appendicitis</a:t>
            </a:r>
          </a:p>
          <a:p>
            <a:pPr marL="0" indent="0">
              <a:buNone/>
            </a:pPr>
            <a:r>
              <a:rPr lang="en-US" dirty="0" smtClean="0"/>
              <a:t>D) Perforated peptic ulcer</a:t>
            </a:r>
          </a:p>
          <a:p>
            <a:pPr marL="0" indent="0">
              <a:buNone/>
            </a:pPr>
            <a:r>
              <a:rPr lang="en-US" dirty="0" smtClean="0"/>
              <a:t>E) Bowel obstruction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71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8581"/>
            <a:ext cx="11402290" cy="4211781"/>
          </a:xfrm>
        </p:spPr>
        <p:txBody>
          <a:bodyPr/>
          <a:lstStyle/>
          <a:p>
            <a:r>
              <a:rPr lang="en-US" dirty="0" smtClean="0"/>
              <a:t> A patient presents with sudden, severe epigastric pain radiating to the back. Which of the following is the most likely diagnosis?</a:t>
            </a:r>
          </a:p>
          <a:p>
            <a:pPr marL="514350" indent="-514350">
              <a:buAutoNum type="alphaUcParenR"/>
            </a:pPr>
            <a:r>
              <a:rPr lang="en-US" dirty="0" smtClean="0"/>
              <a:t>Acute pancreatitis</a:t>
            </a:r>
          </a:p>
          <a:p>
            <a:pPr marL="0" indent="0">
              <a:buNone/>
            </a:pPr>
            <a:r>
              <a:rPr lang="en-US" dirty="0" smtClean="0"/>
              <a:t>B) Acute </a:t>
            </a:r>
            <a:r>
              <a:rPr lang="en-US" dirty="0" err="1" smtClean="0"/>
              <a:t>cholecystitis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C) Acute appendicitis</a:t>
            </a:r>
          </a:p>
          <a:p>
            <a:pPr marL="0" indent="0">
              <a:buNone/>
            </a:pPr>
            <a:r>
              <a:rPr lang="en-US" dirty="0" smtClean="0"/>
              <a:t>D) Perforated duodenal ulcer</a:t>
            </a:r>
          </a:p>
          <a:p>
            <a:pPr marL="0" indent="0">
              <a:buNone/>
            </a:pPr>
            <a:r>
              <a:rPr lang="en-US" dirty="0" smtClean="0"/>
              <a:t>E) Mesenteric ischemia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94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257589"/>
            <a:ext cx="11540837" cy="4351338"/>
          </a:xfrm>
        </p:spPr>
        <p:txBody>
          <a:bodyPr/>
          <a:lstStyle/>
          <a:p>
            <a:r>
              <a:rPr lang="en-US" dirty="0" smtClean="0"/>
              <a:t> Which of the following signs is classically associated with acute appendicitis?</a:t>
            </a:r>
          </a:p>
          <a:p>
            <a:r>
              <a:rPr lang="en-US" dirty="0" smtClean="0"/>
              <a:t>A) Cullen’s sign</a:t>
            </a:r>
          </a:p>
          <a:p>
            <a:r>
              <a:rPr lang="en-US" dirty="0" smtClean="0"/>
              <a:t>B) Murphy’s sign</a:t>
            </a:r>
          </a:p>
          <a:p>
            <a:r>
              <a:rPr lang="en-US" dirty="0" smtClean="0"/>
              <a:t>C) </a:t>
            </a:r>
            <a:r>
              <a:rPr lang="en-US" dirty="0" err="1" smtClean="0"/>
              <a:t>Rovsing’s</a:t>
            </a:r>
            <a:r>
              <a:rPr lang="en-US" dirty="0" smtClean="0"/>
              <a:t> sign</a:t>
            </a:r>
          </a:p>
          <a:p>
            <a:r>
              <a:rPr lang="en-US" dirty="0" smtClean="0"/>
              <a:t>D) Grey Turner’s sign</a:t>
            </a:r>
          </a:p>
          <a:p>
            <a:r>
              <a:rPr lang="en-US" dirty="0" smtClean="0"/>
              <a:t>E) </a:t>
            </a:r>
            <a:r>
              <a:rPr lang="en-US" dirty="0" err="1" smtClean="0"/>
              <a:t>Kehr’s</a:t>
            </a:r>
            <a:r>
              <a:rPr lang="en-US" dirty="0" smtClean="0"/>
              <a:t> 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74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9" y="1506970"/>
            <a:ext cx="11346873" cy="4351338"/>
          </a:xfrm>
        </p:spPr>
        <p:txBody>
          <a:bodyPr/>
          <a:lstStyle/>
          <a:p>
            <a:r>
              <a:rPr lang="en-US" dirty="0" smtClean="0"/>
              <a:t>Which imaging modality is the gold standard for diagnosing acute appendicitis?</a:t>
            </a:r>
          </a:p>
          <a:p>
            <a:r>
              <a:rPr lang="en-US" dirty="0" smtClean="0"/>
              <a:t>A) X-ray abdomen</a:t>
            </a:r>
          </a:p>
          <a:p>
            <a:r>
              <a:rPr lang="en-US" dirty="0" smtClean="0"/>
              <a:t>B) Ultrasound abdomen</a:t>
            </a:r>
          </a:p>
          <a:p>
            <a:r>
              <a:rPr lang="en-US" dirty="0" smtClean="0"/>
              <a:t>C) MRI abdomen</a:t>
            </a:r>
          </a:p>
          <a:p>
            <a:r>
              <a:rPr lang="en-US" dirty="0" smtClean="0"/>
              <a:t>D) CT scan abdomen</a:t>
            </a:r>
          </a:p>
          <a:p>
            <a:r>
              <a:rPr lang="en-US" dirty="0" smtClean="0"/>
              <a:t>E) Diagnostic laparoscopy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855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655" y="1496291"/>
            <a:ext cx="11651672" cy="4680672"/>
          </a:xfrm>
        </p:spPr>
        <p:txBody>
          <a:bodyPr/>
          <a:lstStyle/>
          <a:p>
            <a:r>
              <a:rPr lang="en-US" dirty="0" smtClean="0"/>
              <a:t> A 60-year-old male with a history of atrial fibrillation presents with severe abdominal pain out of proportion to clinical findings. What is the most likely diagnosis?</a:t>
            </a:r>
          </a:p>
          <a:p>
            <a:r>
              <a:rPr lang="en-US" dirty="0" smtClean="0"/>
              <a:t>A) Acute pancreatitis</a:t>
            </a:r>
          </a:p>
          <a:p>
            <a:r>
              <a:rPr lang="en-US" dirty="0" smtClean="0"/>
              <a:t>B) Acute mesenteric ischemia</a:t>
            </a:r>
          </a:p>
          <a:p>
            <a:r>
              <a:rPr lang="en-US" dirty="0" smtClean="0"/>
              <a:t>C) Perforated peptic ulcer</a:t>
            </a:r>
          </a:p>
          <a:p>
            <a:r>
              <a:rPr lang="en-US" dirty="0" smtClean="0"/>
              <a:t>D) Small bowel obstruction</a:t>
            </a:r>
          </a:p>
          <a:p>
            <a:r>
              <a:rPr lang="en-US" dirty="0" smtClean="0"/>
              <a:t>E) Acute appendicitis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940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055" y="836180"/>
            <a:ext cx="10515600" cy="937202"/>
          </a:xfrm>
        </p:spPr>
        <p:txBody>
          <a:bodyPr/>
          <a:lstStyle/>
          <a:p>
            <a:pPr algn="ctr"/>
            <a:r>
              <a:rPr lang="en-US" b="1" u="sng" dirty="0" smtClean="0"/>
              <a:t>WHAT IS ACUTE ABDOMEN ?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493818"/>
            <a:ext cx="10515600" cy="2660073"/>
          </a:xfrm>
        </p:spPr>
        <p:txBody>
          <a:bodyPr/>
          <a:lstStyle/>
          <a:p>
            <a:r>
              <a:rPr lang="en-US" dirty="0" smtClean="0"/>
              <a:t>Acute abdomen refers to </a:t>
            </a:r>
            <a:r>
              <a:rPr lang="en-US" dirty="0" smtClean="0">
                <a:solidFill>
                  <a:srgbClr val="FF0000"/>
                </a:solidFill>
              </a:rPr>
              <a:t>sudden, severe abdominal pain requiring urgent medical or surgical intervention.</a:t>
            </a:r>
          </a:p>
          <a:p>
            <a:r>
              <a:rPr lang="en-US" dirty="0" smtClean="0"/>
              <a:t>It is a broad term encompassing various intra-abdominal conditions, some of which may require surgical treatment.</a:t>
            </a:r>
          </a:p>
          <a:p>
            <a:r>
              <a:rPr lang="en-US" dirty="0" smtClean="0"/>
              <a:t>Importance: It is a </a:t>
            </a:r>
            <a:r>
              <a:rPr lang="en-US" dirty="0" smtClean="0">
                <a:solidFill>
                  <a:srgbClr val="FF0000"/>
                </a:solidFill>
              </a:rPr>
              <a:t>common emergency </a:t>
            </a:r>
            <a:r>
              <a:rPr lang="en-US" dirty="0" smtClean="0"/>
              <a:t>with diverse causes.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65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91" y="1482436"/>
            <a:ext cx="11526982" cy="4694527"/>
          </a:xfrm>
        </p:spPr>
        <p:txBody>
          <a:bodyPr/>
          <a:lstStyle/>
          <a:p>
            <a:r>
              <a:rPr lang="en-US" dirty="0" smtClean="0"/>
              <a:t> In a patient with suspected perforated peptic ulcer, which sign on an upright chest X-ray is diagnostic?</a:t>
            </a:r>
          </a:p>
          <a:p>
            <a:pPr marL="514350" indent="-514350">
              <a:buAutoNum type="alphaUcParenR"/>
            </a:pPr>
            <a:r>
              <a:rPr lang="en-US" dirty="0" smtClean="0"/>
              <a:t>Ground-glass appearance</a:t>
            </a:r>
          </a:p>
          <a:p>
            <a:pPr marL="0" indent="0">
              <a:buNone/>
            </a:pPr>
            <a:r>
              <a:rPr lang="en-US" dirty="0" smtClean="0"/>
              <a:t>B) </a:t>
            </a:r>
            <a:r>
              <a:rPr lang="en-US" dirty="0" err="1" smtClean="0"/>
              <a:t>Pneumobilia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C) Air under the diaphragm</a:t>
            </a:r>
          </a:p>
          <a:p>
            <a:pPr marL="0" indent="0">
              <a:buNone/>
            </a:pPr>
            <a:r>
              <a:rPr lang="en-US" dirty="0" smtClean="0"/>
              <a:t>D) Double bubble sign</a:t>
            </a:r>
          </a:p>
          <a:p>
            <a:pPr marL="0" indent="0">
              <a:buNone/>
            </a:pPr>
            <a:r>
              <a:rPr lang="en-US" dirty="0" smtClean="0"/>
              <a:t>E) Coffee bean 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005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782" y="886691"/>
            <a:ext cx="11540836" cy="5290272"/>
          </a:xfrm>
        </p:spPr>
        <p:txBody>
          <a:bodyPr/>
          <a:lstStyle/>
          <a:p>
            <a:r>
              <a:rPr lang="en-US" dirty="0" smtClean="0"/>
              <a:t>Which of the following is the first step in the management of a patient with suspected acute abdomen?</a:t>
            </a:r>
          </a:p>
          <a:p>
            <a:pPr marL="514350" indent="-514350">
              <a:buAutoNum type="alphaUcParenR"/>
            </a:pPr>
            <a:r>
              <a:rPr lang="en-US" dirty="0" smtClean="0"/>
              <a:t>Immediate laparotomy</a:t>
            </a:r>
          </a:p>
          <a:p>
            <a:pPr marL="0" indent="0">
              <a:buNone/>
            </a:pPr>
            <a:r>
              <a:rPr lang="en-US" dirty="0" smtClean="0"/>
              <a:t>B) IV fluid resuscitation and pain management</a:t>
            </a:r>
          </a:p>
          <a:p>
            <a:pPr marL="0" indent="0">
              <a:buNone/>
            </a:pPr>
            <a:r>
              <a:rPr lang="en-US" dirty="0" smtClean="0"/>
              <a:t>C) Empirical antibiotic therapy</a:t>
            </a:r>
          </a:p>
          <a:p>
            <a:pPr marL="0" indent="0">
              <a:buNone/>
            </a:pPr>
            <a:r>
              <a:rPr lang="en-US" dirty="0" smtClean="0"/>
              <a:t>D) Abdominal ultrasound</a:t>
            </a:r>
          </a:p>
          <a:p>
            <a:pPr marL="0" indent="0">
              <a:buNone/>
            </a:pPr>
            <a:r>
              <a:rPr lang="en-US" dirty="0" smtClean="0"/>
              <a:t>E) Exploratory laparoscopy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929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781" y="1108364"/>
            <a:ext cx="11471563" cy="5068599"/>
          </a:xfrm>
        </p:spPr>
        <p:txBody>
          <a:bodyPr/>
          <a:lstStyle/>
          <a:p>
            <a:r>
              <a:rPr lang="en-US" dirty="0" smtClean="0"/>
              <a:t>Which of the following conditions is least likely to present with peritonitis?</a:t>
            </a:r>
          </a:p>
          <a:p>
            <a:pPr marL="514350" indent="-514350">
              <a:buAutoNum type="alphaUcParenR"/>
            </a:pPr>
            <a:r>
              <a:rPr lang="en-US" dirty="0" smtClean="0"/>
              <a:t>Perforated appendicitis</a:t>
            </a:r>
          </a:p>
          <a:p>
            <a:pPr marL="0" indent="0">
              <a:buNone/>
            </a:pPr>
            <a:r>
              <a:rPr lang="en-US" dirty="0" smtClean="0"/>
              <a:t>B) Ruptured ectopic pregnancy</a:t>
            </a:r>
          </a:p>
          <a:p>
            <a:pPr marL="0" indent="0">
              <a:buNone/>
            </a:pPr>
            <a:r>
              <a:rPr lang="en-US" dirty="0" smtClean="0"/>
              <a:t>C) Uncomplicated acute pancreatitis</a:t>
            </a:r>
          </a:p>
          <a:p>
            <a:pPr marL="0" indent="0">
              <a:buNone/>
            </a:pPr>
            <a:r>
              <a:rPr lang="en-US" dirty="0" smtClean="0"/>
              <a:t>D) Perforated diverticulitis</a:t>
            </a:r>
          </a:p>
          <a:p>
            <a:pPr marL="0" indent="0">
              <a:buNone/>
            </a:pPr>
            <a:r>
              <a:rPr lang="en-US" dirty="0" smtClean="0"/>
              <a:t>E) Perforated peptic ulcer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709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396134"/>
            <a:ext cx="11457709" cy="4351338"/>
          </a:xfrm>
        </p:spPr>
        <p:txBody>
          <a:bodyPr/>
          <a:lstStyle/>
          <a:p>
            <a:r>
              <a:rPr lang="en-US" dirty="0" smtClean="0"/>
              <a:t>A patient presents with colicky abdominal pain, vomiting, and absolute constipation. What is the most likely diagnosis?</a:t>
            </a:r>
          </a:p>
          <a:p>
            <a:pPr marL="514350" indent="-514350">
              <a:buAutoNum type="alphaUcParenR"/>
            </a:pPr>
            <a:r>
              <a:rPr lang="en-US" dirty="0" smtClean="0"/>
              <a:t>Acute appendicitis</a:t>
            </a:r>
          </a:p>
          <a:p>
            <a:pPr marL="0" indent="0">
              <a:buNone/>
            </a:pPr>
            <a:r>
              <a:rPr lang="en-US" dirty="0" smtClean="0"/>
              <a:t>B) Small bowel obstruction</a:t>
            </a:r>
          </a:p>
          <a:p>
            <a:pPr marL="0" indent="0">
              <a:buNone/>
            </a:pPr>
            <a:r>
              <a:rPr lang="en-US" dirty="0" smtClean="0"/>
              <a:t>C) Acute pancreatitis</a:t>
            </a:r>
          </a:p>
          <a:p>
            <a:pPr marL="0" indent="0">
              <a:buNone/>
            </a:pPr>
            <a:r>
              <a:rPr lang="en-US" dirty="0" smtClean="0"/>
              <a:t>D) Perforated duodenal ulcer</a:t>
            </a:r>
          </a:p>
          <a:p>
            <a:pPr marL="0" indent="0">
              <a:buNone/>
            </a:pPr>
            <a:r>
              <a:rPr lang="en-US" dirty="0" smtClean="0"/>
              <a:t>E) Acute </a:t>
            </a:r>
            <a:r>
              <a:rPr lang="en-US" dirty="0" err="1" smtClean="0"/>
              <a:t>cholecystitis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957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19" y="1427018"/>
            <a:ext cx="11596254" cy="4749945"/>
          </a:xfrm>
        </p:spPr>
        <p:txBody>
          <a:bodyPr/>
          <a:lstStyle/>
          <a:p>
            <a:r>
              <a:rPr lang="en-US" dirty="0" smtClean="0"/>
              <a:t>A 45-year-old patient with suspected acute peritonitis is hemodynamically unstable. What is the next best step in management?</a:t>
            </a:r>
          </a:p>
          <a:p>
            <a:pPr marL="514350" indent="-514350">
              <a:buAutoNum type="alphaUcParenR"/>
            </a:pPr>
            <a:r>
              <a:rPr lang="en-US" dirty="0" smtClean="0"/>
              <a:t>Administer oral antibiotics and observe</a:t>
            </a:r>
          </a:p>
          <a:p>
            <a:pPr marL="0" indent="0">
              <a:buNone/>
            </a:pPr>
            <a:r>
              <a:rPr lang="en-US" dirty="0" smtClean="0"/>
              <a:t>B) Perform emergency exploratory laparotomy</a:t>
            </a:r>
          </a:p>
          <a:p>
            <a:pPr marL="0" indent="0">
              <a:buNone/>
            </a:pPr>
            <a:r>
              <a:rPr lang="en-US" dirty="0" smtClean="0"/>
              <a:t>C) Order an abdominal ultrasound</a:t>
            </a:r>
          </a:p>
          <a:p>
            <a:pPr marL="0" indent="0">
              <a:buNone/>
            </a:pPr>
            <a:r>
              <a:rPr lang="en-US" dirty="0" smtClean="0"/>
              <a:t>D) Discharge the patient with painkillers</a:t>
            </a:r>
          </a:p>
          <a:p>
            <a:pPr marL="0" indent="0">
              <a:buNone/>
            </a:pPr>
            <a:r>
              <a:rPr lang="en-US" dirty="0" smtClean="0"/>
              <a:t>E) Schedule an elective surgery after stabilization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04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1270"/>
            <a:ext cx="10515600" cy="895639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CAUSES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4" y="1260764"/>
            <a:ext cx="10855036" cy="491619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Surgical Causes:                                                    Medical Causes </a:t>
            </a:r>
          </a:p>
          <a:p>
            <a:r>
              <a:rPr lang="en-US" dirty="0" smtClean="0"/>
              <a:t>Appendicitis                                                            Diabetic ketoacidosis</a:t>
            </a:r>
          </a:p>
          <a:p>
            <a:r>
              <a:rPr lang="en-US" dirty="0" err="1" smtClean="0"/>
              <a:t>Cholecystitis</a:t>
            </a:r>
            <a:r>
              <a:rPr lang="en-US" dirty="0" smtClean="0"/>
              <a:t>                                                            MI</a:t>
            </a:r>
          </a:p>
          <a:p>
            <a:r>
              <a:rPr lang="en-US" dirty="0" smtClean="0"/>
              <a:t>Perforated peptic ulcer                                          pneumonia</a:t>
            </a:r>
          </a:p>
          <a:p>
            <a:r>
              <a:rPr lang="en-US" dirty="0" smtClean="0"/>
              <a:t>Intestinal obstruction                                             Sickle cell crisis</a:t>
            </a:r>
          </a:p>
          <a:p>
            <a:r>
              <a:rPr lang="en-US" dirty="0" smtClean="0"/>
              <a:t>Diverticulitis                                                             Gastroenteritis </a:t>
            </a:r>
          </a:p>
          <a:p>
            <a:r>
              <a:rPr lang="en-US" dirty="0" smtClean="0"/>
              <a:t>Pancreatitis</a:t>
            </a:r>
          </a:p>
          <a:p>
            <a:r>
              <a:rPr lang="en-US" dirty="0" smtClean="0"/>
              <a:t>Trauma</a:t>
            </a:r>
          </a:p>
        </p:txBody>
      </p:sp>
    </p:spTree>
    <p:extLst>
      <p:ext uri="{BB962C8B-B14F-4D97-AF65-F5344CB8AC3E}">
        <p14:creationId xmlns:p14="http://schemas.microsoft.com/office/powerpoint/2010/main" val="519457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1271"/>
            <a:ext cx="10515600" cy="1394402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/>
              <a:t>ANOTHER CLASSIFICATION OF SURGICAL CAUSES OF ACUTE ABDOMEN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9" y="1911927"/>
            <a:ext cx="11222182" cy="4793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causes of acute abdomen can be classified into different categories: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Inflammatory</a:t>
            </a:r>
            <a:r>
              <a:rPr lang="en-US" dirty="0" smtClean="0"/>
              <a:t>: Appendicitis, </a:t>
            </a:r>
            <a:r>
              <a:rPr lang="en-US" dirty="0" err="1" smtClean="0"/>
              <a:t>cholecystitis</a:t>
            </a:r>
            <a:r>
              <a:rPr lang="en-US" dirty="0" smtClean="0"/>
              <a:t>, pancreatitis, diverticulitis.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Obstructive</a:t>
            </a:r>
            <a:r>
              <a:rPr lang="en-US" dirty="0" smtClean="0"/>
              <a:t>: Bowel obstruction, volvulus, intussusception.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Perforative</a:t>
            </a:r>
            <a:r>
              <a:rPr lang="en-US" dirty="0" smtClean="0"/>
              <a:t>: Perforated peptic ulcer, perforated diverticulum, perforated bowel.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Vascular</a:t>
            </a:r>
            <a:r>
              <a:rPr lang="en-US" dirty="0" smtClean="0"/>
              <a:t>: Mesenteric ischemia, ruptured abdominal aortic aneurysm.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Traumatic</a:t>
            </a:r>
            <a:r>
              <a:rPr lang="en-US" dirty="0" smtClean="0"/>
              <a:t>: Blunt or penetrating abdominal trauma.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Gynecological</a:t>
            </a:r>
            <a:r>
              <a:rPr lang="en-US" dirty="0" smtClean="0"/>
              <a:t>: Ectopic pregnancy, ovarian torsion, pelvic inflammatory disease.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481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92" b="13323"/>
          <a:stretch/>
        </p:blipFill>
        <p:spPr>
          <a:xfrm>
            <a:off x="1953490" y="623455"/>
            <a:ext cx="8340437" cy="6012872"/>
          </a:xfrm>
        </p:spPr>
      </p:pic>
    </p:spTree>
    <p:extLst>
      <p:ext uri="{BB962C8B-B14F-4D97-AF65-F5344CB8AC3E}">
        <p14:creationId xmlns:p14="http://schemas.microsoft.com/office/powerpoint/2010/main" val="2351889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057"/>
          </a:xfrm>
        </p:spPr>
        <p:txBody>
          <a:bodyPr/>
          <a:lstStyle/>
          <a:p>
            <a:pPr algn="ctr"/>
            <a:r>
              <a:rPr lang="en-US" b="1" u="sng" dirty="0" smtClean="0"/>
              <a:t>Classification of Pain of Acute Abdomen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10" y="1427018"/>
            <a:ext cx="4821381" cy="5069268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Visceral Pain</a:t>
            </a:r>
            <a:r>
              <a:rPr lang="en-US" dirty="0" smtClean="0"/>
              <a:t>: Dull, poorly localized (e.g., </a:t>
            </a:r>
            <a:r>
              <a:rPr lang="en-US" dirty="0" smtClean="0">
                <a:solidFill>
                  <a:srgbClr val="FF0000"/>
                </a:solidFill>
              </a:rPr>
              <a:t>early appendicitis</a:t>
            </a:r>
            <a:r>
              <a:rPr lang="en-US" dirty="0" smtClean="0"/>
              <a:t>).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Somatic Pain</a:t>
            </a:r>
            <a:r>
              <a:rPr lang="en-US" dirty="0" smtClean="0"/>
              <a:t>: Sharp, localized (e.g., </a:t>
            </a:r>
            <a:r>
              <a:rPr lang="en-US" dirty="0" smtClean="0">
                <a:solidFill>
                  <a:srgbClr val="FF0000"/>
                </a:solidFill>
              </a:rPr>
              <a:t>peritonitis</a:t>
            </a:r>
            <a:r>
              <a:rPr lang="en-US" dirty="0" smtClean="0"/>
              <a:t>).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Referred Pain</a:t>
            </a:r>
            <a:r>
              <a:rPr lang="en-US" dirty="0" smtClean="0"/>
              <a:t>: Pain perceived away from the source (e.g</a:t>
            </a:r>
            <a:r>
              <a:rPr lang="en-US" dirty="0" smtClean="0">
                <a:solidFill>
                  <a:srgbClr val="FF0000"/>
                </a:solidFill>
              </a:rPr>
              <a:t>., shoulder pain in diaphragmatic irritation</a:t>
            </a:r>
            <a:r>
              <a:rPr lang="en-US" dirty="0" smtClean="0"/>
              <a:t>).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7964" y="1427018"/>
            <a:ext cx="6289963" cy="518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26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1271"/>
            <a:ext cx="10515600" cy="867930"/>
          </a:xfrm>
        </p:spPr>
        <p:txBody>
          <a:bodyPr/>
          <a:lstStyle/>
          <a:p>
            <a:pPr algn="ctr"/>
            <a:r>
              <a:rPr lang="en-US" b="1" u="sng" dirty="0" smtClean="0"/>
              <a:t>Clinical Presentation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55" y="1524000"/>
            <a:ext cx="10882745" cy="5029200"/>
          </a:xfrm>
        </p:spPr>
        <p:txBody>
          <a:bodyPr/>
          <a:lstStyle/>
          <a:p>
            <a:r>
              <a:rPr lang="en-US" dirty="0" smtClean="0"/>
              <a:t>Sudden and severe abdominal pain</a:t>
            </a:r>
          </a:p>
          <a:p>
            <a:r>
              <a:rPr lang="en-US" dirty="0" smtClean="0"/>
              <a:t>Nausea and vomiting</a:t>
            </a:r>
          </a:p>
          <a:p>
            <a:r>
              <a:rPr lang="en-US" dirty="0" smtClean="0"/>
              <a:t>Abdominal distension</a:t>
            </a:r>
          </a:p>
          <a:p>
            <a:r>
              <a:rPr lang="en-US" dirty="0" smtClean="0"/>
              <a:t>Fever (suggesting infection or inflammation)</a:t>
            </a:r>
          </a:p>
          <a:p>
            <a:r>
              <a:rPr lang="en-US" dirty="0" smtClean="0"/>
              <a:t>Shock in severe cases (e.g., ruptured aneurysm, perforation)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51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0948"/>
          </a:xfrm>
        </p:spPr>
        <p:txBody>
          <a:bodyPr/>
          <a:lstStyle/>
          <a:p>
            <a:pPr algn="ctr"/>
            <a:r>
              <a:rPr lang="en-US" b="1" u="sng" dirty="0" smtClean="0"/>
              <a:t>DIAGNOSIS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036" y="1330036"/>
            <a:ext cx="11125200" cy="523701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thorough history, physical examination, and investigations help in diagnosing acute abdomen: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History</a:t>
            </a:r>
            <a:r>
              <a:rPr lang="en-US" dirty="0" smtClean="0"/>
              <a:t>: Onset, duration, nature of pain (sharp, dull, colicky, etc.), associated symptoms.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Physical Examination</a:t>
            </a:r>
            <a:r>
              <a:rPr lang="en-US" dirty="0" smtClean="0"/>
              <a:t>: Inspection, palpation, percussion, auscultation.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Investigations</a:t>
            </a:r>
            <a:r>
              <a:rPr lang="en-US" dirty="0" smtClean="0"/>
              <a:t>: Blood tests (CBC, CRP, liver enzymes, amylase/lipase)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Imaging</a:t>
            </a:r>
            <a:r>
              <a:rPr lang="en-US" dirty="0" smtClean="0"/>
              <a:t> (X-ray, ultrasound, CT scan)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Diagnostic laparoscopy </a:t>
            </a:r>
            <a:r>
              <a:rPr lang="en-US" dirty="0" smtClean="0"/>
              <a:t>in uncertain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603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239"/>
          </a:xfrm>
        </p:spPr>
        <p:txBody>
          <a:bodyPr/>
          <a:lstStyle/>
          <a:p>
            <a:pPr algn="ctr"/>
            <a:r>
              <a:rPr lang="en-US" b="1" u="sng" dirty="0" smtClean="0"/>
              <a:t>PHYSICAL EXAMINATION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330036"/>
            <a:ext cx="11263746" cy="509847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Inspection</a:t>
            </a:r>
            <a:r>
              <a:rPr lang="en-US" dirty="0" smtClean="0"/>
              <a:t>: Distension, scars, pulsations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Palpation</a:t>
            </a:r>
            <a:r>
              <a:rPr lang="en-US" dirty="0" smtClean="0"/>
              <a:t>: Tenderness, guarding, rebound tenderness, rigidity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Percussion</a:t>
            </a:r>
            <a:r>
              <a:rPr lang="en-US" dirty="0" smtClean="0"/>
              <a:t>: </a:t>
            </a:r>
            <a:r>
              <a:rPr lang="en-US" dirty="0" err="1" smtClean="0"/>
              <a:t>Tympany</a:t>
            </a:r>
            <a:r>
              <a:rPr lang="en-US" dirty="0" smtClean="0"/>
              <a:t> (obstruction), dullness (fluid collection)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Auscultation</a:t>
            </a:r>
            <a:r>
              <a:rPr lang="en-US" dirty="0" smtClean="0"/>
              <a:t>: Bowel sounds (absent in ileus, high-pitched in obstruction)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Special Test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Rovsing’s</a:t>
            </a:r>
            <a:r>
              <a:rPr lang="en-US" dirty="0" smtClean="0"/>
              <a:t> sign (appendicitis)</a:t>
            </a:r>
          </a:p>
          <a:p>
            <a:pPr marL="0" indent="0">
              <a:buNone/>
            </a:pPr>
            <a:r>
              <a:rPr lang="en-US" dirty="0" smtClean="0"/>
              <a:t>Murphy’s sign (</a:t>
            </a:r>
            <a:r>
              <a:rPr lang="en-US" dirty="0" err="1" smtClean="0"/>
              <a:t>cholecystitis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Psoas sign (</a:t>
            </a:r>
            <a:r>
              <a:rPr lang="en-US" dirty="0" err="1" smtClean="0"/>
              <a:t>retrocecal</a:t>
            </a:r>
            <a:r>
              <a:rPr lang="en-US" dirty="0" smtClean="0"/>
              <a:t> appendicitis)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697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867</Words>
  <Application>Microsoft Office PowerPoint</Application>
  <PresentationFormat>Widescreen</PresentationFormat>
  <Paragraphs>126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ACUTE ABDOMEN</vt:lpstr>
      <vt:lpstr>WHAT IS ACUTE ABDOMEN ? </vt:lpstr>
      <vt:lpstr>CAUSES </vt:lpstr>
      <vt:lpstr>ANOTHER CLASSIFICATION OF SURGICAL CAUSES OF ACUTE ABDOMEN </vt:lpstr>
      <vt:lpstr>PowerPoint Presentation</vt:lpstr>
      <vt:lpstr>Classification of Pain of Acute Abdomen</vt:lpstr>
      <vt:lpstr>Clinical Presentation</vt:lpstr>
      <vt:lpstr>DIAGNOSIS</vt:lpstr>
      <vt:lpstr>PHYSICAL EXAMINATION</vt:lpstr>
      <vt:lpstr>INVESTIGATIONS</vt:lpstr>
      <vt:lpstr>MANAGEMENT PRINCIPLES</vt:lpstr>
      <vt:lpstr>PowerPoint Presentation</vt:lpstr>
      <vt:lpstr>THANK YOU </vt:lpstr>
      <vt:lpstr>PowerPoint Presentation</vt:lpstr>
      <vt:lpstr>MCQS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ABDOMEN</dc:title>
  <dc:creator>Hira</dc:creator>
  <cp:lastModifiedBy>Hira</cp:lastModifiedBy>
  <cp:revision>5</cp:revision>
  <dcterms:created xsi:type="dcterms:W3CDTF">2025-03-06T00:08:45Z</dcterms:created>
  <dcterms:modified xsi:type="dcterms:W3CDTF">2025-03-06T00:40:12Z</dcterms:modified>
</cp:coreProperties>
</file>