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305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6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1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1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9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6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45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2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0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1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2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71878-688C-40F0-A3BA-530ACB3B326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B7F6B-D9B8-447F-9CFE-184572CA9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7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57 year old female with hard lump in parotid region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Prof .M Waqas Raza</a:t>
            </a:r>
          </a:p>
          <a:p>
            <a:r>
              <a:rPr lang="en-US" dirty="0" smtClean="0"/>
              <a:t>FCPS FRCS MHPE</a:t>
            </a:r>
          </a:p>
          <a:p>
            <a:r>
              <a:rPr lang="en-US" dirty="0" smtClean="0"/>
              <a:t>General /Vascular surgeon </a:t>
            </a:r>
          </a:p>
          <a:p>
            <a:r>
              <a:rPr lang="en-US" dirty="0" smtClean="0"/>
              <a:t>HOD RTH Surgery Rawalpindi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Diagnosis: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 Fine needle aspiration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Core needle aspiration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USG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CT scan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MRI 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5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USG – Hypoechoic with lobulated and distinct borders</a:t>
            </a:r>
            <a:endParaRPr lang="en-US" dirty="0"/>
          </a:p>
        </p:txBody>
      </p:sp>
      <p:pic>
        <p:nvPicPr>
          <p:cNvPr id="209716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733" y="281711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1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CT </a:t>
            </a: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scan:</a:t>
            </a:r>
            <a:endParaRPr lang="en-US" dirty="0"/>
          </a:p>
        </p:txBody>
      </p:sp>
      <p:sp>
        <p:nvSpPr>
          <p:cNvPr id="10486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Smoothly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margined or lobulated homogeneous small spherical mass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Small regions of calcification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When the tumour is small, the enhancement tends to be prominent</a:t>
            </a:r>
            <a:endParaRPr lang="en-US" dirty="0"/>
          </a:p>
        </p:txBody>
      </p:sp>
      <p:pic>
        <p:nvPicPr>
          <p:cNvPr id="209716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847" y="4001294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5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MRI:</a:t>
            </a:r>
            <a:endParaRPr lang="en-US" dirty="0"/>
          </a:p>
        </p:txBody>
      </p:sp>
      <p:sp>
        <p:nvSpPr>
          <p:cNvPr id="10486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Well-circumscribed and homogeneous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T1: Usually of low intensity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T2: Usually of very high intensity (especially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myxoid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type)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T1 C+ (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Gd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): Usually demonstrates homogeneous enhancement</a:t>
            </a:r>
            <a:endParaRPr lang="en-US" dirty="0"/>
          </a:p>
        </p:txBody>
      </p:sp>
      <p:pic>
        <p:nvPicPr>
          <p:cNvPr id="209716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711" y="3935369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6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Management:</a:t>
            </a:r>
            <a:endParaRPr lang="en-US" dirty="0"/>
          </a:p>
        </p:txBody>
      </p:sp>
      <p:sp>
        <p:nvSpPr>
          <p:cNvPr id="10486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3B3835"/>
                </a:solidFill>
                <a:latin typeface="Source Sans Pro"/>
              </a:rPr>
              <a:t>Surgical excision of the </a:t>
            </a:r>
            <a:r>
              <a:rPr lang="en-US" b="1" dirty="0" err="1">
                <a:solidFill>
                  <a:srgbClr val="3B3835"/>
                </a:solidFill>
                <a:latin typeface="Source Sans Pro"/>
              </a:rPr>
              <a:t>tumour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 </a:t>
            </a:r>
            <a:endParaRPr lang="en-US" b="1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Superficial(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Patey's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operation)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Total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Treatment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Complications: </a:t>
            </a:r>
            <a:endParaRPr lang="en-US" b="1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Recurrence of 5 to 50%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Facial nerve injury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3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Mucoepidermoid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tumor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Commonest type of malignant salivary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tumor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in adults 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Commonest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malignant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tumor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of parotid in childhood 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Common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in middle age (35-65 years of age) 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Female predilection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Parotid is the most common site of tumor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2nd common is palate minor salivary gland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Radiation – etiological factor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t(11;19)(q21;p13) chromosome translocation resulting in a MECT1-MAML2 fusion gene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82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 Presents as painless, slow-growing mass that is firm or hard.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Grossly – Un encapsulated mass with cystic spaces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Facial nerve involvement in late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06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Histology: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6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B3835"/>
                </a:solidFill>
                <a:latin typeface="Source Sans Pro"/>
              </a:rPr>
              <a:t>The tumours are composed of a mixture of: 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Mucus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secreting cells (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muco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- ) 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Squamous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cells (-epidermoid)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Lymphoid infiltrate often also </a:t>
            </a: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present</a:t>
            </a:r>
            <a:endParaRPr lang="en-US" dirty="0"/>
          </a:p>
        </p:txBody>
      </p:sp>
      <p:pic>
        <p:nvPicPr>
          <p:cNvPr id="209716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805" y="2310714"/>
            <a:ext cx="2775827" cy="225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23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B3835"/>
                </a:solidFill>
                <a:latin typeface="Source Sans Pro"/>
              </a:rPr>
              <a:t> 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Low grade: </a:t>
            </a:r>
            <a:endParaRPr lang="en-US" b="1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Well-differentiated cells with little cellular atypia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High proportion of mucous cells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Prominent cyst formation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Intermediate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grade: intermediate features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3B3835"/>
                </a:solidFill>
                <a:latin typeface="Source Sans Pro"/>
              </a:rPr>
              <a:t>High 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grade: </a:t>
            </a:r>
            <a:endParaRPr lang="en-US" b="1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Poorly differentiated with cellular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pleomorphism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High proportion of squamous cells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Solid with few if any cysts Grade of tumor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1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Case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57 year old lady presents with a recurrent lump in her right parotid region which has now developed ulceration of overlying skin .</a:t>
            </a:r>
          </a:p>
          <a:p>
            <a:r>
              <a:rPr lang="en-US" dirty="0" smtClean="0"/>
              <a:t>He also complaints of weakness of facial movements</a:t>
            </a:r>
          </a:p>
          <a:p>
            <a:r>
              <a:rPr lang="en-US" dirty="0" smtClean="0"/>
              <a:t>History of surgery for a long standing swelling in the same area 2 years back</a:t>
            </a:r>
          </a:p>
          <a:p>
            <a:r>
              <a:rPr lang="en-US" dirty="0" smtClean="0"/>
              <a:t>Multiple interventions by Quacks and </a:t>
            </a:r>
            <a:r>
              <a:rPr lang="en-US" dirty="0" err="1" smtClean="0"/>
              <a:t>Hakeems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68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TNM staging:</a:t>
            </a:r>
            <a:endParaRPr lang="en-US" dirty="0"/>
          </a:p>
        </p:txBody>
      </p:sp>
      <p:pic>
        <p:nvPicPr>
          <p:cNvPr id="209716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662" y="2038866"/>
            <a:ext cx="4488733" cy="3608172"/>
          </a:xfrm>
          <a:prstGeom prst="rect">
            <a:avLst/>
          </a:prstGeom>
        </p:spPr>
      </p:pic>
      <p:pic>
        <p:nvPicPr>
          <p:cNvPr id="209717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578" y="2038866"/>
            <a:ext cx="4419276" cy="344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33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Investigations:</a:t>
            </a:r>
            <a:endParaRPr lang="en-US" dirty="0"/>
          </a:p>
        </p:txBody>
      </p:sp>
      <p:sp>
        <p:nvSpPr>
          <p:cNvPr id="10486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B3835"/>
                </a:solidFill>
                <a:latin typeface="Source Sans Pro"/>
              </a:rPr>
              <a:t>USG </a:t>
            </a:r>
            <a:r>
              <a:rPr lang="en-GB" b="1" dirty="0" smtClean="0">
                <a:solidFill>
                  <a:srgbClr val="3B3835"/>
                </a:solidFill>
                <a:latin typeface="Source Sans Pro"/>
              </a:rPr>
              <a:t>:</a:t>
            </a:r>
            <a:endParaRPr lang="en-GB" b="1" dirty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well-circumscribed hypo echoic lesion, with a partial or completely cystic appearance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b="1" dirty="0">
                <a:solidFill>
                  <a:srgbClr val="3B3835"/>
                </a:solidFill>
                <a:latin typeface="Source Sans Pro"/>
              </a:rPr>
              <a:t>CT </a:t>
            </a:r>
            <a:r>
              <a:rPr lang="en-GB" b="1" dirty="0" smtClean="0">
                <a:solidFill>
                  <a:srgbClr val="3B3835"/>
                </a:solidFill>
                <a:latin typeface="Source Sans Pro"/>
              </a:rPr>
              <a:t>scan: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Low-grade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tumors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appear as well- circumscribed masses, usually with cystic components. Calcification may be present 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High-grade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tumors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are poorly defined margins, infiltrate locally and appear solid.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56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Treatment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B3835"/>
                </a:solidFill>
                <a:latin typeface="Source Sans Pro"/>
              </a:rPr>
              <a:t> </a:t>
            </a:r>
            <a:r>
              <a:rPr lang="en-GB" b="1" dirty="0">
                <a:solidFill>
                  <a:srgbClr val="3B3835"/>
                </a:solidFill>
                <a:latin typeface="Source Sans Pro"/>
              </a:rPr>
              <a:t>Low </a:t>
            </a:r>
            <a:r>
              <a:rPr lang="en-GB" b="1" dirty="0" smtClean="0">
                <a:solidFill>
                  <a:srgbClr val="3B3835"/>
                </a:solidFill>
                <a:latin typeface="Source Sans Pro"/>
              </a:rPr>
              <a:t>grade</a:t>
            </a: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wide local excision or superficial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without any adjuvant radiotherapy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b="1" dirty="0">
                <a:solidFill>
                  <a:srgbClr val="3B3835"/>
                </a:solidFill>
                <a:latin typeface="Source Sans Pro"/>
              </a:rPr>
              <a:t>High grade </a:t>
            </a:r>
            <a:endParaRPr lang="en-GB" b="1" dirty="0" smtClean="0">
              <a:solidFill>
                <a:srgbClr val="3B3835"/>
              </a:solidFill>
              <a:latin typeface="Source Sans Pro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requires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complete or radical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, often with sacrifice of the facial nerve, neck dissection (as nodal metastases are common) and adjuvant </a:t>
            </a: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radiotherapy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09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Adenoid cystic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carcinoma: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7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It is also called as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cylindromatous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carcinoma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Low grade tumor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Wide distribution and mainly occur in relation to the airways, salivary glands, lacrimal glands and breast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Tendency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for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perineural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extension is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28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7500"/>
          </a:bodyPr>
          <a:lstStyle/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Common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in females 3:1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Occurs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in 5th &amp; 6th decade of life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Slow growing tumor but highly malignant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High affinity for </a:t>
            </a:r>
            <a:r>
              <a:rPr lang="en-US" b="1" dirty="0" err="1">
                <a:solidFill>
                  <a:srgbClr val="3B3835"/>
                </a:solidFill>
                <a:latin typeface="Source Sans Pro"/>
              </a:rPr>
              <a:t>perineural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 transmission [Anterograde and retrograde] </a:t>
            </a:r>
            <a:endParaRPr lang="en-US" b="1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Maxillary and mandibular branch of trigeminal nerve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Facial nerve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Reaches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Gasserian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trigeminal ganglion,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pterygopalantine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ganglion &amp; cavernous sinus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55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Microscopy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:</a:t>
            </a:r>
            <a:endParaRPr lang="en-US" dirty="0"/>
          </a:p>
        </p:txBody>
      </p:sp>
      <p:sp>
        <p:nvSpPr>
          <p:cNvPr id="104867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3B3835"/>
                </a:solidFill>
                <a:latin typeface="Source Sans Pro"/>
              </a:rPr>
              <a:t> 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Cribriform – Swiss cheese pattern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Tubular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Solid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It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involves periosteum and bony medulla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05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Treatment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 Radical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with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adjuvant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radiotherapy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Fast neutron therapy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Chemotherapy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00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Recurrence is common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5 years survival rate is 89 %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15 years survival rate is 40 %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Positive margin,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perineural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spread, solid type carry poor prognosis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61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7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092" y="197708"/>
            <a:ext cx="9897762" cy="58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4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Parotidectomy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Indications: </a:t>
            </a:r>
            <a:br>
              <a:rPr lang="en-US" dirty="0">
                <a:solidFill>
                  <a:srgbClr val="3B3835"/>
                </a:solidFill>
                <a:latin typeface="Source Sans Pro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8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Chronic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parotitis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Salivary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calculi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Parotid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abscess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Parotid tumors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T1,T2,T3 – Total conservative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T4 – Radical </a:t>
            </a:r>
            <a:r>
              <a:rPr lang="en-US" dirty="0" err="1" smtClean="0">
                <a:solidFill>
                  <a:srgbClr val="3B3835"/>
                </a:solidFill>
                <a:latin typeface="Source Sans Pro"/>
              </a:rPr>
              <a:t>parotidectomy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7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6681" y="2286554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3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Types:</a:t>
            </a:r>
            <a:endParaRPr lang="en-US" dirty="0"/>
          </a:p>
        </p:txBody>
      </p:sp>
      <p:sp>
        <p:nvSpPr>
          <p:cNvPr id="10486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Superficial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Total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conservative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Radical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 err="1" smtClean="0">
                <a:solidFill>
                  <a:srgbClr val="3B3835"/>
                </a:solidFill>
                <a:latin typeface="Source Sans Pro"/>
              </a:rPr>
              <a:t>Suprafascial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Incisions:</a:t>
            </a:r>
            <a:endParaRPr lang="en-US" dirty="0"/>
          </a:p>
        </p:txBody>
      </p:sp>
      <p:pic>
        <p:nvPicPr>
          <p:cNvPr id="2097172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426" y="2125363"/>
            <a:ext cx="6378660" cy="29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1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Identification of facial nerve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Facial nerve is 1cm deep and below the tip of inferior portion of cartilaginous canal –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conley’s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point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By nerve stimulator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It is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inferomedial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to the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tragal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point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Deep to digastric muscle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Nerve is just lateral to styloid process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Tracing branch from distal to proximal (Hamilton bailey technique</a:t>
            </a: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5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Indication for nerve </a:t>
            </a: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sacrifice:</a:t>
            </a:r>
            <a:endParaRPr lang="en-US" dirty="0"/>
          </a:p>
        </p:txBody>
      </p:sp>
      <p:sp>
        <p:nvSpPr>
          <p:cNvPr id="10486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3B3835"/>
                </a:solidFill>
                <a:latin typeface="Source Sans Pro"/>
              </a:rPr>
              <a:t> Preoperative weakness / paralysis of nerve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Intraoperative evidence of gross invasion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Tumors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transgressing through facial nerve from superficial to deep lobe </a:t>
            </a:r>
            <a:endParaRPr lang="en-GB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GB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Nerve stump is checked for frozen section for negative margins, if positive, </a:t>
            </a:r>
            <a:r>
              <a:rPr lang="en-GB" dirty="0" err="1">
                <a:solidFill>
                  <a:srgbClr val="3B3835"/>
                </a:solidFill>
                <a:latin typeface="Source Sans Pro"/>
              </a:rPr>
              <a:t>mastoidectomy</a:t>
            </a:r>
            <a:r>
              <a:rPr lang="en-GB" dirty="0">
                <a:solidFill>
                  <a:srgbClr val="3B3835"/>
                </a:solidFill>
                <a:latin typeface="Source Sans Pro"/>
              </a:rPr>
              <a:t> &amp; nerve dissection is </a:t>
            </a:r>
            <a:r>
              <a:rPr lang="en-GB" dirty="0" smtClean="0">
                <a:solidFill>
                  <a:srgbClr val="3B3835"/>
                </a:solidFill>
                <a:latin typeface="Source Sans Pro"/>
              </a:rPr>
              <a:t>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80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Complications of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parotidectomy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486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5000"/>
          </a:bodyPr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Facial nerve injury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Hemorrhage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Salivary fistula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Infection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– flap necrosis is common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Frey’s syndrome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 err="1">
                <a:solidFill>
                  <a:srgbClr val="3B3835"/>
                </a:solidFill>
                <a:latin typeface="Source Sans Pro"/>
              </a:rPr>
              <a:t>Sialocele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Injury to greater auricular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nerve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38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5400"/>
              <a:t>TREATMENT PLAN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Wide excision of the mass with overlying skin </a:t>
            </a:r>
            <a:endParaRPr lang="en-US" altLang="en-US" sz="4000"/>
          </a:p>
          <a:p>
            <a:r>
              <a:rPr lang="en-US" altLang="en-US" smtClean="0"/>
              <a:t>Cover the</a:t>
            </a:r>
            <a:r>
              <a:rPr lang="en-US" altLang="en-US" sz="4000"/>
              <a:t> </a:t>
            </a:r>
            <a:r>
              <a:rPr lang="en-US" altLang="en-US" smtClean="0"/>
              <a:t>resulting cosmetic defect by a pedicle musculocutaneous flap</a:t>
            </a: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20272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9788" y="1690688"/>
            <a:ext cx="5157787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01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842" y="132522"/>
            <a:ext cx="9210261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87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922" y="92765"/>
            <a:ext cx="9568069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06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62" y="477078"/>
            <a:ext cx="7938052" cy="61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5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 </a:t>
            </a:r>
            <a:r>
              <a:rPr lang="en-US" sz="5400" dirty="0" smtClean="0">
                <a:solidFill>
                  <a:srgbClr val="FF0000"/>
                </a:solidFill>
              </a:rPr>
              <a:t>What is the Differential diagnosis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54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869" y="365126"/>
            <a:ext cx="7739269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4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1690688"/>
            <a:ext cx="5897217" cy="498840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97216" y="1690689"/>
            <a:ext cx="5830957" cy="49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2681" y="2286554"/>
            <a:ext cx="4572638" cy="342947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696" y="0"/>
            <a:ext cx="9872869" cy="67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1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04" y="0"/>
            <a:ext cx="10098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22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696" y="365125"/>
            <a:ext cx="962107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45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09484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973" y="365125"/>
            <a:ext cx="8229600" cy="63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Structures passing through parotid:</a:t>
            </a:r>
            <a:endParaRPr lang="en-US" dirty="0"/>
          </a:p>
        </p:txBody>
      </p:sp>
      <p:pic>
        <p:nvPicPr>
          <p:cNvPr id="209715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174790"/>
            <a:ext cx="4708183" cy="36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2" y="685800"/>
            <a:ext cx="696907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43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Parotid neoplasia:</a:t>
            </a:r>
            <a:endParaRPr lang="en-US" dirty="0"/>
          </a:p>
        </p:txBody>
      </p:sp>
      <p:sp>
        <p:nvSpPr>
          <p:cNvPr id="10486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B3835"/>
                </a:solidFill>
                <a:latin typeface="Source Sans Pro"/>
              </a:rPr>
              <a:t> 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Benign </a:t>
            </a:r>
            <a:endParaRPr lang="en-US" b="1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Pleomorphic adenoma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Warthin’s tumor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3B3835"/>
                </a:solidFill>
                <a:latin typeface="Source Sans Pro"/>
              </a:rPr>
              <a:t>Malignant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</a:p>
          <a:p>
            <a:r>
              <a:rPr lang="en-US" dirty="0" err="1" smtClean="0">
                <a:solidFill>
                  <a:srgbClr val="3B3835"/>
                </a:solidFill>
                <a:latin typeface="Source Sans Pro"/>
              </a:rPr>
              <a:t>Mucoepidermoid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carcinoma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Adenoid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cystic carcinoma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err="1" smtClean="0">
                <a:solidFill>
                  <a:srgbClr val="3B3835"/>
                </a:solidFill>
                <a:latin typeface="Source Sans Pro"/>
              </a:rPr>
              <a:t>Acinic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cell carcinoma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Adenocarcinoma </a:t>
            </a: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Squamous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cell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carcinoma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63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57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9817" y="222421"/>
            <a:ext cx="9745037" cy="54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Features of malignant change:</a:t>
            </a:r>
            <a:endParaRPr lang="en-US" dirty="0"/>
          </a:p>
        </p:txBody>
      </p:sp>
      <p:sp>
        <p:nvSpPr>
          <p:cNvPr id="104862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0000" lnSpcReduction="10000"/>
          </a:bodyPr>
          <a:lstStyle/>
          <a:p>
            <a:r>
              <a:rPr lang="en-US" dirty="0">
                <a:solidFill>
                  <a:srgbClr val="3B3835"/>
                </a:solidFill>
                <a:latin typeface="Source Sans Pro"/>
              </a:rPr>
              <a:t> 1.5% in 5 yrs. ; 9.5% in 15 yrs.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Recent increase in size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Pain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Nodularity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Involvement of skin, LN , Facial nerve, masseter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Restriction of jaw 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movements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b="1" dirty="0">
                <a:solidFill>
                  <a:srgbClr val="3B3835"/>
                </a:solidFill>
                <a:latin typeface="Source Sans Pro"/>
              </a:rPr>
              <a:t>Features of malignant </a:t>
            </a:r>
            <a:r>
              <a:rPr lang="en-US" b="1" dirty="0" smtClean="0">
                <a:solidFill>
                  <a:srgbClr val="3B3835"/>
                </a:solidFill>
                <a:latin typeface="Source Sans Pro"/>
              </a:rPr>
              <a:t>change includes</a:t>
            </a:r>
          </a:p>
          <a:p>
            <a:r>
              <a:rPr lang="en-US" b="1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Capsular distension </a:t>
            </a:r>
            <a:endParaRPr lang="en-US" dirty="0" smtClean="0">
              <a:solidFill>
                <a:srgbClr val="3B3835"/>
              </a:solidFill>
              <a:latin typeface="Source Sans Pro"/>
            </a:endParaRPr>
          </a:p>
          <a:p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Nerve infiltration </a:t>
            </a:r>
          </a:p>
          <a:p>
            <a:r>
              <a:rPr lang="en-US" dirty="0" err="1" smtClean="0">
                <a:solidFill>
                  <a:srgbClr val="3B3835"/>
                </a:solidFill>
                <a:latin typeface="Source Sans Pro"/>
              </a:rPr>
              <a:t>Tumour</a:t>
            </a:r>
            <a:r>
              <a:rPr lang="en-US" dirty="0" smtClean="0">
                <a:solidFill>
                  <a:srgbClr val="3B3835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3B3835"/>
                </a:solidFill>
                <a:latin typeface="Source Sans Pro"/>
              </a:rPr>
              <a:t>necrosis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9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631</Words>
  <Application>Microsoft Office PowerPoint</Application>
  <PresentationFormat>Widescreen</PresentationFormat>
  <Paragraphs>155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Source Sans Pro</vt:lpstr>
      <vt:lpstr>Office Theme</vt:lpstr>
      <vt:lpstr>A 57 year old female with hard lump in parotid region</vt:lpstr>
      <vt:lpstr> Case scenario</vt:lpstr>
      <vt:lpstr>PowerPoint Presentation</vt:lpstr>
      <vt:lpstr>PowerPoint Presentation</vt:lpstr>
      <vt:lpstr>Structures passing through parotid:</vt:lpstr>
      <vt:lpstr>PowerPoint Presentation</vt:lpstr>
      <vt:lpstr>Parotid neoplasia:</vt:lpstr>
      <vt:lpstr>PowerPoint Presentation</vt:lpstr>
      <vt:lpstr>Features of malignant change:</vt:lpstr>
      <vt:lpstr>Diagnosis: </vt:lpstr>
      <vt:lpstr>PowerPoint Presentation</vt:lpstr>
      <vt:lpstr>CT scan:</vt:lpstr>
      <vt:lpstr>MRI:</vt:lpstr>
      <vt:lpstr>Management:</vt:lpstr>
      <vt:lpstr>Mucoepidermoid tumor </vt:lpstr>
      <vt:lpstr>PowerPoint Presentation</vt:lpstr>
      <vt:lpstr>PowerPoint Presentation</vt:lpstr>
      <vt:lpstr>Histology:  </vt:lpstr>
      <vt:lpstr>PowerPoint Presentation</vt:lpstr>
      <vt:lpstr>TNM staging:</vt:lpstr>
      <vt:lpstr>Investigations:</vt:lpstr>
      <vt:lpstr>Treatment </vt:lpstr>
      <vt:lpstr>Adenoid cystic carcinoma: </vt:lpstr>
      <vt:lpstr>PowerPoint Presentation</vt:lpstr>
      <vt:lpstr>Microscopy:</vt:lpstr>
      <vt:lpstr>Treatment </vt:lpstr>
      <vt:lpstr>PowerPoint Presentation</vt:lpstr>
      <vt:lpstr>PowerPoint Presentation</vt:lpstr>
      <vt:lpstr>Parotidectomy Indications:   </vt:lpstr>
      <vt:lpstr>Types:</vt:lpstr>
      <vt:lpstr>Incisions:</vt:lpstr>
      <vt:lpstr>Identification of facial nerve </vt:lpstr>
      <vt:lpstr>Indication for nerve sacrifice:</vt:lpstr>
      <vt:lpstr>Complications of parotidectomy </vt:lpstr>
      <vt:lpstr>TREATMENT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57 year old female with hard lump in parotid region</dc:title>
  <dc:creator>Waqas</dc:creator>
  <cp:lastModifiedBy>Waqas</cp:lastModifiedBy>
  <cp:revision>12</cp:revision>
  <dcterms:created xsi:type="dcterms:W3CDTF">2024-03-11T19:56:13Z</dcterms:created>
  <dcterms:modified xsi:type="dcterms:W3CDTF">2024-06-10T08:19:24Z</dcterms:modified>
</cp:coreProperties>
</file>