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43"/>
  </p:notesMasterIdLst>
  <p:sldIdLst>
    <p:sldId id="288" r:id="rId2"/>
    <p:sldId id="256" r:id="rId3"/>
    <p:sldId id="265" r:id="rId4"/>
    <p:sldId id="257" r:id="rId5"/>
    <p:sldId id="266" r:id="rId6"/>
    <p:sldId id="267" r:id="rId7"/>
    <p:sldId id="258" r:id="rId8"/>
    <p:sldId id="259" r:id="rId9"/>
    <p:sldId id="292" r:id="rId10"/>
    <p:sldId id="260" r:id="rId11"/>
    <p:sldId id="290" r:id="rId12"/>
    <p:sldId id="261" r:id="rId13"/>
    <p:sldId id="262" r:id="rId14"/>
    <p:sldId id="274" r:id="rId15"/>
    <p:sldId id="273" r:id="rId16"/>
    <p:sldId id="263" r:id="rId17"/>
    <p:sldId id="275" r:id="rId18"/>
    <p:sldId id="279" r:id="rId19"/>
    <p:sldId id="280" r:id="rId20"/>
    <p:sldId id="278" r:id="rId21"/>
    <p:sldId id="281" r:id="rId22"/>
    <p:sldId id="282" r:id="rId23"/>
    <p:sldId id="283" r:id="rId24"/>
    <p:sldId id="268" r:id="rId25"/>
    <p:sldId id="284" r:id="rId26"/>
    <p:sldId id="297" r:id="rId27"/>
    <p:sldId id="298" r:id="rId28"/>
    <p:sldId id="269" r:id="rId29"/>
    <p:sldId id="296" r:id="rId30"/>
    <p:sldId id="276" r:id="rId31"/>
    <p:sldId id="277" r:id="rId32"/>
    <p:sldId id="286" r:id="rId33"/>
    <p:sldId id="287" r:id="rId34"/>
    <p:sldId id="270" r:id="rId35"/>
    <p:sldId id="285" r:id="rId36"/>
    <p:sldId id="271" r:id="rId37"/>
    <p:sldId id="272" r:id="rId38"/>
    <p:sldId id="293" r:id="rId39"/>
    <p:sldId id="294" r:id="rId40"/>
    <p:sldId id="295" r:id="rId41"/>
    <p:sldId id="29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4" autoAdjust="0"/>
    <p:restoredTop sz="94251" autoAdjust="0"/>
  </p:normalViewPr>
  <p:slideViewPr>
    <p:cSldViewPr snapToGrid="0">
      <p:cViewPr varScale="1">
        <p:scale>
          <a:sx n="47" d="100"/>
          <a:sy n="47" d="100"/>
        </p:scale>
        <p:origin x="96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FEAF2-95D9-43C7-AA6F-020967B787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70DFE-2555-48A3-AF70-C8800052CD48}">
      <dgm:prSet phldrT="[Text]"/>
      <dgm:spPr/>
      <dgm:t>
        <a:bodyPr/>
        <a:lstStyle/>
        <a:p>
          <a:r>
            <a:rPr lang="en-US" b="1" dirty="0"/>
            <a:t>Personal profile</a:t>
          </a:r>
        </a:p>
      </dgm:t>
    </dgm:pt>
    <dgm:pt modelId="{B37CB3C0-F81C-45A5-8999-3711841D9D43}" type="parTrans" cxnId="{E54E95FC-2B38-4DA3-A609-E1788668AA6B}">
      <dgm:prSet/>
      <dgm:spPr/>
      <dgm:t>
        <a:bodyPr/>
        <a:lstStyle/>
        <a:p>
          <a:endParaRPr lang="en-US"/>
        </a:p>
      </dgm:t>
    </dgm:pt>
    <dgm:pt modelId="{6B0CF2AB-EB72-4FEA-8101-E36C9FA906A5}" type="sibTrans" cxnId="{E54E95FC-2B38-4DA3-A609-E1788668AA6B}">
      <dgm:prSet/>
      <dgm:spPr/>
      <dgm:t>
        <a:bodyPr/>
        <a:lstStyle/>
        <a:p>
          <a:endParaRPr lang="en-US"/>
        </a:p>
      </dgm:t>
    </dgm:pt>
    <dgm:pt modelId="{684951A5-FF85-425C-984C-D34127D9075A}">
      <dgm:prSet phldrT="[Text]" custT="1"/>
      <dgm:spPr/>
      <dgm:t>
        <a:bodyPr/>
        <a:lstStyle/>
        <a:p>
          <a:r>
            <a:rPr lang="en-US" sz="2000" b="1" dirty="0"/>
            <a:t>Name, age, education, occupation, marital </a:t>
          </a:r>
          <a:r>
            <a:rPr lang="en-US" sz="2000" b="1" dirty="0" err="1"/>
            <a:t>ststus</a:t>
          </a:r>
          <a:r>
            <a:rPr lang="en-US" sz="2000" b="1" dirty="0"/>
            <a:t>, consanguinity, residence</a:t>
          </a:r>
        </a:p>
      </dgm:t>
    </dgm:pt>
    <dgm:pt modelId="{2D8FB56C-779A-449A-807C-32B43E1BAE3A}" type="parTrans" cxnId="{F277F25F-A1E0-4316-A0F8-F94069F2ECF2}">
      <dgm:prSet/>
      <dgm:spPr/>
      <dgm:t>
        <a:bodyPr/>
        <a:lstStyle/>
        <a:p>
          <a:endParaRPr lang="en-US"/>
        </a:p>
      </dgm:t>
    </dgm:pt>
    <dgm:pt modelId="{6A2AA627-3E62-4352-B997-79C76B2A9C04}" type="sibTrans" cxnId="{F277F25F-A1E0-4316-A0F8-F94069F2ECF2}">
      <dgm:prSet/>
      <dgm:spPr/>
      <dgm:t>
        <a:bodyPr/>
        <a:lstStyle/>
        <a:p>
          <a:endParaRPr lang="en-US"/>
        </a:p>
      </dgm:t>
    </dgm:pt>
    <dgm:pt modelId="{1B6C8819-0680-45E6-AFEE-6BC55FD2CEDB}">
      <dgm:prSet phldrT="[Text]"/>
      <dgm:spPr/>
      <dgm:t>
        <a:bodyPr/>
        <a:lstStyle/>
        <a:p>
          <a:r>
            <a:rPr lang="en-US" b="1" dirty="0"/>
            <a:t>Previous obstetric history</a:t>
          </a:r>
        </a:p>
      </dgm:t>
    </dgm:pt>
    <dgm:pt modelId="{DF9D16D6-953F-4482-A06F-70D97223CEA4}" type="parTrans" cxnId="{21BD35A2-C45C-4676-9EB5-D200453BAC24}">
      <dgm:prSet/>
      <dgm:spPr/>
      <dgm:t>
        <a:bodyPr/>
        <a:lstStyle/>
        <a:p>
          <a:endParaRPr lang="en-US"/>
        </a:p>
      </dgm:t>
    </dgm:pt>
    <dgm:pt modelId="{FAC31444-F3F8-41F9-BBAD-06F09C3D6969}" type="sibTrans" cxnId="{21BD35A2-C45C-4676-9EB5-D200453BAC24}">
      <dgm:prSet/>
      <dgm:spPr/>
      <dgm:t>
        <a:bodyPr/>
        <a:lstStyle/>
        <a:p>
          <a:endParaRPr lang="en-US"/>
        </a:p>
      </dgm:t>
    </dgm:pt>
    <dgm:pt modelId="{CCF83CD7-3627-4D68-B3B5-4092F6C59937}">
      <dgm:prSet phldrT="[Text]" custT="1"/>
      <dgm:spPr/>
      <dgm:t>
        <a:bodyPr/>
        <a:lstStyle/>
        <a:p>
          <a:r>
            <a:rPr lang="en-US" sz="2000" b="1" dirty="0"/>
            <a:t>Gravidity, parity, record of all previous pregnancies in chronological order with outcomes, gestational ages, pre-partum, intra-partum &amp; postpartum complications, birth weights and status of babies at birth &amp; now, H/O breastfeeding &amp; vaccination</a:t>
          </a:r>
        </a:p>
      </dgm:t>
    </dgm:pt>
    <dgm:pt modelId="{DD9420A1-2C1E-46A7-9783-5714A2089392}" type="parTrans" cxnId="{0DDACCD6-CE61-4C4D-A07D-B5859729F51B}">
      <dgm:prSet/>
      <dgm:spPr/>
      <dgm:t>
        <a:bodyPr/>
        <a:lstStyle/>
        <a:p>
          <a:endParaRPr lang="en-US"/>
        </a:p>
      </dgm:t>
    </dgm:pt>
    <dgm:pt modelId="{0E88F0F9-FEAE-4B43-97CE-BB35E826F624}" type="sibTrans" cxnId="{0DDACCD6-CE61-4C4D-A07D-B5859729F51B}">
      <dgm:prSet/>
      <dgm:spPr/>
      <dgm:t>
        <a:bodyPr/>
        <a:lstStyle/>
        <a:p>
          <a:endParaRPr lang="en-US"/>
        </a:p>
      </dgm:t>
    </dgm:pt>
    <dgm:pt modelId="{2738ABF0-6EC2-485D-899F-B728E3357C6B}">
      <dgm:prSet phldrT="[Text]"/>
      <dgm:spPr/>
      <dgm:t>
        <a:bodyPr/>
        <a:lstStyle/>
        <a:p>
          <a:r>
            <a:rPr lang="en-US" b="1" dirty="0"/>
            <a:t>Past </a:t>
          </a:r>
          <a:r>
            <a:rPr lang="en-US" b="1" dirty="0" err="1"/>
            <a:t>gynaecological</a:t>
          </a:r>
          <a:r>
            <a:rPr lang="en-US" b="1" dirty="0"/>
            <a:t> history</a:t>
          </a:r>
        </a:p>
      </dgm:t>
    </dgm:pt>
    <dgm:pt modelId="{DEBD3D54-071A-40BF-96CB-CA3DAE17F16C}" type="parTrans" cxnId="{0650FFF2-1D26-49A8-93E8-6D4171D4680F}">
      <dgm:prSet/>
      <dgm:spPr/>
      <dgm:t>
        <a:bodyPr/>
        <a:lstStyle/>
        <a:p>
          <a:endParaRPr lang="en-US"/>
        </a:p>
      </dgm:t>
    </dgm:pt>
    <dgm:pt modelId="{C0A405BF-F825-4201-80BD-017F92BB7589}" type="sibTrans" cxnId="{0650FFF2-1D26-49A8-93E8-6D4171D4680F}">
      <dgm:prSet/>
      <dgm:spPr/>
      <dgm:t>
        <a:bodyPr/>
        <a:lstStyle/>
        <a:p>
          <a:endParaRPr lang="en-US"/>
        </a:p>
      </dgm:t>
    </dgm:pt>
    <dgm:pt modelId="{AF08CC21-D407-4B8F-94ED-8256CAE35009}">
      <dgm:prSet phldrT="[Text]" custT="1"/>
      <dgm:spPr>
        <a:solidFill>
          <a:srgbClr val="E4CCCC">
            <a:alpha val="89804"/>
          </a:srgb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Menstrual cycle, contraceptive history, H/O PID, Pap smear, ectopic pregnancy, recurrent miscarriages, surgery on cervix or uterus, ovarian cysts, assisted conception</a:t>
          </a:r>
        </a:p>
      </dgm:t>
    </dgm:pt>
    <dgm:pt modelId="{8D8B5F78-5FD8-4247-8653-549F92662678}" type="parTrans" cxnId="{3BF1D187-DCD2-4903-8109-418961F0462C}">
      <dgm:prSet/>
      <dgm:spPr/>
      <dgm:t>
        <a:bodyPr/>
        <a:lstStyle/>
        <a:p>
          <a:endParaRPr lang="en-US"/>
        </a:p>
      </dgm:t>
    </dgm:pt>
    <dgm:pt modelId="{17A0812B-3C32-48C4-A830-A71029888820}" type="sibTrans" cxnId="{3BF1D187-DCD2-4903-8109-418961F0462C}">
      <dgm:prSet/>
      <dgm:spPr/>
      <dgm:t>
        <a:bodyPr/>
        <a:lstStyle/>
        <a:p>
          <a:endParaRPr lang="en-US"/>
        </a:p>
      </dgm:t>
    </dgm:pt>
    <dgm:pt modelId="{A44E3034-A171-4650-9FD5-D01E7E27E412}">
      <dgm:prSet phldrT="[Text]"/>
      <dgm:spPr>
        <a:solidFill>
          <a:srgbClr val="E4CCCC">
            <a:alpha val="89804"/>
          </a:srgbClr>
        </a:solidFill>
      </dgm:spPr>
      <dgm:t>
        <a:bodyPr/>
        <a:lstStyle/>
        <a:p>
          <a:endParaRPr lang="en-US" sz="1600" b="1" dirty="0"/>
        </a:p>
      </dgm:t>
    </dgm:pt>
    <dgm:pt modelId="{9B9F9828-F5F6-479C-9DB4-460813D8B930}" type="parTrans" cxnId="{8AC9A18D-BCDB-464F-A2D9-6FDFDF627C38}">
      <dgm:prSet/>
      <dgm:spPr/>
      <dgm:t>
        <a:bodyPr/>
        <a:lstStyle/>
        <a:p>
          <a:endParaRPr lang="en-US"/>
        </a:p>
      </dgm:t>
    </dgm:pt>
    <dgm:pt modelId="{16BD16B0-BCE5-490C-BD42-B72A6151DB63}" type="sibTrans" cxnId="{8AC9A18D-BCDB-464F-A2D9-6FDFDF627C38}">
      <dgm:prSet/>
      <dgm:spPr/>
      <dgm:t>
        <a:bodyPr/>
        <a:lstStyle/>
        <a:p>
          <a:endParaRPr lang="en-US"/>
        </a:p>
      </dgm:t>
    </dgm:pt>
    <dgm:pt modelId="{0A334878-A1E8-4F9F-92C1-D7F2A5423C99}" type="pres">
      <dgm:prSet presAssocID="{2CAFEAF2-95D9-43C7-AA6F-020967B7874D}" presName="Name0" presStyleCnt="0">
        <dgm:presLayoutVars>
          <dgm:dir/>
          <dgm:animLvl val="lvl"/>
          <dgm:resizeHandles val="exact"/>
        </dgm:presLayoutVars>
      </dgm:prSet>
      <dgm:spPr/>
    </dgm:pt>
    <dgm:pt modelId="{FC4F8617-5CCA-4A32-9C69-33F4BE5D86EC}" type="pres">
      <dgm:prSet presAssocID="{0A670DFE-2555-48A3-AF70-C8800052CD48}" presName="linNode" presStyleCnt="0"/>
      <dgm:spPr/>
    </dgm:pt>
    <dgm:pt modelId="{1ED4189A-CD9F-4F73-AEB1-2E5446D60319}" type="pres">
      <dgm:prSet presAssocID="{0A670DFE-2555-48A3-AF70-C8800052CD48}" presName="parentText" presStyleLbl="node1" presStyleIdx="0" presStyleCnt="3" custLinFactNeighborY="-22652">
        <dgm:presLayoutVars>
          <dgm:chMax val="1"/>
          <dgm:bulletEnabled val="1"/>
        </dgm:presLayoutVars>
      </dgm:prSet>
      <dgm:spPr/>
    </dgm:pt>
    <dgm:pt modelId="{3741140B-E312-47A3-8B16-ADC3ABAD3F83}" type="pres">
      <dgm:prSet presAssocID="{0A670DFE-2555-48A3-AF70-C8800052CD48}" presName="descendantText" presStyleLbl="alignAccFollowNode1" presStyleIdx="0" presStyleCnt="3" custScaleX="98983" custScaleY="106763" custLinFactNeighborX="1808" custLinFactNeighborY="-669">
        <dgm:presLayoutVars>
          <dgm:bulletEnabled val="1"/>
        </dgm:presLayoutVars>
      </dgm:prSet>
      <dgm:spPr/>
    </dgm:pt>
    <dgm:pt modelId="{47576F11-BA83-474D-9997-0C7CF93AFD4C}" type="pres">
      <dgm:prSet presAssocID="{6B0CF2AB-EB72-4FEA-8101-E36C9FA906A5}" presName="sp" presStyleCnt="0"/>
      <dgm:spPr/>
    </dgm:pt>
    <dgm:pt modelId="{E54BC7BD-A6BC-486D-8420-5AC93BB71A29}" type="pres">
      <dgm:prSet presAssocID="{1B6C8819-0680-45E6-AFEE-6BC55FD2CEDB}" presName="linNode" presStyleCnt="0"/>
      <dgm:spPr/>
    </dgm:pt>
    <dgm:pt modelId="{2EA9BBBE-E587-4D55-A52F-BA555CB20B9A}" type="pres">
      <dgm:prSet presAssocID="{1B6C8819-0680-45E6-AFEE-6BC55FD2CEDB}" presName="parentText" presStyleLbl="node1" presStyleIdx="1" presStyleCnt="3" custScaleY="139726">
        <dgm:presLayoutVars>
          <dgm:chMax val="1"/>
          <dgm:bulletEnabled val="1"/>
        </dgm:presLayoutVars>
      </dgm:prSet>
      <dgm:spPr/>
    </dgm:pt>
    <dgm:pt modelId="{50EA465B-753C-44DF-A9BD-7F8039527C5E}" type="pres">
      <dgm:prSet presAssocID="{1B6C8819-0680-45E6-AFEE-6BC55FD2CEDB}" presName="descendantText" presStyleLbl="alignAccFollowNode1" presStyleIdx="1" presStyleCnt="3" custScaleY="206592">
        <dgm:presLayoutVars>
          <dgm:bulletEnabled val="1"/>
        </dgm:presLayoutVars>
      </dgm:prSet>
      <dgm:spPr/>
    </dgm:pt>
    <dgm:pt modelId="{42C1228A-824A-4C40-8058-AA96C592FD28}" type="pres">
      <dgm:prSet presAssocID="{FAC31444-F3F8-41F9-BBAD-06F09C3D6969}" presName="sp" presStyleCnt="0"/>
      <dgm:spPr/>
    </dgm:pt>
    <dgm:pt modelId="{11883677-689C-4A53-933B-69AE948EDE02}" type="pres">
      <dgm:prSet presAssocID="{2738ABF0-6EC2-485D-899F-B728E3357C6B}" presName="linNode" presStyleCnt="0"/>
      <dgm:spPr/>
    </dgm:pt>
    <dgm:pt modelId="{46B17112-7697-40AD-B719-0C6B9D1A04E9}" type="pres">
      <dgm:prSet presAssocID="{2738ABF0-6EC2-485D-899F-B728E3357C6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6121023-D945-482E-BBB6-8DF9A8628CF8}" type="pres">
      <dgm:prSet presAssocID="{2738ABF0-6EC2-485D-899F-B728E3357C6B}" presName="descendantText" presStyleLbl="alignAccFollowNode1" presStyleIdx="2" presStyleCnt="3" custScaleY="134296" custLinFactNeighborX="1263" custLinFactNeighborY="1967">
        <dgm:presLayoutVars>
          <dgm:bulletEnabled val="1"/>
        </dgm:presLayoutVars>
      </dgm:prSet>
      <dgm:spPr/>
    </dgm:pt>
  </dgm:ptLst>
  <dgm:cxnLst>
    <dgm:cxn modelId="{F342AB03-12CA-46A6-8CCB-B4FE03482904}" type="presOf" srcId="{2738ABF0-6EC2-485D-899F-B728E3357C6B}" destId="{46B17112-7697-40AD-B719-0C6B9D1A04E9}" srcOrd="0" destOrd="0" presId="urn:microsoft.com/office/officeart/2005/8/layout/vList5"/>
    <dgm:cxn modelId="{1EC1F422-6B96-4ADD-8FBA-74BB2D578D42}" type="presOf" srcId="{1B6C8819-0680-45E6-AFEE-6BC55FD2CEDB}" destId="{2EA9BBBE-E587-4D55-A52F-BA555CB20B9A}" srcOrd="0" destOrd="0" presId="urn:microsoft.com/office/officeart/2005/8/layout/vList5"/>
    <dgm:cxn modelId="{CECFEE37-B5F1-44A9-8A04-307195BD5E50}" type="presOf" srcId="{2CAFEAF2-95D9-43C7-AA6F-020967B7874D}" destId="{0A334878-A1E8-4F9F-92C1-D7F2A5423C99}" srcOrd="0" destOrd="0" presId="urn:microsoft.com/office/officeart/2005/8/layout/vList5"/>
    <dgm:cxn modelId="{EA6E9B5E-A091-4DEA-BC33-C3FC3F45A9C7}" type="presOf" srcId="{AF08CC21-D407-4B8F-94ED-8256CAE35009}" destId="{F6121023-D945-482E-BBB6-8DF9A8628CF8}" srcOrd="0" destOrd="0" presId="urn:microsoft.com/office/officeart/2005/8/layout/vList5"/>
    <dgm:cxn modelId="{F277F25F-A1E0-4316-A0F8-F94069F2ECF2}" srcId="{0A670DFE-2555-48A3-AF70-C8800052CD48}" destId="{684951A5-FF85-425C-984C-D34127D9075A}" srcOrd="0" destOrd="0" parTransId="{2D8FB56C-779A-449A-807C-32B43E1BAE3A}" sibTransId="{6A2AA627-3E62-4352-B997-79C76B2A9C04}"/>
    <dgm:cxn modelId="{0D69EB72-3DA8-4544-A3D0-6EBC7AFCB3C4}" type="presOf" srcId="{CCF83CD7-3627-4D68-B3B5-4092F6C59937}" destId="{50EA465B-753C-44DF-A9BD-7F8039527C5E}" srcOrd="0" destOrd="0" presId="urn:microsoft.com/office/officeart/2005/8/layout/vList5"/>
    <dgm:cxn modelId="{3BF1D187-DCD2-4903-8109-418961F0462C}" srcId="{2738ABF0-6EC2-485D-899F-B728E3357C6B}" destId="{AF08CC21-D407-4B8F-94ED-8256CAE35009}" srcOrd="0" destOrd="0" parTransId="{8D8B5F78-5FD8-4247-8653-549F92662678}" sibTransId="{17A0812B-3C32-48C4-A830-A71029888820}"/>
    <dgm:cxn modelId="{8AC9A18D-BCDB-464F-A2D9-6FDFDF627C38}" srcId="{2738ABF0-6EC2-485D-899F-B728E3357C6B}" destId="{A44E3034-A171-4650-9FD5-D01E7E27E412}" srcOrd="1" destOrd="0" parTransId="{9B9F9828-F5F6-479C-9DB4-460813D8B930}" sibTransId="{16BD16B0-BCE5-490C-BD42-B72A6151DB63}"/>
    <dgm:cxn modelId="{5598E98F-8FA9-4F35-85B7-34DDDADED59E}" type="presOf" srcId="{0A670DFE-2555-48A3-AF70-C8800052CD48}" destId="{1ED4189A-CD9F-4F73-AEB1-2E5446D60319}" srcOrd="0" destOrd="0" presId="urn:microsoft.com/office/officeart/2005/8/layout/vList5"/>
    <dgm:cxn modelId="{21BD35A2-C45C-4676-9EB5-D200453BAC24}" srcId="{2CAFEAF2-95D9-43C7-AA6F-020967B7874D}" destId="{1B6C8819-0680-45E6-AFEE-6BC55FD2CEDB}" srcOrd="1" destOrd="0" parTransId="{DF9D16D6-953F-4482-A06F-70D97223CEA4}" sibTransId="{FAC31444-F3F8-41F9-BBAD-06F09C3D6969}"/>
    <dgm:cxn modelId="{79F72BB5-BD59-4F0E-9184-037F16033FCA}" type="presOf" srcId="{A44E3034-A171-4650-9FD5-D01E7E27E412}" destId="{F6121023-D945-482E-BBB6-8DF9A8628CF8}" srcOrd="0" destOrd="1" presId="urn:microsoft.com/office/officeart/2005/8/layout/vList5"/>
    <dgm:cxn modelId="{D26FB5B8-EBB3-4222-B628-BEC4C84527C8}" type="presOf" srcId="{684951A5-FF85-425C-984C-D34127D9075A}" destId="{3741140B-E312-47A3-8B16-ADC3ABAD3F83}" srcOrd="0" destOrd="0" presId="urn:microsoft.com/office/officeart/2005/8/layout/vList5"/>
    <dgm:cxn modelId="{0DDACCD6-CE61-4C4D-A07D-B5859729F51B}" srcId="{1B6C8819-0680-45E6-AFEE-6BC55FD2CEDB}" destId="{CCF83CD7-3627-4D68-B3B5-4092F6C59937}" srcOrd="0" destOrd="0" parTransId="{DD9420A1-2C1E-46A7-9783-5714A2089392}" sibTransId="{0E88F0F9-FEAE-4B43-97CE-BB35E826F624}"/>
    <dgm:cxn modelId="{0650FFF2-1D26-49A8-93E8-6D4171D4680F}" srcId="{2CAFEAF2-95D9-43C7-AA6F-020967B7874D}" destId="{2738ABF0-6EC2-485D-899F-B728E3357C6B}" srcOrd="2" destOrd="0" parTransId="{DEBD3D54-071A-40BF-96CB-CA3DAE17F16C}" sibTransId="{C0A405BF-F825-4201-80BD-017F92BB7589}"/>
    <dgm:cxn modelId="{E54E95FC-2B38-4DA3-A609-E1788668AA6B}" srcId="{2CAFEAF2-95D9-43C7-AA6F-020967B7874D}" destId="{0A670DFE-2555-48A3-AF70-C8800052CD48}" srcOrd="0" destOrd="0" parTransId="{B37CB3C0-F81C-45A5-8999-3711841D9D43}" sibTransId="{6B0CF2AB-EB72-4FEA-8101-E36C9FA906A5}"/>
    <dgm:cxn modelId="{201F1888-43AB-49C6-9CEA-4144B3944D76}" type="presParOf" srcId="{0A334878-A1E8-4F9F-92C1-D7F2A5423C99}" destId="{FC4F8617-5CCA-4A32-9C69-33F4BE5D86EC}" srcOrd="0" destOrd="0" presId="urn:microsoft.com/office/officeart/2005/8/layout/vList5"/>
    <dgm:cxn modelId="{5FDF3357-A126-4E25-A600-975606FE3EBD}" type="presParOf" srcId="{FC4F8617-5CCA-4A32-9C69-33F4BE5D86EC}" destId="{1ED4189A-CD9F-4F73-AEB1-2E5446D60319}" srcOrd="0" destOrd="0" presId="urn:microsoft.com/office/officeart/2005/8/layout/vList5"/>
    <dgm:cxn modelId="{AD06D22A-3F62-4E36-87AF-B5C58A02ACCB}" type="presParOf" srcId="{FC4F8617-5CCA-4A32-9C69-33F4BE5D86EC}" destId="{3741140B-E312-47A3-8B16-ADC3ABAD3F83}" srcOrd="1" destOrd="0" presId="urn:microsoft.com/office/officeart/2005/8/layout/vList5"/>
    <dgm:cxn modelId="{D0BC5B8A-D088-4177-823C-30A3E597B310}" type="presParOf" srcId="{0A334878-A1E8-4F9F-92C1-D7F2A5423C99}" destId="{47576F11-BA83-474D-9997-0C7CF93AFD4C}" srcOrd="1" destOrd="0" presId="urn:microsoft.com/office/officeart/2005/8/layout/vList5"/>
    <dgm:cxn modelId="{FBE13DD1-D90F-4027-B6C6-8614192AA97E}" type="presParOf" srcId="{0A334878-A1E8-4F9F-92C1-D7F2A5423C99}" destId="{E54BC7BD-A6BC-486D-8420-5AC93BB71A29}" srcOrd="2" destOrd="0" presId="urn:microsoft.com/office/officeart/2005/8/layout/vList5"/>
    <dgm:cxn modelId="{D9EAF01A-4000-410B-937D-28B97B457BD4}" type="presParOf" srcId="{E54BC7BD-A6BC-486D-8420-5AC93BB71A29}" destId="{2EA9BBBE-E587-4D55-A52F-BA555CB20B9A}" srcOrd="0" destOrd="0" presId="urn:microsoft.com/office/officeart/2005/8/layout/vList5"/>
    <dgm:cxn modelId="{FC62D19D-593B-4388-B678-BAA0FDE628BA}" type="presParOf" srcId="{E54BC7BD-A6BC-486D-8420-5AC93BB71A29}" destId="{50EA465B-753C-44DF-A9BD-7F8039527C5E}" srcOrd="1" destOrd="0" presId="urn:microsoft.com/office/officeart/2005/8/layout/vList5"/>
    <dgm:cxn modelId="{DF88E97E-C185-4356-86C4-AFF97E8D5E66}" type="presParOf" srcId="{0A334878-A1E8-4F9F-92C1-D7F2A5423C99}" destId="{42C1228A-824A-4C40-8058-AA96C592FD28}" srcOrd="3" destOrd="0" presId="urn:microsoft.com/office/officeart/2005/8/layout/vList5"/>
    <dgm:cxn modelId="{F1FDBFFC-46D0-4C98-B7AD-21668D03EE29}" type="presParOf" srcId="{0A334878-A1E8-4F9F-92C1-D7F2A5423C99}" destId="{11883677-689C-4A53-933B-69AE948EDE02}" srcOrd="4" destOrd="0" presId="urn:microsoft.com/office/officeart/2005/8/layout/vList5"/>
    <dgm:cxn modelId="{46229765-B023-4507-B965-BC61530A6FBD}" type="presParOf" srcId="{11883677-689C-4A53-933B-69AE948EDE02}" destId="{46B17112-7697-40AD-B719-0C6B9D1A04E9}" srcOrd="0" destOrd="0" presId="urn:microsoft.com/office/officeart/2005/8/layout/vList5"/>
    <dgm:cxn modelId="{3B5AABEF-C69B-42EE-A447-4B7A0C4EB71C}" type="presParOf" srcId="{11883677-689C-4A53-933B-69AE948EDE02}" destId="{F6121023-D945-482E-BBB6-8DF9A8628C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45469-BF0C-4821-9936-FF73DC7E80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FD72A-0CF7-439C-BB8A-24B2A01FFB60}">
      <dgm:prSet phldrT="[Text]" custT="1"/>
      <dgm:spPr/>
      <dgm:t>
        <a:bodyPr/>
        <a:lstStyle/>
        <a:p>
          <a:r>
            <a:rPr lang="en-US" sz="2800" b="1" dirty="0"/>
            <a:t>Past medical and surgical history</a:t>
          </a:r>
        </a:p>
      </dgm:t>
    </dgm:pt>
    <dgm:pt modelId="{56DFE5FD-CFB2-4038-BAEF-4AD63B19B178}" type="parTrans" cxnId="{5E3AA9D3-7F93-4665-82AA-FDB66D7A0BAD}">
      <dgm:prSet/>
      <dgm:spPr/>
      <dgm:t>
        <a:bodyPr/>
        <a:lstStyle/>
        <a:p>
          <a:endParaRPr lang="en-US"/>
        </a:p>
      </dgm:t>
    </dgm:pt>
    <dgm:pt modelId="{D73E7D8A-B7C3-4502-AC08-F78AB55AB5C3}" type="sibTrans" cxnId="{5E3AA9D3-7F93-4665-82AA-FDB66D7A0BAD}">
      <dgm:prSet/>
      <dgm:spPr/>
      <dgm:t>
        <a:bodyPr/>
        <a:lstStyle/>
        <a:p>
          <a:endParaRPr lang="en-US"/>
        </a:p>
      </dgm:t>
    </dgm:pt>
    <dgm:pt modelId="{CACD91A0-55D0-4514-B519-3EDB165ABF31}">
      <dgm:prSet phldrT="[Text]" custT="1"/>
      <dgm:spPr/>
      <dgm:t>
        <a:bodyPr/>
        <a:lstStyle/>
        <a:p>
          <a:r>
            <a:rPr lang="en-US" sz="2000" b="1" dirty="0"/>
            <a:t>All pre-existing medical conditions, psychiatric illnesses and all surgeries </a:t>
          </a:r>
        </a:p>
      </dgm:t>
    </dgm:pt>
    <dgm:pt modelId="{479B1DA1-F800-43F1-9C77-0646F87B95FB}" type="parTrans" cxnId="{B71AE3E7-3883-47E0-A6AA-4EDE8703630A}">
      <dgm:prSet/>
      <dgm:spPr/>
      <dgm:t>
        <a:bodyPr/>
        <a:lstStyle/>
        <a:p>
          <a:endParaRPr lang="en-US"/>
        </a:p>
      </dgm:t>
    </dgm:pt>
    <dgm:pt modelId="{965C9963-9D7F-476E-A39A-14EFE77CE506}" type="sibTrans" cxnId="{B71AE3E7-3883-47E0-A6AA-4EDE8703630A}">
      <dgm:prSet/>
      <dgm:spPr/>
      <dgm:t>
        <a:bodyPr/>
        <a:lstStyle/>
        <a:p>
          <a:endParaRPr lang="en-US"/>
        </a:p>
      </dgm:t>
    </dgm:pt>
    <dgm:pt modelId="{527E6B51-CEFA-4227-B6D9-1BF94969EE34}">
      <dgm:prSet phldrT="[Text]" custT="1"/>
      <dgm:spPr/>
      <dgm:t>
        <a:bodyPr/>
        <a:lstStyle/>
        <a:p>
          <a:r>
            <a:rPr lang="en-US" sz="2800" b="1" dirty="0"/>
            <a:t>Drug history</a:t>
          </a:r>
        </a:p>
      </dgm:t>
    </dgm:pt>
    <dgm:pt modelId="{71C98D4B-B94A-41EE-A6DC-4FDB501949AB}" type="parTrans" cxnId="{0194C353-DBED-4194-9D51-C33380DD0949}">
      <dgm:prSet/>
      <dgm:spPr/>
      <dgm:t>
        <a:bodyPr/>
        <a:lstStyle/>
        <a:p>
          <a:endParaRPr lang="en-US"/>
        </a:p>
      </dgm:t>
    </dgm:pt>
    <dgm:pt modelId="{B45BBF54-D68E-42B2-A878-3364E091CF5B}" type="sibTrans" cxnId="{0194C353-DBED-4194-9D51-C33380DD0949}">
      <dgm:prSet/>
      <dgm:spPr/>
      <dgm:t>
        <a:bodyPr/>
        <a:lstStyle/>
        <a:p>
          <a:endParaRPr lang="en-US"/>
        </a:p>
      </dgm:t>
    </dgm:pt>
    <dgm:pt modelId="{C1FB9903-F5A3-423D-9C50-EDCAD9118E60}">
      <dgm:prSet phldrT="[Text]" custT="1"/>
      <dgm:spPr/>
      <dgm:t>
        <a:bodyPr/>
        <a:lstStyle/>
        <a:p>
          <a:r>
            <a:rPr lang="en-US" sz="2000" b="1" dirty="0"/>
            <a:t>Any drug being taken</a:t>
          </a:r>
        </a:p>
      </dgm:t>
    </dgm:pt>
    <dgm:pt modelId="{CA11D31E-0F07-4919-B7A3-001B4BABE54E}" type="parTrans" cxnId="{C1E0EE3A-6DDA-4576-9ED3-C9D641101685}">
      <dgm:prSet/>
      <dgm:spPr/>
      <dgm:t>
        <a:bodyPr/>
        <a:lstStyle/>
        <a:p>
          <a:endParaRPr lang="en-US"/>
        </a:p>
      </dgm:t>
    </dgm:pt>
    <dgm:pt modelId="{D9C6FAA5-74ED-4A71-9BE8-31C1BBD74A62}" type="sibTrans" cxnId="{C1E0EE3A-6DDA-4576-9ED3-C9D641101685}">
      <dgm:prSet/>
      <dgm:spPr/>
      <dgm:t>
        <a:bodyPr/>
        <a:lstStyle/>
        <a:p>
          <a:endParaRPr lang="en-US"/>
        </a:p>
      </dgm:t>
    </dgm:pt>
    <dgm:pt modelId="{1FA40A73-2185-451E-B320-9BC1BDD0AA11}">
      <dgm:prSet phldrT="[Text]" custT="1"/>
      <dgm:spPr/>
      <dgm:t>
        <a:bodyPr/>
        <a:lstStyle/>
        <a:p>
          <a:r>
            <a:rPr lang="en-US" sz="2800" b="1" dirty="0"/>
            <a:t>Family history</a:t>
          </a:r>
        </a:p>
      </dgm:t>
    </dgm:pt>
    <dgm:pt modelId="{3A323FF8-2530-46A6-9818-DEF818D16B39}" type="parTrans" cxnId="{D1746BBE-DD3D-4551-8D62-42B790423373}">
      <dgm:prSet/>
      <dgm:spPr/>
      <dgm:t>
        <a:bodyPr/>
        <a:lstStyle/>
        <a:p>
          <a:endParaRPr lang="en-US"/>
        </a:p>
      </dgm:t>
    </dgm:pt>
    <dgm:pt modelId="{7AF6C9B0-CC1C-451E-BA87-DEDE3CC2FE5E}" type="sibTrans" cxnId="{D1746BBE-DD3D-4551-8D62-42B790423373}">
      <dgm:prSet/>
      <dgm:spPr/>
      <dgm:t>
        <a:bodyPr/>
        <a:lstStyle/>
        <a:p>
          <a:endParaRPr lang="en-US"/>
        </a:p>
      </dgm:t>
    </dgm:pt>
    <dgm:pt modelId="{C33FF4A6-5C6B-402C-9D64-892743E2BBBE}">
      <dgm:prSet phldrT="[Text]" custT="1"/>
      <dgm:spPr/>
      <dgm:t>
        <a:bodyPr/>
        <a:lstStyle/>
        <a:p>
          <a:r>
            <a:rPr lang="en-US" sz="2000" b="1" dirty="0"/>
            <a:t>Diabetes, pre-eclampsia, thrombosis, serious psychiatric illness</a:t>
          </a:r>
        </a:p>
      </dgm:t>
    </dgm:pt>
    <dgm:pt modelId="{E17BBBED-6878-4522-89E3-C1FEBE73E491}" type="parTrans" cxnId="{348F34BA-758F-49F9-B0F4-3EB2AD4BA8B5}">
      <dgm:prSet/>
      <dgm:spPr/>
      <dgm:t>
        <a:bodyPr/>
        <a:lstStyle/>
        <a:p>
          <a:endParaRPr lang="en-US"/>
        </a:p>
      </dgm:t>
    </dgm:pt>
    <dgm:pt modelId="{9A0FFD28-8E3B-4754-B973-B7C8ADB2F6B4}" type="sibTrans" cxnId="{348F34BA-758F-49F9-B0F4-3EB2AD4BA8B5}">
      <dgm:prSet/>
      <dgm:spPr/>
      <dgm:t>
        <a:bodyPr/>
        <a:lstStyle/>
        <a:p>
          <a:endParaRPr lang="en-US"/>
        </a:p>
      </dgm:t>
    </dgm:pt>
    <dgm:pt modelId="{50DE19AB-63C9-41DC-9594-99472C1C805B}" type="pres">
      <dgm:prSet presAssocID="{73145469-BF0C-4821-9936-FF73DC7E8083}" presName="Name0" presStyleCnt="0">
        <dgm:presLayoutVars>
          <dgm:dir/>
          <dgm:animLvl val="lvl"/>
          <dgm:resizeHandles val="exact"/>
        </dgm:presLayoutVars>
      </dgm:prSet>
      <dgm:spPr/>
    </dgm:pt>
    <dgm:pt modelId="{105BE350-00FE-4DAA-821A-37975237A4AF}" type="pres">
      <dgm:prSet presAssocID="{C72FD72A-0CF7-439C-BB8A-24B2A01FFB60}" presName="linNode" presStyleCnt="0"/>
      <dgm:spPr/>
    </dgm:pt>
    <dgm:pt modelId="{655DDD8D-4BBB-4D78-B6B0-F65E4D83275B}" type="pres">
      <dgm:prSet presAssocID="{C72FD72A-0CF7-439C-BB8A-24B2A01FFB60}" presName="parentText" presStyleLbl="node1" presStyleIdx="0" presStyleCnt="3" custScaleY="23336" custLinFactNeighborY="-5498">
        <dgm:presLayoutVars>
          <dgm:chMax val="1"/>
          <dgm:bulletEnabled val="1"/>
        </dgm:presLayoutVars>
      </dgm:prSet>
      <dgm:spPr/>
    </dgm:pt>
    <dgm:pt modelId="{32CEA08A-7003-45AB-9B9B-F83B452CB780}" type="pres">
      <dgm:prSet presAssocID="{C72FD72A-0CF7-439C-BB8A-24B2A01FFB60}" presName="descendantText" presStyleLbl="alignAccFollowNode1" presStyleIdx="0" presStyleCnt="3" custScaleY="27669" custLinFactNeighborY="-6537">
        <dgm:presLayoutVars>
          <dgm:bulletEnabled val="1"/>
        </dgm:presLayoutVars>
      </dgm:prSet>
      <dgm:spPr/>
    </dgm:pt>
    <dgm:pt modelId="{9D5AD69B-5CA7-4771-AF5C-977DAFA64590}" type="pres">
      <dgm:prSet presAssocID="{D73E7D8A-B7C3-4502-AC08-F78AB55AB5C3}" presName="sp" presStyleCnt="0"/>
      <dgm:spPr/>
    </dgm:pt>
    <dgm:pt modelId="{FA574FF4-364D-4EB9-B630-BB0E48FCB8D2}" type="pres">
      <dgm:prSet presAssocID="{527E6B51-CEFA-4227-B6D9-1BF94969EE34}" presName="linNode" presStyleCnt="0"/>
      <dgm:spPr/>
    </dgm:pt>
    <dgm:pt modelId="{652494C5-0A15-442A-8F2E-1C6784C070D5}" type="pres">
      <dgm:prSet presAssocID="{527E6B51-CEFA-4227-B6D9-1BF94969EE34}" presName="parentText" presStyleLbl="node1" presStyleIdx="1" presStyleCnt="3" custScaleY="22686" custLinFactNeighborY="-8123">
        <dgm:presLayoutVars>
          <dgm:chMax val="1"/>
          <dgm:bulletEnabled val="1"/>
        </dgm:presLayoutVars>
      </dgm:prSet>
      <dgm:spPr/>
    </dgm:pt>
    <dgm:pt modelId="{007CC477-C771-4967-991C-569A15701F2E}" type="pres">
      <dgm:prSet presAssocID="{527E6B51-CEFA-4227-B6D9-1BF94969EE34}" presName="descendantText" presStyleLbl="alignAccFollowNode1" presStyleIdx="1" presStyleCnt="3" custScaleY="25799" custLinFactNeighborY="-9304">
        <dgm:presLayoutVars>
          <dgm:bulletEnabled val="1"/>
        </dgm:presLayoutVars>
      </dgm:prSet>
      <dgm:spPr/>
    </dgm:pt>
    <dgm:pt modelId="{77285E2B-FC7C-414C-AC12-D282EC1B0F85}" type="pres">
      <dgm:prSet presAssocID="{B45BBF54-D68E-42B2-A878-3364E091CF5B}" presName="sp" presStyleCnt="0"/>
      <dgm:spPr/>
    </dgm:pt>
    <dgm:pt modelId="{45131FBA-4174-4105-BFDB-7DE4CF3FD360}" type="pres">
      <dgm:prSet presAssocID="{1FA40A73-2185-451E-B320-9BC1BDD0AA11}" presName="linNode" presStyleCnt="0"/>
      <dgm:spPr/>
    </dgm:pt>
    <dgm:pt modelId="{13F2DA55-BB79-464D-B64D-A59B794D36C9}" type="pres">
      <dgm:prSet presAssocID="{1FA40A73-2185-451E-B320-9BC1BDD0AA11}" presName="parentText" presStyleLbl="node1" presStyleIdx="2" presStyleCnt="3" custScaleY="22199" custLinFactNeighborY="-11268">
        <dgm:presLayoutVars>
          <dgm:chMax val="1"/>
          <dgm:bulletEnabled val="1"/>
        </dgm:presLayoutVars>
      </dgm:prSet>
      <dgm:spPr/>
    </dgm:pt>
    <dgm:pt modelId="{F1B17672-653C-433D-BF5F-C42F4ADDA218}" type="pres">
      <dgm:prSet presAssocID="{1FA40A73-2185-451E-B320-9BC1BDD0AA11}" presName="descendantText" presStyleLbl="alignAccFollowNode1" presStyleIdx="2" presStyleCnt="3" custScaleY="25926" custLinFactNeighborX="597" custLinFactNeighborY="-13448">
        <dgm:presLayoutVars>
          <dgm:bulletEnabled val="1"/>
        </dgm:presLayoutVars>
      </dgm:prSet>
      <dgm:spPr/>
    </dgm:pt>
  </dgm:ptLst>
  <dgm:cxnLst>
    <dgm:cxn modelId="{478B3B0A-86DA-4E59-AC5F-8453A5FA2BB2}" type="presOf" srcId="{C72FD72A-0CF7-439C-BB8A-24B2A01FFB60}" destId="{655DDD8D-4BBB-4D78-B6B0-F65E4D83275B}" srcOrd="0" destOrd="0" presId="urn:microsoft.com/office/officeart/2005/8/layout/vList5"/>
    <dgm:cxn modelId="{42293B29-5EE1-48FE-8CE2-9766D77B0695}" type="presOf" srcId="{527E6B51-CEFA-4227-B6D9-1BF94969EE34}" destId="{652494C5-0A15-442A-8F2E-1C6784C070D5}" srcOrd="0" destOrd="0" presId="urn:microsoft.com/office/officeart/2005/8/layout/vList5"/>
    <dgm:cxn modelId="{D4D0F333-E401-48B1-9A9D-C46CF96146E8}" type="presOf" srcId="{C33FF4A6-5C6B-402C-9D64-892743E2BBBE}" destId="{F1B17672-653C-433D-BF5F-C42F4ADDA218}" srcOrd="0" destOrd="0" presId="urn:microsoft.com/office/officeart/2005/8/layout/vList5"/>
    <dgm:cxn modelId="{C1E0EE3A-6DDA-4576-9ED3-C9D641101685}" srcId="{527E6B51-CEFA-4227-B6D9-1BF94969EE34}" destId="{C1FB9903-F5A3-423D-9C50-EDCAD9118E60}" srcOrd="0" destOrd="0" parTransId="{CA11D31E-0F07-4919-B7A3-001B4BABE54E}" sibTransId="{D9C6FAA5-74ED-4A71-9BE8-31C1BBD74A62}"/>
    <dgm:cxn modelId="{0194C353-DBED-4194-9D51-C33380DD0949}" srcId="{73145469-BF0C-4821-9936-FF73DC7E8083}" destId="{527E6B51-CEFA-4227-B6D9-1BF94969EE34}" srcOrd="1" destOrd="0" parTransId="{71C98D4B-B94A-41EE-A6DC-4FDB501949AB}" sibTransId="{B45BBF54-D68E-42B2-A878-3364E091CF5B}"/>
    <dgm:cxn modelId="{28E0CB86-C8B3-48C2-A6F1-A49283737A7B}" type="presOf" srcId="{C1FB9903-F5A3-423D-9C50-EDCAD9118E60}" destId="{007CC477-C771-4967-991C-569A15701F2E}" srcOrd="0" destOrd="0" presId="urn:microsoft.com/office/officeart/2005/8/layout/vList5"/>
    <dgm:cxn modelId="{012F6897-8F7F-49B0-A010-AC95BC091BC7}" type="presOf" srcId="{73145469-BF0C-4821-9936-FF73DC7E8083}" destId="{50DE19AB-63C9-41DC-9594-99472C1C805B}" srcOrd="0" destOrd="0" presId="urn:microsoft.com/office/officeart/2005/8/layout/vList5"/>
    <dgm:cxn modelId="{348F34BA-758F-49F9-B0F4-3EB2AD4BA8B5}" srcId="{1FA40A73-2185-451E-B320-9BC1BDD0AA11}" destId="{C33FF4A6-5C6B-402C-9D64-892743E2BBBE}" srcOrd="0" destOrd="0" parTransId="{E17BBBED-6878-4522-89E3-C1FEBE73E491}" sibTransId="{9A0FFD28-8E3B-4754-B973-B7C8ADB2F6B4}"/>
    <dgm:cxn modelId="{D1746BBE-DD3D-4551-8D62-42B790423373}" srcId="{73145469-BF0C-4821-9936-FF73DC7E8083}" destId="{1FA40A73-2185-451E-B320-9BC1BDD0AA11}" srcOrd="2" destOrd="0" parTransId="{3A323FF8-2530-46A6-9818-DEF818D16B39}" sibTransId="{7AF6C9B0-CC1C-451E-BA87-DEDE3CC2FE5E}"/>
    <dgm:cxn modelId="{5E3AA9D3-7F93-4665-82AA-FDB66D7A0BAD}" srcId="{73145469-BF0C-4821-9936-FF73DC7E8083}" destId="{C72FD72A-0CF7-439C-BB8A-24B2A01FFB60}" srcOrd="0" destOrd="0" parTransId="{56DFE5FD-CFB2-4038-BAEF-4AD63B19B178}" sibTransId="{D73E7D8A-B7C3-4502-AC08-F78AB55AB5C3}"/>
    <dgm:cxn modelId="{B71AE3E7-3883-47E0-A6AA-4EDE8703630A}" srcId="{C72FD72A-0CF7-439C-BB8A-24B2A01FFB60}" destId="{CACD91A0-55D0-4514-B519-3EDB165ABF31}" srcOrd="0" destOrd="0" parTransId="{479B1DA1-F800-43F1-9C77-0646F87B95FB}" sibTransId="{965C9963-9D7F-476E-A39A-14EFE77CE506}"/>
    <dgm:cxn modelId="{F1D578EC-0606-4C7C-B47F-55B4376B767F}" type="presOf" srcId="{1FA40A73-2185-451E-B320-9BC1BDD0AA11}" destId="{13F2DA55-BB79-464D-B64D-A59B794D36C9}" srcOrd="0" destOrd="0" presId="urn:microsoft.com/office/officeart/2005/8/layout/vList5"/>
    <dgm:cxn modelId="{3E48E5F4-B0E6-4A6D-AE0B-1FFAF3B840B8}" type="presOf" srcId="{CACD91A0-55D0-4514-B519-3EDB165ABF31}" destId="{32CEA08A-7003-45AB-9B9B-F83B452CB780}" srcOrd="0" destOrd="0" presId="urn:microsoft.com/office/officeart/2005/8/layout/vList5"/>
    <dgm:cxn modelId="{0A8E4991-ED3B-4232-9043-FAADC8EE7987}" type="presParOf" srcId="{50DE19AB-63C9-41DC-9594-99472C1C805B}" destId="{105BE350-00FE-4DAA-821A-37975237A4AF}" srcOrd="0" destOrd="0" presId="urn:microsoft.com/office/officeart/2005/8/layout/vList5"/>
    <dgm:cxn modelId="{33BF7DD1-508F-4F1A-B3CF-210F4CB460D3}" type="presParOf" srcId="{105BE350-00FE-4DAA-821A-37975237A4AF}" destId="{655DDD8D-4BBB-4D78-B6B0-F65E4D83275B}" srcOrd="0" destOrd="0" presId="urn:microsoft.com/office/officeart/2005/8/layout/vList5"/>
    <dgm:cxn modelId="{D9A562AB-E36F-4BA3-9941-6F0E2205CBF8}" type="presParOf" srcId="{105BE350-00FE-4DAA-821A-37975237A4AF}" destId="{32CEA08A-7003-45AB-9B9B-F83B452CB780}" srcOrd="1" destOrd="0" presId="urn:microsoft.com/office/officeart/2005/8/layout/vList5"/>
    <dgm:cxn modelId="{B7F252B5-6833-42DB-BB73-142D381120A0}" type="presParOf" srcId="{50DE19AB-63C9-41DC-9594-99472C1C805B}" destId="{9D5AD69B-5CA7-4771-AF5C-977DAFA64590}" srcOrd="1" destOrd="0" presId="urn:microsoft.com/office/officeart/2005/8/layout/vList5"/>
    <dgm:cxn modelId="{A04F9E84-EF04-431D-BE16-A641BCB37939}" type="presParOf" srcId="{50DE19AB-63C9-41DC-9594-99472C1C805B}" destId="{FA574FF4-364D-4EB9-B630-BB0E48FCB8D2}" srcOrd="2" destOrd="0" presId="urn:microsoft.com/office/officeart/2005/8/layout/vList5"/>
    <dgm:cxn modelId="{1ED654FE-2F87-4BED-95B9-A795F0F11A3B}" type="presParOf" srcId="{FA574FF4-364D-4EB9-B630-BB0E48FCB8D2}" destId="{652494C5-0A15-442A-8F2E-1C6784C070D5}" srcOrd="0" destOrd="0" presId="urn:microsoft.com/office/officeart/2005/8/layout/vList5"/>
    <dgm:cxn modelId="{12719710-5E49-433B-B7B8-97212176A5C9}" type="presParOf" srcId="{FA574FF4-364D-4EB9-B630-BB0E48FCB8D2}" destId="{007CC477-C771-4967-991C-569A15701F2E}" srcOrd="1" destOrd="0" presId="urn:microsoft.com/office/officeart/2005/8/layout/vList5"/>
    <dgm:cxn modelId="{7F89E465-DC70-4BE5-A526-86CC4533B557}" type="presParOf" srcId="{50DE19AB-63C9-41DC-9594-99472C1C805B}" destId="{77285E2B-FC7C-414C-AC12-D282EC1B0F85}" srcOrd="3" destOrd="0" presId="urn:microsoft.com/office/officeart/2005/8/layout/vList5"/>
    <dgm:cxn modelId="{2FEFCFB3-8A0D-45B1-9E7B-A78AECCB8F91}" type="presParOf" srcId="{50DE19AB-63C9-41DC-9594-99472C1C805B}" destId="{45131FBA-4174-4105-BFDB-7DE4CF3FD360}" srcOrd="4" destOrd="0" presId="urn:microsoft.com/office/officeart/2005/8/layout/vList5"/>
    <dgm:cxn modelId="{6FFAB50B-FAB4-476C-B66E-08A4C92AACD3}" type="presParOf" srcId="{45131FBA-4174-4105-BFDB-7DE4CF3FD360}" destId="{13F2DA55-BB79-464D-B64D-A59B794D36C9}" srcOrd="0" destOrd="0" presId="urn:microsoft.com/office/officeart/2005/8/layout/vList5"/>
    <dgm:cxn modelId="{10E524A3-594D-4A0E-A98D-E16F151FC300}" type="presParOf" srcId="{45131FBA-4174-4105-BFDB-7DE4CF3FD360}" destId="{F1B17672-653C-433D-BF5F-C42F4ADDA2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43349-E5D6-4B82-B4BA-B776AC9A06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A9CCA-8BA1-4A1E-8F89-164EFED04B75}">
      <dgm:prSet phldrT="[Text]" custT="1"/>
      <dgm:spPr/>
      <dgm:t>
        <a:bodyPr/>
        <a:lstStyle/>
        <a:p>
          <a:r>
            <a:rPr lang="en-US" sz="2800" b="1" dirty="0"/>
            <a:t>Social history</a:t>
          </a:r>
        </a:p>
      </dgm:t>
    </dgm:pt>
    <dgm:pt modelId="{2DD46B2D-D531-44C0-99D6-3FBD808CFF10}" type="parTrans" cxnId="{85CE7333-EDB4-4290-BABD-13ECD67DFF52}">
      <dgm:prSet/>
      <dgm:spPr/>
      <dgm:t>
        <a:bodyPr/>
        <a:lstStyle/>
        <a:p>
          <a:endParaRPr lang="en-US"/>
        </a:p>
      </dgm:t>
    </dgm:pt>
    <dgm:pt modelId="{09B4C273-32EF-46AB-844F-1CAF106DD4D2}" type="sibTrans" cxnId="{85CE7333-EDB4-4290-BABD-13ECD67DFF52}">
      <dgm:prSet/>
      <dgm:spPr/>
      <dgm:t>
        <a:bodyPr/>
        <a:lstStyle/>
        <a:p>
          <a:endParaRPr lang="en-US"/>
        </a:p>
      </dgm:t>
    </dgm:pt>
    <dgm:pt modelId="{9AEE9816-2951-41EB-80EB-789A07DB7FA0}">
      <dgm:prSet phldrT="[Text]" custT="1"/>
      <dgm:spPr/>
      <dgm:t>
        <a:bodyPr/>
        <a:lstStyle/>
        <a:p>
          <a:r>
            <a:rPr lang="en-US" sz="2000" b="1" dirty="0"/>
            <a:t>Ethnicity, single/married, support at home, housing, stable income, domestic violence, smoking, alcohol/drug abuse, nature of work  </a:t>
          </a:r>
        </a:p>
      </dgm:t>
    </dgm:pt>
    <dgm:pt modelId="{534AE276-9D44-4B99-A119-D8FFFAFF20F2}" type="parTrans" cxnId="{79DACA86-A159-465E-B61A-A42098C2AECD}">
      <dgm:prSet/>
      <dgm:spPr/>
      <dgm:t>
        <a:bodyPr/>
        <a:lstStyle/>
        <a:p>
          <a:endParaRPr lang="en-US"/>
        </a:p>
      </dgm:t>
    </dgm:pt>
    <dgm:pt modelId="{0514675F-38C5-4295-A2ED-158E8EAA2272}" type="sibTrans" cxnId="{79DACA86-A159-465E-B61A-A42098C2AECD}">
      <dgm:prSet/>
      <dgm:spPr/>
      <dgm:t>
        <a:bodyPr/>
        <a:lstStyle/>
        <a:p>
          <a:endParaRPr lang="en-US"/>
        </a:p>
      </dgm:t>
    </dgm:pt>
    <dgm:pt modelId="{15635194-DB42-4B67-B764-D731158F5D3B}" type="pres">
      <dgm:prSet presAssocID="{03A43349-E5D6-4B82-B4BA-B776AC9A0670}" presName="Name0" presStyleCnt="0">
        <dgm:presLayoutVars>
          <dgm:dir/>
          <dgm:animLvl val="lvl"/>
          <dgm:resizeHandles val="exact"/>
        </dgm:presLayoutVars>
      </dgm:prSet>
      <dgm:spPr/>
    </dgm:pt>
    <dgm:pt modelId="{489627ED-0AC7-4BD5-9D76-9B7CEB2954CA}" type="pres">
      <dgm:prSet presAssocID="{866A9CCA-8BA1-4A1E-8F89-164EFED04B75}" presName="linNode" presStyleCnt="0"/>
      <dgm:spPr/>
    </dgm:pt>
    <dgm:pt modelId="{905A6A3D-6F98-4FD1-BD39-2D32CBA7CB9C}" type="pres">
      <dgm:prSet presAssocID="{866A9CCA-8BA1-4A1E-8F89-164EFED04B75}" presName="parentText" presStyleLbl="node1" presStyleIdx="0" presStyleCnt="1" custScaleX="99021" custScaleY="67840" custLinFactNeighborX="-15658" custLinFactNeighborY="-22296">
        <dgm:presLayoutVars>
          <dgm:chMax val="1"/>
          <dgm:bulletEnabled val="1"/>
        </dgm:presLayoutVars>
      </dgm:prSet>
      <dgm:spPr/>
    </dgm:pt>
    <dgm:pt modelId="{24A46F6A-441B-47BD-B49F-3A0C75F76645}" type="pres">
      <dgm:prSet presAssocID="{866A9CCA-8BA1-4A1E-8F89-164EFED04B75}" presName="descendantText" presStyleLbl="alignAccFollowNode1" presStyleIdx="0" presStyleCnt="1" custScaleX="99958" custScaleY="87628" custLinFactNeighborX="527" custLinFactNeighborY="-17462">
        <dgm:presLayoutVars>
          <dgm:bulletEnabled val="1"/>
        </dgm:presLayoutVars>
      </dgm:prSet>
      <dgm:spPr/>
    </dgm:pt>
  </dgm:ptLst>
  <dgm:cxnLst>
    <dgm:cxn modelId="{BD7F111D-B82E-4E6D-BF7A-FCBF94D5E040}" type="presOf" srcId="{9AEE9816-2951-41EB-80EB-789A07DB7FA0}" destId="{24A46F6A-441B-47BD-B49F-3A0C75F76645}" srcOrd="0" destOrd="0" presId="urn:microsoft.com/office/officeart/2005/8/layout/vList5"/>
    <dgm:cxn modelId="{85CE7333-EDB4-4290-BABD-13ECD67DFF52}" srcId="{03A43349-E5D6-4B82-B4BA-B776AC9A0670}" destId="{866A9CCA-8BA1-4A1E-8F89-164EFED04B75}" srcOrd="0" destOrd="0" parTransId="{2DD46B2D-D531-44C0-99D6-3FBD808CFF10}" sibTransId="{09B4C273-32EF-46AB-844F-1CAF106DD4D2}"/>
    <dgm:cxn modelId="{79DACA86-A159-465E-B61A-A42098C2AECD}" srcId="{866A9CCA-8BA1-4A1E-8F89-164EFED04B75}" destId="{9AEE9816-2951-41EB-80EB-789A07DB7FA0}" srcOrd="0" destOrd="0" parTransId="{534AE276-9D44-4B99-A119-D8FFFAFF20F2}" sibTransId="{0514675F-38C5-4295-A2ED-158E8EAA2272}"/>
    <dgm:cxn modelId="{5B40ACA8-38C0-46E0-B283-CE1C2932C56A}" type="presOf" srcId="{866A9CCA-8BA1-4A1E-8F89-164EFED04B75}" destId="{905A6A3D-6F98-4FD1-BD39-2D32CBA7CB9C}" srcOrd="0" destOrd="0" presId="urn:microsoft.com/office/officeart/2005/8/layout/vList5"/>
    <dgm:cxn modelId="{4A695AF2-AA88-4741-B61A-99BEE1EE37E4}" type="presOf" srcId="{03A43349-E5D6-4B82-B4BA-B776AC9A0670}" destId="{15635194-DB42-4B67-B764-D731158F5D3B}" srcOrd="0" destOrd="0" presId="urn:microsoft.com/office/officeart/2005/8/layout/vList5"/>
    <dgm:cxn modelId="{A54567E0-EE08-4A6D-9F01-24DA35BA57F4}" type="presParOf" srcId="{15635194-DB42-4B67-B764-D731158F5D3B}" destId="{489627ED-0AC7-4BD5-9D76-9B7CEB2954CA}" srcOrd="0" destOrd="0" presId="urn:microsoft.com/office/officeart/2005/8/layout/vList5"/>
    <dgm:cxn modelId="{C9DB2CAF-4CB2-4D92-8B13-07F27057D3CC}" type="presParOf" srcId="{489627ED-0AC7-4BD5-9D76-9B7CEB2954CA}" destId="{905A6A3D-6F98-4FD1-BD39-2D32CBA7CB9C}" srcOrd="0" destOrd="0" presId="urn:microsoft.com/office/officeart/2005/8/layout/vList5"/>
    <dgm:cxn modelId="{EDFFCACA-CA05-469E-87F9-2FD79F826EA0}" type="presParOf" srcId="{489627ED-0AC7-4BD5-9D76-9B7CEB2954CA}" destId="{24A46F6A-441B-47BD-B49F-3A0C75F766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140B-E312-47A3-8B16-ADC3ABAD3F83}">
      <dsp:nvSpPr>
        <dsp:cNvPr id="0" name=""/>
        <dsp:cNvSpPr/>
      </dsp:nvSpPr>
      <dsp:spPr>
        <a:xfrm rot="5400000">
          <a:off x="6217700" y="-2484062"/>
          <a:ext cx="1145057" cy="62956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Name, age, education, occupation, marital </a:t>
          </a:r>
          <a:r>
            <a:rPr lang="en-US" sz="2000" b="1" kern="1200" dirty="0" err="1"/>
            <a:t>ststus</a:t>
          </a:r>
          <a:r>
            <a:rPr lang="en-US" sz="2000" b="1" kern="1200" dirty="0"/>
            <a:t>, consanguinity, residence</a:t>
          </a:r>
        </a:p>
      </dsp:txBody>
      <dsp:txXfrm rot="-5400000">
        <a:off x="3642390" y="147145"/>
        <a:ext cx="6239781" cy="1033263"/>
      </dsp:txXfrm>
    </dsp:sp>
    <dsp:sp modelId="{1ED4189A-CD9F-4F73-AEB1-2E5446D60319}">
      <dsp:nvSpPr>
        <dsp:cNvPr id="0" name=""/>
        <dsp:cNvSpPr/>
      </dsp:nvSpPr>
      <dsp:spPr>
        <a:xfrm>
          <a:off x="4852" y="0"/>
          <a:ext cx="3577704" cy="1340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Personal profile</a:t>
          </a:r>
        </a:p>
      </dsp:txBody>
      <dsp:txXfrm>
        <a:off x="70297" y="65445"/>
        <a:ext cx="3446814" cy="1209763"/>
      </dsp:txXfrm>
    </dsp:sp>
    <dsp:sp modelId="{50EA465B-753C-44DF-A9BD-7F8039527C5E}">
      <dsp:nvSpPr>
        <dsp:cNvPr id="0" name=""/>
        <dsp:cNvSpPr/>
      </dsp:nvSpPr>
      <dsp:spPr>
        <a:xfrm rot="5400000">
          <a:off x="5641673" y="-657789"/>
          <a:ext cx="2215745" cy="6347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Gravidity, parity, record of all previous pregnancies in chronological order with outcomes, gestational ages, pre-partum, intra-partum &amp; postpartum complications, birth weights and status of babies at birth &amp; now, H/O breastfeeding &amp; vaccination</a:t>
          </a:r>
        </a:p>
      </dsp:txBody>
      <dsp:txXfrm rot="-5400000">
        <a:off x="3575572" y="1516476"/>
        <a:ext cx="6239783" cy="1999417"/>
      </dsp:txXfrm>
    </dsp:sp>
    <dsp:sp modelId="{2EA9BBBE-E587-4D55-A52F-BA555CB20B9A}">
      <dsp:nvSpPr>
        <dsp:cNvPr id="0" name=""/>
        <dsp:cNvSpPr/>
      </dsp:nvSpPr>
      <dsp:spPr>
        <a:xfrm>
          <a:off x="4852" y="1579563"/>
          <a:ext cx="3570720" cy="187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Previous obstetric history</a:t>
          </a:r>
        </a:p>
      </dsp:txBody>
      <dsp:txXfrm>
        <a:off x="96296" y="1671007"/>
        <a:ext cx="3387832" cy="1690352"/>
      </dsp:txXfrm>
    </dsp:sp>
    <dsp:sp modelId="{F6121023-D945-482E-BBB6-8DF9A8628CF8}">
      <dsp:nvSpPr>
        <dsp:cNvPr id="0" name=""/>
        <dsp:cNvSpPr/>
      </dsp:nvSpPr>
      <dsp:spPr>
        <a:xfrm rot="5400000">
          <a:off x="6040814" y="1234816"/>
          <a:ext cx="1440354" cy="6354152"/>
        </a:xfrm>
        <a:prstGeom prst="round2SameRect">
          <a:avLst/>
        </a:prstGeom>
        <a:solidFill>
          <a:srgbClr val="E4CCCC">
            <a:alpha val="89804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</a:rPr>
            <a:t>Menstrual cycle, contraceptive history, H/O PID, Pap smear, ectopic pregnancy, recurrent miscarriages, surgery on cervix or uterus, ovarian cysts, assisted conception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</dsp:txBody>
      <dsp:txXfrm rot="-5400000">
        <a:off x="3583915" y="3762027"/>
        <a:ext cx="6283840" cy="1299730"/>
      </dsp:txXfrm>
    </dsp:sp>
    <dsp:sp modelId="{46B17112-7697-40AD-B719-0C6B9D1A04E9}">
      <dsp:nvSpPr>
        <dsp:cNvPr id="0" name=""/>
        <dsp:cNvSpPr/>
      </dsp:nvSpPr>
      <dsp:spPr>
        <a:xfrm>
          <a:off x="4852" y="3740940"/>
          <a:ext cx="3574210" cy="1340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Past </a:t>
          </a:r>
          <a:r>
            <a:rPr lang="en-US" sz="2600" b="1" kern="1200" dirty="0" err="1"/>
            <a:t>gynaecological</a:t>
          </a:r>
          <a:r>
            <a:rPr lang="en-US" sz="2600" b="1" kern="1200" dirty="0"/>
            <a:t> history</a:t>
          </a:r>
        </a:p>
      </dsp:txBody>
      <dsp:txXfrm>
        <a:off x="70297" y="3806385"/>
        <a:ext cx="3443320" cy="1209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EA08A-7003-45AB-9B9B-F83B452CB780}">
      <dsp:nvSpPr>
        <dsp:cNvPr id="0" name=""/>
        <dsp:cNvSpPr/>
      </dsp:nvSpPr>
      <dsp:spPr>
        <a:xfrm rot="5400000">
          <a:off x="6710765" y="-2587223"/>
          <a:ext cx="1042475" cy="6806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All pre-existing medical conditions, psychiatric illnesses and all surgeries </a:t>
          </a:r>
        </a:p>
      </dsp:txBody>
      <dsp:txXfrm rot="-5400000">
        <a:off x="3828708" y="345723"/>
        <a:ext cx="6755702" cy="940697"/>
      </dsp:txXfrm>
    </dsp:sp>
    <dsp:sp modelId="{655DDD8D-4BBB-4D78-B6B0-F65E4D83275B}">
      <dsp:nvSpPr>
        <dsp:cNvPr id="0" name=""/>
        <dsp:cNvSpPr/>
      </dsp:nvSpPr>
      <dsp:spPr>
        <a:xfrm>
          <a:off x="0" y="253917"/>
          <a:ext cx="3828707" cy="1099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Past medical and surgical history</a:t>
          </a:r>
        </a:p>
      </dsp:txBody>
      <dsp:txXfrm>
        <a:off x="53650" y="307567"/>
        <a:ext cx="3721407" cy="991728"/>
      </dsp:txXfrm>
    </dsp:sp>
    <dsp:sp modelId="{007CC477-C771-4967-991C-569A15701F2E}">
      <dsp:nvSpPr>
        <dsp:cNvPr id="0" name=""/>
        <dsp:cNvSpPr/>
      </dsp:nvSpPr>
      <dsp:spPr>
        <a:xfrm rot="5400000">
          <a:off x="6745993" y="-1372273"/>
          <a:ext cx="972020" cy="6806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Any drug being taken</a:t>
          </a:r>
        </a:p>
      </dsp:txBody>
      <dsp:txXfrm rot="-5400000">
        <a:off x="3828708" y="1592462"/>
        <a:ext cx="6759141" cy="877120"/>
      </dsp:txXfrm>
    </dsp:sp>
    <dsp:sp modelId="{652494C5-0A15-442A-8F2E-1C6784C070D5}">
      <dsp:nvSpPr>
        <dsp:cNvPr id="0" name=""/>
        <dsp:cNvSpPr/>
      </dsp:nvSpPr>
      <dsp:spPr>
        <a:xfrm>
          <a:off x="0" y="1464798"/>
          <a:ext cx="3828707" cy="1068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Drug history</a:t>
          </a:r>
        </a:p>
      </dsp:txBody>
      <dsp:txXfrm>
        <a:off x="52156" y="1516954"/>
        <a:ext cx="3724395" cy="964103"/>
      </dsp:txXfrm>
    </dsp:sp>
    <dsp:sp modelId="{F1B17672-653C-433D-BF5F-C42F4ADDA218}">
      <dsp:nvSpPr>
        <dsp:cNvPr id="0" name=""/>
        <dsp:cNvSpPr/>
      </dsp:nvSpPr>
      <dsp:spPr>
        <a:xfrm rot="5400000">
          <a:off x="6743600" y="-235978"/>
          <a:ext cx="976805" cy="6806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Diabetes, pre-eclampsia, thrombosis, serious psychiatric illness</a:t>
          </a:r>
        </a:p>
      </dsp:txBody>
      <dsp:txXfrm rot="-5400000">
        <a:off x="3828707" y="2726599"/>
        <a:ext cx="6758907" cy="881437"/>
      </dsp:txXfrm>
    </dsp:sp>
    <dsp:sp modelId="{13F2DA55-BB79-464D-B64D-A59B794D36C9}">
      <dsp:nvSpPr>
        <dsp:cNvPr id="0" name=""/>
        <dsp:cNvSpPr/>
      </dsp:nvSpPr>
      <dsp:spPr>
        <a:xfrm>
          <a:off x="0" y="2620576"/>
          <a:ext cx="3828707" cy="1045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Family history</a:t>
          </a:r>
        </a:p>
      </dsp:txBody>
      <dsp:txXfrm>
        <a:off x="51036" y="2671612"/>
        <a:ext cx="3726635" cy="943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46F6A-441B-47BD-B49F-3A0C75F76645}">
      <dsp:nvSpPr>
        <dsp:cNvPr id="0" name=""/>
        <dsp:cNvSpPr/>
      </dsp:nvSpPr>
      <dsp:spPr>
        <a:xfrm rot="5400000">
          <a:off x="6733127" y="-2886887"/>
          <a:ext cx="1000609" cy="6803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Ethnicity, single/married, support at home, housing, stable income, domestic violence, smoking, alcohol/drug abuse, nature of work  </a:t>
          </a:r>
        </a:p>
      </dsp:txBody>
      <dsp:txXfrm rot="-5400000">
        <a:off x="3831566" y="63520"/>
        <a:ext cx="6754886" cy="902917"/>
      </dsp:txXfrm>
    </dsp:sp>
    <dsp:sp modelId="{905A6A3D-6F98-4FD1-BD39-2D32CBA7CB9C}">
      <dsp:nvSpPr>
        <dsp:cNvPr id="0" name=""/>
        <dsp:cNvSpPr/>
      </dsp:nvSpPr>
      <dsp:spPr>
        <a:xfrm>
          <a:off x="0" y="0"/>
          <a:ext cx="3791224" cy="968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Social history</a:t>
          </a:r>
        </a:p>
      </dsp:txBody>
      <dsp:txXfrm>
        <a:off x="47269" y="47269"/>
        <a:ext cx="3696686" cy="87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6BE94-F80F-4139-A9F8-CE427216C6A3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36354-0CAB-49AA-9156-85262CB7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6354-0CAB-49AA-9156-85262CB7A3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04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8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6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4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7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2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09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og.org.uk/for-the-public/browse-all-patient-information-leaflets/" TargetMode="External"/><Relationship Id="rId2" Type="http://schemas.openxmlformats.org/officeDocument/2006/relationships/hyperlink" Target="https://www.motherhoodindia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00" name="Picture 16" descr="Pin by Mohamed Ali on Bismillah | Islamic art calligraphy, Islamic  calligraphy painting, Islamic caligraphy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7" y="0"/>
            <a:ext cx="7652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ANTENATAL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optimize pregnancy outcomes for women and babies</a:t>
            </a:r>
          </a:p>
          <a:p>
            <a:r>
              <a:rPr lang="en-US" sz="2800" dirty="0"/>
              <a:t>To prevent, detect and manage high risk factors</a:t>
            </a:r>
          </a:p>
          <a:p>
            <a:r>
              <a:rPr lang="en-US" sz="2800" dirty="0"/>
              <a:t>To provide advice, reassurance, education and support to women and their families</a:t>
            </a:r>
          </a:p>
          <a:p>
            <a:r>
              <a:rPr lang="en-US" sz="2800" dirty="0"/>
              <a:t>To deal with the “minor” ailments of pregnancy</a:t>
            </a:r>
          </a:p>
          <a:p>
            <a:r>
              <a:rPr lang="en-US" sz="2800" dirty="0"/>
              <a:t>To provide general health screening</a:t>
            </a:r>
          </a:p>
        </p:txBody>
      </p:sp>
    </p:spTree>
    <p:extLst>
      <p:ext uri="{BB962C8B-B14F-4D97-AF65-F5344CB8AC3E}">
        <p14:creationId xmlns:p14="http://schemas.microsoft.com/office/powerpoint/2010/main" val="14079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RECOMMENDED SCHEDULE OF ANTENATAL VISITS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3200" b="1" dirty="0"/>
              <a:t>4 visit model </a:t>
            </a:r>
          </a:p>
          <a:p>
            <a:endParaRPr lang="en-US" sz="3200" b="1" dirty="0"/>
          </a:p>
          <a:p>
            <a:r>
              <a:rPr lang="en-US" sz="3200" b="1" dirty="0"/>
              <a:t>8 visit model</a:t>
            </a:r>
          </a:p>
        </p:txBody>
      </p:sp>
      <p:pic>
        <p:nvPicPr>
          <p:cNvPr id="17410" name="Picture 2" descr="COVID-19 threat drives many to hospital - The Hin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2" y="2438767"/>
            <a:ext cx="4727575" cy="29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6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RECOMMENDED SCHEDULE OF ANTENATAL VISITS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2016 WHO ANC model </a:t>
            </a:r>
          </a:p>
          <a:p>
            <a:r>
              <a:rPr lang="en-US" dirty="0"/>
              <a:t>First trimester               Contact 1: up to 12 weeks </a:t>
            </a:r>
          </a:p>
          <a:p>
            <a:r>
              <a:rPr lang="en-US" dirty="0"/>
              <a:t>Second trimester        Contact 2: 20 weeks </a:t>
            </a:r>
          </a:p>
          <a:p>
            <a:pPr marL="0" indent="0">
              <a:buNone/>
            </a:pPr>
            <a:r>
              <a:rPr lang="en-US" dirty="0"/>
              <a:t>                                          Contact 3: 26 weeks </a:t>
            </a:r>
          </a:p>
          <a:p>
            <a:r>
              <a:rPr lang="en-US" dirty="0"/>
              <a:t>Third trimester             Contact 4: 30 weeks </a:t>
            </a:r>
          </a:p>
          <a:p>
            <a:pPr marL="0" indent="0">
              <a:buNone/>
            </a:pPr>
            <a:r>
              <a:rPr lang="en-US" dirty="0"/>
              <a:t>                                          Contact 5: 34 weeks </a:t>
            </a:r>
          </a:p>
          <a:p>
            <a:pPr marL="0" indent="0">
              <a:buNone/>
            </a:pPr>
            <a:r>
              <a:rPr lang="en-US" dirty="0"/>
              <a:t>                                          Contact 6: 36 weeks </a:t>
            </a:r>
          </a:p>
          <a:p>
            <a:pPr marL="0" indent="0">
              <a:buNone/>
            </a:pPr>
            <a:r>
              <a:rPr lang="en-US" dirty="0"/>
              <a:t>                                          Contact 7: 38 weeks </a:t>
            </a:r>
          </a:p>
          <a:p>
            <a:pPr marL="0" indent="0">
              <a:buNone/>
            </a:pPr>
            <a:r>
              <a:rPr lang="en-US" dirty="0"/>
              <a:t>                                          Contact 8: 40 weeks </a:t>
            </a:r>
          </a:p>
          <a:p>
            <a:pPr marL="0" indent="0">
              <a:buNone/>
            </a:pPr>
            <a:r>
              <a:rPr lang="en-US" dirty="0"/>
              <a:t>                     Return for delivery at 41 weeks if not given birth</a:t>
            </a:r>
          </a:p>
        </p:txBody>
      </p:sp>
    </p:spTree>
    <p:extLst>
      <p:ext uri="{BB962C8B-B14F-4D97-AF65-F5344CB8AC3E}">
        <p14:creationId xmlns:p14="http://schemas.microsoft.com/office/powerpoint/2010/main" val="103058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BOOKING VISIT </a:t>
            </a:r>
            <a:br>
              <a:rPr lang="en-US" sz="4400" dirty="0"/>
            </a:br>
            <a:r>
              <a:rPr lang="en-US" sz="4400" dirty="0"/>
              <a:t>(First contact with the doctor)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Thorough and meticulously recorded history</a:t>
            </a:r>
          </a:p>
          <a:p>
            <a:r>
              <a:rPr lang="en-US" sz="2800" dirty="0"/>
              <a:t>Thorough examination (BP, BMI, systemic, obstetrical)</a:t>
            </a:r>
          </a:p>
          <a:p>
            <a:r>
              <a:rPr lang="en-US" sz="2800" dirty="0"/>
              <a:t>General pregnancy </a:t>
            </a:r>
            <a:r>
              <a:rPr lang="en-US" sz="2800" dirty="0" err="1"/>
              <a:t>dietry</a:t>
            </a:r>
            <a:r>
              <a:rPr lang="en-US" sz="2800" dirty="0"/>
              <a:t> advice</a:t>
            </a:r>
          </a:p>
          <a:p>
            <a:r>
              <a:rPr lang="en-US" sz="2800" dirty="0"/>
              <a:t>General exercise advice</a:t>
            </a:r>
          </a:p>
          <a:p>
            <a:r>
              <a:rPr lang="en-US" sz="2800" dirty="0"/>
              <a:t>Breastfeeding education</a:t>
            </a:r>
          </a:p>
          <a:p>
            <a:r>
              <a:rPr lang="en-US" sz="2800" dirty="0"/>
              <a:t>Options for pregnancy care</a:t>
            </a:r>
          </a:p>
          <a:p>
            <a:r>
              <a:rPr lang="en-US" sz="2800" dirty="0"/>
              <a:t>Booking investigations</a:t>
            </a:r>
          </a:p>
          <a:p>
            <a:r>
              <a:rPr lang="en-US" sz="2800" dirty="0"/>
              <a:t>Dating ultrasound scan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9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Traditional methods</a:t>
            </a:r>
          </a:p>
          <a:p>
            <a:pPr marL="0" indent="0">
              <a:buNone/>
            </a:pPr>
            <a:r>
              <a:rPr lang="en-US" sz="2800" dirty="0"/>
              <a:t>               1. Manual</a:t>
            </a:r>
          </a:p>
          <a:p>
            <a:pPr marL="0" indent="0">
              <a:buNone/>
            </a:pPr>
            <a:r>
              <a:rPr lang="en-US" sz="2800" dirty="0"/>
              <a:t>               2. Pregnancy-calculating wheel</a:t>
            </a:r>
          </a:p>
          <a:p>
            <a:r>
              <a:rPr lang="en-US" sz="2800" dirty="0"/>
              <a:t>Pregnancy calculator Apps on smart phones</a:t>
            </a:r>
          </a:p>
          <a:p>
            <a:r>
              <a:rPr lang="en-US" sz="2800" dirty="0"/>
              <a:t>Dating scan </a:t>
            </a:r>
          </a:p>
          <a:p>
            <a:pPr marL="0" indent="0">
              <a:buNone/>
            </a:pPr>
            <a:r>
              <a:rPr lang="en-US" sz="2800" dirty="0"/>
              <a:t>                1. Crown-rump length (CRL) at 10-14 </a:t>
            </a:r>
            <a:r>
              <a:rPr lang="en-US" sz="2800" dirty="0" err="1"/>
              <a:t>wks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2. Head circumference (HC) at 14-20 </a:t>
            </a:r>
            <a:r>
              <a:rPr lang="en-US" sz="2800" dirty="0" err="1"/>
              <a:t>wks</a:t>
            </a:r>
            <a:endParaRPr lang="en-US" sz="2800" dirty="0"/>
          </a:p>
        </p:txBody>
      </p:sp>
      <p:pic>
        <p:nvPicPr>
          <p:cNvPr id="5122" name="Picture 2" descr="How To Calculate Pregnancy By Months, Weeks &amp; Trime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59" y="981533"/>
            <a:ext cx="203390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y Pregnancy Calculator 1.2.4 for Android -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r="32697"/>
          <a:stretch/>
        </p:blipFill>
        <p:spPr bwMode="auto">
          <a:xfrm>
            <a:off x="10237470" y="3097530"/>
            <a:ext cx="1629183" cy="26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EXPECTED DATE OF DELIVERY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7320"/>
            <a:ext cx="8946541" cy="4831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</a:t>
            </a:r>
            <a:r>
              <a:rPr lang="en-US" sz="3600" b="1" dirty="0" err="1">
                <a:solidFill>
                  <a:srgbClr val="FF0000"/>
                </a:solidFill>
              </a:rPr>
              <a:t>Naegle’s</a:t>
            </a:r>
            <a:r>
              <a:rPr lang="en-US" sz="3600" b="1" dirty="0">
                <a:solidFill>
                  <a:srgbClr val="FF0000"/>
                </a:solidFill>
              </a:rPr>
              <a:t> Rule (in 28 days cycle)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Add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   9 months + 7 days </a:t>
            </a:r>
          </a:p>
          <a:p>
            <a:pPr marL="0" indent="0" algn="ctr">
              <a:buNone/>
            </a:pPr>
            <a:r>
              <a:rPr lang="en-US" sz="2800" dirty="0"/>
              <a:t>in LMP</a:t>
            </a:r>
          </a:p>
        </p:txBody>
      </p:sp>
    </p:spTree>
    <p:extLst>
      <p:ext uri="{BB962C8B-B14F-4D97-AF65-F5344CB8AC3E}">
        <p14:creationId xmlns:p14="http://schemas.microsoft.com/office/powerpoint/2010/main" val="238260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PREGNANCY</a:t>
            </a:r>
          </a:p>
        </p:txBody>
      </p:sp>
      <p:pic>
        <p:nvPicPr>
          <p:cNvPr id="4098" name="Picture 2" descr="Commitment to Your Privacy - Buy Pregnancy Whe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541" y="2441005"/>
            <a:ext cx="3372301" cy="35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gnancy Due Date Calculator Obstetric Wheel, Nurses, Midwifery - Timesco 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11" y="2418962"/>
            <a:ext cx="3683561" cy="35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8981" y="1452636"/>
            <a:ext cx="823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Pregnancy-calculating wheel</a:t>
            </a:r>
          </a:p>
        </p:txBody>
      </p:sp>
    </p:spTree>
    <p:extLst>
      <p:ext uri="{BB962C8B-B14F-4D97-AF65-F5344CB8AC3E}">
        <p14:creationId xmlns:p14="http://schemas.microsoft.com/office/powerpoint/2010/main" val="235047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THE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8750"/>
            <a:ext cx="9972358" cy="5166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FF0000"/>
                </a:solidFill>
              </a:rPr>
              <a:t>Dating ultrasound scan (10-14 weeks)</a:t>
            </a:r>
          </a:p>
          <a:p>
            <a:pPr marL="0" indent="0" algn="ctr">
              <a:buNone/>
            </a:pPr>
            <a:endParaRPr lang="en-US" sz="42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     Preferred method (NICE guidelines on ANC)</a:t>
            </a:r>
          </a:p>
        </p:txBody>
      </p:sp>
      <p:pic>
        <p:nvPicPr>
          <p:cNvPr id="6146" name="Picture 2" descr="Dating Scan 101 – For Your Family's Healthcare 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23" y="2221127"/>
            <a:ext cx="5093335" cy="29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4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1752"/>
          </a:xfrm>
        </p:spPr>
        <p:txBody>
          <a:bodyPr/>
          <a:lstStyle/>
          <a:p>
            <a:r>
              <a:rPr lang="en-US" sz="4000" dirty="0"/>
              <a:t>BOOKING HISTORY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428141"/>
              </p:ext>
            </p:extLst>
          </p:nvPr>
        </p:nvGraphicFramePr>
        <p:xfrm>
          <a:off x="1240472" y="1360170"/>
          <a:ext cx="9938068" cy="513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5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BOOKING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1977178"/>
              </p:ext>
            </p:extLst>
          </p:nvPr>
        </p:nvGraphicFramePr>
        <p:xfrm>
          <a:off x="646111" y="1428750"/>
          <a:ext cx="10635299" cy="4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00802170"/>
              </p:ext>
            </p:extLst>
          </p:nvPr>
        </p:nvGraphicFramePr>
        <p:xfrm>
          <a:off x="646110" y="5177791"/>
          <a:ext cx="10635299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256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513805"/>
            <a:ext cx="8825658" cy="47505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800" b="1" dirty="0"/>
              <a:t>Basic antenatal care, </a:t>
            </a:r>
            <a:br>
              <a:rPr lang="en-US" sz="4800" b="1" dirty="0"/>
            </a:br>
            <a:r>
              <a:rPr lang="en-US" sz="4800" b="1" dirty="0"/>
              <a:t>Obstetric history taking and examination</a:t>
            </a:r>
            <a:br>
              <a:rPr lang="en-US" sz="4800" b="1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280" y="4568375"/>
            <a:ext cx="8825658" cy="8614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dirty="0"/>
              <a:t>Dr. Humaira </a:t>
            </a:r>
            <a:r>
              <a:rPr lang="en-US" sz="9600" b="1" dirty="0" err="1"/>
              <a:t>Bilqis</a:t>
            </a:r>
            <a:endParaRPr lang="en-US" sz="9600" b="1" dirty="0"/>
          </a:p>
          <a:p>
            <a:pPr algn="ctr"/>
            <a:r>
              <a:rPr lang="en-US" sz="9600" b="1" dirty="0"/>
              <a:t>MBBS, MCPS, FCPS, </a:t>
            </a:r>
            <a:r>
              <a:rPr lang="en-US" sz="9600" b="1" dirty="0" err="1"/>
              <a:t>chpe</a:t>
            </a:r>
            <a:endParaRPr lang="en-US" sz="9600" b="1" dirty="0"/>
          </a:p>
          <a:p>
            <a:pPr algn="ctr"/>
            <a:r>
              <a:rPr lang="en-US" sz="9600" b="1" dirty="0"/>
              <a:t>Assistant professor (</a:t>
            </a:r>
            <a:r>
              <a:rPr lang="en-US" sz="9600" b="1" dirty="0" err="1"/>
              <a:t>ob</a:t>
            </a:r>
            <a:r>
              <a:rPr lang="en-US" sz="9600" b="1" dirty="0"/>
              <a:t>/gyn)</a:t>
            </a:r>
          </a:p>
          <a:p>
            <a:pPr algn="ctr"/>
            <a:r>
              <a:rPr lang="en-US" sz="9600" b="1" dirty="0"/>
              <a:t>Rawalpindi medical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8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Weight and height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Blood pressure measurement</a:t>
            </a:r>
          </a:p>
          <a:p>
            <a:r>
              <a:rPr lang="en-US" sz="2800" dirty="0"/>
              <a:t>General physical examination</a:t>
            </a:r>
          </a:p>
          <a:p>
            <a:r>
              <a:rPr lang="en-US" sz="2800" dirty="0"/>
              <a:t>Breast examination</a:t>
            </a:r>
          </a:p>
          <a:p>
            <a:r>
              <a:rPr lang="en-US" sz="2800" dirty="0"/>
              <a:t>Systemic examination (CVS, respiratory)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Obstetrical examination</a:t>
            </a:r>
          </a:p>
          <a:p>
            <a:r>
              <a:rPr lang="en-US" sz="2800" dirty="0"/>
              <a:t>Speculum examination</a:t>
            </a:r>
          </a:p>
        </p:txBody>
      </p:sp>
    </p:spTree>
    <p:extLst>
      <p:ext uri="{BB962C8B-B14F-4D97-AF65-F5344CB8AC3E}">
        <p14:creationId xmlns:p14="http://schemas.microsoft.com/office/powerpoint/2010/main" val="11524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57518"/>
            <a:ext cx="9404723" cy="1117464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Blood pressure measurement</a:t>
            </a:r>
            <a:br>
              <a:rPr lang="en-US" sz="44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8198" name="Picture 6" descr="10 Best Home Remedies for Managing High BP During Pregnan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42" y="2015693"/>
            <a:ext cx="6137800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9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03" y="138545"/>
            <a:ext cx="9404723" cy="1662546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Obstetrical examination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(Leopold’s maneuver)</a:t>
            </a:r>
            <a:br>
              <a:rPr lang="en-US" sz="44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10242" name="Picture 2" descr="JaypeeDigital | eBook Rea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60" y="1671782"/>
            <a:ext cx="5484504" cy="51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4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9309"/>
            <a:ext cx="9404723" cy="1723939"/>
          </a:xfrm>
        </p:spPr>
        <p:txBody>
          <a:bodyPr/>
          <a:lstStyle/>
          <a:p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Fundal height in weeks</a:t>
            </a:r>
          </a:p>
        </p:txBody>
      </p:sp>
      <p:pic>
        <p:nvPicPr>
          <p:cNvPr id="9218" name="Picture 2" descr="Antenatal Care - Maternal Health Nur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47" y="1941802"/>
            <a:ext cx="394451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3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BOOKING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Blood grouping and antibody screening </a:t>
            </a:r>
          </a:p>
          <a:p>
            <a:r>
              <a:rPr lang="en-US" sz="2800" dirty="0"/>
              <a:t>Full blood count</a:t>
            </a:r>
          </a:p>
          <a:p>
            <a:r>
              <a:rPr lang="en-US" sz="2800" dirty="0"/>
              <a:t>Blood sugar levels</a:t>
            </a:r>
          </a:p>
          <a:p>
            <a:r>
              <a:rPr lang="en-US" sz="2800" dirty="0"/>
              <a:t>MSU examination</a:t>
            </a:r>
          </a:p>
          <a:p>
            <a:r>
              <a:rPr lang="en-US" sz="2800" dirty="0" err="1"/>
              <a:t>HBsAg</a:t>
            </a:r>
            <a:r>
              <a:rPr lang="en-US" sz="2800" dirty="0"/>
              <a:t> / Anti HCV antibodies</a:t>
            </a:r>
          </a:p>
          <a:p>
            <a:r>
              <a:rPr lang="en-US" sz="2800" dirty="0"/>
              <a:t>Dating scan </a:t>
            </a:r>
          </a:p>
          <a:p>
            <a:endParaRPr lang="en-US" sz="2800" dirty="0"/>
          </a:p>
        </p:txBody>
      </p:sp>
      <p:pic>
        <p:nvPicPr>
          <p:cNvPr id="15362" name="Picture 2" descr="BS Medical Laboratory Technology - Minhaj University La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96" y="2743200"/>
            <a:ext cx="4028049" cy="3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TRIMESTER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Iron supplements</a:t>
            </a:r>
          </a:p>
          <a:p>
            <a:r>
              <a:rPr lang="en-US" sz="2800" dirty="0"/>
              <a:t>Calcium supplements</a:t>
            </a:r>
          </a:p>
          <a:p>
            <a:r>
              <a:rPr lang="en-US" sz="2800" dirty="0"/>
              <a:t>Anomaly scan </a:t>
            </a:r>
          </a:p>
          <a:p>
            <a:r>
              <a:rPr lang="en-US" sz="2800" dirty="0"/>
              <a:t>Screening for gestational diabetes</a:t>
            </a:r>
          </a:p>
          <a:p>
            <a:r>
              <a:rPr lang="en-US" sz="2800" dirty="0"/>
              <a:t>Tetanus prophylaxis</a:t>
            </a:r>
          </a:p>
        </p:txBody>
      </p:sp>
      <p:pic>
        <p:nvPicPr>
          <p:cNvPr id="14338" name="Picture 2" descr="The Best Supplements to Help With Iron De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1853248"/>
            <a:ext cx="4395065" cy="33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5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FF48-1C0C-B731-4F68-0E0DC5C9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TRIMESTER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9466-BA0C-0E11-FEEC-8A74F982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" y="1697318"/>
            <a:ext cx="110886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Iron supplements</a:t>
            </a:r>
          </a:p>
          <a:p>
            <a:r>
              <a:rPr lang="en-US" sz="2800" dirty="0"/>
              <a:t>Calcium supplements</a:t>
            </a:r>
          </a:p>
          <a:p>
            <a:r>
              <a:rPr lang="en-US" sz="2800" dirty="0"/>
              <a:t>Growth scans</a:t>
            </a:r>
          </a:p>
          <a:p>
            <a:r>
              <a:rPr lang="en-US" sz="2800" dirty="0"/>
              <a:t>Biophysical profile</a:t>
            </a:r>
          </a:p>
          <a:p>
            <a:r>
              <a:rPr lang="en-US" sz="2800" dirty="0"/>
              <a:t>Doppler studies of fetal vessels (if indicated)   </a:t>
            </a:r>
          </a:p>
          <a:p>
            <a:r>
              <a:rPr lang="en-US" sz="2800" dirty="0"/>
              <a:t>Steroid cover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317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FC17-82C8-FBEC-0DF3-625F171E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TRIMESTER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AF9E-7256-9A16-A330-A2A80149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Plan of delivery to be discussed with the patient and family</a:t>
            </a:r>
          </a:p>
          <a:p>
            <a:r>
              <a:rPr lang="en-US" sz="3200" dirty="0"/>
              <a:t>Breastfeeding classes</a:t>
            </a:r>
          </a:p>
          <a:p>
            <a:r>
              <a:rPr lang="en-US" sz="3200" dirty="0"/>
              <a:t>Contraceptive counselling</a:t>
            </a:r>
          </a:p>
        </p:txBody>
      </p:sp>
    </p:spTree>
    <p:extLst>
      <p:ext uri="{BB962C8B-B14F-4D97-AF65-F5344CB8AC3E}">
        <p14:creationId xmlns:p14="http://schemas.microsoft.com/office/powerpoint/2010/main" val="161040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3164"/>
            <a:ext cx="10044979" cy="483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HIGH RISK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or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LOW RISK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but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99CC"/>
                </a:solidFill>
              </a:rPr>
              <a:t>No “NO RISK” pregnancy</a:t>
            </a:r>
          </a:p>
        </p:txBody>
      </p:sp>
    </p:spTree>
    <p:extLst>
      <p:ext uri="{BB962C8B-B14F-4D97-AF65-F5344CB8AC3E}">
        <p14:creationId xmlns:p14="http://schemas.microsoft.com/office/powerpoint/2010/main" val="428476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5BF2-4A93-1BFB-866C-A36AA74F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Antenatal record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585C77-D301-5C2A-0B3D-BA7DBC5B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266" r="9828" b="6845"/>
          <a:stretch/>
        </p:blipFill>
        <p:spPr>
          <a:xfrm>
            <a:off x="3439470" y="1764348"/>
            <a:ext cx="2879370" cy="402009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BA570-6935-0B15-E240-9B21D98418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9" t="2288" r="2380"/>
          <a:stretch/>
        </p:blipFill>
        <p:spPr>
          <a:xfrm>
            <a:off x="325156" y="1738124"/>
            <a:ext cx="3009808" cy="404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6529B-08A7-9A08-14D0-2EB474466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41" t="5926" r="15507"/>
          <a:stretch/>
        </p:blipFill>
        <p:spPr>
          <a:xfrm>
            <a:off x="9184384" y="1738948"/>
            <a:ext cx="2786967" cy="396253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A09659C-01DF-4BFF-3608-9430E3070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14651"/>
          <a:stretch/>
        </p:blipFill>
        <p:spPr>
          <a:xfrm>
            <a:off x="6096000" y="1738948"/>
            <a:ext cx="2694164" cy="396253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F90EF-C3CE-1AFF-9E04-CACA4CF107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832"/>
          <a:stretch/>
        </p:blipFill>
        <p:spPr>
          <a:xfrm>
            <a:off x="6200507" y="1738124"/>
            <a:ext cx="2879370" cy="4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 different stories of life</a:t>
            </a:r>
          </a:p>
        </p:txBody>
      </p:sp>
      <p:pic>
        <p:nvPicPr>
          <p:cNvPr id="2050" name="Picture 2" descr="mother &amp; child | Doorwa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78" y="1853248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0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7170" name="Picture 2" descr="SU 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3320867"/>
            <a:ext cx="6031230" cy="34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5201" y="2011680"/>
            <a:ext cx="8946541" cy="4187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1. Last menstrual period (LMP): 1</a:t>
            </a:r>
            <a:r>
              <a:rPr lang="en-US" sz="3000" baseline="30000" dirty="0"/>
              <a:t>st</a:t>
            </a:r>
            <a:r>
              <a:rPr lang="en-US" sz="3000" dirty="0"/>
              <a:t> Nov, 2022</a:t>
            </a:r>
          </a:p>
          <a:p>
            <a:pPr marL="0" indent="0">
              <a:buNone/>
            </a:pPr>
            <a:r>
              <a:rPr lang="en-US" sz="3000" dirty="0"/>
              <a:t>    Expected date of delivery (EDD): ??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2. LMP: 29</a:t>
            </a:r>
            <a:r>
              <a:rPr lang="en-US" sz="3000" baseline="30000" dirty="0"/>
              <a:t>th</a:t>
            </a:r>
            <a:r>
              <a:rPr lang="en-US" sz="3000" dirty="0"/>
              <a:t> March, 2023</a:t>
            </a:r>
          </a:p>
          <a:p>
            <a:pPr marL="0" indent="0">
              <a:buNone/>
            </a:pPr>
            <a:r>
              <a:rPr lang="en-US" sz="3000" dirty="0"/>
              <a:t>    EDD: ??</a:t>
            </a:r>
          </a:p>
          <a:p>
            <a:pPr marL="0" indent="0">
              <a:buNone/>
            </a:pPr>
            <a:r>
              <a:rPr lang="en-US" sz="3000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9744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minutes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43758" cy="41954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Last menstrual period (LMP): 1</a:t>
            </a:r>
            <a:r>
              <a:rPr lang="en-US" sz="2800" baseline="30000" dirty="0"/>
              <a:t>st</a:t>
            </a:r>
            <a:r>
              <a:rPr lang="en-US" sz="2800" dirty="0"/>
              <a:t> Nov, 2022</a:t>
            </a:r>
          </a:p>
          <a:p>
            <a:pPr marL="0" indent="0">
              <a:buNone/>
            </a:pPr>
            <a:r>
              <a:rPr lang="en-US" sz="2800" dirty="0"/>
              <a:t>    Expected date of delivery (EDD): 8</a:t>
            </a:r>
            <a:r>
              <a:rPr lang="en-US" sz="2800" baseline="30000" dirty="0"/>
              <a:t>th</a:t>
            </a:r>
            <a:r>
              <a:rPr lang="en-US" sz="2800" dirty="0"/>
              <a:t> August, 2023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LMP: 29</a:t>
            </a:r>
            <a:r>
              <a:rPr lang="en-US" sz="2800" baseline="30000" dirty="0"/>
              <a:t>th</a:t>
            </a:r>
            <a:r>
              <a:rPr lang="en-US" sz="2800" dirty="0"/>
              <a:t> March, 2023</a:t>
            </a:r>
          </a:p>
          <a:p>
            <a:pPr marL="0" indent="0">
              <a:buNone/>
            </a:pPr>
            <a:r>
              <a:rPr lang="en-US" sz="2800" dirty="0"/>
              <a:t>    EDD: 5</a:t>
            </a:r>
            <a:r>
              <a:rPr lang="en-US" sz="2800" baseline="30000" dirty="0"/>
              <a:t>th</a:t>
            </a:r>
            <a:r>
              <a:rPr lang="en-US" sz="2800" dirty="0"/>
              <a:t> January, 2024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059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TERMINOLOGIES USED IN OBSTETRICS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GRAVIDITY: </a:t>
            </a:r>
          </a:p>
          <a:p>
            <a:pPr marL="0" indent="0">
              <a:buNone/>
            </a:pPr>
            <a:r>
              <a:rPr lang="en-US" sz="2800" dirty="0"/>
              <a:t>Total number of pregnancies regardless of how they ended (including current pregnancy)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PARITY: </a:t>
            </a:r>
          </a:p>
          <a:p>
            <a:pPr marL="0" indent="0">
              <a:buNone/>
            </a:pPr>
            <a:r>
              <a:rPr lang="en-US" sz="2800" dirty="0"/>
              <a:t>Number of livebirths at any gestation or stillbirths after 24 weeks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5592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TERMINOLOGIES USED IN OBSTETRICS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STILLBIRTH: </a:t>
            </a:r>
            <a:r>
              <a:rPr lang="en-US" sz="2800" dirty="0"/>
              <a:t>Any fetus born with no signs of life</a:t>
            </a:r>
          </a:p>
          <a:p>
            <a:r>
              <a:rPr lang="en-US" sz="2800" b="1" dirty="0"/>
              <a:t>INTRAPARTUM STILLBIRTH: </a:t>
            </a:r>
            <a:r>
              <a:rPr lang="en-US" sz="2800" dirty="0"/>
              <a:t>When fetus dies in utero during the process of </a:t>
            </a:r>
            <a:r>
              <a:rPr lang="en-US" sz="2800" dirty="0" err="1"/>
              <a:t>labour</a:t>
            </a:r>
            <a:endParaRPr lang="en-US" sz="2800" dirty="0"/>
          </a:p>
          <a:p>
            <a:r>
              <a:rPr lang="en-US" sz="2800" b="1" dirty="0"/>
              <a:t>INTRAUTERINE DEATH (IUD): </a:t>
            </a:r>
            <a:r>
              <a:rPr lang="en-US" sz="2800" dirty="0"/>
              <a:t>Death of the fetus in utero after 24 weeks but before the onset of </a:t>
            </a:r>
            <a:r>
              <a:rPr lang="en-US" sz="2800" dirty="0" err="1"/>
              <a:t>labour</a:t>
            </a:r>
            <a:endParaRPr lang="en-US" sz="2800" dirty="0"/>
          </a:p>
          <a:p>
            <a:r>
              <a:rPr lang="en-US" sz="2800" b="1" dirty="0"/>
              <a:t>EARLY NEONATAL DEATH (ENND): </a:t>
            </a:r>
            <a:r>
              <a:rPr lang="en-US" sz="2800" dirty="0"/>
              <a:t>Death within 7 days of life</a:t>
            </a:r>
          </a:p>
          <a:p>
            <a:r>
              <a:rPr lang="en-US" sz="2800" b="1" dirty="0"/>
              <a:t>PERINATAL DEATHS: </a:t>
            </a:r>
            <a:r>
              <a:rPr lang="en-US" sz="2800" dirty="0"/>
              <a:t>IUDs + ENNDs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133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TERMINOLOGIES USED IN OBSTETRICS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Term   (37-42 weeks)</a:t>
            </a:r>
          </a:p>
          <a:p>
            <a:r>
              <a:rPr lang="en-US" sz="2800" dirty="0"/>
              <a:t>Preterm (&lt;37 weeks)</a:t>
            </a:r>
          </a:p>
          <a:p>
            <a:r>
              <a:rPr lang="en-US" sz="2800" dirty="0"/>
              <a:t>Post-date (40-42 weeks)</a:t>
            </a:r>
          </a:p>
          <a:p>
            <a:r>
              <a:rPr lang="en-US" sz="2800" dirty="0"/>
              <a:t>Post-term (&gt;42 weeks)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37 Weeks Pregnant | Pregnancy Week by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06" y="1853248"/>
            <a:ext cx="3766994" cy="37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37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TERMINOLOGIES USED IN OBSTETRICS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Normal weight at term : 2.5 – 4 kg</a:t>
            </a:r>
          </a:p>
          <a:p>
            <a:r>
              <a:rPr lang="en-US" sz="2800" dirty="0"/>
              <a:t>Low birth weight (&lt; 2.5 kg at term)</a:t>
            </a:r>
          </a:p>
          <a:p>
            <a:r>
              <a:rPr lang="en-US" sz="2800" dirty="0" err="1"/>
              <a:t>Macrosomic</a:t>
            </a:r>
            <a:r>
              <a:rPr lang="en-US" sz="2800" dirty="0"/>
              <a:t> baby (&gt;4 kg)</a:t>
            </a:r>
          </a:p>
        </p:txBody>
      </p:sp>
      <p:pic>
        <p:nvPicPr>
          <p:cNvPr id="4" name="Picture 4" descr="Pin on Pregnan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7"/>
          <a:stretch/>
        </p:blipFill>
        <p:spPr bwMode="auto">
          <a:xfrm>
            <a:off x="3016393" y="4454235"/>
            <a:ext cx="5943600" cy="22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81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COMMON PROBLEMS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Backache</a:t>
            </a:r>
          </a:p>
          <a:p>
            <a:r>
              <a:rPr lang="en-US" sz="2800" dirty="0"/>
              <a:t>Nausea</a:t>
            </a:r>
          </a:p>
          <a:p>
            <a:r>
              <a:rPr lang="en-US" sz="2800" dirty="0"/>
              <a:t>Vomiting</a:t>
            </a:r>
          </a:p>
          <a:p>
            <a:r>
              <a:rPr lang="en-US" sz="2800" dirty="0"/>
              <a:t>Constipation</a:t>
            </a:r>
          </a:p>
          <a:p>
            <a:r>
              <a:rPr lang="en-US" sz="2800" dirty="0"/>
              <a:t>Gastro-esophageal reflux</a:t>
            </a:r>
          </a:p>
          <a:p>
            <a:r>
              <a:rPr lang="en-US" sz="2800" dirty="0"/>
              <a:t>Symphysis pubis </a:t>
            </a:r>
            <a:r>
              <a:rPr lang="en-US" sz="2800" dirty="0" err="1"/>
              <a:t>dusfunction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3314" name="Picture 2" descr="Premium Photo | Back pain, women suffer from backache. healthcare and  medical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63" y="2052918"/>
            <a:ext cx="4804873" cy="32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06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0528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Any 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238" y="1033240"/>
            <a:ext cx="6720523" cy="44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6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A952543-C855-63FC-8D32-D88F9CEF0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/>
              <a:t>RESEARCH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FF92CFE-81CF-DF98-CEE1-0913CF5C7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89100"/>
            <a:ext cx="8229600" cy="4464050"/>
          </a:xfrm>
        </p:spPr>
        <p:txBody>
          <a:bodyPr/>
          <a:lstStyle/>
          <a:p>
            <a:r>
              <a:rPr lang="en-US" altLang="en-US" sz="2800" dirty="0">
                <a:hlinkClick r:id="rId2"/>
              </a:rPr>
              <a:t>https://www.motherhoodindia.com/</a:t>
            </a: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(importance-of-antenatal-visits)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hlinkClick r:id="rId3"/>
              </a:rPr>
              <a:t>https://www.rcog.org.uk/for-the-public/browse-all-patient-information-leaflets/</a:t>
            </a: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(antenatal-care-for-uncomplicated-pregnancies)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EBBFB57-C649-23D4-FFE9-33374BB71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406" y="197543"/>
            <a:ext cx="6589712" cy="1281112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BIOMEDICAL ETHICS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63AA31C8-2011-9DF6-8276-1E337F6D7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6142" y="1945758"/>
            <a:ext cx="10309411" cy="41592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800" dirty="0"/>
              <a:t> F</a:t>
            </a:r>
            <a:r>
              <a:rPr lang="en-US" sz="2800" dirty="0"/>
              <a:t>ully inform and communicate with the woman and her family in decision making about care for herself and her baby, ensuring her the right to informed consent and refusal.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Ethical care</a:t>
            </a:r>
            <a:r>
              <a:rPr lang="en-US" sz="2800" dirty="0"/>
              <a:t> should aim at ensuring that the woman remains responsible for herself and her fetus and that she retains her trust in the </a:t>
            </a:r>
            <a:r>
              <a:rPr lang="en-US" sz="2800" b="1" dirty="0"/>
              <a:t>health</a:t>
            </a:r>
            <a:r>
              <a:rPr lang="en-US" sz="2800" dirty="0"/>
              <a:t> professionals 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150 Images that haunt me ideas | image, photo, ha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2" y="685983"/>
            <a:ext cx="431074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61182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391C98CB-3049-F66C-1B1A-A5729898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FAMILY MEDICINE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8370F780-EA48-B96A-7A00-E4B8AFBBE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2986" y="1562100"/>
            <a:ext cx="8876414" cy="446405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Pregnant women with red flag signs should be immediately referred to concerned specialty 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Preconception counseling is highly important for successful antenatal period and pregnancy outcomes.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752718" cy="56106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</a:t>
            </a:r>
            <a:r>
              <a:rPr lang="en-US" sz="6000" b="1" dirty="0"/>
              <a:t>Thank you</a:t>
            </a:r>
          </a:p>
        </p:txBody>
      </p:sp>
      <p:pic>
        <p:nvPicPr>
          <p:cNvPr id="19460" name="Picture 4" descr="21 Best Lovely and Inspiring Baby Quotes | Parenting Healthy Babies | Baby  quotes, Newborn quotes, New baby qu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5" y="325318"/>
            <a:ext cx="4784515" cy="61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8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1" y="1994180"/>
            <a:ext cx="8737347" cy="4686538"/>
          </a:xfrm>
        </p:spPr>
        <p:txBody>
          <a:bodyPr>
            <a:normAutofit/>
          </a:bodyPr>
          <a:lstStyle/>
          <a:p>
            <a:r>
              <a:rPr lang="en-US" sz="2800" dirty="0"/>
              <a:t>The start</a:t>
            </a:r>
          </a:p>
          <a:p>
            <a:r>
              <a:rPr lang="en-US" sz="2800" dirty="0"/>
              <a:t>The journey</a:t>
            </a:r>
          </a:p>
          <a:p>
            <a:r>
              <a:rPr lang="en-US" sz="2800" dirty="0"/>
              <a:t>The ending</a:t>
            </a:r>
          </a:p>
          <a:p>
            <a:r>
              <a:rPr lang="en-US" sz="2800" dirty="0"/>
              <a:t>The way ahead</a:t>
            </a:r>
          </a:p>
          <a:p>
            <a:endParaRPr lang="en-US" sz="2800" dirty="0"/>
          </a:p>
        </p:txBody>
      </p:sp>
      <p:pic>
        <p:nvPicPr>
          <p:cNvPr id="3074" name="Picture 2" descr="Clipart road bus route, Picture #2479062 clipart road bus rou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0" r="10815" b="7818"/>
          <a:stretch/>
        </p:blipFill>
        <p:spPr bwMode="auto">
          <a:xfrm>
            <a:off x="8025560" y="5010066"/>
            <a:ext cx="3539348" cy="14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venture clipart Fresh Adventure Clipart » Clipart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391" y="2798211"/>
            <a:ext cx="2729517" cy="20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urney Cliparts - Cliparts Z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3"/>
          <a:stretch/>
        </p:blipFill>
        <p:spPr bwMode="auto">
          <a:xfrm>
            <a:off x="9812308" y="470224"/>
            <a:ext cx="1752600" cy="22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8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69488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  PREGNANCY IS A JOURNEY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WHICH MUST BE SAFE FOR EVERY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MOTHER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231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2230"/>
            <a:ext cx="8946541" cy="474617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Enlist the aims of antenatal care</a:t>
            </a:r>
          </a:p>
          <a:p>
            <a:r>
              <a:rPr lang="en-US" sz="2800" dirty="0"/>
              <a:t>Elaborate the recommended schedule of antenatal visits</a:t>
            </a:r>
          </a:p>
          <a:p>
            <a:r>
              <a:rPr lang="en-US" sz="2800" dirty="0"/>
              <a:t>Define the booking visit</a:t>
            </a:r>
          </a:p>
          <a:p>
            <a:r>
              <a:rPr lang="en-US" sz="2800" dirty="0"/>
              <a:t>Define EDD and its calculation</a:t>
            </a:r>
          </a:p>
          <a:p>
            <a:r>
              <a:rPr lang="en-US" sz="2800" dirty="0"/>
              <a:t>Elicit the booking history and examination</a:t>
            </a:r>
          </a:p>
        </p:txBody>
      </p:sp>
    </p:spTree>
    <p:extLst>
      <p:ext uri="{BB962C8B-B14F-4D97-AF65-F5344CB8AC3E}">
        <p14:creationId xmlns:p14="http://schemas.microsoft.com/office/powerpoint/2010/main" val="28543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Order booking investigations and understand their importance</a:t>
            </a:r>
          </a:p>
          <a:p>
            <a:r>
              <a:rPr lang="en-US" sz="2800" dirty="0"/>
              <a:t>Categorize the obstetric patient into high risk and low risk groups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70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 txBox="1">
            <a:spLocks noChangeArrowheads="1"/>
          </p:cNvSpPr>
          <p:nvPr/>
        </p:nvSpPr>
        <p:spPr>
          <a:xfrm>
            <a:off x="717177" y="461682"/>
            <a:ext cx="8966200" cy="54684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 UMER MODEL OF INTEGRATED LECTURE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501901"/>
            <a:ext cx="5054600" cy="47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728</TotalTime>
  <Words>1072</Words>
  <Application>Microsoft Office PowerPoint</Application>
  <PresentationFormat>Widescreen</PresentationFormat>
  <Paragraphs>213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Century Gothic</vt:lpstr>
      <vt:lpstr>Wingdings</vt:lpstr>
      <vt:lpstr>Wingdings 3</vt:lpstr>
      <vt:lpstr>Ion</vt:lpstr>
      <vt:lpstr>PowerPoint Presentation</vt:lpstr>
      <vt:lpstr>      Basic antenatal care,  Obstetric history taking and examination  </vt:lpstr>
      <vt:lpstr>Two different stories of life</vt:lpstr>
      <vt:lpstr>PowerPoint Presentation</vt:lpstr>
      <vt:lpstr>What is the difference?</vt:lpstr>
      <vt:lpstr>PowerPoint Presentation</vt:lpstr>
      <vt:lpstr>LEARNING OBJECTIVES</vt:lpstr>
      <vt:lpstr>LEARNING OBJECTIVES </vt:lpstr>
      <vt:lpstr>PowerPoint Presentation</vt:lpstr>
      <vt:lpstr>AIMS OF ANTENATAL CARE</vt:lpstr>
      <vt:lpstr>RECOMMENDED SCHEDULE OF ANTENATAL VISITS </vt:lpstr>
      <vt:lpstr>RECOMMENDED SCHEDULE OF ANTENATAL VISITS </vt:lpstr>
      <vt:lpstr>BOOKING VISIT  (First contact with the doctor)</vt:lpstr>
      <vt:lpstr>DATING THE PREGNANCY</vt:lpstr>
      <vt:lpstr> EXPECTED DATE OF DELIVERY </vt:lpstr>
      <vt:lpstr>DATING THE PREGNANCY</vt:lpstr>
      <vt:lpstr>DATING THE PREGNANCY</vt:lpstr>
      <vt:lpstr>BOOKING HISTORY</vt:lpstr>
      <vt:lpstr>BOOKING HISTORY</vt:lpstr>
      <vt:lpstr>EXAMINATION</vt:lpstr>
      <vt:lpstr>Blood pressure measurement </vt:lpstr>
      <vt:lpstr>Obstetrical examination (Leopold’s maneuver) </vt:lpstr>
      <vt:lpstr> Fundal height in weeks</vt:lpstr>
      <vt:lpstr>BOOKING INVESTIGATIONS</vt:lpstr>
      <vt:lpstr>SECOND TRIMESTER</vt:lpstr>
      <vt:lpstr>THIRD TRIMESTER</vt:lpstr>
      <vt:lpstr>THIRD TRIMESTER</vt:lpstr>
      <vt:lpstr>RISK ASSESSMENT</vt:lpstr>
      <vt:lpstr>Antenatal record</vt:lpstr>
      <vt:lpstr>Activity</vt:lpstr>
      <vt:lpstr>Two minutes activity</vt:lpstr>
      <vt:lpstr>BASIC TERMINOLOGIES USED IN OBSTETRICS</vt:lpstr>
      <vt:lpstr>BASIC TERMINOLOGIES USED IN OBSTETRICS</vt:lpstr>
      <vt:lpstr>BASIC TERMINOLOGIES USED IN OBSTETRICS</vt:lpstr>
      <vt:lpstr>BASIC TERMINOLOGIES USED IN OBSTETRICS</vt:lpstr>
      <vt:lpstr>COMMON PROBLEMS OF PREGNANCY</vt:lpstr>
      <vt:lpstr>                               Any questions</vt:lpstr>
      <vt:lpstr>RESEARCH</vt:lpstr>
      <vt:lpstr> BIOMEDICAL ETHICS</vt:lpstr>
      <vt:lpstr>FAMILY MEDICINE </vt:lpstr>
      <vt:lpstr>                                                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antenatal care,  Obstetric history taking, Obstetrical examination, Basic terms used &amp; Minor problems of pregnancy</dc:title>
  <dc:creator>Imran</dc:creator>
  <cp:lastModifiedBy>Muhammad Shahzad Shameer</cp:lastModifiedBy>
  <cp:revision>64</cp:revision>
  <dcterms:created xsi:type="dcterms:W3CDTF">2021-04-07T14:17:17Z</dcterms:created>
  <dcterms:modified xsi:type="dcterms:W3CDTF">2025-03-08T07:21:28Z</dcterms:modified>
</cp:coreProperties>
</file>