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80" r:id="rId1"/>
  </p:sldMasterIdLst>
  <p:notesMasterIdLst>
    <p:notesMasterId r:id="rId44"/>
  </p:notesMasterIdLst>
  <p:sldIdLst>
    <p:sldId id="419" r:id="rId2"/>
    <p:sldId id="256" r:id="rId3"/>
    <p:sldId id="418" r:id="rId4"/>
    <p:sldId id="257" r:id="rId5"/>
    <p:sldId id="427" r:id="rId6"/>
    <p:sldId id="357" r:id="rId7"/>
    <p:sldId id="259" r:id="rId8"/>
    <p:sldId id="304" r:id="rId9"/>
    <p:sldId id="360" r:id="rId10"/>
    <p:sldId id="365" r:id="rId11"/>
    <p:sldId id="378" r:id="rId12"/>
    <p:sldId id="367" r:id="rId13"/>
    <p:sldId id="265" r:id="rId14"/>
    <p:sldId id="266" r:id="rId15"/>
    <p:sldId id="426" r:id="rId16"/>
    <p:sldId id="269" r:id="rId17"/>
    <p:sldId id="262" r:id="rId18"/>
    <p:sldId id="292" r:id="rId19"/>
    <p:sldId id="293" r:id="rId20"/>
    <p:sldId id="362" r:id="rId21"/>
    <p:sldId id="361" r:id="rId22"/>
    <p:sldId id="363" r:id="rId23"/>
    <p:sldId id="268" r:id="rId24"/>
    <p:sldId id="441" r:id="rId25"/>
    <p:sldId id="411" r:id="rId26"/>
    <p:sldId id="307" r:id="rId27"/>
    <p:sldId id="396" r:id="rId28"/>
    <p:sldId id="385" r:id="rId29"/>
    <p:sldId id="420" r:id="rId30"/>
    <p:sldId id="421" r:id="rId31"/>
    <p:sldId id="422" r:id="rId32"/>
    <p:sldId id="271" r:id="rId33"/>
    <p:sldId id="272" r:id="rId34"/>
    <p:sldId id="273" r:id="rId35"/>
    <p:sldId id="388" r:id="rId36"/>
    <p:sldId id="389" r:id="rId37"/>
    <p:sldId id="276" r:id="rId38"/>
    <p:sldId id="277" r:id="rId39"/>
    <p:sldId id="424" r:id="rId40"/>
    <p:sldId id="374" r:id="rId41"/>
    <p:sldId id="392" r:id="rId42"/>
    <p:sldId id="442" r:id="rId4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080" autoAdjust="0"/>
    <p:restoredTop sz="92683"/>
  </p:normalViewPr>
  <p:slideViewPr>
    <p:cSldViewPr>
      <p:cViewPr varScale="1">
        <p:scale>
          <a:sx n="62" d="100"/>
          <a:sy n="62" d="100"/>
        </p:scale>
        <p:origin x="15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59577A-2F31-4724-BBB0-B4473BCD5AD9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FE4B4CE-1EFF-489E-98C8-7C87907B3E38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287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4B4CE-1EFF-489E-98C8-7C87907B3E38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575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60FF8E-AA36-4FAF-80F0-3B56A6D59045}" type="slidenum">
              <a:rPr lang="en-US"/>
              <a:pPr/>
              <a:t>17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831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B0ED4B8-16CB-4F0B-B8BA-0ADBA40E328A}" type="slidenum">
              <a:rPr lang="ar-SA" smtClean="0"/>
              <a:t>‹#›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8161DAA5-63F8-4D53-9AB6-E8FF4CF054CB}" type="datetimeFigureOut">
              <a:rPr lang="ar-SA" smtClean="0"/>
              <a:t>23/10/1443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B10A-D8AA-2949-8212-6BE6FA80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bismillah2_jpg_jpg">
            <a:extLst>
              <a:ext uri="{FF2B5EF4-FFF2-40B4-BE49-F238E27FC236}">
                <a16:creationId xmlns:a16="http://schemas.microsoft.com/office/drawing/2014/main" id="{E69B8336-836B-2142-97BA-CF412D9C98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064896" cy="6322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67776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91064" cy="922114"/>
          </a:xfrm>
        </p:spPr>
        <p:txBody>
          <a:bodyPr/>
          <a:lstStyle/>
          <a:p>
            <a:pPr lvl="0" algn="ctr"/>
            <a:br>
              <a:rPr lang="en-US" sz="3200" spc="0" dirty="0">
                <a:solidFill>
                  <a:srgbClr val="D1282E">
                    <a:lumMod val="75000"/>
                  </a:srgbClr>
                </a:solidFill>
                <a:latin typeface="+mn-lt"/>
              </a:rPr>
            </a:br>
            <a:br>
              <a:rPr lang="en-US" sz="3200" spc="0" dirty="0">
                <a:solidFill>
                  <a:srgbClr val="D1282E">
                    <a:lumMod val="75000"/>
                  </a:srgbClr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Polycystic</a:t>
            </a:r>
            <a:r>
              <a:rPr lang="en-US" sz="4000" dirty="0">
                <a:solidFill>
                  <a:srgbClr val="C00000"/>
                </a:solidFill>
                <a:latin typeface="+mn-lt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+mn-lt"/>
              </a:rPr>
              <a:t>ovarian syndrome (PCOS)</a:t>
            </a:r>
            <a:br>
              <a:rPr lang="en-US" sz="4000" b="1" spc="0" dirty="0">
                <a:solidFill>
                  <a:srgbClr val="C00000"/>
                </a:solidFill>
                <a:latin typeface="+mn-lt"/>
              </a:rPr>
            </a:br>
            <a:endParaRPr lang="en-US" sz="32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92500" lnSpcReduction="10000"/>
          </a:bodyPr>
          <a:lstStyle/>
          <a:p>
            <a:pPr marL="114300" indent="0" algn="l">
              <a:buNone/>
            </a:pPr>
            <a:endParaRPr lang="en-US" sz="3200" dirty="0"/>
          </a:p>
          <a:p>
            <a:pPr marL="114300" indent="0" algn="l">
              <a:buNone/>
            </a:pPr>
            <a:r>
              <a:rPr lang="en-US" sz="3200" u="sng" dirty="0">
                <a:solidFill>
                  <a:srgbClr val="0070C0"/>
                </a:solidFill>
              </a:rPr>
              <a:t>Characterized by: </a:t>
            </a:r>
          </a:p>
          <a:p>
            <a:pPr marL="114300" indent="0" algn="l">
              <a:buNone/>
            </a:pPr>
            <a:r>
              <a:rPr lang="en-US" sz="3200" dirty="0"/>
              <a:t>    -Menstrual irregularity (oligomenorrhea </a:t>
            </a:r>
          </a:p>
          <a:p>
            <a:pPr marL="114300" indent="0" algn="l">
              <a:buNone/>
            </a:pPr>
            <a:r>
              <a:rPr lang="en-US" sz="3200" dirty="0"/>
              <a:t>     or amenorrhea)</a:t>
            </a:r>
          </a:p>
          <a:p>
            <a:pPr marL="114300" indent="0" algn="l">
              <a:buNone/>
            </a:pPr>
            <a:r>
              <a:rPr lang="en-US" sz="3200" dirty="0"/>
              <a:t>   - Hyperandrogenemia: hirsutism /Acne/  </a:t>
            </a:r>
          </a:p>
          <a:p>
            <a:pPr marL="114300" indent="0" algn="l">
              <a:buNone/>
            </a:pPr>
            <a:r>
              <a:rPr lang="en-US" sz="3200" dirty="0"/>
              <a:t>    ↑testosterone </a:t>
            </a:r>
          </a:p>
          <a:p>
            <a:pPr marL="114300" indent="0" algn="l">
              <a:buNone/>
            </a:pPr>
            <a:r>
              <a:rPr lang="en-US" sz="3200" dirty="0"/>
              <a:t>   - Polycystic ovaries on USG</a:t>
            </a:r>
          </a:p>
          <a:p>
            <a:pPr marL="114300" lvl="0" indent="0" algn="l">
              <a:buClr>
                <a:srgbClr val="7A7A7A"/>
              </a:buClr>
              <a:buNone/>
            </a:pPr>
            <a:r>
              <a:rPr lang="en-US" sz="3000" u="sng" dirty="0">
                <a:solidFill>
                  <a:srgbClr val="FF0000"/>
                </a:solidFill>
              </a:rPr>
              <a:t>High risk to have :</a:t>
            </a:r>
          </a:p>
          <a:p>
            <a:pPr marL="114300" lvl="0" indent="0" algn="l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     </a:t>
            </a:r>
            <a:r>
              <a:rPr lang="en-US" sz="3200" dirty="0"/>
              <a:t>- Diabetes (Type II) </a:t>
            </a:r>
          </a:p>
          <a:p>
            <a:pPr marL="114300" lvl="0" indent="0" algn="l">
              <a:buClr>
                <a:srgbClr val="7A7A7A"/>
              </a:buClr>
              <a:buNone/>
            </a:pPr>
            <a:r>
              <a:rPr lang="en-US" sz="3200" dirty="0"/>
              <a:t>     - Cardiovascular disorders</a:t>
            </a:r>
          </a:p>
          <a:p>
            <a:pPr marL="114300" indent="0" algn="l">
              <a:buNone/>
            </a:pPr>
            <a:endParaRPr lang="en-US" sz="3200" dirty="0"/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133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93588" y="360685"/>
            <a:ext cx="3657600" cy="639762"/>
          </a:xfrm>
        </p:spPr>
        <p:txBody>
          <a:bodyPr/>
          <a:lstStyle/>
          <a:p>
            <a:r>
              <a:rPr lang="en-US" sz="2800" dirty="0"/>
              <a:t>Normal ovary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441896"/>
            <a:ext cx="4248472" cy="4721944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572000" y="332656"/>
            <a:ext cx="3657600" cy="639762"/>
          </a:xfrm>
        </p:spPr>
        <p:txBody>
          <a:bodyPr/>
          <a:lstStyle/>
          <a:p>
            <a:r>
              <a:rPr lang="en-US" sz="2800" dirty="0"/>
              <a:t>Polycystic ovary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41896"/>
            <a:ext cx="4247132" cy="4721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33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1387624"/>
          </a:xfrm>
        </p:spPr>
        <p:txBody>
          <a:bodyPr/>
          <a:lstStyle/>
          <a:p>
            <a:pPr algn="ctr"/>
            <a:br>
              <a:rPr lang="en-US" sz="4000" b="1" dirty="0">
                <a:solidFill>
                  <a:srgbClr val="C00000"/>
                </a:solidFill>
                <a:latin typeface="+mn-lt"/>
              </a:rPr>
            </a:br>
            <a:r>
              <a:rPr lang="en-US" sz="4000" b="1" dirty="0">
                <a:solidFill>
                  <a:srgbClr val="C00000"/>
                </a:solidFill>
                <a:latin typeface="+mn-lt"/>
              </a:rPr>
              <a:t>Diagnosis of PCOS is based on a score of two out of three features</a:t>
            </a:r>
            <a:br>
              <a:rPr lang="en-US" sz="4000" b="1" u="sng" dirty="0">
                <a:solidFill>
                  <a:schemeClr val="tx2">
                    <a:lumMod val="75000"/>
                  </a:schemeClr>
                </a:solidFill>
                <a:latin typeface="+mn-lt"/>
              </a:rPr>
            </a:br>
            <a:endParaRPr lang="en-US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28800"/>
            <a:ext cx="8075240" cy="5229200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endParaRPr lang="en-US" sz="3200" dirty="0"/>
          </a:p>
          <a:p>
            <a:pPr marL="114300" indent="0" algn="l">
              <a:buNone/>
            </a:pPr>
            <a:r>
              <a:rPr lang="en-US" sz="3200" dirty="0"/>
              <a:t>1-Oligo or anovulation</a:t>
            </a:r>
          </a:p>
          <a:p>
            <a:pPr marL="114300" indent="0" algn="l">
              <a:buNone/>
            </a:pPr>
            <a:r>
              <a:rPr lang="en-US" sz="3200" dirty="0"/>
              <a:t>2-Clinical and/ or biochemical signs of hyperandrogenism</a:t>
            </a:r>
          </a:p>
          <a:p>
            <a:pPr marL="114300" indent="0" algn="l">
              <a:buNone/>
            </a:pPr>
            <a:r>
              <a:rPr lang="en-US" sz="3200" dirty="0"/>
              <a:t>3-Polycystic ovary on ultrasound </a:t>
            </a:r>
          </a:p>
          <a:p>
            <a:pPr marL="114300" indent="0" algn="l">
              <a:buNone/>
            </a:pPr>
            <a:r>
              <a:rPr lang="en-US" sz="3200" dirty="0"/>
              <a:t>   And exclusion of other etiologies: congenital  </a:t>
            </a:r>
          </a:p>
          <a:p>
            <a:pPr marL="114300" indent="0" algn="l">
              <a:buNone/>
            </a:pPr>
            <a:r>
              <a:rPr lang="en-US" sz="3200" dirty="0"/>
              <a:t>   adrenal hyperplasia, androgen-secreting </a:t>
            </a:r>
          </a:p>
          <a:p>
            <a:pPr marL="114300" indent="0" algn="l">
              <a:buNone/>
            </a:pPr>
            <a:r>
              <a:rPr lang="en-US" sz="3200" dirty="0"/>
              <a:t>   tumors, Cushing syndrome</a:t>
            </a:r>
          </a:p>
        </p:txBody>
      </p:sp>
    </p:spTree>
    <p:extLst>
      <p:ext uri="{BB962C8B-B14F-4D97-AF65-F5344CB8AC3E}">
        <p14:creationId xmlns:p14="http://schemas.microsoft.com/office/powerpoint/2010/main" val="10519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txBody>
          <a:bodyPr/>
          <a:lstStyle/>
          <a:p>
            <a:pPr marL="342900" lvl="0" indent="-228600" algn="ctr" rtl="0">
              <a:spcBef>
                <a:spcPct val="20000"/>
              </a:spcBef>
            </a:pPr>
            <a:br>
              <a:rPr lang="en-US" sz="36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br>
              <a:rPr lang="en-US" sz="36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br>
              <a:rPr lang="en-US" sz="36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  <a:t>Female: Tubal blockage </a:t>
            </a:r>
            <a:b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b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7931224" cy="4896544"/>
          </a:xfrm>
        </p:spPr>
        <p:txBody>
          <a:bodyPr>
            <a:noAutofit/>
          </a:bodyPr>
          <a:lstStyle/>
          <a:p>
            <a:pPr algn="l" rtl="0"/>
            <a:r>
              <a:rPr lang="en-US" sz="3200" dirty="0"/>
              <a:t>Previous pelvic inflammatory disease, such as a </a:t>
            </a:r>
            <a:r>
              <a:rPr lang="en-US" sz="3200" dirty="0">
                <a:solidFill>
                  <a:schemeClr val="tx2"/>
                </a:solidFill>
              </a:rPr>
              <a:t>chlamydia / </a:t>
            </a:r>
            <a:r>
              <a:rPr lang="en-US" sz="3200" dirty="0" err="1">
                <a:solidFill>
                  <a:schemeClr val="tx2"/>
                </a:solidFill>
              </a:rPr>
              <a:t>gonorrhoea</a:t>
            </a:r>
            <a:r>
              <a:rPr lang="en-US" sz="3200" dirty="0">
                <a:solidFill>
                  <a:schemeClr val="tx2"/>
                </a:solidFill>
              </a:rPr>
              <a:t> infection</a:t>
            </a:r>
          </a:p>
          <a:p>
            <a:pPr marL="114300" indent="0" algn="l" rtl="0">
              <a:buNone/>
            </a:pPr>
            <a:endParaRPr lang="en-US" sz="3200" dirty="0">
              <a:solidFill>
                <a:schemeClr val="tx2"/>
              </a:solidFill>
            </a:endParaRPr>
          </a:p>
          <a:p>
            <a:pPr algn="l" rtl="0"/>
            <a:r>
              <a:rPr lang="en-US" sz="3200" dirty="0"/>
              <a:t>Any inflammatory process within the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3200" dirty="0"/>
              <a:t>  abdominal/pelvic cavity: Appendicitis</a:t>
            </a:r>
            <a:endParaRPr lang="en-US" sz="3200" dirty="0">
              <a:solidFill>
                <a:srgbClr val="000000"/>
              </a:solidFill>
            </a:endParaRPr>
          </a:p>
          <a:p>
            <a:pPr marL="114300" indent="0" algn="l" rtl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4175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228600" algn="ctr" rtl="0">
              <a:spcBef>
                <a:spcPct val="20000"/>
              </a:spcBef>
            </a:pPr>
            <a:b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  <a:t>Female: Uterine factors </a:t>
            </a:r>
            <a:b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sz="3200" dirty="0"/>
              <a:t>Abnormalities of endometrium may prevent the successful implantation of the embryo. </a:t>
            </a:r>
          </a:p>
          <a:p>
            <a:pPr algn="l" rtl="0"/>
            <a:r>
              <a:rPr lang="en-US" sz="3200" dirty="0"/>
              <a:t>Presence of uterine fibroids ,adhesions and polyps, structural abnormalities  </a:t>
            </a:r>
          </a:p>
          <a:p>
            <a:pPr algn="l" rtl="0"/>
            <a:r>
              <a:rPr lang="en-US" sz="3200" dirty="0"/>
              <a:t>Cervical secretions unfavorable</a:t>
            </a:r>
          </a:p>
          <a:p>
            <a:pPr marL="11430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514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1BE4D-E08E-9048-BE0B-2CE86D8CF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defTabSz="914400" rtl="0" eaLnBrk="1" latinLnBrk="0" hangingPunct="1">
              <a:spcBef>
                <a:spcPct val="0"/>
              </a:spcBef>
              <a:buNone/>
            </a:pPr>
            <a:r>
              <a:rPr lang="en-US" b="1" dirty="0">
                <a:latin typeface="+mn-lt"/>
              </a:rPr>
              <a:t>Cervical factor</a:t>
            </a:r>
          </a:p>
        </p:txBody>
      </p:sp>
      <p:pic>
        <p:nvPicPr>
          <p:cNvPr id="5" name="Content Placeholder 4" descr="A picture containing object&#10;&#10;Description automatically generated">
            <a:extLst>
              <a:ext uri="{FF2B5EF4-FFF2-40B4-BE49-F238E27FC236}">
                <a16:creationId xmlns:a16="http://schemas.microsoft.com/office/drawing/2014/main" id="{A9A4D74E-A6BB-8C46-9517-DEFF076B7E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556792"/>
            <a:ext cx="6622002" cy="4507268"/>
          </a:xfrm>
        </p:spPr>
      </p:pic>
    </p:spTree>
    <p:extLst>
      <p:ext uri="{BB962C8B-B14F-4D97-AF65-F5344CB8AC3E}">
        <p14:creationId xmlns:p14="http://schemas.microsoft.com/office/powerpoint/2010/main" val="2410237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Causes of male subfertility</a:t>
            </a:r>
            <a:endParaRPr lang="ar-SA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/>
              <a:t>﻿</a:t>
            </a:r>
            <a:r>
              <a:rPr lang="en-US" sz="3200" dirty="0"/>
              <a:t>Problems related to spermatogenesis</a:t>
            </a:r>
          </a:p>
          <a:p>
            <a:pPr marL="114300" indent="0" algn="l" rtl="0">
              <a:buNone/>
            </a:pPr>
            <a:r>
              <a:rPr lang="en-US" sz="3200" dirty="0"/>
              <a:t>             Genetic causes</a:t>
            </a:r>
          </a:p>
          <a:p>
            <a:pPr marL="114300" indent="0" algn="l" rtl="0">
              <a:buNone/>
            </a:pPr>
            <a:r>
              <a:rPr lang="en-US" sz="3200" dirty="0"/>
              <a:t>             Physiological causes</a:t>
            </a:r>
          </a:p>
          <a:p>
            <a:pPr marL="114300" indent="0" algn="l" rtl="0">
              <a:buNone/>
            </a:pPr>
            <a:r>
              <a:rPr lang="en-US" sz="3200" dirty="0"/>
              <a:t>             Mechanical causes</a:t>
            </a:r>
          </a:p>
          <a:p>
            <a:pPr algn="l" rtl="0"/>
            <a:r>
              <a:rPr lang="en-US" sz="3200" dirty="0"/>
              <a:t>Obstructive causes</a:t>
            </a:r>
          </a:p>
          <a:p>
            <a:pPr algn="l" rtl="0"/>
            <a:r>
              <a:rPr lang="en-US" sz="3200" dirty="0"/>
              <a:t>Coital problems</a:t>
            </a:r>
          </a:p>
          <a:p>
            <a:pPr marL="114300" indent="0" algn="l" rtl="0">
              <a:buNone/>
            </a:pPr>
            <a:r>
              <a:rPr lang="en-US" sz="3200" dirty="0"/>
              <a:t>             Erectile dysfunction</a:t>
            </a:r>
          </a:p>
          <a:p>
            <a:pPr marL="114300" indent="0" algn="l" rtl="0">
              <a:buNone/>
            </a:pPr>
            <a:r>
              <a:rPr lang="en-US" sz="3200" dirty="0"/>
              <a:t>             Retrograde ejaculation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553262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illu_testi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244408" cy="67413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7395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Spermatogenesis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003232" cy="5314602"/>
          </a:xfrm>
        </p:spPr>
        <p:txBody>
          <a:bodyPr/>
          <a:lstStyle/>
          <a:p>
            <a:pPr marL="114300" indent="0" algn="l">
              <a:buNone/>
            </a:pPr>
            <a:r>
              <a:rPr lang="en-US" sz="2800" dirty="0"/>
              <a:t>The sperm are released into the lumen of the </a:t>
            </a:r>
            <a:r>
              <a:rPr lang="en-US" sz="2800" dirty="0">
                <a:solidFill>
                  <a:schemeClr val="tx2"/>
                </a:solidFill>
              </a:rPr>
              <a:t>seminiferous tubule </a:t>
            </a:r>
            <a:r>
              <a:rPr lang="en-US" sz="2800" dirty="0"/>
              <a:t>and leave the testes. </a:t>
            </a:r>
          </a:p>
          <a:p>
            <a:pPr marL="114300" indent="0" algn="l">
              <a:buNone/>
            </a:pPr>
            <a:r>
              <a:rPr lang="en-US" sz="2800" dirty="0"/>
              <a:t>They then enter the </a:t>
            </a:r>
            <a:r>
              <a:rPr lang="en-US" sz="2800" dirty="0">
                <a:solidFill>
                  <a:schemeClr val="tx2"/>
                </a:solidFill>
              </a:rPr>
              <a:t>epididymis </a:t>
            </a:r>
            <a:r>
              <a:rPr lang="en-US" sz="2800" dirty="0"/>
              <a:t>where they undergo their final maturation and become capable of fertilizing a female gamete.</a:t>
            </a:r>
          </a:p>
          <a:p>
            <a:pPr marL="114300" indent="0" algn="l">
              <a:buNone/>
            </a:pPr>
            <a:r>
              <a:rPr lang="en-US" sz="2800" dirty="0">
                <a:solidFill>
                  <a:schemeClr val="tx2"/>
                </a:solidFill>
              </a:rPr>
              <a:t>Sperm production begins at puberty and continues throughout the life of a male. </a:t>
            </a:r>
          </a:p>
          <a:p>
            <a:pPr marL="114300" indent="0" algn="l">
              <a:buNone/>
            </a:pPr>
            <a:r>
              <a:rPr lang="en-US" sz="2800" dirty="0"/>
              <a:t>The entire process, beginning with a primary spermatocyte, takes about </a:t>
            </a:r>
            <a:r>
              <a:rPr lang="en-US" sz="2800" dirty="0">
                <a:solidFill>
                  <a:schemeClr val="tx2"/>
                </a:solidFill>
              </a:rPr>
              <a:t>74 days. </a:t>
            </a:r>
            <a:r>
              <a:rPr lang="en-US" sz="2800" dirty="0"/>
              <a:t>After ejaculation, the sperm can live for about </a:t>
            </a:r>
            <a:r>
              <a:rPr lang="en-US" sz="2800" dirty="0">
                <a:solidFill>
                  <a:schemeClr val="tx2"/>
                </a:solidFill>
              </a:rPr>
              <a:t>48 - 72 hours</a:t>
            </a:r>
            <a:r>
              <a:rPr lang="en-US" sz="2800" dirty="0">
                <a:solidFill>
                  <a:srgbClr val="00B0F0"/>
                </a:solidFill>
              </a:rPr>
              <a:t> </a:t>
            </a:r>
            <a:r>
              <a:rPr lang="en-US" sz="2800" dirty="0"/>
              <a:t>in the female reproductive tract.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602892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1" name="Picture 5" descr="Drawing of a sperm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260648"/>
            <a:ext cx="5544616" cy="6336704"/>
          </a:xfrm>
          <a:prstGeom prst="rect">
            <a:avLst/>
          </a:prstGeom>
          <a:noFill/>
        </p:spPr>
      </p:pic>
      <p:pic>
        <p:nvPicPr>
          <p:cNvPr id="80905" name="Picture 9" descr="sper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35419" y="1844824"/>
            <a:ext cx="3024336" cy="18722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1344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8800"/>
            <a:ext cx="7906072" cy="4164632"/>
          </a:xfrm>
        </p:spPr>
        <p:txBody>
          <a:bodyPr/>
          <a:lstStyle/>
          <a:p>
            <a:pPr algn="ctr" rtl="0"/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br>
              <a:rPr lang="en-US" sz="48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4800" b="1" dirty="0">
                <a:solidFill>
                  <a:schemeClr val="tx2">
                    <a:lumMod val="75000"/>
                  </a:schemeClr>
                </a:solidFill>
              </a:rPr>
              <a:t>     SUBFERTILITY</a:t>
            </a:r>
            <a:endParaRPr lang="ar-SA" sz="4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2472" y="5310201"/>
            <a:ext cx="5832648" cy="1512168"/>
          </a:xfrm>
        </p:spPr>
        <p:txBody>
          <a:bodyPr>
            <a:normAutofit fontScale="92500" lnSpcReduction="10000"/>
          </a:bodyPr>
          <a:lstStyle/>
          <a:p>
            <a:pPr algn="ctr" rtl="0">
              <a:lnSpc>
                <a:spcPct val="80000"/>
              </a:lnSpc>
            </a:pPr>
            <a:endParaRPr lang="en-US" sz="2600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lnSpc>
                <a:spcPct val="80000"/>
              </a:lnSpc>
            </a:pP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lnSpc>
                <a:spcPct val="8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Prof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Lubna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Ejaz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Kahloon</a:t>
            </a:r>
            <a:endParaRPr lang="en-US" sz="2200" b="1" dirty="0">
              <a:solidFill>
                <a:schemeClr val="accent2">
                  <a:lumMod val="50000"/>
                </a:schemeClr>
              </a:solidFill>
            </a:endParaRPr>
          </a:p>
          <a:p>
            <a:pPr algn="ctr" rtl="0">
              <a:lnSpc>
                <a:spcPct val="8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Edited by Dr Humaira </a:t>
            </a:r>
            <a:r>
              <a:rPr lang="en-US" sz="2200" b="1" dirty="0" err="1">
                <a:solidFill>
                  <a:schemeClr val="accent2">
                    <a:lumMod val="50000"/>
                  </a:schemeClr>
                </a:solidFill>
              </a:rPr>
              <a:t>BilqIs</a:t>
            </a: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2200" b="1" dirty="0">
                <a:solidFill>
                  <a:schemeClr val="accent2">
                    <a:lumMod val="50000"/>
                  </a:schemeClr>
                </a:solidFill>
              </a:rPr>
              <a:t>19.04.22</a:t>
            </a:r>
          </a:p>
          <a:p>
            <a:endParaRPr lang="ar-S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F1AC78A-4D1A-44D7-8C2D-5C0492A00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24"/>
          <a:stretch/>
        </p:blipFill>
        <p:spPr>
          <a:xfrm>
            <a:off x="467544" y="35631"/>
            <a:ext cx="7711093" cy="481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087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468560" y="548680"/>
            <a:ext cx="9721080" cy="1143000"/>
          </a:xfrm>
        </p:spPr>
        <p:txBody>
          <a:bodyPr/>
          <a:lstStyle/>
          <a:p>
            <a:pPr lvl="0" algn="ctr" rtl="0">
              <a:spcBef>
                <a:spcPct val="20000"/>
              </a:spcBef>
            </a:pPr>
            <a:br>
              <a:rPr lang="en-US" sz="3200" spc="0" dirty="0">
                <a:solidFill>
                  <a:srgbClr val="D1282E"/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Key points  in history and examination</a:t>
            </a:r>
            <a:br>
              <a:rPr lang="en-US" sz="4000" b="1" spc="0" dirty="0">
                <a:solidFill>
                  <a:srgbClr val="D1282E"/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of infertile couple  </a:t>
            </a:r>
            <a:br>
              <a:rPr lang="en-US" sz="4000" b="1" spc="0" dirty="0">
                <a:solidFill>
                  <a:srgbClr val="D1282E"/>
                </a:solidFill>
                <a:latin typeface="Calibri"/>
              </a:rPr>
            </a:br>
            <a:br>
              <a:rPr lang="en-US" sz="4000" b="1" spc="0" dirty="0">
                <a:solidFill>
                  <a:srgbClr val="D1282E"/>
                </a:solidFill>
                <a:latin typeface="Calibri"/>
              </a:rPr>
            </a:b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5661248"/>
          </a:xfrm>
        </p:spPr>
        <p:txBody>
          <a:bodyPr>
            <a:normAutofit lnSpcReduction="10000"/>
          </a:bodyPr>
          <a:lstStyle/>
          <a:p>
            <a:pPr marL="0" indent="0" algn="l" rtl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FFFFFF"/>
                </a:solidFill>
                <a:latin typeface="Calibri" charset="0"/>
              </a:rPr>
              <a:t>le </a:t>
            </a:r>
            <a:endParaRPr lang="en-US" sz="1600" dirty="0">
              <a:latin typeface="Arial" charset="0"/>
            </a:endParaRP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4000" b="1" u="sng" dirty="0">
                <a:solidFill>
                  <a:schemeClr val="tx2">
                    <a:lumMod val="75000"/>
                  </a:schemeClr>
                </a:solidFill>
                <a:latin typeface="Calibri" charset="0"/>
              </a:rPr>
              <a:t>Female</a:t>
            </a:r>
          </a:p>
          <a:p>
            <a:pPr marL="0" indent="0" algn="l" rtl="0">
              <a:spcBef>
                <a:spcPts val="0"/>
              </a:spcBef>
              <a:buNone/>
            </a:pPr>
            <a:endParaRPr lang="en-US" sz="3200" b="1" u="sng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3200" b="1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Length of time spent trying for pregnancy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Any previous pregnancies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Coital frequency 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Occupation 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Menstrual history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A7A7A"/>
              </a:buClr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Previous history of pelvic inflammatory /</a:t>
            </a:r>
          </a:p>
          <a:p>
            <a:pPr marL="0" lvl="0" indent="0" algn="l" rtl="0">
              <a:lnSpc>
                <a:spcPct val="110000"/>
              </a:lnSpc>
              <a:spcBef>
                <a:spcPts val="0"/>
              </a:spcBef>
              <a:buClr>
                <a:srgbClr val="7A7A7A"/>
              </a:buClr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 disease/ectopic pregnancy </a:t>
            </a:r>
          </a:p>
          <a:p>
            <a:pPr marL="0" indent="0" algn="l" rtl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 </a:t>
            </a:r>
          </a:p>
          <a:p>
            <a:pPr marL="11430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24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108520" y="274638"/>
            <a:ext cx="8928992" cy="1143000"/>
          </a:xfrm>
        </p:spPr>
        <p:txBody>
          <a:bodyPr/>
          <a:lstStyle/>
          <a:p>
            <a:pPr algn="ctr"/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Key points  in history and examination</a:t>
            </a:r>
            <a:br>
              <a:rPr lang="en-US" sz="4000" b="1" spc="0" dirty="0">
                <a:solidFill>
                  <a:srgbClr val="D1282E"/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of infertile couple (contd.)</a:t>
            </a:r>
            <a:endParaRPr lang="en-US" sz="4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l" rtl="0">
              <a:spcBef>
                <a:spcPts val="0"/>
              </a:spcBef>
              <a:buClr>
                <a:srgbClr val="7A7A7A"/>
              </a:buClr>
              <a:buNone/>
            </a:pPr>
            <a:endParaRPr lang="en-US" sz="3200" u="sng" dirty="0">
              <a:solidFill>
                <a:schemeClr val="tx2">
                  <a:lumMod val="75000"/>
                </a:schemeClr>
              </a:solidFill>
              <a:latin typeface="Calibri" charset="0"/>
            </a:endParaRPr>
          </a:p>
          <a:p>
            <a:pPr marL="0" lv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Previous medical and surgical history </a:t>
            </a:r>
          </a:p>
          <a:p>
            <a:pPr marL="0" lv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Previous fertility treatment</a:t>
            </a:r>
          </a:p>
          <a:p>
            <a:pPr marL="0" lv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Cervical smear </a:t>
            </a:r>
          </a:p>
          <a:p>
            <a:pPr mar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History of thyroid disorders </a:t>
            </a:r>
          </a:p>
          <a:p>
            <a:pPr marL="0" indent="0" algn="l" rtl="0">
              <a:spcBef>
                <a:spcPts val="0"/>
              </a:spcBef>
              <a:buClr>
                <a:srgbClr val="7A7A7A"/>
              </a:buClr>
              <a:buNone/>
            </a:pP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n</a:t>
            </a:r>
          </a:p>
          <a:p>
            <a:pPr mar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b="1" dirty="0">
                <a:solidFill>
                  <a:schemeClr val="tx2"/>
                </a:solidFill>
                <a:latin typeface="Calibri" charset="0"/>
              </a:rPr>
              <a:t>GPE: 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BP, pulse, height and weight (BMI),   </a:t>
            </a:r>
          </a:p>
          <a:p>
            <a:pPr marL="0" indent="0" algn="l" rtl="0">
              <a:spcBef>
                <a:spcPts val="0"/>
              </a:spcBef>
              <a:buClr>
                <a:srgbClr val="7A7A7A"/>
              </a:buClr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          thyroid, breast</a:t>
            </a:r>
            <a:r>
              <a:rPr lang="en-US" sz="2800" b="1" dirty="0">
                <a:solidFill>
                  <a:srgbClr val="FFFFFF"/>
                </a:solidFill>
                <a:latin typeface="Calibri" charset="0"/>
              </a:rPr>
              <a:t> </a:t>
            </a:r>
            <a:endParaRPr lang="en-US" sz="2800" dirty="0">
              <a:latin typeface="Arial" charset="0"/>
            </a:endParaRPr>
          </a:p>
          <a:p>
            <a:pPr marL="0" indent="0" algn="l" rtl="0">
              <a:spcBef>
                <a:spcPts val="0"/>
              </a:spcBef>
            </a:pPr>
            <a:r>
              <a:rPr lang="en-US" sz="2800" b="1" dirty="0">
                <a:solidFill>
                  <a:schemeClr val="tx2"/>
                </a:solidFill>
                <a:latin typeface="Calibri" charset="0"/>
              </a:rPr>
              <a:t>Pelvic examination: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any uterine pathology    </a:t>
            </a:r>
          </a:p>
          <a:p>
            <a:pPr marL="0" indent="0" algn="l" rtl="0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         such as fibroids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411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0696" y="332656"/>
            <a:ext cx="8329736" cy="1143000"/>
          </a:xfrm>
        </p:spPr>
        <p:txBody>
          <a:bodyPr/>
          <a:lstStyle/>
          <a:p>
            <a:pPr algn="ctr"/>
            <a:br>
              <a:rPr lang="en-US" sz="3200" b="1" spc="0" dirty="0">
                <a:solidFill>
                  <a:srgbClr val="D1282E"/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Key points  in history and examination</a:t>
            </a:r>
            <a:br>
              <a:rPr lang="en-US" sz="4000" b="1" spc="0" dirty="0">
                <a:solidFill>
                  <a:srgbClr val="D1282E"/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/>
                </a:solidFill>
                <a:latin typeface="Calibri"/>
              </a:rPr>
              <a:t>of infertile couple (contd.) </a:t>
            </a:r>
            <a:br>
              <a:rPr lang="en-US" sz="3200" b="1" spc="0" dirty="0">
                <a:solidFill>
                  <a:srgbClr val="D1282E"/>
                </a:solidFill>
                <a:latin typeface="Calibri"/>
              </a:rPr>
            </a:b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99592" y="1412776"/>
            <a:ext cx="7030720" cy="6552728"/>
          </a:xfrm>
        </p:spPr>
        <p:txBody>
          <a:bodyPr>
            <a:normAutofit/>
          </a:bodyPr>
          <a:lstStyle/>
          <a:p>
            <a:pPr marL="0" indent="0" algn="l" rtl="0" fontAlgn="t">
              <a:spcBef>
                <a:spcPts val="0"/>
              </a:spcBef>
              <a:buNone/>
            </a:pP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Male</a:t>
            </a:r>
            <a:r>
              <a:rPr lang="en-US" sz="2800" u="sng" dirty="0">
                <a:solidFill>
                  <a:schemeClr val="tx2">
                    <a:lumMod val="75000"/>
                  </a:schemeClr>
                </a:solidFill>
                <a:cs typeface="Arial" panose="020B0604020202020204" pitchFamily="34" charset="0"/>
              </a:rPr>
              <a:t>  </a:t>
            </a:r>
          </a:p>
          <a:p>
            <a:pPr marL="0" indent="0" algn="l" rtl="0" fontAlgn="t">
              <a:spcBef>
                <a:spcPts val="0"/>
              </a:spcBef>
              <a:buNone/>
            </a:pPr>
            <a:endParaRPr lang="en-US" sz="2800" u="sng" dirty="0">
              <a:solidFill>
                <a:schemeClr val="tx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Length of time spent trying for pregnancy </a:t>
            </a: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Fathered any previous pregnancies</a:t>
            </a: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 History of mumps or measles </a:t>
            </a: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History of testicular trauma, surgery to testis</a:t>
            </a: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 Occupation </a:t>
            </a:r>
          </a:p>
          <a:p>
            <a:pPr marL="0" indent="0" algn="l" rtl="0">
              <a:spcBef>
                <a:spcPts val="0"/>
              </a:spcBef>
            </a:pPr>
            <a:r>
              <a:rPr lang="en-US" sz="2800" dirty="0">
                <a:cs typeface="Arial" panose="020B0604020202020204" pitchFamily="34" charset="0"/>
              </a:rPr>
              <a:t>Medical and surgical history </a:t>
            </a:r>
          </a:p>
          <a:p>
            <a:pPr marL="0" lvl="0" indent="0" algn="l" rtl="0">
              <a:spcBef>
                <a:spcPts val="0"/>
              </a:spcBef>
              <a:buClr>
                <a:srgbClr val="7A7A7A"/>
              </a:buClr>
            </a:pPr>
            <a:r>
              <a:rPr lang="en-US" sz="2800" b="1" dirty="0">
                <a:solidFill>
                  <a:schemeClr val="tx2"/>
                </a:solidFill>
                <a:cs typeface="Arial" panose="020B0604020202020204" pitchFamily="34" charset="0"/>
              </a:rPr>
              <a:t>Testicular examination : </a:t>
            </a:r>
            <a:r>
              <a:rPr lang="en-US" sz="2800" dirty="0">
                <a:cs typeface="Arial" panose="020B0604020202020204" pitchFamily="34" charset="0"/>
              </a:rPr>
              <a:t>testicular volume, consistency, masses, absence of vas deferens, </a:t>
            </a:r>
            <a:r>
              <a:rPr lang="en-US" sz="2800" dirty="0" err="1">
                <a:cs typeface="Arial" panose="020B0604020202020204" pitchFamily="34" charset="0"/>
              </a:rPr>
              <a:t>varicocele</a:t>
            </a:r>
            <a:r>
              <a:rPr lang="en-US" sz="2800" dirty="0">
                <a:cs typeface="Arial" panose="020B0604020202020204" pitchFamily="34" charset="0"/>
              </a:rPr>
              <a:t>, evidence of surgical scars </a:t>
            </a:r>
          </a:p>
          <a:p>
            <a:pPr marL="11430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8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pPr algn="ctr" rtl="0"/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Investigations for female</a:t>
            </a:r>
            <a:br>
              <a:rPr lang="en-US" sz="4000" b="1" dirty="0">
                <a:latin typeface="+mn-lt"/>
              </a:rPr>
            </a:br>
            <a:endParaRPr lang="ar-SA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6979914"/>
          </a:xfrm>
        </p:spPr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sz="3200" dirty="0"/>
              <a:t> </a:t>
            </a:r>
            <a:r>
              <a:rPr lang="en-US" sz="2800" b="1" u="sng" dirty="0">
                <a:solidFill>
                  <a:srgbClr val="00B050"/>
                </a:solidFill>
              </a:rPr>
              <a:t>Hormonal profile</a:t>
            </a:r>
          </a:p>
          <a:p>
            <a:pPr algn="l" rtl="0"/>
            <a:r>
              <a:rPr lang="en-US" sz="2800" dirty="0"/>
              <a:t> S. FSH</a:t>
            </a:r>
            <a:r>
              <a:rPr lang="en-US" sz="2800" u="sng" dirty="0">
                <a:solidFill>
                  <a:srgbClr val="0070C0"/>
                </a:solidFill>
              </a:rPr>
              <a:t> D2-D3  </a:t>
            </a:r>
            <a:endParaRPr lang="en-US" sz="2800" dirty="0"/>
          </a:p>
          <a:p>
            <a:pPr algn="l" rtl="0"/>
            <a:r>
              <a:rPr lang="en-US" sz="2800" dirty="0"/>
              <a:t> S. LH </a:t>
            </a:r>
            <a:r>
              <a:rPr lang="en-US" sz="2800" u="sng" dirty="0">
                <a:solidFill>
                  <a:srgbClr val="0070C0"/>
                </a:solidFill>
              </a:rPr>
              <a:t> D2-D3</a:t>
            </a:r>
          </a:p>
          <a:p>
            <a:pPr algn="l" rtl="0"/>
            <a:r>
              <a:rPr lang="en-US" sz="2800" dirty="0"/>
              <a:t> S. Estradiol </a:t>
            </a:r>
            <a:r>
              <a:rPr lang="en-US" sz="2800" u="sng" dirty="0">
                <a:solidFill>
                  <a:srgbClr val="0070C0"/>
                </a:solidFill>
              </a:rPr>
              <a:t>D2-D3</a:t>
            </a:r>
          </a:p>
          <a:p>
            <a:pPr algn="l" rtl="0"/>
            <a:r>
              <a:rPr lang="en-US" sz="2800" b="1" dirty="0"/>
              <a:t>AMH (anti </a:t>
            </a:r>
            <a:r>
              <a:rPr lang="en-US" sz="2800" b="1" dirty="0" err="1"/>
              <a:t>mullerian</a:t>
            </a:r>
            <a:r>
              <a:rPr lang="en-US" sz="2800" b="1" dirty="0"/>
              <a:t> hormone) </a:t>
            </a:r>
            <a:r>
              <a:rPr lang="en-US" sz="2800" dirty="0"/>
              <a:t>reflects the size of the primordial follicle pool. Best biochemical marker of ovarian function</a:t>
            </a:r>
          </a:p>
          <a:p>
            <a:pPr marL="114300" indent="0" algn="l" rtl="0">
              <a:buNone/>
            </a:pPr>
            <a:r>
              <a:rPr lang="en-US" sz="2800" dirty="0"/>
              <a:t>In adult women, AMH levels gradually decline as the primordial follicle pool declines with age. </a:t>
            </a:r>
            <a:r>
              <a:rPr lang="en-US" sz="2800" dirty="0">
                <a:solidFill>
                  <a:schemeClr val="accent5"/>
                </a:solidFill>
              </a:rPr>
              <a:t>AMH is undetectable at menopause</a:t>
            </a:r>
          </a:p>
          <a:p>
            <a:pPr algn="l" rtl="0"/>
            <a:endParaRPr lang="en-US" sz="2800" dirty="0"/>
          </a:p>
          <a:p>
            <a:pPr marL="114300" indent="0" algn="l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12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AE000-8BAF-4350-B3E2-5863DA22B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8680"/>
            <a:ext cx="7620000" cy="868958"/>
          </a:xfrm>
        </p:spPr>
        <p:txBody>
          <a:bodyPr/>
          <a:lstStyle/>
          <a:p>
            <a:pPr algn="ctr"/>
            <a:br>
              <a:rPr lang="en-US" sz="4000" b="1" dirty="0">
                <a:latin typeface="+mn-lt"/>
              </a:rPr>
            </a:br>
            <a:r>
              <a:rPr lang="en-US" sz="4000" b="1" dirty="0">
                <a:latin typeface="+mn-lt"/>
              </a:rPr>
              <a:t>Investigations (contd.)</a:t>
            </a:r>
            <a:br>
              <a:rPr lang="en-US" sz="4000" b="1" dirty="0">
                <a:latin typeface="+mn-lt"/>
              </a:rPr>
            </a:b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1B40A-8657-4CFB-9AD2-F508DE8EDA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l">
              <a:buNone/>
            </a:pPr>
            <a:endParaRPr lang="en-US" sz="2800" dirty="0">
              <a:solidFill>
                <a:schemeClr val="accent5"/>
              </a:solidFill>
            </a:endParaRPr>
          </a:p>
          <a:p>
            <a:pPr algn="l" rtl="0"/>
            <a:r>
              <a:rPr lang="en-US" sz="2800" dirty="0"/>
              <a:t>Progesterone level </a:t>
            </a:r>
            <a:r>
              <a:rPr lang="en-US" sz="2800" u="sng" dirty="0">
                <a:solidFill>
                  <a:srgbClr val="0070C0"/>
                </a:solidFill>
              </a:rPr>
              <a:t>D21</a:t>
            </a:r>
          </a:p>
          <a:p>
            <a:pPr algn="l" rtl="0"/>
            <a:r>
              <a:rPr lang="en-US" sz="2800" dirty="0"/>
              <a:t>Thyroid function tests</a:t>
            </a:r>
          </a:p>
          <a:p>
            <a:pPr algn="l" rtl="0"/>
            <a:r>
              <a:rPr lang="en-US" sz="2800" dirty="0"/>
              <a:t>Prolactin</a:t>
            </a:r>
          </a:p>
          <a:p>
            <a:pPr algn="l" rtl="0"/>
            <a:r>
              <a:rPr lang="en-US" sz="2800" dirty="0"/>
              <a:t>Testosteron</a:t>
            </a:r>
            <a:r>
              <a:rPr lang="en-US" sz="2400" dirty="0"/>
              <a:t>e    </a:t>
            </a:r>
          </a:p>
          <a:p>
            <a:pPr marL="114300" indent="0" algn="l" rtl="0">
              <a:buNone/>
            </a:pPr>
            <a:endParaRPr lang="en-US" sz="2400" dirty="0"/>
          </a:p>
          <a:p>
            <a:pPr marL="114300" indent="0" algn="l" rtl="0">
              <a:buNone/>
            </a:pPr>
            <a:r>
              <a:rPr lang="en-US" sz="2800" b="1" dirty="0">
                <a:solidFill>
                  <a:srgbClr val="00B050"/>
                </a:solidFill>
              </a:rPr>
              <a:t>Ovulation detection:</a:t>
            </a:r>
            <a:r>
              <a:rPr lang="en-US" sz="2400" b="1" dirty="0">
                <a:solidFill>
                  <a:srgbClr val="00B050"/>
                </a:solidFill>
              </a:rPr>
              <a:t> </a:t>
            </a:r>
          </a:p>
          <a:p>
            <a:pPr marL="114300" indent="0" algn="l" rtl="0">
              <a:buNone/>
            </a:pPr>
            <a:r>
              <a:rPr lang="en-US" sz="2400" dirty="0"/>
              <a:t>LH urinary kit, D21 Progesterone, TVS serial tracking, </a:t>
            </a:r>
          </a:p>
          <a:p>
            <a:pPr marL="114300" indent="0" algn="l" rtl="0">
              <a:buNone/>
            </a:pPr>
            <a:r>
              <a:rPr lang="en-US" sz="2400" dirty="0"/>
              <a:t>Pre menstrual endometrial biopsy</a:t>
            </a:r>
          </a:p>
          <a:p>
            <a:pPr marL="114300" indent="0" algn="l" rtl="0">
              <a:buNone/>
            </a:pPr>
            <a:r>
              <a:rPr lang="en-US" sz="2400" dirty="0"/>
              <a:t>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524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634082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Investigations (contd.)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688632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endParaRPr lang="en-US" sz="2800" dirty="0"/>
          </a:p>
          <a:p>
            <a:pPr marL="114300" indent="0" algn="l">
              <a:buNone/>
            </a:pPr>
            <a:r>
              <a:rPr lang="en-US" sz="2800" dirty="0"/>
              <a:t>﻿</a:t>
            </a:r>
            <a:r>
              <a:rPr lang="en-US" sz="2800" b="1" dirty="0">
                <a:solidFill>
                  <a:srgbClr val="00B050"/>
                </a:solidFill>
              </a:rPr>
              <a:t>Chlamydia testing </a:t>
            </a:r>
            <a:r>
              <a:rPr lang="en-US" sz="2800" b="1" dirty="0"/>
              <a:t>/ treatment</a:t>
            </a:r>
            <a:r>
              <a:rPr lang="en-US" sz="2800" dirty="0"/>
              <a:t> offered prior to any uterine instrumentation. If ART is to be offered, HIV, hepatitis B and C should be tested.</a:t>
            </a:r>
          </a:p>
          <a:p>
            <a:pPr marL="114300" indent="0" algn="l">
              <a:buNone/>
            </a:pPr>
            <a:endParaRPr lang="en-US" sz="2800" dirty="0"/>
          </a:p>
          <a:p>
            <a:pPr marL="114300" indent="0" algn="l">
              <a:buNone/>
            </a:pPr>
            <a:r>
              <a:rPr lang="en-US" sz="2800" b="1" dirty="0">
                <a:solidFill>
                  <a:srgbClr val="00B050"/>
                </a:solidFill>
              </a:rPr>
              <a:t>TVUSS: </a:t>
            </a:r>
            <a:r>
              <a:rPr lang="en-US" sz="2800" dirty="0"/>
              <a:t>Uterine and ovarian morphology, Antral follicular count (&lt;4 predicting low response, &gt;16 high response).</a:t>
            </a:r>
          </a:p>
          <a:p>
            <a:pPr marL="11430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749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136904" cy="1296144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Investigations (contd.) </a:t>
            </a:r>
            <a:endParaRPr lang="ar-SA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003232" cy="5204048"/>
          </a:xfrm>
        </p:spPr>
        <p:txBody>
          <a:bodyPr>
            <a:noAutofit/>
          </a:bodyPr>
          <a:lstStyle/>
          <a:p>
            <a:pPr algn="l" rtl="0"/>
            <a:endParaRPr lang="en-US" sz="3200" b="1" dirty="0"/>
          </a:p>
          <a:p>
            <a:pPr marL="114300" indent="0" algn="l" rtl="0">
              <a:buNone/>
            </a:pPr>
            <a:r>
              <a:rPr lang="en-US" sz="3200" b="1" dirty="0">
                <a:solidFill>
                  <a:srgbClr val="00B050"/>
                </a:solidFill>
              </a:rPr>
              <a:t>Tests for tubal patency</a:t>
            </a:r>
          </a:p>
          <a:p>
            <a:pPr algn="l" rtl="0"/>
            <a:r>
              <a:rPr lang="en-US" sz="3200" b="1" dirty="0"/>
              <a:t>Hysterosalpingogram (HSG)-X RAY</a:t>
            </a:r>
          </a:p>
          <a:p>
            <a:pPr algn="l" rtl="0"/>
            <a:r>
              <a:rPr lang="en-US" sz="3200" b="1" dirty="0" err="1"/>
              <a:t>Hysterocontrast</a:t>
            </a:r>
            <a:r>
              <a:rPr lang="en-US" sz="3200" b="1" dirty="0"/>
              <a:t> sonography (</a:t>
            </a:r>
            <a:r>
              <a:rPr lang="en-US" sz="3200" b="1" dirty="0" err="1"/>
              <a:t>HyCoSy</a:t>
            </a:r>
            <a:r>
              <a:rPr lang="en-US" sz="3200" b="1" dirty="0"/>
              <a:t>) –USG</a:t>
            </a:r>
          </a:p>
          <a:p>
            <a:pPr algn="l" rtl="0"/>
            <a:endParaRPr lang="en-US" sz="3200" b="1" dirty="0"/>
          </a:p>
          <a:p>
            <a:pPr marL="114300" indent="0" algn="l" rtl="0">
              <a:buNone/>
            </a:pPr>
            <a:r>
              <a:rPr lang="en-US" sz="3200" i="1" u="sng" dirty="0"/>
              <a:t>If these tests suggest potential blockage of the Fallopian tubes:</a:t>
            </a:r>
          </a:p>
          <a:p>
            <a:pPr algn="l" rtl="0"/>
            <a:r>
              <a:rPr lang="en-US" sz="3200" dirty="0"/>
              <a:t> </a:t>
            </a:r>
            <a:r>
              <a:rPr lang="en-US" sz="3200" b="1" dirty="0"/>
              <a:t>Diagnostic laparoscopy and dye test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0295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620000" cy="1143000"/>
          </a:xfrm>
        </p:spPr>
        <p:txBody>
          <a:bodyPr/>
          <a:lstStyle/>
          <a:p>
            <a:pPr rtl="0"/>
            <a:r>
              <a:rPr lang="en-US" sz="3600" b="1" dirty="0">
                <a:solidFill>
                  <a:srgbClr val="C00000"/>
                </a:solidFill>
                <a:latin typeface="+mn-lt"/>
              </a:rPr>
              <a:t>Laparoscopy</a:t>
            </a:r>
            <a:r>
              <a:rPr lang="en-US" sz="3600" b="1" dirty="0">
                <a:latin typeface="+mn-lt"/>
              </a:rPr>
              <a:t> with </a:t>
            </a:r>
            <a:r>
              <a:rPr lang="en-US" sz="3600" b="1" dirty="0" err="1">
                <a:latin typeface="+mn-lt"/>
              </a:rPr>
              <a:t>chromotubation</a:t>
            </a:r>
            <a:r>
              <a:rPr lang="en-US" sz="3600" b="1" dirty="0">
                <a:latin typeface="+mn-lt"/>
              </a:rPr>
              <a:t> (dye instillation) </a:t>
            </a:r>
            <a:endParaRPr lang="en-US" sz="36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3200" b="1" dirty="0"/>
              <a:t>The gold standard test </a:t>
            </a:r>
            <a:r>
              <a:rPr lang="en-US" sz="3200" dirty="0"/>
              <a:t>for the evaluation of the tubal factor, and when it is performed in conjunction with </a:t>
            </a:r>
            <a:r>
              <a:rPr lang="en-US" sz="3200" dirty="0" err="1">
                <a:solidFill>
                  <a:srgbClr val="C00000"/>
                </a:solidFill>
              </a:rPr>
              <a:t>hysterscopy</a:t>
            </a:r>
            <a:r>
              <a:rPr lang="en-US" sz="3200" dirty="0">
                <a:solidFill>
                  <a:srgbClr val="C00000"/>
                </a:solidFill>
              </a:rPr>
              <a:t>,</a:t>
            </a:r>
            <a:r>
              <a:rPr lang="en-US" sz="3200" dirty="0"/>
              <a:t> information on uterine contour/cavity and endometrial biopsy, can be obtained simultaneously.</a:t>
            </a:r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297747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5364088" cy="45945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20888"/>
            <a:ext cx="4067944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563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69E1-5543-A442-9569-D234A7CB0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 up of a map&#10;&#10;Description automatically generated">
            <a:extLst>
              <a:ext uri="{FF2B5EF4-FFF2-40B4-BE49-F238E27FC236}">
                <a16:creationId xmlns:a16="http://schemas.microsoft.com/office/drawing/2014/main" id="{7389D353-8D0B-3C44-A80E-7AE5DFE15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4638"/>
            <a:ext cx="8928992" cy="6394722"/>
          </a:xfrm>
        </p:spPr>
      </p:pic>
    </p:spTree>
    <p:extLst>
      <p:ext uri="{BB962C8B-B14F-4D97-AF65-F5344CB8AC3E}">
        <p14:creationId xmlns:p14="http://schemas.microsoft.com/office/powerpoint/2010/main" val="1001285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C785E-F4B3-AA49-B3E3-8F05624A1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792088"/>
          </a:xfrm>
        </p:spPr>
        <p:txBody>
          <a:bodyPr/>
          <a:lstStyle/>
          <a:p>
            <a:r>
              <a:rPr lang="en-US" dirty="0">
                <a:latin typeface="+mn-lt"/>
              </a:rPr>
              <a:t>             </a:t>
            </a:r>
            <a:r>
              <a:rPr lang="en-US" sz="4000" b="1" dirty="0">
                <a:latin typeface="+mn-lt"/>
              </a:rPr>
              <a:t>Learning Objectives  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4CA7F-D85D-3C4A-BCD9-0BB7862D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432" y="1196752"/>
            <a:ext cx="7236768" cy="5661248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2800" dirty="0"/>
              <a:t>By the end of this lecture, the participant will be able to:</a:t>
            </a:r>
          </a:p>
          <a:p>
            <a:pPr marL="114300" indent="0" algn="l">
              <a:buNone/>
            </a:pPr>
            <a:endParaRPr lang="en-US" sz="2800" dirty="0"/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1. Define subfertility</a:t>
            </a: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2. Enlist causes of male and female subfertility</a:t>
            </a: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3. Enlist laboratory tests for the diagnosis </a:t>
            </a:r>
            <a:r>
              <a:rPr lang="en-US" sz="2600">
                <a:solidFill>
                  <a:srgbClr val="C00000"/>
                </a:solidFill>
              </a:rPr>
              <a:t>of   </a:t>
            </a:r>
            <a:endParaRPr lang="en-US" sz="2600" dirty="0">
              <a:solidFill>
                <a:srgbClr val="C00000"/>
              </a:solidFill>
            </a:endParaRP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    female &amp; male infertility.</a:t>
            </a: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4. Outline the management of subfertility  </a:t>
            </a: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    according to the cause</a:t>
            </a:r>
          </a:p>
          <a:p>
            <a:pPr marL="411480" lvl="1" indent="0" algn="l">
              <a:buNone/>
            </a:pPr>
            <a:r>
              <a:rPr lang="en-US" sz="2600" dirty="0">
                <a:solidFill>
                  <a:srgbClr val="C00000"/>
                </a:solidFill>
              </a:rPr>
              <a:t> </a:t>
            </a:r>
          </a:p>
          <a:p>
            <a:pPr marL="114300" indent="0" algn="l">
              <a:buNone/>
            </a:pPr>
            <a:r>
              <a:rPr lang="en-US" sz="2800" dirty="0"/>
              <a:t>. </a:t>
            </a:r>
          </a:p>
          <a:p>
            <a:pPr marL="114300" indent="0" algn="l">
              <a:buNone/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248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E0F9A-8E97-0843-A1B8-5C9E47A27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1A08FABC-9FC6-A74A-A0BF-2F142F2428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856984" cy="6552728"/>
          </a:xfrm>
        </p:spPr>
      </p:pic>
    </p:spTree>
    <p:extLst>
      <p:ext uri="{BB962C8B-B14F-4D97-AF65-F5344CB8AC3E}">
        <p14:creationId xmlns:p14="http://schemas.microsoft.com/office/powerpoint/2010/main" val="28230749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C3BBE-58C8-2044-9489-BF3DEAFA8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CE8BC49B-BB1E-B84B-AC2B-69BE606DBE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9144000" cy="5876291"/>
          </a:xfrm>
        </p:spPr>
      </p:pic>
      <p:pic>
        <p:nvPicPr>
          <p:cNvPr id="6" name="Content Placeholder 4" descr="A picture containing indoor&#10;&#10;Description automatically generated">
            <a:extLst>
              <a:ext uri="{FF2B5EF4-FFF2-40B4-BE49-F238E27FC236}">
                <a16:creationId xmlns:a16="http://schemas.microsoft.com/office/drawing/2014/main" id="{AD3B04BF-27FD-6C44-96AA-E21CAC8E1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17" y="404664"/>
            <a:ext cx="9144000" cy="58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582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620000" cy="792088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Investigations for male</a:t>
            </a:r>
            <a:endParaRPr lang="ar-SA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13182"/>
            <a:ext cx="8412088" cy="5492080"/>
          </a:xfrm>
        </p:spPr>
        <p:txBody>
          <a:bodyPr>
            <a:noAutofit/>
          </a:bodyPr>
          <a:lstStyle/>
          <a:p>
            <a:pPr algn="l" rtl="0"/>
            <a:r>
              <a:rPr lang="en-US" sz="3200" b="1" u="sng" dirty="0">
                <a:solidFill>
                  <a:srgbClr val="C00000"/>
                </a:solidFill>
              </a:rPr>
              <a:t>Semen analysis</a:t>
            </a:r>
            <a:r>
              <a:rPr lang="en-US" sz="3200" b="1" dirty="0">
                <a:solidFill>
                  <a:srgbClr val="C00000"/>
                </a:solidFill>
              </a:rPr>
              <a:t> </a:t>
            </a:r>
            <a:r>
              <a:rPr lang="en-US" sz="3200" dirty="0">
                <a:solidFill>
                  <a:srgbClr val="C00000"/>
                </a:solidFill>
              </a:rPr>
              <a:t>(after 2-4 days abstinence)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000000"/>
                </a:solidFill>
              </a:rPr>
              <a:t>    Two to three abnormal test results are required to   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000000"/>
                </a:solidFill>
              </a:rPr>
              <a:t>    diagnose male subfertility…..referral to urology.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</a:rPr>
              <a:t>Testicular USG </a:t>
            </a:r>
            <a:r>
              <a:rPr lang="en-US" sz="2800" dirty="0">
                <a:solidFill>
                  <a:srgbClr val="000000"/>
                </a:solidFill>
              </a:rPr>
              <a:t>(varicocele, testicular vol)</a:t>
            </a:r>
          </a:p>
          <a:p>
            <a:pPr algn="l" rtl="0"/>
            <a:r>
              <a:rPr lang="en-US" sz="2800" b="1" dirty="0">
                <a:solidFill>
                  <a:srgbClr val="000000"/>
                </a:solidFill>
              </a:rPr>
              <a:t>Endocrine evaluation: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000000"/>
                </a:solidFill>
              </a:rPr>
              <a:t>        </a:t>
            </a:r>
            <a:r>
              <a:rPr lang="en-US" sz="2800" dirty="0">
                <a:solidFill>
                  <a:srgbClr val="FF0000"/>
                </a:solidFill>
              </a:rPr>
              <a:t>Low FSH,LH, Testosterone -</a:t>
            </a:r>
            <a:r>
              <a:rPr lang="en-US" sz="2800" dirty="0"/>
              <a:t>Hypothalamic-pituitary    </a:t>
            </a:r>
          </a:p>
          <a:p>
            <a:pPr marL="114300" indent="0" algn="l" rtl="0">
              <a:buNone/>
            </a:pPr>
            <a:r>
              <a:rPr lang="en-US" sz="2800" dirty="0"/>
              <a:t>        failure</a:t>
            </a:r>
          </a:p>
          <a:p>
            <a:pPr marL="114300" indent="0" algn="l" rtl="0">
              <a:buNone/>
            </a:pPr>
            <a:r>
              <a:rPr lang="en-US" sz="2800" dirty="0"/>
              <a:t>        </a:t>
            </a:r>
            <a:r>
              <a:rPr lang="en-US" sz="2800" dirty="0">
                <a:solidFill>
                  <a:srgbClr val="FF0000"/>
                </a:solidFill>
              </a:rPr>
              <a:t>High FSH- </a:t>
            </a:r>
            <a:r>
              <a:rPr lang="en-US" sz="2800" dirty="0"/>
              <a:t>Substantial parenchymal loss to testes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00B0F0"/>
                </a:solidFill>
              </a:rPr>
              <a:t>        </a:t>
            </a:r>
            <a:r>
              <a:rPr lang="en-US" sz="2800" dirty="0">
                <a:solidFill>
                  <a:srgbClr val="FF0000"/>
                </a:solidFill>
              </a:rPr>
              <a:t>High Prolactin-</a:t>
            </a:r>
            <a:r>
              <a:rPr lang="en-US" sz="2800" dirty="0">
                <a:solidFill>
                  <a:srgbClr val="000000"/>
                </a:solidFill>
              </a:rPr>
              <a:t>Prolactinomas</a:t>
            </a:r>
          </a:p>
          <a:p>
            <a:pPr marL="114300" indent="0" algn="l" rtl="0">
              <a:buNone/>
            </a:pPr>
            <a:r>
              <a:rPr lang="en-US" sz="2800" dirty="0">
                <a:solidFill>
                  <a:srgbClr val="000000"/>
                </a:solidFill>
              </a:rPr>
              <a:t>        </a:t>
            </a:r>
            <a:r>
              <a:rPr lang="en-US" sz="2800" dirty="0">
                <a:solidFill>
                  <a:srgbClr val="FF0000"/>
                </a:solidFill>
              </a:rPr>
              <a:t>High TSH- </a:t>
            </a:r>
            <a:r>
              <a:rPr lang="en-US" sz="2800" dirty="0">
                <a:solidFill>
                  <a:srgbClr val="000000"/>
                </a:solidFill>
              </a:rPr>
              <a:t>Hypothyroidism</a:t>
            </a:r>
          </a:p>
          <a:p>
            <a:pPr algn="l" rtl="0"/>
            <a:r>
              <a:rPr lang="en-US" sz="2800" dirty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Karyotyping</a:t>
            </a:r>
            <a:r>
              <a:rPr lang="en-US" sz="2800" dirty="0">
                <a:solidFill>
                  <a:srgbClr val="000000"/>
                </a:solidFill>
              </a:rPr>
              <a:t> can be done in severe cases.</a:t>
            </a:r>
          </a:p>
          <a:p>
            <a:pPr algn="l" rtl="0"/>
            <a:endParaRPr lang="en-US" sz="3200" dirty="0">
              <a:solidFill>
                <a:srgbClr val="000000"/>
              </a:solidFill>
            </a:endParaRP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000000"/>
                </a:solidFill>
              </a:rPr>
              <a:t>    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endParaRPr lang="ar-SA" sz="3200" dirty="0">
              <a:solidFill>
                <a:srgbClr val="000000"/>
              </a:solidFill>
            </a:endParaRPr>
          </a:p>
          <a:p>
            <a:pPr algn="l" rtl="0"/>
            <a:endParaRPr lang="en-US" sz="3200" dirty="0"/>
          </a:p>
          <a:p>
            <a:pPr marL="114300" indent="0" algn="l" rtl="0">
              <a:buNone/>
            </a:pPr>
            <a:endParaRPr lang="ar-SA" sz="3200" dirty="0"/>
          </a:p>
        </p:txBody>
      </p:sp>
    </p:spTree>
    <p:extLst>
      <p:ext uri="{BB962C8B-B14F-4D97-AF65-F5344CB8AC3E}">
        <p14:creationId xmlns:p14="http://schemas.microsoft.com/office/powerpoint/2010/main" val="393839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7772400" cy="1008112"/>
          </a:xfrm>
        </p:spPr>
        <p:txBody>
          <a:bodyPr/>
          <a:lstStyle/>
          <a:p>
            <a:pPr algn="ctr" rtl="0"/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sz="4000" dirty="0">
                <a:latin typeface="+mn-lt"/>
              </a:rPr>
              <a:t>Normal parameters for semen analysis (WHO criteria)</a:t>
            </a:r>
            <a:endParaRPr lang="ar-SA" sz="36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03640298"/>
              </p:ext>
            </p:extLst>
          </p:nvPr>
        </p:nvGraphicFramePr>
        <p:xfrm>
          <a:off x="215516" y="1444675"/>
          <a:ext cx="8712968" cy="5212599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56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 2 ml or more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Volume </a:t>
                      </a:r>
                      <a:endParaRPr lang="ar-SA" sz="2800" dirty="0">
                        <a:solidFill>
                          <a:schemeClr val="tx1"/>
                        </a:solidFill>
                      </a:endParaRPr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&gt; 7.2</a:t>
                      </a:r>
                      <a:endParaRPr lang="ar-SA" sz="2800" dirty="0"/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pH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15 million/ml or more </a:t>
                      </a:r>
                      <a:endParaRPr lang="ar-SA" sz="2800" dirty="0"/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Sperm concentration (count)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&gt; 39 million per ejaculate </a:t>
                      </a:r>
                      <a:endParaRPr lang="ar-SA" sz="2800" dirty="0"/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Total</a:t>
                      </a:r>
                      <a:r>
                        <a:rPr lang="en-US" sz="2800" baseline="0" dirty="0"/>
                        <a:t> sperm number 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32 % </a:t>
                      </a:r>
                      <a:endParaRPr lang="ar-SA" sz="2800" dirty="0"/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Progressive motility 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4 % normal forms</a:t>
                      </a:r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Morphology</a:t>
                      </a:r>
                      <a:r>
                        <a:rPr lang="en-US" sz="2800" baseline="0" dirty="0"/>
                        <a:t> 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44657"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58 %</a:t>
                      </a:r>
                    </a:p>
                  </a:txBody>
                  <a:tcPr marL="93269" marR="93269"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800" dirty="0"/>
                        <a:t>Vitality-live sperms</a:t>
                      </a:r>
                      <a:endParaRPr lang="ar-SA" sz="2800" dirty="0"/>
                    </a:p>
                  </a:txBody>
                  <a:tcPr marL="93269" marR="9326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0582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Management</a:t>
            </a:r>
            <a:endParaRPr lang="ar-SA" sz="4000" b="1" dirty="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0742"/>
            <a:ext cx="7620000" cy="5400600"/>
          </a:xfrm>
        </p:spPr>
        <p:txBody>
          <a:bodyPr>
            <a:normAutofit fontScale="85000" lnSpcReduction="10000"/>
          </a:bodyPr>
          <a:lstStyle/>
          <a:p>
            <a:pPr marL="114300" indent="0" algn="l">
              <a:buNone/>
            </a:pPr>
            <a:r>
              <a:rPr lang="en-US" sz="3800" dirty="0">
                <a:solidFill>
                  <a:srgbClr val="FF0000"/>
                </a:solidFill>
              </a:rPr>
              <a:t>       Treatment is directed towards cause</a:t>
            </a:r>
          </a:p>
          <a:p>
            <a:pPr marL="114300" indent="0" algn="l">
              <a:buNone/>
            </a:pPr>
            <a:endParaRPr lang="en-US" sz="3300" dirty="0">
              <a:solidFill>
                <a:srgbClr val="00B0F0"/>
              </a:solidFill>
            </a:endParaRPr>
          </a:p>
          <a:p>
            <a:pPr marL="114300" indent="0" algn="l">
              <a:buNone/>
            </a:pPr>
            <a:r>
              <a:rPr lang="en-US" sz="3300" dirty="0">
                <a:solidFill>
                  <a:srgbClr val="FF0000"/>
                </a:solidFill>
              </a:rPr>
              <a:t>Ensure adequate &amp; timely intercourse. </a:t>
            </a:r>
            <a:r>
              <a:rPr lang="en-US" sz="3300" dirty="0"/>
              <a:t>(D 12-16)</a:t>
            </a:r>
          </a:p>
          <a:p>
            <a:pPr marL="114300" indent="0" algn="l">
              <a:buNone/>
            </a:pPr>
            <a:r>
              <a:rPr lang="en-US" sz="3300" u="sng" dirty="0">
                <a:solidFill>
                  <a:srgbClr val="0070C0"/>
                </a:solidFill>
              </a:rPr>
              <a:t>-Ovulation induction(OI): </a:t>
            </a:r>
            <a:r>
              <a:rPr lang="en-US" sz="3300" dirty="0"/>
              <a:t>( Anovulation, idiopathic)</a:t>
            </a:r>
          </a:p>
          <a:p>
            <a:pPr marL="114300" indent="0" algn="l">
              <a:buNone/>
            </a:pPr>
            <a:r>
              <a:rPr lang="en-US" sz="3300" dirty="0">
                <a:solidFill>
                  <a:srgbClr val="0070C0"/>
                </a:solidFill>
              </a:rPr>
              <a:t>-</a:t>
            </a:r>
            <a:r>
              <a:rPr lang="en-US" sz="3300" u="sng" dirty="0">
                <a:solidFill>
                  <a:srgbClr val="0070C0"/>
                </a:solidFill>
              </a:rPr>
              <a:t>Intrauterine insemination (IUI) </a:t>
            </a:r>
            <a:r>
              <a:rPr lang="en-US" sz="3300" dirty="0"/>
              <a:t>(Unresponsive to OI, mild to moderate male factor)</a:t>
            </a:r>
          </a:p>
          <a:p>
            <a:pPr marL="114300" indent="0" algn="l">
              <a:buNone/>
            </a:pPr>
            <a:r>
              <a:rPr lang="en-US" sz="3300" dirty="0"/>
              <a:t>-</a:t>
            </a:r>
            <a:r>
              <a:rPr lang="en-US" sz="3300" u="sng" dirty="0">
                <a:solidFill>
                  <a:srgbClr val="0070C0"/>
                </a:solidFill>
              </a:rPr>
              <a:t>In Vitro fertilization (IVF), Intracytoplasmic sperm injection (ICSI)</a:t>
            </a:r>
          </a:p>
          <a:p>
            <a:pPr marL="114300" indent="0" algn="l">
              <a:buNone/>
            </a:pPr>
            <a:r>
              <a:rPr lang="en-US" sz="3300" dirty="0"/>
              <a:t>If no success in pregnancy from the previous modalities, tubal pathology, old age women, male factor. </a:t>
            </a:r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2080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003232" cy="5400600"/>
          </a:xfrm>
        </p:spPr>
        <p:txBody>
          <a:bodyPr>
            <a:normAutofit/>
          </a:bodyPr>
          <a:lstStyle/>
          <a:p>
            <a:pPr marL="114300" indent="0" algn="l">
              <a:buNone/>
            </a:pPr>
            <a:r>
              <a:rPr lang="en-US" sz="3200" u="sng" dirty="0">
                <a:solidFill>
                  <a:srgbClr val="0070C0"/>
                </a:solidFill>
              </a:rPr>
              <a:t>-ICSI </a:t>
            </a:r>
            <a:r>
              <a:rPr lang="en-US" sz="3200" dirty="0"/>
              <a:t>For Sperm problems &amp; fertilization problems </a:t>
            </a:r>
          </a:p>
          <a:p>
            <a:pPr marL="114300" indent="0" algn="l">
              <a:buNone/>
            </a:pPr>
            <a:endParaRPr lang="en-US" sz="3200" u="sng" dirty="0">
              <a:solidFill>
                <a:srgbClr val="0070C0"/>
              </a:solidFill>
            </a:endParaRPr>
          </a:p>
          <a:p>
            <a:pPr marL="114300" indent="0" algn="l">
              <a:buNone/>
            </a:pPr>
            <a:r>
              <a:rPr lang="en-US" sz="3200" u="sng" dirty="0">
                <a:solidFill>
                  <a:srgbClr val="0070C0"/>
                </a:solidFill>
              </a:rPr>
              <a:t>-Surgical sperm retrieval (male factor)</a:t>
            </a:r>
            <a:r>
              <a:rPr lang="en-US" sz="3200" dirty="0"/>
              <a:t> Poor semen analysis and used in ICSI</a:t>
            </a:r>
            <a:endParaRPr lang="en-US" sz="3200" u="sng" dirty="0">
              <a:solidFill>
                <a:srgbClr val="0070C0"/>
              </a:solidFill>
            </a:endParaRPr>
          </a:p>
          <a:p>
            <a:pPr marL="114300" indent="0" algn="l">
              <a:buNone/>
            </a:pPr>
            <a:endParaRPr lang="en-US" sz="3200" u="sng" dirty="0">
              <a:solidFill>
                <a:srgbClr val="0070C0"/>
              </a:solidFill>
            </a:endParaRPr>
          </a:p>
          <a:p>
            <a:pPr marL="114300" indent="0" algn="l">
              <a:buNone/>
            </a:pPr>
            <a:r>
              <a:rPr lang="en-US" sz="3200" u="sng" dirty="0">
                <a:solidFill>
                  <a:srgbClr val="0070C0"/>
                </a:solidFill>
              </a:rPr>
              <a:t>- Cryopreservation of gametes</a:t>
            </a:r>
          </a:p>
          <a:p>
            <a:pPr marL="114300" indent="0" algn="l">
              <a:buNone/>
            </a:pPr>
            <a:r>
              <a:rPr lang="en-US" sz="3200" dirty="0"/>
              <a:t>   “preserving fertility in oncology patients” </a:t>
            </a:r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2288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>
                <a:latin typeface="+mn-lt"/>
              </a:rPr>
              <a:t>Ovulation induction Drugs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204048"/>
          </a:xfrm>
        </p:spPr>
        <p:txBody>
          <a:bodyPr>
            <a:normAutofit fontScale="92500" lnSpcReduction="10000"/>
          </a:bodyPr>
          <a:lstStyle/>
          <a:p>
            <a:pPr marL="114300" indent="0" algn="l">
              <a:buNone/>
            </a:pPr>
            <a:r>
              <a:rPr lang="en-US" sz="3000" b="1" dirty="0"/>
              <a:t>Oral</a:t>
            </a:r>
          </a:p>
          <a:p>
            <a:pPr marL="114300" indent="0" algn="l">
              <a:buNone/>
            </a:pPr>
            <a:r>
              <a:rPr lang="en-US" sz="3000" dirty="0"/>
              <a:t>-Clomiphene citrate (CC) anti-estrogen agent</a:t>
            </a:r>
          </a:p>
          <a:p>
            <a:pPr marL="114300" indent="0" algn="l">
              <a:buNone/>
            </a:pPr>
            <a:r>
              <a:rPr lang="en-US" sz="3000" dirty="0"/>
              <a:t> -Aromatase inhibitor  (Letrozole)</a:t>
            </a:r>
          </a:p>
          <a:p>
            <a:pPr marL="114300" indent="0" algn="l">
              <a:buNone/>
            </a:pPr>
            <a:r>
              <a:rPr lang="en-US" sz="3000" dirty="0"/>
              <a:t>- Metformin</a:t>
            </a:r>
          </a:p>
          <a:p>
            <a:pPr marL="114300" indent="0" algn="l">
              <a:buNone/>
            </a:pPr>
            <a:endParaRPr lang="en-US" sz="3000" dirty="0"/>
          </a:p>
          <a:p>
            <a:pPr marL="114300" indent="0" algn="l">
              <a:buNone/>
            </a:pPr>
            <a:r>
              <a:rPr lang="en-US" sz="3000" b="1" dirty="0"/>
              <a:t>Injectable</a:t>
            </a:r>
          </a:p>
          <a:p>
            <a:pPr algn="l">
              <a:buFontTx/>
              <a:buChar char="-"/>
            </a:pPr>
            <a:r>
              <a:rPr lang="en-US" sz="3000" dirty="0"/>
              <a:t>Gonadotropins</a:t>
            </a:r>
          </a:p>
          <a:p>
            <a:pPr algn="l">
              <a:buFontTx/>
              <a:buChar char="-"/>
            </a:pPr>
            <a:endParaRPr lang="en-US" sz="3000" b="1" dirty="0"/>
          </a:p>
          <a:p>
            <a:pPr marL="114300" indent="0" algn="l">
              <a:buNone/>
            </a:pPr>
            <a:r>
              <a:rPr lang="en-US" sz="3000" b="1" dirty="0"/>
              <a:t>Laparoscopic ovarian drilling </a:t>
            </a:r>
            <a:r>
              <a:rPr lang="en-US" sz="3000" dirty="0"/>
              <a:t>by diathermy or laser is a surgical treatment to induce ovulation in anovulatory PCOS patients. </a:t>
            </a:r>
          </a:p>
          <a:p>
            <a:pPr algn="l">
              <a:buFontTx/>
              <a:buChar char="-"/>
            </a:pPr>
            <a:endParaRPr lang="en-US" sz="3000" dirty="0"/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2881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7620000" cy="864096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D1282E"/>
                </a:solidFill>
                <a:latin typeface="+mn-lt"/>
              </a:rPr>
              <a:t>Intrauterine Insemination (IUI)</a:t>
            </a:r>
            <a:endParaRPr lang="ar-SA" sz="4000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2448272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200" dirty="0"/>
              <a:t>Stimulation with FSH to produce 2–3 mature follicles. </a:t>
            </a:r>
          </a:p>
          <a:p>
            <a:pPr algn="l" rtl="0"/>
            <a:r>
              <a:rPr lang="en-US" sz="3200" dirty="0"/>
              <a:t>A small sample of prepared sperm is instilled into the uterine cavity with a fine uterine catheter. </a:t>
            </a:r>
          </a:p>
          <a:p>
            <a:pPr algn="l" rtl="0"/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FD9C83-AF64-1A4D-97DB-3F2D8AB0AB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528" y="2852936"/>
            <a:ext cx="4248472" cy="40904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C3AD7D-01DC-D940-91DC-F21BD02DB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1"/>
            <a:ext cx="449885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2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74683"/>
            <a:ext cx="7620000" cy="648072"/>
          </a:xfrm>
        </p:spPr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In Vitro Fertilization</a:t>
            </a:r>
            <a:br>
              <a:rPr lang="en-US" sz="3200" b="1" dirty="0"/>
            </a:br>
            <a:br>
              <a:rPr lang="en-US" sz="3200" b="1" dirty="0"/>
            </a:br>
            <a:r>
              <a:rPr lang="en-US" sz="3200" b="1" dirty="0"/>
              <a:t> </a:t>
            </a:r>
            <a:r>
              <a:rPr lang="en-US" sz="3200" dirty="0">
                <a:solidFill>
                  <a:schemeClr val="tx1"/>
                </a:solidFill>
              </a:rPr>
              <a:t>Egg are retrieved from hyper-stimulated ovaries by TVS probe in Operation theater</a:t>
            </a:r>
            <a:br>
              <a:rPr lang="en-US" sz="2800" dirty="0"/>
            </a:br>
            <a:endParaRPr lang="ar-S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3120" lvl="8" indent="0" algn="l" rtl="0">
              <a:buNone/>
            </a:pPr>
            <a:endParaRPr lang="ar-SA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76D28A-4EA5-A945-B046-98FFDDF175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884" y="2841916"/>
            <a:ext cx="5688632" cy="354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4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53072-C11A-284B-97A1-8C1B54B5B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432" y="980728"/>
            <a:ext cx="7620000" cy="1143000"/>
          </a:xfrm>
        </p:spPr>
        <p:txBody>
          <a:bodyPr/>
          <a:lstStyle/>
          <a:p>
            <a:pPr defTabSz="914400" rtl="0" eaLnBrk="1" latinLnBrk="0" hangingPunct="1">
              <a:spcBef>
                <a:spcPct val="0"/>
              </a:spcBef>
              <a:buNone/>
            </a:pPr>
            <a:r>
              <a:rPr lang="en-US" sz="4000" b="1" dirty="0">
                <a:latin typeface="+mn-lt"/>
              </a:rPr>
              <a:t>IVF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E59135-1D70-AE46-9D9C-FAF45F48E2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7620000" cy="5165724"/>
          </a:xfrm>
        </p:spPr>
        <p:txBody>
          <a:bodyPr/>
          <a:lstStyle/>
          <a:p>
            <a:pPr algn="l" rtl="0"/>
            <a:endParaRPr lang="en-US" sz="2400" dirty="0"/>
          </a:p>
          <a:p>
            <a:pPr algn="l" rtl="0"/>
            <a:r>
              <a:rPr lang="en-US" sz="2800" dirty="0"/>
              <a:t>Eggs are incubated in lab with sperms to get fertilized</a:t>
            </a:r>
          </a:p>
          <a:p>
            <a:pPr algn="l" rtl="0"/>
            <a:endParaRPr lang="en-US" sz="2800" dirty="0"/>
          </a:p>
          <a:p>
            <a:pPr algn="l" rtl="0"/>
            <a:r>
              <a:rPr lang="en-US" sz="2800" dirty="0"/>
              <a:t>When fertilization occurs ➡ fertilized embryo(s) starts dividing ➡ It is then replaced into the uterine cavity. </a:t>
            </a:r>
          </a:p>
          <a:p>
            <a:pPr marL="114300" indent="0" algn="l" rtl="0">
              <a:buNone/>
            </a:pPr>
            <a:endParaRPr lang="en-US" sz="2800" dirty="0"/>
          </a:p>
          <a:p>
            <a:pPr algn="l" rtl="0"/>
            <a:r>
              <a:rPr lang="en-US" sz="2800" dirty="0"/>
              <a:t>Approximately 2 weeks after embryo transfer, a pregnancy test is performed to check for successful implantation. </a:t>
            </a:r>
          </a:p>
          <a:p>
            <a: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56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"/>
            <a:ext cx="7620000" cy="490066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124744"/>
            <a:ext cx="7393632" cy="5616624"/>
          </a:xfrm>
        </p:spPr>
        <p:txBody>
          <a:bodyPr>
            <a:normAutofit/>
          </a:bodyPr>
          <a:lstStyle/>
          <a:p>
            <a:pPr marL="114300" indent="0" algn="l" rtl="0">
              <a:buNone/>
            </a:pPr>
            <a:r>
              <a:rPr lang="en-US" sz="3200" b="1" dirty="0">
                <a:solidFill>
                  <a:srgbClr val="0070C0"/>
                </a:solidFill>
              </a:rPr>
              <a:t>Subfertility:</a:t>
            </a:r>
          </a:p>
          <a:p>
            <a:pPr marL="114300" indent="0" algn="l" rtl="0">
              <a:buNone/>
            </a:pPr>
            <a:r>
              <a:rPr lang="en-US" sz="3200" dirty="0"/>
              <a:t>Failure of a couple to conceive after regular, unprotected  sexual intercourse for one  year</a:t>
            </a:r>
          </a:p>
          <a:p>
            <a:pPr marL="114300" lvl="0" indent="0" algn="l">
              <a:buNone/>
            </a:pPr>
            <a:r>
              <a:rPr lang="en-US" sz="3200" b="1" dirty="0">
                <a:solidFill>
                  <a:srgbClr val="0070C0"/>
                </a:solidFill>
              </a:rPr>
              <a:t>Primary subfertility:</a:t>
            </a:r>
          </a:p>
          <a:p>
            <a:pPr marL="114300" lvl="0" indent="0" algn="l">
              <a:buNone/>
            </a:pPr>
            <a:r>
              <a:rPr lang="en-US" sz="3200" dirty="0"/>
              <a:t> Couples who have </a:t>
            </a:r>
            <a:r>
              <a:rPr lang="en-US" sz="3200" dirty="0">
                <a:solidFill>
                  <a:srgbClr val="000000"/>
                </a:solidFill>
              </a:rPr>
              <a:t>never conceived.</a:t>
            </a:r>
          </a:p>
          <a:p>
            <a:pPr marL="114300" lvl="0" indent="0" algn="l">
              <a:buNone/>
            </a:pPr>
            <a:r>
              <a:rPr lang="en-US" sz="3200" b="1" dirty="0">
                <a:solidFill>
                  <a:srgbClr val="0070C0"/>
                </a:solidFill>
              </a:rPr>
              <a:t>Secondary subfertility:</a:t>
            </a:r>
          </a:p>
          <a:p>
            <a:pPr marL="114300" lvl="0" indent="0" algn="l">
              <a:buNone/>
            </a:pPr>
            <a:r>
              <a:rPr lang="en-US" sz="3200" dirty="0">
                <a:solidFill>
                  <a:srgbClr val="000000"/>
                </a:solidFill>
              </a:rPr>
              <a:t>Couples who have previously conceived.</a:t>
            </a:r>
          </a:p>
          <a:p>
            <a:pPr marL="114300" indent="0" algn="l">
              <a:buNone/>
            </a:pPr>
            <a:endParaRPr lang="en-US" sz="3600" dirty="0"/>
          </a:p>
          <a:p>
            <a:pPr marL="114300" indent="0" algn="l" rtl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54641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latin typeface="+mn-lt"/>
              </a:rPr>
              <a:t>Surgical Management of infertility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l">
              <a:buNone/>
            </a:pPr>
            <a:r>
              <a:rPr lang="en-US" dirty="0"/>
              <a:t> -</a:t>
            </a:r>
            <a:r>
              <a:rPr lang="en-US" sz="3200" dirty="0"/>
              <a:t>Laparoscopic surgery for ovarian drilling</a:t>
            </a:r>
          </a:p>
          <a:p>
            <a:pPr marL="114300" indent="0" algn="l">
              <a:buNone/>
            </a:pPr>
            <a:r>
              <a:rPr lang="en-US" sz="3200" dirty="0"/>
              <a:t>-Procedures for improving tubal patency</a:t>
            </a:r>
          </a:p>
          <a:p>
            <a:pPr marL="114300" indent="0" algn="l">
              <a:buNone/>
            </a:pPr>
            <a:r>
              <a:rPr lang="en-US" sz="3200" dirty="0"/>
              <a:t>-Salpingectomy for hydrosalpinx before IVF</a:t>
            </a:r>
          </a:p>
          <a:p>
            <a:pPr marL="114300" indent="0" algn="l">
              <a:buNone/>
            </a:pPr>
            <a:r>
              <a:rPr lang="en-US" sz="3200" dirty="0"/>
              <a:t>Surgical resection (</a:t>
            </a:r>
            <a:r>
              <a:rPr lang="en-US" sz="3200" dirty="0" err="1"/>
              <a:t>e.g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B0F0"/>
                </a:solidFill>
              </a:rPr>
              <a:t>endometriosis)</a:t>
            </a:r>
          </a:p>
          <a:p>
            <a:pPr marL="114300" indent="0" algn="l">
              <a:buNone/>
            </a:pPr>
            <a:endParaRPr lang="en-US" sz="3200" dirty="0">
              <a:solidFill>
                <a:srgbClr val="00B0F0"/>
              </a:solidFill>
            </a:endParaRPr>
          </a:p>
          <a:p>
            <a:pPr marL="114300" indent="0" algn="l">
              <a:buNone/>
            </a:pPr>
            <a:r>
              <a:rPr lang="en-US" sz="3200" dirty="0"/>
              <a:t>-Surgical correction should be considered when a </a:t>
            </a:r>
            <a:r>
              <a:rPr lang="en-US" sz="3200" dirty="0">
                <a:solidFill>
                  <a:srgbClr val="00B0F0"/>
                </a:solidFill>
              </a:rPr>
              <a:t>submucous fibroid, endometrial polyp, septate uterus, or uterine synechiae </a:t>
            </a:r>
            <a:r>
              <a:rPr lang="en-US" sz="3200" dirty="0"/>
              <a:t>are discovered in the setting of failure to conceive or recurrent pregnancy loss</a:t>
            </a:r>
          </a:p>
          <a:p>
            <a:pPr marL="114300" indent="0" algn="l">
              <a:buNone/>
            </a:pPr>
            <a:endParaRPr lang="en-US" sz="3200" dirty="0"/>
          </a:p>
          <a:p>
            <a:pPr marL="114300" indent="0" algn="l">
              <a:buNone/>
            </a:pPr>
            <a:endParaRPr lang="en-US" sz="3200" dirty="0"/>
          </a:p>
          <a:p>
            <a:pPr marL="114300" indent="0" algn="l">
              <a:buNone/>
            </a:pPr>
            <a:endParaRPr lang="en-US" sz="3200" b="1" dirty="0"/>
          </a:p>
          <a:p>
            <a:pPr marL="114300" indent="0" algn="l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7652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692696"/>
            <a:ext cx="6336704" cy="5708104"/>
          </a:xfrm>
        </p:spPr>
      </p:pic>
    </p:spTree>
    <p:extLst>
      <p:ext uri="{BB962C8B-B14F-4D97-AF65-F5344CB8AC3E}">
        <p14:creationId xmlns:p14="http://schemas.microsoft.com/office/powerpoint/2010/main" val="21059260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5A0B8-58BB-4A3C-51D9-7FA58A3AD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hankyou Pictures | Download Free Images on Unsplash">
            <a:extLst>
              <a:ext uri="{FF2B5EF4-FFF2-40B4-BE49-F238E27FC236}">
                <a16:creationId xmlns:a16="http://schemas.microsoft.com/office/drawing/2014/main" id="{DC14C209-41AB-867F-9BA7-C2E90FADA5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4664"/>
            <a:ext cx="8460431" cy="589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907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37F85-5EEE-0D4E-B1E3-B709119A3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92" y="977645"/>
            <a:ext cx="3387487" cy="1143000"/>
          </a:xfrm>
        </p:spPr>
        <p:txBody>
          <a:bodyPr/>
          <a:lstStyle/>
          <a:p>
            <a:pPr rtl="0"/>
            <a:r>
              <a:rPr lang="en-US" dirty="0"/>
              <a:t>Conception</a:t>
            </a:r>
            <a:br>
              <a:rPr lang="en-US" dirty="0"/>
            </a:br>
            <a:r>
              <a:rPr lang="en-US" dirty="0"/>
              <a:t>        or</a:t>
            </a:r>
            <a:br>
              <a:rPr lang="en-US" dirty="0"/>
            </a:br>
            <a:r>
              <a:rPr lang="en-US" dirty="0"/>
              <a:t>Fertilization</a:t>
            </a:r>
          </a:p>
        </p:txBody>
      </p:sp>
      <p:pic>
        <p:nvPicPr>
          <p:cNvPr id="7" name="Content Placeholder 6" descr="A close up of a map&#10;&#10;Description automatically generated">
            <a:extLst>
              <a:ext uri="{FF2B5EF4-FFF2-40B4-BE49-F238E27FC236}">
                <a16:creationId xmlns:a16="http://schemas.microsoft.com/office/drawing/2014/main" id="{743EFA0D-7A9E-7A42-AE35-D73F6C8C90E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46" y="-82193"/>
            <a:ext cx="6075882" cy="4982264"/>
          </a:xfrm>
        </p:spPr>
      </p:pic>
      <p:pic>
        <p:nvPicPr>
          <p:cNvPr id="5" name="Picture 11" descr="sperm">
            <a:extLst>
              <a:ext uri="{FF2B5EF4-FFF2-40B4-BE49-F238E27FC236}">
                <a16:creationId xmlns:a16="http://schemas.microsoft.com/office/drawing/2014/main" id="{ED27569B-8DE0-504D-9352-CE8C047FADA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47819" y="4149080"/>
            <a:ext cx="3114884" cy="25538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2787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4584" y="274638"/>
            <a:ext cx="9505056" cy="1138138"/>
          </a:xfrm>
        </p:spPr>
        <p:txBody>
          <a:bodyPr/>
          <a:lstStyle/>
          <a:p>
            <a:pPr marL="342900" lvl="0" indent="-228600" algn="ctr" rtl="0">
              <a:spcBef>
                <a:spcPct val="20000"/>
              </a:spcBef>
            </a:pPr>
            <a:br>
              <a:rPr lang="en-US" sz="3600" b="1" spc="0" dirty="0">
                <a:solidFill>
                  <a:schemeClr val="tx2">
                    <a:lumMod val="75000"/>
                  </a:schemeClr>
                </a:solidFill>
                <a:latin typeface="Calibri"/>
              </a:rPr>
            </a:br>
            <a:r>
              <a:rPr lang="en-US" sz="3600" b="1" spc="0" dirty="0">
                <a:solidFill>
                  <a:schemeClr val="tx2">
                    <a:lumMod val="75000"/>
                  </a:schemeClr>
                </a:solidFill>
                <a:latin typeface="Calibri"/>
              </a:rPr>
              <a:t>Factors affecting natural conception rate </a:t>
            </a:r>
            <a:br>
              <a:rPr lang="en-US" sz="4000" spc="0" dirty="0">
                <a:solidFill>
                  <a:schemeClr val="tx2">
                    <a:lumMod val="75000"/>
                  </a:schemeClr>
                </a:solidFill>
                <a:latin typeface="Calibri"/>
              </a:rPr>
            </a:br>
            <a:endParaRPr lang="en-US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7620000" cy="5204048"/>
          </a:xfrm>
        </p:spPr>
        <p:txBody>
          <a:bodyPr>
            <a:normAutofit fontScale="92500" lnSpcReduction="10000"/>
          </a:bodyPr>
          <a:lstStyle/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1. Age: </a:t>
            </a:r>
            <a:r>
              <a:rPr lang="en-US" sz="3200" dirty="0"/>
              <a:t>Decline </a:t>
            </a:r>
            <a:r>
              <a:rPr lang="en-US" sz="3200" dirty="0">
                <a:solidFill>
                  <a:srgbClr val="000000"/>
                </a:solidFill>
              </a:rPr>
              <a:t>in female after 35 years</a:t>
            </a:r>
          </a:p>
          <a:p>
            <a:pPr marL="0" indent="0" algn="l" rtl="0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2. Smoking: </a:t>
            </a:r>
            <a:r>
              <a:rPr lang="en-US" sz="3200" dirty="0">
                <a:solidFill>
                  <a:srgbClr val="000000"/>
                </a:solidFill>
              </a:rPr>
              <a:t>Reduces </a:t>
            </a:r>
            <a:r>
              <a:rPr lang="en-US" sz="3200" dirty="0"/>
              <a:t>both females and male  </a:t>
            </a:r>
          </a:p>
          <a:p>
            <a:pPr mar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000000"/>
                </a:solidFill>
              </a:rPr>
              <a:t>                   fertility</a:t>
            </a:r>
          </a:p>
          <a:p>
            <a:pPr marL="0" indent="0" algn="l" rtl="0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3. Alcohol: </a:t>
            </a:r>
            <a:r>
              <a:rPr lang="en-US" sz="3200" dirty="0"/>
              <a:t>Excessive </a:t>
            </a:r>
            <a:r>
              <a:rPr lang="en-US" sz="3200" dirty="0">
                <a:solidFill>
                  <a:srgbClr val="000000"/>
                </a:solidFill>
              </a:rPr>
              <a:t>alcohol is harmful to  </a:t>
            </a:r>
          </a:p>
          <a:p>
            <a:pPr mar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000000"/>
                </a:solidFill>
              </a:rPr>
              <a:t>                the </a:t>
            </a:r>
            <a:r>
              <a:rPr lang="en-US" sz="3200" dirty="0"/>
              <a:t>fetus, can also affect sperm    </a:t>
            </a:r>
          </a:p>
          <a:p>
            <a:pPr marL="0" indent="0" algn="l" rtl="0">
              <a:buClr>
                <a:srgbClr val="7A7A7A"/>
              </a:buClr>
              <a:buNone/>
            </a:pPr>
            <a:r>
              <a:rPr lang="en-US" sz="3200" dirty="0"/>
              <a:t>                quality </a:t>
            </a:r>
            <a:endParaRPr lang="en-US" sz="3200" dirty="0">
              <a:solidFill>
                <a:srgbClr val="000000"/>
              </a:solidFill>
            </a:endParaRPr>
          </a:p>
          <a:p>
            <a:pPr marL="0" lvl="0" indent="0" algn="l" rtl="0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4. Coital frequency: </a:t>
            </a:r>
            <a:r>
              <a:rPr lang="en-US" sz="3200" dirty="0">
                <a:solidFill>
                  <a:srgbClr val="000000"/>
                </a:solidFill>
              </a:rPr>
              <a:t>Adequate frequency is </a:t>
            </a:r>
            <a:r>
              <a:rPr lang="en-US" sz="3200" dirty="0"/>
              <a:t>two  </a:t>
            </a:r>
          </a:p>
          <a:p>
            <a:pPr marL="0" lvl="0" indent="0" algn="l" rtl="0">
              <a:buClr>
                <a:srgbClr val="7A7A7A"/>
              </a:buClr>
              <a:buNone/>
            </a:pPr>
            <a:r>
              <a:rPr lang="en-US" sz="3200" dirty="0"/>
              <a:t>                to three times per week. </a:t>
            </a:r>
          </a:p>
          <a:p>
            <a:pPr marL="0" lv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C00000"/>
                </a:solidFill>
              </a:rPr>
              <a:t>    Stress and anxiety may reduce libido and    </a:t>
            </a:r>
          </a:p>
          <a:p>
            <a:pPr marL="0" lv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C00000"/>
                </a:solidFill>
              </a:rPr>
              <a:t>    coital frequency</a:t>
            </a:r>
          </a:p>
          <a:p>
            <a:pPr marL="11430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71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68" y="-315416"/>
            <a:ext cx="8530480" cy="360040"/>
          </a:xfrm>
        </p:spPr>
        <p:txBody>
          <a:bodyPr/>
          <a:lstStyle/>
          <a:p>
            <a:pPr algn="ctr"/>
            <a:br>
              <a:rPr lang="en-US" sz="40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br>
              <a:rPr lang="en-US" sz="40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68" y="430932"/>
            <a:ext cx="8280920" cy="6598468"/>
          </a:xfrm>
        </p:spPr>
        <p:txBody>
          <a:bodyPr>
            <a:normAutofit lnSpcReduction="10000"/>
          </a:bodyPr>
          <a:lstStyle/>
          <a:p>
            <a:pPr marL="114300" indent="0" algn="l" rtl="0">
              <a:buClr>
                <a:schemeClr val="tx1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5. </a:t>
            </a:r>
            <a:r>
              <a:rPr lang="en-US" sz="3000" b="1" dirty="0">
                <a:solidFill>
                  <a:srgbClr val="0070C0"/>
                </a:solidFill>
              </a:rPr>
              <a:t>Body mass index </a:t>
            </a:r>
            <a:r>
              <a:rPr lang="en-US" sz="3000" dirty="0">
                <a:solidFill>
                  <a:srgbClr val="0070C0"/>
                </a:solidFill>
              </a:rPr>
              <a:t>of </a:t>
            </a:r>
            <a:r>
              <a:rPr lang="en-US" sz="3000" dirty="0">
                <a:solidFill>
                  <a:srgbClr val="FF0000"/>
                </a:solidFill>
              </a:rPr>
              <a:t>&lt;19 or &gt;29 </a:t>
            </a:r>
            <a:r>
              <a:rPr lang="en-US" sz="3000" dirty="0"/>
              <a:t>is unfavorable </a:t>
            </a:r>
          </a:p>
          <a:p>
            <a:pPr marL="114300" indent="0" algn="l" rtl="0">
              <a:buClr>
                <a:schemeClr val="tx1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6. Occupational hazards:</a:t>
            </a:r>
            <a:r>
              <a:rPr lang="en-US" sz="3000" b="1" dirty="0">
                <a:solidFill>
                  <a:srgbClr val="0070C0"/>
                </a:solidFill>
              </a:rPr>
              <a:t> </a:t>
            </a:r>
            <a:r>
              <a:rPr lang="en-US" sz="3000" dirty="0"/>
              <a:t>Exposure to chemicals  </a:t>
            </a:r>
          </a:p>
          <a:p>
            <a:pPr marL="114300" indent="0" algn="l" rtl="0">
              <a:buClr>
                <a:schemeClr val="tx1"/>
              </a:buClr>
              <a:buNone/>
            </a:pPr>
            <a:r>
              <a:rPr lang="en-US" sz="3000" dirty="0"/>
              <a:t>     &amp; radiation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3200" b="1" dirty="0">
                <a:solidFill>
                  <a:srgbClr val="0070C0"/>
                </a:solidFill>
              </a:rPr>
              <a:t>7. Drugs: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3200" dirty="0">
                <a:solidFill>
                  <a:srgbClr val="000000"/>
                </a:solidFill>
              </a:rPr>
              <a:t>       </a:t>
            </a:r>
            <a:r>
              <a:rPr lang="en-US" sz="2800" dirty="0"/>
              <a:t>- Non-steroidal anti-inflammatory: Inhibit  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    ovulation.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- Chemotherapy: Destroys rapidly dividing cells 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    e.g. gametes.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- Cimetidine: Loss of libido, erectile dysfunction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- </a:t>
            </a:r>
            <a:r>
              <a:rPr lang="en-US" sz="2800" dirty="0" err="1"/>
              <a:t>Sulphasalazine</a:t>
            </a:r>
            <a:r>
              <a:rPr lang="en-US" sz="2800" dirty="0"/>
              <a:t>: Oligospermia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- Androgen injections: affects sperm quality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- </a:t>
            </a:r>
            <a:r>
              <a:rPr lang="en-US" sz="2800" dirty="0" err="1"/>
              <a:t>Furantoins</a:t>
            </a:r>
            <a:r>
              <a:rPr lang="en-US" sz="2800" dirty="0"/>
              <a:t> &amp; calcium channel blockers also       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r>
              <a:rPr lang="en-US" sz="2800" dirty="0"/>
              <a:t>          reduce sperm quality and/or function.</a:t>
            </a:r>
          </a:p>
          <a:p>
            <a:pPr marL="114300" lvl="0" indent="0" algn="l" rtl="0">
              <a:buClr>
                <a:srgbClr val="7A7A7A"/>
              </a:buClr>
              <a:buNone/>
            </a:pPr>
            <a:endParaRPr lang="en-US" sz="3000" dirty="0">
              <a:solidFill>
                <a:srgbClr val="00B0F0"/>
              </a:solidFill>
            </a:endParaRPr>
          </a:p>
          <a:p>
            <a:pPr marL="114300" indent="0" algn="l" rtl="0">
              <a:buNone/>
            </a:pPr>
            <a:endParaRPr lang="en-US" sz="3200" dirty="0"/>
          </a:p>
          <a:p>
            <a:pPr algn="l" rtl="0"/>
            <a:endParaRPr lang="en-US" sz="3200" dirty="0"/>
          </a:p>
          <a:p>
            <a:pPr marL="0" indent="0" algn="l" rtl="0">
              <a:buNone/>
            </a:pP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2245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Causes of infertility  </a:t>
            </a:r>
            <a:endParaRPr lang="ar-SA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7753672" cy="5976664"/>
          </a:xfrm>
        </p:spPr>
        <p:txBody>
          <a:bodyPr>
            <a:normAutofit fontScale="32500" lnSpcReduction="20000"/>
          </a:bodyPr>
          <a:lstStyle/>
          <a:p>
            <a:pPr marL="114300" indent="0" algn="l" rtl="0">
              <a:buNone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114300" indent="0" algn="l" rtl="0">
              <a:buNone/>
            </a:pPr>
            <a:r>
              <a:rPr lang="en-US" sz="8600" b="1" dirty="0">
                <a:solidFill>
                  <a:srgbClr val="FF0000"/>
                </a:solidFill>
              </a:rPr>
              <a:t>Female: </a:t>
            </a:r>
            <a:r>
              <a:rPr lang="en-US" sz="8600" b="1" dirty="0">
                <a:solidFill>
                  <a:srgbClr val="0070C0"/>
                </a:solidFill>
              </a:rPr>
              <a:t>40% of the cases </a:t>
            </a:r>
          </a:p>
          <a:p>
            <a:pPr marL="114300" indent="0" algn="l" rtl="0">
              <a:buNone/>
            </a:pPr>
            <a:r>
              <a:rPr lang="en-US" sz="8600" b="1" dirty="0">
                <a:solidFill>
                  <a:srgbClr val="0070C0"/>
                </a:solidFill>
              </a:rPr>
              <a:t>    </a:t>
            </a:r>
            <a:r>
              <a:rPr lang="en-US" sz="8600" b="1" dirty="0"/>
              <a:t> a. Ovulation problems </a:t>
            </a:r>
            <a:r>
              <a:rPr lang="en-US" sz="8600" dirty="0"/>
              <a:t>(impaired  </a:t>
            </a:r>
          </a:p>
          <a:p>
            <a:pPr marL="114300" indent="0" algn="l" rtl="0">
              <a:buNone/>
            </a:pPr>
            <a:r>
              <a:rPr lang="en-US" sz="8600" dirty="0"/>
              <a:t>       ovulation/anovulation), increased age , </a:t>
            </a:r>
          </a:p>
          <a:p>
            <a:pPr marL="114300" indent="0" algn="l" rtl="0">
              <a:buNone/>
            </a:pPr>
            <a:r>
              <a:rPr lang="en-US" sz="8600" dirty="0"/>
              <a:t>       reduced ovarian reserve, HPO axis dysfunction</a:t>
            </a:r>
            <a:endParaRPr lang="en-US" sz="8600" b="1" u="sng" dirty="0"/>
          </a:p>
          <a:p>
            <a:pPr marL="114300" indent="0" algn="l" rtl="0">
              <a:buNone/>
            </a:pPr>
            <a:r>
              <a:rPr lang="en-US" sz="8600" b="1" dirty="0"/>
              <a:t>     b. Tubal blockage </a:t>
            </a:r>
            <a:endParaRPr lang="en-US" sz="8600" b="1" u="sng" dirty="0"/>
          </a:p>
          <a:p>
            <a:pPr marL="114300" indent="0" algn="l" rtl="0">
              <a:buNone/>
            </a:pPr>
            <a:r>
              <a:rPr lang="en-US" sz="8600" b="1" dirty="0"/>
              <a:t>     c. Uterine factors </a:t>
            </a:r>
            <a:r>
              <a:rPr lang="en-US" sz="8600" dirty="0"/>
              <a:t>(fibroids, Endometrial </a:t>
            </a:r>
          </a:p>
          <a:p>
            <a:pPr marL="114300" indent="0" algn="l" rtl="0">
              <a:buNone/>
            </a:pPr>
            <a:r>
              <a:rPr lang="en-US" sz="8600" dirty="0"/>
              <a:t>        scarring/polyp, Cervical)</a:t>
            </a:r>
          </a:p>
          <a:p>
            <a:pPr marL="114300" indent="0" algn="l" rtl="0">
              <a:buNone/>
            </a:pPr>
            <a:r>
              <a:rPr lang="en-US" sz="8600" dirty="0"/>
              <a:t>﻿    </a:t>
            </a:r>
            <a:r>
              <a:rPr lang="en-US" sz="8600" b="1" dirty="0"/>
              <a:t> d. Medical </a:t>
            </a:r>
            <a:r>
              <a:rPr lang="en-US" sz="8600" b="1" dirty="0" err="1"/>
              <a:t>disordres</a:t>
            </a:r>
            <a:r>
              <a:rPr lang="en-US" sz="8600" dirty="0"/>
              <a:t>: diabetes, epilepsy, thyroid </a:t>
            </a:r>
          </a:p>
          <a:p>
            <a:pPr marL="114300" indent="0" algn="l" rtl="0">
              <a:buNone/>
            </a:pPr>
            <a:r>
              <a:rPr lang="en-US" sz="8600" dirty="0"/>
              <a:t>        and bowel diseases also contribute to  </a:t>
            </a:r>
          </a:p>
          <a:p>
            <a:pPr marL="114300" indent="0" algn="l" rtl="0">
              <a:buNone/>
            </a:pPr>
            <a:r>
              <a:rPr lang="en-US" sz="8600" dirty="0"/>
              <a:t>        subfertility</a:t>
            </a:r>
          </a:p>
          <a:p>
            <a:pPr marL="114300" indent="0" algn="l" rtl="0">
              <a:buNone/>
            </a:pPr>
            <a:endParaRPr lang="en-US" sz="8600" b="1" dirty="0">
              <a:solidFill>
                <a:srgbClr val="0070C0"/>
              </a:solidFill>
            </a:endParaRPr>
          </a:p>
          <a:p>
            <a:pPr marL="114300" indent="0" algn="l" rtl="0">
              <a:buNone/>
            </a:pPr>
            <a:r>
              <a:rPr lang="en-US" sz="8600" b="1" dirty="0">
                <a:solidFill>
                  <a:srgbClr val="FF0000"/>
                </a:solidFill>
              </a:rPr>
              <a:t>Male:</a:t>
            </a:r>
            <a:r>
              <a:rPr lang="en-US" sz="8600" b="1" dirty="0">
                <a:solidFill>
                  <a:srgbClr val="0070C0"/>
                </a:solidFill>
              </a:rPr>
              <a:t> 25-40% of the cases. </a:t>
            </a:r>
          </a:p>
          <a:p>
            <a:pPr marL="114300" indent="0" algn="l" rtl="0">
              <a:buNone/>
            </a:pPr>
            <a:r>
              <a:rPr lang="en-US" sz="8600" b="1" dirty="0">
                <a:solidFill>
                  <a:srgbClr val="FF0000"/>
                </a:solidFill>
              </a:rPr>
              <a:t>Unknown cause/ idiopathic: </a:t>
            </a:r>
            <a:r>
              <a:rPr lang="en-US" sz="8600" b="1" dirty="0">
                <a:solidFill>
                  <a:srgbClr val="0070C0"/>
                </a:solidFill>
              </a:rPr>
              <a:t>15-20%</a:t>
            </a:r>
          </a:p>
          <a:p>
            <a:pPr algn="l" rtl="0"/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87490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228600" algn="ctr" rtl="0">
              <a:spcBef>
                <a:spcPct val="20000"/>
              </a:spcBef>
            </a:pPr>
            <a:br>
              <a:rPr lang="en-US" sz="4000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  <a:t>Female: Impaired ovulation</a:t>
            </a:r>
            <a:br>
              <a:rPr lang="en-US" sz="4000" b="1" spc="0" dirty="0">
                <a:solidFill>
                  <a:srgbClr val="D1282E">
                    <a:lumMod val="75000"/>
                  </a:srgbClr>
                </a:solidFill>
                <a:latin typeface="Calibri"/>
              </a:rPr>
            </a:b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699992"/>
          </a:xfrm>
        </p:spPr>
        <p:txBody>
          <a:bodyPr>
            <a:normAutofit/>
          </a:bodyPr>
          <a:lstStyle/>
          <a:p>
            <a:pPr lvl="0" algn="l" rtl="0">
              <a:buClr>
                <a:srgbClr val="7A7A7A"/>
              </a:buClr>
            </a:pPr>
            <a:r>
              <a:rPr lang="en-US" sz="3200" dirty="0">
                <a:solidFill>
                  <a:srgbClr val="0070C0"/>
                </a:solidFill>
              </a:rPr>
              <a:t>BMI: If &gt;29 or &lt;19</a:t>
            </a:r>
          </a:p>
          <a:p>
            <a:pPr lvl="0" algn="l" rtl="0">
              <a:buClr>
                <a:srgbClr val="7A7A7A"/>
              </a:buClr>
            </a:pPr>
            <a:r>
              <a:rPr lang="en-US" sz="3200" dirty="0">
                <a:solidFill>
                  <a:srgbClr val="0070C0"/>
                </a:solidFill>
              </a:rPr>
              <a:t> Polycystic ovarian syndrome: </a:t>
            </a:r>
            <a:r>
              <a:rPr lang="en-US" sz="3200" dirty="0"/>
              <a:t>commonest cause </a:t>
            </a:r>
          </a:p>
          <a:p>
            <a:pPr lvl="0" algn="l" rtl="0">
              <a:buClr>
                <a:srgbClr val="7A7A7A"/>
              </a:buClr>
            </a:pPr>
            <a:r>
              <a:rPr lang="en-US" sz="3200" dirty="0">
                <a:solidFill>
                  <a:srgbClr val="0070C0"/>
                </a:solidFill>
              </a:rPr>
              <a:t>Hyper- or hypothyroidism </a:t>
            </a:r>
          </a:p>
          <a:p>
            <a:pPr lvl="0" algn="l" rtl="0">
              <a:buClr>
                <a:srgbClr val="7A7A7A"/>
              </a:buClr>
            </a:pPr>
            <a:r>
              <a:rPr lang="en-US" sz="3200" dirty="0">
                <a:solidFill>
                  <a:srgbClr val="0070C0"/>
                </a:solidFill>
              </a:rPr>
              <a:t> Hyperprolactinemia</a:t>
            </a:r>
          </a:p>
          <a:p>
            <a:pPr lvl="0" algn="l" rtl="0">
              <a:buClr>
                <a:srgbClr val="7A7A7A"/>
              </a:buClr>
            </a:pPr>
            <a:r>
              <a:rPr lang="en-US" sz="3200" dirty="0">
                <a:solidFill>
                  <a:srgbClr val="0070C0"/>
                </a:solidFill>
              </a:rPr>
              <a:t>Premature ovarian failure</a:t>
            </a:r>
          </a:p>
          <a:p>
            <a:pPr marL="114300" indent="0" algn="l" rtl="0">
              <a:buClr>
                <a:srgbClr val="7A7A7A"/>
              </a:buClr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14300" lvl="0" indent="0" algn="l" rtl="0">
              <a:buClr>
                <a:srgbClr val="7A7A7A"/>
              </a:buClr>
              <a:buNone/>
            </a:pPr>
            <a:endParaRPr lang="en-US" sz="3200" dirty="0">
              <a:solidFill>
                <a:srgbClr val="000000"/>
              </a:solidFill>
            </a:endParaRPr>
          </a:p>
          <a:p>
            <a:pPr marL="114300" indent="0" algn="l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69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3514</TotalTime>
  <Words>1555</Words>
  <Application>Microsoft Office PowerPoint</Application>
  <PresentationFormat>On-screen Show (4:3)</PresentationFormat>
  <Paragraphs>262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Cambria</vt:lpstr>
      <vt:lpstr>Adjacency</vt:lpstr>
      <vt:lpstr>PowerPoint Presentation</vt:lpstr>
      <vt:lpstr>       SUBFERTILITY</vt:lpstr>
      <vt:lpstr>             Learning Objectives  </vt:lpstr>
      <vt:lpstr>Definition</vt:lpstr>
      <vt:lpstr>Conception         or Fertilization</vt:lpstr>
      <vt:lpstr> Factors affecting natural conception rate  </vt:lpstr>
      <vt:lpstr>  </vt:lpstr>
      <vt:lpstr>Causes of infertility  </vt:lpstr>
      <vt:lpstr> Female: Impaired ovulation </vt:lpstr>
      <vt:lpstr>  Polycystic ovarian syndrome (PCOS) </vt:lpstr>
      <vt:lpstr>PowerPoint Presentation</vt:lpstr>
      <vt:lpstr> Diagnosis of PCOS is based on a score of two out of three features </vt:lpstr>
      <vt:lpstr>   Female: Tubal blockage   </vt:lpstr>
      <vt:lpstr> Female: Uterine factors  </vt:lpstr>
      <vt:lpstr>Cervical factor</vt:lpstr>
      <vt:lpstr>Causes of male subfertility</vt:lpstr>
      <vt:lpstr>PowerPoint Presentation</vt:lpstr>
      <vt:lpstr>Spermatogenesis</vt:lpstr>
      <vt:lpstr>PowerPoint Presentation</vt:lpstr>
      <vt:lpstr> Key points  in history and examination of infertile couple    </vt:lpstr>
      <vt:lpstr>Key points  in history and examination of infertile couple (contd.)</vt:lpstr>
      <vt:lpstr> Key points  in history and examination of infertile couple (contd.)  </vt:lpstr>
      <vt:lpstr> Investigations for female </vt:lpstr>
      <vt:lpstr> Investigations (contd.) </vt:lpstr>
      <vt:lpstr>Investigations (contd.) </vt:lpstr>
      <vt:lpstr>Investigations (contd.) </vt:lpstr>
      <vt:lpstr>Laparoscopy with chromotubation (dye instillation) </vt:lpstr>
      <vt:lpstr>PowerPoint Presentation</vt:lpstr>
      <vt:lpstr>PowerPoint Presentation</vt:lpstr>
      <vt:lpstr>PowerPoint Presentation</vt:lpstr>
      <vt:lpstr>PowerPoint Presentation</vt:lpstr>
      <vt:lpstr>Investigations for male</vt:lpstr>
      <vt:lpstr>        Normal parameters for semen analysis (WHO criteria)</vt:lpstr>
      <vt:lpstr>Management</vt:lpstr>
      <vt:lpstr>Management</vt:lpstr>
      <vt:lpstr>Ovulation induction Drugs</vt:lpstr>
      <vt:lpstr>Intrauterine Insemination (IUI)</vt:lpstr>
      <vt:lpstr>In Vitro Fertilization   Egg are retrieved from hyper-stimulated ovaries by TVS probe in Operation theater </vt:lpstr>
      <vt:lpstr>IVF</vt:lpstr>
      <vt:lpstr>Surgical Management of infertility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Infertility &amp; hirsutism </dc:title>
  <dc:creator>Lenovo</dc:creator>
  <cp:lastModifiedBy>Lenovo</cp:lastModifiedBy>
  <cp:revision>320</cp:revision>
  <dcterms:created xsi:type="dcterms:W3CDTF">2015-08-30T06:24:26Z</dcterms:created>
  <dcterms:modified xsi:type="dcterms:W3CDTF">2022-05-23T19:32:09Z</dcterms:modified>
</cp:coreProperties>
</file>