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305" r:id="rId9"/>
    <p:sldId id="307" r:id="rId10"/>
    <p:sldId id="288" r:id="rId11"/>
    <p:sldId id="299" r:id="rId12"/>
    <p:sldId id="304" r:id="rId13"/>
    <p:sldId id="298" r:id="rId14"/>
    <p:sldId id="293" r:id="rId15"/>
    <p:sldId id="303" r:id="rId16"/>
    <p:sldId id="294" r:id="rId17"/>
    <p:sldId id="295" r:id="rId18"/>
    <p:sldId id="297" r:id="rId19"/>
    <p:sldId id="292" r:id="rId20"/>
    <p:sldId id="265" r:id="rId21"/>
    <p:sldId id="266" r:id="rId22"/>
    <p:sldId id="306" r:id="rId23"/>
    <p:sldId id="308" r:id="rId24"/>
    <p:sldId id="309" r:id="rId25"/>
    <p:sldId id="310" r:id="rId26"/>
    <p:sldId id="287" r:id="rId27"/>
    <p:sldId id="311" r:id="rId28"/>
    <p:sldId id="312" r:id="rId29"/>
    <p:sldId id="282" r:id="rId30"/>
    <p:sldId id="283" r:id="rId31"/>
    <p:sldId id="284" r:id="rId32"/>
    <p:sldId id="289" r:id="rId33"/>
    <p:sldId id="29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327E98-1E10-4206-B57E-F81244DDD533}" type="doc">
      <dgm:prSet loTypeId="urn:microsoft.com/office/officeart/2005/8/layout/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7648B2A-33ED-4028-B2F3-B4F524D3762B}">
      <dgm:prSet phldrT="[Text]"/>
      <dgm:spPr/>
      <dgm:t>
        <a:bodyPr/>
        <a:lstStyle/>
        <a:p>
          <a:r>
            <a:rPr lang="en-US" dirty="0" smtClean="0"/>
            <a:t>70</a:t>
          </a:r>
          <a:r>
            <a:rPr lang="en-US" dirty="0"/>
            <a:t>%</a:t>
          </a:r>
        </a:p>
        <a:p>
          <a:r>
            <a:rPr lang="en-US" dirty="0"/>
            <a:t>CORE SUBJECT</a:t>
          </a:r>
        </a:p>
      </dgm:t>
    </dgm:pt>
    <dgm:pt modelId="{D64B3BA1-266D-481E-B80B-3DF7FD909DF0}" type="parTrans" cxnId="{A95F06A7-F804-4132-957F-5832CF2EE004}">
      <dgm:prSet/>
      <dgm:spPr/>
      <dgm:t>
        <a:bodyPr/>
        <a:lstStyle/>
        <a:p>
          <a:endParaRPr lang="en-US"/>
        </a:p>
      </dgm:t>
    </dgm:pt>
    <dgm:pt modelId="{76EC814A-35FA-41ED-B10A-236B26825BA7}" type="sibTrans" cxnId="{A95F06A7-F804-4132-957F-5832CF2EE004}">
      <dgm:prSet/>
      <dgm:spPr/>
      <dgm:t>
        <a:bodyPr/>
        <a:lstStyle/>
        <a:p>
          <a:endParaRPr lang="en-US" dirty="0"/>
        </a:p>
      </dgm:t>
    </dgm:pt>
    <dgm:pt modelId="{121F74F1-FDD4-4EA8-A5BE-6B67F4871C5A}">
      <dgm:prSet phldrT="[Text]" custT="1"/>
      <dgm:spPr/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15%</a:t>
          </a:r>
          <a:endParaRPr lang="en-US" sz="1100" b="1" dirty="0">
            <a:solidFill>
              <a:schemeClr val="tx1"/>
            </a:solidFill>
          </a:endParaRPr>
        </a:p>
        <a:p>
          <a:r>
            <a:rPr lang="en-US" sz="1100" b="1" dirty="0">
              <a:solidFill>
                <a:schemeClr val="tx1"/>
              </a:solidFill>
            </a:rPr>
            <a:t>HORIZONTAL</a:t>
          </a:r>
        </a:p>
        <a:p>
          <a:r>
            <a:rPr lang="en-US" sz="1100" b="1" dirty="0">
              <a:solidFill>
                <a:schemeClr val="tx1"/>
              </a:solidFill>
            </a:rPr>
            <a:t>INTEGRATION</a:t>
          </a:r>
        </a:p>
        <a:p>
          <a:r>
            <a:rPr lang="en-US" sz="1100" b="1" dirty="0">
              <a:solidFill>
                <a:schemeClr val="tx1"/>
              </a:solidFill>
            </a:rPr>
            <a:t>Physiology</a:t>
          </a:r>
        </a:p>
        <a:p>
          <a:r>
            <a:rPr lang="en-US" sz="1050" b="1" dirty="0" smtClean="0">
              <a:solidFill>
                <a:schemeClr val="tx1"/>
              </a:solidFill>
            </a:rPr>
            <a:t> </a:t>
          </a:r>
          <a:endParaRPr lang="en-US" sz="1050" b="1" dirty="0">
            <a:solidFill>
              <a:schemeClr val="tx1"/>
            </a:solidFill>
          </a:endParaRPr>
        </a:p>
      </dgm:t>
    </dgm:pt>
    <dgm:pt modelId="{10B33A64-CE0E-4D57-A46F-A3C1B642720B}" type="parTrans" cxnId="{DC8754B7-DCE5-4767-ACEF-E999F750C368}">
      <dgm:prSet/>
      <dgm:spPr/>
      <dgm:t>
        <a:bodyPr/>
        <a:lstStyle/>
        <a:p>
          <a:endParaRPr lang="en-US"/>
        </a:p>
      </dgm:t>
    </dgm:pt>
    <dgm:pt modelId="{D1B6DC8B-AABB-428C-BA6F-DF069B929066}" type="sibTrans" cxnId="{DC8754B7-DCE5-4767-ACEF-E999F750C368}">
      <dgm:prSet/>
      <dgm:spPr/>
      <dgm:t>
        <a:bodyPr/>
        <a:lstStyle/>
        <a:p>
          <a:endParaRPr lang="en-US" dirty="0"/>
        </a:p>
      </dgm:t>
    </dgm:pt>
    <dgm:pt modelId="{4AEA9772-498B-4A7D-8FBC-65C72E5384FE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10%</a:t>
          </a:r>
          <a:endParaRPr lang="en-US" b="1" dirty="0">
            <a:solidFill>
              <a:schemeClr val="tx1"/>
            </a:solidFill>
          </a:endParaRPr>
        </a:p>
        <a:p>
          <a:r>
            <a:rPr lang="en-US" b="1" dirty="0">
              <a:solidFill>
                <a:schemeClr val="tx1"/>
              </a:solidFill>
            </a:rPr>
            <a:t>VERTICAL INTEGRATION</a:t>
          </a:r>
        </a:p>
        <a:p>
          <a:r>
            <a:rPr lang="en-US" b="1" dirty="0">
              <a:solidFill>
                <a:schemeClr val="tx1"/>
              </a:solidFill>
            </a:rPr>
            <a:t>Clinical integration </a:t>
          </a:r>
        </a:p>
      </dgm:t>
    </dgm:pt>
    <dgm:pt modelId="{06D8DAA3-4439-4E9F-A039-E909B9F94479}" type="parTrans" cxnId="{5FCD7FB6-D736-4581-AD08-E8F35A843627}">
      <dgm:prSet/>
      <dgm:spPr/>
      <dgm:t>
        <a:bodyPr/>
        <a:lstStyle/>
        <a:p>
          <a:endParaRPr lang="en-US"/>
        </a:p>
      </dgm:t>
    </dgm:pt>
    <dgm:pt modelId="{0C62EB7E-D4E0-49F5-BBB6-50EB39F6A944}" type="sibTrans" cxnId="{5FCD7FB6-D736-4581-AD08-E8F35A843627}">
      <dgm:prSet/>
      <dgm:spPr/>
      <dgm:t>
        <a:bodyPr/>
        <a:lstStyle/>
        <a:p>
          <a:endParaRPr lang="en-US" dirty="0"/>
        </a:p>
      </dgm:t>
    </dgm:pt>
    <dgm:pt modelId="{45F05D4F-6A7F-4BA7-940D-874B1B917549}">
      <dgm:prSet phldrT="[Text]" custT="1"/>
      <dgm:spPr/>
      <dgm:t>
        <a:bodyPr/>
        <a:lstStyle/>
        <a:p>
          <a:endParaRPr lang="en-US" sz="1050" b="1" dirty="0">
            <a:solidFill>
              <a:schemeClr val="tx1"/>
            </a:solidFill>
          </a:endParaRPr>
        </a:p>
        <a:p>
          <a:r>
            <a:rPr lang="en-US" sz="1400" b="1" dirty="0" smtClean="0">
              <a:solidFill>
                <a:schemeClr val="tx1"/>
              </a:solidFill>
            </a:rPr>
            <a:t>Research 3%</a:t>
          </a:r>
          <a:endParaRPr lang="en-US" sz="1400" b="1" dirty="0">
            <a:solidFill>
              <a:schemeClr val="tx1"/>
            </a:solidFill>
          </a:endParaRPr>
        </a:p>
        <a:p>
          <a:r>
            <a:rPr lang="en-US" sz="1400" b="1" dirty="0">
              <a:solidFill>
                <a:schemeClr val="tx1"/>
              </a:solidFill>
            </a:rPr>
            <a:t>Ethics </a:t>
          </a:r>
          <a:r>
            <a:rPr lang="en-US" sz="1400" b="1" dirty="0" smtClean="0">
              <a:solidFill>
                <a:schemeClr val="tx1"/>
              </a:solidFill>
            </a:rPr>
            <a:t>2%</a:t>
          </a:r>
          <a:endParaRPr lang="en-US" sz="1400" b="1" dirty="0">
            <a:solidFill>
              <a:schemeClr val="tx1"/>
            </a:solidFill>
          </a:endParaRPr>
        </a:p>
        <a:p>
          <a:r>
            <a:rPr lang="en-US" sz="1400" b="1" dirty="0">
              <a:solidFill>
                <a:schemeClr val="tx1"/>
              </a:solidFill>
            </a:rPr>
            <a:t>Digital library</a:t>
          </a:r>
        </a:p>
        <a:p>
          <a:r>
            <a:rPr lang="en-US" sz="900" b="1" dirty="0">
              <a:solidFill>
                <a:schemeClr val="tx1"/>
              </a:solidFill>
            </a:rPr>
            <a:t> </a:t>
          </a:r>
        </a:p>
      </dgm:t>
    </dgm:pt>
    <dgm:pt modelId="{EE9BDDB5-AB92-4FD3-9B7F-C659B48A0E17}" type="parTrans" cxnId="{E00CBB8F-0744-4E6B-95C1-E802B639B1DB}">
      <dgm:prSet/>
      <dgm:spPr/>
      <dgm:t>
        <a:bodyPr/>
        <a:lstStyle/>
        <a:p>
          <a:endParaRPr lang="en-US"/>
        </a:p>
      </dgm:t>
    </dgm:pt>
    <dgm:pt modelId="{2F69F2EB-6FFF-456F-A0F5-2947C5CE39EF}" type="sibTrans" cxnId="{E00CBB8F-0744-4E6B-95C1-E802B639B1DB}">
      <dgm:prSet/>
      <dgm:spPr/>
      <dgm:t>
        <a:bodyPr/>
        <a:lstStyle/>
        <a:p>
          <a:endParaRPr lang="en-US"/>
        </a:p>
      </dgm:t>
    </dgm:pt>
    <dgm:pt modelId="{67A1F69E-C926-4175-8EF0-EC9E8AFA4B46}" type="pres">
      <dgm:prSet presAssocID="{C3327E98-1E10-4206-B57E-F81244DDD53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38205C-F2A8-496C-8DCF-600DE54D6393}" type="pres">
      <dgm:prSet presAssocID="{47648B2A-33ED-4028-B2F3-B4F524D3762B}" presName="node" presStyleLbl="node1" presStyleIdx="0" presStyleCnt="4" custScaleY="1355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8AEBB-F837-44E3-A146-4769901CB08D}" type="pres">
      <dgm:prSet presAssocID="{76EC814A-35FA-41ED-B10A-236B26825BA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13B78F93-9E80-4755-A323-9689D8DECC57}" type="pres">
      <dgm:prSet presAssocID="{76EC814A-35FA-41ED-B10A-236B26825BA7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D0BBEBF-42DC-4E79-A91E-A668B3BA1989}" type="pres">
      <dgm:prSet presAssocID="{121F74F1-FDD4-4EA8-A5BE-6B67F4871C5A}" presName="node" presStyleLbl="node1" presStyleIdx="1" presStyleCnt="4" custScaleX="126402" custScaleY="166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2F4A8-DCB8-4DEF-AC3F-2211663DBAB6}" type="pres">
      <dgm:prSet presAssocID="{D1B6DC8B-AABB-428C-BA6F-DF069B929066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2C657F6-1940-4324-875D-FF2FE954D413}" type="pres">
      <dgm:prSet presAssocID="{D1B6DC8B-AABB-428C-BA6F-DF069B929066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78B8B8C7-C92F-49B8-8D20-06D427A8A2FA}" type="pres">
      <dgm:prSet presAssocID="{4AEA9772-498B-4A7D-8FBC-65C72E5384FE}" presName="node" presStyleLbl="node1" presStyleIdx="2" presStyleCnt="4" custScaleY="1703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11881-67C4-464B-B2A0-7F15A4CA74F3}" type="pres">
      <dgm:prSet presAssocID="{0C62EB7E-D4E0-49F5-BBB6-50EB39F6A94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25C0E271-EE96-401B-BC0B-7E56E305D9C1}" type="pres">
      <dgm:prSet presAssocID="{0C62EB7E-D4E0-49F5-BBB6-50EB39F6A944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18343954-0F46-49EC-800A-08714300477C}" type="pres">
      <dgm:prSet presAssocID="{45F05D4F-6A7F-4BA7-940D-874B1B917549}" presName="node" presStyleLbl="node1" presStyleIdx="3" presStyleCnt="4" custScaleY="2073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8524AE-4C9D-459C-A92E-75FE10FD37B0}" type="presOf" srcId="{0C62EB7E-D4E0-49F5-BBB6-50EB39F6A944}" destId="{25C0E271-EE96-401B-BC0B-7E56E305D9C1}" srcOrd="1" destOrd="0" presId="urn:microsoft.com/office/officeart/2005/8/layout/process5"/>
    <dgm:cxn modelId="{0C6C3F10-F0BC-49C3-A9DC-B400DF3778E4}" type="presOf" srcId="{0C62EB7E-D4E0-49F5-BBB6-50EB39F6A944}" destId="{11F11881-67C4-464B-B2A0-7F15A4CA74F3}" srcOrd="0" destOrd="0" presId="urn:microsoft.com/office/officeart/2005/8/layout/process5"/>
    <dgm:cxn modelId="{A95F06A7-F804-4132-957F-5832CF2EE004}" srcId="{C3327E98-1E10-4206-B57E-F81244DDD533}" destId="{47648B2A-33ED-4028-B2F3-B4F524D3762B}" srcOrd="0" destOrd="0" parTransId="{D64B3BA1-266D-481E-B80B-3DF7FD909DF0}" sibTransId="{76EC814A-35FA-41ED-B10A-236B26825BA7}"/>
    <dgm:cxn modelId="{EC41814E-F90C-41E7-BF6D-3EFC0037EFBA}" type="presOf" srcId="{76EC814A-35FA-41ED-B10A-236B26825BA7}" destId="{D808AEBB-F837-44E3-A146-4769901CB08D}" srcOrd="0" destOrd="0" presId="urn:microsoft.com/office/officeart/2005/8/layout/process5"/>
    <dgm:cxn modelId="{75228A02-B574-4F26-8C15-838B2C4216BD}" type="presOf" srcId="{4AEA9772-498B-4A7D-8FBC-65C72E5384FE}" destId="{78B8B8C7-C92F-49B8-8D20-06D427A8A2FA}" srcOrd="0" destOrd="0" presId="urn:microsoft.com/office/officeart/2005/8/layout/process5"/>
    <dgm:cxn modelId="{E00CBB8F-0744-4E6B-95C1-E802B639B1DB}" srcId="{C3327E98-1E10-4206-B57E-F81244DDD533}" destId="{45F05D4F-6A7F-4BA7-940D-874B1B917549}" srcOrd="3" destOrd="0" parTransId="{EE9BDDB5-AB92-4FD3-9B7F-C659B48A0E17}" sibTransId="{2F69F2EB-6FFF-456F-A0F5-2947C5CE39EF}"/>
    <dgm:cxn modelId="{1996492F-749B-4FB9-A7CE-1A6AF96619D6}" type="presOf" srcId="{D1B6DC8B-AABB-428C-BA6F-DF069B929066}" destId="{E2C657F6-1940-4324-875D-FF2FE954D413}" srcOrd="1" destOrd="0" presId="urn:microsoft.com/office/officeart/2005/8/layout/process5"/>
    <dgm:cxn modelId="{73C52073-71D1-480A-BC31-CB596B224097}" type="presOf" srcId="{D1B6DC8B-AABB-428C-BA6F-DF069B929066}" destId="{05F2F4A8-DCB8-4DEF-AC3F-2211663DBAB6}" srcOrd="0" destOrd="0" presId="urn:microsoft.com/office/officeart/2005/8/layout/process5"/>
    <dgm:cxn modelId="{5FCD7FB6-D736-4581-AD08-E8F35A843627}" srcId="{C3327E98-1E10-4206-B57E-F81244DDD533}" destId="{4AEA9772-498B-4A7D-8FBC-65C72E5384FE}" srcOrd="2" destOrd="0" parTransId="{06D8DAA3-4439-4E9F-A039-E909B9F94479}" sibTransId="{0C62EB7E-D4E0-49F5-BBB6-50EB39F6A944}"/>
    <dgm:cxn modelId="{C80915C1-70EC-4DC1-84C5-2FA00A31E33B}" type="presOf" srcId="{47648B2A-33ED-4028-B2F3-B4F524D3762B}" destId="{5138205C-F2A8-496C-8DCF-600DE54D6393}" srcOrd="0" destOrd="0" presId="urn:microsoft.com/office/officeart/2005/8/layout/process5"/>
    <dgm:cxn modelId="{9253A77D-FED3-4F2C-AD52-85066254DE83}" type="presOf" srcId="{121F74F1-FDD4-4EA8-A5BE-6B67F4871C5A}" destId="{6D0BBEBF-42DC-4E79-A91E-A668B3BA1989}" srcOrd="0" destOrd="0" presId="urn:microsoft.com/office/officeart/2005/8/layout/process5"/>
    <dgm:cxn modelId="{19CEDEB4-9467-47B5-9C9F-3D3AFE35D730}" type="presOf" srcId="{76EC814A-35FA-41ED-B10A-236B26825BA7}" destId="{13B78F93-9E80-4755-A323-9689D8DECC57}" srcOrd="1" destOrd="0" presId="urn:microsoft.com/office/officeart/2005/8/layout/process5"/>
    <dgm:cxn modelId="{2E46F2F5-9932-4B38-A8F4-7C40ED0D7813}" type="presOf" srcId="{C3327E98-1E10-4206-B57E-F81244DDD533}" destId="{67A1F69E-C926-4175-8EF0-EC9E8AFA4B46}" srcOrd="0" destOrd="0" presId="urn:microsoft.com/office/officeart/2005/8/layout/process5"/>
    <dgm:cxn modelId="{620E8EC2-4058-4CFD-98A7-B526194E8895}" type="presOf" srcId="{45F05D4F-6A7F-4BA7-940D-874B1B917549}" destId="{18343954-0F46-49EC-800A-08714300477C}" srcOrd="0" destOrd="0" presId="urn:microsoft.com/office/officeart/2005/8/layout/process5"/>
    <dgm:cxn modelId="{DC8754B7-DCE5-4767-ACEF-E999F750C368}" srcId="{C3327E98-1E10-4206-B57E-F81244DDD533}" destId="{121F74F1-FDD4-4EA8-A5BE-6B67F4871C5A}" srcOrd="1" destOrd="0" parTransId="{10B33A64-CE0E-4D57-A46F-A3C1B642720B}" sibTransId="{D1B6DC8B-AABB-428C-BA6F-DF069B929066}"/>
    <dgm:cxn modelId="{77FCECF5-6396-4C73-A023-6C250050305D}" type="presParOf" srcId="{67A1F69E-C926-4175-8EF0-EC9E8AFA4B46}" destId="{5138205C-F2A8-496C-8DCF-600DE54D6393}" srcOrd="0" destOrd="0" presId="urn:microsoft.com/office/officeart/2005/8/layout/process5"/>
    <dgm:cxn modelId="{F87F6483-DA97-4D7A-8E4C-E7CCE30DEB7A}" type="presParOf" srcId="{67A1F69E-C926-4175-8EF0-EC9E8AFA4B46}" destId="{D808AEBB-F837-44E3-A146-4769901CB08D}" srcOrd="1" destOrd="0" presId="urn:microsoft.com/office/officeart/2005/8/layout/process5"/>
    <dgm:cxn modelId="{72FEFA84-335A-4915-953D-FFC495013F84}" type="presParOf" srcId="{D808AEBB-F837-44E3-A146-4769901CB08D}" destId="{13B78F93-9E80-4755-A323-9689D8DECC57}" srcOrd="0" destOrd="0" presId="urn:microsoft.com/office/officeart/2005/8/layout/process5"/>
    <dgm:cxn modelId="{D35EF508-BB9E-4CB3-8649-CA1DD5443378}" type="presParOf" srcId="{67A1F69E-C926-4175-8EF0-EC9E8AFA4B46}" destId="{6D0BBEBF-42DC-4E79-A91E-A668B3BA1989}" srcOrd="2" destOrd="0" presId="urn:microsoft.com/office/officeart/2005/8/layout/process5"/>
    <dgm:cxn modelId="{9C4C4B0A-81E2-444F-B24A-ECC9F1626048}" type="presParOf" srcId="{67A1F69E-C926-4175-8EF0-EC9E8AFA4B46}" destId="{05F2F4A8-DCB8-4DEF-AC3F-2211663DBAB6}" srcOrd="3" destOrd="0" presId="urn:microsoft.com/office/officeart/2005/8/layout/process5"/>
    <dgm:cxn modelId="{7DA805C3-7FCA-4288-B743-A0D03D1408E0}" type="presParOf" srcId="{05F2F4A8-DCB8-4DEF-AC3F-2211663DBAB6}" destId="{E2C657F6-1940-4324-875D-FF2FE954D413}" srcOrd="0" destOrd="0" presId="urn:microsoft.com/office/officeart/2005/8/layout/process5"/>
    <dgm:cxn modelId="{6EFFFDE2-4F07-4484-B9CC-2F8EE7AD5C6D}" type="presParOf" srcId="{67A1F69E-C926-4175-8EF0-EC9E8AFA4B46}" destId="{78B8B8C7-C92F-49B8-8D20-06D427A8A2FA}" srcOrd="4" destOrd="0" presId="urn:microsoft.com/office/officeart/2005/8/layout/process5"/>
    <dgm:cxn modelId="{A44B0725-D58A-4C02-86CC-7701920069C2}" type="presParOf" srcId="{67A1F69E-C926-4175-8EF0-EC9E8AFA4B46}" destId="{11F11881-67C4-464B-B2A0-7F15A4CA74F3}" srcOrd="5" destOrd="0" presId="urn:microsoft.com/office/officeart/2005/8/layout/process5"/>
    <dgm:cxn modelId="{E343B9C7-51EC-4C96-A53B-937969FC8C7B}" type="presParOf" srcId="{11F11881-67C4-464B-B2A0-7F15A4CA74F3}" destId="{25C0E271-EE96-401B-BC0B-7E56E305D9C1}" srcOrd="0" destOrd="0" presId="urn:microsoft.com/office/officeart/2005/8/layout/process5"/>
    <dgm:cxn modelId="{9EA220ED-6CBC-4B44-A758-E8E6A013FDFF}" type="presParOf" srcId="{67A1F69E-C926-4175-8EF0-EC9E8AFA4B46}" destId="{18343954-0F46-49EC-800A-08714300477C}" srcOrd="6" destOrd="0" presId="urn:microsoft.com/office/officeart/2005/8/layout/process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#1" loCatId="cycle" qsTypeId="urn:microsoft.com/office/officeart/2005/8/quickstyle/3d5" qsCatId="3D" csTypeId="urn:microsoft.com/office/officeart/2005/8/colors/colorful4" csCatId="colorful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 dirty="0">
              <a:latin typeface="Arial Black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 dirty="0">
              <a:latin typeface="Arial Black" pitchFamily="34" charset="0"/>
            </a:rPr>
            <a:t>Truth</a:t>
          </a:r>
          <a:r>
            <a:rPr lang="en-US" dirty="0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 dirty="0">
              <a:latin typeface="Arial Black" pitchFamily="34" charset="0"/>
            </a:rPr>
            <a:t>Servic</a:t>
          </a:r>
          <a:r>
            <a:rPr lang="en-US" dirty="0">
              <a:latin typeface="Arial Black" pitchFamily="34" charset="0"/>
            </a:rPr>
            <a:t>e</a:t>
          </a:r>
          <a:r>
            <a:rPr lang="en-US" dirty="0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-220" custLinFactNeighborY="-2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6B41B-120B-4968-AB6A-FC6E7C8EF3C0}" type="pres">
      <dgm:prSet presAssocID="{DACAB5BA-B8B4-4D66-8B11-1D02259E020B}" presName="gear1srcNode" presStyleLbl="node1" presStyleIdx="0" presStyleCnt="3"/>
      <dgm:spPr/>
      <dgm:t>
        <a:bodyPr/>
        <a:lstStyle/>
        <a:p>
          <a:endParaRPr lang="en-US"/>
        </a:p>
      </dgm:t>
    </dgm:pt>
    <dgm:pt modelId="{8BC64EA7-2794-42B6-96C9-F39A52CB985A}" type="pres">
      <dgm:prSet presAssocID="{DACAB5BA-B8B4-4D66-8B11-1D02259E020B}" presName="gear1dstNode" presStyleLbl="node1" presStyleIdx="0" presStyleCnt="3"/>
      <dgm:spPr/>
      <dgm:t>
        <a:bodyPr/>
        <a:lstStyle/>
        <a:p>
          <a:endParaRPr lang="en-US"/>
        </a:p>
      </dgm:t>
    </dgm:pt>
    <dgm:pt modelId="{93300324-D62F-4E58-B882-734182BDB462}" type="pres">
      <dgm:prSet presAssocID="{663C1E13-76F9-4B70-A2F2-CA23180743C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330EE9-43E4-4FD4-8144-E92B1DD0FCDF}" type="pres">
      <dgm:prSet presAssocID="{663C1E13-76F9-4B70-A2F2-CA23180743CE}" presName="gear2srcNode" presStyleLbl="node1" presStyleIdx="1" presStyleCnt="3"/>
      <dgm:spPr/>
      <dgm:t>
        <a:bodyPr/>
        <a:lstStyle/>
        <a:p>
          <a:endParaRPr lang="en-US"/>
        </a:p>
      </dgm:t>
    </dgm:pt>
    <dgm:pt modelId="{4822A78E-EAEC-401F-941A-3A84E13E2357}" type="pres">
      <dgm:prSet presAssocID="{663C1E13-76F9-4B70-A2F2-CA23180743CE}" presName="gear2dstNode" presStyleLbl="node1" presStyleIdx="1" presStyleCnt="3"/>
      <dgm:spPr/>
      <dgm:t>
        <a:bodyPr/>
        <a:lstStyle/>
        <a:p>
          <a:endParaRPr lang="en-US"/>
        </a:p>
      </dgm:t>
    </dgm:pt>
    <dgm:pt modelId="{59EDF28D-6C67-49D0-B5A1-DE5C3CBA2292}" type="pres">
      <dgm:prSet presAssocID="{399ACE2F-90C5-48B1-9E65-700A32562848}" presName="gear3" presStyleLbl="node1" presStyleIdx="2" presStyleCnt="3"/>
      <dgm:spPr/>
      <dgm:t>
        <a:bodyPr/>
        <a:lstStyle/>
        <a:p>
          <a:endParaRPr lang="en-US"/>
        </a:p>
      </dgm:t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EFDB4-E5D1-439A-86D8-1FCF80D959BA}" type="pres">
      <dgm:prSet presAssocID="{399ACE2F-90C5-48B1-9E65-700A32562848}" presName="gear3srcNode" presStyleLbl="node1" presStyleIdx="2" presStyleCnt="3"/>
      <dgm:spPr/>
      <dgm:t>
        <a:bodyPr/>
        <a:lstStyle/>
        <a:p>
          <a:endParaRPr lang="en-US"/>
        </a:p>
      </dgm:t>
    </dgm:pt>
    <dgm:pt modelId="{9815588C-16D0-4475-B64C-847FC87C8C32}" type="pres">
      <dgm:prSet presAssocID="{399ACE2F-90C5-48B1-9E65-700A32562848}" presName="gear3dstNode" presStyleLbl="node1" presStyleIdx="2" presStyleCnt="3"/>
      <dgm:spPr/>
      <dgm:t>
        <a:bodyPr/>
        <a:lstStyle/>
        <a:p>
          <a:endParaRPr lang="en-US"/>
        </a:p>
      </dgm:t>
    </dgm:pt>
    <dgm:pt modelId="{398423B3-DD54-4226-99D7-017EFC1488DF}" type="pres">
      <dgm:prSet presAssocID="{23718C41-0A1F-40BF-86BE-8A5476EC271E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6DF3A3A0-5919-4E69-80DD-61760D6340A0}" type="pres">
      <dgm:prSet presAssocID="{188C389E-9423-41DE-9C5E-D4A7E95C7E62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A09CEA93-9338-4361-A5E6-CF85B6019F5A}" type="pres">
      <dgm:prSet presAssocID="{DA82EADB-2721-42A0-95EA-F9B5521A38A6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8B53EA0E-8283-4603-A154-FB6BE3C9F398}" type="presOf" srcId="{DACAB5BA-B8B4-4D66-8B11-1D02259E020B}" destId="{8BC64EA7-2794-42B6-96C9-F39A52CB985A}" srcOrd="2" destOrd="0" presId="urn:microsoft.com/office/officeart/2005/8/layout/gear1#1"/>
    <dgm:cxn modelId="{E0D61F0B-0D9F-4237-A8AE-7600CC04C3C5}" type="presOf" srcId="{DA82EADB-2721-42A0-95EA-F9B5521A38A6}" destId="{A09CEA93-9338-4361-A5E6-CF85B6019F5A}" srcOrd="0" destOrd="0" presId="urn:microsoft.com/office/officeart/2005/8/layout/gear1#1"/>
    <dgm:cxn modelId="{870A4D60-738F-4D04-B791-2DE89542C19B}" type="presOf" srcId="{399ACE2F-90C5-48B1-9E65-700A32562848}" destId="{23DC08E4-3725-4448-BFFF-1CCEA2F2987E}" srcOrd="1" destOrd="0" presId="urn:microsoft.com/office/officeart/2005/8/layout/gear1#1"/>
    <dgm:cxn modelId="{B2F7155A-01BE-4FF1-B63C-5247D715702C}" type="presOf" srcId="{DACAB5BA-B8B4-4D66-8B11-1D02259E020B}" destId="{87622A90-D0D8-4EA3-BC0D-D537801AF2B1}" srcOrd="0" destOrd="0" presId="urn:microsoft.com/office/officeart/2005/8/layout/gear1#1"/>
    <dgm:cxn modelId="{4E41668A-5709-47EF-9521-33CFC4FA58F6}" type="presOf" srcId="{663C1E13-76F9-4B70-A2F2-CA23180743CE}" destId="{4822A78E-EAEC-401F-941A-3A84E13E2357}" srcOrd="2" destOrd="0" presId="urn:microsoft.com/office/officeart/2005/8/layout/gear1#1"/>
    <dgm:cxn modelId="{5BE3DC8E-09E7-4FAB-A7B1-A749BFF8935F}" type="presOf" srcId="{DACAB5BA-B8B4-4D66-8B11-1D02259E020B}" destId="{B6B6B41B-120B-4968-AB6A-FC6E7C8EF3C0}" srcOrd="1" destOrd="0" presId="urn:microsoft.com/office/officeart/2005/8/layout/gear1#1"/>
    <dgm:cxn modelId="{29AE10CE-F6FB-4822-940A-1E4388479259}" type="presOf" srcId="{23718C41-0A1F-40BF-86BE-8A5476EC271E}" destId="{398423B3-DD54-4226-99D7-017EFC1488DF}" srcOrd="0" destOrd="0" presId="urn:microsoft.com/office/officeart/2005/8/layout/gear1#1"/>
    <dgm:cxn modelId="{F48BBF91-955F-4AF3-A9B6-62D5FAB24376}" type="presOf" srcId="{399ACE2F-90C5-48B1-9E65-700A32562848}" destId="{9815588C-16D0-4475-B64C-847FC87C8C32}" srcOrd="3" destOrd="0" presId="urn:microsoft.com/office/officeart/2005/8/layout/gear1#1"/>
    <dgm:cxn modelId="{7E0B222D-D392-4AA4-95D4-9A109733E5E6}" type="presOf" srcId="{188C389E-9423-41DE-9C5E-D4A7E95C7E62}" destId="{6DF3A3A0-5919-4E69-80DD-61760D6340A0}" srcOrd="0" destOrd="0" presId="urn:microsoft.com/office/officeart/2005/8/layout/gear1#1"/>
    <dgm:cxn modelId="{F5C7E193-EA95-4C3F-A998-9519AF5705C8}" type="presOf" srcId="{663C1E13-76F9-4B70-A2F2-CA23180743CE}" destId="{B9330EE9-43E4-4FD4-8144-E92B1DD0FCDF}" srcOrd="1" destOrd="0" presId="urn:microsoft.com/office/officeart/2005/8/layout/gear1#1"/>
    <dgm:cxn modelId="{CC7616C3-25BB-41F5-A97B-C000375501A3}" type="presOf" srcId="{399ACE2F-90C5-48B1-9E65-700A32562848}" destId="{59EDF28D-6C67-49D0-B5A1-DE5C3CBA2292}" srcOrd="0" destOrd="0" presId="urn:microsoft.com/office/officeart/2005/8/layout/gear1#1"/>
    <dgm:cxn modelId="{2EC1EB93-E6E1-4E45-BF12-F4CD5B3BACD6}" type="presOf" srcId="{F9CEBA05-2F10-437E-89B2-54F4D9FAF478}" destId="{5ED88519-AC6C-4AA3-B76D-812B93A167E4}" srcOrd="0" destOrd="0" presId="urn:microsoft.com/office/officeart/2005/8/layout/gear1#1"/>
    <dgm:cxn modelId="{870DE6A8-C8B3-44CF-88E1-333CB6F9F120}" type="presOf" srcId="{663C1E13-76F9-4B70-A2F2-CA23180743CE}" destId="{93300324-D62F-4E58-B882-734182BDB462}" srcOrd="0" destOrd="0" presId="urn:microsoft.com/office/officeart/2005/8/layout/gear1#1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A1B56390-7B39-4E48-87B8-457FBC45A503}" type="presOf" srcId="{399ACE2F-90C5-48B1-9E65-700A32562848}" destId="{7D3EFDB4-E5D1-439A-86D8-1FCF80D959BA}" srcOrd="2" destOrd="0" presId="urn:microsoft.com/office/officeart/2005/8/layout/gear1#1"/>
    <dgm:cxn modelId="{1D4D241F-BD59-47FF-A4AC-A089E119F165}" type="presParOf" srcId="{5ED88519-AC6C-4AA3-B76D-812B93A167E4}" destId="{87622A90-D0D8-4EA3-BC0D-D537801AF2B1}" srcOrd="0" destOrd="0" presId="urn:microsoft.com/office/officeart/2005/8/layout/gear1#1"/>
    <dgm:cxn modelId="{97108F3F-E0BE-453E-B5E0-C815D323AA8B}" type="presParOf" srcId="{5ED88519-AC6C-4AA3-B76D-812B93A167E4}" destId="{B6B6B41B-120B-4968-AB6A-FC6E7C8EF3C0}" srcOrd="1" destOrd="0" presId="urn:microsoft.com/office/officeart/2005/8/layout/gear1#1"/>
    <dgm:cxn modelId="{77C66178-F568-42DB-87E8-F04FA1FF34B7}" type="presParOf" srcId="{5ED88519-AC6C-4AA3-B76D-812B93A167E4}" destId="{8BC64EA7-2794-42B6-96C9-F39A52CB985A}" srcOrd="2" destOrd="0" presId="urn:microsoft.com/office/officeart/2005/8/layout/gear1#1"/>
    <dgm:cxn modelId="{4A26F368-E0C6-4BF1-9343-6414DB6E24AC}" type="presParOf" srcId="{5ED88519-AC6C-4AA3-B76D-812B93A167E4}" destId="{93300324-D62F-4E58-B882-734182BDB462}" srcOrd="3" destOrd="0" presId="urn:microsoft.com/office/officeart/2005/8/layout/gear1#1"/>
    <dgm:cxn modelId="{82EAE5DC-AE5C-46A3-9B7F-A3A37E5CE793}" type="presParOf" srcId="{5ED88519-AC6C-4AA3-B76D-812B93A167E4}" destId="{B9330EE9-43E4-4FD4-8144-E92B1DD0FCDF}" srcOrd="4" destOrd="0" presId="urn:microsoft.com/office/officeart/2005/8/layout/gear1#1"/>
    <dgm:cxn modelId="{38615030-49FB-4908-BA9E-FC791D741624}" type="presParOf" srcId="{5ED88519-AC6C-4AA3-B76D-812B93A167E4}" destId="{4822A78E-EAEC-401F-941A-3A84E13E2357}" srcOrd="5" destOrd="0" presId="urn:microsoft.com/office/officeart/2005/8/layout/gear1#1"/>
    <dgm:cxn modelId="{A152FC9E-E54A-466F-832E-F4A3AFE34FDC}" type="presParOf" srcId="{5ED88519-AC6C-4AA3-B76D-812B93A167E4}" destId="{59EDF28D-6C67-49D0-B5A1-DE5C3CBA2292}" srcOrd="6" destOrd="0" presId="urn:microsoft.com/office/officeart/2005/8/layout/gear1#1"/>
    <dgm:cxn modelId="{0484D571-70CE-499E-89EB-D362FCE83329}" type="presParOf" srcId="{5ED88519-AC6C-4AA3-B76D-812B93A167E4}" destId="{23DC08E4-3725-4448-BFFF-1CCEA2F2987E}" srcOrd="7" destOrd="0" presId="urn:microsoft.com/office/officeart/2005/8/layout/gear1#1"/>
    <dgm:cxn modelId="{1E1C37FB-EBF2-42E0-B204-918ADDF61925}" type="presParOf" srcId="{5ED88519-AC6C-4AA3-B76D-812B93A167E4}" destId="{7D3EFDB4-E5D1-439A-86D8-1FCF80D959BA}" srcOrd="8" destOrd="0" presId="urn:microsoft.com/office/officeart/2005/8/layout/gear1#1"/>
    <dgm:cxn modelId="{5D956268-E734-4940-BD9F-669E83ECF42D}" type="presParOf" srcId="{5ED88519-AC6C-4AA3-B76D-812B93A167E4}" destId="{9815588C-16D0-4475-B64C-847FC87C8C32}" srcOrd="9" destOrd="0" presId="urn:microsoft.com/office/officeart/2005/8/layout/gear1#1"/>
    <dgm:cxn modelId="{5F3F7E5C-FD96-43E2-9BBB-03AC35DBF19F}" type="presParOf" srcId="{5ED88519-AC6C-4AA3-B76D-812B93A167E4}" destId="{398423B3-DD54-4226-99D7-017EFC1488DF}" srcOrd="10" destOrd="0" presId="urn:microsoft.com/office/officeart/2005/8/layout/gear1#1"/>
    <dgm:cxn modelId="{0C77BC7C-0FFA-427D-A527-90FAD510DF44}" type="presParOf" srcId="{5ED88519-AC6C-4AA3-B76D-812B93A167E4}" destId="{6DF3A3A0-5919-4E69-80DD-61760D6340A0}" srcOrd="11" destOrd="0" presId="urn:microsoft.com/office/officeart/2005/8/layout/gear1#1"/>
    <dgm:cxn modelId="{15EE3EB4-AEAE-4723-B5B3-2FAD1EAD2694}" type="presParOf" srcId="{5ED88519-AC6C-4AA3-B76D-812B93A167E4}" destId="{A09CEA93-9338-4361-A5E6-CF85B6019F5A}" srcOrd="12" destOrd="0" presId="urn:microsoft.com/office/officeart/2005/8/layout/gear1#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#1">
  <dgm:title val=""/>
  <dgm:desc val=""/>
  <dgm:catLst>
    <dgm:cat type="relationship" pri="109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536E7-0A68-45D7-B36E-110302987AAF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5DB93-3E07-48C7-AC38-22F2B42AA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56F6D6-7A43-4495-B08D-C99BB9E18656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F785EA-F32A-4BC8-B585-60861371282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teachmeanatomy.info/pelvis/the-male-reproductive-system/testes-epididymis/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yGbnliqqIY?t=56" TargetMode="External"/><Relationship Id="rId2" Type="http://schemas.openxmlformats.org/officeDocument/2006/relationships/hyperlink" Target="https://youtu.be/eKuO_526YCc?t=2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cog.org/clinical/clinical-guidance/committee-opinion/articles/2007/12/ethical-decision-making-in-obstetrics-and-gynecology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266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395948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Indifferent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876800" cy="5105400"/>
          </a:xfrm>
        </p:spPr>
        <p:txBody>
          <a:bodyPr>
            <a:normAutofit fontScale="62500" lnSpcReduction="20000"/>
          </a:bodyPr>
          <a:lstStyle/>
          <a:p>
            <a:endParaRPr lang="en-US" b="1" dirty="0" smtClean="0"/>
          </a:p>
          <a:p>
            <a:r>
              <a:rPr lang="en-US" dirty="0" smtClean="0"/>
              <a:t>In the first stage of </a:t>
            </a:r>
            <a:r>
              <a:rPr lang="en-US" dirty="0" err="1" smtClean="0"/>
              <a:t>gonadal</a:t>
            </a:r>
            <a:r>
              <a:rPr lang="en-US" dirty="0" smtClean="0"/>
              <a:t> </a:t>
            </a:r>
            <a:r>
              <a:rPr lang="en-US" dirty="0" smtClean="0"/>
              <a:t>development; impossible </a:t>
            </a:r>
            <a:r>
              <a:rPr lang="en-US" dirty="0" smtClean="0"/>
              <a:t>to distinguish between the male and female gonad. </a:t>
            </a:r>
            <a:r>
              <a:rPr lang="en-US" dirty="0" smtClean="0"/>
              <a:t>So its</a:t>
            </a:r>
            <a:r>
              <a:rPr lang="en-US" dirty="0" smtClean="0"/>
              <a:t> </a:t>
            </a:r>
            <a:r>
              <a:rPr lang="en-US" dirty="0" smtClean="0"/>
              <a:t>the </a:t>
            </a:r>
            <a:r>
              <a:rPr lang="en-US" b="1" dirty="0" smtClean="0"/>
              <a:t>indifferent stage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gonads begin as </a:t>
            </a:r>
            <a:r>
              <a:rPr lang="en-US" b="1" dirty="0" smtClean="0"/>
              <a:t>genital ridges</a:t>
            </a:r>
            <a:r>
              <a:rPr lang="en-US" dirty="0" smtClean="0"/>
              <a:t> – a pair of longitudinal ridges derived from intermediate mesoderm and overlying epithelium; no germ cells initially</a:t>
            </a:r>
          </a:p>
          <a:p>
            <a:r>
              <a:rPr lang="en-US" dirty="0" smtClean="0"/>
              <a:t>In the 4th week, germ cells begin to migrate from the endoderm lining of the </a:t>
            </a:r>
            <a:r>
              <a:rPr lang="en-US" b="1" dirty="0" smtClean="0"/>
              <a:t>yolk sac</a:t>
            </a:r>
            <a:r>
              <a:rPr lang="en-US" dirty="0" smtClean="0"/>
              <a:t> to the genital ridges, via the dorsal </a:t>
            </a:r>
            <a:r>
              <a:rPr lang="en-US" dirty="0" err="1" smtClean="0"/>
              <a:t>mesentary</a:t>
            </a:r>
            <a:r>
              <a:rPr lang="en-US" dirty="0" smtClean="0"/>
              <a:t> of the hindgut; reach the genital ridges in </a:t>
            </a:r>
            <a:r>
              <a:rPr lang="en-US" dirty="0" smtClean="0"/>
              <a:t>6th </a:t>
            </a:r>
            <a:r>
              <a:rPr lang="en-US" dirty="0" smtClean="0"/>
              <a:t>week.</a:t>
            </a:r>
          </a:p>
          <a:p>
            <a:r>
              <a:rPr lang="en-US" dirty="0" smtClean="0"/>
              <a:t>The epithelium of the genital ridges proliferates and penetrates the intermediate mesoderm to form the </a:t>
            </a:r>
            <a:r>
              <a:rPr lang="en-US" b="1" dirty="0" smtClean="0"/>
              <a:t>primitive sex cords</a:t>
            </a:r>
            <a:r>
              <a:rPr lang="en-US" dirty="0" smtClean="0"/>
              <a:t>. The combination of germ cells and primitive sex cords forms the indifferent gonad – from which development into the testes or ovaries can occur.</a:t>
            </a:r>
          </a:p>
          <a:p>
            <a:endParaRPr lang="en-US" dirty="0"/>
          </a:p>
        </p:txBody>
      </p:sp>
      <p:pic>
        <p:nvPicPr>
          <p:cNvPr id="15361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295400"/>
            <a:ext cx="426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-s2.0-S0301468118301002-gr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457200"/>
            <a:ext cx="8001000" cy="613619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9428" y="381000"/>
            <a:ext cx="8552172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Internal Genitalia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/>
              <a:t>Male</a:t>
            </a:r>
          </a:p>
          <a:p>
            <a:pPr>
              <a:buNone/>
            </a:pPr>
            <a:r>
              <a:rPr lang="en-US" sz="2400" dirty="0" smtClean="0"/>
              <a:t>Testosterone (produced by the </a:t>
            </a:r>
            <a:r>
              <a:rPr lang="en-US" sz="2400" dirty="0" err="1" smtClean="0"/>
              <a:t>Leydig</a:t>
            </a:r>
            <a:r>
              <a:rPr lang="en-US" sz="2400" dirty="0" smtClean="0"/>
              <a:t> cells), the </a:t>
            </a:r>
            <a:r>
              <a:rPr lang="en-US" sz="2400" b="1" dirty="0" err="1" smtClean="0"/>
              <a:t>mesonephric</a:t>
            </a:r>
            <a:r>
              <a:rPr lang="en-US" sz="2400" b="1" dirty="0" smtClean="0"/>
              <a:t> ducts </a:t>
            </a:r>
            <a:r>
              <a:rPr lang="en-US" sz="2400" dirty="0" smtClean="0"/>
              <a:t>develop to form the primary male genital ducts;  the efferent </a:t>
            </a:r>
            <a:r>
              <a:rPr lang="en-US" sz="2400" dirty="0" err="1" smtClean="0"/>
              <a:t>ductules</a:t>
            </a:r>
            <a:r>
              <a:rPr lang="en-US" sz="2400" dirty="0" smtClean="0"/>
              <a:t>, </a:t>
            </a:r>
            <a:r>
              <a:rPr lang="en-US" sz="2400" dirty="0" err="1" smtClean="0"/>
              <a:t>epididymis</a:t>
            </a:r>
            <a:r>
              <a:rPr lang="en-US" sz="2400" dirty="0" smtClean="0"/>
              <a:t>, vas deferens and seminal vesicles.</a:t>
            </a:r>
          </a:p>
          <a:p>
            <a:pPr>
              <a:buNone/>
            </a:pPr>
            <a:r>
              <a:rPr lang="en-US" sz="2400" dirty="0" smtClean="0"/>
              <a:t>The </a:t>
            </a:r>
            <a:r>
              <a:rPr lang="en-US" sz="2400" b="1" dirty="0" err="1" smtClean="0"/>
              <a:t>paramesonephricducts</a:t>
            </a:r>
            <a:r>
              <a:rPr lang="en-US" sz="2400" b="1" dirty="0" smtClean="0"/>
              <a:t> </a:t>
            </a:r>
            <a:r>
              <a:rPr lang="en-US" sz="2400" dirty="0" smtClean="0"/>
              <a:t> degenerate in the presence of</a:t>
            </a:r>
            <a:r>
              <a:rPr lang="en-US" sz="2400" b="1" dirty="0" smtClean="0"/>
              <a:t> AMH </a:t>
            </a:r>
            <a:r>
              <a:rPr lang="en-US" sz="2400" dirty="0" smtClean="0"/>
              <a:t>produced by </a:t>
            </a:r>
            <a:r>
              <a:rPr lang="en-US" sz="2400" dirty="0" err="1" smtClean="0"/>
              <a:t>sertoli</a:t>
            </a:r>
            <a:r>
              <a:rPr lang="en-US" sz="2400" dirty="0" smtClean="0"/>
              <a:t> cells in the testes. Its developmental remnant is the appendix testis; a tissue located at the upper pole of each testicle, has no physiological function.</a:t>
            </a:r>
          </a:p>
          <a:p>
            <a:pPr>
              <a:buNone/>
            </a:pPr>
            <a:r>
              <a:rPr lang="en-US" sz="2400" b="1" dirty="0" smtClean="0"/>
              <a:t>Clinical Relevance: </a:t>
            </a:r>
            <a:r>
              <a:rPr lang="en-US" sz="2400" b="1" dirty="0" err="1" smtClean="0"/>
              <a:t>Bicornuate</a:t>
            </a:r>
            <a:r>
              <a:rPr lang="en-US" sz="2400" b="1" dirty="0" smtClean="0"/>
              <a:t> Uterus</a:t>
            </a:r>
          </a:p>
          <a:p>
            <a:r>
              <a:rPr lang="en-US" sz="2400" b="1" dirty="0" smtClean="0"/>
              <a:t> incomplete fusion</a:t>
            </a:r>
            <a:r>
              <a:rPr lang="en-US" sz="2400" dirty="0" smtClean="0"/>
              <a:t> of the </a:t>
            </a:r>
            <a:r>
              <a:rPr lang="en-US" sz="2400" dirty="0" err="1" smtClean="0"/>
              <a:t>paramesonephric</a:t>
            </a:r>
            <a:r>
              <a:rPr lang="en-US" sz="2400" dirty="0" smtClean="0"/>
              <a:t> ducts.</a:t>
            </a:r>
          </a:p>
          <a:p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Internal Genitalia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en-US" sz="5600" b="1" dirty="0" smtClean="0"/>
          </a:p>
          <a:p>
            <a:r>
              <a:rPr lang="en-US" sz="6000" dirty="0" smtClean="0"/>
              <a:t>In the first weeks of </a:t>
            </a:r>
            <a:r>
              <a:rPr lang="en-US" sz="6000" dirty="0" err="1" smtClean="0"/>
              <a:t>urogenital</a:t>
            </a:r>
            <a:r>
              <a:rPr lang="en-US" sz="6000" dirty="0" smtClean="0"/>
              <a:t> development, all embryos have two pairs of ducts,  ending at the </a:t>
            </a:r>
            <a:r>
              <a:rPr lang="en-US" sz="6000" b="1" dirty="0" err="1" smtClean="0"/>
              <a:t>cloaca</a:t>
            </a:r>
            <a:r>
              <a:rPr lang="en-US" sz="6000" dirty="0" smtClean="0"/>
              <a:t>. These are </a:t>
            </a:r>
            <a:r>
              <a:rPr lang="en-US" sz="6000" smtClean="0"/>
              <a:t>the:</a:t>
            </a:r>
          </a:p>
          <a:p>
            <a:endParaRPr lang="en-US" sz="5600" dirty="0" smtClean="0"/>
          </a:p>
          <a:p>
            <a:pPr>
              <a:buFont typeface="Wingdings" pitchFamily="2" charset="2"/>
              <a:buChar char="q"/>
            </a:pPr>
            <a:r>
              <a:rPr lang="en-US" sz="6000" b="1" dirty="0" err="1" smtClean="0"/>
              <a:t>Mesonephric</a:t>
            </a:r>
            <a:r>
              <a:rPr lang="en-US" sz="6000" b="1" dirty="0" smtClean="0"/>
              <a:t> (</a:t>
            </a:r>
            <a:r>
              <a:rPr lang="en-US" sz="6000" b="1" dirty="0" err="1" smtClean="0"/>
              <a:t>Wolffian</a:t>
            </a:r>
            <a:r>
              <a:rPr lang="en-US" sz="6000" b="1" dirty="0" smtClean="0"/>
              <a:t>) ducts</a:t>
            </a:r>
            <a:endParaRPr lang="en-US" sz="6000" dirty="0" smtClean="0"/>
          </a:p>
          <a:p>
            <a:pPr>
              <a:buFont typeface="Wingdings" pitchFamily="2" charset="2"/>
              <a:buChar char="q"/>
            </a:pPr>
            <a:r>
              <a:rPr lang="en-US" sz="6000" b="1" dirty="0" err="1" smtClean="0"/>
              <a:t>Paramesonephric</a:t>
            </a:r>
            <a:r>
              <a:rPr lang="en-US" sz="6000" b="1" dirty="0" smtClean="0"/>
              <a:t> (</a:t>
            </a:r>
            <a:r>
              <a:rPr lang="en-US" sz="6000" b="1" dirty="0" err="1" smtClean="0"/>
              <a:t>Mullerian</a:t>
            </a:r>
            <a:r>
              <a:rPr lang="en-US" sz="6000" b="1" dirty="0" smtClean="0"/>
              <a:t>) ducts</a:t>
            </a:r>
            <a:endParaRPr lang="en-US" sz="6000" dirty="0" smtClean="0"/>
          </a:p>
          <a:p>
            <a:pPr latinLnBrk="1">
              <a:buNone/>
            </a:pPr>
            <a:endParaRPr lang="en-US" sz="5600" dirty="0" smtClean="0"/>
          </a:p>
          <a:p>
            <a:pPr>
              <a:buNone/>
            </a:pP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3" descr="1-s2.0-S0301468118301002-gr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43400" y="1371600"/>
            <a:ext cx="4572000" cy="51816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609600"/>
            <a:ext cx="4267200" cy="60198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sz="6000" b="1" dirty="0" smtClean="0"/>
              <a:t>Female</a:t>
            </a:r>
          </a:p>
          <a:p>
            <a:pPr>
              <a:buNone/>
            </a:pPr>
            <a:endParaRPr lang="en-US" sz="2000" b="1" dirty="0" smtClean="0"/>
          </a:p>
          <a:p>
            <a:pPr algn="just">
              <a:buNone/>
            </a:pPr>
            <a:r>
              <a:rPr lang="en-US" sz="4500" dirty="0" smtClean="0"/>
              <a:t>No </a:t>
            </a:r>
            <a:r>
              <a:rPr lang="en-US" sz="4500" dirty="0" err="1" smtClean="0"/>
              <a:t>Leydig</a:t>
            </a:r>
            <a:r>
              <a:rPr lang="en-US" sz="4500" dirty="0" smtClean="0"/>
              <a:t> cells so no testosterone. So </a:t>
            </a:r>
            <a:r>
              <a:rPr lang="en-US" sz="4500" dirty="0" smtClean="0"/>
              <a:t>the </a:t>
            </a:r>
          </a:p>
          <a:p>
            <a:pPr algn="just">
              <a:buNone/>
            </a:pPr>
            <a:r>
              <a:rPr lang="en-US" sz="4500" b="1" dirty="0" err="1" smtClean="0"/>
              <a:t>Mesonephricducts</a:t>
            </a:r>
            <a:r>
              <a:rPr lang="en-US" sz="4500" b="1" dirty="0" smtClean="0"/>
              <a:t> </a:t>
            </a:r>
            <a:r>
              <a:rPr lang="en-US" sz="4500" dirty="0" err="1" smtClean="0"/>
              <a:t>degenerate,vestigial</a:t>
            </a:r>
            <a:r>
              <a:rPr lang="en-US" sz="4500" dirty="0" smtClean="0"/>
              <a:t> </a:t>
            </a:r>
          </a:p>
          <a:p>
            <a:pPr algn="just">
              <a:buNone/>
            </a:pPr>
            <a:r>
              <a:rPr lang="en-US" sz="4500" dirty="0" smtClean="0"/>
              <a:t>remnant </a:t>
            </a:r>
            <a:r>
              <a:rPr lang="en-US" sz="4500" dirty="0" smtClean="0"/>
              <a:t>– Gartner’s </a:t>
            </a:r>
            <a:r>
              <a:rPr lang="en-US" sz="4500" dirty="0" smtClean="0"/>
              <a:t>duct</a:t>
            </a:r>
            <a:endParaRPr lang="en-US" sz="4500" dirty="0" smtClean="0"/>
          </a:p>
          <a:p>
            <a:pPr algn="just">
              <a:buNone/>
            </a:pPr>
            <a:endParaRPr lang="en-US" sz="4500" dirty="0" smtClean="0"/>
          </a:p>
          <a:p>
            <a:pPr algn="just">
              <a:buNone/>
            </a:pPr>
            <a:r>
              <a:rPr lang="en-US" sz="4500" dirty="0" smtClean="0"/>
              <a:t>No </a:t>
            </a:r>
            <a:r>
              <a:rPr lang="en-US" sz="4500" dirty="0" smtClean="0"/>
              <a:t>anti-</a:t>
            </a:r>
            <a:r>
              <a:rPr lang="en-US" sz="4500" dirty="0" err="1" smtClean="0"/>
              <a:t>Mullerian</a:t>
            </a:r>
            <a:r>
              <a:rPr lang="en-US" sz="4500" dirty="0" smtClean="0"/>
              <a:t> </a:t>
            </a:r>
            <a:endParaRPr lang="en-US" sz="4500" dirty="0" smtClean="0"/>
          </a:p>
          <a:p>
            <a:pPr algn="just">
              <a:buNone/>
            </a:pPr>
            <a:r>
              <a:rPr lang="en-US" sz="4500" dirty="0" smtClean="0"/>
              <a:t>hormone</a:t>
            </a:r>
            <a:r>
              <a:rPr lang="en-US" sz="4500" dirty="0" smtClean="0"/>
              <a:t> </a:t>
            </a:r>
            <a:r>
              <a:rPr lang="en-US" sz="4500" b="1" dirty="0" err="1" smtClean="0"/>
              <a:t>paramesonephric</a:t>
            </a:r>
            <a:r>
              <a:rPr lang="en-US" sz="4500" b="1" dirty="0" smtClean="0"/>
              <a:t> </a:t>
            </a:r>
            <a:r>
              <a:rPr lang="en-US" sz="4500" b="1" dirty="0" smtClean="0"/>
              <a:t>Ducts</a:t>
            </a:r>
            <a:endParaRPr lang="en-US" sz="4500" b="1" dirty="0" smtClean="0"/>
          </a:p>
          <a:p>
            <a:pPr algn="just">
              <a:buNone/>
            </a:pPr>
            <a:r>
              <a:rPr lang="en-US" sz="4500" dirty="0" smtClean="0"/>
              <a:t>The ducts </a:t>
            </a:r>
            <a:r>
              <a:rPr lang="en-US" sz="4500" dirty="0" smtClean="0"/>
              <a:t>can be have </a:t>
            </a:r>
            <a:endParaRPr lang="en-US" sz="4500" dirty="0" smtClean="0"/>
          </a:p>
          <a:p>
            <a:pPr algn="just">
              <a:buNone/>
            </a:pPr>
            <a:r>
              <a:rPr lang="en-US" sz="4500" dirty="0" smtClean="0"/>
              <a:t>three </a:t>
            </a:r>
            <a:r>
              <a:rPr lang="en-US" sz="4500" dirty="0" smtClean="0"/>
              <a:t>parts:</a:t>
            </a:r>
          </a:p>
          <a:p>
            <a:pPr algn="just">
              <a:buNone/>
            </a:pPr>
            <a:endParaRPr lang="en-US" sz="4500" dirty="0" smtClean="0"/>
          </a:p>
          <a:p>
            <a:pPr algn="just">
              <a:buNone/>
            </a:pPr>
            <a:r>
              <a:rPr lang="en-US" sz="4500" b="1" dirty="0" smtClean="0"/>
              <a:t>Cranial</a:t>
            </a:r>
            <a:r>
              <a:rPr lang="en-US" sz="4500" dirty="0" smtClean="0"/>
              <a:t> – becomes the Fallopian tubes</a:t>
            </a:r>
          </a:p>
          <a:p>
            <a:pPr algn="just">
              <a:buNone/>
            </a:pPr>
            <a:r>
              <a:rPr lang="en-US" sz="4500" b="1" dirty="0" smtClean="0"/>
              <a:t>Horizontal</a:t>
            </a:r>
            <a:r>
              <a:rPr lang="en-US" sz="4500" dirty="0" smtClean="0"/>
              <a:t> – becomes the Fallopian tubes</a:t>
            </a:r>
          </a:p>
          <a:p>
            <a:pPr algn="just">
              <a:buNone/>
            </a:pPr>
            <a:r>
              <a:rPr lang="en-US" sz="4500" b="1" dirty="0" smtClean="0"/>
              <a:t>Caudal</a:t>
            </a:r>
            <a:r>
              <a:rPr lang="en-US" sz="4500" dirty="0" smtClean="0"/>
              <a:t> – fuses to form the uterus, cervix </a:t>
            </a:r>
            <a:endParaRPr lang="en-US" sz="4500" dirty="0" smtClean="0"/>
          </a:p>
          <a:p>
            <a:pPr algn="just">
              <a:buNone/>
            </a:pPr>
            <a:r>
              <a:rPr lang="en-US" sz="4500" dirty="0" smtClean="0"/>
              <a:t>and </a:t>
            </a:r>
            <a:r>
              <a:rPr lang="en-US" sz="4500" dirty="0" smtClean="0"/>
              <a:t>upper 1/3 of the vagina.</a:t>
            </a:r>
          </a:p>
          <a:p>
            <a:pPr algn="just">
              <a:buNone/>
            </a:pPr>
            <a:r>
              <a:rPr lang="en-US" sz="4500" dirty="0" smtClean="0"/>
              <a:t>The lower 2/3 of the vagina is formed </a:t>
            </a:r>
            <a:endParaRPr lang="en-US" sz="4500" dirty="0" smtClean="0"/>
          </a:p>
          <a:p>
            <a:pPr algn="just">
              <a:buNone/>
            </a:pPr>
            <a:r>
              <a:rPr lang="en-US" sz="4500" dirty="0" smtClean="0"/>
              <a:t>by</a:t>
            </a:r>
            <a:r>
              <a:rPr lang="en-US" sz="4500" dirty="0" smtClean="0"/>
              <a:t> </a:t>
            </a:r>
            <a:r>
              <a:rPr lang="en-US" sz="4500" b="1" dirty="0" err="1" smtClean="0"/>
              <a:t>sinovaginal</a:t>
            </a:r>
            <a:r>
              <a:rPr lang="en-US" sz="4500" b="1" dirty="0" smtClean="0"/>
              <a:t> bulbs </a:t>
            </a:r>
            <a:r>
              <a:rPr lang="en-US" sz="4500" dirty="0" smtClean="0"/>
              <a:t>(derived from the </a:t>
            </a:r>
            <a:endParaRPr lang="en-US" sz="4500" dirty="0" smtClean="0"/>
          </a:p>
          <a:p>
            <a:pPr algn="just">
              <a:buNone/>
            </a:pPr>
            <a:r>
              <a:rPr lang="en-US" sz="4500" dirty="0" smtClean="0"/>
              <a:t>pelvic </a:t>
            </a:r>
            <a:r>
              <a:rPr lang="en-US" sz="4500" dirty="0" smtClean="0"/>
              <a:t>part of the </a:t>
            </a:r>
            <a:r>
              <a:rPr lang="en-US" sz="4500" dirty="0" err="1" smtClean="0"/>
              <a:t>urogenital</a:t>
            </a:r>
            <a:r>
              <a:rPr lang="en-US" sz="4500" dirty="0" smtClean="0"/>
              <a:t> sinus).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14800" y="228600"/>
            <a:ext cx="4876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External Genitalia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r>
              <a:rPr lang="en-US" sz="3800" b="1" dirty="0" smtClean="0"/>
              <a:t>Indifferent Stage</a:t>
            </a:r>
          </a:p>
          <a:p>
            <a:pPr algn="just"/>
            <a:r>
              <a:rPr lang="en-US" sz="2800" dirty="0" smtClean="0"/>
              <a:t>Begins in the third week. </a:t>
            </a:r>
            <a:r>
              <a:rPr lang="en-US" sz="2800" dirty="0" err="1" smtClean="0"/>
              <a:t>Mesenchymal</a:t>
            </a:r>
            <a:r>
              <a:rPr lang="en-US" sz="2800" dirty="0" smtClean="0"/>
              <a:t> cells from the primitive streak migrate to the </a:t>
            </a:r>
            <a:r>
              <a:rPr lang="en-US" sz="2800" dirty="0" err="1" smtClean="0"/>
              <a:t>cloacal</a:t>
            </a:r>
            <a:r>
              <a:rPr lang="en-US" sz="2800" dirty="0" smtClean="0"/>
              <a:t> membrane to form a pair of </a:t>
            </a:r>
            <a:r>
              <a:rPr lang="en-US" sz="2800" b="1" dirty="0" err="1" smtClean="0"/>
              <a:t>cloacal</a:t>
            </a:r>
            <a:r>
              <a:rPr lang="en-US" sz="2800" b="1" dirty="0" smtClean="0"/>
              <a:t> folds</a:t>
            </a:r>
            <a:r>
              <a:rPr lang="en-US" sz="2800" dirty="0" smtClean="0"/>
              <a:t>.</a:t>
            </a:r>
          </a:p>
          <a:p>
            <a:pPr algn="just"/>
            <a:r>
              <a:rPr lang="en-US" sz="2800" dirty="0" smtClean="0"/>
              <a:t>Cranially, these folds fuse to form the </a:t>
            </a:r>
            <a:r>
              <a:rPr lang="en-US" sz="2800" b="1" dirty="0" smtClean="0"/>
              <a:t>genital tubercle</a:t>
            </a:r>
            <a:r>
              <a:rPr lang="en-US" sz="2800" dirty="0" smtClean="0"/>
              <a:t>. Caudally, they divide into the urethral folds (anterior) and anal folds (posterior).</a:t>
            </a:r>
          </a:p>
          <a:p>
            <a:pPr algn="just"/>
            <a:r>
              <a:rPr lang="en-US" sz="2800" b="1" dirty="0" smtClean="0"/>
              <a:t>Genital swellings</a:t>
            </a:r>
            <a:r>
              <a:rPr lang="en-US" sz="2800" dirty="0" smtClean="0"/>
              <a:t> ; the urethral folds.</a:t>
            </a:r>
          </a:p>
          <a:p>
            <a:pPr algn="just"/>
            <a:endParaRPr lang="en-US" sz="48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External </a:t>
            </a:r>
            <a:r>
              <a:rPr lang="en-US" b="1" dirty="0" smtClean="0"/>
              <a:t>Genitalia contd..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29200" cy="5029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b="1" dirty="0" smtClean="0"/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Oestrogens</a:t>
            </a:r>
            <a:r>
              <a:rPr lang="en-US" dirty="0" smtClean="0"/>
              <a:t> : external genital development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The </a:t>
            </a:r>
            <a:r>
              <a:rPr lang="en-US" b="1" dirty="0" smtClean="0"/>
              <a:t>genital tubercle</a:t>
            </a:r>
            <a:r>
              <a:rPr lang="en-US" dirty="0" smtClean="0"/>
              <a:t> only elongates slightly to form the </a:t>
            </a:r>
            <a:r>
              <a:rPr lang="en-US" b="1" dirty="0" smtClean="0"/>
              <a:t>clitoris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The urethral folds and genital swellings do not fuse, but instead form the labia </a:t>
            </a:r>
            <a:r>
              <a:rPr lang="en-US" dirty="0" err="1" smtClean="0"/>
              <a:t>minora</a:t>
            </a:r>
            <a:r>
              <a:rPr lang="en-US" dirty="0" smtClean="0"/>
              <a:t> and </a:t>
            </a:r>
            <a:r>
              <a:rPr lang="en-US" b="1" dirty="0" smtClean="0"/>
              <a:t>labia </a:t>
            </a:r>
            <a:r>
              <a:rPr lang="en-US" b="1" dirty="0" err="1" smtClean="0"/>
              <a:t>majora</a:t>
            </a:r>
            <a:r>
              <a:rPr lang="en-US" dirty="0" smtClean="0"/>
              <a:t> respectively.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The </a:t>
            </a:r>
            <a:r>
              <a:rPr lang="en-US" dirty="0" err="1" smtClean="0"/>
              <a:t>urogenital</a:t>
            </a:r>
            <a:r>
              <a:rPr lang="en-US" dirty="0" smtClean="0"/>
              <a:t> groove therefore remains open, forming the </a:t>
            </a:r>
            <a:r>
              <a:rPr lang="en-US" b="1" dirty="0" smtClean="0"/>
              <a:t>vestibule</a:t>
            </a:r>
            <a:r>
              <a:rPr lang="en-US" dirty="0" smtClean="0"/>
              <a:t> into which the urethra and vagina open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r>
              <a:rPr lang="en-US" b="1" dirty="0" smtClean="0"/>
              <a:t>Descent of the Gonads</a:t>
            </a:r>
          </a:p>
          <a:p>
            <a:pPr>
              <a:buNone/>
            </a:pPr>
            <a:r>
              <a:rPr lang="en-US" dirty="0" smtClean="0"/>
              <a:t>      While the gonads arise in the upper lumbar region, they are each tethered to the scrotum or labia by the </a:t>
            </a:r>
            <a:r>
              <a:rPr lang="en-US" b="1" dirty="0" err="1" smtClean="0"/>
              <a:t>gubernaculum</a:t>
            </a:r>
            <a:r>
              <a:rPr lang="en-US" dirty="0" smtClean="0"/>
              <a:t> – a </a:t>
            </a:r>
            <a:r>
              <a:rPr lang="en-US" dirty="0" err="1" smtClean="0"/>
              <a:t>ligamentous</a:t>
            </a:r>
            <a:r>
              <a:rPr lang="en-US" dirty="0" smtClean="0"/>
              <a:t> structure formed from </a:t>
            </a:r>
            <a:r>
              <a:rPr lang="en-US" dirty="0" err="1" smtClean="0"/>
              <a:t>mesenchyme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752600"/>
            <a:ext cx="2819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External </a:t>
            </a:r>
            <a:r>
              <a:rPr lang="en-US" b="1" dirty="0" smtClean="0"/>
              <a:t>Genitalia contd..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      Testes</a:t>
            </a:r>
          </a:p>
          <a:p>
            <a:pPr algn="just"/>
            <a:r>
              <a:rPr lang="en-US" dirty="0" smtClean="0"/>
              <a:t>As the fetus grows, the testes become more </a:t>
            </a:r>
            <a:r>
              <a:rPr lang="en-US" b="1" dirty="0" smtClean="0"/>
              <a:t>caudal</a:t>
            </a:r>
          </a:p>
          <a:p>
            <a:pPr algn="just"/>
            <a:r>
              <a:rPr lang="en-US" dirty="0" smtClean="0"/>
              <a:t>Pass through the </a:t>
            </a:r>
            <a:r>
              <a:rPr lang="en-US" b="1" dirty="0" smtClean="0"/>
              <a:t>inguinal canal at</a:t>
            </a:r>
            <a:r>
              <a:rPr lang="en-US" dirty="0" smtClean="0"/>
              <a:t> 28</a:t>
            </a:r>
            <a:r>
              <a:rPr lang="en-US" baseline="30000" dirty="0" smtClean="0"/>
              <a:t>th</a:t>
            </a:r>
            <a:r>
              <a:rPr lang="en-US" dirty="0" smtClean="0"/>
              <a:t> week, reach the scrotum by the 33</a:t>
            </a:r>
            <a:r>
              <a:rPr lang="en-US" baseline="30000" dirty="0" smtClean="0"/>
              <a:t>rd</a:t>
            </a:r>
            <a:r>
              <a:rPr lang="en-US" dirty="0" smtClean="0"/>
              <a:t> week. During their descent, the </a:t>
            </a:r>
            <a:r>
              <a:rPr lang="en-US" dirty="0" smtClean="0">
                <a:hlinkClick r:id="rId2"/>
              </a:rPr>
              <a:t>testes</a:t>
            </a:r>
            <a:r>
              <a:rPr lang="en-US" dirty="0" smtClean="0"/>
              <a:t> retain their original blood supply, with the testicular arteries</a:t>
            </a:r>
          </a:p>
          <a:p>
            <a:pPr algn="just"/>
            <a:r>
              <a:rPr lang="en-US" dirty="0" smtClean="0"/>
              <a:t>The scrotal ligament is the adult remnant of the </a:t>
            </a:r>
            <a:r>
              <a:rPr lang="en-US" dirty="0" err="1" smtClean="0"/>
              <a:t>gubernaculum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     Ovaries</a:t>
            </a:r>
          </a:p>
          <a:p>
            <a:pPr algn="just"/>
            <a:r>
              <a:rPr lang="en-US" dirty="0" smtClean="0"/>
              <a:t>Initially migrate </a:t>
            </a:r>
            <a:r>
              <a:rPr lang="en-US" b="1" dirty="0" smtClean="0"/>
              <a:t>caudally</a:t>
            </a:r>
            <a:r>
              <a:rPr lang="en-US" dirty="0" smtClean="0"/>
              <a:t> in a similar fashion to the testes from their origin on the posterior abdominal wall. However they do not travel as far, reaching their final position just within the true pelvis.</a:t>
            </a:r>
          </a:p>
          <a:p>
            <a:pPr algn="just"/>
            <a:r>
              <a:rPr lang="en-US" dirty="0" smtClean="0"/>
              <a:t>The </a:t>
            </a:r>
            <a:r>
              <a:rPr lang="en-US" dirty="0" err="1" smtClean="0"/>
              <a:t>gubernaculum</a:t>
            </a:r>
            <a:r>
              <a:rPr lang="en-US" dirty="0" smtClean="0"/>
              <a:t> becomes </a:t>
            </a:r>
            <a:r>
              <a:rPr lang="en-US" b="1" dirty="0" smtClean="0"/>
              <a:t>ovarian </a:t>
            </a:r>
            <a:r>
              <a:rPr lang="en-US" b="1" dirty="0" smtClean="0"/>
              <a:t>ligament</a:t>
            </a:r>
            <a:r>
              <a:rPr lang="en-US" dirty="0" smtClean="0"/>
              <a:t> and </a:t>
            </a:r>
            <a:r>
              <a:rPr lang="en-US" b="1" dirty="0" smtClean="0"/>
              <a:t>round ligament of the</a:t>
            </a:r>
            <a:r>
              <a:rPr lang="en-US" dirty="0" smtClean="0"/>
              <a:t> </a:t>
            </a:r>
            <a:r>
              <a:rPr lang="en-US" b="1" dirty="0" smtClean="0"/>
              <a:t>uterus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External </a:t>
            </a:r>
            <a:r>
              <a:rPr lang="en-US" b="1" dirty="0" smtClean="0"/>
              <a:t>Genitalia contd..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a female embryo, the XX sex chromosomes are present. As there is no Y chromosome, there is no SRY gene to influence development; the primitive sex cords </a:t>
            </a:r>
            <a:r>
              <a:rPr lang="en-US" b="1" dirty="0" smtClean="0"/>
              <a:t>degenerate</a:t>
            </a:r>
            <a:r>
              <a:rPr lang="en-US" dirty="0" smtClean="0"/>
              <a:t> &amp; do not form the testis cords</a:t>
            </a:r>
          </a:p>
          <a:p>
            <a:r>
              <a:rPr lang="en-US" dirty="0" smtClean="0"/>
              <a:t>Instead, the epithelium of the gonad ; proliferate, producing </a:t>
            </a:r>
            <a:r>
              <a:rPr lang="en-US" b="1" dirty="0" smtClean="0"/>
              <a:t>cortical cords</a:t>
            </a:r>
          </a:p>
          <a:p>
            <a:r>
              <a:rPr lang="en-US" dirty="0" smtClean="0"/>
              <a:t>In the third month, these cords break up into clusters, surrounding each </a:t>
            </a:r>
            <a:r>
              <a:rPr lang="en-US" dirty="0" err="1" smtClean="0"/>
              <a:t>oogonium</a:t>
            </a:r>
            <a:r>
              <a:rPr lang="en-US" dirty="0" smtClean="0"/>
              <a:t> (germ cell) with a layer of epithelial follicular cells; primordial follicle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43013" y="333375"/>
            <a:ext cx="6713537" cy="21336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Anatomy</a:t>
            </a:r>
            <a:br>
              <a:rPr lang="en-US" sz="4400" b="1" dirty="0" smtClean="0"/>
            </a:br>
            <a:r>
              <a:rPr lang="en-US" sz="4400" b="1" dirty="0" smtClean="0"/>
              <a:t> A</a:t>
            </a:r>
            <a:r>
              <a:rPr lang="en-US" b="1" dirty="0" smtClean="0"/>
              <a:t>nd Embryology Of Female Reproductive Tract</a:t>
            </a:r>
            <a:endParaRPr lang="en-US" sz="4400" b="1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852613" y="3049588"/>
            <a:ext cx="6248400" cy="2611437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endParaRPr lang="en-US" sz="2800" b="1" dirty="0" smtClean="0"/>
          </a:p>
          <a:p>
            <a:r>
              <a:rPr lang="en-US" sz="3600" b="1" dirty="0" smtClean="0">
                <a:solidFill>
                  <a:schemeClr val="tx1"/>
                </a:solidFill>
              </a:rPr>
              <a:t>Dr. </a:t>
            </a:r>
            <a:r>
              <a:rPr lang="en-US" sz="3600" b="1" dirty="0" err="1" smtClean="0">
                <a:solidFill>
                  <a:schemeClr val="tx1"/>
                </a:solidFill>
              </a:rPr>
              <a:t>Sobia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Nawaz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Associate Professor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Obs</a:t>
            </a:r>
            <a:r>
              <a:rPr lang="en-US" sz="2800" b="1" dirty="0" smtClean="0">
                <a:solidFill>
                  <a:schemeClr val="tx1"/>
                </a:solidFill>
              </a:rPr>
              <a:t> &amp; Gyn.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 HFH unit 1, RMU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143000" y="561975"/>
            <a:ext cx="6172200" cy="838200"/>
          </a:xfrm>
        </p:spPr>
        <p:txBody>
          <a:bodyPr/>
          <a:lstStyle/>
          <a:p>
            <a:pPr algn="ctr"/>
            <a:r>
              <a:rPr lang="en-US" sz="4400" b="1" smtClean="0"/>
              <a:t>        </a:t>
            </a:r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Overview</a:t>
            </a:r>
          </a:p>
        </p:txBody>
      </p:sp>
      <p:pic>
        <p:nvPicPr>
          <p:cNvPr id="14340" name="Picture 3" descr="C:\Users\Hp\Pictures\Saved Pictures\712d5kTBxy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447800"/>
            <a:ext cx="5867400" cy="50720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838200" y="1268413"/>
            <a:ext cx="6934200" cy="94138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33400" indent="-533400" algn="l"/>
            <a:r>
              <a:rPr lang="en-US" sz="3200" b="1" dirty="0" smtClean="0">
                <a:solidFill>
                  <a:schemeClr val="tx1"/>
                </a:solidFill>
                <a:cs typeface="Times New Roman" pitchFamily="18" charset="0"/>
              </a:rPr>
              <a:t>The Female bony pelvis is divided into</a:t>
            </a:r>
            <a:r>
              <a:rPr lang="en-US" sz="3200" dirty="0" smtClean="0">
                <a:solidFill>
                  <a:schemeClr val="tx1"/>
                </a:solidFill>
                <a:cs typeface="Times New Roman" pitchFamily="18" charset="0"/>
              </a:rPr>
              <a:t>: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827088" y="2565400"/>
            <a:ext cx="7993062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sz="2800" b="1"/>
              <a:t>False pelvis: above the pelvic brim and has no obstetric importance.</a:t>
            </a:r>
          </a:p>
          <a:p>
            <a:pPr marL="342900" indent="-342900"/>
            <a:endParaRPr lang="en-US" sz="2800" b="1"/>
          </a:p>
          <a:p>
            <a:pPr marL="342900" indent="-342900">
              <a:buFontTx/>
              <a:buChar char="•"/>
            </a:pPr>
            <a:r>
              <a:rPr lang="en-US" sz="2800" b="1"/>
              <a:t>True pelvis: below the pelvic brim and related to the child -birth.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Female Reproductive </a:t>
            </a:r>
            <a:r>
              <a:rPr lang="en-US" b="1" dirty="0" smtClean="0"/>
              <a:t>O</a:t>
            </a:r>
            <a:r>
              <a:rPr lang="en-US" b="1" dirty="0" smtClean="0"/>
              <a:t>rgans</a:t>
            </a:r>
            <a:endParaRPr lang="en-US" b="1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34330"/>
            <a:ext cx="8077200" cy="4995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6250" y="1295400"/>
            <a:ext cx="81915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1198" y="609600"/>
            <a:ext cx="8481802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Nerve Supply</a:t>
            </a:r>
            <a:endParaRPr lang="en-US" b="1" dirty="0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0814" y="1143000"/>
            <a:ext cx="7964986" cy="5524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ounded Rectangle 4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7200" dirty="0" smtClean="0"/>
              <a:t>Horizontal integration</a:t>
            </a:r>
            <a:endParaRPr lang="en-US" sz="7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Congenital </a:t>
            </a:r>
            <a:r>
              <a:rPr lang="en-US" dirty="0" err="1" smtClean="0"/>
              <a:t>A</a:t>
            </a:r>
            <a:r>
              <a:rPr lang="en-US" dirty="0" err="1" smtClean="0"/>
              <a:t>namolies</a:t>
            </a:r>
            <a:endParaRPr lang="en-US" dirty="0"/>
          </a:p>
        </p:txBody>
      </p:sp>
      <p:pic>
        <p:nvPicPr>
          <p:cNvPr id="471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8300254" cy="528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4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7200" dirty="0" smtClean="0"/>
              <a:t>Vertic</a:t>
            </a:r>
            <a:r>
              <a:rPr lang="en-US" sz="7200" dirty="0" smtClean="0"/>
              <a:t>al </a:t>
            </a:r>
            <a:r>
              <a:rPr lang="en-US" sz="7200" dirty="0" smtClean="0"/>
              <a:t>integration</a:t>
            </a:r>
            <a:endParaRPr lang="en-US" sz="7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2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33795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304800" y="762000"/>
            <a:ext cx="3868738" cy="1371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Naegel’s pelvis</a:t>
            </a:r>
          </a:p>
          <a:p>
            <a:r>
              <a:rPr lang="en-US" smtClean="0"/>
              <a:t>Arrested development of one of ala of sacrum</a:t>
            </a:r>
          </a:p>
        </p:txBody>
      </p:sp>
      <p:sp>
        <p:nvSpPr>
          <p:cNvPr id="33796" name="Text Placeholder 5"/>
          <p:cNvSpPr>
            <a:spLocks noGrp="1"/>
          </p:cNvSpPr>
          <p:nvPr>
            <p:ph type="body" sz="quarter" idx="3"/>
          </p:nvPr>
        </p:nvSpPr>
        <p:spPr bwMode="auto">
          <a:xfrm>
            <a:off x="4572000" y="685800"/>
            <a:ext cx="3868738" cy="1600200"/>
          </a:xfrm>
        </p:spPr>
        <p:txBody>
          <a:bodyPr wrap="square" numCol="1" anchorCtr="0" compatLnSpc="1">
            <a:prstTxWarp prst="textNoShape">
              <a:avLst/>
            </a:prstTxWarp>
            <a:normAutofit fontScale="92500" lnSpcReduction="20000"/>
          </a:bodyPr>
          <a:lstStyle/>
          <a:p>
            <a:r>
              <a:rPr lang="en-US" smtClean="0"/>
              <a:t>Robert’s pelvis  </a:t>
            </a:r>
          </a:p>
          <a:p>
            <a:r>
              <a:rPr lang="en-US" smtClean="0"/>
              <a:t>Ala of both sides are absent and sacrum is fused with innominate bones sacrum is arrested to grow</a:t>
            </a:r>
          </a:p>
        </p:txBody>
      </p:sp>
      <p:pic>
        <p:nvPicPr>
          <p:cNvPr id="33797" name="Picture 2" descr="C:\Users\Hp\Pictures\Saved Pictures\download (2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5613" y="2667000"/>
            <a:ext cx="3789362" cy="3733800"/>
          </a:xfrm>
          <a:noFill/>
        </p:spPr>
      </p:pic>
      <p:pic>
        <p:nvPicPr>
          <p:cNvPr id="33798" name="Picture 3" descr="C:\Users\Hp\Pictures\Saved Pictures\images (12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667000"/>
            <a:ext cx="3733800" cy="3657600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SEQUENCE OF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LGIS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7886700" cy="4351338"/>
          </a:xfrm>
        </p:spPr>
        <p:txBody>
          <a:bodyPr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cs typeface="Times New Roman" panose="02020603050405020304" pitchFamily="18" charset="0"/>
              </a:rPr>
              <a:t>Learning Objectives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dirty="0" smtClean="0">
                <a:cs typeface="Times New Roman" panose="02020603050405020304" pitchFamily="18" charset="0"/>
              </a:rPr>
              <a:t>Anatomy and embryology of female reproductive tract </a:t>
            </a:r>
            <a:r>
              <a:rPr lang="en-US" sz="3000" dirty="0">
                <a:cs typeface="Times New Roman" panose="02020603050405020304" pitchFamily="18" charset="0"/>
              </a:rPr>
              <a:t>(Core </a:t>
            </a:r>
            <a:r>
              <a:rPr lang="en-US" dirty="0">
                <a:cs typeface="Times New Roman" panose="02020603050405020304" pitchFamily="18" charset="0"/>
              </a:rPr>
              <a:t>concept=70%)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Times New Roman" panose="02020603050405020304" pitchFamily="18" charset="0"/>
              </a:rPr>
              <a:t>Related Physiology (Horizontal Integration-15%)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Times New Roman" panose="02020603050405020304" pitchFamily="18" charset="0"/>
              </a:rPr>
              <a:t>Related clinical/congenital abnormalities (Vertical integration- 10%)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Times New Roman" panose="02020603050405020304" pitchFamily="18" charset="0"/>
              </a:rPr>
              <a:t>Research article/ related to topic (3%)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Times New Roman" panose="02020603050405020304" pitchFamily="18" charset="0"/>
              </a:rPr>
              <a:t>Ethics (2</a:t>
            </a:r>
            <a:r>
              <a:rPr lang="en-US" dirty="0" smtClean="0">
                <a:cs typeface="Times New Roman" panose="02020603050405020304" pitchFamily="18" charset="0"/>
              </a:rPr>
              <a:t>%)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cs typeface="Times New Roman" panose="02020603050405020304" pitchFamily="18" charset="0"/>
              </a:rPr>
              <a:t>Learning resources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3481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838200"/>
            <a:ext cx="3868738" cy="823913"/>
          </a:xfrm>
        </p:spPr>
        <p:txBody>
          <a:bodyPr wrap="square" numCol="1" anchorCtr="0" compatLnSpc="1">
            <a:prstTxWarp prst="textNoShape">
              <a:avLst/>
            </a:prstTxWarp>
            <a:normAutofit fontScale="85000" lnSpcReduction="10000"/>
          </a:bodyPr>
          <a:lstStyle/>
          <a:p>
            <a:r>
              <a:rPr lang="en-US" sz="2400" smtClean="0"/>
              <a:t>Rachitic </a:t>
            </a:r>
          </a:p>
          <a:p>
            <a:r>
              <a:rPr lang="en-US" sz="2400" smtClean="0"/>
              <a:t>Sacrum is flat and tilted backwards</a:t>
            </a:r>
          </a:p>
        </p:txBody>
      </p:sp>
      <p:pic>
        <p:nvPicPr>
          <p:cNvPr id="34820" name="Picture 3" descr="C:\Users\Hp\Pictures\Saved Pictures\download (2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362200"/>
            <a:ext cx="3886200" cy="3962400"/>
          </a:xfrm>
          <a:noFill/>
        </p:spPr>
      </p:pic>
      <p:sp>
        <p:nvSpPr>
          <p:cNvPr id="34821" name="Text Placeholder 13"/>
          <p:cNvSpPr>
            <a:spLocks noGrp="1"/>
          </p:cNvSpPr>
          <p:nvPr>
            <p:ph type="body" sz="quarter" idx="3"/>
          </p:nvPr>
        </p:nvSpPr>
        <p:spPr bwMode="auto">
          <a:xfrm>
            <a:off x="4572000" y="685800"/>
            <a:ext cx="3868738" cy="981075"/>
          </a:xfrm>
        </p:spPr>
        <p:txBody>
          <a:bodyPr wrap="square" numCol="1" anchorCtr="0" compatLnSpc="1">
            <a:prstTxWarp prst="textNoShape">
              <a:avLst/>
            </a:prstTxWarp>
            <a:normAutofit fontScale="92500" lnSpcReduction="20000"/>
          </a:bodyPr>
          <a:lstStyle/>
          <a:p>
            <a:r>
              <a:rPr lang="en-US" sz="2400" smtClean="0"/>
              <a:t>Osteomalatic</a:t>
            </a:r>
          </a:p>
          <a:p>
            <a:r>
              <a:rPr lang="en-US" sz="2400" smtClean="0"/>
              <a:t>Soft bones due to calcium and vit D deficiency</a:t>
            </a:r>
          </a:p>
        </p:txBody>
      </p:sp>
      <p:sp>
        <p:nvSpPr>
          <p:cNvPr id="34822" name="Content Placeholder 8"/>
          <p:cNvSpPr>
            <a:spLocks noGrp="1"/>
          </p:cNvSpPr>
          <p:nvPr>
            <p:ph sz="quarter" idx="4"/>
          </p:nvPr>
        </p:nvSpPr>
        <p:spPr bwMode="auto">
          <a:xfrm>
            <a:off x="4629150" y="2505075"/>
            <a:ext cx="3887788" cy="36845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endParaRPr lang="en-US" smtClean="0"/>
          </a:p>
          <a:p>
            <a:endParaRPr lang="en-US" smtClean="0"/>
          </a:p>
        </p:txBody>
      </p:sp>
      <p:pic>
        <p:nvPicPr>
          <p:cNvPr id="34823" name="Picture 4" descr="C:\Users\Hp\Pictures\Saved Pictures\download (2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362200"/>
            <a:ext cx="39909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>
            <a:extLst>
              <a:ext uri="{FF2B5EF4-FFF2-40B4-BE49-F238E27FC236}"/>
            </a:extLst>
          </p:cNvPr>
          <p:cNvSpPr/>
          <p:nvPr/>
        </p:nvSpPr>
        <p:spPr>
          <a:xfrm>
            <a:off x="177800" y="534988"/>
            <a:ext cx="1905000" cy="914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Vertical integration</a:t>
            </a:r>
          </a:p>
        </p:txBody>
      </p:sp>
      <p:pic>
        <p:nvPicPr>
          <p:cNvPr id="35843" name="Content Placeholder 3"/>
          <p:cNvPicPr>
            <a:picLocks noChangeAspect="1"/>
          </p:cNvPicPr>
          <p:nvPr/>
        </p:nvPicPr>
        <p:blipFill>
          <a:blip r:embed="rId2"/>
          <a:srcRect l="25034" t="8588" r="20335" b="8154"/>
          <a:stretch>
            <a:fillRect/>
          </a:stretch>
        </p:blipFill>
        <p:spPr bwMode="auto">
          <a:xfrm>
            <a:off x="7467600" y="703263"/>
            <a:ext cx="1482725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703263"/>
            <a:ext cx="3733800" cy="142081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/>
              <a:t>Beneficence</a:t>
            </a:r>
          </a:p>
        </p:txBody>
      </p:sp>
      <p:sp>
        <p:nvSpPr>
          <p:cNvPr id="11" name="TextBox 10">
            <a:extLst>
              <a:ext uri="{FF2B5EF4-FFF2-40B4-BE49-F238E27FC236}"/>
            </a:extLst>
          </p:cNvPr>
          <p:cNvSpPr txBox="1"/>
          <p:nvPr/>
        </p:nvSpPr>
        <p:spPr>
          <a:xfrm>
            <a:off x="304800" y="2765425"/>
            <a:ext cx="8534400" cy="2030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The principle of beneficence is the obligation of physician to act for the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benefit of the patient </a:t>
            </a:r>
            <a:r>
              <a:rPr lang="en-US" dirty="0">
                <a:latin typeface="+mn-lt"/>
                <a:cs typeface="+mn-cs"/>
              </a:rPr>
              <a:t>and supports a number of moral rules to protect and defend the right of others, prevent harm, remove conditions that will cause harm, help persons with disabilities, and rescue persons in danger. </a:t>
            </a:r>
            <a:br>
              <a:rPr lang="en-US" dirty="0">
                <a:latin typeface="+mn-lt"/>
                <a:cs typeface="+mn-cs"/>
              </a:rPr>
            </a:br>
            <a:r>
              <a:rPr lang="en-US" dirty="0">
                <a:latin typeface="+mn-lt"/>
                <a:cs typeface="+mn-cs"/>
              </a:rPr>
              <a:t>It is worth emphasizing that, the language here is one of positive requirements. The principle calls for not just avoiding harm, but also to benefit patients and to promote their welfare.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886700" cy="1325562"/>
          </a:xfrm>
        </p:spPr>
        <p:txBody>
          <a:bodyPr/>
          <a:lstStyle/>
          <a:p>
            <a:r>
              <a:rPr lang="en-US" dirty="0" smtClean="0"/>
              <a:t> 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Learning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esources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609600" y="1905000"/>
            <a:ext cx="815340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Calibri Light" pitchFamily="34" charset="0"/>
              <a:buAutoNum type="arabicPeriod"/>
            </a:pPr>
            <a:r>
              <a:rPr lang="en-US" sz="2400" i="1" dirty="0" smtClean="0">
                <a:latin typeface="Calibri" pitchFamily="34" charset="0"/>
              </a:rPr>
              <a:t>Gynecology </a:t>
            </a:r>
            <a:r>
              <a:rPr lang="en-US" sz="2400" i="1" dirty="0" smtClean="0">
                <a:latin typeface="Calibri" pitchFamily="34" charset="0"/>
              </a:rPr>
              <a:t>by </a:t>
            </a:r>
            <a:r>
              <a:rPr lang="en-US" sz="2400" i="1" dirty="0">
                <a:latin typeface="Calibri" pitchFamily="34" charset="0"/>
              </a:rPr>
              <a:t>ten teachers. </a:t>
            </a:r>
            <a:r>
              <a:rPr lang="en-US" sz="2400" i="1" dirty="0" smtClean="0">
                <a:latin typeface="Calibri" pitchFamily="34" charset="0"/>
              </a:rPr>
              <a:t>Ash </a:t>
            </a:r>
            <a:r>
              <a:rPr lang="en-US" sz="2400" i="1" dirty="0" err="1" smtClean="0">
                <a:latin typeface="Calibri" pitchFamily="34" charset="0"/>
              </a:rPr>
              <a:t>Monga</a:t>
            </a:r>
            <a:r>
              <a:rPr lang="en-US" sz="2400" i="1" dirty="0" smtClean="0">
                <a:latin typeface="Calibri" pitchFamily="34" charset="0"/>
              </a:rPr>
              <a:t>. </a:t>
            </a:r>
            <a:r>
              <a:rPr lang="en-US" sz="2400" i="1" dirty="0" smtClean="0">
                <a:latin typeface="Calibri" pitchFamily="34" charset="0"/>
              </a:rPr>
              <a:t>19</a:t>
            </a:r>
            <a:r>
              <a:rPr lang="en-US" sz="2400" i="1" baseline="30000" dirty="0" smtClean="0">
                <a:latin typeface="Calibri" pitchFamily="34" charset="0"/>
              </a:rPr>
              <a:t>th</a:t>
            </a:r>
            <a:r>
              <a:rPr lang="en-US" sz="2400" i="1" dirty="0" smtClean="0">
                <a:latin typeface="Calibri" pitchFamily="34" charset="0"/>
              </a:rPr>
              <a:t> </a:t>
            </a:r>
            <a:r>
              <a:rPr lang="en-US" sz="2400" i="1" dirty="0" err="1" smtClean="0">
                <a:latin typeface="Calibri" pitchFamily="34" charset="0"/>
              </a:rPr>
              <a:t>ed</a:t>
            </a:r>
            <a:r>
              <a:rPr lang="en-US" sz="2400" i="1" dirty="0" smtClean="0">
                <a:latin typeface="Calibri" pitchFamily="34" charset="0"/>
              </a:rPr>
              <a:t> </a:t>
            </a:r>
            <a:endParaRPr lang="en-US" sz="2400" i="1" dirty="0" smtClean="0">
              <a:latin typeface="Calibri" pitchFamily="34" charset="0"/>
            </a:endParaRPr>
          </a:p>
          <a:p>
            <a:pPr marL="342900" indent="-342900">
              <a:buFont typeface="Calibri Light" pitchFamily="34" charset="0"/>
              <a:buAutoNum type="arabicPeriod"/>
            </a:pPr>
            <a:r>
              <a:rPr lang="en-US" sz="2400" i="1" dirty="0" smtClean="0"/>
              <a:t>Cunha GR, </a:t>
            </a:r>
            <a:r>
              <a:rPr lang="en-US" sz="2400" i="1" dirty="0" err="1" smtClean="0"/>
              <a:t>Robboy</a:t>
            </a:r>
            <a:r>
              <a:rPr lang="en-US" sz="2400" i="1" dirty="0" smtClean="0"/>
              <a:t> SJ, Kurita T, et al. Development of the human female reproductive tract. Differentiation. 2018;103:46-65. </a:t>
            </a:r>
            <a:r>
              <a:rPr lang="en-US" sz="2400" i="1" dirty="0" smtClean="0"/>
              <a:t>doi:10.1016/j.diff.2018.09.001</a:t>
            </a:r>
            <a:endParaRPr lang="en-US" sz="2400" i="1" dirty="0" smtClean="0">
              <a:latin typeface="Calibri" pitchFamily="34" charset="0"/>
            </a:endParaRPr>
          </a:p>
          <a:p>
            <a:pPr marL="342900" indent="-342900">
              <a:buFont typeface="Calibri Light" pitchFamily="34" charset="0"/>
              <a:buAutoNum type="arabicPeriod"/>
            </a:pPr>
            <a:r>
              <a:rPr lang="en-US" sz="2400" i="1" dirty="0" smtClean="0">
                <a:latin typeface="Calibri" pitchFamily="34" charset="0"/>
                <a:hlinkClick r:id="rId2"/>
              </a:rPr>
              <a:t>https://</a:t>
            </a:r>
            <a:r>
              <a:rPr lang="en-US" sz="2400" i="1" dirty="0" smtClean="0">
                <a:latin typeface="Calibri" pitchFamily="34" charset="0"/>
                <a:hlinkClick r:id="rId2"/>
              </a:rPr>
              <a:t>youtu.be/eKuO_526YCc?t=26</a:t>
            </a:r>
            <a:endParaRPr lang="en-US" sz="2400" i="1" dirty="0" smtClean="0">
              <a:latin typeface="Calibri" pitchFamily="34" charset="0"/>
            </a:endParaRPr>
          </a:p>
          <a:p>
            <a:pPr marL="342900" indent="-342900">
              <a:buFont typeface="Calibri Light" pitchFamily="34" charset="0"/>
              <a:buAutoNum type="arabicPeriod"/>
            </a:pPr>
            <a:r>
              <a:rPr lang="en-US" sz="2400" i="1" dirty="0" smtClean="0">
                <a:latin typeface="Calibri" pitchFamily="34" charset="0"/>
                <a:hlinkClick r:id="rId3"/>
              </a:rPr>
              <a:t>https://</a:t>
            </a:r>
            <a:r>
              <a:rPr lang="en-US" sz="2400" i="1" dirty="0" smtClean="0">
                <a:latin typeface="Calibri" pitchFamily="34" charset="0"/>
                <a:hlinkClick r:id="rId3"/>
              </a:rPr>
              <a:t>youtu.be/qyGbnliqqIY?t=56</a:t>
            </a:r>
            <a:endParaRPr lang="en-US" sz="2400" i="1" dirty="0" smtClean="0">
              <a:latin typeface="Calibri" pitchFamily="34" charset="0"/>
            </a:endParaRPr>
          </a:p>
          <a:p>
            <a:pPr marL="342900" indent="-342900">
              <a:buFont typeface="Calibri Light" pitchFamily="34" charset="0"/>
              <a:buAutoNum type="arabicPeriod"/>
            </a:pPr>
            <a:r>
              <a:rPr lang="en-US" sz="2400" i="1" dirty="0" smtClean="0">
                <a:latin typeface="Calibri" pitchFamily="34" charset="0"/>
                <a:hlinkClick r:id="rId4"/>
              </a:rPr>
              <a:t>https</a:t>
            </a:r>
            <a:r>
              <a:rPr lang="en-US" sz="2400" i="1" dirty="0">
                <a:latin typeface="Calibri" pitchFamily="34" charset="0"/>
                <a:hlinkClick r:id="rId4"/>
              </a:rPr>
              <a:t>://www.acog.org/clinical/clinical-guidance/committee-opinion/articles/2007/12/ethical-decision-making-in-obstetrics-and-gynecology</a:t>
            </a:r>
            <a:endParaRPr lang="en-US" sz="2400" i="1" dirty="0">
              <a:latin typeface="Calibri" pitchFamily="34" charset="0"/>
            </a:endParaRPr>
          </a:p>
          <a:p>
            <a:pPr marL="342900" indent="-342900">
              <a:buFont typeface="Calibri Light" pitchFamily="34" charset="0"/>
              <a:buAutoNum type="arabicPeriod"/>
            </a:pPr>
            <a:endParaRPr lang="en-US" sz="2000" i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smtClean="0"/>
              <a:t> </a:t>
            </a:r>
          </a:p>
        </p:txBody>
      </p:sp>
      <p:pic>
        <p:nvPicPr>
          <p:cNvPr id="4096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1438"/>
            <a:ext cx="7543800" cy="12080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spc="-75" dirty="0">
                <a:solidFill>
                  <a:srgbClr val="C00000"/>
                </a:solidFill>
              </a:rPr>
              <a:t> Professor Umar Model of  Integrated Lecture </a:t>
            </a:r>
          </a:p>
        </p:txBody>
      </p:sp>
      <p:pic>
        <p:nvPicPr>
          <p:cNvPr id="9219" name="Picture 2" descr="C:\Users\User\Downloads\WhatsApp Image 2022-10-11 at 2.02.06 PM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3038" y="2305050"/>
            <a:ext cx="5824537" cy="4051300"/>
          </a:xfrm>
        </p:spPr>
      </p:pic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8A2C62-F0CE-47CE-BEC2-4282B3C43932}" type="slidenum">
              <a:rPr lang="en-US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solidFill>
                <a:srgbClr val="898989"/>
              </a:solidFill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5791200" y="1647483"/>
          <a:ext cx="3206246" cy="4400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222" name="Picture 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17538"/>
            <a:ext cx="106521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85800" y="1905000"/>
          <a:ext cx="2514599" cy="2975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Motto                   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Vision;</a:t>
            </a:r>
            <a:r>
              <a:rPr lang="en-US" sz="3600" b="1" dirty="0"/>
              <a:t> 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The Dream/Tomorrow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10244" name="Content Placeholder 10"/>
          <p:cNvSpPr>
            <a:spLocks noGrp="1"/>
          </p:cNvSpPr>
          <p:nvPr>
            <p:ph sz="half" idx="2"/>
          </p:nvPr>
        </p:nvSpPr>
        <p:spPr bwMode="auto">
          <a:xfrm>
            <a:off x="338138" y="1600200"/>
            <a:ext cx="4114800" cy="5562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0245" name="Content Placeholder 12"/>
          <p:cNvSpPr>
            <a:spLocks noGrp="1"/>
          </p:cNvSpPr>
          <p:nvPr>
            <p:ph sz="quarter" idx="4"/>
          </p:nvPr>
        </p:nvSpPr>
        <p:spPr bwMode="auto">
          <a:xfrm>
            <a:off x="4800600" y="2655888"/>
            <a:ext cx="4041775" cy="44497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To impart evidence based research oriented medical education</a:t>
            </a:r>
          </a:p>
          <a:p>
            <a:r>
              <a:rPr lang="en-US" smtClean="0"/>
              <a:t>To provide best possible patient care</a:t>
            </a:r>
          </a:p>
          <a:p>
            <a:r>
              <a:rPr lang="en-US" smtClean="0"/>
              <a:t>To inculcate the values of mutual respect and ethical practice of medicine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38" y="1176338"/>
            <a:ext cx="8624887" cy="5681662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700" b="1" dirty="0">
              <a:solidFill>
                <a:srgbClr val="C0000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OBJECTIVES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the lecture, students will be able 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female pelvis structures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 the fetal skull components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fetal skull  and pelvic parameters.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importance of normal pelvic diameters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 the congenital abnormalities of females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pevis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Appreciate term Beneficence  (Bioethics)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Correlate and build core knowledge  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basis of latest research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/>
          </a:p>
        </p:txBody>
      </p:sp>
      <p:pic>
        <p:nvPicPr>
          <p:cNvPr id="11267" name="Picture 1"/>
          <p:cNvPicPr>
            <a:picLocks noChangeAspect="1"/>
          </p:cNvPicPr>
          <p:nvPr/>
        </p:nvPicPr>
        <p:blipFill>
          <a:blip r:embed="rId2"/>
          <a:srcRect l="22531" t="7436" r="20911" b="11436"/>
          <a:stretch>
            <a:fillRect/>
          </a:stretch>
        </p:blipFill>
        <p:spPr bwMode="auto">
          <a:xfrm>
            <a:off x="6019800" y="228600"/>
            <a:ext cx="284638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Rounded Rectangle 4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28800"/>
            <a:ext cx="7010400" cy="38401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7200" dirty="0"/>
              <a:t>CORE CONCEPT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0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610600" cy="638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1714</TotalTime>
  <Words>522</Words>
  <Application>Microsoft Office PowerPoint</Application>
  <PresentationFormat>On-screen Show (4:3)</PresentationFormat>
  <Paragraphs>145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Anatomy  And Embryology Of Female Reproductive Tract</vt:lpstr>
      <vt:lpstr>SEQUENCE OF LGIS</vt:lpstr>
      <vt:lpstr> Professor Umar Model of  Integrated Lecture </vt:lpstr>
      <vt:lpstr>Motto                   Vision; The Dream/Tomorrow</vt:lpstr>
      <vt:lpstr>Slide 6</vt:lpstr>
      <vt:lpstr>Slide 7</vt:lpstr>
      <vt:lpstr>Slide 8</vt:lpstr>
      <vt:lpstr>Slide 9</vt:lpstr>
      <vt:lpstr>Indifferent Stage</vt:lpstr>
      <vt:lpstr>Slide 11</vt:lpstr>
      <vt:lpstr>Slide 12</vt:lpstr>
      <vt:lpstr>Internal Genitalia</vt:lpstr>
      <vt:lpstr>The Internal Genitalia</vt:lpstr>
      <vt:lpstr>Slide 15</vt:lpstr>
      <vt:lpstr>External Genitalia </vt:lpstr>
      <vt:lpstr>External Genitalia contd.. </vt:lpstr>
      <vt:lpstr>External Genitalia contd.. </vt:lpstr>
      <vt:lpstr>External Genitalia contd.. </vt:lpstr>
      <vt:lpstr>        Overview</vt:lpstr>
      <vt:lpstr>Slide 21</vt:lpstr>
      <vt:lpstr>Female Reproductive Organs</vt:lpstr>
      <vt:lpstr>Slide 23</vt:lpstr>
      <vt:lpstr>Slide 24</vt:lpstr>
      <vt:lpstr>Nerve Supply</vt:lpstr>
      <vt:lpstr>Slide 26</vt:lpstr>
      <vt:lpstr>Congenital Anamolies</vt:lpstr>
      <vt:lpstr>Slide 28</vt:lpstr>
      <vt:lpstr>Slide 29</vt:lpstr>
      <vt:lpstr>Slide 30</vt:lpstr>
      <vt:lpstr>Beneficence</vt:lpstr>
      <vt:lpstr>  Learning Resources</vt:lpstr>
      <vt:lpstr>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Windows User</cp:lastModifiedBy>
  <cp:revision>44</cp:revision>
  <dcterms:created xsi:type="dcterms:W3CDTF">2006-08-16T00:00:00Z</dcterms:created>
  <dcterms:modified xsi:type="dcterms:W3CDTF">2024-03-13T18:11:50Z</dcterms:modified>
</cp:coreProperties>
</file>