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2" r:id="rId3"/>
    <p:sldId id="303" r:id="rId4"/>
    <p:sldId id="304" r:id="rId5"/>
    <p:sldId id="300" r:id="rId6"/>
    <p:sldId id="276" r:id="rId7"/>
    <p:sldId id="288" r:id="rId8"/>
    <p:sldId id="297" r:id="rId9"/>
    <p:sldId id="277" r:id="rId10"/>
    <p:sldId id="291" r:id="rId11"/>
    <p:sldId id="262" r:id="rId12"/>
    <p:sldId id="263" r:id="rId13"/>
    <p:sldId id="270" r:id="rId14"/>
    <p:sldId id="264" r:id="rId15"/>
    <p:sldId id="289" r:id="rId16"/>
    <p:sldId id="275" r:id="rId17"/>
    <p:sldId id="269" r:id="rId18"/>
    <p:sldId id="290" r:id="rId19"/>
    <p:sldId id="299" r:id="rId20"/>
    <p:sldId id="265" r:id="rId21"/>
    <p:sldId id="286" r:id="rId22"/>
    <p:sldId id="266" r:id="rId23"/>
    <p:sldId id="292" r:id="rId24"/>
    <p:sldId id="267" r:id="rId25"/>
    <p:sldId id="293" r:id="rId26"/>
    <p:sldId id="294" r:id="rId27"/>
    <p:sldId id="268" r:id="rId28"/>
    <p:sldId id="295" r:id="rId29"/>
    <p:sldId id="281" r:id="rId30"/>
    <p:sldId id="282" r:id="rId31"/>
    <p:sldId id="283" r:id="rId32"/>
    <p:sldId id="285" r:id="rId33"/>
    <p:sldId id="305" r:id="rId34"/>
    <p:sldId id="30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69" autoAdjust="0"/>
  </p:normalViewPr>
  <p:slideViewPr>
    <p:cSldViewPr>
      <p:cViewPr varScale="1">
        <p:scale>
          <a:sx n="71" d="100"/>
          <a:sy n="71" d="100"/>
        </p:scale>
        <p:origin x="938" y="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23B272-8821-43B1-B660-FF310FBAAA93}" type="datetimeFigureOut">
              <a:rPr lang="en-US" smtClean="0"/>
              <a:pPr/>
              <a:t>2/25/2025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8FF4CB-2872-4EE3-B0AF-BB4AE18710D3}" type="slidenum">
              <a:rPr lang="en-US" smtClean="0"/>
              <a:pPr/>
              <a:t>‹#›</a:t>
            </a:fld>
            <a:endParaRPr lang="en-US"/>
          </a:p>
        </p:txBody>
      </p:sp>
    </p:spTree>
    <p:extLst>
      <p:ext uri="{BB962C8B-B14F-4D97-AF65-F5344CB8AC3E}">
        <p14:creationId xmlns:p14="http://schemas.microsoft.com/office/powerpoint/2010/main" val="220438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Anti epileptics :Carbamazepines (Tegretol), Valproic acid, Phenytion sodium,</a:t>
            </a:r>
          </a:p>
        </p:txBody>
      </p:sp>
      <p:sp>
        <p:nvSpPr>
          <p:cNvPr id="4" name="Slide Number Placeholder 3"/>
          <p:cNvSpPr>
            <a:spLocks noGrp="1"/>
          </p:cNvSpPr>
          <p:nvPr>
            <p:ph type="sldNum" sz="quarter" idx="10"/>
          </p:nvPr>
        </p:nvSpPr>
        <p:spPr/>
        <p:txBody>
          <a:bodyPr/>
          <a:lstStyle/>
          <a:p>
            <a:fld id="{808FF4CB-2872-4EE3-B0AF-BB4AE18710D3}"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GABA:</a:t>
            </a:r>
            <a:r>
              <a:rPr lang="en-US" baseline="0" dirty="0"/>
              <a:t> Gamma amino butyric acid     AMPA:</a:t>
            </a:r>
            <a:r>
              <a:rPr lang="el-GR" baseline="0" dirty="0"/>
              <a:t>α</a:t>
            </a:r>
            <a:r>
              <a:rPr lang="en-US" baseline="0" dirty="0"/>
              <a:t> Amino 3 Hydroxy,5 Methyl,4 Isoxazole Propionic acid</a:t>
            </a:r>
            <a:endParaRPr lang="en-US" dirty="0"/>
          </a:p>
        </p:txBody>
      </p:sp>
      <p:sp>
        <p:nvSpPr>
          <p:cNvPr id="4" name="Slide Number Placeholder 3"/>
          <p:cNvSpPr>
            <a:spLocks noGrp="1"/>
          </p:cNvSpPr>
          <p:nvPr>
            <p:ph type="sldNum" sz="quarter" idx="10"/>
          </p:nvPr>
        </p:nvSpPr>
        <p:spPr/>
        <p:txBody>
          <a:bodyPr/>
          <a:lstStyle/>
          <a:p>
            <a:fld id="{808FF4CB-2872-4EE3-B0AF-BB4AE18710D3}"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dirty="0">
                <a:solidFill>
                  <a:schemeClr val="tx1"/>
                </a:solidFill>
                <a:latin typeface="+mn-lt"/>
                <a:ea typeface="+mn-ea"/>
                <a:cs typeface="+mn-cs"/>
              </a:rPr>
              <a:t>The patient’s heart rate may be helpful in considering potentially involved medications. Hypotension resulting from vasodilatation (e.g., alpha-1 receptor antagonists, nitrites) or fluid loss (e.g., diarrhea or vomiting from colchicine, iron, certain species of mushrooms) is usually accompanied by compensatory tachycardia. In contrast, hypotension induced by sympatholytic agents (e.g., clonidine, </a:t>
            </a:r>
            <a:r>
              <a:rPr lang="en-US" sz="1200" b="0" i="0" kern="1200" dirty="0" err="1">
                <a:solidFill>
                  <a:schemeClr val="tx1"/>
                </a:solidFill>
                <a:latin typeface="+mn-lt"/>
                <a:ea typeface="+mn-ea"/>
                <a:cs typeface="+mn-cs"/>
              </a:rPr>
              <a:t>opioids</a:t>
            </a:r>
            <a:r>
              <a:rPr lang="en-US" sz="1200" b="0" i="0" kern="1200" dirty="0">
                <a:solidFill>
                  <a:schemeClr val="tx1"/>
                </a:solidFill>
                <a:latin typeface="+mn-lt"/>
                <a:ea typeface="+mn-ea"/>
                <a:cs typeface="+mn-cs"/>
              </a:rPr>
              <a:t>, sedative-hypnotic agents) or cardiac conduction delay (e.g., beta receptor antagonists, calcium channel antagonists, digoxin) is more likely to be accompanied by a relative bradycardia. Some drugs have multiple pharmacologic properties and produce unpredictable cardiovascular toxicity. For example, tricyclic antidepressants cause vasodilatation due to alpha antagonist effects, tachycardia due to antimuscarinic (anticholinergic) effects, and cardiac depressant effects owing to sodium channel blockade and norepinephrine depletion.</a:t>
            </a:r>
          </a:p>
          <a:p>
            <a:br>
              <a:rPr lang="en-US" dirty="0"/>
            </a:br>
            <a:r>
              <a:rPr lang="en-US" sz="1200" b="0" i="0" kern="1200" dirty="0">
                <a:solidFill>
                  <a:schemeClr val="tx1"/>
                </a:solidFill>
                <a:latin typeface="+mn-lt"/>
                <a:ea typeface="+mn-ea"/>
                <a:cs typeface="+mn-cs"/>
              </a:rPr>
              <a:t>The patient’s heart rate may be helpful in considering potentially involved medications. Hypotension resulting from vasodilatation (e.g., alpha-1 receptor antagonists, nitrites) or fluid loss (e.g., diarrhea or vomiting from colchicine, iron, certain species of mushrooms) is usually accompanied by compensatory tachycardia. In contrast, hypotension induced by sympatholytic agents (e.g., clonidine, </a:t>
            </a:r>
            <a:r>
              <a:rPr lang="en-US" sz="1200" b="0" i="0" kern="1200" dirty="0" err="1">
                <a:solidFill>
                  <a:schemeClr val="tx1"/>
                </a:solidFill>
                <a:latin typeface="+mn-lt"/>
                <a:ea typeface="+mn-ea"/>
                <a:cs typeface="+mn-cs"/>
              </a:rPr>
              <a:t>opioids</a:t>
            </a:r>
            <a:r>
              <a:rPr lang="en-US" sz="1200" b="0" i="0" kern="1200" dirty="0">
                <a:solidFill>
                  <a:schemeClr val="tx1"/>
                </a:solidFill>
                <a:latin typeface="+mn-lt"/>
                <a:ea typeface="+mn-ea"/>
                <a:cs typeface="+mn-cs"/>
              </a:rPr>
              <a:t>, sedative-hypnotic agents) or cardiac conduction delay (e.g., beta receptor antagonists, calcium channel antagonists, digoxin) is more likely to be accompanied by a relative bradycardia. Some drugs have multiple pharmacologic properties and produce unpredictable cardiovascular toxicity. For example, tricyclic antidepressants cause vasodilatation due to alpha antagonist effects, tachycardia due to antimuscarinic (anticholinergic) effects, and cardiac depressant effects owing to sodium channel blockade and norepinephrine depletion.</a:t>
            </a:r>
          </a:p>
          <a:p>
            <a:r>
              <a:rPr lang="en-US" sz="1200" b="0" i="0" kern="1200" dirty="0">
                <a:solidFill>
                  <a:schemeClr val="tx1"/>
                </a:solidFill>
                <a:latin typeface="+mn-lt"/>
                <a:ea typeface="+mn-ea"/>
                <a:cs typeface="+mn-cs"/>
              </a:rPr>
              <a:t>The patient’s heart rate may be helpful in considering potentially involved medications. Hypotension resulting from vasodilatation (e.g., alpha-1 receptor antagonists, nitrites) or fluid loss (e.g., diarrhea or vomiting from colchicine, iron, certain species of mushrooms) is usually accompanied by compensatory tachycardia. In contrast, hypotension induced by sympatholytic agents (e.g., clonidine, </a:t>
            </a:r>
            <a:r>
              <a:rPr lang="en-US" sz="1200" b="0" i="0" kern="1200" dirty="0" err="1">
                <a:solidFill>
                  <a:schemeClr val="tx1"/>
                </a:solidFill>
                <a:latin typeface="+mn-lt"/>
                <a:ea typeface="+mn-ea"/>
                <a:cs typeface="+mn-cs"/>
              </a:rPr>
              <a:t>opioids</a:t>
            </a:r>
            <a:r>
              <a:rPr lang="en-US" sz="1200" b="0" i="0" kern="1200" dirty="0">
                <a:solidFill>
                  <a:schemeClr val="tx1"/>
                </a:solidFill>
                <a:latin typeface="+mn-lt"/>
                <a:ea typeface="+mn-ea"/>
                <a:cs typeface="+mn-cs"/>
              </a:rPr>
              <a:t>, sedative-hypnotic agents) or cardiac conduction delay (e.g., beta receptor antagonists, calcium channel antagonists, digoxin) is more likely to be accompanied by a relative bradycardia. Some drugs have multiple pharmacologic properties and produce unpredictable cardiovascular toxicity. For example, tricyclic antidepressants cause vasodilatation due to alpha antagonist effects, tachycardia due to antimuscarinic (anticholinergic) effects, and cardiac depressant effects owing to sodium channel blockade and norepinephrine depletion.</a:t>
            </a:r>
          </a:p>
          <a:p>
            <a:r>
              <a:rPr lang="en-US" sz="1200" b="0" i="0" kern="1200" dirty="0">
                <a:solidFill>
                  <a:schemeClr val="tx1"/>
                </a:solidFill>
                <a:latin typeface="+mn-lt"/>
                <a:ea typeface="+mn-ea"/>
                <a:cs typeface="+mn-cs"/>
              </a:rPr>
              <a:t>The patient’s heart rate may be helpful in considering potentially involved medications. Hypotension resulting from vasodilatation (e.g., alpha-1 receptor antagonists, nitrites) or fluid loss (e.g., diarrhea or vomiting from colchicine, iron, certain species of mushrooms) is usually accompanied by compensatory tachycardia. In contrast, hypotension induced by sympatholytic agents (e.g., clonidine, </a:t>
            </a:r>
            <a:r>
              <a:rPr lang="en-US" sz="1200" b="0" i="0" kern="1200" dirty="0" err="1">
                <a:solidFill>
                  <a:schemeClr val="tx1"/>
                </a:solidFill>
                <a:latin typeface="+mn-lt"/>
                <a:ea typeface="+mn-ea"/>
                <a:cs typeface="+mn-cs"/>
              </a:rPr>
              <a:t>opioids</a:t>
            </a:r>
            <a:r>
              <a:rPr lang="en-US" sz="1200" b="0" i="0" kern="1200" dirty="0">
                <a:solidFill>
                  <a:schemeClr val="tx1"/>
                </a:solidFill>
                <a:latin typeface="+mn-lt"/>
                <a:ea typeface="+mn-ea"/>
                <a:cs typeface="+mn-cs"/>
              </a:rPr>
              <a:t>, sedative-hypnotic agents) or cardiac conduction delay (e.g., beta receptor antagonists, calcium channel antagonists, digoxin) is more likely to be accompanied by a relative bradycardia. Some drugs have multiple pharmacologic properties and produce unpredictable cardiovascular toxicity. For example, tricyclic antidepressants cause vasodilatation due to alpha antagonist effects, tachycardia due to antimuscarinic (anticholinergic) effects, and cardiac depressant effects owing to sodium channel blockade and norepinephrine depletion.</a:t>
            </a:r>
          </a:p>
          <a:p>
            <a:br>
              <a:rPr lang="en-US" dirty="0"/>
            </a:br>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808FF4CB-2872-4EE3-B0AF-BB4AE18710D3}"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DC8053-564A-44A1-9DAB-C443D4D3BD47}" type="datetimeFigureOut">
              <a:rPr lang="en-US" smtClean="0"/>
              <a:pPr/>
              <a:t>2/25/2025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521960-10B9-49C8-989B-09313F4A29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C8053-564A-44A1-9DAB-C443D4D3BD47}" type="datetimeFigureOut">
              <a:rPr lang="en-US" smtClean="0"/>
              <a:pPr/>
              <a:t>2/25/2025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21960-10B9-49C8-989B-09313F4A29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lthinaging.org/tools-and-tips/ask-expert-sedative-hypnotic-drugs-and-related-medications"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www.britannica.com/science/sedative-hypnotic-drug" TargetMode="External"/><Relationship Id="rId4" Type="http://schemas.openxmlformats.org/officeDocument/2006/relationships/hyperlink" Target="https://www.google.com/search?q=Sedatives+and+hypnotics+research&amp;oq=Sedatives+and+hypnotics+research&amp;gs_lcrp=EgZjaHJvbWUyBggAEEUYOTIHCAEQIRigATIHCAIQIRigATIHCAMQIRigAdIBCTcyMTRqMGoxNagCCLACAfEF_tbO-vbKMOLxBf7Wzvr2yjDi&amp;sourceid=chrome&amp;ie=UTF-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igitallibrary.edu.p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3352800"/>
          </a:xfrm>
        </p:spPr>
        <p:txBody>
          <a:bodyPr>
            <a:normAutofit/>
          </a:bodyPr>
          <a:lstStyle/>
          <a:p>
            <a:r>
              <a:rPr lang="en-US" sz="6600" dirty="0">
                <a:latin typeface="Algerian" pitchFamily="82" charset="0"/>
              </a:rPr>
              <a:t>Sedatives and hypnotics</a:t>
            </a:r>
            <a:br>
              <a:rPr lang="en-US" sz="6600" dirty="0">
                <a:latin typeface="Algerian" pitchFamily="82" charset="0"/>
              </a:rPr>
            </a:br>
            <a:r>
              <a:rPr lang="en-US" sz="6600" dirty="0">
                <a:latin typeface="Algerian" pitchFamily="82" charset="0"/>
              </a:rPr>
              <a:t> 			</a:t>
            </a:r>
            <a:r>
              <a:rPr lang="en-US" sz="3200" b="1" dirty="0" err="1">
                <a:ln w="0"/>
                <a:solidFill>
                  <a:schemeClr val="accent1"/>
                </a:solidFill>
                <a:effectLst>
                  <a:outerShdw blurRad="38100" dist="25400" dir="5400000" algn="ctr" rotWithShape="0">
                    <a:srgbClr val="6E747A">
                      <a:alpha val="43000"/>
                    </a:srgbClr>
                  </a:outerShdw>
                </a:effectLst>
                <a:latin typeface="Abadi Extra Light" panose="020F0502020204030204" pitchFamily="34" charset="0"/>
              </a:rPr>
              <a:t>Dr.Filza</a:t>
            </a:r>
            <a:r>
              <a:rPr lang="en-US" sz="3200" b="1" dirty="0">
                <a:ln w="0"/>
                <a:solidFill>
                  <a:schemeClr val="accent1"/>
                </a:solidFill>
                <a:effectLst>
                  <a:outerShdw blurRad="38100" dist="25400" dir="5400000" algn="ctr" rotWithShape="0">
                    <a:srgbClr val="6E747A">
                      <a:alpha val="43000"/>
                    </a:srgbClr>
                  </a:outerShdw>
                </a:effectLst>
                <a:latin typeface="Abadi Extra Light" panose="020F0502020204030204" pitchFamily="34" charset="0"/>
              </a:rPr>
              <a:t> Ali </a:t>
            </a:r>
            <a:r>
              <a:rPr lang="en-US" sz="3100" b="1" dirty="0">
                <a:ln w="0"/>
                <a:solidFill>
                  <a:schemeClr val="accent1"/>
                </a:solidFill>
                <a:effectLst>
                  <a:outerShdw blurRad="38100" dist="25400" dir="5400000" algn="ctr" rotWithShape="0">
                    <a:srgbClr val="6E747A">
                      <a:alpha val="43000"/>
                    </a:srgbClr>
                  </a:outerShdw>
                </a:effectLst>
                <a:latin typeface="Abadi Extra Light" panose="020F0502020204030204" pitchFamily="34" charset="0"/>
                <a:ea typeface="Calibri" panose="020F0502020204030204" pitchFamily="34" charset="0"/>
                <a:cs typeface="Arial" panose="020B0604020202020204" pitchFamily="34" charset="0"/>
              </a:rPr>
              <a:t>&amp; Dr Shahida </a:t>
            </a:r>
            <a:endParaRPr lang="en-US" sz="3200" b="1" dirty="0">
              <a:solidFill>
                <a:srgbClr val="FF0000"/>
              </a:solidFill>
              <a:latin typeface="Abadi Extra Light" panose="020F0502020204030204" pitchFamily="34" charset="0"/>
            </a:endParaRPr>
          </a:p>
        </p:txBody>
      </p:sp>
      <p:sp>
        <p:nvSpPr>
          <p:cNvPr id="3" name="Subtitle 2"/>
          <p:cNvSpPr>
            <a:spLocks noGrp="1"/>
          </p:cNvSpPr>
          <p:nvPr>
            <p:ph type="subTitle" idx="1"/>
          </p:nvPr>
        </p:nvSpPr>
        <p:spPr/>
        <p:txBody>
          <a:bodyPr/>
          <a:lstStyle/>
          <a:p>
            <a:endParaRPr lang="en-US" dirty="0"/>
          </a:p>
        </p:txBody>
      </p:sp>
      <p:pic>
        <p:nvPicPr>
          <p:cNvPr id="4" name="Picture 3" descr="article6.jpg"/>
          <p:cNvPicPr>
            <a:picLocks noChangeAspect="1"/>
          </p:cNvPicPr>
          <p:nvPr/>
        </p:nvPicPr>
        <p:blipFill>
          <a:blip r:embed="rId2" cstate="print"/>
          <a:stretch>
            <a:fillRect/>
          </a:stretch>
        </p:blipFill>
        <p:spPr>
          <a:xfrm>
            <a:off x="1371600" y="3581400"/>
            <a:ext cx="6781800" cy="285750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METABOLISM </a:t>
            </a:r>
          </a:p>
        </p:txBody>
      </p:sp>
      <p:sp>
        <p:nvSpPr>
          <p:cNvPr id="3" name="Content Placeholder 2"/>
          <p:cNvSpPr>
            <a:spLocks noGrp="1"/>
          </p:cNvSpPr>
          <p:nvPr>
            <p:ph idx="1"/>
          </p:nvPr>
        </p:nvSpPr>
        <p:spPr>
          <a:xfrm>
            <a:off x="457200" y="1600200"/>
            <a:ext cx="8382000" cy="4525963"/>
          </a:xfrm>
        </p:spPr>
        <p:txBody>
          <a:bodyPr>
            <a:normAutofit/>
          </a:bodyPr>
          <a:lstStyle/>
          <a:p>
            <a:pPr>
              <a:lnSpc>
                <a:spcPct val="150000"/>
              </a:lnSpc>
              <a:buFont typeface="Wingdings" pitchFamily="2" charset="2"/>
              <a:buChar char="Ø"/>
            </a:pPr>
            <a:r>
              <a:rPr lang="en-US" b="1" dirty="0"/>
              <a:t>Absorption is rapid </a:t>
            </a:r>
            <a:r>
              <a:rPr lang="en-US" dirty="0"/>
              <a:t>and complete</a:t>
            </a:r>
          </a:p>
          <a:p>
            <a:pPr>
              <a:lnSpc>
                <a:spcPct val="150000"/>
              </a:lnSpc>
              <a:buFont typeface="Wingdings" pitchFamily="2" charset="2"/>
              <a:buChar char="Ø"/>
            </a:pPr>
            <a:r>
              <a:rPr lang="en-US" b="1" dirty="0"/>
              <a:t>Metabolized by the liver slowly</a:t>
            </a:r>
            <a:r>
              <a:rPr lang="en-US" dirty="0"/>
              <a:t>, small amount excreted unchanged by kidneys</a:t>
            </a:r>
          </a:p>
          <a:p>
            <a:pPr>
              <a:lnSpc>
                <a:spcPct val="150000"/>
              </a:lnSpc>
              <a:buFont typeface="Wingdings" pitchFamily="2" charset="2"/>
              <a:buChar char="Ø"/>
            </a:pPr>
            <a:endParaRPr lang="en-US" dirty="0"/>
          </a:p>
          <a:p>
            <a:pPr>
              <a:lnSpc>
                <a:spcPct val="150000"/>
              </a:lnSpc>
              <a:buNone/>
            </a:pPr>
            <a:endParaRPr lang="en-US" b="1" dirty="0"/>
          </a:p>
        </p:txBody>
      </p:sp>
      <p:sp>
        <p:nvSpPr>
          <p:cNvPr id="4" name="Rectangle 3"/>
          <p:cNvSpPr/>
          <p:nvPr/>
        </p:nvSpPr>
        <p:spPr>
          <a:xfrm>
            <a:off x="7315200" y="0"/>
            <a:ext cx="1828800" cy="274638"/>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CLASSIFICATION</a:t>
            </a:r>
          </a:p>
        </p:txBody>
      </p:sp>
      <p:sp>
        <p:nvSpPr>
          <p:cNvPr id="3" name="Content Placeholder 2"/>
          <p:cNvSpPr>
            <a:spLocks noGrp="1"/>
          </p:cNvSpPr>
          <p:nvPr>
            <p:ph idx="1"/>
          </p:nvPr>
        </p:nvSpPr>
        <p:spPr>
          <a:xfrm>
            <a:off x="457200" y="1447800"/>
            <a:ext cx="8229600" cy="5105400"/>
          </a:xfrm>
        </p:spPr>
        <p:txBody>
          <a:bodyPr>
            <a:normAutofit fontScale="85000" lnSpcReduction="10000"/>
          </a:bodyPr>
          <a:lstStyle/>
          <a:p>
            <a:pPr algn="just">
              <a:spcBef>
                <a:spcPts val="0"/>
              </a:spcBef>
              <a:spcAft>
                <a:spcPts val="800"/>
              </a:spcAft>
              <a:buNone/>
            </a:pPr>
            <a:r>
              <a:rPr lang="en-US" b="1" dirty="0"/>
              <a:t>According to  duration of action(</a:t>
            </a:r>
            <a:r>
              <a:rPr lang="en-US" b="1" dirty="0">
                <a:solidFill>
                  <a:schemeClr val="accent6">
                    <a:lumMod val="75000"/>
                  </a:schemeClr>
                </a:solidFill>
              </a:rPr>
              <a:t>c</a:t>
            </a:r>
            <a:r>
              <a:rPr lang="en-US" b="1" dirty="0">
                <a:solidFill>
                  <a:schemeClr val="tx2">
                    <a:lumMod val="60000"/>
                    <a:lumOff val="40000"/>
                  </a:schemeClr>
                </a:solidFill>
              </a:rPr>
              <a:t>o</a:t>
            </a:r>
            <a:r>
              <a:rPr lang="en-US" b="1" dirty="0">
                <a:solidFill>
                  <a:srgbClr val="FFC000"/>
                </a:solidFill>
              </a:rPr>
              <a:t>l</a:t>
            </a:r>
            <a:r>
              <a:rPr lang="en-US" b="1" dirty="0">
                <a:solidFill>
                  <a:schemeClr val="accent6">
                    <a:lumMod val="75000"/>
                  </a:schemeClr>
                </a:solidFill>
              </a:rPr>
              <a:t>o</a:t>
            </a:r>
            <a:r>
              <a:rPr lang="en-US" b="1" dirty="0">
                <a:solidFill>
                  <a:srgbClr val="FF0000"/>
                </a:solidFill>
              </a:rPr>
              <a:t>r</a:t>
            </a:r>
            <a:r>
              <a:rPr lang="en-US" b="1" dirty="0"/>
              <a:t>ful tab),4 groups</a:t>
            </a:r>
          </a:p>
          <a:p>
            <a:pPr marL="514350" indent="-514350" algn="just">
              <a:spcBef>
                <a:spcPts val="0"/>
              </a:spcBef>
              <a:spcAft>
                <a:spcPts val="800"/>
              </a:spcAft>
              <a:buFont typeface="+mj-lt"/>
              <a:buAutoNum type="arabicPeriod"/>
            </a:pPr>
            <a:r>
              <a:rPr lang="en-US" b="1" dirty="0"/>
              <a:t>LONG ACTING: </a:t>
            </a:r>
            <a:r>
              <a:rPr lang="en-US" dirty="0"/>
              <a:t>(duration: 8-24hrs , </a:t>
            </a:r>
            <a:r>
              <a:rPr lang="en-US" b="1" dirty="0"/>
              <a:t>fatal dose </a:t>
            </a:r>
            <a:r>
              <a:rPr lang="en-US" dirty="0"/>
              <a:t>3-4gms)</a:t>
            </a:r>
          </a:p>
          <a:p>
            <a:pPr marL="514350" indent="-514350" algn="just">
              <a:spcBef>
                <a:spcPts val="0"/>
              </a:spcBef>
              <a:spcAft>
                <a:spcPts val="800"/>
              </a:spcAft>
              <a:buFont typeface="Wingdings" pitchFamily="2" charset="2"/>
              <a:buChar char="§"/>
            </a:pPr>
            <a:r>
              <a:rPr lang="en-US" dirty="0"/>
              <a:t>Barbitones (Veronal white tab.)</a:t>
            </a:r>
          </a:p>
          <a:p>
            <a:pPr marL="514350" indent="-514350" algn="just">
              <a:spcBef>
                <a:spcPts val="0"/>
              </a:spcBef>
              <a:spcAft>
                <a:spcPts val="800"/>
              </a:spcAft>
              <a:buFont typeface="Wingdings" pitchFamily="2" charset="2"/>
              <a:buChar char="§"/>
            </a:pPr>
            <a:r>
              <a:rPr lang="en-US" b="1" dirty="0"/>
              <a:t>Phenobarbitone</a:t>
            </a:r>
            <a:r>
              <a:rPr lang="en-US" dirty="0"/>
              <a:t> or Phenobarbital (</a:t>
            </a:r>
            <a:r>
              <a:rPr lang="en-US" b="1" i="1" dirty="0"/>
              <a:t>Luminal</a:t>
            </a:r>
            <a:r>
              <a:rPr lang="en-US" dirty="0"/>
              <a:t>, white tab, also  I/V or I/M)</a:t>
            </a:r>
          </a:p>
          <a:p>
            <a:pPr marL="514350" indent="-514350" algn="just">
              <a:spcBef>
                <a:spcPts val="0"/>
              </a:spcBef>
              <a:spcAft>
                <a:spcPts val="800"/>
              </a:spcAft>
              <a:buNone/>
            </a:pPr>
            <a:r>
              <a:rPr lang="en-US" b="1" dirty="0"/>
              <a:t>2. INTERMIDIATE ACTING </a:t>
            </a:r>
            <a:r>
              <a:rPr lang="en-US" dirty="0"/>
              <a:t>(4-8 hrs, </a:t>
            </a:r>
            <a:r>
              <a:rPr lang="en-US" b="1" dirty="0"/>
              <a:t>fatal dose </a:t>
            </a:r>
            <a:r>
              <a:rPr lang="en-US" dirty="0"/>
              <a:t>2-3gms)</a:t>
            </a:r>
          </a:p>
          <a:p>
            <a:pPr marL="514350" indent="-514350" algn="just">
              <a:spcBef>
                <a:spcPts val="0"/>
              </a:spcBef>
              <a:spcAft>
                <a:spcPts val="800"/>
              </a:spcAft>
              <a:buFont typeface="Wingdings" pitchFamily="2" charset="2"/>
              <a:buChar char="§"/>
            </a:pPr>
            <a:r>
              <a:rPr lang="en-US" dirty="0" err="1"/>
              <a:t>Allobarbitone</a:t>
            </a:r>
            <a:r>
              <a:rPr lang="en-US" dirty="0"/>
              <a:t> (Dial, white tab)</a:t>
            </a:r>
          </a:p>
          <a:p>
            <a:pPr marL="514350" indent="-514350" algn="just">
              <a:spcBef>
                <a:spcPts val="0"/>
              </a:spcBef>
              <a:spcAft>
                <a:spcPts val="800"/>
              </a:spcAft>
              <a:buFont typeface="Wingdings" pitchFamily="2" charset="2"/>
              <a:buChar char="§"/>
            </a:pPr>
            <a:r>
              <a:rPr lang="en-US" b="1" u="sng" dirty="0">
                <a:solidFill>
                  <a:schemeClr val="accent1">
                    <a:lumMod val="75000"/>
                  </a:schemeClr>
                </a:solidFill>
              </a:rPr>
              <a:t>Amylobarbitone/</a:t>
            </a:r>
            <a:r>
              <a:rPr lang="en-US" b="1" u="sng" dirty="0" err="1">
                <a:solidFill>
                  <a:schemeClr val="accent1">
                    <a:lumMod val="75000"/>
                  </a:schemeClr>
                </a:solidFill>
              </a:rPr>
              <a:t>Amobarbital</a:t>
            </a:r>
            <a:r>
              <a:rPr lang="en-US" b="1" u="sng" dirty="0">
                <a:solidFill>
                  <a:schemeClr val="accent1">
                    <a:lumMod val="75000"/>
                  </a:schemeClr>
                </a:solidFill>
              </a:rPr>
              <a:t> </a:t>
            </a:r>
            <a:r>
              <a:rPr lang="en-US" b="1" dirty="0">
                <a:solidFill>
                  <a:schemeClr val="accent1">
                    <a:lumMod val="75000"/>
                  </a:schemeClr>
                </a:solidFill>
              </a:rPr>
              <a:t>( </a:t>
            </a:r>
            <a:r>
              <a:rPr lang="en-US" b="1" dirty="0" err="1">
                <a:solidFill>
                  <a:schemeClr val="accent1">
                    <a:lumMod val="75000"/>
                  </a:schemeClr>
                </a:solidFill>
              </a:rPr>
              <a:t>Amytal</a:t>
            </a:r>
            <a:r>
              <a:rPr lang="en-US" dirty="0">
                <a:solidFill>
                  <a:schemeClr val="accent1">
                    <a:lumMod val="75000"/>
                  </a:schemeClr>
                </a:solidFill>
              </a:rPr>
              <a:t>, capsules)</a:t>
            </a:r>
          </a:p>
          <a:p>
            <a:pPr marL="514350" indent="-514350" algn="just">
              <a:spcBef>
                <a:spcPts val="0"/>
              </a:spcBef>
              <a:spcAft>
                <a:spcPts val="800"/>
              </a:spcAft>
              <a:buFont typeface="Wingdings" pitchFamily="2" charset="2"/>
              <a:buChar char="§"/>
            </a:pPr>
            <a:r>
              <a:rPr lang="en-US" dirty="0" err="1">
                <a:solidFill>
                  <a:schemeClr val="accent2">
                    <a:lumMod val="60000"/>
                    <a:lumOff val="40000"/>
                  </a:schemeClr>
                </a:solidFill>
              </a:rPr>
              <a:t>Butobarbitone</a:t>
            </a:r>
            <a:r>
              <a:rPr lang="en-US" dirty="0">
                <a:solidFill>
                  <a:schemeClr val="accent2">
                    <a:lumMod val="60000"/>
                    <a:lumOff val="40000"/>
                  </a:schemeClr>
                </a:solidFill>
              </a:rPr>
              <a:t>(</a:t>
            </a:r>
            <a:r>
              <a:rPr lang="en-US" dirty="0" err="1">
                <a:solidFill>
                  <a:schemeClr val="accent2">
                    <a:lumMod val="60000"/>
                    <a:lumOff val="40000"/>
                  </a:schemeClr>
                </a:solidFill>
              </a:rPr>
              <a:t>Soneryl</a:t>
            </a:r>
            <a:r>
              <a:rPr lang="en-US" dirty="0">
                <a:solidFill>
                  <a:schemeClr val="accent2">
                    <a:lumMod val="60000"/>
                    <a:lumOff val="40000"/>
                  </a:schemeClr>
                </a:solidFill>
              </a:rPr>
              <a:t>, tab)</a:t>
            </a:r>
          </a:p>
          <a:p>
            <a:pPr marL="514350" indent="-514350" algn="just">
              <a:spcBef>
                <a:spcPts val="0"/>
              </a:spcBef>
              <a:spcAft>
                <a:spcPts val="800"/>
              </a:spcAft>
              <a:buFont typeface="Wingdings" pitchFamily="2" charset="2"/>
              <a:buChar char="§"/>
            </a:pPr>
            <a:r>
              <a:rPr lang="en-US" u="sng" dirty="0">
                <a:solidFill>
                  <a:srgbClr val="FFC000"/>
                </a:solidFill>
              </a:rPr>
              <a:t>Pentobarbitone</a:t>
            </a:r>
            <a:r>
              <a:rPr lang="en-US" dirty="0">
                <a:solidFill>
                  <a:srgbClr val="FFC000"/>
                </a:solidFill>
              </a:rPr>
              <a:t>(Nembutal, </a:t>
            </a:r>
            <a:r>
              <a:rPr lang="en-US" dirty="0"/>
              <a:t>oral </a:t>
            </a:r>
            <a:r>
              <a:rPr lang="en-US" dirty="0">
                <a:solidFill>
                  <a:srgbClr val="FFC000"/>
                </a:solidFill>
              </a:rPr>
              <a:t>capsules</a:t>
            </a:r>
            <a:r>
              <a:rPr lang="en-US" dirty="0"/>
              <a:t>, I/M, rectal  suppository)</a:t>
            </a:r>
          </a:p>
        </p:txBody>
      </p:sp>
      <p:sp>
        <p:nvSpPr>
          <p:cNvPr id="4" name="Rectangle 3"/>
          <p:cNvSpPr/>
          <p:nvPr/>
        </p:nvSpPr>
        <p:spPr>
          <a:xfrm>
            <a:off x="7391400" y="0"/>
            <a:ext cx="1752600" cy="274638"/>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CLASSIFICATION</a:t>
            </a:r>
          </a:p>
        </p:txBody>
      </p:sp>
      <p:sp>
        <p:nvSpPr>
          <p:cNvPr id="3" name="Content Placeholder 2"/>
          <p:cNvSpPr>
            <a:spLocks noGrp="1"/>
          </p:cNvSpPr>
          <p:nvPr>
            <p:ph idx="1"/>
          </p:nvPr>
        </p:nvSpPr>
        <p:spPr/>
        <p:txBody>
          <a:bodyPr>
            <a:normAutofit fontScale="85000" lnSpcReduction="10000"/>
          </a:bodyPr>
          <a:lstStyle/>
          <a:p>
            <a:pPr marL="514350" indent="-514350" algn="just">
              <a:buNone/>
            </a:pPr>
            <a:r>
              <a:rPr lang="en-US" b="1" dirty="0"/>
              <a:t>3. SHORT ACTION: ( </a:t>
            </a:r>
            <a:r>
              <a:rPr lang="en-US" dirty="0"/>
              <a:t>2-4 hrs,</a:t>
            </a:r>
            <a:r>
              <a:rPr lang="en-US" b="1" dirty="0"/>
              <a:t>fatal dose        </a:t>
            </a:r>
          </a:p>
          <a:p>
            <a:pPr marL="514350" indent="-514350" algn="just">
              <a:buNone/>
            </a:pPr>
            <a:r>
              <a:rPr lang="en-US" dirty="0"/>
              <a:t>  1-2gms)</a:t>
            </a:r>
            <a:endParaRPr lang="en-US" b="1" dirty="0"/>
          </a:p>
          <a:p>
            <a:pPr marL="514350" indent="-514350" algn="just">
              <a:buFont typeface="Wingdings" pitchFamily="2" charset="2"/>
              <a:buChar char="§"/>
            </a:pPr>
            <a:r>
              <a:rPr lang="en-US" dirty="0"/>
              <a:t>Cyclobarbitone (white tab)</a:t>
            </a:r>
          </a:p>
          <a:p>
            <a:pPr marL="514350" indent="-514350" algn="just">
              <a:buFont typeface="Wingdings" pitchFamily="2" charset="2"/>
              <a:buChar char="§"/>
            </a:pPr>
            <a:r>
              <a:rPr lang="en-US" u="sng" dirty="0">
                <a:solidFill>
                  <a:srgbClr val="C00000"/>
                </a:solidFill>
              </a:rPr>
              <a:t>Secobarbital /Quinalbarbitone</a:t>
            </a:r>
            <a:r>
              <a:rPr lang="en-US" u="sng" dirty="0"/>
              <a:t>(</a:t>
            </a:r>
            <a:r>
              <a:rPr lang="en-US" u="sng" dirty="0">
                <a:solidFill>
                  <a:srgbClr val="C00000"/>
                </a:solidFill>
              </a:rPr>
              <a:t>red velvet ,capsules</a:t>
            </a:r>
            <a:r>
              <a:rPr lang="en-US" u="sng" dirty="0"/>
              <a:t>)</a:t>
            </a:r>
          </a:p>
          <a:p>
            <a:pPr marL="514350" indent="-514350" algn="just">
              <a:buNone/>
            </a:pPr>
            <a:r>
              <a:rPr lang="en-US" b="1" dirty="0"/>
              <a:t>4. ULTRA SHORT ACTION:  ( </a:t>
            </a:r>
            <a:r>
              <a:rPr lang="en-US" dirty="0"/>
              <a:t>0.5-2 hrs..</a:t>
            </a:r>
            <a:r>
              <a:rPr lang="en-US" b="1" dirty="0"/>
              <a:t>I/V, </a:t>
            </a:r>
            <a:r>
              <a:rPr lang="en-US" dirty="0"/>
              <a:t>for duration of </a:t>
            </a:r>
            <a:r>
              <a:rPr lang="en-US" dirty="0" err="1"/>
              <a:t>anaesthesia</a:t>
            </a:r>
            <a:r>
              <a:rPr lang="en-US" dirty="0"/>
              <a:t>, fatal dose 1gm)</a:t>
            </a:r>
            <a:endParaRPr lang="en-US" b="1" dirty="0"/>
          </a:p>
          <a:p>
            <a:pPr marL="514350" indent="-514350" algn="just">
              <a:buFont typeface="Wingdings" pitchFamily="2" charset="2"/>
              <a:buChar char="§"/>
            </a:pPr>
            <a:r>
              <a:rPr lang="en-US" b="1" i="1" dirty="0"/>
              <a:t>Thiopentone sodium(Thiopental or Pentothal</a:t>
            </a:r>
            <a:r>
              <a:rPr lang="en-US" dirty="0"/>
              <a:t>, white powder </a:t>
            </a:r>
            <a:r>
              <a:rPr lang="en-US" b="1" dirty="0"/>
              <a:t>or</a:t>
            </a:r>
            <a:r>
              <a:rPr lang="en-US" dirty="0"/>
              <a:t> sol.) </a:t>
            </a:r>
          </a:p>
          <a:p>
            <a:pPr marL="514350" indent="-514350" algn="just">
              <a:buFont typeface="Wingdings" pitchFamily="2" charset="2"/>
              <a:buChar char="§"/>
            </a:pPr>
            <a:r>
              <a:rPr lang="en-US" dirty="0"/>
              <a:t>Methohexo baritone( Brevital, white powder </a:t>
            </a:r>
            <a:r>
              <a:rPr lang="en-US" b="1" dirty="0"/>
              <a:t>or</a:t>
            </a:r>
            <a:r>
              <a:rPr lang="en-US" dirty="0"/>
              <a:t> sol.)</a:t>
            </a:r>
          </a:p>
          <a:p>
            <a:pPr marL="514350" indent="-514350" algn="just">
              <a:buNone/>
            </a:pPr>
            <a:endParaRPr lang="en-US" b="1" dirty="0"/>
          </a:p>
          <a:p>
            <a:pPr marL="514350" indent="-514350" algn="just">
              <a:buFont typeface="Wingdings" pitchFamily="2" charset="2"/>
              <a:buChar char="§"/>
            </a:pPr>
            <a:endParaRPr lang="en-US" dirty="0"/>
          </a:p>
        </p:txBody>
      </p:sp>
      <p:sp>
        <p:nvSpPr>
          <p:cNvPr id="4" name="Rectangle 3"/>
          <p:cNvSpPr/>
          <p:nvPr/>
        </p:nvSpPr>
        <p:spPr>
          <a:xfrm>
            <a:off x="7391400" y="0"/>
            <a:ext cx="1752600" cy="274638"/>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biturate.jpg"/>
          <p:cNvPicPr>
            <a:picLocks noChangeAspect="1"/>
          </p:cNvPicPr>
          <p:nvPr/>
        </p:nvPicPr>
        <p:blipFill>
          <a:blip r:embed="rId2" cstate="print"/>
          <a:srcRect r="30769"/>
          <a:stretch>
            <a:fillRect/>
          </a:stretch>
        </p:blipFill>
        <p:spPr>
          <a:xfrm>
            <a:off x="457200" y="228600"/>
            <a:ext cx="8305800" cy="6400800"/>
          </a:xfrm>
          <a:prstGeom prst="rect">
            <a:avLst/>
          </a:prstGeom>
        </p:spPr>
      </p:pic>
      <p:sp>
        <p:nvSpPr>
          <p:cNvPr id="3" name="TextBox 2"/>
          <p:cNvSpPr txBox="1"/>
          <p:nvPr/>
        </p:nvSpPr>
        <p:spPr>
          <a:xfrm>
            <a:off x="5257800" y="3733800"/>
            <a:ext cx="1524000" cy="523220"/>
          </a:xfrm>
          <a:prstGeom prst="rect">
            <a:avLst/>
          </a:prstGeom>
          <a:noFill/>
        </p:spPr>
        <p:txBody>
          <a:bodyPr wrap="square" rtlCol="0">
            <a:spAutoFit/>
          </a:bodyPr>
          <a:lstStyle/>
          <a:p>
            <a:r>
              <a:rPr lang="en-US" sz="2800" b="1" dirty="0">
                <a:solidFill>
                  <a:schemeClr val="accent6">
                    <a:lumMod val="20000"/>
                    <a:lumOff val="80000"/>
                  </a:schemeClr>
                </a:solidFill>
              </a:rPr>
              <a:t>Luminal</a:t>
            </a:r>
          </a:p>
        </p:txBody>
      </p:sp>
      <p:sp>
        <p:nvSpPr>
          <p:cNvPr id="4" name="Rectangle 3"/>
          <p:cNvSpPr/>
          <p:nvPr/>
        </p:nvSpPr>
        <p:spPr>
          <a:xfrm>
            <a:off x="7467600" y="0"/>
            <a:ext cx="16764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SIGNS AND SYMPTOMS</a:t>
            </a:r>
          </a:p>
        </p:txBody>
      </p:sp>
      <p:sp>
        <p:nvSpPr>
          <p:cNvPr id="3" name="Content Placeholder 2"/>
          <p:cNvSpPr>
            <a:spLocks noGrp="1"/>
          </p:cNvSpPr>
          <p:nvPr>
            <p:ph idx="1"/>
          </p:nvPr>
        </p:nvSpPr>
        <p:spPr>
          <a:xfrm>
            <a:off x="457200" y="1600200"/>
            <a:ext cx="8229600" cy="4525963"/>
          </a:xfrm>
        </p:spPr>
        <p:txBody>
          <a:bodyPr>
            <a:normAutofit/>
          </a:bodyPr>
          <a:lstStyle/>
          <a:p>
            <a:pPr marL="514350" indent="-514350" algn="just">
              <a:buFont typeface="Wingdings" pitchFamily="2" charset="2"/>
              <a:buChar char="Ø"/>
            </a:pPr>
            <a:r>
              <a:rPr lang="en-US" sz="2800" b="1" dirty="0"/>
              <a:t>Giddiness, ataxia, slurred speech, confusion, excitement </a:t>
            </a:r>
            <a:r>
              <a:rPr lang="en-US" sz="2800" dirty="0"/>
              <a:t>and</a:t>
            </a:r>
            <a:r>
              <a:rPr lang="en-US" sz="2800" b="1" dirty="0"/>
              <a:t> delirium</a:t>
            </a:r>
            <a:r>
              <a:rPr lang="en-US" sz="2800" dirty="0"/>
              <a:t> followed by </a:t>
            </a:r>
            <a:r>
              <a:rPr lang="en-US" sz="2800" b="1" dirty="0"/>
              <a:t>stupor </a:t>
            </a:r>
            <a:r>
              <a:rPr lang="en-US" sz="2800" dirty="0"/>
              <a:t>and</a:t>
            </a:r>
            <a:r>
              <a:rPr lang="en-US" sz="2800" b="1" dirty="0"/>
              <a:t>  coma</a:t>
            </a:r>
          </a:p>
          <a:p>
            <a:pPr marL="514350" indent="-514350" algn="just">
              <a:buNone/>
            </a:pPr>
            <a:r>
              <a:rPr lang="en-US" sz="2800" b="1" dirty="0"/>
              <a:t>     </a:t>
            </a:r>
            <a:r>
              <a:rPr lang="en-US" sz="2800" dirty="0"/>
              <a:t>(symptoms resembling alcohol poisoning)</a:t>
            </a:r>
          </a:p>
          <a:p>
            <a:pPr marL="514350" indent="-514350" algn="just">
              <a:buFont typeface="Wingdings" pitchFamily="2" charset="2"/>
              <a:buChar char="Ø"/>
            </a:pPr>
            <a:r>
              <a:rPr lang="en-US" sz="2800" b="1" dirty="0"/>
              <a:t>Flaccid limbs</a:t>
            </a:r>
            <a:r>
              <a:rPr lang="en-US" sz="2800" dirty="0"/>
              <a:t>, </a:t>
            </a:r>
            <a:r>
              <a:rPr lang="en-US" sz="2800" b="1" u="sng" dirty="0"/>
              <a:t>absent reflexes</a:t>
            </a:r>
            <a:r>
              <a:rPr lang="en-US" sz="2800" dirty="0"/>
              <a:t>, pupils constricted (</a:t>
            </a:r>
            <a:r>
              <a:rPr lang="en-US" sz="2800" b="1" dirty="0"/>
              <a:t>abnormal </a:t>
            </a:r>
            <a:r>
              <a:rPr lang="en-US" sz="2800" b="1" i="1" dirty="0"/>
              <a:t>reaction of pupil to light, </a:t>
            </a:r>
            <a:r>
              <a:rPr lang="en-US" sz="2800" dirty="0"/>
              <a:t>alternate contraction and dilatation)</a:t>
            </a:r>
          </a:p>
          <a:p>
            <a:pPr marL="514350" indent="-514350" algn="just">
              <a:buFont typeface="Wingdings" pitchFamily="2" charset="2"/>
              <a:buChar char="Ø"/>
            </a:pPr>
            <a:r>
              <a:rPr lang="en-US" sz="2800" b="1" dirty="0">
                <a:solidFill>
                  <a:schemeClr val="accent1">
                    <a:lumMod val="75000"/>
                  </a:schemeClr>
                </a:solidFill>
              </a:rPr>
              <a:t>Cyanosis</a:t>
            </a:r>
            <a:r>
              <a:rPr lang="en-US" sz="2800" b="1" dirty="0"/>
              <a:t>, Hypotension (</a:t>
            </a:r>
            <a:r>
              <a:rPr lang="en-US" sz="2800" dirty="0"/>
              <a:t>relative </a:t>
            </a:r>
            <a:r>
              <a:rPr lang="en-US" sz="2800" dirty="0" err="1"/>
              <a:t>bradycardia</a:t>
            </a:r>
            <a:r>
              <a:rPr lang="en-US" sz="2800" b="1" dirty="0"/>
              <a:t>) hypothermia</a:t>
            </a:r>
          </a:p>
          <a:p>
            <a:pPr marL="514350" indent="-514350" algn="just">
              <a:buFont typeface="Wingdings" pitchFamily="2" charset="2"/>
              <a:buChar char="Ø"/>
            </a:pPr>
            <a:endParaRPr lang="en-US" sz="2800" dirty="0"/>
          </a:p>
        </p:txBody>
      </p:sp>
      <p:sp>
        <p:nvSpPr>
          <p:cNvPr id="4" name="Rectangle 3"/>
          <p:cNvSpPr/>
          <p:nvPr/>
        </p:nvSpPr>
        <p:spPr>
          <a:xfrm>
            <a:off x="7467600" y="0"/>
            <a:ext cx="1676400" cy="274638"/>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SIGNS AND SYMPTOMS</a:t>
            </a:r>
            <a:endParaRPr lang="en-US" dirty="0"/>
          </a:p>
        </p:txBody>
      </p:sp>
      <p:sp>
        <p:nvSpPr>
          <p:cNvPr id="3" name="Content Placeholder 2"/>
          <p:cNvSpPr>
            <a:spLocks noGrp="1"/>
          </p:cNvSpPr>
          <p:nvPr>
            <p:ph idx="1"/>
          </p:nvPr>
        </p:nvSpPr>
        <p:spPr>
          <a:xfrm>
            <a:off x="457200" y="1447800"/>
            <a:ext cx="8229600" cy="4525963"/>
          </a:xfrm>
        </p:spPr>
        <p:txBody>
          <a:bodyPr>
            <a:normAutofit lnSpcReduction="10000"/>
          </a:bodyPr>
          <a:lstStyle/>
          <a:p>
            <a:pPr marL="514350" indent="-514350" algn="just">
              <a:lnSpc>
                <a:spcPct val="150000"/>
              </a:lnSpc>
              <a:buFont typeface="Wingdings" pitchFamily="2" charset="2"/>
              <a:buChar char="Ø"/>
            </a:pPr>
            <a:r>
              <a:rPr lang="en-US" b="1" dirty="0"/>
              <a:t>Cheyne stokes breathing   </a:t>
            </a:r>
            <a:r>
              <a:rPr lang="en-US" dirty="0"/>
              <a:t>(slow, sighing, periodic respiration clinically) </a:t>
            </a:r>
            <a:r>
              <a:rPr lang="en-US" b="1" dirty="0"/>
              <a:t>     </a:t>
            </a:r>
          </a:p>
          <a:p>
            <a:pPr marL="514350" indent="-514350" algn="just">
              <a:lnSpc>
                <a:spcPct val="150000"/>
              </a:lnSpc>
              <a:buFont typeface="Wingdings" pitchFamily="2" charset="2"/>
              <a:buChar char="Ø"/>
            </a:pPr>
            <a:r>
              <a:rPr lang="en-US" b="1" dirty="0"/>
              <a:t>Barbiturate </a:t>
            </a:r>
            <a:r>
              <a:rPr lang="en-US" b="1" dirty="0">
                <a:solidFill>
                  <a:srgbClr val="FFC000"/>
                </a:solidFill>
              </a:rPr>
              <a:t>blisters </a:t>
            </a:r>
            <a:r>
              <a:rPr lang="en-US" dirty="0"/>
              <a:t>(skin rash usually </a:t>
            </a:r>
            <a:r>
              <a:rPr lang="en-US" b="1" i="1" dirty="0"/>
              <a:t>at site of friction or pressure areas</a:t>
            </a:r>
            <a:r>
              <a:rPr lang="en-US" dirty="0"/>
              <a:t>, clefts, </a:t>
            </a:r>
            <a:r>
              <a:rPr lang="en-US" dirty="0" err="1"/>
              <a:t>axilla</a:t>
            </a:r>
            <a:r>
              <a:rPr lang="en-US" dirty="0"/>
              <a:t>, inner aspects of knees and calves, sometimes on dorsum of hands) </a:t>
            </a:r>
            <a:r>
              <a:rPr lang="en-US" b="1" dirty="0"/>
              <a:t>after 48-72 hrs</a:t>
            </a:r>
          </a:p>
          <a:p>
            <a:pPr algn="just">
              <a:lnSpc>
                <a:spcPct val="150000"/>
              </a:lnSpc>
              <a:buNone/>
            </a:pPr>
            <a:endParaRPr lang="en-US" dirty="0"/>
          </a:p>
        </p:txBody>
      </p:sp>
      <p:sp>
        <p:nvSpPr>
          <p:cNvPr id="4" name="Rectangle 3"/>
          <p:cNvSpPr/>
          <p:nvPr/>
        </p:nvSpPr>
        <p:spPr>
          <a:xfrm>
            <a:off x="7467600" y="0"/>
            <a:ext cx="1676400" cy="274638"/>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eathing patterns.png"/>
          <p:cNvPicPr>
            <a:picLocks noChangeAspect="1"/>
          </p:cNvPicPr>
          <p:nvPr/>
        </p:nvPicPr>
        <p:blipFill>
          <a:blip r:embed="rId2" cstate="print"/>
          <a:stretch>
            <a:fillRect/>
          </a:stretch>
        </p:blipFill>
        <p:spPr>
          <a:xfrm>
            <a:off x="457200" y="0"/>
            <a:ext cx="8229600" cy="6858000"/>
          </a:xfrm>
          <a:prstGeom prst="rect">
            <a:avLst/>
          </a:prstGeom>
        </p:spPr>
      </p:pic>
      <p:sp>
        <p:nvSpPr>
          <p:cNvPr id="3" name="Rectangle 2"/>
          <p:cNvSpPr/>
          <p:nvPr/>
        </p:nvSpPr>
        <p:spPr>
          <a:xfrm>
            <a:off x="7467600" y="0"/>
            <a:ext cx="16764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biturate blister.jpg"/>
          <p:cNvPicPr>
            <a:picLocks noChangeAspect="1"/>
          </p:cNvPicPr>
          <p:nvPr/>
        </p:nvPicPr>
        <p:blipFill>
          <a:blip r:embed="rId2" cstate="print"/>
          <a:stretch>
            <a:fillRect/>
          </a:stretch>
        </p:blipFill>
        <p:spPr>
          <a:xfrm>
            <a:off x="0" y="838200"/>
            <a:ext cx="4579495" cy="4343400"/>
          </a:xfrm>
          <a:prstGeom prst="rect">
            <a:avLst/>
          </a:prstGeom>
        </p:spPr>
      </p:pic>
      <p:sp>
        <p:nvSpPr>
          <p:cNvPr id="3" name="TextBox 2"/>
          <p:cNvSpPr txBox="1"/>
          <p:nvPr/>
        </p:nvSpPr>
        <p:spPr>
          <a:xfrm>
            <a:off x="2667000" y="5638800"/>
            <a:ext cx="3840923" cy="523220"/>
          </a:xfrm>
          <a:prstGeom prst="rect">
            <a:avLst/>
          </a:prstGeom>
          <a:noFill/>
        </p:spPr>
        <p:txBody>
          <a:bodyPr wrap="none" rtlCol="0">
            <a:spAutoFit/>
          </a:bodyPr>
          <a:lstStyle/>
          <a:p>
            <a:r>
              <a:rPr lang="en-US" sz="2800" b="1" dirty="0"/>
              <a:t>BARBITURATE   BLISTERS</a:t>
            </a:r>
          </a:p>
        </p:txBody>
      </p:sp>
      <p:pic>
        <p:nvPicPr>
          <p:cNvPr id="4" name="Picture 3" descr="barbiturate-poisoning-20-638.jpg"/>
          <p:cNvPicPr>
            <a:picLocks noChangeAspect="1"/>
          </p:cNvPicPr>
          <p:nvPr/>
        </p:nvPicPr>
        <p:blipFill>
          <a:blip r:embed="rId3" cstate="print"/>
          <a:srcRect l="58571" b="44318"/>
          <a:stretch>
            <a:fillRect/>
          </a:stretch>
        </p:blipFill>
        <p:spPr>
          <a:xfrm>
            <a:off x="4572000" y="838200"/>
            <a:ext cx="4572000" cy="4343400"/>
          </a:xfrm>
          <a:prstGeom prst="rect">
            <a:avLst/>
          </a:prstGeom>
        </p:spPr>
      </p:pic>
      <p:sp>
        <p:nvSpPr>
          <p:cNvPr id="5" name="Rectangle 4"/>
          <p:cNvSpPr/>
          <p:nvPr/>
        </p:nvSpPr>
        <p:spPr>
          <a:xfrm>
            <a:off x="7391400" y="0"/>
            <a:ext cx="17526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SIGNS AND SYMPTOMS</a:t>
            </a:r>
            <a:endParaRPr lang="en-US" dirty="0"/>
          </a:p>
        </p:txBody>
      </p:sp>
      <p:sp>
        <p:nvSpPr>
          <p:cNvPr id="3" name="Content Placeholder 2"/>
          <p:cNvSpPr>
            <a:spLocks noGrp="1"/>
          </p:cNvSpPr>
          <p:nvPr>
            <p:ph idx="1"/>
          </p:nvPr>
        </p:nvSpPr>
        <p:spPr/>
        <p:txBody>
          <a:bodyPr>
            <a:normAutofit lnSpcReduction="10000"/>
          </a:bodyPr>
          <a:lstStyle/>
          <a:p>
            <a:pPr marL="514350" indent="-514350">
              <a:lnSpc>
                <a:spcPct val="150000"/>
              </a:lnSpc>
              <a:buFont typeface="Wingdings" pitchFamily="2" charset="2"/>
              <a:buChar char="Ø"/>
            </a:pPr>
            <a:r>
              <a:rPr lang="en-US" b="1" dirty="0"/>
              <a:t>Paralytic ileus</a:t>
            </a:r>
            <a:r>
              <a:rPr lang="en-US" dirty="0"/>
              <a:t> (absent bowel sounds)</a:t>
            </a:r>
          </a:p>
          <a:p>
            <a:pPr marL="514350" indent="-514350">
              <a:lnSpc>
                <a:spcPct val="150000"/>
              </a:lnSpc>
              <a:buFont typeface="Wingdings" pitchFamily="2" charset="2"/>
              <a:buChar char="Ø"/>
            </a:pPr>
            <a:r>
              <a:rPr lang="en-US" b="1" dirty="0" err="1"/>
              <a:t>Oliguria</a:t>
            </a:r>
            <a:r>
              <a:rPr lang="en-US" b="1" dirty="0"/>
              <a:t>, </a:t>
            </a:r>
            <a:r>
              <a:rPr lang="en-US" b="1" dirty="0" err="1"/>
              <a:t>albuminuria</a:t>
            </a:r>
            <a:r>
              <a:rPr lang="en-US" b="1" dirty="0"/>
              <a:t>, glycosuria</a:t>
            </a:r>
            <a:endParaRPr lang="en-US" dirty="0"/>
          </a:p>
          <a:p>
            <a:pPr marL="514350" indent="-514350">
              <a:lnSpc>
                <a:spcPct val="150000"/>
              </a:lnSpc>
              <a:buFont typeface="Wingdings" pitchFamily="2" charset="2"/>
              <a:buChar char="Ø"/>
            </a:pPr>
            <a:r>
              <a:rPr lang="en-US" b="1" dirty="0"/>
              <a:t>Respiratory and cardiac failure </a:t>
            </a:r>
            <a:r>
              <a:rPr lang="en-US" dirty="0"/>
              <a:t>(cause of death in </a:t>
            </a:r>
            <a:r>
              <a:rPr lang="en-US" b="1" i="1" dirty="0"/>
              <a:t>early</a:t>
            </a:r>
            <a:r>
              <a:rPr lang="en-US" dirty="0"/>
              <a:t> stage)</a:t>
            </a:r>
          </a:p>
          <a:p>
            <a:pPr marL="514350" indent="-514350">
              <a:lnSpc>
                <a:spcPct val="150000"/>
              </a:lnSpc>
              <a:buFont typeface="Wingdings" pitchFamily="2" charset="2"/>
              <a:buChar char="Ø"/>
            </a:pPr>
            <a:r>
              <a:rPr lang="en-US" b="1" dirty="0"/>
              <a:t>Bronchopneumonia, edema lungs</a:t>
            </a:r>
            <a:r>
              <a:rPr lang="en-US" dirty="0"/>
              <a:t>(cause of death in </a:t>
            </a:r>
            <a:r>
              <a:rPr lang="en-US" b="1" i="1" dirty="0"/>
              <a:t>late</a:t>
            </a:r>
            <a:r>
              <a:rPr lang="en-US" dirty="0"/>
              <a:t> stage)</a:t>
            </a:r>
          </a:p>
          <a:p>
            <a:pPr>
              <a:lnSpc>
                <a:spcPct val="150000"/>
              </a:lnSpc>
            </a:pPr>
            <a:endParaRPr lang="en-US" dirty="0"/>
          </a:p>
        </p:txBody>
      </p:sp>
      <p:sp>
        <p:nvSpPr>
          <p:cNvPr id="4" name="Rectangle 3"/>
          <p:cNvSpPr/>
          <p:nvPr/>
        </p:nvSpPr>
        <p:spPr>
          <a:xfrm>
            <a:off x="7315200" y="0"/>
            <a:ext cx="1828800" cy="274638"/>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RB POIS.png"/>
          <p:cNvPicPr>
            <a:picLocks noChangeAspect="1"/>
          </p:cNvPicPr>
          <p:nvPr/>
        </p:nvPicPr>
        <p:blipFill>
          <a:blip r:embed="rId2" cstate="print"/>
          <a:srcRect r="43094" b="23528"/>
          <a:stretch>
            <a:fillRect/>
          </a:stretch>
        </p:blipFill>
        <p:spPr>
          <a:xfrm>
            <a:off x="304800" y="0"/>
            <a:ext cx="8382000" cy="6858000"/>
          </a:xfrm>
          <a:prstGeom prst="rect">
            <a:avLst/>
          </a:prstGeom>
        </p:spPr>
      </p:pic>
      <p:sp>
        <p:nvSpPr>
          <p:cNvPr id="5" name="Freeform 4"/>
          <p:cNvSpPr/>
          <p:nvPr/>
        </p:nvSpPr>
        <p:spPr>
          <a:xfrm>
            <a:off x="3479800" y="33020"/>
            <a:ext cx="1889760" cy="563880"/>
          </a:xfrm>
          <a:custGeom>
            <a:avLst/>
            <a:gdLst>
              <a:gd name="connsiteX0" fmla="*/ 604520 w 1889760"/>
              <a:gd name="connsiteY0" fmla="*/ 58420 h 563880"/>
              <a:gd name="connsiteX1" fmla="*/ 1671320 w 1889760"/>
              <a:gd name="connsiteY1" fmla="*/ 27940 h 563880"/>
              <a:gd name="connsiteX2" fmla="*/ 1884680 w 1889760"/>
              <a:gd name="connsiteY2" fmla="*/ 226060 h 563880"/>
              <a:gd name="connsiteX3" fmla="*/ 1640840 w 1889760"/>
              <a:gd name="connsiteY3" fmla="*/ 424180 h 563880"/>
              <a:gd name="connsiteX4" fmla="*/ 1244600 w 1889760"/>
              <a:gd name="connsiteY4" fmla="*/ 469900 h 563880"/>
              <a:gd name="connsiteX5" fmla="*/ 162560 w 1889760"/>
              <a:gd name="connsiteY5" fmla="*/ 515620 h 563880"/>
              <a:gd name="connsiteX6" fmla="*/ 269240 w 1889760"/>
              <a:gd name="connsiteY6" fmla="*/ 180340 h 563880"/>
              <a:gd name="connsiteX7" fmla="*/ 1214120 w 1889760"/>
              <a:gd name="connsiteY7" fmla="*/ 104140 h 563880"/>
              <a:gd name="connsiteX8" fmla="*/ 1656080 w 1889760"/>
              <a:gd name="connsiteY8" fmla="*/ 134620 h 563880"/>
              <a:gd name="connsiteX9" fmla="*/ 1732280 w 1889760"/>
              <a:gd name="connsiteY9" fmla="*/ 241300 h 563880"/>
              <a:gd name="connsiteX10" fmla="*/ 924560 w 1889760"/>
              <a:gd name="connsiteY10" fmla="*/ 424180 h 563880"/>
              <a:gd name="connsiteX11" fmla="*/ 238760 w 1889760"/>
              <a:gd name="connsiteY11" fmla="*/ 424180 h 563880"/>
              <a:gd name="connsiteX12" fmla="*/ 467360 w 1889760"/>
              <a:gd name="connsiteY12" fmla="*/ 226060 h 563880"/>
              <a:gd name="connsiteX13" fmla="*/ 1305560 w 1889760"/>
              <a:gd name="connsiteY13" fmla="*/ 195580 h 563880"/>
              <a:gd name="connsiteX14" fmla="*/ 1518920 w 1889760"/>
              <a:gd name="connsiteY14" fmla="*/ 195580 h 563880"/>
              <a:gd name="connsiteX15" fmla="*/ 1397000 w 1889760"/>
              <a:gd name="connsiteY15" fmla="*/ 317500 h 563880"/>
              <a:gd name="connsiteX16" fmla="*/ 208280 w 1889760"/>
              <a:gd name="connsiteY16" fmla="*/ 424180 h 563880"/>
              <a:gd name="connsiteX17" fmla="*/ 1153160 w 1889760"/>
              <a:gd name="connsiteY17" fmla="*/ 256540 h 563880"/>
              <a:gd name="connsiteX18" fmla="*/ 1153160 w 1889760"/>
              <a:gd name="connsiteY18" fmla="*/ 256540 h 563880"/>
              <a:gd name="connsiteX19" fmla="*/ 1168400 w 1889760"/>
              <a:gd name="connsiteY19" fmla="*/ 241300 h 563880"/>
              <a:gd name="connsiteX20" fmla="*/ 1122680 w 1889760"/>
              <a:gd name="connsiteY20" fmla="*/ 226060 h 56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9760" h="563880">
                <a:moveTo>
                  <a:pt x="604520" y="58420"/>
                </a:moveTo>
                <a:cubicBezTo>
                  <a:pt x="1031240" y="29210"/>
                  <a:pt x="1457960" y="0"/>
                  <a:pt x="1671320" y="27940"/>
                </a:cubicBezTo>
                <a:cubicBezTo>
                  <a:pt x="1884680" y="55880"/>
                  <a:pt x="1889760" y="160020"/>
                  <a:pt x="1884680" y="226060"/>
                </a:cubicBezTo>
                <a:cubicBezTo>
                  <a:pt x="1879600" y="292100"/>
                  <a:pt x="1747520" y="383540"/>
                  <a:pt x="1640840" y="424180"/>
                </a:cubicBezTo>
                <a:cubicBezTo>
                  <a:pt x="1534160" y="464820"/>
                  <a:pt x="1490980" y="454660"/>
                  <a:pt x="1244600" y="469900"/>
                </a:cubicBezTo>
                <a:cubicBezTo>
                  <a:pt x="998220" y="485140"/>
                  <a:pt x="325120" y="563880"/>
                  <a:pt x="162560" y="515620"/>
                </a:cubicBezTo>
                <a:cubicBezTo>
                  <a:pt x="0" y="467360"/>
                  <a:pt x="93980" y="248920"/>
                  <a:pt x="269240" y="180340"/>
                </a:cubicBezTo>
                <a:cubicBezTo>
                  <a:pt x="444500" y="111760"/>
                  <a:pt x="982980" y="111760"/>
                  <a:pt x="1214120" y="104140"/>
                </a:cubicBezTo>
                <a:cubicBezTo>
                  <a:pt x="1445260" y="96520"/>
                  <a:pt x="1569720" y="111760"/>
                  <a:pt x="1656080" y="134620"/>
                </a:cubicBezTo>
                <a:cubicBezTo>
                  <a:pt x="1742440" y="157480"/>
                  <a:pt x="1854200" y="193040"/>
                  <a:pt x="1732280" y="241300"/>
                </a:cubicBezTo>
                <a:cubicBezTo>
                  <a:pt x="1610360" y="289560"/>
                  <a:pt x="1173480" y="393700"/>
                  <a:pt x="924560" y="424180"/>
                </a:cubicBezTo>
                <a:cubicBezTo>
                  <a:pt x="675640" y="454660"/>
                  <a:pt x="314960" y="457200"/>
                  <a:pt x="238760" y="424180"/>
                </a:cubicBezTo>
                <a:cubicBezTo>
                  <a:pt x="162560" y="391160"/>
                  <a:pt x="289560" y="264160"/>
                  <a:pt x="467360" y="226060"/>
                </a:cubicBezTo>
                <a:cubicBezTo>
                  <a:pt x="645160" y="187960"/>
                  <a:pt x="1130300" y="200660"/>
                  <a:pt x="1305560" y="195580"/>
                </a:cubicBezTo>
                <a:cubicBezTo>
                  <a:pt x="1480820" y="190500"/>
                  <a:pt x="1503680" y="175260"/>
                  <a:pt x="1518920" y="195580"/>
                </a:cubicBezTo>
                <a:cubicBezTo>
                  <a:pt x="1534160" y="215900"/>
                  <a:pt x="1615440" y="279400"/>
                  <a:pt x="1397000" y="317500"/>
                </a:cubicBezTo>
                <a:cubicBezTo>
                  <a:pt x="1178560" y="355600"/>
                  <a:pt x="248920" y="434340"/>
                  <a:pt x="208280" y="424180"/>
                </a:cubicBezTo>
                <a:cubicBezTo>
                  <a:pt x="167640" y="414020"/>
                  <a:pt x="1153160" y="256540"/>
                  <a:pt x="1153160" y="256540"/>
                </a:cubicBezTo>
                <a:lnTo>
                  <a:pt x="1153160" y="256540"/>
                </a:lnTo>
                <a:cubicBezTo>
                  <a:pt x="1155700" y="254000"/>
                  <a:pt x="1173480" y="246380"/>
                  <a:pt x="1168400" y="241300"/>
                </a:cubicBezTo>
                <a:cubicBezTo>
                  <a:pt x="1163320" y="236220"/>
                  <a:pt x="1143000" y="231140"/>
                  <a:pt x="1122680" y="22606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5" descr="bp.png"/>
          <p:cNvPicPr>
            <a:picLocks noChangeAspect="1"/>
          </p:cNvPicPr>
          <p:nvPr/>
        </p:nvPicPr>
        <p:blipFill>
          <a:blip r:embed="rId3" cstate="print"/>
          <a:srcRect l="18750" t="19231" r="31250"/>
          <a:stretch>
            <a:fillRect/>
          </a:stretch>
        </p:blipFill>
        <p:spPr>
          <a:xfrm>
            <a:off x="3124200" y="2362200"/>
            <a:ext cx="609600" cy="640081"/>
          </a:xfrm>
          <a:prstGeom prst="rect">
            <a:avLst/>
          </a:prstGeom>
        </p:spPr>
      </p:pic>
      <p:sp>
        <p:nvSpPr>
          <p:cNvPr id="8" name="TextBox 7"/>
          <p:cNvSpPr txBox="1"/>
          <p:nvPr/>
        </p:nvSpPr>
        <p:spPr>
          <a:xfrm>
            <a:off x="3048000" y="3962400"/>
            <a:ext cx="457200" cy="369332"/>
          </a:xfrm>
          <a:prstGeom prst="rect">
            <a:avLst/>
          </a:prstGeom>
          <a:noFill/>
        </p:spPr>
        <p:txBody>
          <a:bodyPr wrap="square" rtlCol="0">
            <a:spAutoFit/>
          </a:bodyPr>
          <a:lstStyle/>
          <a:p>
            <a:r>
              <a:rPr lang="en-US" b="1" dirty="0">
                <a:solidFill>
                  <a:schemeClr val="accent6">
                    <a:lumMod val="75000"/>
                  </a:schemeClr>
                </a:solidFill>
              </a:rPr>
              <a:t>o</a:t>
            </a:r>
          </a:p>
        </p:txBody>
      </p:sp>
      <p:sp>
        <p:nvSpPr>
          <p:cNvPr id="9" name="TextBox 8"/>
          <p:cNvSpPr txBox="1"/>
          <p:nvPr/>
        </p:nvSpPr>
        <p:spPr>
          <a:xfrm>
            <a:off x="3200400" y="4038600"/>
            <a:ext cx="535094" cy="369332"/>
          </a:xfrm>
          <a:prstGeom prst="rect">
            <a:avLst/>
          </a:prstGeom>
          <a:noFill/>
        </p:spPr>
        <p:txBody>
          <a:bodyPr wrap="square" rtlCol="0">
            <a:spAutoFit/>
          </a:bodyPr>
          <a:lstStyle/>
          <a:p>
            <a:r>
              <a:rPr lang="en-US" b="1" dirty="0">
                <a:solidFill>
                  <a:schemeClr val="accent6">
                    <a:lumMod val="75000"/>
                  </a:schemeClr>
                </a:solidFill>
              </a:rPr>
              <a:t>o</a:t>
            </a:r>
          </a:p>
        </p:txBody>
      </p:sp>
      <p:sp>
        <p:nvSpPr>
          <p:cNvPr id="10" name="TextBox 9"/>
          <p:cNvSpPr txBox="1"/>
          <p:nvPr/>
        </p:nvSpPr>
        <p:spPr>
          <a:xfrm>
            <a:off x="3276600" y="2057400"/>
            <a:ext cx="2535053" cy="338554"/>
          </a:xfrm>
          <a:prstGeom prst="rect">
            <a:avLst/>
          </a:prstGeom>
          <a:noFill/>
        </p:spPr>
        <p:txBody>
          <a:bodyPr wrap="square" rtlCol="0">
            <a:spAutoFit/>
          </a:bodyPr>
          <a:lstStyle/>
          <a:p>
            <a:pPr algn="ctr"/>
            <a:r>
              <a:rPr lang="en-US" sz="1600" b="1" dirty="0"/>
              <a:t>Cheyne  stokes breathing</a:t>
            </a:r>
          </a:p>
        </p:txBody>
      </p:sp>
      <p:sp>
        <p:nvSpPr>
          <p:cNvPr id="11" name="TextBox 10"/>
          <p:cNvSpPr txBox="1"/>
          <p:nvPr/>
        </p:nvSpPr>
        <p:spPr>
          <a:xfrm>
            <a:off x="4191000" y="3581400"/>
            <a:ext cx="1143000" cy="369332"/>
          </a:xfrm>
          <a:prstGeom prst="rect">
            <a:avLst/>
          </a:prstGeom>
          <a:noFill/>
        </p:spPr>
        <p:txBody>
          <a:bodyPr wrap="square" rtlCol="0">
            <a:spAutoFit/>
          </a:bodyPr>
          <a:lstStyle/>
          <a:p>
            <a:r>
              <a:rPr lang="en-US" b="1" dirty="0"/>
              <a:t>oliguria</a:t>
            </a:r>
          </a:p>
        </p:txBody>
      </p:sp>
      <p:sp>
        <p:nvSpPr>
          <p:cNvPr id="12" name="Rectangle 11"/>
          <p:cNvSpPr/>
          <p:nvPr/>
        </p:nvSpPr>
        <p:spPr>
          <a:xfrm>
            <a:off x="7467600" y="0"/>
            <a:ext cx="16764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a:solidFill>
                  <a:srgbClr val="C00000"/>
                </a:solidFill>
              </a:rPr>
              <a:t>Vision of Rawalpindi Medical University</a:t>
            </a:r>
            <a:br>
              <a:rPr lang="en-GB" dirty="0">
                <a:solidFill>
                  <a:srgbClr val="C00000"/>
                </a:solidFill>
              </a:rPr>
            </a:br>
            <a:r>
              <a:rPr lang="en-GB" dirty="0">
                <a:solidFill>
                  <a:srgbClr val="C00000"/>
                </a:solidFill>
              </a:rPr>
              <a:t>The Dream/ Tomorrow</a:t>
            </a:r>
            <a:endParaRPr lang="en-US" dirty="0">
              <a:solidFill>
                <a:srgbClr val="C00000"/>
              </a:solidFill>
            </a:endParaRPr>
          </a:p>
        </p:txBody>
      </p:sp>
      <p:sp>
        <p:nvSpPr>
          <p:cNvPr id="3" name="Content Placeholder 2"/>
          <p:cNvSpPr>
            <a:spLocks noGrp="1"/>
          </p:cNvSpPr>
          <p:nvPr>
            <p:ph idx="1"/>
          </p:nvPr>
        </p:nvSpPr>
        <p:spPr>
          <a:xfrm>
            <a:off x="457200" y="1676400"/>
            <a:ext cx="5029200" cy="4800600"/>
          </a:xfrm>
        </p:spPr>
        <p:txBody>
          <a:bodyPr>
            <a:normAutofit fontScale="85000" lnSpcReduction="20000"/>
          </a:bodyPr>
          <a:lstStyle/>
          <a:p>
            <a:pPr marL="457200" indent="-457200">
              <a:lnSpc>
                <a:spcPct val="150000"/>
              </a:lnSpc>
              <a:buClr>
                <a:srgbClr val="C00000"/>
              </a:buClr>
              <a:buFont typeface="Wingdings" pitchFamily="2" charset="2"/>
              <a:buChar char="q"/>
            </a:pPr>
            <a:r>
              <a:rPr lang="en-US" dirty="0"/>
              <a:t>To impart evidence based research oriented medical education</a:t>
            </a:r>
          </a:p>
          <a:p>
            <a:pPr marL="457200" indent="-457200">
              <a:lnSpc>
                <a:spcPct val="150000"/>
              </a:lnSpc>
              <a:buClr>
                <a:srgbClr val="C00000"/>
              </a:buClr>
              <a:buFont typeface="Wingdings" pitchFamily="2" charset="2"/>
              <a:buChar char="q"/>
            </a:pPr>
            <a:r>
              <a:rPr lang="en-US" dirty="0"/>
              <a:t>To provide best possible patient care</a:t>
            </a:r>
          </a:p>
          <a:p>
            <a:pPr marL="457200" indent="-457200">
              <a:lnSpc>
                <a:spcPct val="150000"/>
              </a:lnSpc>
              <a:buClr>
                <a:srgbClr val="C00000"/>
              </a:buClr>
              <a:buFont typeface="Wingdings" pitchFamily="2" charset="2"/>
              <a:buChar char="q"/>
            </a:pPr>
            <a:r>
              <a:rPr lang="en-US" dirty="0"/>
              <a:t>To inculcate the values of mutual respect and ethical practice of medicine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133600"/>
            <a:ext cx="6629400" cy="35490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5" name="object 4">
            <a:extLst>
              <a:ext uri="{FF2B5EF4-FFF2-40B4-BE49-F238E27FC236}">
                <a16:creationId xmlns:a16="http://schemas.microsoft.com/office/drawing/2014/main" id="{AD3EBA08-DE59-8452-4831-F0B135FD772D}"/>
              </a:ext>
            </a:extLst>
          </p:cNvPr>
          <p:cNvPicPr/>
          <p:nvPr/>
        </p:nvPicPr>
        <p:blipFill>
          <a:blip r:embed="rId3" cstate="print"/>
          <a:stretch>
            <a:fillRect/>
          </a:stretch>
        </p:blipFill>
        <p:spPr>
          <a:xfrm>
            <a:off x="8255598" y="76200"/>
            <a:ext cx="914400" cy="1733550"/>
          </a:xfrm>
          <a:prstGeom prst="rect">
            <a:avLst/>
          </a:prstGeom>
        </p:spPr>
      </p:pic>
    </p:spTree>
    <p:extLst>
      <p:ext uri="{BB962C8B-B14F-4D97-AF65-F5344CB8AC3E}">
        <p14:creationId xmlns:p14="http://schemas.microsoft.com/office/powerpoint/2010/main" val="23344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FATAL DOSE AND PERIOD</a:t>
            </a:r>
          </a:p>
        </p:txBody>
      </p:sp>
      <p:sp>
        <p:nvSpPr>
          <p:cNvPr id="3" name="Content Placeholder 2"/>
          <p:cNvSpPr>
            <a:spLocks noGrp="1"/>
          </p:cNvSpPr>
          <p:nvPr>
            <p:ph idx="1"/>
          </p:nvPr>
        </p:nvSpPr>
        <p:spPr/>
        <p:txBody>
          <a:bodyPr>
            <a:normAutofit/>
          </a:bodyPr>
          <a:lstStyle/>
          <a:p>
            <a:pPr marL="514350" indent="-514350">
              <a:buNone/>
            </a:pPr>
            <a:r>
              <a:rPr lang="en-US" b="1" dirty="0"/>
              <a:t>FATAL DOSE </a:t>
            </a:r>
            <a:r>
              <a:rPr lang="en-US" dirty="0"/>
              <a:t>:It is </a:t>
            </a:r>
            <a:r>
              <a:rPr lang="en-US" b="1" dirty="0"/>
              <a:t>ten times</a:t>
            </a:r>
            <a:r>
              <a:rPr lang="en-US" dirty="0"/>
              <a:t> the therapeutic dose</a:t>
            </a:r>
          </a:p>
          <a:p>
            <a:pPr marL="514350" indent="-514350">
              <a:buNone/>
            </a:pPr>
            <a:r>
              <a:rPr lang="en-US" dirty="0"/>
              <a:t>Long :3-4 gms (</a:t>
            </a:r>
            <a:r>
              <a:rPr lang="en-US" b="1" dirty="0"/>
              <a:t>blood levels</a:t>
            </a:r>
            <a:r>
              <a:rPr lang="en-US" dirty="0"/>
              <a:t>,10mg/100ml)</a:t>
            </a:r>
          </a:p>
          <a:p>
            <a:pPr marL="514350" indent="-514350">
              <a:buNone/>
            </a:pPr>
            <a:r>
              <a:rPr lang="en-US" dirty="0"/>
              <a:t>Inter:2-3 gms (7mg/100ml)</a:t>
            </a:r>
          </a:p>
          <a:p>
            <a:pPr marL="514350" indent="-514350">
              <a:buNone/>
            </a:pPr>
            <a:r>
              <a:rPr lang="en-US" dirty="0"/>
              <a:t>Short :1-2 gms (3mg/100ml)</a:t>
            </a:r>
          </a:p>
          <a:p>
            <a:pPr marL="514350" indent="-514350">
              <a:buNone/>
            </a:pPr>
            <a:r>
              <a:rPr lang="en-US" dirty="0"/>
              <a:t>Alcohol potentiates this effect</a:t>
            </a:r>
          </a:p>
          <a:p>
            <a:pPr marL="514350" indent="-514350">
              <a:buNone/>
            </a:pPr>
            <a:r>
              <a:rPr lang="en-US" b="1" dirty="0"/>
              <a:t>FATAL PERIOD:</a:t>
            </a:r>
          </a:p>
          <a:p>
            <a:pPr marL="514350" indent="-514350">
              <a:buNone/>
            </a:pPr>
            <a:r>
              <a:rPr lang="en-US" dirty="0"/>
              <a:t>24-48 hrs upto days</a:t>
            </a:r>
          </a:p>
        </p:txBody>
      </p:sp>
      <p:sp>
        <p:nvSpPr>
          <p:cNvPr id="4" name="Rectangle 3"/>
          <p:cNvSpPr/>
          <p:nvPr/>
        </p:nvSpPr>
        <p:spPr>
          <a:xfrm>
            <a:off x="7467600" y="0"/>
            <a:ext cx="16764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TREATMENT</a:t>
            </a:r>
          </a:p>
        </p:txBody>
      </p:sp>
      <p:sp>
        <p:nvSpPr>
          <p:cNvPr id="3" name="Content Placeholder 2"/>
          <p:cNvSpPr>
            <a:spLocks noGrp="1"/>
          </p:cNvSpPr>
          <p:nvPr>
            <p:ph idx="1"/>
          </p:nvPr>
        </p:nvSpPr>
        <p:spPr/>
        <p:txBody>
          <a:bodyPr>
            <a:normAutofit fontScale="77500" lnSpcReduction="20000"/>
          </a:bodyPr>
          <a:lstStyle/>
          <a:p>
            <a:pPr marL="514350" indent="-514350">
              <a:buNone/>
            </a:pPr>
            <a:r>
              <a:rPr lang="en-US" b="1" dirty="0"/>
              <a:t>SYMPTOMATIC TREATMENT</a:t>
            </a:r>
            <a:endParaRPr lang="en-US" dirty="0"/>
          </a:p>
          <a:p>
            <a:pPr marL="514350" indent="-514350"/>
            <a:r>
              <a:rPr lang="en-US" b="1" dirty="0"/>
              <a:t>Keep him warm</a:t>
            </a:r>
            <a:r>
              <a:rPr lang="en-US" dirty="0"/>
              <a:t>, Raise foot end, aspirate mucous,O</a:t>
            </a:r>
            <a:r>
              <a:rPr lang="en-US" sz="2600" dirty="0"/>
              <a:t>2</a:t>
            </a:r>
            <a:r>
              <a:rPr lang="en-US" dirty="0"/>
              <a:t>,artificial respiration</a:t>
            </a:r>
          </a:p>
          <a:p>
            <a:r>
              <a:rPr lang="en-US" b="1" dirty="0"/>
              <a:t>Maintain B.P , </a:t>
            </a:r>
            <a:r>
              <a:rPr lang="en-US" dirty="0"/>
              <a:t>every hypotensive adult should therefore receive</a:t>
            </a:r>
            <a:r>
              <a:rPr lang="en-US" i="1" dirty="0"/>
              <a:t> </a:t>
            </a:r>
            <a:r>
              <a:rPr lang="en-US" b="1" i="1" dirty="0"/>
              <a:t>2 liters of normal saline</a:t>
            </a:r>
            <a:r>
              <a:rPr lang="en-US" dirty="0"/>
              <a:t> (</a:t>
            </a:r>
            <a:r>
              <a:rPr lang="en-US" b="1" i="1" dirty="0"/>
              <a:t> till obvious fluid overload</a:t>
            </a:r>
            <a:r>
              <a:rPr lang="en-US" dirty="0"/>
              <a:t>.)</a:t>
            </a:r>
            <a:endParaRPr lang="en-US" b="1" dirty="0"/>
          </a:p>
          <a:p>
            <a:pPr marL="514350" indent="-514350">
              <a:buNone/>
            </a:pPr>
            <a:r>
              <a:rPr lang="en-US" b="1" dirty="0"/>
              <a:t>     If no improvement , </a:t>
            </a:r>
            <a:r>
              <a:rPr lang="en-US" dirty="0"/>
              <a:t>give dopamine (norepinephrine)</a:t>
            </a:r>
            <a:endParaRPr lang="en-US" b="1" dirty="0"/>
          </a:p>
          <a:p>
            <a:pPr marL="514350" indent="-514350"/>
            <a:r>
              <a:rPr lang="en-US" b="1" dirty="0"/>
              <a:t>Analeptics,</a:t>
            </a:r>
            <a:r>
              <a:rPr lang="en-US" dirty="0"/>
              <a:t> like Amphetamine sulphate 20mg I/V</a:t>
            </a:r>
            <a:endParaRPr lang="en-US" b="1" dirty="0"/>
          </a:p>
          <a:p>
            <a:pPr marL="514350" indent="-514350"/>
            <a:r>
              <a:rPr lang="en-US" b="1" dirty="0"/>
              <a:t>Antibiotics </a:t>
            </a:r>
            <a:r>
              <a:rPr lang="en-US" i="1" dirty="0"/>
              <a:t>Inj. </a:t>
            </a:r>
            <a:r>
              <a:rPr lang="en-US" dirty="0"/>
              <a:t>CEFTRIAXONE</a:t>
            </a:r>
            <a:r>
              <a:rPr lang="en-US" i="1" dirty="0"/>
              <a:t> (Rocefin) IV 1g </a:t>
            </a:r>
            <a:r>
              <a:rPr lang="en-US" dirty="0"/>
              <a:t>every 24hrs to prevent bronchopneumonia</a:t>
            </a:r>
            <a:endParaRPr lang="en-US" b="1" dirty="0"/>
          </a:p>
          <a:p>
            <a:pPr marL="514350" indent="-514350"/>
            <a:r>
              <a:rPr lang="en-US" b="1" dirty="0"/>
              <a:t>Endotracheal intubation </a:t>
            </a:r>
            <a:r>
              <a:rPr lang="en-US" dirty="0"/>
              <a:t>,later tracheostomy (after 3 days)</a:t>
            </a:r>
          </a:p>
          <a:p>
            <a:pPr marL="514350" indent="-514350">
              <a:buNone/>
            </a:pPr>
            <a:endParaRPr lang="en-US" dirty="0"/>
          </a:p>
          <a:p>
            <a:pPr marL="514350" indent="-514350">
              <a:buFont typeface="Wingdings" pitchFamily="2" charset="2"/>
              <a:buChar char="§"/>
            </a:pPr>
            <a:endParaRPr lang="en-US" dirty="0"/>
          </a:p>
        </p:txBody>
      </p:sp>
      <p:sp>
        <p:nvSpPr>
          <p:cNvPr id="4" name="Rectangle 3"/>
          <p:cNvSpPr/>
          <p:nvPr/>
        </p:nvSpPr>
        <p:spPr>
          <a:xfrm>
            <a:off x="7467600" y="0"/>
            <a:ext cx="16764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TREATMENT</a:t>
            </a:r>
          </a:p>
        </p:txBody>
      </p:sp>
      <p:sp>
        <p:nvSpPr>
          <p:cNvPr id="3" name="Content Placeholder 2"/>
          <p:cNvSpPr>
            <a:spLocks noGrp="1"/>
          </p:cNvSpPr>
          <p:nvPr>
            <p:ph idx="1"/>
          </p:nvPr>
        </p:nvSpPr>
        <p:spPr/>
        <p:txBody>
          <a:bodyPr>
            <a:normAutofit fontScale="85000" lnSpcReduction="20000"/>
          </a:bodyPr>
          <a:lstStyle/>
          <a:p>
            <a:pPr marL="514350" indent="-514350">
              <a:buNone/>
            </a:pPr>
            <a:r>
              <a:rPr lang="en-US" b="1" dirty="0"/>
              <a:t>GENERAL TREATMENT:( </a:t>
            </a:r>
            <a:r>
              <a:rPr lang="en-US" dirty="0"/>
              <a:t>after maintaining ABC)</a:t>
            </a:r>
            <a:endParaRPr lang="en-US" b="1" dirty="0"/>
          </a:p>
          <a:p>
            <a:pPr marL="514350" indent="-514350">
              <a:buFont typeface="Wingdings" pitchFamily="2" charset="2"/>
              <a:buChar char="§"/>
            </a:pPr>
            <a:r>
              <a:rPr lang="en-US" b="1" dirty="0"/>
              <a:t>Gastric lavage</a:t>
            </a:r>
            <a:r>
              <a:rPr lang="en-US" dirty="0"/>
              <a:t> with 100-150 ml of potassium permanganate  sol.(1:1000,1 gm/L), activated charcoal(repeated charcoal lavages )</a:t>
            </a:r>
          </a:p>
          <a:p>
            <a:pPr marL="514350" indent="-514350">
              <a:buNone/>
            </a:pPr>
            <a:r>
              <a:rPr lang="en-US" b="1" dirty="0"/>
              <a:t>Lab investigations</a:t>
            </a:r>
            <a:r>
              <a:rPr lang="en-US" dirty="0"/>
              <a:t> :</a:t>
            </a:r>
          </a:p>
          <a:p>
            <a:pPr marL="514350" indent="-514350">
              <a:buFont typeface="Courier New" pitchFamily="49" charset="0"/>
              <a:buChar char="o"/>
            </a:pPr>
            <a:r>
              <a:rPr lang="en-US" dirty="0"/>
              <a:t>Gastric  </a:t>
            </a:r>
            <a:r>
              <a:rPr lang="en-US" b="1" dirty="0"/>
              <a:t>Lavage for analysis</a:t>
            </a:r>
          </a:p>
          <a:p>
            <a:pPr marL="514350" indent="-514350">
              <a:buFont typeface="Courier New" pitchFamily="49" charset="0"/>
              <a:buChar char="o"/>
            </a:pPr>
            <a:r>
              <a:rPr lang="en-US" b="1" dirty="0"/>
              <a:t>Blood</a:t>
            </a:r>
            <a:r>
              <a:rPr lang="en-US" dirty="0"/>
              <a:t> </a:t>
            </a:r>
            <a:r>
              <a:rPr lang="en-US" b="1" dirty="0"/>
              <a:t>for analysis ..</a:t>
            </a:r>
            <a:r>
              <a:rPr lang="en-US" dirty="0"/>
              <a:t>CBC, electrolytes, BUN , Creatinine  , glucose</a:t>
            </a:r>
            <a:r>
              <a:rPr lang="en-US" b="1" dirty="0"/>
              <a:t> (</a:t>
            </a:r>
            <a:r>
              <a:rPr lang="en-US" i="1" dirty="0"/>
              <a:t> to rule out metabolic derangements </a:t>
            </a:r>
            <a:r>
              <a:rPr lang="en-US" b="1" dirty="0"/>
              <a:t>)</a:t>
            </a:r>
            <a:r>
              <a:rPr lang="en-US" dirty="0"/>
              <a:t>and ABGs for respiratory depression</a:t>
            </a:r>
            <a:endParaRPr lang="en-US" b="1" dirty="0"/>
          </a:p>
          <a:p>
            <a:pPr marL="514350" indent="-514350">
              <a:buFont typeface="Courier New" pitchFamily="49" charset="0"/>
              <a:buChar char="o"/>
            </a:pPr>
            <a:r>
              <a:rPr lang="en-US" b="1" dirty="0"/>
              <a:t> Urine </a:t>
            </a:r>
            <a:r>
              <a:rPr lang="en-US" dirty="0"/>
              <a:t>for its metabolites and </a:t>
            </a:r>
            <a:r>
              <a:rPr lang="en-US" b="1" i="1" dirty="0"/>
              <a:t>Phenobarbitone </a:t>
            </a:r>
            <a:r>
              <a:rPr lang="en-US" dirty="0"/>
              <a:t>(also for proteins and casts , sugar) </a:t>
            </a:r>
            <a:r>
              <a:rPr lang="en-US" i="1" dirty="0"/>
              <a:t>,</a:t>
            </a:r>
            <a:r>
              <a:rPr lang="en-US" b="1" i="1" dirty="0"/>
              <a:t>Alcohol   </a:t>
            </a:r>
            <a:r>
              <a:rPr lang="en-US" dirty="0"/>
              <a:t>and</a:t>
            </a:r>
            <a:r>
              <a:rPr lang="en-US" b="1" i="1" dirty="0"/>
              <a:t> Acetaminophen </a:t>
            </a:r>
            <a:r>
              <a:rPr lang="en-US" dirty="0"/>
              <a:t>levels  for co ingestion </a:t>
            </a:r>
          </a:p>
          <a:p>
            <a:pPr marL="514350" indent="-514350">
              <a:buNone/>
            </a:pPr>
            <a:endParaRPr lang="en-US" dirty="0"/>
          </a:p>
          <a:p>
            <a:pPr marL="514350" indent="-514350">
              <a:buFont typeface="Wingdings" pitchFamily="2" charset="2"/>
              <a:buChar char="§"/>
            </a:pPr>
            <a:endParaRPr lang="en-US" dirty="0"/>
          </a:p>
        </p:txBody>
      </p:sp>
      <p:sp>
        <p:nvSpPr>
          <p:cNvPr id="4" name="Rectangle 3"/>
          <p:cNvSpPr/>
          <p:nvPr/>
        </p:nvSpPr>
        <p:spPr>
          <a:xfrm>
            <a:off x="7467600" y="0"/>
            <a:ext cx="16764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TREATMENT</a:t>
            </a:r>
          </a:p>
        </p:txBody>
      </p:sp>
      <p:sp>
        <p:nvSpPr>
          <p:cNvPr id="3" name="Content Placeholder 2"/>
          <p:cNvSpPr>
            <a:spLocks noGrp="1"/>
          </p:cNvSpPr>
          <p:nvPr>
            <p:ph idx="1"/>
          </p:nvPr>
        </p:nvSpPr>
        <p:spPr/>
        <p:txBody>
          <a:bodyPr>
            <a:normAutofit/>
          </a:bodyPr>
          <a:lstStyle/>
          <a:p>
            <a:pPr marL="514350" indent="-514350" algn="just">
              <a:spcBef>
                <a:spcPts val="0"/>
              </a:spcBef>
              <a:spcAft>
                <a:spcPts val="1000"/>
              </a:spcAft>
              <a:buFont typeface="Wingdings" pitchFamily="2" charset="2"/>
              <a:buChar char="§"/>
            </a:pPr>
            <a:r>
              <a:rPr lang="en-US" sz="2800" dirty="0"/>
              <a:t> </a:t>
            </a:r>
            <a:r>
              <a:rPr lang="en-US" sz="2800" b="1" dirty="0"/>
              <a:t>Purgation</a:t>
            </a:r>
            <a:r>
              <a:rPr lang="en-US" sz="2800" dirty="0"/>
              <a:t> by enema</a:t>
            </a:r>
          </a:p>
          <a:p>
            <a:pPr marL="514350" indent="-514350" algn="just">
              <a:spcBef>
                <a:spcPts val="0"/>
              </a:spcBef>
              <a:spcAft>
                <a:spcPts val="1000"/>
              </a:spcAft>
              <a:buFont typeface="Wingdings" pitchFamily="2" charset="2"/>
              <a:buChar char="§"/>
            </a:pPr>
            <a:r>
              <a:rPr lang="en-US" sz="2800" b="1" dirty="0"/>
              <a:t>Haemodialysis </a:t>
            </a:r>
            <a:r>
              <a:rPr lang="en-US" sz="2800" dirty="0"/>
              <a:t>(&gt;10mg/dl LA,&gt;5mg/dl SA)</a:t>
            </a:r>
            <a:r>
              <a:rPr lang="en-US" sz="2800" b="1" dirty="0"/>
              <a:t>, lipid dialysis, exchange transfusions</a:t>
            </a:r>
            <a:r>
              <a:rPr lang="en-US" sz="2800" dirty="0"/>
              <a:t> or </a:t>
            </a:r>
            <a:r>
              <a:rPr lang="en-US" sz="2800" b="1" dirty="0"/>
              <a:t>whole bowel irrigation</a:t>
            </a:r>
          </a:p>
          <a:p>
            <a:pPr marL="514350" indent="-514350" algn="just">
              <a:spcBef>
                <a:spcPts val="0"/>
              </a:spcBef>
              <a:spcAft>
                <a:spcPts val="1000"/>
              </a:spcAft>
              <a:buFont typeface="Wingdings" pitchFamily="2" charset="2"/>
              <a:buChar char="§"/>
            </a:pPr>
            <a:r>
              <a:rPr lang="en-US" sz="2800" b="1" dirty="0"/>
              <a:t>Catheterization </a:t>
            </a:r>
            <a:r>
              <a:rPr lang="en-US" sz="2800" dirty="0"/>
              <a:t>and </a:t>
            </a:r>
            <a:r>
              <a:rPr lang="en-US" sz="2800" b="1" dirty="0"/>
              <a:t>forced alkaline diuresis</a:t>
            </a:r>
            <a:r>
              <a:rPr lang="en-US" sz="2800" dirty="0"/>
              <a:t>  with 2-3 ampoules of  </a:t>
            </a:r>
            <a:r>
              <a:rPr lang="en-US" sz="2800" b="1" i="1" dirty="0"/>
              <a:t>Sodium bicarbonate </a:t>
            </a:r>
            <a:r>
              <a:rPr lang="en-US" sz="2800" dirty="0"/>
              <a:t>in </a:t>
            </a:r>
            <a:r>
              <a:rPr lang="en-US" sz="2800" b="1" i="1" dirty="0"/>
              <a:t>1litre of 5%  dextrose </a:t>
            </a:r>
            <a:r>
              <a:rPr lang="en-US" sz="2800" dirty="0"/>
              <a:t>or </a:t>
            </a:r>
            <a:r>
              <a:rPr lang="en-US" sz="2800" b="1" i="1" dirty="0"/>
              <a:t>½ litre of 20%</a:t>
            </a:r>
            <a:r>
              <a:rPr lang="en-US" sz="2800" dirty="0"/>
              <a:t> </a:t>
            </a:r>
            <a:r>
              <a:rPr lang="en-US" sz="2800" b="1" i="1" dirty="0"/>
              <a:t>Mannitol </a:t>
            </a:r>
            <a:endParaRPr lang="en-US" sz="2800" dirty="0"/>
          </a:p>
          <a:p>
            <a:pPr marL="514350" indent="-514350" algn="just">
              <a:spcBef>
                <a:spcPts val="0"/>
              </a:spcBef>
              <a:spcAft>
                <a:spcPts val="1000"/>
              </a:spcAft>
              <a:buNone/>
            </a:pPr>
            <a:endParaRPr lang="en-US" sz="2800" dirty="0"/>
          </a:p>
        </p:txBody>
      </p:sp>
      <p:sp>
        <p:nvSpPr>
          <p:cNvPr id="4" name="Rectangle 3"/>
          <p:cNvSpPr/>
          <p:nvPr/>
        </p:nvSpPr>
        <p:spPr>
          <a:xfrm>
            <a:off x="7543800" y="0"/>
            <a:ext cx="16002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POST MORTEM APPEARANCE</a:t>
            </a:r>
          </a:p>
        </p:txBody>
      </p:sp>
      <p:sp>
        <p:nvSpPr>
          <p:cNvPr id="3" name="Content Placeholder 2"/>
          <p:cNvSpPr>
            <a:spLocks noGrp="1"/>
          </p:cNvSpPr>
          <p:nvPr>
            <p:ph idx="1"/>
          </p:nvPr>
        </p:nvSpPr>
        <p:spPr/>
        <p:txBody>
          <a:bodyPr>
            <a:normAutofit/>
          </a:bodyPr>
          <a:lstStyle/>
          <a:p>
            <a:pPr marL="514350" indent="-514350">
              <a:buNone/>
            </a:pPr>
            <a:r>
              <a:rPr lang="en-US" dirty="0"/>
              <a:t>Is of aspyxia </a:t>
            </a:r>
          </a:p>
          <a:p>
            <a:pPr marL="514350" indent="-514350">
              <a:buNone/>
            </a:pPr>
            <a:r>
              <a:rPr lang="en-US" b="1" dirty="0"/>
              <a:t>Externa</a:t>
            </a:r>
            <a:r>
              <a:rPr lang="en-US" dirty="0"/>
              <a:t>l:</a:t>
            </a:r>
          </a:p>
          <a:p>
            <a:pPr marL="514350" indent="-514350">
              <a:buFont typeface="Wingdings" pitchFamily="2" charset="2"/>
              <a:buChar char="Ø"/>
            </a:pPr>
            <a:r>
              <a:rPr lang="en-US" dirty="0">
                <a:solidFill>
                  <a:schemeClr val="accent2">
                    <a:lumMod val="75000"/>
                  </a:schemeClr>
                </a:solidFill>
              </a:rPr>
              <a:t>Congestion</a:t>
            </a:r>
            <a:r>
              <a:rPr lang="en-US" dirty="0"/>
              <a:t>, </a:t>
            </a:r>
            <a:r>
              <a:rPr lang="en-US" dirty="0">
                <a:solidFill>
                  <a:schemeClr val="accent1">
                    <a:lumMod val="75000"/>
                  </a:schemeClr>
                </a:solidFill>
              </a:rPr>
              <a:t>cyanosis</a:t>
            </a:r>
            <a:r>
              <a:rPr lang="en-US" dirty="0"/>
              <a:t> </a:t>
            </a:r>
          </a:p>
          <a:p>
            <a:pPr marL="514350" indent="-514350">
              <a:buFont typeface="Wingdings" pitchFamily="2" charset="2"/>
              <a:buChar char="Ø"/>
            </a:pPr>
            <a:r>
              <a:rPr lang="en-US" dirty="0"/>
              <a:t>Froth from mouth and nose</a:t>
            </a:r>
          </a:p>
          <a:p>
            <a:pPr marL="514350" indent="-514350">
              <a:buFont typeface="Wingdings" pitchFamily="2" charset="2"/>
              <a:buChar char="Ø"/>
            </a:pPr>
            <a:r>
              <a:rPr lang="en-US" dirty="0"/>
              <a:t>PML, prominent</a:t>
            </a:r>
          </a:p>
          <a:p>
            <a:pPr marL="514350" indent="-514350">
              <a:buFont typeface="Wingdings" pitchFamily="2" charset="2"/>
              <a:buChar char="Ø"/>
            </a:pPr>
            <a:r>
              <a:rPr lang="en-US" dirty="0"/>
              <a:t>Barbiturate </a:t>
            </a:r>
            <a:r>
              <a:rPr lang="en-US" dirty="0">
                <a:solidFill>
                  <a:schemeClr val="accent6">
                    <a:lumMod val="75000"/>
                  </a:schemeClr>
                </a:solidFill>
              </a:rPr>
              <a:t>blisters</a:t>
            </a:r>
          </a:p>
          <a:p>
            <a:pPr marL="514350" indent="-514350">
              <a:buFont typeface="Wingdings" pitchFamily="2" charset="2"/>
              <a:buChar char="§"/>
            </a:pPr>
            <a:endParaRPr lang="en-US" dirty="0"/>
          </a:p>
        </p:txBody>
      </p:sp>
      <p:sp>
        <p:nvSpPr>
          <p:cNvPr id="4" name="Rectangle 3"/>
          <p:cNvSpPr/>
          <p:nvPr/>
        </p:nvSpPr>
        <p:spPr>
          <a:xfrm>
            <a:off x="7467600" y="0"/>
            <a:ext cx="16764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POST MORTEM APPEARANCE</a:t>
            </a:r>
          </a:p>
        </p:txBody>
      </p:sp>
      <p:sp>
        <p:nvSpPr>
          <p:cNvPr id="3" name="Content Placeholder 2"/>
          <p:cNvSpPr>
            <a:spLocks noGrp="1"/>
          </p:cNvSpPr>
          <p:nvPr>
            <p:ph idx="1"/>
          </p:nvPr>
        </p:nvSpPr>
        <p:spPr>
          <a:xfrm>
            <a:off x="457200" y="1447800"/>
            <a:ext cx="8382000" cy="5105400"/>
          </a:xfrm>
        </p:spPr>
        <p:txBody>
          <a:bodyPr>
            <a:normAutofit fontScale="85000" lnSpcReduction="10000"/>
          </a:bodyPr>
          <a:lstStyle/>
          <a:p>
            <a:pPr marL="514350" indent="-514350" algn="just">
              <a:spcBef>
                <a:spcPts val="0"/>
              </a:spcBef>
              <a:spcAft>
                <a:spcPts val="1000"/>
              </a:spcAft>
              <a:buNone/>
            </a:pPr>
            <a:r>
              <a:rPr lang="en-US" b="1" dirty="0"/>
              <a:t>Internal:</a:t>
            </a:r>
          </a:p>
          <a:p>
            <a:pPr marL="514350" indent="-514350" algn="just">
              <a:spcBef>
                <a:spcPts val="0"/>
              </a:spcBef>
              <a:spcAft>
                <a:spcPts val="1000"/>
              </a:spcAft>
              <a:buFont typeface="Wingdings" pitchFamily="2" charset="2"/>
              <a:buChar char="Ø"/>
            </a:pPr>
            <a:r>
              <a:rPr lang="en-US" b="1" dirty="0"/>
              <a:t>Stomach  </a:t>
            </a:r>
            <a:r>
              <a:rPr lang="en-US" dirty="0"/>
              <a:t>Medicine in stomach contents , </a:t>
            </a:r>
            <a:r>
              <a:rPr lang="en-US" dirty="0">
                <a:solidFill>
                  <a:schemeClr val="accent2">
                    <a:lumMod val="75000"/>
                  </a:schemeClr>
                </a:solidFill>
              </a:rPr>
              <a:t>erosions</a:t>
            </a:r>
          </a:p>
          <a:p>
            <a:pPr marL="514350" indent="-514350" algn="just">
              <a:spcBef>
                <a:spcPts val="0"/>
              </a:spcBef>
              <a:spcAft>
                <a:spcPts val="1000"/>
              </a:spcAft>
              <a:buFont typeface="Wingdings" pitchFamily="2" charset="2"/>
              <a:buChar char="Ø"/>
            </a:pPr>
            <a:r>
              <a:rPr lang="en-US" b="1" dirty="0"/>
              <a:t>Lungs  </a:t>
            </a:r>
            <a:r>
              <a:rPr lang="en-US" b="1" i="1" dirty="0"/>
              <a:t>Edema, Congestion</a:t>
            </a:r>
            <a:r>
              <a:rPr lang="en-US" dirty="0"/>
              <a:t>, </a:t>
            </a:r>
            <a:r>
              <a:rPr lang="en-US" dirty="0">
                <a:solidFill>
                  <a:schemeClr val="accent2">
                    <a:lumMod val="75000"/>
                  </a:schemeClr>
                </a:solidFill>
              </a:rPr>
              <a:t>petechial haemorrhages </a:t>
            </a:r>
            <a:r>
              <a:rPr lang="en-US" dirty="0"/>
              <a:t>lungs </a:t>
            </a:r>
            <a:r>
              <a:rPr lang="en-US" b="1" dirty="0"/>
              <a:t>or</a:t>
            </a:r>
            <a:r>
              <a:rPr lang="en-US" dirty="0"/>
              <a:t> signs of bronchopneumonia</a:t>
            </a:r>
          </a:p>
          <a:p>
            <a:pPr marL="514350" indent="-514350" algn="just">
              <a:spcBef>
                <a:spcPts val="0"/>
              </a:spcBef>
              <a:spcAft>
                <a:spcPts val="1000"/>
              </a:spcAft>
              <a:buFont typeface="Wingdings" pitchFamily="2" charset="2"/>
              <a:buChar char="Ø"/>
            </a:pPr>
            <a:r>
              <a:rPr lang="en-US" b="1" dirty="0"/>
              <a:t>Brain </a:t>
            </a:r>
            <a:r>
              <a:rPr lang="en-US" b="1" i="1" dirty="0"/>
              <a:t>congested, edematous</a:t>
            </a:r>
            <a:r>
              <a:rPr lang="en-US" dirty="0"/>
              <a:t>, </a:t>
            </a:r>
            <a:r>
              <a:rPr lang="en-US" dirty="0" err="1">
                <a:solidFill>
                  <a:schemeClr val="accent2">
                    <a:lumMod val="75000"/>
                  </a:schemeClr>
                </a:solidFill>
              </a:rPr>
              <a:t>petecheal</a:t>
            </a:r>
            <a:r>
              <a:rPr lang="en-US" dirty="0">
                <a:solidFill>
                  <a:schemeClr val="accent2">
                    <a:lumMod val="75000"/>
                  </a:schemeClr>
                </a:solidFill>
              </a:rPr>
              <a:t> haemorrhages</a:t>
            </a:r>
          </a:p>
          <a:p>
            <a:pPr marL="514350" indent="-514350" algn="just">
              <a:spcBef>
                <a:spcPts val="0"/>
              </a:spcBef>
              <a:spcAft>
                <a:spcPts val="1000"/>
              </a:spcAft>
              <a:buNone/>
            </a:pPr>
            <a:r>
              <a:rPr lang="en-US" b="1" dirty="0"/>
              <a:t>        </a:t>
            </a:r>
            <a:r>
              <a:rPr lang="en-US" dirty="0"/>
              <a:t>focal necrotic areas</a:t>
            </a:r>
            <a:endParaRPr lang="en-US" b="1" dirty="0"/>
          </a:p>
          <a:p>
            <a:pPr marL="514350" indent="-514350" algn="just">
              <a:spcBef>
                <a:spcPts val="0"/>
              </a:spcBef>
              <a:spcAft>
                <a:spcPts val="1000"/>
              </a:spcAft>
              <a:buFont typeface="Wingdings" pitchFamily="2" charset="2"/>
              <a:buChar char="Ø"/>
            </a:pPr>
            <a:r>
              <a:rPr lang="en-US" b="1" dirty="0"/>
              <a:t>Heart  </a:t>
            </a:r>
            <a:r>
              <a:rPr lang="en-US" dirty="0">
                <a:solidFill>
                  <a:schemeClr val="accent2">
                    <a:lumMod val="75000"/>
                  </a:schemeClr>
                </a:solidFill>
              </a:rPr>
              <a:t>petechial haemorrhages </a:t>
            </a:r>
            <a:endParaRPr lang="en-US" b="1" dirty="0">
              <a:solidFill>
                <a:schemeClr val="accent2">
                  <a:lumMod val="75000"/>
                </a:schemeClr>
              </a:solidFill>
            </a:endParaRPr>
          </a:p>
          <a:p>
            <a:pPr marL="514350" indent="-514350" algn="just">
              <a:spcBef>
                <a:spcPts val="0"/>
              </a:spcBef>
              <a:spcAft>
                <a:spcPts val="1000"/>
              </a:spcAft>
              <a:buFont typeface="Wingdings" pitchFamily="2" charset="2"/>
              <a:buChar char="Ø"/>
            </a:pPr>
            <a:r>
              <a:rPr lang="en-US" b="1" dirty="0"/>
              <a:t>Kidneys, </a:t>
            </a:r>
            <a:r>
              <a:rPr lang="en-US" dirty="0"/>
              <a:t>degenerated convoluted tubules</a:t>
            </a:r>
          </a:p>
          <a:p>
            <a:pPr marL="514350" indent="-514350" algn="just">
              <a:spcBef>
                <a:spcPts val="0"/>
              </a:spcBef>
              <a:spcAft>
                <a:spcPts val="1000"/>
              </a:spcAft>
              <a:buFont typeface="Wingdings" pitchFamily="2" charset="2"/>
              <a:buChar char="Ø"/>
            </a:pPr>
            <a:r>
              <a:rPr lang="en-US" b="1" dirty="0"/>
              <a:t>Body fat </a:t>
            </a:r>
            <a:r>
              <a:rPr lang="en-US" dirty="0"/>
              <a:t>(Chemical analysis </a:t>
            </a:r>
            <a:r>
              <a:rPr lang="en-US" b="1" i="1" dirty="0"/>
              <a:t>for ultra short acting </a:t>
            </a:r>
            <a:r>
              <a:rPr lang="en-US" dirty="0"/>
              <a:t>barbiturates)</a:t>
            </a:r>
          </a:p>
        </p:txBody>
      </p:sp>
      <p:sp>
        <p:nvSpPr>
          <p:cNvPr id="4" name="Rectangle 3"/>
          <p:cNvSpPr/>
          <p:nvPr/>
        </p:nvSpPr>
        <p:spPr>
          <a:xfrm>
            <a:off x="7467600" y="0"/>
            <a:ext cx="1676400" cy="244476"/>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lin Monro.jpg"/>
          <p:cNvPicPr>
            <a:picLocks noChangeAspect="1"/>
          </p:cNvPicPr>
          <p:nvPr/>
        </p:nvPicPr>
        <p:blipFill>
          <a:blip r:embed="rId2" cstate="print"/>
          <a:stretch>
            <a:fillRect/>
          </a:stretch>
        </p:blipFill>
        <p:spPr>
          <a:xfrm>
            <a:off x="4572000" y="0"/>
            <a:ext cx="4572000" cy="6858000"/>
          </a:xfrm>
          <a:prstGeom prst="rect">
            <a:avLst/>
          </a:prstGeom>
        </p:spPr>
      </p:pic>
      <p:pic>
        <p:nvPicPr>
          <p:cNvPr id="4" name="Picture 3" descr="judy Garland.jpg"/>
          <p:cNvPicPr>
            <a:picLocks noChangeAspect="1"/>
          </p:cNvPicPr>
          <p:nvPr/>
        </p:nvPicPr>
        <p:blipFill>
          <a:blip r:embed="rId3" cstate="print"/>
          <a:stretch>
            <a:fillRect/>
          </a:stretch>
        </p:blipFill>
        <p:spPr>
          <a:xfrm>
            <a:off x="0" y="0"/>
            <a:ext cx="46482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ernard MT Condensed" pitchFamily="18" charset="0"/>
              </a:rPr>
              <a:t>MEDICOLEGAL ASPECTS</a:t>
            </a:r>
            <a:endParaRPr lang="en-US" dirty="0"/>
          </a:p>
        </p:txBody>
      </p:sp>
      <p:sp>
        <p:nvSpPr>
          <p:cNvPr id="3" name="Content Placeholder 2"/>
          <p:cNvSpPr>
            <a:spLocks noGrp="1"/>
          </p:cNvSpPr>
          <p:nvPr>
            <p:ph idx="1"/>
          </p:nvPr>
        </p:nvSpPr>
        <p:spPr>
          <a:xfrm>
            <a:off x="457200" y="1524000"/>
            <a:ext cx="8229600" cy="4525963"/>
          </a:xfrm>
        </p:spPr>
        <p:txBody>
          <a:bodyPr>
            <a:normAutofit fontScale="25000" lnSpcReduction="20000"/>
          </a:bodyPr>
          <a:lstStyle/>
          <a:p>
            <a:pPr algn="just">
              <a:buFont typeface="Wingdings" pitchFamily="2" charset="2"/>
              <a:buChar char="§"/>
            </a:pPr>
            <a:r>
              <a:rPr lang="en-US" sz="11100" b="1" dirty="0"/>
              <a:t>Suicidal</a:t>
            </a:r>
            <a:r>
              <a:rPr lang="en-US" sz="11100" dirty="0"/>
              <a:t>                                                       </a:t>
            </a:r>
          </a:p>
          <a:p>
            <a:pPr algn="just">
              <a:buFont typeface="Wingdings" pitchFamily="2" charset="2"/>
              <a:buChar char="§"/>
            </a:pPr>
            <a:r>
              <a:rPr lang="en-US" sz="11100" b="1" dirty="0"/>
              <a:t>Accidental</a:t>
            </a:r>
            <a:r>
              <a:rPr lang="en-US" sz="11100" dirty="0"/>
              <a:t> due to </a:t>
            </a:r>
            <a:r>
              <a:rPr lang="en-US" sz="11100" b="1" i="1" dirty="0"/>
              <a:t>Barbiturate automatism</a:t>
            </a:r>
            <a:r>
              <a:rPr lang="en-US" sz="11100" dirty="0"/>
              <a:t>( due to </a:t>
            </a:r>
            <a:r>
              <a:rPr lang="en-US" sz="11100" i="1" dirty="0"/>
              <a:t>anterograde amnesia</a:t>
            </a:r>
            <a:r>
              <a:rPr lang="en-US" sz="11100" dirty="0"/>
              <a:t>)</a:t>
            </a:r>
            <a:r>
              <a:rPr lang="en-US" sz="11100" b="1" dirty="0"/>
              <a:t> or</a:t>
            </a:r>
            <a:r>
              <a:rPr lang="en-US" sz="11100" i="1" dirty="0"/>
              <a:t> </a:t>
            </a:r>
            <a:r>
              <a:rPr lang="en-US" sz="11100" dirty="0"/>
              <a:t>due to  </a:t>
            </a:r>
            <a:r>
              <a:rPr lang="en-US" sz="11100" b="1" i="1" dirty="0"/>
              <a:t>synergistic effect</a:t>
            </a:r>
            <a:endParaRPr lang="en-US" sz="11100" i="1" dirty="0"/>
          </a:p>
          <a:p>
            <a:pPr algn="just">
              <a:buFont typeface="Wingdings" pitchFamily="2" charset="2"/>
              <a:buChar char="§"/>
            </a:pPr>
            <a:r>
              <a:rPr lang="en-US" sz="11100" b="1" dirty="0"/>
              <a:t>Judicial execution</a:t>
            </a:r>
            <a:r>
              <a:rPr lang="en-US" sz="11100" dirty="0"/>
              <a:t> and </a:t>
            </a:r>
            <a:r>
              <a:rPr lang="en-US" sz="11100" b="1" dirty="0"/>
              <a:t>Euthanasia </a:t>
            </a:r>
            <a:r>
              <a:rPr lang="en-US" sz="11100" dirty="0"/>
              <a:t>(I/V  Thiopental) </a:t>
            </a:r>
          </a:p>
          <a:p>
            <a:pPr algn="just">
              <a:buFont typeface="Wingdings" pitchFamily="2" charset="2"/>
              <a:buChar char="§"/>
            </a:pPr>
            <a:r>
              <a:rPr lang="en-US" sz="11100" b="1" dirty="0"/>
              <a:t>As “ truth serum” </a:t>
            </a:r>
            <a:r>
              <a:rPr lang="en-US" sz="11100" dirty="0"/>
              <a:t>(IV Thiopental)</a:t>
            </a:r>
            <a:r>
              <a:rPr lang="en-US" sz="11100" b="1" dirty="0"/>
              <a:t> </a:t>
            </a:r>
          </a:p>
          <a:p>
            <a:pPr algn="just">
              <a:buFont typeface="Wingdings" pitchFamily="2" charset="2"/>
              <a:buChar char="§"/>
            </a:pPr>
            <a:r>
              <a:rPr lang="en-US" sz="11100" b="1" dirty="0"/>
              <a:t>Addiction</a:t>
            </a:r>
            <a:r>
              <a:rPr lang="en-US" sz="11100" dirty="0"/>
              <a:t> both physical and psychological </a:t>
            </a:r>
            <a:r>
              <a:rPr lang="en-US" sz="11100" b="1" i="1" dirty="0"/>
              <a:t>due to prolong therapeutic use </a:t>
            </a:r>
            <a:r>
              <a:rPr lang="en-US" sz="11100" dirty="0"/>
              <a:t>and used as “Downers” in Cocaine and amphetamine addiction</a:t>
            </a:r>
            <a:endParaRPr lang="en-US" sz="11100" b="1" i="1" dirty="0"/>
          </a:p>
          <a:p>
            <a:pPr algn="just">
              <a:buNone/>
            </a:pPr>
            <a:r>
              <a:rPr lang="en-US" sz="11100" b="1" i="1" dirty="0"/>
              <a:t> </a:t>
            </a:r>
          </a:p>
          <a:p>
            <a:pPr marL="0" indent="0" algn="just">
              <a:buNone/>
            </a:pPr>
            <a:r>
              <a:rPr lang="en-US" sz="11100" b="1" i="1" dirty="0"/>
              <a:t>Note:</a:t>
            </a:r>
            <a:r>
              <a:rPr lang="en-US" sz="11100" dirty="0"/>
              <a:t> Warn the patient not to drive or operate the machinery if taken as  medicines </a:t>
            </a:r>
          </a:p>
          <a:p>
            <a:pPr algn="just">
              <a:buNone/>
            </a:pPr>
            <a:endParaRPr lang="en-US" dirty="0"/>
          </a:p>
          <a:p>
            <a:pPr algn="just">
              <a:buNone/>
            </a:pPr>
            <a:br>
              <a:rPr lang="en-US" dirty="0"/>
            </a:br>
            <a:endParaRPr lang="en-US" dirty="0"/>
          </a:p>
        </p:txBody>
      </p:sp>
      <p:sp>
        <p:nvSpPr>
          <p:cNvPr id="5" name="Rectangle 4"/>
          <p:cNvSpPr/>
          <p:nvPr/>
        </p:nvSpPr>
        <p:spPr>
          <a:xfrm>
            <a:off x="6934200" y="0"/>
            <a:ext cx="22098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4800" b="1" dirty="0"/>
              <a:t>CASE SCENARIO</a:t>
            </a:r>
          </a:p>
        </p:txBody>
      </p:sp>
      <p:sp>
        <p:nvSpPr>
          <p:cNvPr id="3" name="Content Placeholder 2"/>
          <p:cNvSpPr>
            <a:spLocks noGrp="1"/>
          </p:cNvSpPr>
          <p:nvPr>
            <p:ph idx="1"/>
          </p:nvPr>
        </p:nvSpPr>
        <p:spPr>
          <a:xfrm>
            <a:off x="457200" y="1295400"/>
            <a:ext cx="8229600" cy="5334000"/>
          </a:xfrm>
        </p:spPr>
        <p:txBody>
          <a:bodyPr>
            <a:normAutofit fontScale="70000" lnSpcReduction="20000"/>
          </a:bodyPr>
          <a:lstStyle/>
          <a:p>
            <a:pPr marL="0" indent="0" algn="just">
              <a:buNone/>
            </a:pPr>
            <a:r>
              <a:rPr lang="en-US" dirty="0"/>
              <a:t>A 48 years old epileptic man, disease well controlled on Phenobarbitone for years with history of treated HIV infection, and type II diabetes for last 5 years, was repeatedly admitted in hospital with altered mental status, arousable to voice and followed simple commands</a:t>
            </a:r>
          </a:p>
          <a:p>
            <a:pPr marL="0" indent="0" algn="just">
              <a:buNone/>
            </a:pPr>
            <a:r>
              <a:rPr lang="en-US" dirty="0"/>
              <a:t>His tone was flaccid and all reflexes diminished . He showed abnormal reaction of pupil to light.</a:t>
            </a:r>
          </a:p>
          <a:p>
            <a:pPr marL="0" indent="0" algn="just">
              <a:buNone/>
            </a:pPr>
            <a:r>
              <a:rPr lang="en-US" dirty="0"/>
              <a:t>His blood levels for Phenobarbitone used to be 53-65 mcg/ml during admissions (N 15-40 mcg/ml). </a:t>
            </a:r>
          </a:p>
          <a:p>
            <a:pPr marL="0" indent="0" algn="just">
              <a:buNone/>
            </a:pPr>
            <a:r>
              <a:rPr lang="en-US" dirty="0"/>
              <a:t>He and his family denied any intentional overdosage, addiction or suicidal tendency ,as he never ran out of his usual medicinal supply.</a:t>
            </a:r>
          </a:p>
          <a:p>
            <a:pPr marL="0" indent="0" algn="just">
              <a:buNone/>
            </a:pPr>
            <a:r>
              <a:rPr lang="en-US" b="1" dirty="0"/>
              <a:t>How ever after necessary investigations, </a:t>
            </a:r>
            <a:r>
              <a:rPr lang="en-US" dirty="0"/>
              <a:t>he </a:t>
            </a:r>
            <a:r>
              <a:rPr lang="en-US" b="1" dirty="0"/>
              <a:t>was treated </a:t>
            </a:r>
            <a:r>
              <a:rPr lang="en-US" dirty="0"/>
              <a:t>and sent home on his regular medicines.</a:t>
            </a:r>
          </a:p>
          <a:p>
            <a:pPr marL="0" indent="0" algn="just">
              <a:buNone/>
            </a:pPr>
            <a:r>
              <a:rPr lang="en-US" dirty="0"/>
              <a:t>2weeks later he presented with cyanosis, coma, hypotension, hypothermia and decreased reflexes. He had slow sighing respiration with periods of complete cessation of breathing</a:t>
            </a:r>
          </a:p>
          <a:p>
            <a:pPr marL="0" indent="0" algn="just">
              <a:buNone/>
            </a:pPr>
            <a:r>
              <a:rPr lang="en-US" dirty="0"/>
              <a:t>Two days later he developed vesicles on finger knuckles and axilla.</a:t>
            </a:r>
          </a:p>
          <a:p>
            <a:pPr>
              <a:buNone/>
            </a:pPr>
            <a:endParaRPr lang="en-US" dirty="0"/>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4611" y="103631"/>
            <a:ext cx="2852928" cy="1341120"/>
          </a:xfrm>
          <a:prstGeom prst="rect">
            <a:avLst/>
          </a:prstGeom>
        </p:spPr>
      </p:pic>
      <p:sp>
        <p:nvSpPr>
          <p:cNvPr id="3" name="object 3"/>
          <p:cNvSpPr txBox="1">
            <a:spLocks noGrp="1"/>
          </p:cNvSpPr>
          <p:nvPr>
            <p:ph type="title"/>
          </p:nvPr>
        </p:nvSpPr>
        <p:spPr>
          <a:xfrm>
            <a:off x="457200" y="274638"/>
            <a:ext cx="8229600" cy="996092"/>
          </a:xfrm>
          <a:prstGeom prst="rect">
            <a:avLst/>
          </a:prstGeom>
        </p:spPr>
        <p:txBody>
          <a:bodyPr vert="horz" wrap="square" lIns="0" tIns="254939" rIns="0" bIns="0" rtlCol="0">
            <a:spAutoFit/>
          </a:bodyPr>
          <a:lstStyle/>
          <a:p>
            <a:pPr marL="165100">
              <a:lnSpc>
                <a:spcPct val="100000"/>
              </a:lnSpc>
              <a:spcBef>
                <a:spcPts val="100"/>
              </a:spcBef>
            </a:pPr>
            <a:r>
              <a:rPr lang="en-US" sz="4800" spc="-560" dirty="0"/>
              <a:t>Research</a:t>
            </a:r>
            <a:endParaRPr sz="4800"/>
          </a:p>
        </p:txBody>
      </p:sp>
      <p:sp>
        <p:nvSpPr>
          <p:cNvPr id="4" name="object 4"/>
          <p:cNvSpPr txBox="1"/>
          <p:nvPr/>
        </p:nvSpPr>
        <p:spPr>
          <a:xfrm>
            <a:off x="152401" y="1143000"/>
            <a:ext cx="8915400" cy="4852610"/>
          </a:xfrm>
          <a:prstGeom prst="rect">
            <a:avLst/>
          </a:prstGeom>
        </p:spPr>
        <p:txBody>
          <a:bodyPr vert="horz" wrap="square" lIns="0" tIns="12700" rIns="0" bIns="0" rtlCol="0">
            <a:spAutoFit/>
          </a:bodyPr>
          <a:lstStyle/>
          <a:p>
            <a:pPr marL="332740" marR="452755" indent="-320675">
              <a:lnSpc>
                <a:spcPct val="100000"/>
              </a:lnSpc>
              <a:spcBef>
                <a:spcPts val="710"/>
              </a:spcBef>
              <a:buClr>
                <a:srgbClr val="DA1F28"/>
              </a:buClr>
              <a:buSzPct val="59259"/>
              <a:buFont typeface="Wingdings"/>
              <a:buChar char=""/>
              <a:tabLst>
                <a:tab pos="332740" algn="l"/>
              </a:tabLst>
            </a:pPr>
            <a:r>
              <a:rPr lang="en-US" sz="2700" spc="-80" dirty="0">
                <a:latin typeface="Arial MT"/>
                <a:cs typeface="Arial MT"/>
                <a:hlinkClick r:id="rId3"/>
              </a:rPr>
              <a:t>https://www.healthinaging.org/tools-and-tips/ask-expert-sedative-hypnotic-drugs-and-related-medications</a:t>
            </a:r>
            <a:endParaRPr lang="en-US" sz="2700" spc="-80" dirty="0">
              <a:latin typeface="Arial MT"/>
              <a:cs typeface="Arial MT"/>
            </a:endParaRPr>
          </a:p>
          <a:p>
            <a:pPr marL="332740" marR="452755" indent="-320675">
              <a:lnSpc>
                <a:spcPct val="100000"/>
              </a:lnSpc>
              <a:spcBef>
                <a:spcPts val="710"/>
              </a:spcBef>
              <a:buClr>
                <a:srgbClr val="DA1F28"/>
              </a:buClr>
              <a:buSzPct val="59259"/>
              <a:buFont typeface="Wingdings"/>
              <a:buChar char=""/>
              <a:tabLst>
                <a:tab pos="332740" algn="l"/>
              </a:tabLst>
            </a:pPr>
            <a:r>
              <a:rPr lang="en-US" sz="2700" dirty="0">
                <a:latin typeface="Arial MT"/>
                <a:cs typeface="Arial MT"/>
                <a:hlinkClick r:id="rId4"/>
              </a:rPr>
              <a:t>https://www.google.com/search?q=Sedatives+and+hypnotics+research&amp;oq=Sedatives+and+hypnotics+research&amp;gs_lcrp=EgZjaHJvbWUyBggAEEUYOTIHCAEQIRigATIHCAIQIRigATIHCAMQIRigAdIBCTcyMTRqMGoxNagCCLACAfEF_tbO-vbKMOLxBf7Wzvr2yjDi&amp;sourceid=chrome&amp;ie=UTF-8</a:t>
            </a:r>
            <a:endParaRPr lang="en-US" sz="2700" spc="-80" dirty="0">
              <a:latin typeface="Arial MT"/>
              <a:cs typeface="Arial MT"/>
            </a:endParaRPr>
          </a:p>
          <a:p>
            <a:pPr marL="332740" marR="452755" indent="-320675">
              <a:lnSpc>
                <a:spcPct val="100000"/>
              </a:lnSpc>
              <a:spcBef>
                <a:spcPts val="710"/>
              </a:spcBef>
              <a:buClr>
                <a:srgbClr val="DA1F28"/>
              </a:buClr>
              <a:buSzPct val="59259"/>
              <a:buFont typeface="Wingdings"/>
              <a:buChar char=""/>
              <a:tabLst>
                <a:tab pos="332740" algn="l"/>
              </a:tabLst>
            </a:pPr>
            <a:r>
              <a:rPr lang="en-US" sz="2700" dirty="0">
                <a:latin typeface="Arial MT"/>
                <a:cs typeface="Arial MT"/>
                <a:hlinkClick r:id="rId5"/>
              </a:rPr>
              <a:t>https://www.britannica.com/science/sedative-hypnotic-drug</a:t>
            </a:r>
            <a:endParaRPr lang="en-US" sz="2700" spc="-80" dirty="0">
              <a:latin typeface="Arial MT"/>
              <a:cs typeface="Arial MT"/>
            </a:endParaRPr>
          </a:p>
          <a:p>
            <a:pPr marL="12065" marR="452755">
              <a:lnSpc>
                <a:spcPct val="100000"/>
              </a:lnSpc>
              <a:spcBef>
                <a:spcPts val="710"/>
              </a:spcBef>
              <a:buClr>
                <a:srgbClr val="DA1F28"/>
              </a:buClr>
              <a:buSzPct val="59259"/>
              <a:tabLst>
                <a:tab pos="332740" algn="l"/>
              </a:tabLst>
            </a:pPr>
            <a:endParaRPr sz="2700" dirty="0">
              <a:latin typeface="Arial MT"/>
              <a:cs typeface="Arial MT"/>
            </a:endParaRPr>
          </a:p>
        </p:txBody>
      </p:sp>
      <p:sp>
        <p:nvSpPr>
          <p:cNvPr id="8" name="Rectangle 7"/>
          <p:cNvSpPr/>
          <p:nvPr/>
        </p:nvSpPr>
        <p:spPr>
          <a:xfrm>
            <a:off x="8001000" y="0"/>
            <a:ext cx="1143000" cy="274638"/>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Research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19100" y="5257800"/>
            <a:ext cx="8153400" cy="990600"/>
          </a:xfrm>
        </p:spPr>
        <p:txBody>
          <a:bodyPr/>
          <a:lstStyle/>
          <a:p>
            <a:r>
              <a:rPr lang="en-US" dirty="0"/>
              <a:t>Prof </a:t>
            </a:r>
            <a:r>
              <a:rPr lang="en-US" sz="4000" dirty="0"/>
              <a:t>   </a:t>
            </a:r>
            <a:r>
              <a:rPr lang="en-US" dirty="0" err="1"/>
              <a:t>Umar’s</a:t>
            </a:r>
            <a:r>
              <a:rPr lang="en-US" dirty="0"/>
              <a:t> LGIS Model</a:t>
            </a:r>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762000"/>
            <a:ext cx="7410450" cy="4406056"/>
          </a:xfrm>
          <a:ln w="19050">
            <a:solidFill>
              <a:schemeClr val="tx1"/>
            </a:solidFill>
            <a:miter lim="800000"/>
            <a:headEnd/>
            <a:tailEnd/>
          </a:ln>
        </p:spPr>
      </p:pic>
      <p:pic>
        <p:nvPicPr>
          <p:cNvPr id="2" name="object 4">
            <a:extLst>
              <a:ext uri="{FF2B5EF4-FFF2-40B4-BE49-F238E27FC236}">
                <a16:creationId xmlns:a16="http://schemas.microsoft.com/office/drawing/2014/main" id="{D4540A3C-7B4F-F7DF-BFA7-4DAD720E937F}"/>
              </a:ext>
            </a:extLst>
          </p:cNvPr>
          <p:cNvPicPr/>
          <p:nvPr/>
        </p:nvPicPr>
        <p:blipFill>
          <a:blip r:embed="rId3" cstate="print"/>
          <a:stretch>
            <a:fillRect/>
          </a:stretch>
        </p:blipFill>
        <p:spPr>
          <a:xfrm>
            <a:off x="8255598" y="76200"/>
            <a:ext cx="914400" cy="1733550"/>
          </a:xfrm>
          <a:prstGeom prst="rect">
            <a:avLst/>
          </a:prstGeom>
        </p:spPr>
      </p:pic>
    </p:spTree>
    <p:extLst>
      <p:ext uri="{BB962C8B-B14F-4D97-AF65-F5344CB8AC3E}">
        <p14:creationId xmlns:p14="http://schemas.microsoft.com/office/powerpoint/2010/main" val="3126481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4464" rIns="0" bIns="0" rtlCol="0">
            <a:spAutoFit/>
          </a:bodyPr>
          <a:lstStyle/>
          <a:p>
            <a:pPr marL="165100">
              <a:lnSpc>
                <a:spcPct val="100000"/>
              </a:lnSpc>
              <a:spcBef>
                <a:spcPts val="100"/>
              </a:spcBef>
            </a:pPr>
            <a:r>
              <a:rPr sz="4800" spc="-375"/>
              <a:t>Biomedical</a:t>
            </a:r>
            <a:r>
              <a:rPr sz="4800" spc="-225"/>
              <a:t> </a:t>
            </a:r>
            <a:r>
              <a:rPr sz="4800" spc="-620"/>
              <a:t>Ethics</a:t>
            </a:r>
            <a:endParaRPr sz="4800" dirty="0"/>
          </a:p>
        </p:txBody>
      </p:sp>
      <p:sp>
        <p:nvSpPr>
          <p:cNvPr id="3" name="object 3"/>
          <p:cNvSpPr txBox="1"/>
          <p:nvPr/>
        </p:nvSpPr>
        <p:spPr>
          <a:xfrm>
            <a:off x="691387" y="1611833"/>
            <a:ext cx="7944484" cy="4222310"/>
          </a:xfrm>
          <a:prstGeom prst="rect">
            <a:avLst/>
          </a:prstGeom>
        </p:spPr>
        <p:txBody>
          <a:bodyPr vert="horz" wrap="square" lIns="0" tIns="13335" rIns="0" bIns="0" rtlCol="0">
            <a:spAutoFit/>
          </a:bodyPr>
          <a:lstStyle/>
          <a:p>
            <a:pPr marL="332740" marR="901700" indent="-320675">
              <a:lnSpc>
                <a:spcPct val="100000"/>
              </a:lnSpc>
              <a:spcBef>
                <a:spcPts val="105"/>
              </a:spcBef>
              <a:buClr>
                <a:srgbClr val="DA1F28"/>
              </a:buClr>
              <a:buSzPct val="60344"/>
              <a:buFont typeface="Wingdings"/>
              <a:buChar char=""/>
              <a:tabLst>
                <a:tab pos="332740" algn="l"/>
              </a:tabLst>
            </a:pPr>
            <a:r>
              <a:rPr lang="en-US" sz="2900" spc="-350" dirty="0">
                <a:latin typeface="Arial" panose="020B0604020202020204" pitchFamily="34" charset="0"/>
                <a:cs typeface="Arial" panose="020B0604020202020204" pitchFamily="34" charset="0"/>
              </a:rPr>
              <a:t>There is </a:t>
            </a:r>
            <a:r>
              <a:rPr lang="en-US" sz="2900" spc="-350" dirty="0" err="1">
                <a:latin typeface="Arial" panose="020B0604020202020204" pitchFamily="34" charset="0"/>
                <a:cs typeface="Arial" panose="020B0604020202020204" pitchFamily="34" charset="0"/>
              </a:rPr>
              <a:t>ri</a:t>
            </a:r>
            <a:r>
              <a:rPr lang="en-US" sz="2900" spc="-350" dirty="0">
                <a:latin typeface="Arial" panose="020B0604020202020204" pitchFamily="34" charset="0"/>
                <a:cs typeface="Arial" panose="020B0604020202020204" pitchFamily="34" charset="0"/>
              </a:rPr>
              <a:t> s k of addiction and dependence which raises the concern of  prescribing it.</a:t>
            </a:r>
          </a:p>
          <a:p>
            <a:pPr marL="332740" marR="901700" indent="-320675">
              <a:lnSpc>
                <a:spcPct val="100000"/>
              </a:lnSpc>
              <a:spcBef>
                <a:spcPts val="105"/>
              </a:spcBef>
              <a:buClr>
                <a:srgbClr val="DA1F28"/>
              </a:buClr>
              <a:buSzPct val="60344"/>
              <a:buFont typeface="Wingdings"/>
              <a:buChar char=""/>
              <a:tabLst>
                <a:tab pos="332740" algn="l"/>
              </a:tabLst>
            </a:pPr>
            <a:r>
              <a:rPr sz="2900" spc="-350" dirty="0">
                <a:latin typeface="Arial" panose="020B0604020202020204" pitchFamily="34" charset="0"/>
                <a:cs typeface="Arial" panose="020B0604020202020204" pitchFamily="34" charset="0"/>
              </a:rPr>
              <a:t>The</a:t>
            </a:r>
            <a:r>
              <a:rPr sz="2900" spc="-5" dirty="0">
                <a:latin typeface="Arial" panose="020B0604020202020204" pitchFamily="34" charset="0"/>
                <a:cs typeface="Arial" panose="020B0604020202020204" pitchFamily="34" charset="0"/>
              </a:rPr>
              <a:t> </a:t>
            </a:r>
            <a:r>
              <a:rPr sz="2900" spc="-140" dirty="0">
                <a:latin typeface="Arial" panose="020B0604020202020204" pitchFamily="34" charset="0"/>
                <a:cs typeface="Arial" panose="020B0604020202020204" pitchFamily="34" charset="0"/>
              </a:rPr>
              <a:t>determination</a:t>
            </a:r>
            <a:r>
              <a:rPr sz="2900" spc="-45" dirty="0">
                <a:latin typeface="Arial" panose="020B0604020202020204" pitchFamily="34" charset="0"/>
                <a:cs typeface="Arial" panose="020B0604020202020204" pitchFamily="34" charset="0"/>
              </a:rPr>
              <a:t> </a:t>
            </a:r>
            <a:r>
              <a:rPr sz="2900" dirty="0">
                <a:latin typeface="Arial" panose="020B0604020202020204" pitchFamily="34" charset="0"/>
                <a:cs typeface="Arial" panose="020B0604020202020204" pitchFamily="34" charset="0"/>
              </a:rPr>
              <a:t>of</a:t>
            </a:r>
            <a:r>
              <a:rPr sz="2900" spc="75" dirty="0">
                <a:latin typeface="Arial" panose="020B0604020202020204" pitchFamily="34" charset="0"/>
                <a:cs typeface="Arial" panose="020B0604020202020204" pitchFamily="34" charset="0"/>
              </a:rPr>
              <a:t> </a:t>
            </a:r>
            <a:r>
              <a:rPr sz="2900" dirty="0">
                <a:latin typeface="Arial" panose="020B0604020202020204" pitchFamily="34" charset="0"/>
                <a:cs typeface="Arial" panose="020B0604020202020204" pitchFamily="34" charset="0"/>
              </a:rPr>
              <a:t>a</a:t>
            </a:r>
            <a:r>
              <a:rPr sz="2900" spc="-5" dirty="0">
                <a:latin typeface="Arial" panose="020B0604020202020204" pitchFamily="34" charset="0"/>
                <a:cs typeface="Arial" panose="020B0604020202020204" pitchFamily="34" charset="0"/>
              </a:rPr>
              <a:t> </a:t>
            </a:r>
            <a:r>
              <a:rPr sz="2900" spc="-120" dirty="0">
                <a:latin typeface="Arial" panose="020B0604020202020204" pitchFamily="34" charset="0"/>
                <a:cs typeface="Arial" panose="020B0604020202020204" pitchFamily="34" charset="0"/>
              </a:rPr>
              <a:t>patient's</a:t>
            </a:r>
            <a:r>
              <a:rPr sz="2900" spc="-30" dirty="0">
                <a:latin typeface="Arial" panose="020B0604020202020204" pitchFamily="34" charset="0"/>
                <a:cs typeface="Arial" panose="020B0604020202020204" pitchFamily="34" charset="0"/>
              </a:rPr>
              <a:t> </a:t>
            </a:r>
            <a:r>
              <a:rPr sz="2900" spc="-105" dirty="0">
                <a:latin typeface="Arial" panose="020B0604020202020204" pitchFamily="34" charset="0"/>
                <a:cs typeface="Arial" panose="020B0604020202020204" pitchFamily="34" charset="0"/>
              </a:rPr>
              <a:t>death</a:t>
            </a:r>
            <a:r>
              <a:rPr sz="2900" spc="-25" dirty="0">
                <a:latin typeface="Arial" panose="020B0604020202020204" pitchFamily="34" charset="0"/>
                <a:cs typeface="Arial" panose="020B0604020202020204" pitchFamily="34" charset="0"/>
              </a:rPr>
              <a:t> </a:t>
            </a:r>
            <a:r>
              <a:rPr sz="2900" spc="-254" dirty="0">
                <a:latin typeface="Arial" panose="020B0604020202020204" pitchFamily="34" charset="0"/>
                <a:cs typeface="Arial" panose="020B0604020202020204" pitchFamily="34" charset="0"/>
              </a:rPr>
              <a:t>is</a:t>
            </a:r>
            <a:r>
              <a:rPr sz="2900" spc="-5" dirty="0">
                <a:latin typeface="Arial" panose="020B0604020202020204" pitchFamily="34" charset="0"/>
                <a:cs typeface="Arial" panose="020B0604020202020204" pitchFamily="34" charset="0"/>
              </a:rPr>
              <a:t> </a:t>
            </a:r>
            <a:r>
              <a:rPr sz="2900" spc="-25" dirty="0">
                <a:latin typeface="Arial" panose="020B0604020202020204" pitchFamily="34" charset="0"/>
                <a:cs typeface="Arial" panose="020B0604020202020204" pitchFamily="34" charset="0"/>
              </a:rPr>
              <a:t>of </a:t>
            </a:r>
            <a:r>
              <a:rPr sz="2900" spc="-155" dirty="0">
                <a:latin typeface="Arial" panose="020B0604020202020204" pitchFamily="34" charset="0"/>
                <a:cs typeface="Arial" panose="020B0604020202020204" pitchFamily="34" charset="0"/>
              </a:rPr>
              <a:t>considerable</a:t>
            </a:r>
            <a:r>
              <a:rPr sz="2900" spc="-55" dirty="0">
                <a:latin typeface="Arial" panose="020B0604020202020204" pitchFamily="34" charset="0"/>
                <a:cs typeface="Arial" panose="020B0604020202020204" pitchFamily="34" charset="0"/>
              </a:rPr>
              <a:t> </a:t>
            </a:r>
            <a:r>
              <a:rPr sz="2900" spc="-160" dirty="0">
                <a:latin typeface="Arial" panose="020B0604020202020204" pitchFamily="34" charset="0"/>
                <a:cs typeface="Arial" panose="020B0604020202020204" pitchFamily="34" charset="0"/>
              </a:rPr>
              <a:t>medical</a:t>
            </a:r>
            <a:r>
              <a:rPr sz="2900" spc="-30" dirty="0">
                <a:latin typeface="Arial" panose="020B0604020202020204" pitchFamily="34" charset="0"/>
                <a:cs typeface="Arial" panose="020B0604020202020204" pitchFamily="34" charset="0"/>
              </a:rPr>
              <a:t> </a:t>
            </a:r>
            <a:r>
              <a:rPr sz="2900" spc="-100" dirty="0">
                <a:latin typeface="Arial" panose="020B0604020202020204" pitchFamily="34" charset="0"/>
                <a:cs typeface="Arial" panose="020B0604020202020204" pitchFamily="34" charset="0"/>
              </a:rPr>
              <a:t>and</a:t>
            </a:r>
            <a:r>
              <a:rPr sz="2900" spc="-20" dirty="0">
                <a:latin typeface="Arial" panose="020B0604020202020204" pitchFamily="34" charset="0"/>
                <a:cs typeface="Arial" panose="020B0604020202020204" pitchFamily="34" charset="0"/>
              </a:rPr>
              <a:t> </a:t>
            </a:r>
            <a:r>
              <a:rPr sz="2900" spc="-130" dirty="0">
                <a:latin typeface="Arial" panose="020B0604020202020204" pitchFamily="34" charset="0"/>
                <a:cs typeface="Arial" panose="020B0604020202020204" pitchFamily="34" charset="0"/>
              </a:rPr>
              <a:t>ethical</a:t>
            </a:r>
            <a:r>
              <a:rPr sz="2900" spc="-20" dirty="0">
                <a:latin typeface="Arial" panose="020B0604020202020204" pitchFamily="34" charset="0"/>
                <a:cs typeface="Arial" panose="020B0604020202020204" pitchFamily="34" charset="0"/>
              </a:rPr>
              <a:t> </a:t>
            </a:r>
            <a:r>
              <a:rPr sz="2900" spc="-145" dirty="0">
                <a:latin typeface="Arial" panose="020B0604020202020204" pitchFamily="34" charset="0"/>
                <a:cs typeface="Arial" panose="020B0604020202020204" pitchFamily="34" charset="0"/>
              </a:rPr>
              <a:t>significance.</a:t>
            </a:r>
            <a:endParaRPr sz="2900" dirty="0">
              <a:latin typeface="Arial" panose="020B0604020202020204" pitchFamily="34" charset="0"/>
              <a:cs typeface="Arial" panose="020B0604020202020204" pitchFamily="34" charset="0"/>
            </a:endParaRPr>
          </a:p>
          <a:p>
            <a:pPr marL="332740" marR="1752600" indent="-320675">
              <a:lnSpc>
                <a:spcPct val="100000"/>
              </a:lnSpc>
              <a:spcBef>
                <a:spcPts val="700"/>
              </a:spcBef>
              <a:buClr>
                <a:srgbClr val="DA1F28"/>
              </a:buClr>
              <a:buSzPct val="60344"/>
              <a:buFont typeface="Wingdings"/>
              <a:buChar char=""/>
              <a:tabLst>
                <a:tab pos="332740" algn="l"/>
              </a:tabLst>
            </a:pPr>
            <a:r>
              <a:rPr lang="en-US" sz="2900" spc="-185" dirty="0">
                <a:latin typeface="Arial" panose="020B0604020202020204" pitchFamily="34" charset="0"/>
                <a:cs typeface="Arial" panose="020B0604020202020204" pitchFamily="34" charset="0"/>
              </a:rPr>
              <a:t>Death</a:t>
            </a:r>
            <a:r>
              <a:rPr lang="en-US" sz="2900" spc="-15" dirty="0">
                <a:latin typeface="Arial" panose="020B0604020202020204" pitchFamily="34" charset="0"/>
                <a:cs typeface="Arial" panose="020B0604020202020204" pitchFamily="34" charset="0"/>
              </a:rPr>
              <a:t> </a:t>
            </a:r>
            <a:r>
              <a:rPr lang="en-US" sz="2900" spc="-254" dirty="0">
                <a:latin typeface="Arial" panose="020B0604020202020204" pitchFamily="34" charset="0"/>
                <a:cs typeface="Arial" panose="020B0604020202020204" pitchFamily="34" charset="0"/>
              </a:rPr>
              <a:t>is</a:t>
            </a:r>
            <a:r>
              <a:rPr lang="en-US" sz="2900" spc="-5"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a</a:t>
            </a:r>
            <a:r>
              <a:rPr lang="en-US" sz="2900" spc="-30" dirty="0">
                <a:latin typeface="Arial" panose="020B0604020202020204" pitchFamily="34" charset="0"/>
                <a:cs typeface="Arial" panose="020B0604020202020204" pitchFamily="34" charset="0"/>
              </a:rPr>
              <a:t> </a:t>
            </a:r>
            <a:r>
              <a:rPr lang="en-US" sz="2900" spc="-80" dirty="0">
                <a:latin typeface="Arial" panose="020B0604020202020204" pitchFamily="34" charset="0"/>
                <a:cs typeface="Arial" panose="020B0604020202020204" pitchFamily="34" charset="0"/>
              </a:rPr>
              <a:t>biological</a:t>
            </a:r>
            <a:r>
              <a:rPr lang="en-US" sz="2900" spc="-40" dirty="0">
                <a:latin typeface="Arial" panose="020B0604020202020204" pitchFamily="34" charset="0"/>
                <a:cs typeface="Arial" panose="020B0604020202020204" pitchFamily="34" charset="0"/>
              </a:rPr>
              <a:t> </a:t>
            </a:r>
            <a:r>
              <a:rPr lang="en-US" sz="2900" spc="-210" dirty="0">
                <a:latin typeface="Arial" panose="020B0604020202020204" pitchFamily="34" charset="0"/>
                <a:cs typeface="Arial" panose="020B0604020202020204" pitchFamily="34" charset="0"/>
              </a:rPr>
              <a:t>concept</a:t>
            </a:r>
            <a:r>
              <a:rPr lang="en-US" sz="2900" spc="-20" dirty="0">
                <a:latin typeface="Arial" panose="020B0604020202020204" pitchFamily="34" charset="0"/>
                <a:cs typeface="Arial" panose="020B0604020202020204" pitchFamily="34" charset="0"/>
              </a:rPr>
              <a:t> </a:t>
            </a:r>
            <a:r>
              <a:rPr lang="en-US" sz="2900" spc="-125" dirty="0">
                <a:latin typeface="Arial" panose="020B0604020202020204" pitchFamily="34" charset="0"/>
                <a:cs typeface="Arial" panose="020B0604020202020204" pitchFamily="34" charset="0"/>
              </a:rPr>
              <a:t>with</a:t>
            </a:r>
            <a:r>
              <a:rPr lang="en-US" sz="2900" spc="-10" dirty="0">
                <a:latin typeface="Arial" panose="020B0604020202020204" pitchFamily="34" charset="0"/>
                <a:cs typeface="Arial" panose="020B0604020202020204" pitchFamily="34" charset="0"/>
              </a:rPr>
              <a:t> </a:t>
            </a:r>
            <a:r>
              <a:rPr lang="en-US" sz="2900" spc="-130" dirty="0">
                <a:latin typeface="Arial" panose="020B0604020202020204" pitchFamily="34" charset="0"/>
                <a:cs typeface="Arial" panose="020B0604020202020204" pitchFamily="34" charset="0"/>
              </a:rPr>
              <a:t>social </a:t>
            </a:r>
            <a:r>
              <a:rPr lang="en-US" sz="2900" spc="-95" dirty="0">
                <a:latin typeface="Arial" panose="020B0604020202020204" pitchFamily="34" charset="0"/>
                <a:cs typeface="Arial" panose="020B0604020202020204" pitchFamily="34" charset="0"/>
              </a:rPr>
              <a:t>implications.</a:t>
            </a:r>
            <a:endParaRPr lang="en-US" sz="2900" dirty="0">
              <a:latin typeface="Arial" panose="020B0604020202020204" pitchFamily="34" charset="0"/>
              <a:cs typeface="Arial" panose="020B0604020202020204" pitchFamily="34" charset="0"/>
            </a:endParaRPr>
          </a:p>
          <a:p>
            <a:pPr marL="332740" marR="5080" indent="-320675">
              <a:lnSpc>
                <a:spcPct val="100000"/>
              </a:lnSpc>
              <a:spcBef>
                <a:spcPts val="710"/>
              </a:spcBef>
              <a:buClr>
                <a:srgbClr val="DA1F28"/>
              </a:buClr>
              <a:buSzPct val="60344"/>
              <a:buFont typeface="Wingdings"/>
              <a:buChar char=""/>
              <a:tabLst>
                <a:tab pos="332740" algn="l"/>
              </a:tabLst>
            </a:pPr>
            <a:r>
              <a:rPr lang="en-US" sz="2900" spc="-160" dirty="0">
                <a:latin typeface="Arial" panose="020B0604020202020204" pitchFamily="34" charset="0"/>
                <a:cs typeface="Arial" panose="020B0604020202020204" pitchFamily="34" charset="0"/>
              </a:rPr>
              <a:t>Acting</a:t>
            </a:r>
            <a:r>
              <a:rPr lang="en-US" sz="2900" spc="5" dirty="0">
                <a:latin typeface="Arial" panose="020B0604020202020204" pitchFamily="34" charset="0"/>
                <a:cs typeface="Arial" panose="020B0604020202020204" pitchFamily="34" charset="0"/>
              </a:rPr>
              <a:t> </a:t>
            </a:r>
            <a:r>
              <a:rPr lang="en-US" sz="2900" spc="-125" dirty="0">
                <a:latin typeface="Arial" panose="020B0604020202020204" pitchFamily="34" charset="0"/>
                <a:cs typeface="Arial" panose="020B0604020202020204" pitchFamily="34" charset="0"/>
              </a:rPr>
              <a:t>with</a:t>
            </a:r>
            <a:r>
              <a:rPr lang="en-US" sz="2900" spc="20" dirty="0">
                <a:latin typeface="Arial" panose="020B0604020202020204" pitchFamily="34" charset="0"/>
                <a:cs typeface="Arial" panose="020B0604020202020204" pitchFamily="34" charset="0"/>
              </a:rPr>
              <a:t> </a:t>
            </a:r>
            <a:r>
              <a:rPr lang="en-US" sz="2900" spc="-250" dirty="0">
                <a:latin typeface="Arial" panose="020B0604020202020204" pitchFamily="34" charset="0"/>
                <a:cs typeface="Arial" panose="020B0604020202020204" pitchFamily="34" charset="0"/>
              </a:rPr>
              <a:t>honesty,</a:t>
            </a:r>
            <a:r>
              <a:rPr lang="en-US" sz="2900" spc="-10" dirty="0">
                <a:latin typeface="Arial" panose="020B0604020202020204" pitchFamily="34" charset="0"/>
                <a:cs typeface="Arial" panose="020B0604020202020204" pitchFamily="34" charset="0"/>
              </a:rPr>
              <a:t> </a:t>
            </a:r>
            <a:r>
              <a:rPr lang="en-US" sz="2900" spc="-170" dirty="0">
                <a:latin typeface="Arial" panose="020B0604020202020204" pitchFamily="34" charset="0"/>
                <a:cs typeface="Arial" panose="020B0604020202020204" pitchFamily="34" charset="0"/>
              </a:rPr>
              <a:t>transparency,</a:t>
            </a:r>
            <a:r>
              <a:rPr lang="en-US" sz="2900" spc="-15" dirty="0">
                <a:latin typeface="Arial" panose="020B0604020202020204" pitchFamily="34" charset="0"/>
                <a:cs typeface="Arial" panose="020B0604020202020204" pitchFamily="34" charset="0"/>
              </a:rPr>
              <a:t> </a:t>
            </a:r>
            <a:r>
              <a:rPr lang="en-US" sz="2900" spc="-175" dirty="0">
                <a:latin typeface="Arial" panose="020B0604020202020204" pitchFamily="34" charset="0"/>
                <a:cs typeface="Arial" panose="020B0604020202020204" pitchFamily="34" charset="0"/>
              </a:rPr>
              <a:t>respect,</a:t>
            </a:r>
            <a:r>
              <a:rPr lang="en-US" sz="2900" spc="-15" dirty="0">
                <a:latin typeface="Arial" panose="020B0604020202020204" pitchFamily="34" charset="0"/>
                <a:cs typeface="Arial" panose="020B0604020202020204" pitchFamily="34" charset="0"/>
              </a:rPr>
              <a:t> </a:t>
            </a:r>
            <a:r>
              <a:rPr lang="en-US" sz="2900" spc="-25" dirty="0">
                <a:latin typeface="Arial" panose="020B0604020202020204" pitchFamily="34" charset="0"/>
                <a:cs typeface="Arial" panose="020B0604020202020204" pitchFamily="34" charset="0"/>
              </a:rPr>
              <a:t>and </a:t>
            </a:r>
            <a:r>
              <a:rPr lang="en-US" sz="2900" spc="-55" dirty="0">
                <a:latin typeface="Arial" panose="020B0604020202020204" pitchFamily="34" charset="0"/>
                <a:cs typeface="Arial" panose="020B0604020202020204" pitchFamily="34" charset="0"/>
              </a:rPr>
              <a:t>integrity</a:t>
            </a:r>
            <a:r>
              <a:rPr lang="en-US" sz="2900" spc="-145" dirty="0">
                <a:latin typeface="Arial" panose="020B0604020202020204" pitchFamily="34" charset="0"/>
                <a:cs typeface="Arial" panose="020B0604020202020204" pitchFamily="34" charset="0"/>
              </a:rPr>
              <a:t> </a:t>
            </a:r>
            <a:r>
              <a:rPr lang="en-US" sz="2900" spc="-254" dirty="0">
                <a:latin typeface="Arial" panose="020B0604020202020204" pitchFamily="34" charset="0"/>
                <a:cs typeface="Arial" panose="020B0604020202020204" pitchFamily="34" charset="0"/>
              </a:rPr>
              <a:t>is</a:t>
            </a:r>
            <a:r>
              <a:rPr lang="en-US" sz="2900" spc="-5" dirty="0">
                <a:latin typeface="Arial" panose="020B0604020202020204" pitchFamily="34" charset="0"/>
                <a:cs typeface="Arial" panose="020B0604020202020204" pitchFamily="34" charset="0"/>
              </a:rPr>
              <a:t> </a:t>
            </a:r>
            <a:r>
              <a:rPr lang="en-US" sz="2900" spc="-95" dirty="0">
                <a:latin typeface="Arial" panose="020B0604020202020204" pitchFamily="34" charset="0"/>
                <a:cs typeface="Arial" panose="020B0604020202020204" pitchFamily="34" charset="0"/>
              </a:rPr>
              <a:t>critical</a:t>
            </a:r>
            <a:r>
              <a:rPr lang="en-US" sz="2900" spc="-80"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to</a:t>
            </a:r>
            <a:r>
              <a:rPr lang="en-US" sz="2900" spc="-45" dirty="0">
                <a:latin typeface="Arial" panose="020B0604020202020204" pitchFamily="34" charset="0"/>
                <a:cs typeface="Arial" panose="020B0604020202020204" pitchFamily="34" charset="0"/>
              </a:rPr>
              <a:t> </a:t>
            </a:r>
            <a:r>
              <a:rPr lang="en-US" sz="2900" spc="-160" dirty="0">
                <a:latin typeface="Arial" panose="020B0604020202020204" pitchFamily="34" charset="0"/>
                <a:cs typeface="Arial" panose="020B0604020202020204" pitchFamily="34" charset="0"/>
              </a:rPr>
              <a:t>trust</a:t>
            </a:r>
            <a:r>
              <a:rPr lang="en-US" sz="2900" spc="-40" dirty="0">
                <a:latin typeface="Arial" panose="020B0604020202020204" pitchFamily="34" charset="0"/>
                <a:cs typeface="Arial" panose="020B0604020202020204" pitchFamily="34" charset="0"/>
              </a:rPr>
              <a:t> </a:t>
            </a:r>
            <a:r>
              <a:rPr lang="en-US" sz="2900" spc="-170" dirty="0">
                <a:latin typeface="Arial" panose="020B0604020202020204" pitchFamily="34" charset="0"/>
                <a:cs typeface="Arial" panose="020B0604020202020204" pitchFamily="34" charset="0"/>
              </a:rPr>
              <a:t>in</a:t>
            </a:r>
            <a:r>
              <a:rPr lang="en-US" sz="2900" spc="-30" dirty="0">
                <a:latin typeface="Arial" panose="020B0604020202020204" pitchFamily="34" charset="0"/>
                <a:cs typeface="Arial" panose="020B0604020202020204" pitchFamily="34" charset="0"/>
              </a:rPr>
              <a:t> </a:t>
            </a:r>
            <a:r>
              <a:rPr lang="en-US" sz="2900" spc="-165" dirty="0">
                <a:latin typeface="Arial" panose="020B0604020202020204" pitchFamily="34" charset="0"/>
                <a:cs typeface="Arial" panose="020B0604020202020204" pitchFamily="34" charset="0"/>
              </a:rPr>
              <a:t>the</a:t>
            </a:r>
            <a:r>
              <a:rPr lang="en-US" sz="2900" spc="-35" dirty="0">
                <a:latin typeface="Arial" panose="020B0604020202020204" pitchFamily="34" charset="0"/>
                <a:cs typeface="Arial" panose="020B0604020202020204" pitchFamily="34" charset="0"/>
              </a:rPr>
              <a:t> </a:t>
            </a:r>
            <a:r>
              <a:rPr lang="en-US" sz="2900" spc="-80" dirty="0">
                <a:latin typeface="Arial" panose="020B0604020202020204" pitchFamily="34" charset="0"/>
                <a:cs typeface="Arial" panose="020B0604020202020204" pitchFamily="34" charset="0"/>
              </a:rPr>
              <a:t>patient-</a:t>
            </a:r>
            <a:r>
              <a:rPr lang="en-US" sz="2900" spc="-65" dirty="0">
                <a:latin typeface="Arial" panose="020B0604020202020204" pitchFamily="34" charset="0"/>
                <a:cs typeface="Arial" panose="020B0604020202020204" pitchFamily="34" charset="0"/>
              </a:rPr>
              <a:t>physician </a:t>
            </a:r>
            <a:r>
              <a:rPr lang="en-US" sz="2900" spc="-150" dirty="0">
                <a:latin typeface="Arial" panose="020B0604020202020204" pitchFamily="34" charset="0"/>
                <a:cs typeface="Arial" panose="020B0604020202020204" pitchFamily="34" charset="0"/>
              </a:rPr>
              <a:t>relationship,</a:t>
            </a:r>
            <a:r>
              <a:rPr lang="en-US" sz="2900" spc="-50" dirty="0">
                <a:latin typeface="Arial" panose="020B0604020202020204" pitchFamily="34" charset="0"/>
                <a:cs typeface="Arial" panose="020B0604020202020204" pitchFamily="34" charset="0"/>
              </a:rPr>
              <a:t> </a:t>
            </a:r>
            <a:r>
              <a:rPr lang="en-US" sz="2900" spc="-105" dirty="0">
                <a:latin typeface="Arial" panose="020B0604020202020204" pitchFamily="34" charset="0"/>
                <a:cs typeface="Arial" panose="020B0604020202020204" pitchFamily="34" charset="0"/>
              </a:rPr>
              <a:t>and</a:t>
            </a:r>
            <a:r>
              <a:rPr lang="en-US" sz="2900" spc="-70" dirty="0">
                <a:latin typeface="Arial" panose="020B0604020202020204" pitchFamily="34" charset="0"/>
                <a:cs typeface="Arial" panose="020B0604020202020204" pitchFamily="34" charset="0"/>
              </a:rPr>
              <a:t> </a:t>
            </a:r>
            <a:r>
              <a:rPr lang="en-US" sz="2900" spc="-165" dirty="0">
                <a:latin typeface="Arial" panose="020B0604020202020204" pitchFamily="34" charset="0"/>
                <a:cs typeface="Arial" panose="020B0604020202020204" pitchFamily="34" charset="0"/>
              </a:rPr>
              <a:t>the</a:t>
            </a:r>
            <a:r>
              <a:rPr lang="en-US" sz="2900" spc="-25" dirty="0">
                <a:latin typeface="Arial" panose="020B0604020202020204" pitchFamily="34" charset="0"/>
                <a:cs typeface="Arial" panose="020B0604020202020204" pitchFamily="34" charset="0"/>
              </a:rPr>
              <a:t> </a:t>
            </a:r>
            <a:r>
              <a:rPr lang="en-US" sz="2900" spc="-180" dirty="0">
                <a:latin typeface="Arial" panose="020B0604020202020204" pitchFamily="34" charset="0"/>
                <a:cs typeface="Arial" panose="020B0604020202020204" pitchFamily="34" charset="0"/>
              </a:rPr>
              <a:t>profession,</a:t>
            </a:r>
            <a:r>
              <a:rPr lang="en-US" sz="2900" spc="-50" dirty="0">
                <a:latin typeface="Arial" panose="020B0604020202020204" pitchFamily="34" charset="0"/>
                <a:cs typeface="Arial" panose="020B0604020202020204" pitchFamily="34" charset="0"/>
              </a:rPr>
              <a:t> </a:t>
            </a:r>
            <a:r>
              <a:rPr lang="en-US" sz="2900" spc="-170" dirty="0">
                <a:latin typeface="Arial" panose="020B0604020202020204" pitchFamily="34" charset="0"/>
                <a:cs typeface="Arial" panose="020B0604020202020204" pitchFamily="34" charset="0"/>
              </a:rPr>
              <a:t>in</a:t>
            </a:r>
            <a:r>
              <a:rPr lang="en-US" sz="2900" spc="-30"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life</a:t>
            </a:r>
            <a:r>
              <a:rPr lang="en-US" sz="2900" spc="-25" dirty="0">
                <a:latin typeface="Arial" panose="020B0604020202020204" pitchFamily="34" charset="0"/>
                <a:cs typeface="Arial" panose="020B0604020202020204" pitchFamily="34" charset="0"/>
              </a:rPr>
              <a:t> </a:t>
            </a:r>
            <a:r>
              <a:rPr lang="en-US" sz="2900" spc="-100" dirty="0">
                <a:latin typeface="Arial" panose="020B0604020202020204" pitchFamily="34" charset="0"/>
                <a:cs typeface="Arial" panose="020B0604020202020204" pitchFamily="34" charset="0"/>
              </a:rPr>
              <a:t>and</a:t>
            </a:r>
            <a:r>
              <a:rPr lang="en-US" sz="2900" spc="-30" dirty="0">
                <a:latin typeface="Arial" panose="020B0604020202020204" pitchFamily="34" charset="0"/>
                <a:cs typeface="Arial" panose="020B0604020202020204" pitchFamily="34" charset="0"/>
              </a:rPr>
              <a:t> </a:t>
            </a:r>
            <a:r>
              <a:rPr lang="en-US" sz="2900" spc="-155" dirty="0">
                <a:latin typeface="Arial" panose="020B0604020202020204" pitchFamily="34" charset="0"/>
                <a:cs typeface="Arial" panose="020B0604020202020204" pitchFamily="34" charset="0"/>
              </a:rPr>
              <a:t>in</a:t>
            </a:r>
            <a:r>
              <a:rPr lang="en-US" sz="2900" spc="-10" dirty="0">
                <a:latin typeface="Arial" panose="020B0604020202020204" pitchFamily="34" charset="0"/>
                <a:cs typeface="Arial" panose="020B0604020202020204" pitchFamily="34" charset="0"/>
              </a:rPr>
              <a:t> </a:t>
            </a:r>
            <a:r>
              <a:rPr lang="en-US" sz="2900" spc="-80" dirty="0">
                <a:latin typeface="Arial" panose="020B0604020202020204" pitchFamily="34" charset="0"/>
                <a:cs typeface="Arial" panose="020B0604020202020204" pitchFamily="34" charset="0"/>
              </a:rPr>
              <a:t>death</a:t>
            </a:r>
            <a:r>
              <a:rPr lang="en-US" sz="2900" spc="-80" dirty="0">
                <a:latin typeface="Arial MT"/>
                <a:cs typeface="Arial MT"/>
              </a:rPr>
              <a:t>.</a:t>
            </a:r>
            <a:endParaRPr lang="en-US" sz="2900" dirty="0">
              <a:latin typeface="Arial MT"/>
              <a:cs typeface="Arial MT"/>
            </a:endParaRPr>
          </a:p>
        </p:txBody>
      </p:sp>
      <p:sp>
        <p:nvSpPr>
          <p:cNvPr id="5" name="Rectangle 4"/>
          <p:cNvSpPr/>
          <p:nvPr/>
        </p:nvSpPr>
        <p:spPr>
          <a:xfrm>
            <a:off x="8153400" y="0"/>
            <a:ext cx="9906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ETHICS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86664" rIns="0" bIns="0" rtlCol="0">
            <a:spAutoFit/>
          </a:bodyPr>
          <a:lstStyle/>
          <a:p>
            <a:pPr marL="165100">
              <a:lnSpc>
                <a:spcPct val="100000"/>
              </a:lnSpc>
              <a:spcBef>
                <a:spcPts val="95"/>
              </a:spcBef>
            </a:pPr>
            <a:r>
              <a:rPr spc="-335" dirty="0"/>
              <a:t>Family</a:t>
            </a:r>
            <a:r>
              <a:rPr spc="-210" dirty="0"/>
              <a:t> </a:t>
            </a:r>
            <a:r>
              <a:rPr spc="-320" dirty="0"/>
              <a:t>Medicine</a:t>
            </a:r>
          </a:p>
        </p:txBody>
      </p:sp>
      <p:sp>
        <p:nvSpPr>
          <p:cNvPr id="4" name="object 4"/>
          <p:cNvSpPr txBox="1"/>
          <p:nvPr/>
        </p:nvSpPr>
        <p:spPr>
          <a:xfrm>
            <a:off x="1680717" y="3352927"/>
            <a:ext cx="220979" cy="290830"/>
          </a:xfrm>
          <a:prstGeom prst="rect">
            <a:avLst/>
          </a:prstGeom>
        </p:spPr>
        <p:txBody>
          <a:bodyPr vert="horz" wrap="square" lIns="0" tIns="11430" rIns="0" bIns="0" rtlCol="0">
            <a:spAutoFit/>
          </a:bodyPr>
          <a:lstStyle/>
          <a:p>
            <a:pPr marL="12700">
              <a:lnSpc>
                <a:spcPct val="100000"/>
              </a:lnSpc>
              <a:spcBef>
                <a:spcPts val="90"/>
              </a:spcBef>
            </a:pPr>
            <a:r>
              <a:rPr sz="1750" spc="-25" dirty="0">
                <a:solidFill>
                  <a:srgbClr val="DA1F28"/>
                </a:solidFill>
                <a:latin typeface="Arial MT"/>
                <a:cs typeface="Arial MT"/>
              </a:rPr>
              <a:t>iii.</a:t>
            </a:r>
            <a:endParaRPr sz="1750">
              <a:latin typeface="Arial MT"/>
              <a:cs typeface="Arial MT"/>
            </a:endParaRPr>
          </a:p>
        </p:txBody>
      </p:sp>
      <p:sp>
        <p:nvSpPr>
          <p:cNvPr id="5" name="object 5"/>
          <p:cNvSpPr txBox="1"/>
          <p:nvPr/>
        </p:nvSpPr>
        <p:spPr>
          <a:xfrm>
            <a:off x="381000" y="1371600"/>
            <a:ext cx="8234551" cy="3637534"/>
          </a:xfrm>
          <a:prstGeom prst="rect">
            <a:avLst/>
          </a:prstGeom>
        </p:spPr>
        <p:txBody>
          <a:bodyPr vert="horz" wrap="square" lIns="0" tIns="102235" rIns="0" bIns="0" rtlCol="0">
            <a:spAutoFit/>
          </a:bodyPr>
          <a:lstStyle/>
          <a:p>
            <a:pPr marL="12700">
              <a:lnSpc>
                <a:spcPct val="100000"/>
              </a:lnSpc>
              <a:spcBef>
                <a:spcPts val="805"/>
              </a:spcBef>
              <a:buClr>
                <a:srgbClr val="DA1F28"/>
              </a:buClr>
              <a:buSzPct val="60344"/>
              <a:tabLst>
                <a:tab pos="583565" algn="l"/>
              </a:tabLst>
            </a:pPr>
            <a:r>
              <a:rPr lang="en-US" sz="2900" spc="-135" dirty="0">
                <a:latin typeface="Arial MT"/>
                <a:cs typeface="Arial MT"/>
              </a:rPr>
              <a:t>Family medicine plays a vital role in barbiturate prescribing, and here are some key aspects</a:t>
            </a:r>
          </a:p>
          <a:p>
            <a:pPr marL="469900" indent="-457200">
              <a:lnSpc>
                <a:spcPct val="100000"/>
              </a:lnSpc>
              <a:spcBef>
                <a:spcPts val="805"/>
              </a:spcBef>
              <a:buClr>
                <a:srgbClr val="DA1F28"/>
              </a:buClr>
              <a:buSzPct val="60344"/>
              <a:buFont typeface="Wingdings" panose="05000000000000000000" pitchFamily="2" charset="2"/>
              <a:buChar char="§"/>
              <a:tabLst>
                <a:tab pos="583565" algn="l"/>
              </a:tabLst>
            </a:pPr>
            <a:r>
              <a:rPr lang="en-US" sz="2900" spc="-135" dirty="0">
                <a:latin typeface="Arial MT"/>
                <a:cs typeface="Arial MT"/>
              </a:rPr>
              <a:t>Primary Care Provision</a:t>
            </a:r>
          </a:p>
          <a:p>
            <a:pPr marL="469900" indent="-457200">
              <a:lnSpc>
                <a:spcPct val="100000"/>
              </a:lnSpc>
              <a:spcBef>
                <a:spcPts val="805"/>
              </a:spcBef>
              <a:buClr>
                <a:srgbClr val="DA1F28"/>
              </a:buClr>
              <a:buSzPct val="60344"/>
              <a:buFont typeface="Wingdings" panose="05000000000000000000" pitchFamily="2" charset="2"/>
              <a:buChar char="§"/>
              <a:tabLst>
                <a:tab pos="583565" algn="l"/>
              </a:tabLst>
            </a:pPr>
            <a:r>
              <a:rPr lang="en-US" sz="2900" spc="-135" dirty="0">
                <a:latin typeface="Arial MT"/>
                <a:cs typeface="Arial MT"/>
              </a:rPr>
              <a:t>Patient Education and Counseling</a:t>
            </a:r>
          </a:p>
          <a:p>
            <a:pPr marL="469900" indent="-457200">
              <a:lnSpc>
                <a:spcPct val="100000"/>
              </a:lnSpc>
              <a:spcBef>
                <a:spcPts val="805"/>
              </a:spcBef>
              <a:buClr>
                <a:srgbClr val="DA1F28"/>
              </a:buClr>
              <a:buSzPct val="60344"/>
              <a:buFont typeface="Wingdings" panose="05000000000000000000" pitchFamily="2" charset="2"/>
              <a:buChar char="§"/>
              <a:tabLst>
                <a:tab pos="583565" algn="l"/>
              </a:tabLst>
            </a:pPr>
            <a:r>
              <a:rPr lang="en-US" sz="2900" spc="-135" dirty="0">
                <a:latin typeface="Arial MT"/>
                <a:cs typeface="Arial MT"/>
              </a:rPr>
              <a:t>Diagnosis and Treatment</a:t>
            </a:r>
          </a:p>
          <a:p>
            <a:pPr marL="469900" indent="-457200">
              <a:lnSpc>
                <a:spcPct val="100000"/>
              </a:lnSpc>
              <a:spcBef>
                <a:spcPts val="805"/>
              </a:spcBef>
              <a:buClr>
                <a:srgbClr val="DA1F28"/>
              </a:buClr>
              <a:buSzPct val="60344"/>
              <a:buFont typeface="Wingdings" panose="05000000000000000000" pitchFamily="2" charset="2"/>
              <a:buChar char="§"/>
              <a:tabLst>
                <a:tab pos="583565" algn="l"/>
              </a:tabLst>
            </a:pPr>
            <a:r>
              <a:rPr lang="en-US" sz="2900" spc="-135" dirty="0">
                <a:latin typeface="Arial MT"/>
                <a:cs typeface="Arial MT"/>
              </a:rPr>
              <a:t>Medication Management medications, including barbiturates. </a:t>
            </a:r>
            <a:endParaRPr sz="2900" dirty="0">
              <a:latin typeface="Arial MT"/>
              <a:cs typeface="Arial MT"/>
            </a:endParaRPr>
          </a:p>
        </p:txBody>
      </p:sp>
      <p:sp>
        <p:nvSpPr>
          <p:cNvPr id="7" name="Rectangle 6"/>
          <p:cNvSpPr/>
          <p:nvPr/>
        </p:nvSpPr>
        <p:spPr>
          <a:xfrm>
            <a:off x="7010400" y="0"/>
            <a:ext cx="2133600" cy="274638"/>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FAMILY MEDICINE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762000"/>
            <a:ext cx="5013007" cy="520335"/>
          </a:xfrm>
          <a:prstGeom prst="rect">
            <a:avLst/>
          </a:prstGeom>
        </p:spPr>
        <p:txBody>
          <a:bodyPr vert="horz" wrap="square" lIns="0" tIns="12383" rIns="0" bIns="0" rtlCol="0">
            <a:spAutoFit/>
          </a:bodyPr>
          <a:lstStyle/>
          <a:p>
            <a:pPr marL="9525">
              <a:spcBef>
                <a:spcPts val="98"/>
              </a:spcBef>
            </a:pPr>
            <a:r>
              <a:rPr sz="3300" dirty="0">
                <a:latin typeface="Calibri Light"/>
                <a:cs typeface="Calibri Light"/>
              </a:rPr>
              <a:t>How</a:t>
            </a:r>
            <a:r>
              <a:rPr sz="3300" spc="-153" dirty="0">
                <a:latin typeface="Calibri Light"/>
                <a:cs typeface="Calibri Light"/>
              </a:rPr>
              <a:t> </a:t>
            </a:r>
            <a:r>
              <a:rPr sz="3300" dirty="0">
                <a:latin typeface="Calibri Light"/>
                <a:cs typeface="Calibri Light"/>
              </a:rPr>
              <a:t>to</a:t>
            </a:r>
            <a:r>
              <a:rPr sz="3300" spc="-169" dirty="0">
                <a:latin typeface="Calibri Light"/>
                <a:cs typeface="Calibri Light"/>
              </a:rPr>
              <a:t> </a:t>
            </a:r>
            <a:r>
              <a:rPr sz="3300" dirty="0">
                <a:latin typeface="Calibri Light"/>
                <a:cs typeface="Calibri Light"/>
              </a:rPr>
              <a:t>use</a:t>
            </a:r>
            <a:r>
              <a:rPr sz="3300" spc="-143" dirty="0">
                <a:latin typeface="Calibri Light"/>
                <a:cs typeface="Calibri Light"/>
              </a:rPr>
              <a:t> </a:t>
            </a:r>
            <a:r>
              <a:rPr sz="3300" dirty="0">
                <a:latin typeface="Calibri Light"/>
                <a:cs typeface="Calibri Light"/>
              </a:rPr>
              <a:t>HEC</a:t>
            </a:r>
            <a:r>
              <a:rPr sz="3300" spc="-161" dirty="0">
                <a:latin typeface="Calibri Light"/>
                <a:cs typeface="Calibri Light"/>
              </a:rPr>
              <a:t> </a:t>
            </a:r>
            <a:r>
              <a:rPr sz="3300" spc="-19" dirty="0">
                <a:latin typeface="Calibri Light"/>
                <a:cs typeface="Calibri Light"/>
              </a:rPr>
              <a:t>Digital</a:t>
            </a:r>
            <a:r>
              <a:rPr sz="3300" spc="-131" dirty="0">
                <a:latin typeface="Calibri Light"/>
                <a:cs typeface="Calibri Light"/>
              </a:rPr>
              <a:t> </a:t>
            </a:r>
            <a:r>
              <a:rPr sz="3300" spc="-8" dirty="0">
                <a:latin typeface="Calibri Light"/>
                <a:cs typeface="Calibri Light"/>
              </a:rPr>
              <a:t>Library</a:t>
            </a:r>
            <a:endParaRPr sz="3300" dirty="0">
              <a:latin typeface="Calibri Light"/>
              <a:cs typeface="Calibri Light"/>
            </a:endParaRPr>
          </a:p>
        </p:txBody>
      </p:sp>
      <p:sp>
        <p:nvSpPr>
          <p:cNvPr id="3" name="object 3"/>
          <p:cNvSpPr txBox="1"/>
          <p:nvPr/>
        </p:nvSpPr>
        <p:spPr>
          <a:xfrm>
            <a:off x="59055" y="1736313"/>
            <a:ext cx="8689181" cy="3717267"/>
          </a:xfrm>
          <a:prstGeom prst="rect">
            <a:avLst/>
          </a:prstGeom>
        </p:spPr>
        <p:txBody>
          <a:bodyPr vert="horz" wrap="square" lIns="0" tIns="80486" rIns="0" bIns="0" rtlCol="0">
            <a:spAutoFit/>
          </a:bodyPr>
          <a:lstStyle/>
          <a:p>
            <a:pPr marL="395288" indent="-385763">
              <a:spcBef>
                <a:spcPts val="633"/>
              </a:spcBef>
              <a:buFont typeface="Wingdings"/>
              <a:buChar char=""/>
              <a:tabLst>
                <a:tab pos="395288" algn="l"/>
              </a:tabLst>
            </a:pPr>
            <a:r>
              <a:rPr sz="2063" dirty="0">
                <a:latin typeface="Calibri"/>
                <a:cs typeface="Calibri"/>
              </a:rPr>
              <a:t>Go</a:t>
            </a:r>
            <a:r>
              <a:rPr sz="2063" spc="34" dirty="0">
                <a:latin typeface="Calibri"/>
                <a:cs typeface="Calibri"/>
              </a:rPr>
              <a:t> </a:t>
            </a:r>
            <a:r>
              <a:rPr sz="2063" dirty="0">
                <a:latin typeface="Calibri"/>
                <a:cs typeface="Calibri"/>
              </a:rPr>
              <a:t>to</a:t>
            </a:r>
            <a:r>
              <a:rPr sz="2063" spc="38" dirty="0">
                <a:latin typeface="Calibri"/>
                <a:cs typeface="Calibri"/>
              </a:rPr>
              <a:t> </a:t>
            </a:r>
            <a:r>
              <a:rPr sz="2063" dirty="0">
                <a:latin typeface="Calibri"/>
                <a:cs typeface="Calibri"/>
              </a:rPr>
              <a:t>the</a:t>
            </a:r>
            <a:r>
              <a:rPr sz="2063" spc="41" dirty="0">
                <a:latin typeface="Calibri"/>
                <a:cs typeface="Calibri"/>
              </a:rPr>
              <a:t> </a:t>
            </a:r>
            <a:r>
              <a:rPr sz="2063" dirty="0">
                <a:latin typeface="Calibri"/>
                <a:cs typeface="Calibri"/>
              </a:rPr>
              <a:t>website</a:t>
            </a:r>
            <a:r>
              <a:rPr sz="2063" spc="41" dirty="0">
                <a:latin typeface="Calibri"/>
                <a:cs typeface="Calibri"/>
              </a:rPr>
              <a:t> </a:t>
            </a:r>
            <a:r>
              <a:rPr sz="2063" dirty="0">
                <a:latin typeface="Calibri"/>
                <a:cs typeface="Calibri"/>
              </a:rPr>
              <a:t>of</a:t>
            </a:r>
            <a:r>
              <a:rPr sz="2063" spc="53" dirty="0">
                <a:latin typeface="Calibri"/>
                <a:cs typeface="Calibri"/>
              </a:rPr>
              <a:t> </a:t>
            </a:r>
            <a:r>
              <a:rPr sz="2063" dirty="0">
                <a:latin typeface="Calibri"/>
                <a:cs typeface="Calibri"/>
              </a:rPr>
              <a:t>HEC</a:t>
            </a:r>
            <a:r>
              <a:rPr sz="2063" spc="83" dirty="0">
                <a:latin typeface="Calibri"/>
                <a:cs typeface="Calibri"/>
              </a:rPr>
              <a:t> </a:t>
            </a:r>
            <a:r>
              <a:rPr sz="2063" dirty="0">
                <a:latin typeface="Calibri"/>
                <a:cs typeface="Calibri"/>
              </a:rPr>
              <a:t>National</a:t>
            </a:r>
            <a:r>
              <a:rPr sz="2063" spc="38" dirty="0">
                <a:latin typeface="Calibri"/>
                <a:cs typeface="Calibri"/>
              </a:rPr>
              <a:t> </a:t>
            </a:r>
            <a:r>
              <a:rPr sz="2063" dirty="0">
                <a:latin typeface="Calibri"/>
                <a:cs typeface="Calibri"/>
              </a:rPr>
              <a:t>Digital</a:t>
            </a:r>
            <a:r>
              <a:rPr sz="2063" spc="38" dirty="0">
                <a:latin typeface="Calibri"/>
                <a:cs typeface="Calibri"/>
              </a:rPr>
              <a:t> </a:t>
            </a:r>
            <a:r>
              <a:rPr sz="2063" spc="-8" dirty="0">
                <a:latin typeface="Calibri"/>
                <a:cs typeface="Calibri"/>
              </a:rPr>
              <a:t>Library</a:t>
            </a:r>
            <a:endParaRPr sz="2063">
              <a:latin typeface="Calibri"/>
              <a:cs typeface="Calibri"/>
            </a:endParaRPr>
          </a:p>
          <a:p>
            <a:pPr marL="1011079" indent="-1001554">
              <a:spcBef>
                <a:spcPts val="566"/>
              </a:spcBef>
              <a:buClr>
                <a:srgbClr val="000000"/>
              </a:buClr>
              <a:buFont typeface="Wingdings"/>
              <a:buChar char=""/>
              <a:tabLst>
                <a:tab pos="1011079" algn="l"/>
              </a:tabLst>
            </a:pPr>
            <a:r>
              <a:rPr sz="2063" spc="-8" dirty="0">
                <a:solidFill>
                  <a:srgbClr val="2D75B6"/>
                </a:solidFill>
                <a:latin typeface="Calibri"/>
                <a:cs typeface="Calibri"/>
                <a:hlinkClick r:id="rId2"/>
              </a:rPr>
              <a:t>http://www.digitallibrary.edu.pk</a:t>
            </a:r>
            <a:endParaRPr sz="2063">
              <a:latin typeface="Calibri"/>
              <a:cs typeface="Calibri"/>
            </a:endParaRPr>
          </a:p>
          <a:p>
            <a:pPr marL="221456" indent="-218123">
              <a:spcBef>
                <a:spcPts val="570"/>
              </a:spcBef>
              <a:buFont typeface="Wingdings"/>
              <a:buChar char=""/>
              <a:tabLst>
                <a:tab pos="221456" algn="l"/>
              </a:tabLst>
            </a:pPr>
            <a:r>
              <a:rPr sz="2063" dirty="0">
                <a:latin typeface="Calibri"/>
                <a:cs typeface="Calibri"/>
              </a:rPr>
              <a:t>On</a:t>
            </a:r>
            <a:r>
              <a:rPr sz="2063" spc="15" dirty="0">
                <a:latin typeface="Calibri"/>
                <a:cs typeface="Calibri"/>
              </a:rPr>
              <a:t> </a:t>
            </a:r>
            <a:r>
              <a:rPr sz="2063" dirty="0">
                <a:latin typeface="Calibri"/>
                <a:cs typeface="Calibri"/>
              </a:rPr>
              <a:t>Home</a:t>
            </a:r>
            <a:r>
              <a:rPr sz="2063" spc="19" dirty="0">
                <a:latin typeface="Calibri"/>
                <a:cs typeface="Calibri"/>
              </a:rPr>
              <a:t> </a:t>
            </a:r>
            <a:r>
              <a:rPr sz="2063" dirty="0">
                <a:latin typeface="Calibri"/>
                <a:cs typeface="Calibri"/>
              </a:rPr>
              <a:t>Page,</a:t>
            </a:r>
            <a:r>
              <a:rPr sz="2063" spc="34" dirty="0">
                <a:latin typeface="Calibri"/>
                <a:cs typeface="Calibri"/>
              </a:rPr>
              <a:t> </a:t>
            </a:r>
            <a:r>
              <a:rPr sz="2063" dirty="0">
                <a:latin typeface="Calibri"/>
                <a:cs typeface="Calibri"/>
              </a:rPr>
              <a:t>click</a:t>
            </a:r>
            <a:r>
              <a:rPr sz="2063" spc="53" dirty="0">
                <a:latin typeface="Calibri"/>
                <a:cs typeface="Calibri"/>
              </a:rPr>
              <a:t> </a:t>
            </a:r>
            <a:r>
              <a:rPr sz="2063" dirty="0">
                <a:latin typeface="Calibri"/>
                <a:cs typeface="Calibri"/>
              </a:rPr>
              <a:t>on</a:t>
            </a:r>
            <a:r>
              <a:rPr sz="2063" spc="75" dirty="0">
                <a:latin typeface="Calibri"/>
                <a:cs typeface="Calibri"/>
              </a:rPr>
              <a:t> </a:t>
            </a:r>
            <a:r>
              <a:rPr sz="2063" dirty="0">
                <a:latin typeface="Calibri"/>
                <a:cs typeface="Calibri"/>
              </a:rPr>
              <a:t>the</a:t>
            </a:r>
            <a:r>
              <a:rPr sz="2063" spc="23" dirty="0">
                <a:latin typeface="Calibri"/>
                <a:cs typeface="Calibri"/>
              </a:rPr>
              <a:t> </a:t>
            </a:r>
            <a:r>
              <a:rPr sz="2063" spc="-8" dirty="0">
                <a:latin typeface="Calibri"/>
                <a:cs typeface="Calibri"/>
              </a:rPr>
              <a:t>INSTITUTES.</a:t>
            </a:r>
            <a:endParaRPr sz="2063">
              <a:latin typeface="Calibri"/>
              <a:cs typeface="Calibri"/>
            </a:endParaRPr>
          </a:p>
          <a:p>
            <a:pPr marL="221456" marR="3810" indent="-218123">
              <a:lnSpc>
                <a:spcPts val="2310"/>
              </a:lnSpc>
              <a:spcBef>
                <a:spcPts val="724"/>
              </a:spcBef>
              <a:buFont typeface="Wingdings"/>
              <a:buChar char=""/>
              <a:tabLst>
                <a:tab pos="695801" algn="l"/>
              </a:tabLst>
            </a:pPr>
            <a:r>
              <a:rPr sz="2063" dirty="0">
                <a:latin typeface="Calibri"/>
                <a:cs typeface="Calibri"/>
              </a:rPr>
              <a:t>A</a:t>
            </a:r>
            <a:r>
              <a:rPr sz="2063" spc="38" dirty="0">
                <a:latin typeface="Calibri"/>
                <a:cs typeface="Calibri"/>
              </a:rPr>
              <a:t> </a:t>
            </a:r>
            <a:r>
              <a:rPr sz="2063" dirty="0">
                <a:latin typeface="Calibri"/>
                <a:cs typeface="Calibri"/>
              </a:rPr>
              <a:t>page</a:t>
            </a:r>
            <a:r>
              <a:rPr sz="2063" spc="41" dirty="0">
                <a:latin typeface="Calibri"/>
                <a:cs typeface="Calibri"/>
              </a:rPr>
              <a:t> </a:t>
            </a:r>
            <a:r>
              <a:rPr sz="2063" dirty="0">
                <a:latin typeface="Calibri"/>
                <a:cs typeface="Calibri"/>
              </a:rPr>
              <a:t>will</a:t>
            </a:r>
            <a:r>
              <a:rPr sz="2063" spc="34" dirty="0">
                <a:latin typeface="Calibri"/>
                <a:cs typeface="Calibri"/>
              </a:rPr>
              <a:t> </a:t>
            </a:r>
            <a:r>
              <a:rPr sz="2063" dirty="0">
                <a:latin typeface="Calibri"/>
                <a:cs typeface="Calibri"/>
              </a:rPr>
              <a:t>appear</a:t>
            </a:r>
            <a:r>
              <a:rPr sz="2063" spc="71" dirty="0">
                <a:latin typeface="Calibri"/>
                <a:cs typeface="Calibri"/>
              </a:rPr>
              <a:t> </a:t>
            </a:r>
            <a:r>
              <a:rPr sz="2063" dirty="0">
                <a:latin typeface="Calibri"/>
                <a:cs typeface="Calibri"/>
              </a:rPr>
              <a:t>showing</a:t>
            </a:r>
            <a:r>
              <a:rPr sz="2063" spc="38" dirty="0">
                <a:latin typeface="Calibri"/>
                <a:cs typeface="Calibri"/>
              </a:rPr>
              <a:t> </a:t>
            </a:r>
            <a:r>
              <a:rPr sz="2063" dirty="0">
                <a:latin typeface="Calibri"/>
                <a:cs typeface="Calibri"/>
              </a:rPr>
              <a:t>the</a:t>
            </a:r>
            <a:r>
              <a:rPr sz="2063" spc="38" dirty="0">
                <a:latin typeface="Calibri"/>
                <a:cs typeface="Calibri"/>
              </a:rPr>
              <a:t> </a:t>
            </a:r>
            <a:r>
              <a:rPr sz="2063" dirty="0">
                <a:latin typeface="Calibri"/>
                <a:cs typeface="Calibri"/>
              </a:rPr>
              <a:t>universities</a:t>
            </a:r>
            <a:r>
              <a:rPr sz="2063" spc="38" dirty="0">
                <a:latin typeface="Calibri"/>
                <a:cs typeface="Calibri"/>
              </a:rPr>
              <a:t> </a:t>
            </a:r>
            <a:r>
              <a:rPr sz="2063" dirty="0">
                <a:latin typeface="Calibri"/>
                <a:cs typeface="Calibri"/>
              </a:rPr>
              <a:t>from</a:t>
            </a:r>
            <a:r>
              <a:rPr sz="2063" spc="30" dirty="0">
                <a:latin typeface="Calibri"/>
                <a:cs typeface="Calibri"/>
              </a:rPr>
              <a:t> </a:t>
            </a:r>
            <a:r>
              <a:rPr sz="2063" dirty="0">
                <a:latin typeface="Calibri"/>
                <a:cs typeface="Calibri"/>
              </a:rPr>
              <a:t>Public</a:t>
            </a:r>
            <a:r>
              <a:rPr sz="2063" spc="26" dirty="0">
                <a:latin typeface="Calibri"/>
                <a:cs typeface="Calibri"/>
              </a:rPr>
              <a:t> </a:t>
            </a:r>
            <a:r>
              <a:rPr sz="2063" dirty="0">
                <a:latin typeface="Calibri"/>
                <a:cs typeface="Calibri"/>
              </a:rPr>
              <a:t>and</a:t>
            </a:r>
            <a:r>
              <a:rPr sz="2063" spc="38" dirty="0">
                <a:latin typeface="Calibri"/>
                <a:cs typeface="Calibri"/>
              </a:rPr>
              <a:t> </a:t>
            </a:r>
            <a:r>
              <a:rPr sz="2063" dirty="0">
                <a:latin typeface="Calibri"/>
                <a:cs typeface="Calibri"/>
              </a:rPr>
              <a:t>Private</a:t>
            </a:r>
            <a:r>
              <a:rPr sz="2063" spc="41" dirty="0">
                <a:latin typeface="Calibri"/>
                <a:cs typeface="Calibri"/>
              </a:rPr>
              <a:t> </a:t>
            </a:r>
            <a:r>
              <a:rPr sz="2063" dirty="0">
                <a:latin typeface="Calibri"/>
                <a:cs typeface="Calibri"/>
              </a:rPr>
              <a:t>Sector</a:t>
            </a:r>
            <a:r>
              <a:rPr sz="2063" spc="8" dirty="0">
                <a:latin typeface="Calibri"/>
                <a:cs typeface="Calibri"/>
              </a:rPr>
              <a:t> </a:t>
            </a:r>
            <a:r>
              <a:rPr sz="2063" spc="-19" dirty="0">
                <a:latin typeface="Calibri"/>
                <a:cs typeface="Calibri"/>
              </a:rPr>
              <a:t>and 	</a:t>
            </a:r>
            <a:r>
              <a:rPr sz="2063" dirty="0">
                <a:latin typeface="Calibri"/>
                <a:cs typeface="Calibri"/>
              </a:rPr>
              <a:t>other</a:t>
            </a:r>
            <a:r>
              <a:rPr sz="2063" spc="75" dirty="0">
                <a:latin typeface="Calibri"/>
                <a:cs typeface="Calibri"/>
              </a:rPr>
              <a:t> </a:t>
            </a:r>
            <a:r>
              <a:rPr sz="2063" dirty="0">
                <a:latin typeface="Calibri"/>
                <a:cs typeface="Calibri"/>
              </a:rPr>
              <a:t>Institutes</a:t>
            </a:r>
            <a:r>
              <a:rPr sz="2063" spc="49" dirty="0">
                <a:latin typeface="Calibri"/>
                <a:cs typeface="Calibri"/>
              </a:rPr>
              <a:t> </a:t>
            </a:r>
            <a:r>
              <a:rPr sz="2063" dirty="0">
                <a:latin typeface="Calibri"/>
                <a:cs typeface="Calibri"/>
              </a:rPr>
              <a:t>which</a:t>
            </a:r>
            <a:r>
              <a:rPr sz="2063" spc="49" dirty="0">
                <a:latin typeface="Calibri"/>
                <a:cs typeface="Calibri"/>
              </a:rPr>
              <a:t> </a:t>
            </a:r>
            <a:r>
              <a:rPr sz="2063" dirty="0">
                <a:latin typeface="Calibri"/>
                <a:cs typeface="Calibri"/>
              </a:rPr>
              <a:t>have</a:t>
            </a:r>
            <a:r>
              <a:rPr sz="2063" spc="49" dirty="0">
                <a:latin typeface="Calibri"/>
                <a:cs typeface="Calibri"/>
              </a:rPr>
              <a:t> </a:t>
            </a:r>
            <a:r>
              <a:rPr sz="2063" dirty="0">
                <a:latin typeface="Calibri"/>
                <a:cs typeface="Calibri"/>
              </a:rPr>
              <a:t>access</a:t>
            </a:r>
            <a:r>
              <a:rPr sz="2063" spc="49" dirty="0">
                <a:latin typeface="Calibri"/>
                <a:cs typeface="Calibri"/>
              </a:rPr>
              <a:t> </a:t>
            </a:r>
            <a:r>
              <a:rPr sz="2063" dirty="0">
                <a:latin typeface="Calibri"/>
                <a:cs typeface="Calibri"/>
              </a:rPr>
              <a:t>to</a:t>
            </a:r>
            <a:r>
              <a:rPr sz="2063" spc="41" dirty="0">
                <a:latin typeface="Calibri"/>
                <a:cs typeface="Calibri"/>
              </a:rPr>
              <a:t> </a:t>
            </a:r>
            <a:r>
              <a:rPr sz="2063" dirty="0">
                <a:latin typeface="Calibri"/>
                <a:cs typeface="Calibri"/>
              </a:rPr>
              <a:t>HEC</a:t>
            </a:r>
            <a:r>
              <a:rPr sz="2063" spc="90" dirty="0">
                <a:latin typeface="Calibri"/>
                <a:cs typeface="Calibri"/>
              </a:rPr>
              <a:t> </a:t>
            </a:r>
            <a:r>
              <a:rPr sz="2063" dirty="0">
                <a:latin typeface="Calibri"/>
                <a:cs typeface="Calibri"/>
              </a:rPr>
              <a:t>National</a:t>
            </a:r>
            <a:r>
              <a:rPr sz="2063" spc="49" dirty="0">
                <a:latin typeface="Calibri"/>
                <a:cs typeface="Calibri"/>
              </a:rPr>
              <a:t> </a:t>
            </a:r>
            <a:r>
              <a:rPr sz="2063" dirty="0">
                <a:latin typeface="Calibri"/>
                <a:cs typeface="Calibri"/>
              </a:rPr>
              <a:t>Digital</a:t>
            </a:r>
            <a:r>
              <a:rPr sz="2063" spc="45" dirty="0">
                <a:latin typeface="Calibri"/>
                <a:cs typeface="Calibri"/>
              </a:rPr>
              <a:t> </a:t>
            </a:r>
            <a:r>
              <a:rPr sz="2063" dirty="0">
                <a:latin typeface="Calibri"/>
                <a:cs typeface="Calibri"/>
              </a:rPr>
              <a:t>Library</a:t>
            </a:r>
            <a:r>
              <a:rPr sz="2063" spc="34" dirty="0">
                <a:latin typeface="Calibri"/>
                <a:cs typeface="Calibri"/>
              </a:rPr>
              <a:t> </a:t>
            </a:r>
            <a:r>
              <a:rPr sz="2063" spc="-8" dirty="0">
                <a:latin typeface="Calibri"/>
                <a:cs typeface="Calibri"/>
              </a:rPr>
              <a:t>(HNDL).</a:t>
            </a:r>
            <a:endParaRPr sz="2063">
              <a:latin typeface="Calibri"/>
              <a:cs typeface="Calibri"/>
            </a:endParaRPr>
          </a:p>
          <a:p>
            <a:pPr marL="221456" indent="-218123">
              <a:spcBef>
                <a:spcPts val="461"/>
              </a:spcBef>
              <a:buFont typeface="Wingdings"/>
              <a:buChar char=""/>
              <a:tabLst>
                <a:tab pos="221456" algn="l"/>
              </a:tabLst>
            </a:pPr>
            <a:r>
              <a:rPr sz="2063" dirty="0">
                <a:latin typeface="Calibri"/>
                <a:cs typeface="Calibri"/>
              </a:rPr>
              <a:t>Select</a:t>
            </a:r>
            <a:r>
              <a:rPr sz="2063" spc="38" dirty="0">
                <a:latin typeface="Calibri"/>
                <a:cs typeface="Calibri"/>
              </a:rPr>
              <a:t> </a:t>
            </a:r>
            <a:r>
              <a:rPr sz="2063" dirty="0">
                <a:latin typeface="Calibri"/>
                <a:cs typeface="Calibri"/>
              </a:rPr>
              <a:t>your</a:t>
            </a:r>
            <a:r>
              <a:rPr sz="2063" spc="64" dirty="0">
                <a:latin typeface="Calibri"/>
                <a:cs typeface="Calibri"/>
              </a:rPr>
              <a:t> </a:t>
            </a:r>
            <a:r>
              <a:rPr sz="2063" dirty="0">
                <a:latin typeface="Calibri"/>
                <a:cs typeface="Calibri"/>
              </a:rPr>
              <a:t>desired</a:t>
            </a:r>
            <a:r>
              <a:rPr sz="2063" spc="34" dirty="0">
                <a:latin typeface="Calibri"/>
                <a:cs typeface="Calibri"/>
              </a:rPr>
              <a:t> </a:t>
            </a:r>
            <a:r>
              <a:rPr sz="2063" spc="-8" dirty="0">
                <a:latin typeface="Calibri"/>
                <a:cs typeface="Calibri"/>
              </a:rPr>
              <a:t>Institute.</a:t>
            </a:r>
            <a:endParaRPr sz="2063">
              <a:latin typeface="Calibri"/>
              <a:cs typeface="Calibri"/>
            </a:endParaRPr>
          </a:p>
          <a:p>
            <a:pPr marL="221456" indent="-218123">
              <a:spcBef>
                <a:spcPts val="566"/>
              </a:spcBef>
              <a:buFont typeface="Wingdings"/>
              <a:buChar char=""/>
              <a:tabLst>
                <a:tab pos="221456" algn="l"/>
              </a:tabLst>
            </a:pPr>
            <a:r>
              <a:rPr sz="2063" dirty="0">
                <a:latin typeface="Calibri"/>
                <a:cs typeface="Calibri"/>
              </a:rPr>
              <a:t>A</a:t>
            </a:r>
            <a:r>
              <a:rPr sz="2063" spc="30" dirty="0">
                <a:latin typeface="Calibri"/>
                <a:cs typeface="Calibri"/>
              </a:rPr>
              <a:t> </a:t>
            </a:r>
            <a:r>
              <a:rPr sz="2063" dirty="0">
                <a:latin typeface="Calibri"/>
                <a:cs typeface="Calibri"/>
              </a:rPr>
              <a:t>page</a:t>
            </a:r>
            <a:r>
              <a:rPr sz="2063" spc="41" dirty="0">
                <a:latin typeface="Calibri"/>
                <a:cs typeface="Calibri"/>
              </a:rPr>
              <a:t> </a:t>
            </a:r>
            <a:r>
              <a:rPr sz="2063" dirty="0">
                <a:latin typeface="Calibri"/>
                <a:cs typeface="Calibri"/>
              </a:rPr>
              <a:t>will</a:t>
            </a:r>
            <a:r>
              <a:rPr sz="2063" spc="34" dirty="0">
                <a:latin typeface="Calibri"/>
                <a:cs typeface="Calibri"/>
              </a:rPr>
              <a:t> </a:t>
            </a:r>
            <a:r>
              <a:rPr sz="2063" dirty="0">
                <a:latin typeface="Calibri"/>
                <a:cs typeface="Calibri"/>
              </a:rPr>
              <a:t>appear</a:t>
            </a:r>
            <a:r>
              <a:rPr sz="2063" spc="71" dirty="0">
                <a:latin typeface="Calibri"/>
                <a:cs typeface="Calibri"/>
              </a:rPr>
              <a:t> </a:t>
            </a:r>
            <a:r>
              <a:rPr sz="2063" dirty="0">
                <a:latin typeface="Calibri"/>
                <a:cs typeface="Calibri"/>
              </a:rPr>
              <a:t>showing</a:t>
            </a:r>
            <a:r>
              <a:rPr sz="2063" spc="38" dirty="0">
                <a:latin typeface="Calibri"/>
                <a:cs typeface="Calibri"/>
              </a:rPr>
              <a:t> </a:t>
            </a:r>
            <a:r>
              <a:rPr sz="2063" dirty="0">
                <a:latin typeface="Calibri"/>
                <a:cs typeface="Calibri"/>
              </a:rPr>
              <a:t>the</a:t>
            </a:r>
            <a:r>
              <a:rPr sz="2063" spc="41" dirty="0">
                <a:latin typeface="Calibri"/>
                <a:cs typeface="Calibri"/>
              </a:rPr>
              <a:t> </a:t>
            </a:r>
            <a:r>
              <a:rPr sz="2063" dirty="0">
                <a:latin typeface="Calibri"/>
                <a:cs typeface="Calibri"/>
              </a:rPr>
              <a:t>resources</a:t>
            </a:r>
            <a:r>
              <a:rPr sz="2063" spc="34" dirty="0">
                <a:latin typeface="Calibri"/>
                <a:cs typeface="Calibri"/>
              </a:rPr>
              <a:t> </a:t>
            </a:r>
            <a:r>
              <a:rPr sz="2063" dirty="0">
                <a:latin typeface="Calibri"/>
                <a:cs typeface="Calibri"/>
              </a:rPr>
              <a:t>of</a:t>
            </a:r>
            <a:r>
              <a:rPr sz="2063" spc="49" dirty="0">
                <a:latin typeface="Calibri"/>
                <a:cs typeface="Calibri"/>
              </a:rPr>
              <a:t> </a:t>
            </a:r>
            <a:r>
              <a:rPr sz="2063" dirty="0">
                <a:latin typeface="Calibri"/>
                <a:cs typeface="Calibri"/>
              </a:rPr>
              <a:t>the</a:t>
            </a:r>
            <a:r>
              <a:rPr sz="2063" spc="38" dirty="0">
                <a:latin typeface="Calibri"/>
                <a:cs typeface="Calibri"/>
              </a:rPr>
              <a:t> </a:t>
            </a:r>
            <a:r>
              <a:rPr sz="2063" spc="-8" dirty="0">
                <a:latin typeface="Calibri"/>
                <a:cs typeface="Calibri"/>
              </a:rPr>
              <a:t>institution</a:t>
            </a:r>
            <a:endParaRPr sz="2063">
              <a:latin typeface="Calibri"/>
              <a:cs typeface="Calibri"/>
            </a:endParaRPr>
          </a:p>
          <a:p>
            <a:pPr marL="220980" indent="-217646">
              <a:spcBef>
                <a:spcPts val="566"/>
              </a:spcBef>
              <a:buFont typeface="Wingdings"/>
              <a:buChar char=""/>
              <a:tabLst>
                <a:tab pos="220980" algn="l"/>
              </a:tabLst>
            </a:pPr>
            <a:r>
              <a:rPr sz="2063" dirty="0">
                <a:latin typeface="Calibri"/>
                <a:cs typeface="Calibri"/>
              </a:rPr>
              <a:t>Journals</a:t>
            </a:r>
            <a:r>
              <a:rPr sz="2063" spc="49" dirty="0">
                <a:latin typeface="Calibri"/>
                <a:cs typeface="Calibri"/>
              </a:rPr>
              <a:t> </a:t>
            </a:r>
            <a:r>
              <a:rPr sz="2063" dirty="0">
                <a:latin typeface="Calibri"/>
                <a:cs typeface="Calibri"/>
              </a:rPr>
              <a:t>and</a:t>
            </a:r>
            <a:r>
              <a:rPr sz="2063" spc="56" dirty="0">
                <a:latin typeface="Calibri"/>
                <a:cs typeface="Calibri"/>
              </a:rPr>
              <a:t> </a:t>
            </a:r>
            <a:r>
              <a:rPr sz="2063" dirty="0">
                <a:latin typeface="Calibri"/>
                <a:cs typeface="Calibri"/>
              </a:rPr>
              <a:t>Researches</a:t>
            </a:r>
            <a:r>
              <a:rPr sz="2063" spc="53" dirty="0">
                <a:latin typeface="Calibri"/>
                <a:cs typeface="Calibri"/>
              </a:rPr>
              <a:t> </a:t>
            </a:r>
            <a:r>
              <a:rPr sz="2063" dirty="0">
                <a:latin typeface="Calibri"/>
                <a:cs typeface="Calibri"/>
              </a:rPr>
              <a:t>will</a:t>
            </a:r>
            <a:r>
              <a:rPr sz="2063" spc="49" dirty="0">
                <a:latin typeface="Calibri"/>
                <a:cs typeface="Calibri"/>
              </a:rPr>
              <a:t> </a:t>
            </a:r>
            <a:r>
              <a:rPr sz="2063" spc="-8" dirty="0">
                <a:latin typeface="Calibri"/>
                <a:cs typeface="Calibri"/>
              </a:rPr>
              <a:t>appear</a:t>
            </a:r>
            <a:endParaRPr sz="2063">
              <a:latin typeface="Calibri"/>
              <a:cs typeface="Calibri"/>
            </a:endParaRPr>
          </a:p>
          <a:p>
            <a:pPr marL="9525" marR="381953" indent="-6191">
              <a:lnSpc>
                <a:spcPts val="2310"/>
              </a:lnSpc>
              <a:spcBef>
                <a:spcPts val="724"/>
              </a:spcBef>
              <a:buFont typeface="Wingdings"/>
              <a:buChar char=""/>
              <a:tabLst>
                <a:tab pos="220980" algn="l"/>
              </a:tabLst>
            </a:pPr>
            <a:r>
              <a:rPr sz="2063" spc="-8" dirty="0">
                <a:latin typeface="Calibri"/>
                <a:cs typeface="Calibri"/>
              </a:rPr>
              <a:t>	You</a:t>
            </a:r>
            <a:r>
              <a:rPr sz="2063" spc="26" dirty="0">
                <a:latin typeface="Calibri"/>
                <a:cs typeface="Calibri"/>
              </a:rPr>
              <a:t> </a:t>
            </a:r>
            <a:r>
              <a:rPr sz="2063" dirty="0">
                <a:latin typeface="Calibri"/>
                <a:cs typeface="Calibri"/>
              </a:rPr>
              <a:t>can</a:t>
            </a:r>
            <a:r>
              <a:rPr sz="2063" spc="26" dirty="0">
                <a:latin typeface="Calibri"/>
                <a:cs typeface="Calibri"/>
              </a:rPr>
              <a:t> </a:t>
            </a:r>
            <a:r>
              <a:rPr sz="2063" dirty="0">
                <a:latin typeface="Calibri"/>
                <a:cs typeface="Calibri"/>
              </a:rPr>
              <a:t>find</a:t>
            </a:r>
            <a:r>
              <a:rPr sz="2063" spc="26" dirty="0">
                <a:latin typeface="Calibri"/>
                <a:cs typeface="Calibri"/>
              </a:rPr>
              <a:t> </a:t>
            </a:r>
            <a:r>
              <a:rPr sz="2063" dirty="0">
                <a:latin typeface="Calibri"/>
                <a:cs typeface="Calibri"/>
              </a:rPr>
              <a:t>a</a:t>
            </a:r>
            <a:r>
              <a:rPr sz="2063" spc="64" dirty="0">
                <a:latin typeface="Calibri"/>
                <a:cs typeface="Calibri"/>
              </a:rPr>
              <a:t> </a:t>
            </a:r>
            <a:r>
              <a:rPr sz="2063" dirty="0">
                <a:latin typeface="Calibri"/>
                <a:cs typeface="Calibri"/>
              </a:rPr>
              <a:t>Journal</a:t>
            </a:r>
            <a:r>
              <a:rPr sz="2063" spc="23" dirty="0">
                <a:latin typeface="Calibri"/>
                <a:cs typeface="Calibri"/>
              </a:rPr>
              <a:t> </a:t>
            </a:r>
            <a:r>
              <a:rPr sz="2063" dirty="0">
                <a:latin typeface="Calibri"/>
                <a:cs typeface="Calibri"/>
              </a:rPr>
              <a:t>by</a:t>
            </a:r>
            <a:r>
              <a:rPr sz="2063" spc="8" dirty="0">
                <a:latin typeface="Calibri"/>
                <a:cs typeface="Calibri"/>
              </a:rPr>
              <a:t> </a:t>
            </a:r>
            <a:r>
              <a:rPr sz="2063" dirty="0">
                <a:latin typeface="Calibri"/>
                <a:cs typeface="Calibri"/>
              </a:rPr>
              <a:t>clicking</a:t>
            </a:r>
            <a:r>
              <a:rPr sz="2063" spc="26" dirty="0">
                <a:latin typeface="Calibri"/>
                <a:cs typeface="Calibri"/>
              </a:rPr>
              <a:t> </a:t>
            </a:r>
            <a:r>
              <a:rPr sz="2063" dirty="0">
                <a:latin typeface="Calibri"/>
                <a:cs typeface="Calibri"/>
              </a:rPr>
              <a:t>on</a:t>
            </a:r>
            <a:r>
              <a:rPr sz="2063" spc="26" dirty="0">
                <a:latin typeface="Calibri"/>
                <a:cs typeface="Calibri"/>
              </a:rPr>
              <a:t> </a:t>
            </a:r>
            <a:r>
              <a:rPr sz="2063" dirty="0">
                <a:latin typeface="Calibri"/>
                <a:cs typeface="Calibri"/>
              </a:rPr>
              <a:t>JOURNALS</a:t>
            </a:r>
            <a:r>
              <a:rPr sz="2063" spc="53" dirty="0">
                <a:latin typeface="Calibri"/>
                <a:cs typeface="Calibri"/>
              </a:rPr>
              <a:t> </a:t>
            </a:r>
            <a:r>
              <a:rPr sz="2063" dirty="0">
                <a:latin typeface="Calibri"/>
                <a:cs typeface="Calibri"/>
              </a:rPr>
              <a:t>AND</a:t>
            </a:r>
            <a:r>
              <a:rPr sz="2063" spc="4" dirty="0">
                <a:latin typeface="Calibri"/>
                <a:cs typeface="Calibri"/>
              </a:rPr>
              <a:t> </a:t>
            </a:r>
            <a:r>
              <a:rPr sz="2063" spc="-19" dirty="0">
                <a:latin typeface="Calibri"/>
                <a:cs typeface="Calibri"/>
              </a:rPr>
              <a:t>DATABASE</a:t>
            </a:r>
            <a:r>
              <a:rPr sz="2063" spc="49" dirty="0">
                <a:latin typeface="Calibri"/>
                <a:cs typeface="Calibri"/>
              </a:rPr>
              <a:t> </a:t>
            </a:r>
            <a:r>
              <a:rPr sz="2063" dirty="0">
                <a:latin typeface="Calibri"/>
                <a:cs typeface="Calibri"/>
              </a:rPr>
              <a:t>and</a:t>
            </a:r>
            <a:r>
              <a:rPr sz="2063" spc="26" dirty="0">
                <a:latin typeface="Calibri"/>
                <a:cs typeface="Calibri"/>
              </a:rPr>
              <a:t> </a:t>
            </a:r>
            <a:r>
              <a:rPr sz="2063" dirty="0">
                <a:latin typeface="Calibri"/>
                <a:cs typeface="Calibri"/>
              </a:rPr>
              <a:t>enter </a:t>
            </a:r>
            <a:r>
              <a:rPr sz="2063" spc="-38" dirty="0">
                <a:latin typeface="Calibri"/>
                <a:cs typeface="Calibri"/>
              </a:rPr>
              <a:t>a </a:t>
            </a:r>
            <a:r>
              <a:rPr sz="2063" dirty="0">
                <a:latin typeface="Calibri"/>
                <a:cs typeface="Calibri"/>
              </a:rPr>
              <a:t>keyword</a:t>
            </a:r>
            <a:r>
              <a:rPr sz="2063" spc="30" dirty="0">
                <a:latin typeface="Calibri"/>
                <a:cs typeface="Calibri"/>
              </a:rPr>
              <a:t> </a:t>
            </a:r>
            <a:r>
              <a:rPr sz="2063" dirty="0">
                <a:latin typeface="Calibri"/>
                <a:cs typeface="Calibri"/>
              </a:rPr>
              <a:t>to</a:t>
            </a:r>
            <a:r>
              <a:rPr sz="2063" spc="26" dirty="0">
                <a:latin typeface="Calibri"/>
                <a:cs typeface="Calibri"/>
              </a:rPr>
              <a:t> </a:t>
            </a:r>
            <a:r>
              <a:rPr sz="2063" dirty="0">
                <a:latin typeface="Calibri"/>
                <a:cs typeface="Calibri"/>
              </a:rPr>
              <a:t>search</a:t>
            </a:r>
            <a:r>
              <a:rPr sz="2063" spc="26" dirty="0">
                <a:latin typeface="Calibri"/>
                <a:cs typeface="Calibri"/>
              </a:rPr>
              <a:t> </a:t>
            </a:r>
            <a:r>
              <a:rPr sz="2063" dirty="0">
                <a:latin typeface="Calibri"/>
                <a:cs typeface="Calibri"/>
              </a:rPr>
              <a:t>for</a:t>
            </a:r>
            <a:r>
              <a:rPr sz="2063" spc="4" dirty="0">
                <a:latin typeface="Calibri"/>
                <a:cs typeface="Calibri"/>
              </a:rPr>
              <a:t> </a:t>
            </a:r>
            <a:r>
              <a:rPr sz="2063" dirty="0">
                <a:latin typeface="Calibri"/>
                <a:cs typeface="Calibri"/>
              </a:rPr>
              <a:t>your</a:t>
            </a:r>
            <a:r>
              <a:rPr sz="2063" spc="4" dirty="0">
                <a:latin typeface="Calibri"/>
                <a:cs typeface="Calibri"/>
              </a:rPr>
              <a:t> </a:t>
            </a:r>
            <a:r>
              <a:rPr sz="2063" dirty="0">
                <a:latin typeface="Calibri"/>
                <a:cs typeface="Calibri"/>
              </a:rPr>
              <a:t>desired</a:t>
            </a:r>
            <a:r>
              <a:rPr sz="2063" spc="26" dirty="0">
                <a:latin typeface="Calibri"/>
                <a:cs typeface="Calibri"/>
              </a:rPr>
              <a:t> </a:t>
            </a:r>
            <a:r>
              <a:rPr sz="2063" spc="-8" dirty="0">
                <a:latin typeface="Calibri"/>
                <a:cs typeface="Calibri"/>
              </a:rPr>
              <a:t>journal</a:t>
            </a:r>
            <a:endParaRPr sz="2063">
              <a:latin typeface="Calibri"/>
              <a:cs typeface="Calibri"/>
            </a:endParaRPr>
          </a:p>
        </p:txBody>
      </p:sp>
      <p:pic>
        <p:nvPicPr>
          <p:cNvPr id="4" name="object 4">
            <a:extLst>
              <a:ext uri="{FF2B5EF4-FFF2-40B4-BE49-F238E27FC236}">
                <a16:creationId xmlns:a16="http://schemas.microsoft.com/office/drawing/2014/main" id="{980CE256-F73D-D726-8E22-25FFE366BEE7}"/>
              </a:ext>
            </a:extLst>
          </p:cNvPr>
          <p:cNvPicPr/>
          <p:nvPr/>
        </p:nvPicPr>
        <p:blipFill>
          <a:blip r:embed="rId3" cstate="print"/>
          <a:stretch>
            <a:fillRect/>
          </a:stretch>
        </p:blipFill>
        <p:spPr>
          <a:xfrm>
            <a:off x="8255598" y="76200"/>
            <a:ext cx="914400" cy="17335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515350" cy="1115472"/>
          </a:xfrm>
        </p:spPr>
        <p:txBody>
          <a:bodyPr>
            <a:normAutofit/>
          </a:bodyPr>
          <a:lstStyle/>
          <a:p>
            <a:r>
              <a:rPr lang="en-US" sz="3200" b="1" dirty="0">
                <a:solidFill>
                  <a:srgbClr val="C00000"/>
                </a:solidFill>
              </a:rPr>
              <a:t>TEXT BOOKS &amp; PRACTICAL NOTEBOOK:</a:t>
            </a:r>
          </a:p>
        </p:txBody>
      </p:sp>
      <p:sp>
        <p:nvSpPr>
          <p:cNvPr id="3" name="Content Placeholder 2"/>
          <p:cNvSpPr>
            <a:spLocks noGrp="1"/>
          </p:cNvSpPr>
          <p:nvPr>
            <p:ph idx="1"/>
          </p:nvPr>
        </p:nvSpPr>
        <p:spPr>
          <a:xfrm>
            <a:off x="457200" y="1447800"/>
            <a:ext cx="8090358" cy="4894901"/>
          </a:xfrm>
        </p:spPr>
        <p:txBody>
          <a:bodyPr>
            <a:normAutofit fontScale="70000" lnSpcReduction="20000"/>
          </a:bodyPr>
          <a:lstStyle/>
          <a:p>
            <a:r>
              <a:rPr lang="en-US" sz="3600" dirty="0"/>
              <a:t>Principles &amp; Practice of Forensic Medicine.				</a:t>
            </a:r>
          </a:p>
          <a:p>
            <a:pPr marL="0" indent="0">
              <a:buNone/>
            </a:pPr>
            <a:r>
              <a:rPr lang="en-US" sz="3600" dirty="0"/>
              <a:t>   by </a:t>
            </a:r>
            <a:r>
              <a:rPr lang="en-US" sz="3600" dirty="0" err="1"/>
              <a:t>Nasib</a:t>
            </a:r>
            <a:r>
              <a:rPr lang="en-US" sz="3600" dirty="0"/>
              <a:t> R. </a:t>
            </a:r>
            <a:r>
              <a:rPr lang="en-US" sz="3600" dirty="0" err="1"/>
              <a:t>Awan</a:t>
            </a:r>
            <a:endParaRPr lang="en-US" sz="3600" dirty="0"/>
          </a:p>
          <a:p>
            <a:pPr marL="0" indent="0">
              <a:buNone/>
            </a:pPr>
            <a:endParaRPr lang="en-US" sz="3600" dirty="0"/>
          </a:p>
          <a:p>
            <a:r>
              <a:rPr lang="en-US" sz="3600" dirty="0"/>
              <a:t>Parikh’s Textbook of Medical Jurisprudence, 			</a:t>
            </a:r>
          </a:p>
          <a:p>
            <a:pPr marL="0" indent="0">
              <a:buNone/>
            </a:pPr>
            <a:r>
              <a:rPr lang="en-US" sz="3600" dirty="0"/>
              <a:t>    Forensic Medicine &amp; Toxicology.	</a:t>
            </a:r>
          </a:p>
          <a:p>
            <a:pPr marL="0" indent="0">
              <a:buNone/>
            </a:pPr>
            <a:endParaRPr lang="en-US" sz="6200" dirty="0">
              <a:latin typeface="+mj-lt"/>
            </a:endParaRPr>
          </a:p>
          <a:p>
            <a:r>
              <a:rPr lang="en-US" sz="3600" dirty="0"/>
              <a:t>Practical Manual Of Forensic Medicine 			</a:t>
            </a:r>
          </a:p>
          <a:p>
            <a:pPr marL="0" indent="0">
              <a:buNone/>
            </a:pPr>
            <a:r>
              <a:rPr lang="en-US" sz="3600" dirty="0"/>
              <a:t>   &amp; Toxicology</a:t>
            </a:r>
            <a:r>
              <a:rPr lang="en-US" dirty="0">
                <a:latin typeface="+mj-lt"/>
              </a:rPr>
              <a:t>			</a:t>
            </a:r>
            <a:endParaRPr lang="en-US" sz="4400" dirty="0">
              <a:latin typeface="+mj-lt"/>
            </a:endParaRPr>
          </a:p>
          <a:p>
            <a:pPr marL="0" indent="0">
              <a:buNone/>
            </a:pPr>
            <a:endParaRPr lang="en-US" dirty="0"/>
          </a:p>
          <a:p>
            <a:pPr marL="0" indent="0">
              <a:buNone/>
            </a:pPr>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2286000"/>
            <a:ext cx="1447800" cy="1846868"/>
          </a:xfrm>
          <a:prstGeom prst="rect">
            <a:avLst/>
          </a:prstGeom>
        </p:spPr>
      </p:pic>
      <p:pic>
        <p:nvPicPr>
          <p:cNvPr id="4" name="object 4">
            <a:extLst>
              <a:ext uri="{FF2B5EF4-FFF2-40B4-BE49-F238E27FC236}">
                <a16:creationId xmlns:a16="http://schemas.microsoft.com/office/drawing/2014/main" id="{2DA1A858-1344-E966-CA6E-9B361F8CD78F}"/>
              </a:ext>
            </a:extLst>
          </p:cNvPr>
          <p:cNvPicPr/>
          <p:nvPr/>
        </p:nvPicPr>
        <p:blipFill>
          <a:blip r:embed="rId3" cstate="print"/>
          <a:stretch>
            <a:fillRect/>
          </a:stretch>
        </p:blipFill>
        <p:spPr>
          <a:xfrm>
            <a:off x="8255598" y="76200"/>
            <a:ext cx="914400" cy="1733550"/>
          </a:xfrm>
          <a:prstGeom prst="rect">
            <a:avLst/>
          </a:prstGeom>
        </p:spPr>
      </p:pic>
    </p:spTree>
    <p:extLst>
      <p:ext uri="{BB962C8B-B14F-4D97-AF65-F5344CB8AC3E}">
        <p14:creationId xmlns:p14="http://schemas.microsoft.com/office/powerpoint/2010/main" val="1846760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6000" dirty="0">
              <a:effectLst>
                <a:outerShdw blurRad="38100" dist="38100" dir="2700000" algn="tl">
                  <a:srgbClr val="000000">
                    <a:alpha val="43137"/>
                  </a:srgbClr>
                </a:outerShdw>
              </a:effectLst>
              <a:latin typeface="Bernard MT Condensed" pitchFamily="18" charset="0"/>
            </a:endParaRPr>
          </a:p>
          <a:p>
            <a:pPr marL="0" indent="0" algn="ctr">
              <a:buNone/>
            </a:pPr>
            <a:r>
              <a:rPr lang="en-GB" sz="6000" dirty="0">
                <a:effectLst>
                  <a:outerShdw blurRad="38100" dist="38100" dir="2700000" algn="tl">
                    <a:srgbClr val="000000">
                      <a:alpha val="43137"/>
                    </a:srgbClr>
                  </a:outerShdw>
                </a:effectLst>
                <a:latin typeface="Bernard MT Condensed" pitchFamily="18" charset="0"/>
              </a:rPr>
              <a:t>Thank you</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936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Bell MT" pitchFamily="18" charset="0"/>
              </a:rPr>
              <a:t>SEQUENCE OF LGIS</a:t>
            </a:r>
          </a:p>
        </p:txBody>
      </p:sp>
      <p:sp>
        <p:nvSpPr>
          <p:cNvPr id="5" name="Content Placeholder 4"/>
          <p:cNvSpPr>
            <a:spLocks noGrp="1"/>
          </p:cNvSpPr>
          <p:nvPr>
            <p:ph idx="1"/>
          </p:nvPr>
        </p:nvSpPr>
        <p:spPr/>
        <p:txBody>
          <a:bodyPr>
            <a:normAutofit/>
          </a:bodyPr>
          <a:lstStyle/>
          <a:p>
            <a:r>
              <a:rPr lang="en-US" sz="2800" dirty="0">
                <a:latin typeface="Bell MT" pitchFamily="18" charset="0"/>
              </a:rPr>
              <a:t>Learning Objectives </a:t>
            </a:r>
          </a:p>
          <a:p>
            <a:r>
              <a:rPr lang="en-US" sz="2800" dirty="0">
                <a:latin typeface="Bell MT" pitchFamily="18" charset="0"/>
              </a:rPr>
              <a:t>Core concept </a:t>
            </a:r>
            <a:r>
              <a:rPr lang="en-US" sz="2800" i="1" dirty="0">
                <a:latin typeface="Bell MT" pitchFamily="18" charset="0"/>
              </a:rPr>
              <a:t>70 %</a:t>
            </a:r>
          </a:p>
          <a:p>
            <a:r>
              <a:rPr lang="en-US" sz="2800" dirty="0">
                <a:latin typeface="Bell MT" pitchFamily="18" charset="0"/>
              </a:rPr>
              <a:t>Horizontal integration related to Pathology and Pharmacology </a:t>
            </a:r>
            <a:r>
              <a:rPr lang="en-US" sz="2800" i="1" dirty="0">
                <a:latin typeface="Bell MT" pitchFamily="18" charset="0"/>
              </a:rPr>
              <a:t>15 %</a:t>
            </a:r>
          </a:p>
          <a:p>
            <a:r>
              <a:rPr lang="en-US" sz="2800" dirty="0">
                <a:latin typeface="Bell MT" pitchFamily="18" charset="0"/>
              </a:rPr>
              <a:t>Relevant clinical concepts and medico legal application of core knowledge / Vertical integration </a:t>
            </a:r>
            <a:r>
              <a:rPr lang="en-US" sz="2800" i="1" dirty="0">
                <a:latin typeface="Bell MT" pitchFamily="18" charset="0"/>
              </a:rPr>
              <a:t>10%</a:t>
            </a:r>
          </a:p>
          <a:p>
            <a:r>
              <a:rPr lang="en-US" sz="2800" dirty="0">
                <a:latin typeface="Bell MT" pitchFamily="18" charset="0"/>
              </a:rPr>
              <a:t>Research article relevant to the topic </a:t>
            </a:r>
            <a:r>
              <a:rPr lang="en-US" sz="2800" i="1" dirty="0">
                <a:latin typeface="Bell MT" pitchFamily="18" charset="0"/>
              </a:rPr>
              <a:t>3%</a:t>
            </a:r>
          </a:p>
          <a:p>
            <a:r>
              <a:rPr lang="en-US" sz="2800" dirty="0">
                <a:latin typeface="Bell MT" pitchFamily="18" charset="0"/>
              </a:rPr>
              <a:t>Ethics and family medicine </a:t>
            </a:r>
            <a:r>
              <a:rPr lang="en-US" sz="2800" i="1" dirty="0">
                <a:latin typeface="Bell MT" pitchFamily="18" charset="0"/>
              </a:rPr>
              <a:t>2%</a:t>
            </a:r>
          </a:p>
        </p:txBody>
      </p:sp>
      <p:pic>
        <p:nvPicPr>
          <p:cNvPr id="3" name="object 4">
            <a:extLst>
              <a:ext uri="{FF2B5EF4-FFF2-40B4-BE49-F238E27FC236}">
                <a16:creationId xmlns:a16="http://schemas.microsoft.com/office/drawing/2014/main" id="{D8A33198-0C00-5BBE-0167-E4658C4BE777}"/>
              </a:ext>
            </a:extLst>
          </p:cNvPr>
          <p:cNvPicPr/>
          <p:nvPr/>
        </p:nvPicPr>
        <p:blipFill>
          <a:blip r:embed="rId2" cstate="print"/>
          <a:stretch>
            <a:fillRect/>
          </a:stretch>
        </p:blipFill>
        <p:spPr>
          <a:xfrm>
            <a:off x="8229600" y="2689"/>
            <a:ext cx="914400" cy="1733550"/>
          </a:xfrm>
          <a:prstGeom prst="rect">
            <a:avLst/>
          </a:prstGeom>
        </p:spPr>
      </p:pic>
    </p:spTree>
    <p:extLst>
      <p:ext uri="{BB962C8B-B14F-4D97-AF65-F5344CB8AC3E}">
        <p14:creationId xmlns:p14="http://schemas.microsoft.com/office/powerpoint/2010/main" val="250463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LEARNING OUT COMES</a:t>
            </a:r>
            <a:endParaRPr lang="en-US" sz="4000" dirty="0"/>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pPr marL="0" indent="0">
              <a:spcBef>
                <a:spcPts val="0"/>
              </a:spcBef>
              <a:spcAft>
                <a:spcPts val="1000"/>
              </a:spcAft>
              <a:buNone/>
            </a:pPr>
            <a:r>
              <a:rPr lang="en-US" b="1" dirty="0"/>
              <a:t>By the end of this session, students will be able to</a:t>
            </a:r>
            <a:r>
              <a:rPr lang="en-US" dirty="0"/>
              <a:t>:</a:t>
            </a:r>
          </a:p>
          <a:p>
            <a:pPr marL="463550" indent="-463550" algn="just">
              <a:spcBef>
                <a:spcPts val="0"/>
              </a:spcBef>
              <a:spcAft>
                <a:spcPts val="1000"/>
              </a:spcAft>
              <a:buFont typeface="Wingdings" pitchFamily="2" charset="2"/>
              <a:buChar char="§"/>
            </a:pPr>
            <a:r>
              <a:rPr lang="en-US" dirty="0"/>
              <a:t>Identify a case of barbiturate poisoning</a:t>
            </a:r>
          </a:p>
          <a:p>
            <a:pPr marL="463550" indent="-463550" algn="just">
              <a:spcBef>
                <a:spcPts val="0"/>
              </a:spcBef>
              <a:spcAft>
                <a:spcPts val="1000"/>
              </a:spcAft>
              <a:buFont typeface="Wingdings" pitchFamily="2" charset="2"/>
              <a:buChar char="§"/>
            </a:pPr>
            <a:r>
              <a:rPr lang="en-US" dirty="0"/>
              <a:t>Explain briefly its mechanism of action</a:t>
            </a:r>
          </a:p>
          <a:p>
            <a:pPr marL="463550" indent="-463550" algn="just">
              <a:spcBef>
                <a:spcPts val="0"/>
              </a:spcBef>
              <a:spcAft>
                <a:spcPts val="1000"/>
              </a:spcAft>
              <a:buFont typeface="Wingdings" pitchFamily="2" charset="2"/>
              <a:buChar char="§"/>
            </a:pPr>
            <a:r>
              <a:rPr lang="en-US" dirty="0"/>
              <a:t>Write down its classification</a:t>
            </a:r>
          </a:p>
          <a:p>
            <a:pPr marL="463550" indent="-463550" algn="just">
              <a:spcBef>
                <a:spcPts val="0"/>
              </a:spcBef>
              <a:spcAft>
                <a:spcPts val="1000"/>
              </a:spcAft>
              <a:buFont typeface="Wingdings" pitchFamily="2" charset="2"/>
              <a:buChar char="§"/>
            </a:pPr>
            <a:r>
              <a:rPr lang="en-US" dirty="0"/>
              <a:t>Enumerate important signs and symptoms</a:t>
            </a:r>
          </a:p>
          <a:p>
            <a:pPr marL="463550" indent="-463550" algn="just">
              <a:spcBef>
                <a:spcPts val="0"/>
              </a:spcBef>
              <a:spcAft>
                <a:spcPts val="1000"/>
              </a:spcAft>
              <a:buFont typeface="Wingdings" pitchFamily="2" charset="2"/>
              <a:buChar char="§"/>
            </a:pPr>
            <a:r>
              <a:rPr lang="en-US" dirty="0"/>
              <a:t>Give important steps in its management</a:t>
            </a:r>
          </a:p>
          <a:p>
            <a:pPr marL="463550" indent="-463550" algn="just">
              <a:spcBef>
                <a:spcPts val="0"/>
              </a:spcBef>
              <a:spcAft>
                <a:spcPts val="1000"/>
              </a:spcAft>
              <a:buFont typeface="Wingdings" pitchFamily="2" charset="2"/>
              <a:buChar char="§"/>
            </a:pPr>
            <a:r>
              <a:rPr lang="en-US" dirty="0"/>
              <a:t>Mention fatal dose and fatal period</a:t>
            </a:r>
          </a:p>
          <a:p>
            <a:pPr marL="463550" indent="-463550" algn="just">
              <a:spcBef>
                <a:spcPts val="0"/>
              </a:spcBef>
              <a:spcAft>
                <a:spcPts val="1000"/>
              </a:spcAft>
              <a:buFont typeface="Wingdings" pitchFamily="2" charset="2"/>
              <a:buChar char="§"/>
            </a:pPr>
            <a:r>
              <a:rPr lang="en-US" dirty="0"/>
              <a:t>Write down its post mortem appearance </a:t>
            </a:r>
          </a:p>
          <a:p>
            <a:pPr marL="463550" indent="-463550" algn="just">
              <a:spcBef>
                <a:spcPts val="0"/>
              </a:spcBef>
              <a:spcAft>
                <a:spcPts val="1000"/>
              </a:spcAft>
              <a:buFont typeface="Wingdings" pitchFamily="2" charset="2"/>
              <a:buChar char="§"/>
            </a:pPr>
            <a:r>
              <a:rPr lang="en-US" dirty="0"/>
              <a:t>Give its medicolegal significance  </a:t>
            </a:r>
            <a:endParaRPr lang="en-US" b="1" dirty="0"/>
          </a:p>
        </p:txBody>
      </p:sp>
      <p:pic>
        <p:nvPicPr>
          <p:cNvPr id="4" name="object 4">
            <a:extLst>
              <a:ext uri="{FF2B5EF4-FFF2-40B4-BE49-F238E27FC236}">
                <a16:creationId xmlns:a16="http://schemas.microsoft.com/office/drawing/2014/main" id="{07C080BB-D047-8495-6CED-E00D0650C6B7}"/>
              </a:ext>
            </a:extLst>
          </p:cNvPr>
          <p:cNvPicPr/>
          <p:nvPr/>
        </p:nvPicPr>
        <p:blipFill>
          <a:blip r:embed="rId2" cstate="print"/>
          <a:stretch>
            <a:fillRect/>
          </a:stretch>
        </p:blipFill>
        <p:spPr>
          <a:xfrm>
            <a:off x="8255598" y="76200"/>
            <a:ext cx="914400" cy="1733550"/>
          </a:xfrm>
          <a:prstGeom prst="rect">
            <a:avLst/>
          </a:prstGeom>
        </p:spPr>
      </p:pic>
    </p:spTree>
    <p:extLst>
      <p:ext uri="{BB962C8B-B14F-4D97-AF65-F5344CB8AC3E}">
        <p14:creationId xmlns:p14="http://schemas.microsoft.com/office/powerpoint/2010/main" val="3006308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BARBITURATES</a:t>
            </a:r>
          </a:p>
        </p:txBody>
      </p:sp>
      <p:sp>
        <p:nvSpPr>
          <p:cNvPr id="3" name="Content Placeholder 2"/>
          <p:cNvSpPr>
            <a:spLocks noGrp="1"/>
          </p:cNvSpPr>
          <p:nvPr>
            <p:ph idx="1"/>
          </p:nvPr>
        </p:nvSpPr>
        <p:spPr/>
        <p:txBody>
          <a:bodyPr>
            <a:normAutofit fontScale="85000" lnSpcReduction="20000"/>
          </a:bodyPr>
          <a:lstStyle/>
          <a:p>
            <a:pPr algn="just">
              <a:spcBef>
                <a:spcPts val="0"/>
              </a:spcBef>
              <a:spcAft>
                <a:spcPts val="800"/>
              </a:spcAft>
              <a:buFont typeface="Wingdings" pitchFamily="2" charset="2"/>
              <a:buChar char="Ø"/>
            </a:pPr>
            <a:r>
              <a:rPr lang="en-US" b="1" dirty="0"/>
              <a:t>In the past used as </a:t>
            </a:r>
            <a:r>
              <a:rPr lang="en-US" dirty="0"/>
              <a:t>sedatives, hypnotics, anesthetics and </a:t>
            </a:r>
            <a:r>
              <a:rPr lang="en-US" b="1" i="1" dirty="0"/>
              <a:t>anticonvulsants</a:t>
            </a:r>
          </a:p>
          <a:p>
            <a:pPr algn="just">
              <a:spcBef>
                <a:spcPts val="0"/>
              </a:spcBef>
              <a:spcAft>
                <a:spcPts val="800"/>
              </a:spcAft>
              <a:buNone/>
            </a:pPr>
            <a:r>
              <a:rPr lang="en-US" dirty="0"/>
              <a:t>    They are  now replaced by  safer  drugs like </a:t>
            </a:r>
            <a:r>
              <a:rPr lang="en-US" b="1" dirty="0"/>
              <a:t>benzodiazepines</a:t>
            </a:r>
          </a:p>
          <a:p>
            <a:pPr algn="just">
              <a:spcBef>
                <a:spcPts val="0"/>
              </a:spcBef>
              <a:spcAft>
                <a:spcPts val="800"/>
              </a:spcAft>
              <a:buFont typeface="Wingdings" pitchFamily="2" charset="2"/>
              <a:buChar char="Ø"/>
            </a:pPr>
            <a:r>
              <a:rPr lang="en-US" b="1" dirty="0"/>
              <a:t>Nowadays</a:t>
            </a:r>
            <a:r>
              <a:rPr lang="en-US" dirty="0"/>
              <a:t>, their use is limited to a few specific conditions, such as:                                                                                      </a:t>
            </a:r>
          </a:p>
          <a:p>
            <a:pPr algn="just">
              <a:spcBef>
                <a:spcPts val="0"/>
              </a:spcBef>
              <a:spcAft>
                <a:spcPts val="800"/>
              </a:spcAft>
            </a:pPr>
            <a:r>
              <a:rPr lang="en-US" b="1" i="1" dirty="0"/>
              <a:t> Insomnia</a:t>
            </a:r>
            <a:r>
              <a:rPr lang="en-US" dirty="0"/>
              <a:t>(extreme cases)</a:t>
            </a:r>
          </a:p>
          <a:p>
            <a:pPr algn="just">
              <a:spcBef>
                <a:spcPts val="0"/>
              </a:spcBef>
              <a:spcAft>
                <a:spcPts val="800"/>
              </a:spcAft>
            </a:pPr>
            <a:r>
              <a:rPr lang="en-US" b="1" i="1" dirty="0"/>
              <a:t>Seizures</a:t>
            </a:r>
            <a:r>
              <a:rPr lang="en-US" dirty="0"/>
              <a:t>(non responsive)</a:t>
            </a:r>
          </a:p>
          <a:p>
            <a:pPr algn="just">
              <a:spcBef>
                <a:spcPts val="0"/>
              </a:spcBef>
              <a:spcAft>
                <a:spcPts val="800"/>
              </a:spcAft>
            </a:pPr>
            <a:r>
              <a:rPr lang="en-US" b="1" i="1" dirty="0"/>
              <a:t>Induction of anesthesia</a:t>
            </a:r>
          </a:p>
          <a:p>
            <a:pPr algn="just">
              <a:spcBef>
                <a:spcPts val="0"/>
              </a:spcBef>
              <a:spcAft>
                <a:spcPts val="800"/>
              </a:spcAft>
            </a:pPr>
            <a:r>
              <a:rPr lang="en-US" b="1" i="1" dirty="0"/>
              <a:t>Tension headaches </a:t>
            </a:r>
            <a:r>
              <a:rPr lang="en-US" dirty="0"/>
              <a:t>(in combination with acetaminophen and caffeine ) </a:t>
            </a:r>
            <a:endParaRPr lang="en-US" b="1" dirty="0"/>
          </a:p>
          <a:p>
            <a:pPr algn="just">
              <a:spcBef>
                <a:spcPts val="0"/>
              </a:spcBef>
              <a:spcAft>
                <a:spcPts val="800"/>
              </a:spcAft>
              <a:buNone/>
            </a:pPr>
            <a:endParaRPr lang="en-US" dirty="0"/>
          </a:p>
          <a:p>
            <a:pPr algn="just">
              <a:spcBef>
                <a:spcPts val="0"/>
              </a:spcBef>
              <a:spcAft>
                <a:spcPts val="800"/>
              </a:spcAft>
              <a:buNone/>
            </a:pPr>
            <a:endParaRPr lang="en-US" b="1" dirty="0"/>
          </a:p>
        </p:txBody>
      </p:sp>
      <p:sp>
        <p:nvSpPr>
          <p:cNvPr id="4" name="Rectangle 3"/>
          <p:cNvSpPr/>
          <p:nvPr/>
        </p:nvSpPr>
        <p:spPr>
          <a:xfrm>
            <a:off x="7543800" y="0"/>
            <a:ext cx="1600200" cy="274638"/>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r>
              <a:rPr lang="en-US" dirty="0">
                <a:latin typeface="Bernard MT Condensed" pitchFamily="18" charset="0"/>
              </a:rPr>
              <a:t>MECHANISM OF ACTION</a:t>
            </a:r>
            <a:endParaRPr lang="en-US" dirty="0"/>
          </a:p>
        </p:txBody>
      </p:sp>
      <p:sp>
        <p:nvSpPr>
          <p:cNvPr id="3" name="Content Placeholder 2"/>
          <p:cNvSpPr>
            <a:spLocks noGrp="1"/>
          </p:cNvSpPr>
          <p:nvPr>
            <p:ph idx="1"/>
          </p:nvPr>
        </p:nvSpPr>
        <p:spPr/>
        <p:txBody>
          <a:bodyPr>
            <a:normAutofit/>
          </a:bodyPr>
          <a:lstStyle/>
          <a:p>
            <a:pPr algn="just">
              <a:spcBef>
                <a:spcPts val="0"/>
              </a:spcBef>
              <a:spcAft>
                <a:spcPts val="800"/>
              </a:spcAft>
              <a:buNone/>
            </a:pPr>
            <a:r>
              <a:rPr lang="en-US" sz="2600" b="1" dirty="0"/>
              <a:t>    BARBITURATES</a:t>
            </a:r>
            <a:r>
              <a:rPr lang="en-US" sz="2600" dirty="0"/>
              <a:t> (derivatives of </a:t>
            </a:r>
            <a:r>
              <a:rPr lang="en-US" sz="2600" b="1" i="1" dirty="0"/>
              <a:t>barbituric acid</a:t>
            </a:r>
            <a:r>
              <a:rPr lang="en-US" sz="2600" dirty="0"/>
              <a:t>)</a:t>
            </a:r>
            <a:r>
              <a:rPr lang="en-US" sz="2600" b="1" dirty="0"/>
              <a:t>, </a:t>
            </a:r>
            <a:r>
              <a:rPr lang="en-US" sz="2600" b="1" i="1" dirty="0"/>
              <a:t>stimulates,</a:t>
            </a:r>
            <a:r>
              <a:rPr lang="en-US" sz="2600" dirty="0"/>
              <a:t> inhibitory </a:t>
            </a:r>
            <a:r>
              <a:rPr lang="en-US" sz="2600" b="1" i="1" dirty="0"/>
              <a:t>GABA A  </a:t>
            </a:r>
            <a:r>
              <a:rPr lang="en-US" sz="2600" dirty="0"/>
              <a:t>receptors</a:t>
            </a:r>
            <a:r>
              <a:rPr lang="en-US" sz="2600" b="1" i="1" dirty="0"/>
              <a:t> </a:t>
            </a:r>
            <a:r>
              <a:rPr lang="en-US" sz="2600" dirty="0"/>
              <a:t>and </a:t>
            </a:r>
            <a:r>
              <a:rPr lang="en-US" sz="2600" b="1" i="1" dirty="0"/>
              <a:t>inhibit,</a:t>
            </a:r>
            <a:r>
              <a:rPr lang="en-US" sz="2600" dirty="0"/>
              <a:t> excitatory </a:t>
            </a:r>
            <a:r>
              <a:rPr lang="en-US" sz="2600" b="1" i="1" dirty="0"/>
              <a:t>glutamate</a:t>
            </a:r>
            <a:r>
              <a:rPr lang="en-US" sz="2600" dirty="0"/>
              <a:t> receptors (its subtypes  AMPA and </a:t>
            </a:r>
            <a:r>
              <a:rPr lang="en-US" sz="2600" dirty="0" err="1"/>
              <a:t>kainate</a:t>
            </a:r>
            <a:r>
              <a:rPr lang="en-US" sz="2600" dirty="0"/>
              <a:t> receptors)</a:t>
            </a:r>
          </a:p>
          <a:p>
            <a:pPr algn="just">
              <a:spcBef>
                <a:spcPts val="0"/>
              </a:spcBef>
              <a:spcAft>
                <a:spcPts val="800"/>
              </a:spcAft>
              <a:buFont typeface="Wingdings" pitchFamily="2" charset="2"/>
              <a:buChar char="Ø"/>
            </a:pPr>
            <a:r>
              <a:rPr lang="en-US" sz="2600" dirty="0"/>
              <a:t>Bind to multiple sub unit interface at </a:t>
            </a:r>
            <a:r>
              <a:rPr lang="en-US" sz="2600" b="1" i="1" dirty="0"/>
              <a:t>GABA A</a:t>
            </a:r>
            <a:r>
              <a:rPr lang="en-US" sz="2600" dirty="0"/>
              <a:t>, the sites distinct from </a:t>
            </a:r>
            <a:r>
              <a:rPr lang="en-US" sz="2600" b="1" i="1" dirty="0"/>
              <a:t>GABA A </a:t>
            </a:r>
            <a:r>
              <a:rPr lang="en-US" sz="2600" dirty="0"/>
              <a:t>itself and distinct from benzodiazepine binding sites</a:t>
            </a:r>
          </a:p>
          <a:p>
            <a:pPr algn="just">
              <a:spcBef>
                <a:spcPts val="0"/>
              </a:spcBef>
              <a:spcAft>
                <a:spcPts val="800"/>
              </a:spcAft>
              <a:buFont typeface="Wingdings" pitchFamily="2" charset="2"/>
              <a:buChar char="Ø"/>
            </a:pPr>
            <a:r>
              <a:rPr lang="en-US" sz="2600" dirty="0"/>
              <a:t>Increase the </a:t>
            </a:r>
            <a:r>
              <a:rPr lang="en-US" sz="2600" b="1" u="sng" dirty="0"/>
              <a:t>duration</a:t>
            </a:r>
            <a:r>
              <a:rPr lang="en-US" sz="2600" dirty="0"/>
              <a:t> of </a:t>
            </a:r>
            <a:r>
              <a:rPr lang="en-US" sz="2600" b="1" i="1" dirty="0"/>
              <a:t>Chloride ions channel</a:t>
            </a:r>
            <a:r>
              <a:rPr lang="en-US" sz="2600" dirty="0"/>
              <a:t> opening</a:t>
            </a:r>
          </a:p>
          <a:p>
            <a:pPr algn="just">
              <a:spcBef>
                <a:spcPts val="0"/>
              </a:spcBef>
              <a:spcAft>
                <a:spcPts val="800"/>
              </a:spcAft>
              <a:buNone/>
            </a:pPr>
            <a:r>
              <a:rPr lang="en-US" sz="2600" dirty="0"/>
              <a:t>    (</a:t>
            </a:r>
            <a:r>
              <a:rPr lang="en-US" sz="2600" b="1" i="1" dirty="0"/>
              <a:t>benzodiazepine</a:t>
            </a:r>
            <a:r>
              <a:rPr lang="en-US" sz="2600" dirty="0"/>
              <a:t>s increase the </a:t>
            </a:r>
            <a:r>
              <a:rPr lang="en-US" sz="2600" b="1" u="sng" dirty="0"/>
              <a:t>frequency</a:t>
            </a:r>
            <a:r>
              <a:rPr lang="en-US" sz="2600" dirty="0"/>
              <a:t> of opening of chloride ion channel)</a:t>
            </a:r>
          </a:p>
        </p:txBody>
      </p:sp>
      <p:sp>
        <p:nvSpPr>
          <p:cNvPr id="4" name="Rectangle 3"/>
          <p:cNvSpPr/>
          <p:nvPr/>
        </p:nvSpPr>
        <p:spPr>
          <a:xfrm>
            <a:off x="7543800" y="0"/>
            <a:ext cx="16002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rbiturate mechanism of action.jpg"/>
          <p:cNvPicPr>
            <a:picLocks noChangeAspect="1"/>
          </p:cNvPicPr>
          <p:nvPr/>
        </p:nvPicPr>
        <p:blipFill>
          <a:blip r:embed="rId2" cstate="print"/>
          <a:stretch>
            <a:fillRect/>
          </a:stretch>
        </p:blipFill>
        <p:spPr>
          <a:xfrm>
            <a:off x="0" y="0"/>
            <a:ext cx="9144000" cy="6858000"/>
          </a:xfrm>
          <a:prstGeom prst="rect">
            <a:avLst/>
          </a:prstGeom>
        </p:spPr>
      </p:pic>
      <p:sp>
        <p:nvSpPr>
          <p:cNvPr id="3" name="Rectangle 2"/>
          <p:cNvSpPr/>
          <p:nvPr/>
        </p:nvSpPr>
        <p:spPr>
          <a:xfrm>
            <a:off x="7467600" y="0"/>
            <a:ext cx="1676400" cy="228600"/>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nard MT Condensed" pitchFamily="18" charset="0"/>
              </a:rPr>
              <a:t>MECHANISM OF ACTION </a:t>
            </a:r>
          </a:p>
        </p:txBody>
      </p:sp>
      <p:sp>
        <p:nvSpPr>
          <p:cNvPr id="3" name="Content Placeholder 2"/>
          <p:cNvSpPr>
            <a:spLocks noGrp="1"/>
          </p:cNvSpPr>
          <p:nvPr>
            <p:ph idx="1"/>
          </p:nvPr>
        </p:nvSpPr>
        <p:spPr>
          <a:xfrm>
            <a:off x="457200" y="1600200"/>
            <a:ext cx="8077200" cy="4525963"/>
          </a:xfrm>
        </p:spPr>
        <p:txBody>
          <a:bodyPr>
            <a:normAutofit/>
          </a:bodyPr>
          <a:lstStyle/>
          <a:p>
            <a:pPr marL="463550" indent="-463550" algn="just">
              <a:spcBef>
                <a:spcPts val="0"/>
              </a:spcBef>
              <a:spcAft>
                <a:spcPts val="1000"/>
              </a:spcAft>
              <a:buFont typeface="Wingdings" pitchFamily="2" charset="2"/>
              <a:buChar char="Ø"/>
            </a:pPr>
            <a:r>
              <a:rPr lang="en-US" b="1" dirty="0"/>
              <a:t>Depress the Nervous system </a:t>
            </a:r>
            <a:endParaRPr lang="en-US" dirty="0"/>
          </a:p>
          <a:p>
            <a:pPr marL="463550" indent="-463550" algn="just">
              <a:spcBef>
                <a:spcPts val="0"/>
              </a:spcBef>
              <a:spcAft>
                <a:spcPts val="1000"/>
              </a:spcAft>
              <a:buFont typeface="Wingdings" pitchFamily="2" charset="2"/>
              <a:buChar char="Ø"/>
            </a:pPr>
            <a:r>
              <a:rPr lang="en-US" b="1" dirty="0"/>
              <a:t>Cumulative</a:t>
            </a:r>
            <a:r>
              <a:rPr lang="en-US" dirty="0"/>
              <a:t> </a:t>
            </a:r>
            <a:endParaRPr lang="en-US" b="1" dirty="0"/>
          </a:p>
          <a:p>
            <a:pPr marL="463550" indent="-463550" algn="just">
              <a:spcBef>
                <a:spcPts val="0"/>
              </a:spcBef>
              <a:spcAft>
                <a:spcPts val="1000"/>
              </a:spcAft>
              <a:buFont typeface="Wingdings" pitchFamily="2" charset="2"/>
              <a:buChar char="Ø"/>
            </a:pPr>
            <a:r>
              <a:rPr lang="en-US" b="1" dirty="0"/>
              <a:t>Synergistic effect, </a:t>
            </a:r>
            <a:r>
              <a:rPr lang="en-US" dirty="0"/>
              <a:t>Alcohol  </a:t>
            </a:r>
            <a:r>
              <a:rPr lang="en-US" dirty="0" err="1"/>
              <a:t>dhatura</a:t>
            </a:r>
            <a:r>
              <a:rPr lang="en-US" dirty="0"/>
              <a:t>, opiates, tranquilizers, sedatives, anticonvulsants, hypnotics, analgesics (P/C)</a:t>
            </a:r>
          </a:p>
          <a:p>
            <a:pPr algn="just">
              <a:spcBef>
                <a:spcPts val="0"/>
              </a:spcBef>
              <a:spcAft>
                <a:spcPts val="1000"/>
              </a:spcAft>
              <a:buNone/>
            </a:pPr>
            <a:endParaRPr lang="en-US" dirty="0"/>
          </a:p>
          <a:p>
            <a:pPr algn="just">
              <a:spcBef>
                <a:spcPts val="0"/>
              </a:spcBef>
              <a:spcAft>
                <a:spcPts val="1000"/>
              </a:spcAft>
              <a:buFont typeface="Wingdings" pitchFamily="2" charset="2"/>
              <a:buChar char="Ø"/>
            </a:pPr>
            <a:endParaRPr lang="en-US" dirty="0"/>
          </a:p>
          <a:p>
            <a:pPr algn="just">
              <a:spcBef>
                <a:spcPts val="0"/>
              </a:spcBef>
              <a:spcAft>
                <a:spcPts val="1000"/>
              </a:spcAft>
              <a:buNone/>
            </a:pPr>
            <a:endParaRPr lang="en-US" b="1" dirty="0"/>
          </a:p>
        </p:txBody>
      </p:sp>
      <p:sp>
        <p:nvSpPr>
          <p:cNvPr id="4" name="Rectangle 3"/>
          <p:cNvSpPr/>
          <p:nvPr/>
        </p:nvSpPr>
        <p:spPr>
          <a:xfrm>
            <a:off x="7391400" y="0"/>
            <a:ext cx="1752600" cy="274638"/>
          </a:xfrm>
          <a:prstGeom prst="rect">
            <a:avLst/>
          </a:prstGeom>
          <a:solidFill>
            <a:srgbClr val="416A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3480</TotalTime>
  <Words>2299</Words>
  <Application>Microsoft Office PowerPoint</Application>
  <PresentationFormat>On-screen Show (4:3)</PresentationFormat>
  <Paragraphs>214</Paragraphs>
  <Slides>34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Abadi Extra Light</vt:lpstr>
      <vt:lpstr>Algerian</vt:lpstr>
      <vt:lpstr>Arial</vt:lpstr>
      <vt:lpstr>Arial MT</vt:lpstr>
      <vt:lpstr>Bell MT</vt:lpstr>
      <vt:lpstr>Bernard MT Condensed</vt:lpstr>
      <vt:lpstr>Calibri</vt:lpstr>
      <vt:lpstr>Calibri Light</vt:lpstr>
      <vt:lpstr>Courier New</vt:lpstr>
      <vt:lpstr>Wingdings</vt:lpstr>
      <vt:lpstr>Office Theme</vt:lpstr>
      <vt:lpstr>Sedatives and hypnotics     Dr.Filza Ali &amp; Dr Shahida </vt:lpstr>
      <vt:lpstr>Vision of Rawalpindi Medical University The Dream/ Tomorrow</vt:lpstr>
      <vt:lpstr>Prof    Umar’s LGIS Model</vt:lpstr>
      <vt:lpstr>SEQUENCE OF LGIS</vt:lpstr>
      <vt:lpstr>LEARNING OUT COMES</vt:lpstr>
      <vt:lpstr>BARBITURATES</vt:lpstr>
      <vt:lpstr>MECHANISM OF ACTION</vt:lpstr>
      <vt:lpstr>PowerPoint Presentation</vt:lpstr>
      <vt:lpstr>MECHANISM OF ACTION </vt:lpstr>
      <vt:lpstr>METABOLISM </vt:lpstr>
      <vt:lpstr>CLASSIFICATION</vt:lpstr>
      <vt:lpstr>CLASSIFICATION</vt:lpstr>
      <vt:lpstr>PowerPoint Presentation</vt:lpstr>
      <vt:lpstr>SIGNS AND SYMPTOMS</vt:lpstr>
      <vt:lpstr>SIGNS AND SYMPTOMS</vt:lpstr>
      <vt:lpstr>PowerPoint Presentation</vt:lpstr>
      <vt:lpstr>PowerPoint Presentation</vt:lpstr>
      <vt:lpstr>SIGNS AND SYMPTOMS</vt:lpstr>
      <vt:lpstr>PowerPoint Presentation</vt:lpstr>
      <vt:lpstr>FATAL DOSE AND PERIOD</vt:lpstr>
      <vt:lpstr>TREATMENT</vt:lpstr>
      <vt:lpstr>TREATMENT</vt:lpstr>
      <vt:lpstr>TREATMENT</vt:lpstr>
      <vt:lpstr>POST MORTEM APPEARANCE</vt:lpstr>
      <vt:lpstr>POST MORTEM APPEARANCE</vt:lpstr>
      <vt:lpstr>PowerPoint Presentation</vt:lpstr>
      <vt:lpstr>MEDICOLEGAL ASPECTS</vt:lpstr>
      <vt:lpstr>CASE SCENARIO</vt:lpstr>
      <vt:lpstr>Research</vt:lpstr>
      <vt:lpstr>Biomedical Ethics</vt:lpstr>
      <vt:lpstr>Family Medicine</vt:lpstr>
      <vt:lpstr>How to use HEC Digital Library</vt:lpstr>
      <vt:lpstr>TEXT BOOKS &amp; PRACTICAL NOTEBOOK:</vt:lpstr>
      <vt:lpstr>PowerPoint Presentation</vt:lpstr>
    </vt:vector>
  </TitlesOfParts>
  <Company>Doctor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Sedatives and hypnotics</dc:title>
  <dc:creator>Khadija</dc:creator>
  <cp:lastModifiedBy>54</cp:lastModifiedBy>
  <cp:revision>194</cp:revision>
  <dcterms:created xsi:type="dcterms:W3CDTF">2019-05-08T05:53:20Z</dcterms:created>
  <dcterms:modified xsi:type="dcterms:W3CDTF">2025-02-25T13:47:34Z</dcterms:modified>
</cp:coreProperties>
</file>