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20" r:id="rId1"/>
  </p:sldMasterIdLst>
  <p:notesMasterIdLst>
    <p:notesMasterId r:id="rId41"/>
  </p:notesMasterIdLst>
  <p:handoutMasterIdLst>
    <p:handoutMasterId r:id="rId42"/>
  </p:handoutMasterIdLst>
  <p:sldIdLst>
    <p:sldId id="340" r:id="rId2"/>
    <p:sldId id="581" r:id="rId3"/>
    <p:sldId id="672" r:id="rId4"/>
    <p:sldId id="673" r:id="rId5"/>
    <p:sldId id="511" r:id="rId6"/>
    <p:sldId id="615" r:id="rId7"/>
    <p:sldId id="618" r:id="rId8"/>
    <p:sldId id="619" r:id="rId9"/>
    <p:sldId id="617" r:id="rId10"/>
    <p:sldId id="620" r:id="rId11"/>
    <p:sldId id="621" r:id="rId12"/>
    <p:sldId id="625" r:id="rId13"/>
    <p:sldId id="624" r:id="rId14"/>
    <p:sldId id="653" r:id="rId15"/>
    <p:sldId id="630" r:id="rId16"/>
    <p:sldId id="628" r:id="rId17"/>
    <p:sldId id="627" r:id="rId18"/>
    <p:sldId id="655" r:id="rId19"/>
    <p:sldId id="634" r:id="rId20"/>
    <p:sldId id="635" r:id="rId21"/>
    <p:sldId id="631" r:id="rId22"/>
    <p:sldId id="637" r:id="rId23"/>
    <p:sldId id="638" r:id="rId24"/>
    <p:sldId id="639" r:id="rId25"/>
    <p:sldId id="640" r:id="rId26"/>
    <p:sldId id="273" r:id="rId27"/>
    <p:sldId id="657" r:id="rId28"/>
    <p:sldId id="260" r:id="rId29"/>
    <p:sldId id="659" r:id="rId30"/>
    <p:sldId id="661" r:id="rId31"/>
    <p:sldId id="265" r:id="rId32"/>
    <p:sldId id="263" r:id="rId33"/>
    <p:sldId id="266" r:id="rId34"/>
    <p:sldId id="275" r:id="rId35"/>
    <p:sldId id="649" r:id="rId36"/>
    <p:sldId id="610" r:id="rId37"/>
    <p:sldId id="562" r:id="rId38"/>
    <p:sldId id="663" r:id="rId39"/>
    <p:sldId id="41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 laptop" initials="Ol" lastIdx="1" clrIdx="0">
    <p:extLst>
      <p:ext uri="{19B8F6BF-5375-455C-9EA6-DF929625EA0E}">
        <p15:presenceInfo xmlns:p15="http://schemas.microsoft.com/office/powerpoint/2012/main" userId="79d4a1a2259787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33CC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66667" autoAdjust="0"/>
  </p:normalViewPr>
  <p:slideViewPr>
    <p:cSldViewPr>
      <p:cViewPr varScale="1">
        <p:scale>
          <a:sx n="69" d="100"/>
          <a:sy n="69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B8516-E7C7-4455-85C2-9351D1FF0923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6787903-EEC4-44AD-BCF8-2534D68AB7DE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Secondary oocyte </a:t>
          </a:r>
          <a:r>
            <a:rPr lang="en-US" dirty="0"/>
            <a:t>is expelled at ovulation from the ovarian follicle</a:t>
          </a:r>
        </a:p>
      </dgm:t>
    </dgm:pt>
    <dgm:pt modelId="{43C90418-9777-4A06-94CD-FB256680BE24}" type="parTrans" cxnId="{E271FBE3-F9A6-4BA5-9EC4-5CF0008438AE}">
      <dgm:prSet/>
      <dgm:spPr/>
      <dgm:t>
        <a:bodyPr/>
        <a:lstStyle/>
        <a:p>
          <a:endParaRPr lang="en-US"/>
        </a:p>
      </dgm:t>
    </dgm:pt>
    <dgm:pt modelId="{24CEC1D5-9DE5-4016-9498-A29253BE72BD}" type="sibTrans" cxnId="{E271FBE3-F9A6-4BA5-9EC4-5CF0008438AE}">
      <dgm:prSet/>
      <dgm:spPr/>
      <dgm:t>
        <a:bodyPr/>
        <a:lstStyle/>
        <a:p>
          <a:endParaRPr lang="en-US"/>
        </a:p>
      </dgm:t>
    </dgm:pt>
    <dgm:pt modelId="{FE664B20-C7A8-4C8D-A1A5-28B281039BE2}">
      <dgm:prSet/>
      <dgm:spPr/>
      <dgm:t>
        <a:bodyPr/>
        <a:lstStyle/>
        <a:p>
          <a:r>
            <a:rPr lang="en-US" dirty="0"/>
            <a:t>During ovulation, the fimbriated end of the uterine tube becomes closely applied to the ovary. 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i="1" dirty="0">
              <a:solidFill>
                <a:schemeClr val="tx1"/>
              </a:solidFill>
            </a:rPr>
            <a:t>Fimbriae </a:t>
          </a:r>
          <a:r>
            <a:rPr lang="en-US" dirty="0"/>
            <a:t>move back and forth over the ovary. </a:t>
          </a:r>
        </a:p>
      </dgm:t>
    </dgm:pt>
    <dgm:pt modelId="{97332C70-90A2-452E-BED1-0DF7CA1CCA96}" type="parTrans" cxnId="{3DD24521-F428-4455-BA3C-619064FA4BC2}">
      <dgm:prSet/>
      <dgm:spPr/>
      <dgm:t>
        <a:bodyPr/>
        <a:lstStyle/>
        <a:p>
          <a:endParaRPr lang="en-US"/>
        </a:p>
      </dgm:t>
    </dgm:pt>
    <dgm:pt modelId="{43196B6D-7A8B-4651-A170-2E12A634C7C1}" type="sibTrans" cxnId="{3DD24521-F428-4455-BA3C-619064FA4BC2}">
      <dgm:prSet/>
      <dgm:spPr/>
      <dgm:t>
        <a:bodyPr/>
        <a:lstStyle/>
        <a:p>
          <a:endParaRPr lang="en-US"/>
        </a:p>
      </dgm:t>
    </dgm:pt>
    <dgm:pt modelId="{04923794-33F9-4F14-93CF-110B42EE83E8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Sweeping action of the fimbriae and fluid currents produced by the cilia of the mucosal cells  </a:t>
          </a:r>
          <a:r>
            <a:rPr lang="en-US" sz="2400" dirty="0"/>
            <a:t>"sweep" the secondary oocyte into the infundibulum.</a:t>
          </a:r>
        </a:p>
      </dgm:t>
    </dgm:pt>
    <dgm:pt modelId="{58587981-3292-464A-BE22-00BDAE8A99BB}" type="parTrans" cxnId="{F2EADDEC-08A1-4986-9274-7252CE703CD6}">
      <dgm:prSet/>
      <dgm:spPr/>
      <dgm:t>
        <a:bodyPr/>
        <a:lstStyle/>
        <a:p>
          <a:endParaRPr lang="en-US"/>
        </a:p>
      </dgm:t>
    </dgm:pt>
    <dgm:pt modelId="{B59841A3-4AF8-41A1-A934-C78FF9876333}" type="sibTrans" cxnId="{F2EADDEC-08A1-4986-9274-7252CE703CD6}">
      <dgm:prSet/>
      <dgm:spPr/>
      <dgm:t>
        <a:bodyPr/>
        <a:lstStyle/>
        <a:p>
          <a:endParaRPr lang="en-US"/>
        </a:p>
      </dgm:t>
    </dgm:pt>
    <dgm:pt modelId="{1C07CA39-5544-49A4-B1D2-489DBEC81FD8}">
      <dgm:prSet/>
      <dgm:spPr/>
      <dgm:t>
        <a:bodyPr/>
        <a:lstStyle/>
        <a:p>
          <a:r>
            <a:rPr lang="en-US" dirty="0"/>
            <a:t> Oocyte passes into the ampulla, </a:t>
          </a:r>
          <a:r>
            <a:rPr lang="en-US" b="1" dirty="0">
              <a:solidFill>
                <a:schemeClr val="tx1"/>
              </a:solidFill>
            </a:rPr>
            <a:t>mainly as the result of </a:t>
          </a:r>
          <a:r>
            <a:rPr lang="en-US" b="1" i="1" dirty="0">
              <a:solidFill>
                <a:schemeClr val="tx1"/>
              </a:solidFill>
            </a:rPr>
            <a:t>peristalsis</a:t>
          </a:r>
          <a:r>
            <a:rPr lang="en-US" b="1" dirty="0">
              <a:solidFill>
                <a:schemeClr val="tx1"/>
              </a:solidFill>
            </a:rPr>
            <a:t>-movements of the wall of the tube</a:t>
          </a:r>
          <a:r>
            <a:rPr lang="en-US" dirty="0">
              <a:solidFill>
                <a:schemeClr val="tx1"/>
              </a:solidFill>
            </a:rPr>
            <a:t> </a:t>
          </a:r>
        </a:p>
      </dgm:t>
    </dgm:pt>
    <dgm:pt modelId="{256893E4-245D-4F24-A8C6-2A1D205077CE}" type="parTrans" cxnId="{5571D90E-084C-44A9-95BC-4D71A4FF1C9E}">
      <dgm:prSet/>
      <dgm:spPr/>
      <dgm:t>
        <a:bodyPr/>
        <a:lstStyle/>
        <a:p>
          <a:endParaRPr lang="en-US"/>
        </a:p>
      </dgm:t>
    </dgm:pt>
    <dgm:pt modelId="{2E644CA0-CBAC-4DE1-8A72-B642E860FB2A}" type="sibTrans" cxnId="{5571D90E-084C-44A9-95BC-4D71A4FF1C9E}">
      <dgm:prSet/>
      <dgm:spPr/>
      <dgm:t>
        <a:bodyPr/>
        <a:lstStyle/>
        <a:p>
          <a:endParaRPr lang="en-US"/>
        </a:p>
      </dgm:t>
    </dgm:pt>
    <dgm:pt modelId="{F170B201-8314-42E8-AEB3-42B1BAA184CD}" type="pres">
      <dgm:prSet presAssocID="{B6CB8516-E7C7-4455-85C2-9351D1FF0923}" presName="linear" presStyleCnt="0">
        <dgm:presLayoutVars>
          <dgm:animLvl val="lvl"/>
          <dgm:resizeHandles val="exact"/>
        </dgm:presLayoutVars>
      </dgm:prSet>
      <dgm:spPr/>
    </dgm:pt>
    <dgm:pt modelId="{F794F411-1F84-4AB3-BCB1-A4F521295BD3}" type="pres">
      <dgm:prSet presAssocID="{B6787903-EEC4-44AD-BCF8-2534D68AB7DE}" presName="parentText" presStyleLbl="node1" presStyleIdx="0" presStyleCnt="4" custScaleY="69513">
        <dgm:presLayoutVars>
          <dgm:chMax val="0"/>
          <dgm:bulletEnabled val="1"/>
        </dgm:presLayoutVars>
      </dgm:prSet>
      <dgm:spPr/>
    </dgm:pt>
    <dgm:pt modelId="{4593446A-ABBB-4223-A5E9-78A5382960EA}" type="pres">
      <dgm:prSet presAssocID="{24CEC1D5-9DE5-4016-9498-A29253BE72BD}" presName="spacer" presStyleCnt="0"/>
      <dgm:spPr/>
    </dgm:pt>
    <dgm:pt modelId="{F303E2D0-7450-4471-929E-8D3E544D5CE6}" type="pres">
      <dgm:prSet presAssocID="{FE664B20-C7A8-4C8D-A1A5-28B281039BE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383B82F-AC13-4643-901C-9F4D729EC0C1}" type="pres">
      <dgm:prSet presAssocID="{43196B6D-7A8B-4651-A170-2E12A634C7C1}" presName="spacer" presStyleCnt="0"/>
      <dgm:spPr/>
    </dgm:pt>
    <dgm:pt modelId="{37BAE685-393E-4179-98CE-11870C3F0E6E}" type="pres">
      <dgm:prSet presAssocID="{04923794-33F9-4F14-93CF-110B42EE83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44B3A42-6A89-4E47-A15B-DF37B3B34F40}" type="pres">
      <dgm:prSet presAssocID="{B59841A3-4AF8-41A1-A934-C78FF9876333}" presName="spacer" presStyleCnt="0"/>
      <dgm:spPr/>
    </dgm:pt>
    <dgm:pt modelId="{9C1EF802-1B11-4F8B-BE90-2C3114751A8D}" type="pres">
      <dgm:prSet presAssocID="{1C07CA39-5544-49A4-B1D2-489DBEC81FD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E618C03-414E-4D9B-93E1-9031C01FD527}" type="presOf" srcId="{FE664B20-C7A8-4C8D-A1A5-28B281039BE2}" destId="{F303E2D0-7450-4471-929E-8D3E544D5CE6}" srcOrd="0" destOrd="0" presId="urn:microsoft.com/office/officeart/2005/8/layout/vList2"/>
    <dgm:cxn modelId="{5571D90E-084C-44A9-95BC-4D71A4FF1C9E}" srcId="{B6CB8516-E7C7-4455-85C2-9351D1FF0923}" destId="{1C07CA39-5544-49A4-B1D2-489DBEC81FD8}" srcOrd="3" destOrd="0" parTransId="{256893E4-245D-4F24-A8C6-2A1D205077CE}" sibTransId="{2E644CA0-CBAC-4DE1-8A72-B642E860FB2A}"/>
    <dgm:cxn modelId="{3DD24521-F428-4455-BA3C-619064FA4BC2}" srcId="{B6CB8516-E7C7-4455-85C2-9351D1FF0923}" destId="{FE664B20-C7A8-4C8D-A1A5-28B281039BE2}" srcOrd="1" destOrd="0" parTransId="{97332C70-90A2-452E-BED1-0DF7CA1CCA96}" sibTransId="{43196B6D-7A8B-4651-A170-2E12A634C7C1}"/>
    <dgm:cxn modelId="{780FAE76-6A4C-416F-8A71-B13929C5C494}" type="presOf" srcId="{04923794-33F9-4F14-93CF-110B42EE83E8}" destId="{37BAE685-393E-4179-98CE-11870C3F0E6E}" srcOrd="0" destOrd="0" presId="urn:microsoft.com/office/officeart/2005/8/layout/vList2"/>
    <dgm:cxn modelId="{F292249F-ADB2-4852-826C-FCCCEAE99284}" type="presOf" srcId="{B6787903-EEC4-44AD-BCF8-2534D68AB7DE}" destId="{F794F411-1F84-4AB3-BCB1-A4F521295BD3}" srcOrd="0" destOrd="0" presId="urn:microsoft.com/office/officeart/2005/8/layout/vList2"/>
    <dgm:cxn modelId="{986C4BAA-B6EA-42CE-9A14-0CF23291E9E3}" type="presOf" srcId="{B6CB8516-E7C7-4455-85C2-9351D1FF0923}" destId="{F170B201-8314-42E8-AEB3-42B1BAA184CD}" srcOrd="0" destOrd="0" presId="urn:microsoft.com/office/officeart/2005/8/layout/vList2"/>
    <dgm:cxn modelId="{E271FBE3-F9A6-4BA5-9EC4-5CF0008438AE}" srcId="{B6CB8516-E7C7-4455-85C2-9351D1FF0923}" destId="{B6787903-EEC4-44AD-BCF8-2534D68AB7DE}" srcOrd="0" destOrd="0" parTransId="{43C90418-9777-4A06-94CD-FB256680BE24}" sibTransId="{24CEC1D5-9DE5-4016-9498-A29253BE72BD}"/>
    <dgm:cxn modelId="{F2EADDEC-08A1-4986-9274-7252CE703CD6}" srcId="{B6CB8516-E7C7-4455-85C2-9351D1FF0923}" destId="{04923794-33F9-4F14-93CF-110B42EE83E8}" srcOrd="2" destOrd="0" parTransId="{58587981-3292-464A-BE22-00BDAE8A99BB}" sibTransId="{B59841A3-4AF8-41A1-A934-C78FF9876333}"/>
    <dgm:cxn modelId="{1E82C6FC-1895-4224-B3AF-CC537B85D419}" type="presOf" srcId="{1C07CA39-5544-49A4-B1D2-489DBEC81FD8}" destId="{9C1EF802-1B11-4F8B-BE90-2C3114751A8D}" srcOrd="0" destOrd="0" presId="urn:microsoft.com/office/officeart/2005/8/layout/vList2"/>
    <dgm:cxn modelId="{C6532022-0B8E-4B6D-B7B6-687896312817}" type="presParOf" srcId="{F170B201-8314-42E8-AEB3-42B1BAA184CD}" destId="{F794F411-1F84-4AB3-BCB1-A4F521295BD3}" srcOrd="0" destOrd="0" presId="urn:microsoft.com/office/officeart/2005/8/layout/vList2"/>
    <dgm:cxn modelId="{4F06C4BA-E6DD-4EE7-A23D-49482E3B4D57}" type="presParOf" srcId="{F170B201-8314-42E8-AEB3-42B1BAA184CD}" destId="{4593446A-ABBB-4223-A5E9-78A5382960EA}" srcOrd="1" destOrd="0" presId="urn:microsoft.com/office/officeart/2005/8/layout/vList2"/>
    <dgm:cxn modelId="{8A392DC7-90C1-4D83-953F-CA1F4C03452C}" type="presParOf" srcId="{F170B201-8314-42E8-AEB3-42B1BAA184CD}" destId="{F303E2D0-7450-4471-929E-8D3E544D5CE6}" srcOrd="2" destOrd="0" presId="urn:microsoft.com/office/officeart/2005/8/layout/vList2"/>
    <dgm:cxn modelId="{74E872EA-6639-47E3-8FCB-97D2799E675E}" type="presParOf" srcId="{F170B201-8314-42E8-AEB3-42B1BAA184CD}" destId="{8383B82F-AC13-4643-901C-9F4D729EC0C1}" srcOrd="3" destOrd="0" presId="urn:microsoft.com/office/officeart/2005/8/layout/vList2"/>
    <dgm:cxn modelId="{A7FB18CB-5BD8-4BFA-A535-A3E52D327898}" type="presParOf" srcId="{F170B201-8314-42E8-AEB3-42B1BAA184CD}" destId="{37BAE685-393E-4179-98CE-11870C3F0E6E}" srcOrd="4" destOrd="0" presId="urn:microsoft.com/office/officeart/2005/8/layout/vList2"/>
    <dgm:cxn modelId="{A5C6EF1B-4E54-47D3-9E37-3D4CA260B9BA}" type="presParOf" srcId="{F170B201-8314-42E8-AEB3-42B1BAA184CD}" destId="{A44B3A42-6A89-4E47-A15B-DF37B3B34F40}" srcOrd="5" destOrd="0" presId="urn:microsoft.com/office/officeart/2005/8/layout/vList2"/>
    <dgm:cxn modelId="{DC5A5E9B-7735-4123-BBA9-FFF7FC229461}" type="presParOf" srcId="{F170B201-8314-42E8-AEB3-42B1BAA184CD}" destId="{9C1EF802-1B11-4F8B-BE90-2C3114751A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B9CAE-2CAE-401B-A766-2FABA76FC346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B52CB1C-4B14-4BB6-A0A1-4E57A1ABE3D5}">
      <dgm:prSet custT="1"/>
      <dgm:spPr>
        <a:solidFill>
          <a:schemeClr val="bg1"/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1. Capacitation</a:t>
          </a:r>
          <a:endParaRPr lang="en-US" sz="3600" dirty="0">
            <a:solidFill>
              <a:schemeClr val="tx1"/>
            </a:solidFill>
          </a:endParaRPr>
        </a:p>
      </dgm:t>
    </dgm:pt>
    <dgm:pt modelId="{6FB0BD2F-23C3-4361-A9E4-111502A2DAA5}" type="parTrans" cxnId="{E83BDE90-377B-45AB-8C24-07428D3F0184}">
      <dgm:prSet/>
      <dgm:spPr/>
      <dgm:t>
        <a:bodyPr/>
        <a:lstStyle/>
        <a:p>
          <a:endParaRPr lang="en-US"/>
        </a:p>
      </dgm:t>
    </dgm:pt>
    <dgm:pt modelId="{A8135D4E-8289-4C1D-83ED-2A0113133C36}" type="sibTrans" cxnId="{E83BDE90-377B-45AB-8C24-07428D3F0184}">
      <dgm:prSet/>
      <dgm:spPr/>
      <dgm:t>
        <a:bodyPr/>
        <a:lstStyle/>
        <a:p>
          <a:endParaRPr lang="en-US"/>
        </a:p>
      </dgm:t>
    </dgm:pt>
    <dgm:pt modelId="{EB490710-758F-4DE8-9634-1327D829FC1D}">
      <dgm:prSet custT="1"/>
      <dgm:spPr>
        <a:solidFill>
          <a:schemeClr val="bg1"/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2. Acrosome reaction</a:t>
          </a:r>
          <a:endParaRPr lang="en-US" sz="3600" dirty="0">
            <a:solidFill>
              <a:schemeClr val="tx1"/>
            </a:solidFill>
          </a:endParaRPr>
        </a:p>
      </dgm:t>
    </dgm:pt>
    <dgm:pt modelId="{94D74B15-D462-4FA9-B496-BE35D2816D51}" type="parTrans" cxnId="{7B87E324-24BE-4D8F-B401-3A5965C2B9E8}">
      <dgm:prSet/>
      <dgm:spPr/>
      <dgm:t>
        <a:bodyPr/>
        <a:lstStyle/>
        <a:p>
          <a:endParaRPr lang="en-US"/>
        </a:p>
      </dgm:t>
    </dgm:pt>
    <dgm:pt modelId="{EF47976B-A4BC-476E-9420-733792A2FA9C}" type="sibTrans" cxnId="{7B87E324-24BE-4D8F-B401-3A5965C2B9E8}">
      <dgm:prSet/>
      <dgm:spPr/>
      <dgm:t>
        <a:bodyPr/>
        <a:lstStyle/>
        <a:p>
          <a:endParaRPr lang="en-US"/>
        </a:p>
      </dgm:t>
    </dgm:pt>
    <dgm:pt modelId="{79820135-2426-4786-848C-4654EEEE3181}" type="pres">
      <dgm:prSet presAssocID="{930B9CAE-2CAE-401B-A766-2FABA76FC346}" presName="linear" presStyleCnt="0">
        <dgm:presLayoutVars>
          <dgm:animLvl val="lvl"/>
          <dgm:resizeHandles val="exact"/>
        </dgm:presLayoutVars>
      </dgm:prSet>
      <dgm:spPr/>
    </dgm:pt>
    <dgm:pt modelId="{EC530DF5-56ED-492B-9646-F8A8E7E27018}" type="pres">
      <dgm:prSet presAssocID="{BB52CB1C-4B14-4BB6-A0A1-4E57A1ABE3D5}" presName="parentText" presStyleLbl="node1" presStyleIdx="0" presStyleCnt="2" custLinFactY="-3409" custLinFactNeighborY="-100000">
        <dgm:presLayoutVars>
          <dgm:chMax val="0"/>
          <dgm:bulletEnabled val="1"/>
        </dgm:presLayoutVars>
      </dgm:prSet>
      <dgm:spPr/>
    </dgm:pt>
    <dgm:pt modelId="{3529090D-390C-4F02-9EB3-D596708C0C0D}" type="pres">
      <dgm:prSet presAssocID="{A8135D4E-8289-4C1D-83ED-2A0113133C36}" presName="spacer" presStyleCnt="0"/>
      <dgm:spPr/>
    </dgm:pt>
    <dgm:pt modelId="{1FCED7B6-081C-4E29-A761-DE027350BC90}" type="pres">
      <dgm:prSet presAssocID="{EB490710-758F-4DE8-9634-1327D829FC1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B87E324-24BE-4D8F-B401-3A5965C2B9E8}" srcId="{930B9CAE-2CAE-401B-A766-2FABA76FC346}" destId="{EB490710-758F-4DE8-9634-1327D829FC1D}" srcOrd="1" destOrd="0" parTransId="{94D74B15-D462-4FA9-B496-BE35D2816D51}" sibTransId="{EF47976B-A4BC-476E-9420-733792A2FA9C}"/>
    <dgm:cxn modelId="{8C53ED3E-2E52-49BF-959C-9F67FD02ACA7}" type="presOf" srcId="{EB490710-758F-4DE8-9634-1327D829FC1D}" destId="{1FCED7B6-081C-4E29-A761-DE027350BC90}" srcOrd="0" destOrd="0" presId="urn:microsoft.com/office/officeart/2005/8/layout/vList2"/>
    <dgm:cxn modelId="{36718A4F-5B9F-40E9-BB3E-FBD123B9C23A}" type="presOf" srcId="{930B9CAE-2CAE-401B-A766-2FABA76FC346}" destId="{79820135-2426-4786-848C-4654EEEE3181}" srcOrd="0" destOrd="0" presId="urn:microsoft.com/office/officeart/2005/8/layout/vList2"/>
    <dgm:cxn modelId="{E83BDE90-377B-45AB-8C24-07428D3F0184}" srcId="{930B9CAE-2CAE-401B-A766-2FABA76FC346}" destId="{BB52CB1C-4B14-4BB6-A0A1-4E57A1ABE3D5}" srcOrd="0" destOrd="0" parTransId="{6FB0BD2F-23C3-4361-A9E4-111502A2DAA5}" sibTransId="{A8135D4E-8289-4C1D-83ED-2A0113133C36}"/>
    <dgm:cxn modelId="{07CB4FCB-AC81-4C18-8C30-186475C146B9}" type="presOf" srcId="{BB52CB1C-4B14-4BB6-A0A1-4E57A1ABE3D5}" destId="{EC530DF5-56ED-492B-9646-F8A8E7E27018}" srcOrd="0" destOrd="0" presId="urn:microsoft.com/office/officeart/2005/8/layout/vList2"/>
    <dgm:cxn modelId="{82F835DF-E87A-4347-9010-FCD99DE5EE23}" type="presParOf" srcId="{79820135-2426-4786-848C-4654EEEE3181}" destId="{EC530DF5-56ED-492B-9646-F8A8E7E27018}" srcOrd="0" destOrd="0" presId="urn:microsoft.com/office/officeart/2005/8/layout/vList2"/>
    <dgm:cxn modelId="{72D0FB3F-9778-41FF-A5D5-50E7674ED578}" type="presParOf" srcId="{79820135-2426-4786-848C-4654EEEE3181}" destId="{3529090D-390C-4F02-9EB3-D596708C0C0D}" srcOrd="1" destOrd="0" presId="urn:microsoft.com/office/officeart/2005/8/layout/vList2"/>
    <dgm:cxn modelId="{BDA4B699-D129-49DA-B9F5-40ECEFF3D578}" type="presParOf" srcId="{79820135-2426-4786-848C-4654EEEE3181}" destId="{1FCED7B6-081C-4E29-A761-DE027350BC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5DFB09-6876-4A9A-9FA2-F3F1141AB933}" type="doc">
      <dgm:prSet loTypeId="urn:microsoft.com/office/officeart/2005/8/layout/process2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9844CC8-CBF5-41CF-A9B3-01475AC74D8E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Phase 1 </a:t>
          </a:r>
          <a:r>
            <a:rPr lang="en-US" sz="2800" dirty="0">
              <a:solidFill>
                <a:schemeClr val="tx1"/>
              </a:solidFill>
            </a:rPr>
            <a:t>Penetration of corona radiata</a:t>
          </a:r>
        </a:p>
      </dgm:t>
    </dgm:pt>
    <dgm:pt modelId="{596C6FD3-0AEA-474A-BEED-9F53EFFD30FC}" type="parTrans" cxnId="{4F2C36AD-6D94-4000-A6F4-42F99479F1C2}">
      <dgm:prSet/>
      <dgm:spPr/>
      <dgm:t>
        <a:bodyPr/>
        <a:lstStyle/>
        <a:p>
          <a:endParaRPr lang="en-US"/>
        </a:p>
      </dgm:t>
    </dgm:pt>
    <dgm:pt modelId="{6CFD1081-AD40-4255-B98D-05F94F75F148}" type="sibTrans" cxnId="{4F2C36AD-6D94-4000-A6F4-42F99479F1C2}">
      <dgm:prSet/>
      <dgm:spPr/>
      <dgm:t>
        <a:bodyPr/>
        <a:lstStyle/>
        <a:p>
          <a:endParaRPr lang="en-US"/>
        </a:p>
      </dgm:t>
    </dgm:pt>
    <dgm:pt modelId="{364F94C2-BF56-4BA0-85C8-EACD6AA4B635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Phase 2 </a:t>
          </a:r>
          <a:r>
            <a:rPr lang="en-US" sz="2800" dirty="0">
              <a:solidFill>
                <a:schemeClr val="tx1"/>
              </a:solidFill>
            </a:rPr>
            <a:t>Penetration of zona pellucida</a:t>
          </a:r>
        </a:p>
      </dgm:t>
    </dgm:pt>
    <dgm:pt modelId="{4BAF3601-D123-444D-9CFA-5678322C55A9}" type="parTrans" cxnId="{6CA2875A-8C58-423B-AE87-96374255592C}">
      <dgm:prSet/>
      <dgm:spPr/>
      <dgm:t>
        <a:bodyPr/>
        <a:lstStyle/>
        <a:p>
          <a:endParaRPr lang="en-US"/>
        </a:p>
      </dgm:t>
    </dgm:pt>
    <dgm:pt modelId="{3E2F5381-4E69-47D4-A9EE-14BE352606A4}" type="sibTrans" cxnId="{6CA2875A-8C58-423B-AE87-96374255592C}">
      <dgm:prSet/>
      <dgm:spPr/>
      <dgm:t>
        <a:bodyPr/>
        <a:lstStyle/>
        <a:p>
          <a:endParaRPr lang="en-US"/>
        </a:p>
      </dgm:t>
    </dgm:pt>
    <dgm:pt modelId="{3D4AD403-D52E-46F8-A4A5-EDBA20850D73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Phase 3 </a:t>
          </a:r>
          <a:r>
            <a:rPr lang="en-US" sz="2800" dirty="0">
              <a:solidFill>
                <a:schemeClr val="tx1"/>
              </a:solidFill>
            </a:rPr>
            <a:t>Fusion of oocyte and sperm cell membrane</a:t>
          </a:r>
        </a:p>
      </dgm:t>
    </dgm:pt>
    <dgm:pt modelId="{29A7057B-30BF-4901-A5C6-3679EC402A2D}" type="parTrans" cxnId="{E70460CE-5DE2-4B89-98CF-4CE9A271F305}">
      <dgm:prSet/>
      <dgm:spPr/>
      <dgm:t>
        <a:bodyPr/>
        <a:lstStyle/>
        <a:p>
          <a:endParaRPr lang="en-US"/>
        </a:p>
      </dgm:t>
    </dgm:pt>
    <dgm:pt modelId="{A004F5D4-DD6D-480D-92DB-7FEF317F815F}" type="sibTrans" cxnId="{E70460CE-5DE2-4B89-98CF-4CE9A271F305}">
      <dgm:prSet/>
      <dgm:spPr/>
      <dgm:t>
        <a:bodyPr/>
        <a:lstStyle/>
        <a:p>
          <a:endParaRPr lang="en-US"/>
        </a:p>
      </dgm:t>
    </dgm:pt>
    <dgm:pt modelId="{E6E7BD20-9952-40E1-9E73-2701C562CC48}">
      <dgm:prSet custT="1"/>
      <dgm:spPr>
        <a:solidFill>
          <a:schemeClr val="bg1"/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Phase 4 </a:t>
          </a:r>
          <a:r>
            <a:rPr lang="en-US" sz="2800" dirty="0">
              <a:solidFill>
                <a:schemeClr val="tx1"/>
              </a:solidFill>
            </a:rPr>
            <a:t>Formation of male and female pronuclei</a:t>
          </a:r>
        </a:p>
      </dgm:t>
    </dgm:pt>
    <dgm:pt modelId="{BAC2CA68-300B-4582-921E-93FA288A5101}" type="parTrans" cxnId="{AC282E77-BF9C-45B0-AAE8-648EC13F7EC3}">
      <dgm:prSet/>
      <dgm:spPr/>
      <dgm:t>
        <a:bodyPr/>
        <a:lstStyle/>
        <a:p>
          <a:endParaRPr lang="en-US"/>
        </a:p>
      </dgm:t>
    </dgm:pt>
    <dgm:pt modelId="{63AFA62D-4E78-4279-8CC8-ED119F542237}" type="sibTrans" cxnId="{AC282E77-BF9C-45B0-AAE8-648EC13F7EC3}">
      <dgm:prSet/>
      <dgm:spPr/>
      <dgm:t>
        <a:bodyPr/>
        <a:lstStyle/>
        <a:p>
          <a:endParaRPr lang="en-US"/>
        </a:p>
      </dgm:t>
    </dgm:pt>
    <dgm:pt modelId="{C562E124-000D-468F-A20E-D5A079FA2584}">
      <dgm:prSet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Phase 5  </a:t>
          </a:r>
          <a:r>
            <a:rPr lang="en-US" dirty="0">
              <a:solidFill>
                <a:schemeClr val="tx1"/>
              </a:solidFill>
            </a:rPr>
            <a:t>Membranes of the pronuclei break down</a:t>
          </a:r>
        </a:p>
      </dgm:t>
    </dgm:pt>
    <dgm:pt modelId="{FEA7D162-CE49-4FF0-8709-A7FA39735E00}" type="parTrans" cxnId="{559E5036-F834-476C-930B-B91A57539320}">
      <dgm:prSet/>
      <dgm:spPr/>
      <dgm:t>
        <a:bodyPr/>
        <a:lstStyle/>
        <a:p>
          <a:endParaRPr lang="en-US"/>
        </a:p>
      </dgm:t>
    </dgm:pt>
    <dgm:pt modelId="{AAFA1E36-CD7D-49D1-905A-95F012F1D14F}" type="sibTrans" cxnId="{559E5036-F834-476C-930B-B91A57539320}">
      <dgm:prSet/>
      <dgm:spPr/>
      <dgm:t>
        <a:bodyPr/>
        <a:lstStyle/>
        <a:p>
          <a:endParaRPr lang="en-US"/>
        </a:p>
      </dgm:t>
    </dgm:pt>
    <dgm:pt modelId="{6778BCD9-0810-4074-B4C2-C3D72BF9B12B}" type="pres">
      <dgm:prSet presAssocID="{6F5DFB09-6876-4A9A-9FA2-F3F1141AB933}" presName="linearFlow" presStyleCnt="0">
        <dgm:presLayoutVars>
          <dgm:resizeHandles val="exact"/>
        </dgm:presLayoutVars>
      </dgm:prSet>
      <dgm:spPr/>
    </dgm:pt>
    <dgm:pt modelId="{61FCC85E-C858-469E-8D64-3A46D2956845}" type="pres">
      <dgm:prSet presAssocID="{69844CC8-CBF5-41CF-A9B3-01475AC74D8E}" presName="node" presStyleLbl="node1" presStyleIdx="0" presStyleCnt="5" custScaleX="285049">
        <dgm:presLayoutVars>
          <dgm:bulletEnabled val="1"/>
        </dgm:presLayoutVars>
      </dgm:prSet>
      <dgm:spPr/>
    </dgm:pt>
    <dgm:pt modelId="{B8569CA6-19C1-49E0-957F-42AED9CD6B38}" type="pres">
      <dgm:prSet presAssocID="{6CFD1081-AD40-4255-B98D-05F94F75F148}" presName="sibTrans" presStyleLbl="sibTrans2D1" presStyleIdx="0" presStyleCnt="4"/>
      <dgm:spPr/>
    </dgm:pt>
    <dgm:pt modelId="{DE0DBADC-DF2F-45A8-AD97-E569D38658E5}" type="pres">
      <dgm:prSet presAssocID="{6CFD1081-AD40-4255-B98D-05F94F75F148}" presName="connectorText" presStyleLbl="sibTrans2D1" presStyleIdx="0" presStyleCnt="4"/>
      <dgm:spPr/>
    </dgm:pt>
    <dgm:pt modelId="{7AC7022C-98CA-4FA7-9694-BA47D7629D66}" type="pres">
      <dgm:prSet presAssocID="{364F94C2-BF56-4BA0-85C8-EACD6AA4B635}" presName="node" presStyleLbl="node1" presStyleIdx="1" presStyleCnt="5" custScaleX="285049">
        <dgm:presLayoutVars>
          <dgm:bulletEnabled val="1"/>
        </dgm:presLayoutVars>
      </dgm:prSet>
      <dgm:spPr/>
    </dgm:pt>
    <dgm:pt modelId="{8562419D-3A8E-42DF-B869-EA0366D67C42}" type="pres">
      <dgm:prSet presAssocID="{3E2F5381-4E69-47D4-A9EE-14BE352606A4}" presName="sibTrans" presStyleLbl="sibTrans2D1" presStyleIdx="1" presStyleCnt="4"/>
      <dgm:spPr/>
    </dgm:pt>
    <dgm:pt modelId="{A797B02B-0984-41E8-87B9-E83DDCC74EE2}" type="pres">
      <dgm:prSet presAssocID="{3E2F5381-4E69-47D4-A9EE-14BE352606A4}" presName="connectorText" presStyleLbl="sibTrans2D1" presStyleIdx="1" presStyleCnt="4"/>
      <dgm:spPr/>
    </dgm:pt>
    <dgm:pt modelId="{5EC06442-F704-4767-9804-CF89E048701D}" type="pres">
      <dgm:prSet presAssocID="{3D4AD403-D52E-46F8-A4A5-EDBA20850D73}" presName="node" presStyleLbl="node1" presStyleIdx="2" presStyleCnt="5" custScaleX="285049" custLinFactNeighborX="-23536" custLinFactNeighborY="5855">
        <dgm:presLayoutVars>
          <dgm:bulletEnabled val="1"/>
        </dgm:presLayoutVars>
      </dgm:prSet>
      <dgm:spPr/>
    </dgm:pt>
    <dgm:pt modelId="{C73839B3-A339-43C6-A122-A3F166011504}" type="pres">
      <dgm:prSet presAssocID="{A004F5D4-DD6D-480D-92DB-7FEF317F815F}" presName="sibTrans" presStyleLbl="sibTrans2D1" presStyleIdx="2" presStyleCnt="4"/>
      <dgm:spPr/>
    </dgm:pt>
    <dgm:pt modelId="{2B6811BC-4FCC-41DC-AAE0-8BA1944F69FE}" type="pres">
      <dgm:prSet presAssocID="{A004F5D4-DD6D-480D-92DB-7FEF317F815F}" presName="connectorText" presStyleLbl="sibTrans2D1" presStyleIdx="2" presStyleCnt="4"/>
      <dgm:spPr/>
    </dgm:pt>
    <dgm:pt modelId="{64F38123-34B7-4AB7-98B6-593CA0DB4679}" type="pres">
      <dgm:prSet presAssocID="{E6E7BD20-9952-40E1-9E73-2701C562CC48}" presName="node" presStyleLbl="node1" presStyleIdx="3" presStyleCnt="5" custScaleX="285049">
        <dgm:presLayoutVars>
          <dgm:bulletEnabled val="1"/>
        </dgm:presLayoutVars>
      </dgm:prSet>
      <dgm:spPr/>
    </dgm:pt>
    <dgm:pt modelId="{C52F3507-06D0-48B5-A92D-33F357087CC9}" type="pres">
      <dgm:prSet presAssocID="{63AFA62D-4E78-4279-8CC8-ED119F542237}" presName="sibTrans" presStyleLbl="sibTrans2D1" presStyleIdx="3" presStyleCnt="4"/>
      <dgm:spPr/>
    </dgm:pt>
    <dgm:pt modelId="{23426ACA-B71F-4A52-B72D-D29224FAD63A}" type="pres">
      <dgm:prSet presAssocID="{63AFA62D-4E78-4279-8CC8-ED119F542237}" presName="connectorText" presStyleLbl="sibTrans2D1" presStyleIdx="3" presStyleCnt="4"/>
      <dgm:spPr/>
    </dgm:pt>
    <dgm:pt modelId="{6622734D-EBBB-45A6-9367-3A2BF6567B0A}" type="pres">
      <dgm:prSet presAssocID="{C562E124-000D-468F-A20E-D5A079FA2584}" presName="node" presStyleLbl="node1" presStyleIdx="4" presStyleCnt="5" custScaleX="285049">
        <dgm:presLayoutVars>
          <dgm:bulletEnabled val="1"/>
        </dgm:presLayoutVars>
      </dgm:prSet>
      <dgm:spPr/>
    </dgm:pt>
  </dgm:ptLst>
  <dgm:cxnLst>
    <dgm:cxn modelId="{91BF9802-6416-4161-9198-ED541F538970}" type="presOf" srcId="{63AFA62D-4E78-4279-8CC8-ED119F542237}" destId="{23426ACA-B71F-4A52-B72D-D29224FAD63A}" srcOrd="1" destOrd="0" presId="urn:microsoft.com/office/officeart/2005/8/layout/process2"/>
    <dgm:cxn modelId="{7DD97520-788C-4970-BD9B-E611114B807C}" type="presOf" srcId="{C562E124-000D-468F-A20E-D5A079FA2584}" destId="{6622734D-EBBB-45A6-9367-3A2BF6567B0A}" srcOrd="0" destOrd="0" presId="urn:microsoft.com/office/officeart/2005/8/layout/process2"/>
    <dgm:cxn modelId="{2C870626-0274-42BF-9F33-44990F2057AD}" type="presOf" srcId="{A004F5D4-DD6D-480D-92DB-7FEF317F815F}" destId="{2B6811BC-4FCC-41DC-AAE0-8BA1944F69FE}" srcOrd="1" destOrd="0" presId="urn:microsoft.com/office/officeart/2005/8/layout/process2"/>
    <dgm:cxn modelId="{A4462C29-BFE4-4243-A241-1CD53E640A03}" type="presOf" srcId="{63AFA62D-4E78-4279-8CC8-ED119F542237}" destId="{C52F3507-06D0-48B5-A92D-33F357087CC9}" srcOrd="0" destOrd="0" presId="urn:microsoft.com/office/officeart/2005/8/layout/process2"/>
    <dgm:cxn modelId="{559E5036-F834-476C-930B-B91A57539320}" srcId="{6F5DFB09-6876-4A9A-9FA2-F3F1141AB933}" destId="{C562E124-000D-468F-A20E-D5A079FA2584}" srcOrd="4" destOrd="0" parTransId="{FEA7D162-CE49-4FF0-8709-A7FA39735E00}" sibTransId="{AAFA1E36-CD7D-49D1-905A-95F012F1D14F}"/>
    <dgm:cxn modelId="{D71AAB3B-5063-4656-A528-7C0B036DF7E0}" type="presOf" srcId="{6CFD1081-AD40-4255-B98D-05F94F75F148}" destId="{B8569CA6-19C1-49E0-957F-42AED9CD6B38}" srcOrd="0" destOrd="0" presId="urn:microsoft.com/office/officeart/2005/8/layout/process2"/>
    <dgm:cxn modelId="{3C1B205B-705A-4847-B607-AED28E91E24E}" type="presOf" srcId="{6CFD1081-AD40-4255-B98D-05F94F75F148}" destId="{DE0DBADC-DF2F-45A8-AD97-E569D38658E5}" srcOrd="1" destOrd="0" presId="urn:microsoft.com/office/officeart/2005/8/layout/process2"/>
    <dgm:cxn modelId="{92C73168-5676-49E6-9FAC-0E653E065AFA}" type="presOf" srcId="{E6E7BD20-9952-40E1-9E73-2701C562CC48}" destId="{64F38123-34B7-4AB7-98B6-593CA0DB4679}" srcOrd="0" destOrd="0" presId="urn:microsoft.com/office/officeart/2005/8/layout/process2"/>
    <dgm:cxn modelId="{1D74BD50-CDB6-4540-BA0D-FBFF6B2A9228}" type="presOf" srcId="{A004F5D4-DD6D-480D-92DB-7FEF317F815F}" destId="{C73839B3-A339-43C6-A122-A3F166011504}" srcOrd="0" destOrd="0" presId="urn:microsoft.com/office/officeart/2005/8/layout/process2"/>
    <dgm:cxn modelId="{AC282E77-BF9C-45B0-AAE8-648EC13F7EC3}" srcId="{6F5DFB09-6876-4A9A-9FA2-F3F1141AB933}" destId="{E6E7BD20-9952-40E1-9E73-2701C562CC48}" srcOrd="3" destOrd="0" parTransId="{BAC2CA68-300B-4582-921E-93FA288A5101}" sibTransId="{63AFA62D-4E78-4279-8CC8-ED119F542237}"/>
    <dgm:cxn modelId="{6CA2875A-8C58-423B-AE87-96374255592C}" srcId="{6F5DFB09-6876-4A9A-9FA2-F3F1141AB933}" destId="{364F94C2-BF56-4BA0-85C8-EACD6AA4B635}" srcOrd="1" destOrd="0" parTransId="{4BAF3601-D123-444D-9CFA-5678322C55A9}" sibTransId="{3E2F5381-4E69-47D4-A9EE-14BE352606A4}"/>
    <dgm:cxn modelId="{F6057D87-6424-4AE6-BF39-57F4CEA5DD8A}" type="presOf" srcId="{6F5DFB09-6876-4A9A-9FA2-F3F1141AB933}" destId="{6778BCD9-0810-4074-B4C2-C3D72BF9B12B}" srcOrd="0" destOrd="0" presId="urn:microsoft.com/office/officeart/2005/8/layout/process2"/>
    <dgm:cxn modelId="{4E9FC68A-878A-4882-92D3-6BC659310DD7}" type="presOf" srcId="{69844CC8-CBF5-41CF-A9B3-01475AC74D8E}" destId="{61FCC85E-C858-469E-8D64-3A46D2956845}" srcOrd="0" destOrd="0" presId="urn:microsoft.com/office/officeart/2005/8/layout/process2"/>
    <dgm:cxn modelId="{BE8F84A2-744F-47F3-8077-2C73646C696A}" type="presOf" srcId="{364F94C2-BF56-4BA0-85C8-EACD6AA4B635}" destId="{7AC7022C-98CA-4FA7-9694-BA47D7629D66}" srcOrd="0" destOrd="0" presId="urn:microsoft.com/office/officeart/2005/8/layout/process2"/>
    <dgm:cxn modelId="{AFE8B3A2-B72F-4182-82B7-5FB259F0585E}" type="presOf" srcId="{3D4AD403-D52E-46F8-A4A5-EDBA20850D73}" destId="{5EC06442-F704-4767-9804-CF89E048701D}" srcOrd="0" destOrd="0" presId="urn:microsoft.com/office/officeart/2005/8/layout/process2"/>
    <dgm:cxn modelId="{4F2C36AD-6D94-4000-A6F4-42F99479F1C2}" srcId="{6F5DFB09-6876-4A9A-9FA2-F3F1141AB933}" destId="{69844CC8-CBF5-41CF-A9B3-01475AC74D8E}" srcOrd="0" destOrd="0" parTransId="{596C6FD3-0AEA-474A-BEED-9F53EFFD30FC}" sibTransId="{6CFD1081-AD40-4255-B98D-05F94F75F148}"/>
    <dgm:cxn modelId="{C6ED41BD-E6E1-4D17-9EDB-CE5C33113EDD}" type="presOf" srcId="{3E2F5381-4E69-47D4-A9EE-14BE352606A4}" destId="{A797B02B-0984-41E8-87B9-E83DDCC74EE2}" srcOrd="1" destOrd="0" presId="urn:microsoft.com/office/officeart/2005/8/layout/process2"/>
    <dgm:cxn modelId="{E70460CE-5DE2-4B89-98CF-4CE9A271F305}" srcId="{6F5DFB09-6876-4A9A-9FA2-F3F1141AB933}" destId="{3D4AD403-D52E-46F8-A4A5-EDBA20850D73}" srcOrd="2" destOrd="0" parTransId="{29A7057B-30BF-4901-A5C6-3679EC402A2D}" sibTransId="{A004F5D4-DD6D-480D-92DB-7FEF317F815F}"/>
    <dgm:cxn modelId="{0E974BE7-A981-45E9-8310-C666365D0169}" type="presOf" srcId="{3E2F5381-4E69-47D4-A9EE-14BE352606A4}" destId="{8562419D-3A8E-42DF-B869-EA0366D67C42}" srcOrd="0" destOrd="0" presId="urn:microsoft.com/office/officeart/2005/8/layout/process2"/>
    <dgm:cxn modelId="{7757BE8B-4F0E-45AB-BDCF-7F302BBD8B11}" type="presParOf" srcId="{6778BCD9-0810-4074-B4C2-C3D72BF9B12B}" destId="{61FCC85E-C858-469E-8D64-3A46D2956845}" srcOrd="0" destOrd="0" presId="urn:microsoft.com/office/officeart/2005/8/layout/process2"/>
    <dgm:cxn modelId="{D8438B3B-00FC-4EF8-8825-F4A1F47F7DBA}" type="presParOf" srcId="{6778BCD9-0810-4074-B4C2-C3D72BF9B12B}" destId="{B8569CA6-19C1-49E0-957F-42AED9CD6B38}" srcOrd="1" destOrd="0" presId="urn:microsoft.com/office/officeart/2005/8/layout/process2"/>
    <dgm:cxn modelId="{18A3A812-B1A9-4F68-A85B-8690B1DBDFF1}" type="presParOf" srcId="{B8569CA6-19C1-49E0-957F-42AED9CD6B38}" destId="{DE0DBADC-DF2F-45A8-AD97-E569D38658E5}" srcOrd="0" destOrd="0" presId="urn:microsoft.com/office/officeart/2005/8/layout/process2"/>
    <dgm:cxn modelId="{CABBBB65-7ECE-4952-AF93-8D726698D615}" type="presParOf" srcId="{6778BCD9-0810-4074-B4C2-C3D72BF9B12B}" destId="{7AC7022C-98CA-4FA7-9694-BA47D7629D66}" srcOrd="2" destOrd="0" presId="urn:microsoft.com/office/officeart/2005/8/layout/process2"/>
    <dgm:cxn modelId="{4CD15A9F-86D0-4D78-8782-9421C4167CF7}" type="presParOf" srcId="{6778BCD9-0810-4074-B4C2-C3D72BF9B12B}" destId="{8562419D-3A8E-42DF-B869-EA0366D67C42}" srcOrd="3" destOrd="0" presId="urn:microsoft.com/office/officeart/2005/8/layout/process2"/>
    <dgm:cxn modelId="{E5EF9120-67DD-490D-BB07-BAE25CC92258}" type="presParOf" srcId="{8562419D-3A8E-42DF-B869-EA0366D67C42}" destId="{A797B02B-0984-41E8-87B9-E83DDCC74EE2}" srcOrd="0" destOrd="0" presId="urn:microsoft.com/office/officeart/2005/8/layout/process2"/>
    <dgm:cxn modelId="{55B19319-9935-40B2-93DD-65C2745E5F6A}" type="presParOf" srcId="{6778BCD9-0810-4074-B4C2-C3D72BF9B12B}" destId="{5EC06442-F704-4767-9804-CF89E048701D}" srcOrd="4" destOrd="0" presId="urn:microsoft.com/office/officeart/2005/8/layout/process2"/>
    <dgm:cxn modelId="{47835A91-442F-43C8-9FBA-11E9466E17FF}" type="presParOf" srcId="{6778BCD9-0810-4074-B4C2-C3D72BF9B12B}" destId="{C73839B3-A339-43C6-A122-A3F166011504}" srcOrd="5" destOrd="0" presId="urn:microsoft.com/office/officeart/2005/8/layout/process2"/>
    <dgm:cxn modelId="{B91EE44A-BF7D-4590-983B-11EC3E434448}" type="presParOf" srcId="{C73839B3-A339-43C6-A122-A3F166011504}" destId="{2B6811BC-4FCC-41DC-AAE0-8BA1944F69FE}" srcOrd="0" destOrd="0" presId="urn:microsoft.com/office/officeart/2005/8/layout/process2"/>
    <dgm:cxn modelId="{3DEB97D1-F700-41A1-9F21-1C5B0EAD596A}" type="presParOf" srcId="{6778BCD9-0810-4074-B4C2-C3D72BF9B12B}" destId="{64F38123-34B7-4AB7-98B6-593CA0DB4679}" srcOrd="6" destOrd="0" presId="urn:microsoft.com/office/officeart/2005/8/layout/process2"/>
    <dgm:cxn modelId="{C2437041-624C-4294-B1CD-88C93584D9EE}" type="presParOf" srcId="{6778BCD9-0810-4074-B4C2-C3D72BF9B12B}" destId="{C52F3507-06D0-48B5-A92D-33F357087CC9}" srcOrd="7" destOrd="0" presId="urn:microsoft.com/office/officeart/2005/8/layout/process2"/>
    <dgm:cxn modelId="{D096E11D-687A-4B8F-9558-18D6FB3877A5}" type="presParOf" srcId="{C52F3507-06D0-48B5-A92D-33F357087CC9}" destId="{23426ACA-B71F-4A52-B72D-D29224FAD63A}" srcOrd="0" destOrd="0" presId="urn:microsoft.com/office/officeart/2005/8/layout/process2"/>
    <dgm:cxn modelId="{75CCA8CB-6929-4C8B-A2C1-569433CD7EC1}" type="presParOf" srcId="{6778BCD9-0810-4074-B4C2-C3D72BF9B12B}" destId="{6622734D-EBBB-45A6-9367-3A2BF6567B0A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6AC261-B799-4525-B64D-40EB7279B1B7}" type="doc">
      <dgm:prSet loTypeId="urn:microsoft.com/office/officeart/2005/8/layout/vList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E60CE40-2F87-4C9F-AC2A-03EB8CFEFE47}">
      <dgm:prSet custT="1"/>
      <dgm:spPr/>
      <dgm:t>
        <a:bodyPr/>
        <a:lstStyle/>
        <a:p>
          <a:r>
            <a:rPr lang="en-US" sz="2400" dirty="0"/>
            <a:t>Stimulates the secondary oocyte to </a:t>
          </a:r>
          <a:r>
            <a:rPr lang="en-US" sz="2400" b="1" dirty="0">
              <a:solidFill>
                <a:schemeClr val="tx1"/>
              </a:solidFill>
            </a:rPr>
            <a:t>complete Meiosis.</a:t>
          </a:r>
        </a:p>
      </dgm:t>
    </dgm:pt>
    <dgm:pt modelId="{3D5B7BF2-38CE-4A27-8245-1527AE8D0CEB}" type="parTrans" cxnId="{475E5EFB-3667-4A80-B01B-A2EA33E40B86}">
      <dgm:prSet/>
      <dgm:spPr/>
      <dgm:t>
        <a:bodyPr/>
        <a:lstStyle/>
        <a:p>
          <a:endParaRPr lang="en-US"/>
        </a:p>
      </dgm:t>
    </dgm:pt>
    <dgm:pt modelId="{B8D9472E-ED1D-4F1B-9340-6D6030CFB9B2}" type="sibTrans" cxnId="{475E5EFB-3667-4A80-B01B-A2EA33E40B86}">
      <dgm:prSet/>
      <dgm:spPr/>
      <dgm:t>
        <a:bodyPr/>
        <a:lstStyle/>
        <a:p>
          <a:endParaRPr lang="en-US"/>
        </a:p>
      </dgm:t>
    </dgm:pt>
    <dgm:pt modelId="{34C571DF-107B-4864-8A06-14E4B40B2422}">
      <dgm:prSet custT="1"/>
      <dgm:spPr/>
      <dgm:t>
        <a:bodyPr/>
        <a:lstStyle/>
        <a:p>
          <a:r>
            <a:rPr lang="en-US" sz="2400" dirty="0"/>
            <a:t>Restores the </a:t>
          </a:r>
          <a:r>
            <a:rPr lang="en-US" sz="2400" b="1" dirty="0">
              <a:solidFill>
                <a:schemeClr val="tx1"/>
              </a:solidFill>
            </a:rPr>
            <a:t>normal diploid number </a:t>
          </a:r>
          <a:r>
            <a:rPr lang="en-US" sz="2400" dirty="0"/>
            <a:t>of chromosomes (46).</a:t>
          </a:r>
        </a:p>
      </dgm:t>
    </dgm:pt>
    <dgm:pt modelId="{4BC1F216-EF6B-44E3-88E8-13F5DDFE395B}" type="parTrans" cxnId="{A20D686D-D6CF-4635-BD25-0AE32199995C}">
      <dgm:prSet/>
      <dgm:spPr/>
      <dgm:t>
        <a:bodyPr/>
        <a:lstStyle/>
        <a:p>
          <a:endParaRPr lang="en-US"/>
        </a:p>
      </dgm:t>
    </dgm:pt>
    <dgm:pt modelId="{02D347A6-D317-4196-8DD3-403740AC24CC}" type="sibTrans" cxnId="{A20D686D-D6CF-4635-BD25-0AE32199995C}">
      <dgm:prSet/>
      <dgm:spPr/>
      <dgm:t>
        <a:bodyPr/>
        <a:lstStyle/>
        <a:p>
          <a:endParaRPr lang="en-US"/>
        </a:p>
      </dgm:t>
    </dgm:pt>
    <dgm:pt modelId="{8DD199E3-555E-419E-9DC2-2DEFE5294EE3}">
      <dgm:prSet custT="1"/>
      <dgm:spPr/>
      <dgm:t>
        <a:bodyPr/>
        <a:lstStyle/>
        <a:p>
          <a:r>
            <a:rPr lang="en-US" sz="2400" dirty="0"/>
            <a:t>Results in </a:t>
          </a:r>
          <a:r>
            <a:rPr lang="en-US" sz="2400" b="1" dirty="0">
              <a:solidFill>
                <a:schemeClr val="tx1"/>
              </a:solidFill>
            </a:rPr>
            <a:t>variation of human species </a:t>
          </a:r>
          <a:r>
            <a:rPr lang="en-US" sz="2400" dirty="0"/>
            <a:t>as maternal and paternal chromosomes intermingle.</a:t>
          </a:r>
        </a:p>
      </dgm:t>
    </dgm:pt>
    <dgm:pt modelId="{984BBB2C-F431-46DB-81D7-8B293F93DFD7}" type="parTrans" cxnId="{F3659FBC-7156-4227-9827-09A38DD6872A}">
      <dgm:prSet/>
      <dgm:spPr/>
      <dgm:t>
        <a:bodyPr/>
        <a:lstStyle/>
        <a:p>
          <a:endParaRPr lang="en-US"/>
        </a:p>
      </dgm:t>
    </dgm:pt>
    <dgm:pt modelId="{9893921E-28C8-45A9-9320-5962ACC2E230}" type="sibTrans" cxnId="{F3659FBC-7156-4227-9827-09A38DD6872A}">
      <dgm:prSet/>
      <dgm:spPr/>
      <dgm:t>
        <a:bodyPr/>
        <a:lstStyle/>
        <a:p>
          <a:endParaRPr lang="en-US"/>
        </a:p>
      </dgm:t>
    </dgm:pt>
    <dgm:pt modelId="{02B88A00-0661-46E0-8B05-E0183B996779}">
      <dgm:prSet custT="1"/>
      <dgm:spPr/>
      <dgm:t>
        <a:bodyPr/>
        <a:lstStyle/>
        <a:p>
          <a:r>
            <a:rPr lang="en-US" sz="2400" dirty="0"/>
            <a:t> Embryo contains </a:t>
          </a:r>
          <a:r>
            <a:rPr lang="en-US" sz="2400" b="1" dirty="0">
              <a:solidFill>
                <a:schemeClr val="tx1"/>
              </a:solidFill>
            </a:rPr>
            <a:t>only maternal mitochondria </a:t>
          </a:r>
          <a:r>
            <a:rPr lang="en-US" sz="2400" dirty="0"/>
            <a:t>because the sperm mitochondria are dispersed into the egg cytoplasm and discarded.</a:t>
          </a:r>
        </a:p>
      </dgm:t>
    </dgm:pt>
    <dgm:pt modelId="{54DB88A4-5396-4FF4-85A1-6D0C16106D98}" type="parTrans" cxnId="{2A6A20F7-07D2-4434-BDF2-C9DB4685B7C4}">
      <dgm:prSet/>
      <dgm:spPr/>
      <dgm:t>
        <a:bodyPr/>
        <a:lstStyle/>
        <a:p>
          <a:endParaRPr lang="en-US"/>
        </a:p>
      </dgm:t>
    </dgm:pt>
    <dgm:pt modelId="{90E8E4C0-3169-47F1-92C3-C2AA65A5318F}" type="sibTrans" cxnId="{2A6A20F7-07D2-4434-BDF2-C9DB4685B7C4}">
      <dgm:prSet/>
      <dgm:spPr/>
      <dgm:t>
        <a:bodyPr/>
        <a:lstStyle/>
        <a:p>
          <a:endParaRPr lang="en-US"/>
        </a:p>
      </dgm:t>
    </dgm:pt>
    <dgm:pt modelId="{1C424726-4696-4EC8-9354-CBA7B449E04B}">
      <dgm:prSet custT="1"/>
      <dgm:spPr/>
      <dgm:t>
        <a:bodyPr/>
        <a:lstStyle/>
        <a:p>
          <a:r>
            <a:rPr lang="en-US" sz="2400" dirty="0"/>
            <a:t>Determines the </a:t>
          </a:r>
          <a:r>
            <a:rPr lang="en-US" sz="2400" b="1" dirty="0">
              <a:solidFill>
                <a:schemeClr val="tx1"/>
              </a:solidFill>
            </a:rPr>
            <a:t>sex of the embryo</a:t>
          </a:r>
          <a:br>
            <a:rPr lang="en-US" sz="2400" dirty="0">
              <a:solidFill>
                <a:srgbClr val="CC3399"/>
              </a:solidFill>
            </a:rPr>
          </a:br>
          <a:r>
            <a:rPr lang="en-US" sz="500" dirty="0"/>
            <a:t>.</a:t>
          </a:r>
        </a:p>
      </dgm:t>
    </dgm:pt>
    <dgm:pt modelId="{2128C2C3-1177-49B0-9866-98BF88732089}" type="parTrans" cxnId="{9633B9B4-850F-4E78-9AC3-3C7867CD38C5}">
      <dgm:prSet/>
      <dgm:spPr/>
      <dgm:t>
        <a:bodyPr/>
        <a:lstStyle/>
        <a:p>
          <a:endParaRPr lang="en-US"/>
        </a:p>
      </dgm:t>
    </dgm:pt>
    <dgm:pt modelId="{158EBF6E-03D8-441D-B105-EDEBB6B3FCC1}" type="sibTrans" cxnId="{9633B9B4-850F-4E78-9AC3-3C7867CD38C5}">
      <dgm:prSet/>
      <dgm:spPr/>
      <dgm:t>
        <a:bodyPr/>
        <a:lstStyle/>
        <a:p>
          <a:endParaRPr lang="en-US"/>
        </a:p>
      </dgm:t>
    </dgm:pt>
    <dgm:pt modelId="{BE22D6B8-A30A-44A4-9AAD-2C355FB8C45E}">
      <dgm:prSet/>
      <dgm:spPr/>
      <dgm:t>
        <a:bodyPr/>
        <a:lstStyle/>
        <a:p>
          <a:endParaRPr lang="en-US" dirty="0"/>
        </a:p>
      </dgm:t>
    </dgm:pt>
    <dgm:pt modelId="{60E06440-6964-4241-BB5D-435EB7E60996}" type="parTrans" cxnId="{B86B7356-00EA-4D65-B417-CFC7B4F5E065}">
      <dgm:prSet/>
      <dgm:spPr/>
      <dgm:t>
        <a:bodyPr/>
        <a:lstStyle/>
        <a:p>
          <a:endParaRPr lang="en-US"/>
        </a:p>
      </dgm:t>
    </dgm:pt>
    <dgm:pt modelId="{17C46368-4FB3-4874-B2F2-4F57243278C7}" type="sibTrans" cxnId="{B86B7356-00EA-4D65-B417-CFC7B4F5E065}">
      <dgm:prSet/>
      <dgm:spPr/>
      <dgm:t>
        <a:bodyPr/>
        <a:lstStyle/>
        <a:p>
          <a:endParaRPr lang="en-US"/>
        </a:p>
      </dgm:t>
    </dgm:pt>
    <dgm:pt modelId="{8E76399B-D594-4DDE-808E-F526A95430DF}" type="pres">
      <dgm:prSet presAssocID="{756AC261-B799-4525-B64D-40EB7279B1B7}" presName="linear" presStyleCnt="0">
        <dgm:presLayoutVars>
          <dgm:animLvl val="lvl"/>
          <dgm:resizeHandles val="exact"/>
        </dgm:presLayoutVars>
      </dgm:prSet>
      <dgm:spPr/>
    </dgm:pt>
    <dgm:pt modelId="{07AD80CC-45B2-4498-B1C2-8B6C1D434056}" type="pres">
      <dgm:prSet presAssocID="{DE60CE40-2F87-4C9F-AC2A-03EB8CFEFE47}" presName="parentText" presStyleLbl="node1" presStyleIdx="0" presStyleCnt="5" custScaleY="65645" custLinFactY="-8811" custLinFactNeighborY="-100000">
        <dgm:presLayoutVars>
          <dgm:chMax val="0"/>
          <dgm:bulletEnabled val="1"/>
        </dgm:presLayoutVars>
      </dgm:prSet>
      <dgm:spPr/>
    </dgm:pt>
    <dgm:pt modelId="{7DBEFDCF-BDB9-4063-AAB6-47F55BEDA35E}" type="pres">
      <dgm:prSet presAssocID="{B8D9472E-ED1D-4F1B-9340-6D6030CFB9B2}" presName="spacer" presStyleCnt="0"/>
      <dgm:spPr/>
    </dgm:pt>
    <dgm:pt modelId="{BAE066AE-00B4-4A37-B31A-2CB94A61434E}" type="pres">
      <dgm:prSet presAssocID="{34C571DF-107B-4864-8A06-14E4B40B2422}" presName="parentText" presStyleLbl="node1" presStyleIdx="1" presStyleCnt="5" custScaleY="59723" custLinFactY="-11740" custLinFactNeighborY="-100000">
        <dgm:presLayoutVars>
          <dgm:chMax val="0"/>
          <dgm:bulletEnabled val="1"/>
        </dgm:presLayoutVars>
      </dgm:prSet>
      <dgm:spPr/>
    </dgm:pt>
    <dgm:pt modelId="{74BA4DFE-2E58-40EA-8E07-F00501A9FAFB}" type="pres">
      <dgm:prSet presAssocID="{02D347A6-D317-4196-8DD3-403740AC24CC}" presName="spacer" presStyleCnt="0"/>
      <dgm:spPr/>
    </dgm:pt>
    <dgm:pt modelId="{776BE7F6-EFC8-458A-B7B8-7E6A70C6BB7A}" type="pres">
      <dgm:prSet presAssocID="{8DD199E3-555E-419E-9DC2-2DEFE5294EE3}" presName="parentText" presStyleLbl="node1" presStyleIdx="2" presStyleCnt="5" custScaleY="86401" custLinFactY="-21123" custLinFactNeighborY="-100000">
        <dgm:presLayoutVars>
          <dgm:chMax val="0"/>
          <dgm:bulletEnabled val="1"/>
        </dgm:presLayoutVars>
      </dgm:prSet>
      <dgm:spPr/>
    </dgm:pt>
    <dgm:pt modelId="{F8E79B16-7768-4CFE-9339-A00E1612FB76}" type="pres">
      <dgm:prSet presAssocID="{9893921E-28C8-45A9-9320-5962ACC2E230}" presName="spacer" presStyleCnt="0"/>
      <dgm:spPr/>
    </dgm:pt>
    <dgm:pt modelId="{9ABD66FA-AE6B-4810-89D5-CCE8D0C0E37D}" type="pres">
      <dgm:prSet presAssocID="{02B88A00-0661-46E0-8B05-E0183B996779}" presName="parentText" presStyleLbl="node1" presStyleIdx="3" presStyleCnt="5" custScaleY="121385" custLinFactY="-27657" custLinFactNeighborY="-100000">
        <dgm:presLayoutVars>
          <dgm:chMax val="0"/>
          <dgm:bulletEnabled val="1"/>
        </dgm:presLayoutVars>
      </dgm:prSet>
      <dgm:spPr/>
    </dgm:pt>
    <dgm:pt modelId="{3A161453-56E6-4AA6-9853-B490C5E5BDEF}" type="pres">
      <dgm:prSet presAssocID="{90E8E4C0-3169-47F1-92C3-C2AA65A5318F}" presName="spacer" presStyleCnt="0"/>
      <dgm:spPr/>
    </dgm:pt>
    <dgm:pt modelId="{EF159FB5-83F5-466A-B0A0-C8C1B6A2F8E7}" type="pres">
      <dgm:prSet presAssocID="{1C424726-4696-4EC8-9354-CBA7B449E04B}" presName="parentText" presStyleLbl="node1" presStyleIdx="4" presStyleCnt="5" custScaleY="92412" custLinFactY="-4639" custLinFactNeighborY="-100000">
        <dgm:presLayoutVars>
          <dgm:chMax val="0"/>
          <dgm:bulletEnabled val="1"/>
        </dgm:presLayoutVars>
      </dgm:prSet>
      <dgm:spPr/>
    </dgm:pt>
    <dgm:pt modelId="{D9356AA9-2DB2-4A8D-B591-B53517CA639D}" type="pres">
      <dgm:prSet presAssocID="{1C424726-4696-4EC8-9354-CBA7B449E04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DF83869-6AD8-4A28-9A46-8AAF0BA8643F}" type="presOf" srcId="{756AC261-B799-4525-B64D-40EB7279B1B7}" destId="{8E76399B-D594-4DDE-808E-F526A95430DF}" srcOrd="0" destOrd="0" presId="urn:microsoft.com/office/officeart/2005/8/layout/vList2"/>
    <dgm:cxn modelId="{A20D686D-D6CF-4635-BD25-0AE32199995C}" srcId="{756AC261-B799-4525-B64D-40EB7279B1B7}" destId="{34C571DF-107B-4864-8A06-14E4B40B2422}" srcOrd="1" destOrd="0" parTransId="{4BC1F216-EF6B-44E3-88E8-13F5DDFE395B}" sibTransId="{02D347A6-D317-4196-8DD3-403740AC24CC}"/>
    <dgm:cxn modelId="{D7AF2C53-BD86-46CC-9916-13C0192A17A6}" type="presOf" srcId="{02B88A00-0661-46E0-8B05-E0183B996779}" destId="{9ABD66FA-AE6B-4810-89D5-CCE8D0C0E37D}" srcOrd="0" destOrd="0" presId="urn:microsoft.com/office/officeart/2005/8/layout/vList2"/>
    <dgm:cxn modelId="{B86B7356-00EA-4D65-B417-CFC7B4F5E065}" srcId="{1C424726-4696-4EC8-9354-CBA7B449E04B}" destId="{BE22D6B8-A30A-44A4-9AAD-2C355FB8C45E}" srcOrd="0" destOrd="0" parTransId="{60E06440-6964-4241-BB5D-435EB7E60996}" sibTransId="{17C46368-4FB3-4874-B2F2-4F57243278C7}"/>
    <dgm:cxn modelId="{CBA9C256-DC6A-4F16-8E6E-5F5E6839DDF0}" type="presOf" srcId="{1C424726-4696-4EC8-9354-CBA7B449E04B}" destId="{EF159FB5-83F5-466A-B0A0-C8C1B6A2F8E7}" srcOrd="0" destOrd="0" presId="urn:microsoft.com/office/officeart/2005/8/layout/vList2"/>
    <dgm:cxn modelId="{703EDA59-5EE7-4B1C-AAB7-2EC3C72B9E36}" type="presOf" srcId="{8DD199E3-555E-419E-9DC2-2DEFE5294EE3}" destId="{776BE7F6-EFC8-458A-B7B8-7E6A70C6BB7A}" srcOrd="0" destOrd="0" presId="urn:microsoft.com/office/officeart/2005/8/layout/vList2"/>
    <dgm:cxn modelId="{9633B9B4-850F-4E78-9AC3-3C7867CD38C5}" srcId="{756AC261-B799-4525-B64D-40EB7279B1B7}" destId="{1C424726-4696-4EC8-9354-CBA7B449E04B}" srcOrd="4" destOrd="0" parTransId="{2128C2C3-1177-49B0-9866-98BF88732089}" sibTransId="{158EBF6E-03D8-441D-B105-EDEBB6B3FCC1}"/>
    <dgm:cxn modelId="{7FE77DB9-EE1E-452D-9F5B-5F692A06CF90}" type="presOf" srcId="{DE60CE40-2F87-4C9F-AC2A-03EB8CFEFE47}" destId="{07AD80CC-45B2-4498-B1C2-8B6C1D434056}" srcOrd="0" destOrd="0" presId="urn:microsoft.com/office/officeart/2005/8/layout/vList2"/>
    <dgm:cxn modelId="{F3659FBC-7156-4227-9827-09A38DD6872A}" srcId="{756AC261-B799-4525-B64D-40EB7279B1B7}" destId="{8DD199E3-555E-419E-9DC2-2DEFE5294EE3}" srcOrd="2" destOrd="0" parTransId="{984BBB2C-F431-46DB-81D7-8B293F93DFD7}" sibTransId="{9893921E-28C8-45A9-9320-5962ACC2E230}"/>
    <dgm:cxn modelId="{684789CE-7785-4455-897E-7B4F84428DBE}" type="presOf" srcId="{BE22D6B8-A30A-44A4-9AAD-2C355FB8C45E}" destId="{D9356AA9-2DB2-4A8D-B591-B53517CA639D}" srcOrd="0" destOrd="0" presId="urn:microsoft.com/office/officeart/2005/8/layout/vList2"/>
    <dgm:cxn modelId="{CE7362E1-BDD4-4C5A-B1A8-EA58733FBA4E}" type="presOf" srcId="{34C571DF-107B-4864-8A06-14E4B40B2422}" destId="{BAE066AE-00B4-4A37-B31A-2CB94A61434E}" srcOrd="0" destOrd="0" presId="urn:microsoft.com/office/officeart/2005/8/layout/vList2"/>
    <dgm:cxn modelId="{2A6A20F7-07D2-4434-BDF2-C9DB4685B7C4}" srcId="{756AC261-B799-4525-B64D-40EB7279B1B7}" destId="{02B88A00-0661-46E0-8B05-E0183B996779}" srcOrd="3" destOrd="0" parTransId="{54DB88A4-5396-4FF4-85A1-6D0C16106D98}" sibTransId="{90E8E4C0-3169-47F1-92C3-C2AA65A5318F}"/>
    <dgm:cxn modelId="{475E5EFB-3667-4A80-B01B-A2EA33E40B86}" srcId="{756AC261-B799-4525-B64D-40EB7279B1B7}" destId="{DE60CE40-2F87-4C9F-AC2A-03EB8CFEFE47}" srcOrd="0" destOrd="0" parTransId="{3D5B7BF2-38CE-4A27-8245-1527AE8D0CEB}" sibTransId="{B8D9472E-ED1D-4F1B-9340-6D6030CFB9B2}"/>
    <dgm:cxn modelId="{06CE12EB-B1B7-48CE-96C4-330AC035ACFC}" type="presParOf" srcId="{8E76399B-D594-4DDE-808E-F526A95430DF}" destId="{07AD80CC-45B2-4498-B1C2-8B6C1D434056}" srcOrd="0" destOrd="0" presId="urn:microsoft.com/office/officeart/2005/8/layout/vList2"/>
    <dgm:cxn modelId="{48EB9F52-1C49-4B71-883A-E8F1A1C12057}" type="presParOf" srcId="{8E76399B-D594-4DDE-808E-F526A95430DF}" destId="{7DBEFDCF-BDB9-4063-AAB6-47F55BEDA35E}" srcOrd="1" destOrd="0" presId="urn:microsoft.com/office/officeart/2005/8/layout/vList2"/>
    <dgm:cxn modelId="{D92F1383-8444-4C4B-9EBB-42D68AB0E3B6}" type="presParOf" srcId="{8E76399B-D594-4DDE-808E-F526A95430DF}" destId="{BAE066AE-00B4-4A37-B31A-2CB94A61434E}" srcOrd="2" destOrd="0" presId="urn:microsoft.com/office/officeart/2005/8/layout/vList2"/>
    <dgm:cxn modelId="{2AC49374-70B6-491C-BC44-2533ADDFD02B}" type="presParOf" srcId="{8E76399B-D594-4DDE-808E-F526A95430DF}" destId="{74BA4DFE-2E58-40EA-8E07-F00501A9FAFB}" srcOrd="3" destOrd="0" presId="urn:microsoft.com/office/officeart/2005/8/layout/vList2"/>
    <dgm:cxn modelId="{35221689-DC77-4740-8BA4-7156A0BFF88E}" type="presParOf" srcId="{8E76399B-D594-4DDE-808E-F526A95430DF}" destId="{776BE7F6-EFC8-458A-B7B8-7E6A70C6BB7A}" srcOrd="4" destOrd="0" presId="urn:microsoft.com/office/officeart/2005/8/layout/vList2"/>
    <dgm:cxn modelId="{4BBA6D87-4A61-411D-8720-E2A63BD79A20}" type="presParOf" srcId="{8E76399B-D594-4DDE-808E-F526A95430DF}" destId="{F8E79B16-7768-4CFE-9339-A00E1612FB76}" srcOrd="5" destOrd="0" presId="urn:microsoft.com/office/officeart/2005/8/layout/vList2"/>
    <dgm:cxn modelId="{213026F1-591B-47C8-815E-874DF9D6CAE2}" type="presParOf" srcId="{8E76399B-D594-4DDE-808E-F526A95430DF}" destId="{9ABD66FA-AE6B-4810-89D5-CCE8D0C0E37D}" srcOrd="6" destOrd="0" presId="urn:microsoft.com/office/officeart/2005/8/layout/vList2"/>
    <dgm:cxn modelId="{ED644735-E8A8-432B-A606-4F6F4E122BF3}" type="presParOf" srcId="{8E76399B-D594-4DDE-808E-F526A95430DF}" destId="{3A161453-56E6-4AA6-9853-B490C5E5BDEF}" srcOrd="7" destOrd="0" presId="urn:microsoft.com/office/officeart/2005/8/layout/vList2"/>
    <dgm:cxn modelId="{165AADCD-42DB-43F9-99B2-124F8E78F11F}" type="presParOf" srcId="{8E76399B-D594-4DDE-808E-F526A95430DF}" destId="{EF159FB5-83F5-466A-B0A0-C8C1B6A2F8E7}" srcOrd="8" destOrd="0" presId="urn:microsoft.com/office/officeart/2005/8/layout/vList2"/>
    <dgm:cxn modelId="{7A6FF4BB-03D8-4C43-989B-AAE6908B38CC}" type="presParOf" srcId="{8E76399B-D594-4DDE-808E-F526A95430DF}" destId="{D9356AA9-2DB2-4A8D-B591-B53517CA639D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4F411-1F84-4AB3-BCB1-A4F521295BD3}">
      <dsp:nvSpPr>
        <dsp:cNvPr id="0" name=""/>
        <dsp:cNvSpPr/>
      </dsp:nvSpPr>
      <dsp:spPr>
        <a:xfrm>
          <a:off x="0" y="35205"/>
          <a:ext cx="8839200" cy="9638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Secondary oocyte </a:t>
          </a:r>
          <a:r>
            <a:rPr lang="en-US" sz="2500" kern="1200" dirty="0"/>
            <a:t>is expelled at ovulation from the ovarian follicle</a:t>
          </a:r>
        </a:p>
      </dsp:txBody>
      <dsp:txXfrm>
        <a:off x="47053" y="82258"/>
        <a:ext cx="8745094" cy="869784"/>
      </dsp:txXfrm>
    </dsp:sp>
    <dsp:sp modelId="{F303E2D0-7450-4471-929E-8D3E544D5CE6}">
      <dsp:nvSpPr>
        <dsp:cNvPr id="0" name=""/>
        <dsp:cNvSpPr/>
      </dsp:nvSpPr>
      <dsp:spPr>
        <a:xfrm>
          <a:off x="0" y="1071095"/>
          <a:ext cx="8839200" cy="13866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During ovulation, the fimbriated end of the uterine tube becomes closely applied to the ovary. </a:t>
          </a:r>
          <a:r>
            <a:rPr lang="en-US" sz="2500" b="1" kern="1200" dirty="0">
              <a:solidFill>
                <a:schemeClr val="tx1"/>
              </a:solidFill>
            </a:rPr>
            <a:t> </a:t>
          </a:r>
          <a:r>
            <a:rPr lang="en-US" sz="2500" b="1" i="1" kern="1200" dirty="0">
              <a:solidFill>
                <a:schemeClr val="tx1"/>
              </a:solidFill>
            </a:rPr>
            <a:t>Fimbriae </a:t>
          </a:r>
          <a:r>
            <a:rPr lang="en-US" sz="2500" kern="1200" dirty="0"/>
            <a:t>move back and forth over the ovary. </a:t>
          </a:r>
        </a:p>
      </dsp:txBody>
      <dsp:txXfrm>
        <a:off x="67690" y="1138785"/>
        <a:ext cx="8703820" cy="1251252"/>
      </dsp:txXfrm>
    </dsp:sp>
    <dsp:sp modelId="{37BAE685-393E-4179-98CE-11870C3F0E6E}">
      <dsp:nvSpPr>
        <dsp:cNvPr id="0" name=""/>
        <dsp:cNvSpPr/>
      </dsp:nvSpPr>
      <dsp:spPr>
        <a:xfrm>
          <a:off x="0" y="2529728"/>
          <a:ext cx="8839200" cy="13866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Sweeping action of the fimbriae and fluid currents produced by the cilia of the mucosal cells  </a:t>
          </a:r>
          <a:r>
            <a:rPr lang="en-US" sz="2400" kern="1200" dirty="0"/>
            <a:t>"sweep" the secondary oocyte into the infundibulum.</a:t>
          </a:r>
        </a:p>
      </dsp:txBody>
      <dsp:txXfrm>
        <a:off x="67690" y="2597418"/>
        <a:ext cx="8703820" cy="1251252"/>
      </dsp:txXfrm>
    </dsp:sp>
    <dsp:sp modelId="{9C1EF802-1B11-4F8B-BE90-2C3114751A8D}">
      <dsp:nvSpPr>
        <dsp:cNvPr id="0" name=""/>
        <dsp:cNvSpPr/>
      </dsp:nvSpPr>
      <dsp:spPr>
        <a:xfrm>
          <a:off x="0" y="3988361"/>
          <a:ext cx="8839200" cy="138663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Oocyte passes into the ampulla, </a:t>
          </a:r>
          <a:r>
            <a:rPr lang="en-US" sz="2500" b="1" kern="1200" dirty="0">
              <a:solidFill>
                <a:schemeClr val="tx1"/>
              </a:solidFill>
            </a:rPr>
            <a:t>mainly as the result of </a:t>
          </a:r>
          <a:r>
            <a:rPr lang="en-US" sz="2500" b="1" i="1" kern="1200" dirty="0">
              <a:solidFill>
                <a:schemeClr val="tx1"/>
              </a:solidFill>
            </a:rPr>
            <a:t>peristalsis</a:t>
          </a:r>
          <a:r>
            <a:rPr lang="en-US" sz="2500" b="1" kern="1200" dirty="0">
              <a:solidFill>
                <a:schemeClr val="tx1"/>
              </a:solidFill>
            </a:rPr>
            <a:t>-movements of the wall of the tube</a:t>
          </a:r>
          <a:r>
            <a:rPr lang="en-US" sz="2500" kern="1200" dirty="0">
              <a:solidFill>
                <a:schemeClr val="tx1"/>
              </a:solidFill>
            </a:rPr>
            <a:t> </a:t>
          </a:r>
        </a:p>
      </dsp:txBody>
      <dsp:txXfrm>
        <a:off x="67690" y="4056051"/>
        <a:ext cx="8703820" cy="1251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30DF5-56ED-492B-9646-F8A8E7E27018}">
      <dsp:nvSpPr>
        <dsp:cNvPr id="0" name=""/>
        <dsp:cNvSpPr/>
      </dsp:nvSpPr>
      <dsp:spPr>
        <a:xfrm>
          <a:off x="0" y="0"/>
          <a:ext cx="8229600" cy="1216800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1. Capacitation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59399" y="59399"/>
        <a:ext cx="8110802" cy="1098002"/>
      </dsp:txXfrm>
    </dsp:sp>
    <dsp:sp modelId="{1FCED7B6-081C-4E29-A761-DE027350BC90}">
      <dsp:nvSpPr>
        <dsp:cNvPr id="0" name=""/>
        <dsp:cNvSpPr/>
      </dsp:nvSpPr>
      <dsp:spPr>
        <a:xfrm>
          <a:off x="0" y="1404081"/>
          <a:ext cx="8229600" cy="1216800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2. Acrosome reaction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59399" y="1463480"/>
        <a:ext cx="81108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CC85E-C858-469E-8D64-3A46D2956845}">
      <dsp:nvSpPr>
        <dsp:cNvPr id="0" name=""/>
        <dsp:cNvSpPr/>
      </dsp:nvSpPr>
      <dsp:spPr>
        <a:xfrm>
          <a:off x="5" y="3115"/>
          <a:ext cx="8305788" cy="7284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Phase 1 </a:t>
          </a:r>
          <a:r>
            <a:rPr lang="en-US" sz="2800" kern="1200" dirty="0">
              <a:solidFill>
                <a:schemeClr val="tx1"/>
              </a:solidFill>
            </a:rPr>
            <a:t>Penetration of corona radiata</a:t>
          </a:r>
        </a:p>
      </dsp:txBody>
      <dsp:txXfrm>
        <a:off x="21341" y="24451"/>
        <a:ext cx="8263116" cy="685780"/>
      </dsp:txXfrm>
    </dsp:sp>
    <dsp:sp modelId="{B8569CA6-19C1-49E0-957F-42AED9CD6B38}">
      <dsp:nvSpPr>
        <dsp:cNvPr id="0" name=""/>
        <dsp:cNvSpPr/>
      </dsp:nvSpPr>
      <dsp:spPr>
        <a:xfrm rot="5400000">
          <a:off x="4016315" y="749779"/>
          <a:ext cx="273169" cy="327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4054560" y="777096"/>
        <a:ext cx="196681" cy="191218"/>
      </dsp:txXfrm>
    </dsp:sp>
    <dsp:sp modelId="{7AC7022C-98CA-4FA7-9694-BA47D7629D66}">
      <dsp:nvSpPr>
        <dsp:cNvPr id="0" name=""/>
        <dsp:cNvSpPr/>
      </dsp:nvSpPr>
      <dsp:spPr>
        <a:xfrm>
          <a:off x="5" y="1095794"/>
          <a:ext cx="8305788" cy="7284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Phase 2 </a:t>
          </a:r>
          <a:r>
            <a:rPr lang="en-US" sz="2800" kern="1200" dirty="0">
              <a:solidFill>
                <a:schemeClr val="tx1"/>
              </a:solidFill>
            </a:rPr>
            <a:t>Penetration of zona pellucida</a:t>
          </a:r>
        </a:p>
      </dsp:txBody>
      <dsp:txXfrm>
        <a:off x="21341" y="1117130"/>
        <a:ext cx="8263116" cy="685780"/>
      </dsp:txXfrm>
    </dsp:sp>
    <dsp:sp modelId="{8562419D-3A8E-42DF-B869-EA0366D67C42}">
      <dsp:nvSpPr>
        <dsp:cNvPr id="0" name=""/>
        <dsp:cNvSpPr/>
      </dsp:nvSpPr>
      <dsp:spPr>
        <a:xfrm rot="5400017">
          <a:off x="4008315" y="1853121"/>
          <a:ext cx="289163" cy="327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054556" y="1872442"/>
        <a:ext cx="196681" cy="202414"/>
      </dsp:txXfrm>
    </dsp:sp>
    <dsp:sp modelId="{5EC06442-F704-4767-9804-CF89E048701D}">
      <dsp:nvSpPr>
        <dsp:cNvPr id="0" name=""/>
        <dsp:cNvSpPr/>
      </dsp:nvSpPr>
      <dsp:spPr>
        <a:xfrm>
          <a:off x="0" y="2209799"/>
          <a:ext cx="8305788" cy="7284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Phase 3 </a:t>
          </a:r>
          <a:r>
            <a:rPr lang="en-US" sz="2800" kern="1200" dirty="0">
              <a:solidFill>
                <a:schemeClr val="tx1"/>
              </a:solidFill>
            </a:rPr>
            <a:t>Fusion of oocyte and sperm cell membrane</a:t>
          </a:r>
        </a:p>
      </dsp:txBody>
      <dsp:txXfrm>
        <a:off x="21336" y="2231135"/>
        <a:ext cx="8263116" cy="685780"/>
      </dsp:txXfrm>
    </dsp:sp>
    <dsp:sp modelId="{C73839B3-A339-43C6-A122-A3F166011504}">
      <dsp:nvSpPr>
        <dsp:cNvPr id="0" name=""/>
        <dsp:cNvSpPr/>
      </dsp:nvSpPr>
      <dsp:spPr>
        <a:xfrm rot="5399982">
          <a:off x="4024309" y="2945800"/>
          <a:ext cx="257175" cy="327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4054556" y="2981114"/>
        <a:ext cx="196681" cy="180023"/>
      </dsp:txXfrm>
    </dsp:sp>
    <dsp:sp modelId="{64F38123-34B7-4AB7-98B6-593CA0DB4679}">
      <dsp:nvSpPr>
        <dsp:cNvPr id="0" name=""/>
        <dsp:cNvSpPr/>
      </dsp:nvSpPr>
      <dsp:spPr>
        <a:xfrm>
          <a:off x="5" y="3281152"/>
          <a:ext cx="8305788" cy="7284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Phase 4 </a:t>
          </a:r>
          <a:r>
            <a:rPr lang="en-US" sz="2800" kern="1200" dirty="0">
              <a:solidFill>
                <a:schemeClr val="tx1"/>
              </a:solidFill>
            </a:rPr>
            <a:t>Formation of male and female pronuclei</a:t>
          </a:r>
        </a:p>
      </dsp:txBody>
      <dsp:txXfrm>
        <a:off x="21341" y="3302488"/>
        <a:ext cx="8263116" cy="685780"/>
      </dsp:txXfrm>
    </dsp:sp>
    <dsp:sp modelId="{C52F3507-06D0-48B5-A92D-33F357087CC9}">
      <dsp:nvSpPr>
        <dsp:cNvPr id="0" name=""/>
        <dsp:cNvSpPr/>
      </dsp:nvSpPr>
      <dsp:spPr>
        <a:xfrm rot="5400000">
          <a:off x="4016315" y="4027816"/>
          <a:ext cx="273169" cy="3278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4054560" y="4055133"/>
        <a:ext cx="196681" cy="191218"/>
      </dsp:txXfrm>
    </dsp:sp>
    <dsp:sp modelId="{6622734D-EBBB-45A6-9367-3A2BF6567B0A}">
      <dsp:nvSpPr>
        <dsp:cNvPr id="0" name=""/>
        <dsp:cNvSpPr/>
      </dsp:nvSpPr>
      <dsp:spPr>
        <a:xfrm>
          <a:off x="5" y="4373831"/>
          <a:ext cx="8305788" cy="7284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/>
              </a:solidFill>
            </a:rPr>
            <a:t>Phase 5  </a:t>
          </a:r>
          <a:r>
            <a:rPr lang="en-US" sz="2900" kern="1200" dirty="0">
              <a:solidFill>
                <a:schemeClr val="tx1"/>
              </a:solidFill>
            </a:rPr>
            <a:t>Membranes of the pronuclei break down</a:t>
          </a:r>
        </a:p>
      </dsp:txBody>
      <dsp:txXfrm>
        <a:off x="21341" y="4395167"/>
        <a:ext cx="8263116" cy="685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D80CC-45B2-4498-B1C2-8B6C1D434056}">
      <dsp:nvSpPr>
        <dsp:cNvPr id="0" name=""/>
        <dsp:cNvSpPr/>
      </dsp:nvSpPr>
      <dsp:spPr>
        <a:xfrm>
          <a:off x="0" y="0"/>
          <a:ext cx="8229600" cy="8649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Stimulates the secondary oocyte to </a:t>
          </a:r>
          <a:r>
            <a:rPr lang="en-US" sz="2400" b="1" kern="1200" dirty="0">
              <a:solidFill>
                <a:schemeClr val="tx1"/>
              </a:solidFill>
            </a:rPr>
            <a:t>complete Meiosis.</a:t>
          </a:r>
        </a:p>
      </dsp:txBody>
      <dsp:txXfrm>
        <a:off x="42222" y="42222"/>
        <a:ext cx="8145156" cy="780472"/>
      </dsp:txXfrm>
    </dsp:sp>
    <dsp:sp modelId="{BAE066AE-00B4-4A37-B31A-2CB94A61434E}">
      <dsp:nvSpPr>
        <dsp:cNvPr id="0" name=""/>
        <dsp:cNvSpPr/>
      </dsp:nvSpPr>
      <dsp:spPr>
        <a:xfrm>
          <a:off x="0" y="713957"/>
          <a:ext cx="8229600" cy="7868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Restores the </a:t>
          </a:r>
          <a:r>
            <a:rPr lang="en-US" sz="2400" b="1" kern="1200" dirty="0">
              <a:solidFill>
                <a:schemeClr val="tx1"/>
              </a:solidFill>
            </a:rPr>
            <a:t>normal diploid number </a:t>
          </a:r>
          <a:r>
            <a:rPr lang="en-US" sz="2400" kern="1200" dirty="0"/>
            <a:t>of chromosomes (46).</a:t>
          </a:r>
        </a:p>
      </dsp:txBody>
      <dsp:txXfrm>
        <a:off x="38413" y="752370"/>
        <a:ext cx="8152774" cy="710064"/>
      </dsp:txXfrm>
    </dsp:sp>
    <dsp:sp modelId="{776BE7F6-EFC8-458A-B7B8-7E6A70C6BB7A}">
      <dsp:nvSpPr>
        <dsp:cNvPr id="0" name=""/>
        <dsp:cNvSpPr/>
      </dsp:nvSpPr>
      <dsp:spPr>
        <a:xfrm>
          <a:off x="0" y="1457859"/>
          <a:ext cx="8229600" cy="11383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Results in </a:t>
          </a:r>
          <a:r>
            <a:rPr lang="en-US" sz="2400" b="1" kern="1200" dirty="0">
              <a:solidFill>
                <a:schemeClr val="tx1"/>
              </a:solidFill>
            </a:rPr>
            <a:t>variation of human species </a:t>
          </a:r>
          <a:r>
            <a:rPr lang="en-US" sz="2400" kern="1200" dirty="0"/>
            <a:t>as maternal and paternal chromosomes intermingle.</a:t>
          </a:r>
        </a:p>
      </dsp:txBody>
      <dsp:txXfrm>
        <a:off x="55572" y="1513431"/>
        <a:ext cx="8118456" cy="1027246"/>
      </dsp:txXfrm>
    </dsp:sp>
    <dsp:sp modelId="{9ABD66FA-AE6B-4810-89D5-CCE8D0C0E37D}">
      <dsp:nvSpPr>
        <dsp:cNvPr id="0" name=""/>
        <dsp:cNvSpPr/>
      </dsp:nvSpPr>
      <dsp:spPr>
        <a:xfrm>
          <a:off x="0" y="2590800"/>
          <a:ext cx="8229600" cy="15993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Embryo contains </a:t>
          </a:r>
          <a:r>
            <a:rPr lang="en-US" sz="2400" b="1" kern="1200" dirty="0">
              <a:solidFill>
                <a:schemeClr val="tx1"/>
              </a:solidFill>
            </a:rPr>
            <a:t>only maternal mitochondria </a:t>
          </a:r>
          <a:r>
            <a:rPr lang="en-US" sz="2400" kern="1200" dirty="0"/>
            <a:t>because the sperm mitochondria are dispersed into the egg cytoplasm and discarded.</a:t>
          </a:r>
        </a:p>
      </dsp:txBody>
      <dsp:txXfrm>
        <a:off x="78073" y="2668873"/>
        <a:ext cx="8073454" cy="1443181"/>
      </dsp:txXfrm>
    </dsp:sp>
    <dsp:sp modelId="{EF159FB5-83F5-466A-B0A0-C8C1B6A2F8E7}">
      <dsp:nvSpPr>
        <dsp:cNvPr id="0" name=""/>
        <dsp:cNvSpPr/>
      </dsp:nvSpPr>
      <dsp:spPr>
        <a:xfrm>
          <a:off x="0" y="4191005"/>
          <a:ext cx="8229600" cy="12175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Determines the </a:t>
          </a:r>
          <a:r>
            <a:rPr lang="en-US" sz="2400" b="1" kern="1200" dirty="0">
              <a:solidFill>
                <a:schemeClr val="tx1"/>
              </a:solidFill>
            </a:rPr>
            <a:t>sex of the embryo</a:t>
          </a:r>
          <a:br>
            <a:rPr lang="en-US" sz="2400" kern="1200" dirty="0">
              <a:solidFill>
                <a:srgbClr val="CC3399"/>
              </a:solidFill>
            </a:rPr>
          </a:br>
          <a:r>
            <a:rPr lang="en-US" sz="500" kern="1200" dirty="0"/>
            <a:t>.</a:t>
          </a:r>
        </a:p>
      </dsp:txBody>
      <dsp:txXfrm>
        <a:off x="59438" y="4250443"/>
        <a:ext cx="8110724" cy="1098713"/>
      </dsp:txXfrm>
    </dsp:sp>
    <dsp:sp modelId="{D9356AA9-2DB2-4A8D-B591-B53517CA639D}">
      <dsp:nvSpPr>
        <dsp:cNvPr id="0" name=""/>
        <dsp:cNvSpPr/>
      </dsp:nvSpPr>
      <dsp:spPr>
        <a:xfrm>
          <a:off x="0" y="5933396"/>
          <a:ext cx="822960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200" kern="1200" dirty="0"/>
        </a:p>
      </dsp:txBody>
      <dsp:txXfrm>
        <a:off x="0" y="5933396"/>
        <a:ext cx="8229600" cy="46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D9D83-BD0D-4E4A-A10A-7085F8AB3397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8F5A6-4E3F-479D-BE69-5A43FB0EF3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00744-AC93-4298-9CB7-CC401410ABCD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E924B-647E-4C04-8932-E515AB078F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omalindafertility.com/lost-fallopian-tubes-not-pregnancy-hope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recommended for women who wish to get pregnant but have damaged or blocked fallopian tubes that cannot be treated. Even in instances where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woman no longer has fallopian tubes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she may be able to get pregnant through IVF. This is because during an IVF procedure, a fertilized egg at the embryo stage is placed directly into a woman’s uterus, bypassing the need for the sperm and egg to travel to the fallopian tubes or of a resulting embryo to travel to the uterus.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E924B-647E-4C04-8932-E515AB078F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4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 birth rate for male subfertility was significantly lower compared to unexplained subfertility and tubal pathology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Advancing female age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 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unfavourable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on the success rate of IVF for all subfertility causes.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Smoking and overweight during IVF treatment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deteriorating effects on the live birth rates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Women who smoked had a significantly higher abortion rate than non-smoking women. Furthermore the effect of smoking was comparable to an increase in female age with 10 years, from age 20 to 30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E924B-647E-4C04-8932-E515AB078F8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2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0630F-D237-4948-ADE9-66C3540D05DE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BFE8B-3643-4A16-B7A8-DC2B2F6255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14A449-1458-407A-8624-2CC23E85E1E8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4F411-0C68-4F5C-A939-750F262AE2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5E1258-8448-4638-BF29-DB3E275F79C4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3E684-4E4D-4D8F-B606-96ACB69CB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01F22C-CC44-48D0-BDFB-BF5985E83F05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1E5D6-3AEB-4476-8290-489922E6ED24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DFF78F-8FAE-45F5-87F9-E0C692719B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1B241-0EB7-4629-B262-0394A942B967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59807-4E02-4090-954C-8862AE3800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6B634F-7E36-4F3D-9ACE-EC02E50D0CD1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91A49-D5F3-4578-872E-65604690CD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6D5AD-6C9F-4E1F-B626-751293D5C63B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004BE-0912-48C1-A9DA-82B185A613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B625E7-27CC-4DA6-A008-CB00287D933B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B39B-E19B-4684-B84C-73DF500C5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6F8FC-B7BB-4CAB-A507-7A78D26CED12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349AB-2C45-4CA2-9222-EAC2086D3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1B8C0-47A9-434A-877C-77F7D0A0C2D6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72ADC-6BDA-4F21-BCE5-91C08D5004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F83F5F-AEDA-455A-B4D2-47AD59329E2A}" type="datetimeFigureOut">
              <a:rPr lang="en-US" smtClean="0"/>
              <a:pPr>
                <a:defRPr/>
              </a:pPr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3EE5A7-3B9C-4286-91B6-CD02380A3E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9144000" cy="36512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5596171" y="28576"/>
            <a:ext cx="27093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</a:rPr>
              <a:t>The Rawalpindi Medical University</a:t>
            </a:r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9" name="Picture 2" descr="https://lh3.googleusercontent.com/2AGFDUBdvE03m-vmYY595zn1X-ZIEjdnkL5qog23V2OVDgW30mZmQUAlAG2Pf4QFVuhbl07-_SMIzZnQHuujJi-bCJKNVvcN9qyxRnPVU3Dt2F5B9r3jTV-fb4k0B3O1i0xZHLQseNxWUbWmsso0I9ZtjjFpFjeLhh9uhi0B3rrAA0dFy4MhpyMRqo8S-DSjNSY_nXkKhc_PWQcqHpysHxPBef9Z1hxpHeR7HRXYIWspPCb2AtMxgJ79dfWELgk_m-M9H4hZAm683J0t6hFZWTARYxq9mFz2j33RPmKCVor8J5IEdnNdSQbpLgWKHDKmphIKL8-16nXkpB3NYu_kxj6InVdN1oKEMvDawQ4IX3s1XYmUOfsxW_rMM8GMA01HbzP9Ksi1kwc7OYwo1eqxS-pY-lpkW6-Qw6BR0oMA378AgBm6cnJ02elMQLI6lHYu0ZBRtcjNv8yKbOKiZSegE50Eezc7elBHkzjw0Xu7sRnHeISjCV96XizFXpzLEOzsFzcK4zA4h4KdJaKmREbxLFxT7mWkOtSyICdVDBTx7q2RxYnzHuGy8xrE6p6VbEYM78rYdt_o-msbsWWLE_qC8JMhWKo2xE4VWU-Git4E1QUSus_a0_WVSPFbFhLl2AhV4jL4N2IwQ2NNlLRwSgMNraj_71HXmrY=s787-no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 t="7560" r="11351" b="8024"/>
          <a:stretch/>
        </p:blipFill>
        <p:spPr bwMode="auto">
          <a:xfrm>
            <a:off x="8336047" y="44451"/>
            <a:ext cx="577217" cy="5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humrep/deh89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 Bismill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600200"/>
            <a:ext cx="4048991" cy="35209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2BB2-DC4D-4F01-86ED-F93226BC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2209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/>
              <a:t>Spermatozoa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are not able to fertilize the oocyte immediately upon arrival in the female genital tract but must undergo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54AB13-3443-4CC8-9475-68CF0D8216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722511"/>
              </p:ext>
            </p:extLst>
          </p:nvPr>
        </p:nvGraphicFramePr>
        <p:xfrm>
          <a:off x="457200" y="3505200"/>
          <a:ext cx="8229600" cy="262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CE09319C-ACC2-983D-78DB-0C898AB555D2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Spermaozoa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477FE-2806-7102-EC89-8F0391CBC438}"/>
              </a:ext>
            </a:extLst>
          </p:cNvPr>
          <p:cNvSpPr/>
          <p:nvPr/>
        </p:nvSpPr>
        <p:spPr>
          <a:xfrm>
            <a:off x="-7716" y="6350"/>
            <a:ext cx="3589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Core </a:t>
            </a:r>
            <a:r>
              <a:rPr lang="en-US" sz="2400" b="1" dirty="0" err="1"/>
              <a:t>Core</a:t>
            </a:r>
            <a:r>
              <a:rPr lang="en-US" sz="2400" b="1" dirty="0"/>
              <a:t> Knowledge</a:t>
            </a:r>
          </a:p>
          <a:p>
            <a:r>
              <a:rPr lang="en-US" sz="2400" b="1" dirty="0" err="1"/>
              <a:t>nowledge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0378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424F-0814-4788-A84A-B8940B62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b="1" dirty="0"/>
              <a:t>Capacitation:</a:t>
            </a:r>
            <a:br>
              <a:rPr lang="en-US" altLang="en-US" sz="4000" dirty="0"/>
            </a:br>
            <a:r>
              <a:rPr lang="en-US" altLang="en-US" sz="3600" b="1" dirty="0"/>
              <a:t>Period of conditioning in the female genital tract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DBF86-A5CA-44C7-9C02-66F0CE576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en-US" sz="3800" dirty="0"/>
              <a:t>  It takes </a:t>
            </a:r>
            <a:r>
              <a:rPr lang="en-US" altLang="en-US" sz="3800" b="1" dirty="0"/>
              <a:t>5-7 hours </a:t>
            </a:r>
            <a:r>
              <a:rPr lang="en-US" altLang="en-US" sz="3800" dirty="0"/>
              <a:t>and sperms become more </a:t>
            </a:r>
            <a:r>
              <a:rPr lang="en-US" altLang="en-US" sz="3800" b="1" dirty="0"/>
              <a:t>active</a:t>
            </a:r>
            <a:r>
              <a:rPr lang="en-US" altLang="en-US" sz="3800" dirty="0"/>
              <a:t>.</a:t>
            </a:r>
          </a:p>
          <a:p>
            <a:r>
              <a:rPr lang="en-US" altLang="en-US" sz="3800" dirty="0"/>
              <a:t> It occurs in the </a:t>
            </a:r>
            <a:r>
              <a:rPr lang="en-US" altLang="en-US" sz="3800" b="1" dirty="0"/>
              <a:t>uterus</a:t>
            </a:r>
            <a:r>
              <a:rPr lang="en-US" altLang="en-US" sz="3800" dirty="0">
                <a:solidFill>
                  <a:srgbClr val="7030A0"/>
                </a:solidFill>
              </a:rPr>
              <a:t> </a:t>
            </a:r>
            <a:r>
              <a:rPr lang="en-US" altLang="en-US" sz="3800" dirty="0"/>
              <a:t>and </a:t>
            </a:r>
            <a:r>
              <a:rPr lang="en-US" altLang="en-US" sz="3800" b="1" dirty="0"/>
              <a:t>oviducts.</a:t>
            </a:r>
            <a:r>
              <a:rPr lang="en-US" altLang="en-US" sz="3800" dirty="0"/>
              <a:t> </a:t>
            </a:r>
          </a:p>
          <a:p>
            <a:r>
              <a:rPr lang="en-US" altLang="en-US" sz="3800" dirty="0"/>
              <a:t>Epithelial interaction</a:t>
            </a:r>
          </a:p>
          <a:p>
            <a:r>
              <a:rPr lang="en-US" altLang="en-US" sz="3800" dirty="0"/>
              <a:t> </a:t>
            </a:r>
            <a:r>
              <a:rPr lang="en-US" altLang="en-US" sz="3800" b="1" dirty="0"/>
              <a:t>Removal of glycoprotein and a seminal plasma protein </a:t>
            </a:r>
            <a:r>
              <a:rPr lang="en-US" altLang="en-US" sz="3800" dirty="0"/>
              <a:t>from the plasma membrane that overlies acrosomal region of the spermatozoa</a:t>
            </a:r>
          </a:p>
          <a:p>
            <a:r>
              <a:rPr lang="en-US" altLang="en-US" sz="3800" dirty="0"/>
              <a:t>Acrosomal reaction cannot occur until capacitation has occurred</a:t>
            </a:r>
            <a:r>
              <a:rPr lang="en-US" altLang="en-US" sz="2100" dirty="0"/>
              <a:t>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4594CC-7AC9-8B7A-714D-DB60934247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437"/>
          <a:stretch/>
        </p:blipFill>
        <p:spPr>
          <a:xfrm>
            <a:off x="4953000" y="1685926"/>
            <a:ext cx="4038600" cy="48974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8A73DC-3204-D20C-E5F3-D0452E27E6EA}"/>
              </a:ext>
            </a:extLst>
          </p:cNvPr>
          <p:cNvSpPr/>
          <p:nvPr/>
        </p:nvSpPr>
        <p:spPr>
          <a:xfrm>
            <a:off x="-7716" y="6350"/>
            <a:ext cx="31319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</a:rPr>
              <a:t>Core Knowledge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4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CBCA-1B64-429B-BFED-B1E020EC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Acrosome reaction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50A69-0A9F-4754-A581-C56D05A26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Occurs after binding the zona pellucida </a:t>
            </a:r>
          </a:p>
          <a:p>
            <a:r>
              <a:rPr lang="en-US" dirty="0"/>
              <a:t>Induced by </a:t>
            </a:r>
            <a:r>
              <a:rPr lang="en-US" b="1" dirty="0"/>
              <a:t>zona proteins</a:t>
            </a:r>
          </a:p>
          <a:p>
            <a:r>
              <a:rPr lang="en-US" b="1" dirty="0"/>
              <a:t>Multiple point fusions </a:t>
            </a:r>
            <a:r>
              <a:rPr lang="en-US" dirty="0"/>
              <a:t>of sperm plasma membrane and external acrosomal membrane occurs-breakdown -</a:t>
            </a:r>
            <a:r>
              <a:rPr lang="en-US" b="1" dirty="0"/>
              <a:t>apertures </a:t>
            </a:r>
          </a:p>
          <a:p>
            <a:r>
              <a:rPr lang="en-US" dirty="0"/>
              <a:t> release of enzymes needed to penetrate the zona pellucida</a:t>
            </a:r>
          </a:p>
          <a:p>
            <a:r>
              <a:rPr lang="en-US" dirty="0"/>
              <a:t>Enzymes 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3399"/>
                </a:solidFill>
              </a:rPr>
              <a:t>         </a:t>
            </a:r>
            <a:r>
              <a:rPr lang="en-US" b="1" dirty="0"/>
              <a:t>Acrosine </a:t>
            </a:r>
          </a:p>
          <a:p>
            <a:pPr marL="0" indent="0">
              <a:buNone/>
            </a:pPr>
            <a:r>
              <a:rPr lang="en-US" b="1" dirty="0"/>
              <a:t>         Trypsin like substance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B728E8-F768-05E7-3B55-6889AB364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0200"/>
            <a:ext cx="4038600" cy="472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23C1D7-8C86-5F9A-F704-90F022BDDFA4}"/>
              </a:ext>
            </a:extLst>
          </p:cNvPr>
          <p:cNvSpPr/>
          <p:nvPr/>
        </p:nvSpPr>
        <p:spPr>
          <a:xfrm>
            <a:off x="-7716" y="6350"/>
            <a:ext cx="3589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Horizontal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48138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04B2-FFD5-4095-BF70-F620B9EC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Fertilization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AEAED-CECF-49D6-A879-9C353D701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r>
              <a:rPr lang="en-US" altLang="en-US" dirty="0"/>
              <a:t>It is the process by which male and female gametes fuse, occurs in the </a:t>
            </a:r>
            <a:r>
              <a:rPr lang="en-US" altLang="en-US" b="1" dirty="0"/>
              <a:t>ampullary </a:t>
            </a:r>
            <a:r>
              <a:rPr lang="en-US" altLang="en-US" dirty="0"/>
              <a:t>region of the uterine tube.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EA8449-2A51-125C-2512-B5AD8B3195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62400" y="1727824"/>
            <a:ext cx="5038066" cy="41880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8DD4B0-2AD1-B1EC-1F57-1FDAAD775250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76162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0CD6-A742-E0EB-5018-0D7541DE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Fertilization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D86C3-052A-2B08-9DB0-2D5A3E3641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Fertilization is a complex sequence of coordinated molecular events that begins with </a:t>
            </a:r>
            <a:r>
              <a:rPr lang="en-US" sz="3200" b="1" dirty="0"/>
              <a:t>contac</a:t>
            </a:r>
            <a:r>
              <a:rPr lang="en-US" sz="3200" dirty="0">
                <a:solidFill>
                  <a:srgbClr val="CC3399"/>
                </a:solidFill>
              </a:rPr>
              <a:t>t</a:t>
            </a:r>
            <a:r>
              <a:rPr lang="en-US" sz="3200" dirty="0"/>
              <a:t> between a </a:t>
            </a:r>
            <a:r>
              <a:rPr lang="en-US" sz="3200" b="1" dirty="0"/>
              <a:t>sperm</a:t>
            </a:r>
            <a:r>
              <a:rPr lang="en-US" sz="3200" dirty="0"/>
              <a:t> and an</a:t>
            </a:r>
            <a:r>
              <a:rPr lang="en-US" sz="3200" b="1" dirty="0"/>
              <a:t> oocyte </a:t>
            </a:r>
            <a:r>
              <a:rPr lang="en-US" sz="3200" dirty="0"/>
              <a:t>and ends with the </a:t>
            </a:r>
            <a:r>
              <a:rPr lang="en-US" sz="3200" b="1" dirty="0"/>
              <a:t>intermingling</a:t>
            </a:r>
            <a:r>
              <a:rPr lang="en-US" sz="3200" dirty="0"/>
              <a:t> of </a:t>
            </a:r>
            <a:r>
              <a:rPr lang="en-US" sz="3200" b="1" dirty="0"/>
              <a:t>maternal and paternal chromosomes </a:t>
            </a:r>
            <a:r>
              <a:rPr lang="en-US" sz="3200" dirty="0"/>
              <a:t>at metaphase of the first mitotic division of the zygote, a unicellular embryo.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F3066-9750-4CD2-2DC2-716FF929BAF4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2534E9C-A4C2-6F88-C63E-DAAFE5102A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70091"/>
            <a:ext cx="4393692" cy="4273509"/>
          </a:xfrm>
        </p:spPr>
      </p:pic>
    </p:spTree>
    <p:extLst>
      <p:ext uri="{BB962C8B-B14F-4D97-AF65-F5344CB8AC3E}">
        <p14:creationId xmlns:p14="http://schemas.microsoft.com/office/powerpoint/2010/main" val="347754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92D-2674-43A3-B6C3-0FC4D760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Phases of fertilization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CD6837C-DB5D-48B8-A3E1-3CB3D453D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899162"/>
              </p:ext>
            </p:extLst>
          </p:nvPr>
        </p:nvGraphicFramePr>
        <p:xfrm>
          <a:off x="381000" y="1600200"/>
          <a:ext cx="8305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5AC026-4846-6129-A6B5-35476433851B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763883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2A90-458F-44A6-96C7-0B8045A5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PHASE 1 </a:t>
            </a:r>
            <a:r>
              <a:rPr lang="en-US" dirty="0"/>
              <a:t>- </a:t>
            </a:r>
            <a:r>
              <a:rPr lang="en-US" b="1" dirty="0"/>
              <a:t>Penetration of Corona Radiata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D12AA-9F1B-4EF7-B7B6-5B52FAEB5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dirty="0"/>
              <a:t>Ejaculation contain </a:t>
            </a:r>
            <a:r>
              <a:rPr lang="en-US" altLang="en-US" dirty="0">
                <a:solidFill>
                  <a:srgbClr val="CC3399"/>
                </a:solidFill>
              </a:rPr>
              <a:t>300 million </a:t>
            </a:r>
            <a:r>
              <a:rPr lang="en-US" altLang="en-US" dirty="0"/>
              <a:t>sperm and  only </a:t>
            </a:r>
            <a:r>
              <a:rPr lang="en-US" altLang="en-US" dirty="0">
                <a:solidFill>
                  <a:srgbClr val="CC3399"/>
                </a:solidFill>
              </a:rPr>
              <a:t>300 to 500 </a:t>
            </a:r>
            <a:r>
              <a:rPr lang="en-US" altLang="en-US" dirty="0"/>
              <a:t>reach fallopian tube and only one fertilizes the egg</a:t>
            </a:r>
          </a:p>
          <a:p>
            <a:r>
              <a:rPr lang="en-US" altLang="en-US" dirty="0"/>
              <a:t>Capacitated sperms can  pass freely through corona cells by  </a:t>
            </a:r>
            <a:r>
              <a:rPr lang="en-US" altLang="en-US" b="1" dirty="0"/>
              <a:t>hyaluronidase</a:t>
            </a:r>
            <a:r>
              <a:rPr lang="en-US" altLang="en-US" dirty="0"/>
              <a:t> from acrosome</a:t>
            </a:r>
          </a:p>
          <a:p>
            <a:r>
              <a:rPr lang="en-US" altLang="en-US" b="1" dirty="0"/>
              <a:t>Tubal mucosal enzymes </a:t>
            </a:r>
            <a:r>
              <a:rPr lang="en-US" altLang="en-US" dirty="0"/>
              <a:t>assist in dispersal</a:t>
            </a:r>
          </a:p>
          <a:p>
            <a:r>
              <a:rPr lang="en-US" altLang="en-US" b="1" dirty="0"/>
              <a:t>Movement of tail </a:t>
            </a:r>
            <a:r>
              <a:rPr lang="en-US" altLang="en-US" dirty="0"/>
              <a:t>of sperm</a:t>
            </a:r>
          </a:p>
          <a:p>
            <a:r>
              <a:rPr lang="en-US" altLang="en-US" dirty="0"/>
              <a:t>Other sperms aid in penetrating barrier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6CED7-D491-8E03-5727-9CB43402BDDF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011589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64F8-9B81-4C89-94A5-9E5D81CB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Phase 2 </a:t>
            </a:r>
            <a:r>
              <a:rPr lang="en-US" altLang="en-US" dirty="0"/>
              <a:t>- </a:t>
            </a:r>
            <a:r>
              <a:rPr lang="en-US" altLang="en-US" b="1" dirty="0"/>
              <a:t>Penetration of the Zona Pellucida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0A2C-C0BE-464E-9987-B2E2A9E8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283"/>
            <a:ext cx="8991600" cy="4953000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80000"/>
              </a:lnSpc>
              <a:buNone/>
            </a:pPr>
            <a:r>
              <a:rPr lang="en-US" altLang="en-US" sz="3500" b="1" dirty="0"/>
              <a:t>Acrosomal enzymes: </a:t>
            </a:r>
            <a:r>
              <a:rPr lang="en-US" altLang="en-US" sz="3500" b="1" u="sng" dirty="0" err="1"/>
              <a:t>esterases</a:t>
            </a:r>
            <a:r>
              <a:rPr lang="en-US" altLang="en-US" sz="3500" b="1" dirty="0"/>
              <a:t>, </a:t>
            </a:r>
            <a:r>
              <a:rPr lang="en-US" altLang="en-US" sz="3500" b="1" u="sng" dirty="0"/>
              <a:t>acrosin</a:t>
            </a:r>
            <a:r>
              <a:rPr lang="en-US" altLang="en-US" sz="3500" b="1" dirty="0"/>
              <a:t>, and </a:t>
            </a:r>
            <a:r>
              <a:rPr lang="en-US" altLang="en-US" sz="3500" b="1" u="sng" dirty="0"/>
              <a:t>neuraminidase</a:t>
            </a:r>
            <a:r>
              <a:rPr lang="en-US" altLang="en-US" sz="3500" b="1" dirty="0"/>
              <a:t> cause lysis of the zona pellucida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3000" dirty="0"/>
              <a:t>Sperm penetrates zona pellucida</a:t>
            </a:r>
            <a:r>
              <a:rPr lang="en-US" altLang="en-US" sz="3500" dirty="0"/>
              <a:t>, </a:t>
            </a:r>
            <a:r>
              <a:rPr lang="en-US" altLang="en-US" sz="3000" dirty="0"/>
              <a:t>the</a:t>
            </a:r>
            <a:r>
              <a:rPr lang="en-US" altLang="en-US" sz="3500" dirty="0"/>
              <a:t> </a:t>
            </a:r>
            <a:r>
              <a:rPr lang="en-US" altLang="en-US" sz="3500" b="1" dirty="0"/>
              <a:t>Zona reaction</a:t>
            </a:r>
            <a:r>
              <a:rPr lang="en-US" altLang="en-US" sz="3500" dirty="0"/>
              <a:t> </a:t>
            </a:r>
            <a:r>
              <a:rPr lang="en-US" altLang="en-US" sz="3000" dirty="0"/>
              <a:t>  </a:t>
            </a:r>
            <a:endParaRPr lang="en-US" altLang="en-US" sz="3500" dirty="0"/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en-US" sz="3000" dirty="0"/>
              <a:t> makes the zona pellucida impermeable to other sperms.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en-US" sz="3000" dirty="0"/>
              <a:t>Composition of extracellular glycoprotein coat changes after fertilization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en-US" sz="3000" dirty="0"/>
              <a:t>release of lysosomal enzymes from cortical granules near plasma membrane of oocyte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endParaRPr lang="en-US" altLang="en-US" sz="3000" dirty="0"/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altLang="en-US" sz="3000" dirty="0"/>
              <a:t>When more than one sperm manages to enter the ovum (dispermy = 2; triploidy = 3), the fetus nearly always </a:t>
            </a:r>
            <a:r>
              <a:rPr lang="en-US" altLang="en-US" sz="3000" b="1" dirty="0"/>
              <a:t>aborts.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65347-1E12-6A48-80BB-80C71C705656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693785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A931-D0E7-F018-24AA-C342AD9E9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Phase 2 </a:t>
            </a:r>
            <a:r>
              <a:rPr lang="en-US" altLang="en-US" dirty="0"/>
              <a:t>- </a:t>
            </a:r>
            <a:r>
              <a:rPr lang="en-US" altLang="en-US" b="1" dirty="0"/>
              <a:t>Penetration of the Zona Pellucida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FEB0A6-6B62-4F5E-8767-75B90F430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24" b="7585"/>
          <a:stretch/>
        </p:blipFill>
        <p:spPr>
          <a:xfrm>
            <a:off x="512837" y="1600200"/>
            <a:ext cx="8434922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3FBD0-3A15-1F49-FFD1-2A5F4364EAC8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11234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E30F-C1E2-4FA7-8A92-E79A504B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Phase 3 - </a:t>
            </a:r>
            <a:r>
              <a:rPr lang="en-US" altLang="en-US" b="1" dirty="0"/>
              <a:t>Fusion of Oocyte and sperm cell membrane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D8D51-8E21-4815-BE5C-87BC8C29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70091"/>
            <a:ext cx="5105400" cy="49132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en-US" sz="2800" dirty="0"/>
          </a:p>
          <a:p>
            <a:pPr lvl="1"/>
            <a:r>
              <a:rPr lang="en-US" altLang="en-US" dirty="0"/>
              <a:t>Head and tail of a sperm enter the cytoplasm of the oocyte, sperm plasma membrane remains behind.</a:t>
            </a:r>
          </a:p>
          <a:p>
            <a:pPr lvl="1"/>
            <a:r>
              <a:rPr lang="en-US" altLang="en-US" dirty="0"/>
              <a:t> As soon as sperm entered the oocyte</a:t>
            </a:r>
            <a:endParaRPr lang="en-US" altLang="en-US" b="1" dirty="0"/>
          </a:p>
          <a:p>
            <a:pPr lvl="1">
              <a:buNone/>
            </a:pPr>
            <a:r>
              <a:rPr lang="en-US" altLang="en-US" dirty="0"/>
              <a:t>   2</a:t>
            </a:r>
            <a:r>
              <a:rPr lang="en-US" altLang="en-US" baseline="30000" dirty="0"/>
              <a:t>nd</a:t>
            </a:r>
            <a:r>
              <a:rPr lang="en-US" altLang="en-US" dirty="0"/>
              <a:t> meiotic division of oocyte is completed  </a:t>
            </a:r>
            <a:r>
              <a:rPr lang="en-US" altLang="en-US" b="1" dirty="0"/>
              <a:t>mature oocyte and second polar body</a:t>
            </a:r>
            <a:r>
              <a:rPr lang="en-US" altLang="en-US" dirty="0"/>
              <a:t> is formed      </a:t>
            </a:r>
          </a:p>
          <a:p>
            <a:pPr>
              <a:buSzTx/>
              <a:buNone/>
            </a:pPr>
            <a:r>
              <a:rPr lang="en-US" altLang="en-US" sz="2800" dirty="0"/>
              <a:t>Metabolic activation of egg</a:t>
            </a:r>
          </a:p>
          <a:p>
            <a:pPr>
              <a:buSzTx/>
              <a:buNone/>
            </a:pPr>
            <a:r>
              <a:rPr lang="en-US" altLang="en-US" sz="2800" dirty="0"/>
              <a:t>De-condensation of maternal chromosomes-nucleus of mature oocyte becomes </a:t>
            </a:r>
            <a:r>
              <a:rPr lang="en-US" altLang="en-US" sz="2800" b="1" dirty="0"/>
              <a:t>Female pronucleus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AB408A-F14F-C4C0-C070-06CCE42076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774" t="19355"/>
          <a:stretch/>
        </p:blipFill>
        <p:spPr>
          <a:xfrm>
            <a:off x="5257800" y="1438420"/>
            <a:ext cx="3886200" cy="4906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2490D4-06BC-4298-5DE9-4CAC15759BA9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01136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0" y="1388309"/>
            <a:ext cx="9144000" cy="2116891"/>
          </a:xfrm>
          <a:solidFill>
            <a:schemeClr val="bg1"/>
          </a:solidFill>
          <a:ln>
            <a:noFill/>
          </a:ln>
        </p:spPr>
        <p:txBody>
          <a:bodyPr rtlCol="0">
            <a:noAutofit/>
          </a:bodyPr>
          <a:lstStyle/>
          <a:p>
            <a:r>
              <a:rPr lang="en-US" dirty="0"/>
              <a:t>Foundation Module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cs typeface="Times New Roman" pitchFamily="18" charset="0"/>
              </a:rPr>
              <a:t>1</a:t>
            </a:r>
            <a:r>
              <a:rPr lang="en-US" sz="3600" baseline="30000" dirty="0">
                <a:cs typeface="Times New Roman" pitchFamily="18" charset="0"/>
              </a:rPr>
              <a:t>st</a:t>
            </a:r>
            <a:r>
              <a:rPr lang="en-US" sz="3600" dirty="0">
                <a:cs typeface="Times New Roman" pitchFamily="18" charset="0"/>
              </a:rPr>
              <a:t> Year MBBS(LGIS)</a:t>
            </a:r>
            <a:br>
              <a:rPr lang="en-US" sz="3600" dirty="0">
                <a:cs typeface="Times New Roman" pitchFamily="18" charset="0"/>
              </a:rPr>
            </a:br>
            <a:r>
              <a:rPr lang="en-US" sz="3600" b="1" dirty="0">
                <a:cs typeface="Times New Roman" pitchFamily="18" charset="0"/>
              </a:rPr>
              <a:t>First Week of Development (fertilization) 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340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-1447800" y="5715000"/>
            <a:ext cx="6400800" cy="1676400"/>
          </a:xfrm>
        </p:spPr>
        <p:txBody>
          <a:bodyPr>
            <a:normAutofit/>
          </a:bodyPr>
          <a:lstStyle/>
          <a:p>
            <a:pPr>
              <a:lnSpc>
                <a:spcPts val="1500"/>
              </a:lnSpc>
            </a:pPr>
            <a:endParaRPr lang="en-US" altLang="en-US" sz="2400" b="1" dirty="0">
              <a:solidFill>
                <a:srgbClr val="7030A0"/>
              </a:solidFill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r>
              <a:rPr lang="en-US" altLang="en-US" sz="2000" b="1" dirty="0">
                <a:solidFill>
                  <a:schemeClr val="tx1"/>
                </a:solidFill>
                <a:cs typeface="Times New Roman" pitchFamily="18" charset="0"/>
              </a:rPr>
              <a:t>Presented by: </a:t>
            </a:r>
          </a:p>
          <a:p>
            <a:pPr>
              <a:lnSpc>
                <a:spcPts val="1500"/>
              </a:lnSpc>
            </a:pPr>
            <a:r>
              <a:rPr lang="en-US" altLang="en-US" sz="2000" b="1" dirty="0">
                <a:solidFill>
                  <a:schemeClr val="tx1"/>
                </a:solidFill>
                <a:cs typeface="Times New Roman" pitchFamily="18" charset="0"/>
              </a:rPr>
              <a:t>Prof. Dr. Ayesha Yousaf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2" name="Picture 2" descr="https://lh3.googleusercontent.com/2AGFDUBdvE03m-vmYY595zn1X-ZIEjdnkL5qog23V2OVDgW30mZmQUAlAG2Pf4QFVuhbl07-_SMIzZnQHuujJi-bCJKNVvcN9qyxRnPVU3Dt2F5B9r3jTV-fb4k0B3O1i0xZHLQseNxWUbWmsso0I9ZtjjFpFjeLhh9uhi0B3rrAA0dFy4MhpyMRqo8S-DSjNSY_nXkKhc_PWQcqHpysHxPBef9Z1hxpHeR7HRXYIWspPCb2AtMxgJ79dfWELgk_m-M9H4hZAm683J0t6hFZWTARYxq9mFz2j33RPmKCVor8J5IEdnNdSQbpLgWKHDKmphIKL8-16nXkpB3NYu_kxj6InVdN1oKEMvDawQ4IX3s1XYmUOfsxW_rMM8GMA01HbzP9Ksi1kwc7OYwo1eqxS-pY-lpkW6-Qw6BR0oMA378AgBm6cnJ02elMQLI6lHYu0ZBRtcjNv8yKbOKiZSegE50Eezc7elBHkzjw0Xu7sRnHeISjCV96XizFXpzLEOzsFzcK4zA4h4KdJaKmREbxLFxT7mWkOtSyICdVDBTx7q2RxYnzHuGy8xrE6p6VbEYM78rYdt_o-msbsWWLE_qC8JMhWKo2xE4VWU-Git4E1QUSus_a0_WVSPFbFhLl2AhV4jL4N2IwQ2NNlLRwSgMNraj_71HXmrY=s787-no"/>
          <p:cNvPicPr>
            <a:picLocks noChangeAspect="1" noChangeArrowheads="1"/>
          </p:cNvPicPr>
          <p:nvPr/>
        </p:nvPicPr>
        <p:blipFill>
          <a:blip r:embed="rId2" cstate="print"/>
          <a:srcRect l="4787" t="7561" r="11351" b="8025"/>
          <a:stretch>
            <a:fillRect/>
          </a:stretch>
        </p:blipFill>
        <p:spPr bwMode="auto">
          <a:xfrm>
            <a:off x="0" y="12976"/>
            <a:ext cx="128585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400800" y="6019800"/>
            <a:ext cx="2590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Date:10-03-2023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on 25.01.2025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EC4CEF-84FD-8AD4-3C64-13E7B3C2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BFE8B-3643-4A16-B7A8-DC2B2F6255B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3" y="131990"/>
            <a:ext cx="1285857" cy="126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D549A9-9571-C796-9549-B913BABDF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300" y="2895249"/>
            <a:ext cx="3072831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CAE3-C5FF-42BF-8C4E-87F9AEE5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Phase 4                                                                  </a:t>
            </a:r>
            <a:r>
              <a:rPr lang="en-US" altLang="en-US" sz="4000" b="1" dirty="0"/>
              <a:t>Formation of Male and Female Pronuclei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6474C-3DCA-4DAA-A0F4-B5384A55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With in cytoplasm of oocyte nucleus of sperm enlarges to form  </a:t>
            </a:r>
            <a:r>
              <a:rPr lang="en-US" altLang="en-US" b="1" dirty="0"/>
              <a:t>Male pronuclei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At this stage, the male and female pronuclei are indistinguishable.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As they grow, the pronuclei replicate their DNA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Oocyte containing two haploid pronuclei is called an </a:t>
            </a:r>
            <a:r>
              <a:rPr lang="en-US" altLang="en-US" b="1" dirty="0"/>
              <a:t>OOTID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A5276-4305-C1F3-2583-2D1EC89ECEC6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670495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43F8-E1DD-46C7-AE2C-AC3F2109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3850"/>
            <a:ext cx="8229600" cy="933788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Phase 5</a:t>
            </a:r>
            <a:r>
              <a:rPr lang="en-US" altLang="en-US" dirty="0"/>
              <a:t> </a:t>
            </a:r>
            <a:r>
              <a:rPr lang="en-US" altLang="en-US" b="1" dirty="0"/>
              <a:t>Breakdown of pronuclei membranes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CFCE-B838-4CB9-B0D3-F82B985E0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600200"/>
            <a:ext cx="4954375" cy="498316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altLang="en-US" dirty="0"/>
              <a:t>Membranes of the pronuclei break down, chromosomes condense and arrange themselves for mitotic cell division</a:t>
            </a:r>
          </a:p>
          <a:p>
            <a:pPr algn="just"/>
            <a:r>
              <a:rPr lang="en-US" altLang="en-US" dirty="0"/>
              <a:t>Ootid becomes </a:t>
            </a:r>
            <a:r>
              <a:rPr lang="en-US" altLang="en-US" b="1" dirty="0"/>
              <a:t>Zygote</a:t>
            </a:r>
          </a:p>
          <a:p>
            <a:pPr lvl="1" algn="just"/>
            <a:r>
              <a:rPr lang="en-US" altLang="en-US" dirty="0"/>
              <a:t>On membrane dissolution, there is 1 cell with 46 chromosomes = diploid (2N)</a:t>
            </a:r>
          </a:p>
          <a:p>
            <a:pPr lvl="1" algn="just"/>
            <a:r>
              <a:rPr lang="en-US" altLang="en-US" dirty="0"/>
              <a:t>The first cleavage follows shortly, leaving 2 cells, each with 46 chromosomes.</a:t>
            </a:r>
          </a:p>
          <a:p>
            <a:pPr lvl="2"/>
            <a:r>
              <a:rPr lang="en-US" altLang="en-US" sz="3200" b="1" dirty="0"/>
              <a:t>Mitosis in the new zygote uses centrioles derived from the sperm.  The oocyte has no centrioles.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5F8F56-FD8B-328E-1A5B-9E019FAC0B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4375" y="1752600"/>
            <a:ext cx="4189625" cy="4630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B74DD-F115-E8EE-EEFA-A40013B0E8CF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681101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5FC0-C6C9-4739-8D60-EF3C779C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 Results of fertilization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FF783D-91F9-474D-A2A3-D40ABCF723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304519"/>
              </p:ext>
            </p:extLst>
          </p:nvPr>
        </p:nvGraphicFramePr>
        <p:xfrm>
          <a:off x="457200" y="1219200"/>
          <a:ext cx="8229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CC16C1-40AF-C837-11AD-FA6B6873A3F5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68234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E72B-A305-4139-BD11-DDDF2F93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/>
              <a:t>          Twins: still 1 sperm per egg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A3720-7290-4F36-A40A-4A8D35A04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b="1" dirty="0"/>
              <a:t>Monozygotic (mono-ovular):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A fertilized, single egg splits into two developing zygotes at a very early stage.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/>
              <a:t>Identical twins; same sex.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/>
              <a:t>Dizygotic (poly-ovular):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Result from the fertilization by two sperms of two separate ova that have reached maturation at the same time.</a:t>
            </a:r>
          </a:p>
          <a:p>
            <a:pPr lvl="1">
              <a:lnSpc>
                <a:spcPct val="90000"/>
              </a:lnSpc>
            </a:pPr>
            <a:r>
              <a:rPr lang="en-US" altLang="en-US" sz="3600" b="1" dirty="0"/>
              <a:t>Not identical twins</a:t>
            </a:r>
            <a:r>
              <a:rPr lang="en-US" altLang="en-US" sz="3600" dirty="0"/>
              <a:t>; can be different sexes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7A0488-684E-6932-7B8B-00C43ACCFAF6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2811186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7888-A3A0-4295-9645-A7998653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err="1"/>
              <a:t>Triplody</a:t>
            </a:r>
            <a:r>
              <a:rPr lang="en-US" b="1" dirty="0"/>
              <a:t>(KLM </a:t>
            </a:r>
            <a:r>
              <a:rPr lang="en-US" b="1" dirty="0" err="1"/>
              <a:t>pg</a:t>
            </a:r>
            <a:r>
              <a:rPr lang="en-US" b="1" dirty="0"/>
              <a:t> 25) </a:t>
            </a:r>
            <a:br>
              <a:rPr lang="en-US" b="1" dirty="0"/>
            </a:br>
            <a:r>
              <a:rPr lang="en-US" sz="3100" dirty="0"/>
              <a:t>(in vitro)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8F288-05A6-4A72-A9AF-A2A7230FC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altLang="en-US" sz="3200" dirty="0"/>
              <a:t>There </a:t>
            </a:r>
            <a:r>
              <a:rPr lang="en-US" altLang="en-US" sz="3200" b="1" dirty="0"/>
              <a:t>are 3 pronuclei within this one zygote</a:t>
            </a:r>
            <a:r>
              <a:rPr lang="en-US" altLang="en-US" sz="3200" dirty="0"/>
              <a:t>. </a:t>
            </a:r>
          </a:p>
          <a:p>
            <a:r>
              <a:rPr lang="en-US" altLang="en-US" sz="3200" dirty="0"/>
              <a:t> In the laboratory, such embryos are discarded. </a:t>
            </a:r>
          </a:p>
          <a:p>
            <a:r>
              <a:rPr lang="en-US" altLang="en-US" sz="3200" dirty="0"/>
              <a:t> In vivo, such embryos almost always abort spontaneously.</a:t>
            </a:r>
          </a:p>
          <a:p>
            <a:endParaRPr lang="en-US" dirty="0"/>
          </a:p>
        </p:txBody>
      </p:sp>
      <p:pic>
        <p:nvPicPr>
          <p:cNvPr id="5" name="Picture 3" descr="triploidy">
            <a:extLst>
              <a:ext uri="{FF2B5EF4-FFF2-40B4-BE49-F238E27FC236}">
                <a16:creationId xmlns:a16="http://schemas.microsoft.com/office/drawing/2014/main" id="{EF08F2CC-6F46-44E6-8DE8-403312DEC5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0400" y="1905000"/>
            <a:ext cx="4673600" cy="420624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C899BF-6213-1970-D183-573D26546EC6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90699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F628-D58B-4A56-9505-E5D817F30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             Contraceptive Methods(Langman </a:t>
            </a:r>
            <a:r>
              <a:rPr lang="en-US" altLang="en-US" b="1" dirty="0" err="1"/>
              <a:t>pg</a:t>
            </a:r>
            <a:r>
              <a:rPr lang="en-US" altLang="en-US" b="1" dirty="0"/>
              <a:t> 35,36)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72906-BA1E-4616-A130-E48531421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b="1" dirty="0"/>
              <a:t>Contraceptive pill</a:t>
            </a:r>
            <a:r>
              <a:rPr lang="en-US" alt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Synthetic estrogen combined with synthetic progesterone pills are taken once each day for 3 weeks after the last day of menstruation.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Negative feedback inhibits ovulation.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Placebo pill taken the 4</a:t>
            </a:r>
            <a:r>
              <a:rPr lang="en-US" altLang="en-US" baseline="30000" dirty="0"/>
              <a:t>th</a:t>
            </a:r>
            <a:r>
              <a:rPr lang="en-US" altLang="en-US" dirty="0"/>
              <a:t> week permits menstruation.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Rhythm method: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Women measure oral basal body temperature upon awakening daily.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On day of LH surge, there is a slight drop in basal body temperature.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0D4B60-97E5-860E-D01D-2BA484231DC6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2615396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         Intrauterine Devices (IUDS)</a:t>
            </a:r>
            <a:r>
              <a:rPr lang="en-US" b="1" dirty="0" err="1"/>
              <a:t>Langhman</a:t>
            </a:r>
            <a:r>
              <a:rPr lang="en-US" b="1" dirty="0"/>
              <a:t> </a:t>
            </a:r>
            <a:r>
              <a:rPr lang="en-US" b="1" dirty="0" err="1"/>
              <a:t>pg</a:t>
            </a:r>
            <a:r>
              <a:rPr lang="en-US" b="1" dirty="0"/>
              <a:t> 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495800" cy="52578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Is a small </a:t>
            </a:r>
            <a:r>
              <a:rPr lang="en-US" b="1" dirty="0"/>
              <a:t>T shaped unit  </a:t>
            </a:r>
            <a:r>
              <a:rPr lang="en-US" dirty="0"/>
              <a:t>and there are two types of IUDs</a:t>
            </a:r>
          </a:p>
          <a:p>
            <a:pPr marL="514350" indent="-514350" algn="just">
              <a:buAutoNum type="arabicPeriod"/>
            </a:pPr>
            <a:r>
              <a:rPr lang="en-US" b="1" dirty="0"/>
              <a:t>Hormonal IUD </a:t>
            </a:r>
            <a:r>
              <a:rPr lang="en-US" dirty="0"/>
              <a:t>releases </a:t>
            </a:r>
            <a:r>
              <a:rPr lang="en-US" dirty="0" err="1"/>
              <a:t>progestine</a:t>
            </a:r>
            <a:r>
              <a:rPr lang="en-US" dirty="0"/>
              <a:t>- thickening of cervical mucus</a:t>
            </a:r>
          </a:p>
          <a:p>
            <a:pPr marL="0" indent="0" algn="just">
              <a:buNone/>
            </a:pPr>
            <a:r>
              <a:rPr lang="en-US" dirty="0"/>
              <a:t>       - sperms less active make sperm and egg less viable</a:t>
            </a:r>
          </a:p>
          <a:p>
            <a:pPr marL="0" indent="0" algn="just">
              <a:buNone/>
            </a:pPr>
            <a:r>
              <a:rPr lang="en-US" b="1" dirty="0"/>
              <a:t>2. Copper IUD </a:t>
            </a:r>
            <a:r>
              <a:rPr lang="en-US" dirty="0"/>
              <a:t>releases copper very slowly into the uterus which prevent fertilization and prevent implantation. </a:t>
            </a:r>
          </a:p>
          <a:p>
            <a:pPr marL="0" indent="0" algn="just">
              <a:buNone/>
            </a:pPr>
            <a:r>
              <a:rPr lang="en-US" dirty="0"/>
              <a:t>It also prevent sperm to enter into the uterine tubes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42CA4-5132-88C1-55A2-CA8A2511EAF2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80D35EE-D132-DB02-2858-29ECF3357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0322" y="1825724"/>
            <a:ext cx="4403678" cy="47576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9EAD-A982-802A-8BC9-6185754D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Primary Causes of Infertility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323F41-2133-92F9-39E7-0410228CE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472" y="1752600"/>
            <a:ext cx="7931328" cy="4373561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7092C0-3960-E712-E48D-F5C5880909E2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603037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               Assisted Reproductive Technology(KLM   </a:t>
            </a:r>
            <a:r>
              <a:rPr lang="en-US" sz="3600" b="1" dirty="0" err="1"/>
              <a:t>pg</a:t>
            </a:r>
            <a:r>
              <a:rPr lang="en-US" sz="3600" b="1" dirty="0"/>
              <a:t> 29)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         Some of the techniques are</a:t>
            </a:r>
          </a:p>
          <a:p>
            <a:pPr>
              <a:buNone/>
            </a:pPr>
            <a:r>
              <a:rPr lang="en-US" dirty="0"/>
              <a:t>   </a:t>
            </a:r>
            <a:r>
              <a:rPr lang="en-US" b="1" dirty="0"/>
              <a:t>In Vitro fertilization (IVF) and embryo transfer</a:t>
            </a:r>
          </a:p>
          <a:p>
            <a:pPr>
              <a:buNone/>
            </a:pPr>
            <a:r>
              <a:rPr lang="en-US" dirty="0"/>
              <a:t>      </a:t>
            </a:r>
            <a:r>
              <a:rPr lang="en-US" b="1" dirty="0"/>
              <a:t>STEPS</a:t>
            </a:r>
          </a:p>
          <a:p>
            <a:pPr marL="514350" indent="-514350">
              <a:buAutoNum type="arabicPeriod"/>
            </a:pPr>
            <a:r>
              <a:rPr lang="en-US" dirty="0"/>
              <a:t>Ovarian follicles are stimulated to grow and mature by the administration of </a:t>
            </a:r>
            <a:r>
              <a:rPr lang="en-US" b="1" dirty="0" err="1"/>
              <a:t>clomiphene</a:t>
            </a:r>
            <a:r>
              <a:rPr lang="en-US" b="1" dirty="0"/>
              <a:t> citrate or </a:t>
            </a:r>
            <a:r>
              <a:rPr lang="en-US" b="1" dirty="0" err="1"/>
              <a:t>gonadotrophins</a:t>
            </a: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Several mature oocytes are aspirated . Oocytes are retrieved in one of two ways: </a:t>
            </a:r>
          </a:p>
          <a:p>
            <a:pPr marL="0" indent="0">
              <a:buNone/>
            </a:pPr>
            <a:r>
              <a:rPr lang="en-US" dirty="0"/>
              <a:t>      Through a surgical procedure called </a:t>
            </a:r>
            <a:r>
              <a:rPr lang="en-US" b="1" dirty="0"/>
              <a:t>laparoscopy</a:t>
            </a:r>
            <a:r>
              <a:rPr lang="en-US" dirty="0"/>
              <a:t> or</a:t>
            </a:r>
          </a:p>
          <a:p>
            <a:pPr marL="0" indent="0">
              <a:buNone/>
            </a:pPr>
            <a:r>
              <a:rPr lang="en-US" dirty="0"/>
              <a:t>      Through </a:t>
            </a:r>
            <a:r>
              <a:rPr lang="en-US" b="1" dirty="0"/>
              <a:t>transvaginal retrieval </a:t>
            </a:r>
            <a:r>
              <a:rPr lang="en-US" dirty="0"/>
              <a:t>by ultrasound guidance.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0DA6F-562F-251B-8E65-E83F4E49C0FB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09B653-BE47-3685-030F-F051B718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5896-E51C-71A9-477A-178AFDE5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               Assisted Reproductive Technology(KLM   </a:t>
            </a:r>
            <a:r>
              <a:rPr lang="en-US" sz="3600" b="1" dirty="0" err="1"/>
              <a:t>pg</a:t>
            </a:r>
            <a:r>
              <a:rPr lang="en-US" sz="3600" b="1" dirty="0"/>
              <a:t> 29)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6A58E-4FEC-3FE3-5B31-12EF9190D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During a </a:t>
            </a:r>
            <a:r>
              <a:rPr lang="en-US" b="1" dirty="0"/>
              <a:t>transvaginal retrieval</a:t>
            </a:r>
            <a:r>
              <a:rPr lang="en-US" dirty="0"/>
              <a:t>, a needle is inserted through the vagina under sonographic  and into the follicle so the egg and follicular fluid may be aspirated.</a:t>
            </a:r>
          </a:p>
          <a:p>
            <a:pPr algn="just"/>
            <a:r>
              <a:rPr lang="en-US" dirty="0"/>
              <a:t>A </a:t>
            </a:r>
            <a:r>
              <a:rPr lang="en-US" b="1" dirty="0"/>
              <a:t>laparoscopic</a:t>
            </a:r>
            <a:r>
              <a:rPr lang="en-US" dirty="0"/>
              <a:t> </a:t>
            </a:r>
            <a:r>
              <a:rPr lang="en-US" b="1" dirty="0"/>
              <a:t>retrieval</a:t>
            </a:r>
            <a:r>
              <a:rPr lang="en-US" dirty="0"/>
              <a:t> will permit the telescopic viewing of the follicles inserted through the abdomen. </a:t>
            </a:r>
          </a:p>
          <a:p>
            <a:pPr algn="just"/>
            <a:r>
              <a:rPr lang="en-US" dirty="0"/>
              <a:t>A needle is introduced through a second incision and placed into the follicle. The egg and the follicular fluid can then be aspirated.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480BE7-F6BF-F826-E860-A30E6E282C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660" t="18520"/>
          <a:stretch/>
        </p:blipFill>
        <p:spPr>
          <a:xfrm>
            <a:off x="4876800" y="1417638"/>
            <a:ext cx="4267200" cy="47085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0E6C91-B912-7782-BCCC-EAB1FAF4C1B9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67172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5364-DF00-00ED-BDE0-FD3FC56E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EDF0B-9C7A-88CB-9888-D6909ACD5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20" y="2275"/>
            <a:ext cx="9118979" cy="6855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965C4-13D2-E56C-D507-3848706D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8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25AD3B-8017-EDE6-DB05-374A775F0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F03-5D9A-3155-7305-00B16037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               Assisted Reproductive Technology(KLM   </a:t>
            </a:r>
            <a:r>
              <a:rPr lang="en-US" sz="3600" b="1" dirty="0" err="1"/>
              <a:t>pg</a:t>
            </a:r>
            <a:r>
              <a:rPr lang="en-US" sz="3600" b="1" dirty="0"/>
              <a:t> 29)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094C-E4E1-8A4D-1071-49F1CA3FF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Oocytes are transferred to </a:t>
            </a:r>
            <a:r>
              <a:rPr lang="en-US" b="1" dirty="0"/>
              <a:t>petri dish</a:t>
            </a:r>
            <a:r>
              <a:rPr lang="en-US" dirty="0"/>
              <a:t> containing a special culture medium and capacitated sperms</a:t>
            </a:r>
          </a:p>
          <a:p>
            <a:r>
              <a:rPr lang="en-US" dirty="0"/>
              <a:t>Fertilization of the </a:t>
            </a:r>
            <a:r>
              <a:rPr lang="en-US" b="1" dirty="0"/>
              <a:t>oocyte and cleavage of the zygote</a:t>
            </a:r>
            <a:r>
              <a:rPr lang="en-US" dirty="0"/>
              <a:t> are monitored for 3-5 days </a:t>
            </a:r>
          </a:p>
          <a:p>
            <a:r>
              <a:rPr lang="en-US" dirty="0"/>
              <a:t>One or two  of the resulting </a:t>
            </a:r>
            <a:r>
              <a:rPr lang="en-US" b="1" dirty="0"/>
              <a:t>embryos</a:t>
            </a:r>
            <a:r>
              <a:rPr lang="en-US" dirty="0"/>
              <a:t> four to eight cell stage or early blastocyst  are transferred by introducing a catheter through vagina and cervical canal into the uterus</a:t>
            </a:r>
          </a:p>
          <a:p>
            <a:r>
              <a:rPr lang="en-US" dirty="0"/>
              <a:t>Remaining embryos are stored in </a:t>
            </a:r>
            <a:r>
              <a:rPr lang="en-US" b="1" dirty="0"/>
              <a:t>liquid nitrogen</a:t>
            </a:r>
          </a:p>
          <a:p>
            <a:r>
              <a:rPr lang="en-US" dirty="0"/>
              <a:t>The patient lies supine for several hours 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63006E-0222-2C82-FBB2-2BB55DB7F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095" t="14591"/>
          <a:stretch/>
        </p:blipFill>
        <p:spPr>
          <a:xfrm>
            <a:off x="4572000" y="1417638"/>
            <a:ext cx="4572000" cy="49069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8AC32E-1C13-2F78-451C-61A1AF5D51EC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1030073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9887"/>
            <a:ext cx="9144000" cy="5211763"/>
          </a:xfrm>
          <a:solidFill>
            <a:schemeClr val="bg1"/>
          </a:solidFill>
        </p:spPr>
        <p:txBody>
          <a:bodyPr/>
          <a:lstStyle/>
          <a:p>
            <a:pPr algn="just"/>
            <a:r>
              <a:rPr lang="en-US" dirty="0"/>
              <a:t>IVF is associated with a </a:t>
            </a:r>
            <a:r>
              <a:rPr lang="en-US" b="1" dirty="0"/>
              <a:t>higher rate </a:t>
            </a:r>
            <a:r>
              <a:rPr lang="en-US" dirty="0"/>
              <a:t>of </a:t>
            </a:r>
            <a:r>
              <a:rPr lang="en-US" b="1" dirty="0"/>
              <a:t>chromosomal abnormalities.</a:t>
            </a:r>
          </a:p>
          <a:p>
            <a:pPr algn="just"/>
            <a:r>
              <a:rPr lang="en-US" dirty="0"/>
              <a:t> leads to </a:t>
            </a:r>
            <a:r>
              <a:rPr lang="en-US" b="1" dirty="0"/>
              <a:t>multiple pregnancies</a:t>
            </a:r>
          </a:p>
          <a:p>
            <a:pPr algn="just"/>
            <a:r>
              <a:rPr lang="en-US" dirty="0"/>
              <a:t>  It is associated with high rates of mortality and morbidity and the frequency of multiple births depend on </a:t>
            </a:r>
            <a:r>
              <a:rPr lang="en-US" b="1" dirty="0"/>
              <a:t>maternal age </a:t>
            </a:r>
            <a:r>
              <a:rPr lang="en-US" dirty="0"/>
              <a:t>(with a higher incidence in younger women).</a:t>
            </a:r>
          </a:p>
          <a:p>
            <a:pPr algn="just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2FBB5B-06D5-7A00-81A4-B7D1B661B24B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C78380-A3EF-6AF1-054F-4211C72A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               Assisted Reproductive Technology(KLM   </a:t>
            </a:r>
            <a:r>
              <a:rPr lang="en-US" sz="3600" b="1" dirty="0" err="1"/>
              <a:t>pg</a:t>
            </a:r>
            <a:r>
              <a:rPr lang="en-US" sz="3600" b="1" dirty="0"/>
              <a:t> 29)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    Intracytoplasmic sperm injections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/>
              <a:t>A sperm  is obtained from male reproductive tract and is injected into the cytoplasm of the egg </a:t>
            </a:r>
          </a:p>
          <a:p>
            <a:r>
              <a:rPr lang="en-US" sz="3200" dirty="0"/>
              <a:t>There is an increased risk for fetuses to have Y chromosomes deletions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A287BA-8C5C-731F-89BF-91F0274580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623" t="21235"/>
          <a:stretch/>
        </p:blipFill>
        <p:spPr>
          <a:xfrm>
            <a:off x="4481322" y="1309255"/>
            <a:ext cx="4191001" cy="52879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C2C008-F84B-BA2A-EFB2-7C52C7E8072B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Surrogate mothers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algn="just"/>
            <a:r>
              <a:rPr lang="en-US" dirty="0"/>
              <a:t>   Some women produce mature oocytes but are unable to become pregnant  who has had her uterus removed . </a:t>
            </a:r>
          </a:p>
          <a:p>
            <a:pPr algn="just"/>
            <a:r>
              <a:rPr lang="en-US" dirty="0"/>
              <a:t>     IVF may be performed and the embryo transferred to another woman's uterus for development and delivery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099E2-14FE-D5AF-F7CF-6CDA94A5067F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Sterilization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Form of birth control</a:t>
            </a:r>
          </a:p>
          <a:p>
            <a:r>
              <a:rPr lang="en-US" b="1" dirty="0"/>
              <a:t>IN MEN = Vasectomy  </a:t>
            </a:r>
            <a:r>
              <a:rPr lang="en-US" dirty="0"/>
              <a:t>prevent release of sperm by blocking the ductus deferens</a:t>
            </a:r>
          </a:p>
          <a:p>
            <a:r>
              <a:rPr lang="en-US" b="1" dirty="0"/>
              <a:t>IN WOMEN </a:t>
            </a:r>
            <a:r>
              <a:rPr lang="en-US" dirty="0"/>
              <a:t>= </a:t>
            </a:r>
            <a:r>
              <a:rPr lang="en-US" b="1" dirty="0"/>
              <a:t>Tubal ligation </a:t>
            </a:r>
            <a:r>
              <a:rPr lang="en-US" dirty="0"/>
              <a:t>in which uterine tubes are blocked or ligated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43AB45-CD3C-9103-70B4-04266BCA4A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434" t="16824"/>
          <a:stretch/>
        </p:blipFill>
        <p:spPr>
          <a:xfrm>
            <a:off x="4495800" y="1295400"/>
            <a:ext cx="4191000" cy="48307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CE4D1-DF31-4008-C34C-DF2C993F6995}"/>
              </a:ext>
            </a:extLst>
          </p:cNvPr>
          <p:cNvSpPr/>
          <p:nvPr/>
        </p:nvSpPr>
        <p:spPr>
          <a:xfrm>
            <a:off x="-7716" y="6350"/>
            <a:ext cx="26747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Vertical Integration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BCE326-DFB5-C221-5CF5-6B14BA5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412" y="539749"/>
            <a:ext cx="5791200" cy="877889"/>
          </a:xfrm>
        </p:spPr>
        <p:txBody>
          <a:bodyPr/>
          <a:lstStyle/>
          <a:p>
            <a:r>
              <a:rPr lang="en-GB" b="1" dirty="0"/>
              <a:t>Management of IVF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EE4B5-AE49-8A63-A16F-D4031CC51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Prioritize your health prior to starting IVF treatment.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Manage your stress levels (think: yoga, meditation, therapy)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Get enough sleep each night (8 hours is optimal)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Take your prenatal vitamins.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Be proactive and ask your Care Team questions.</a:t>
            </a: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0FEE90-801A-2E5F-6BC1-A94ACEC325AF}"/>
              </a:ext>
            </a:extLst>
          </p:cNvPr>
          <p:cNvSpPr/>
          <p:nvPr/>
        </p:nvSpPr>
        <p:spPr>
          <a:xfrm>
            <a:off x="-7716" y="6350"/>
            <a:ext cx="2827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Spiral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1008096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214B9E-5550-4826-B2B5-38BF29D0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US" sz="3600" b="1" dirty="0"/>
              <a:t>     Facts of subfertility cause, smoking and body weight on the success rate of IVF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5BE6AD-2049-4A0A-8844-EADF7B540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8686800" cy="4724400"/>
          </a:xfrm>
        </p:spPr>
        <p:txBody>
          <a:bodyPr>
            <a:normAutofit/>
          </a:bodyPr>
          <a:lstStyle/>
          <a:p>
            <a:r>
              <a:rPr lang="en-US" sz="2600" dirty="0"/>
              <a:t>A.M.E. </a:t>
            </a:r>
            <a:r>
              <a:rPr lang="en-US" sz="2600" dirty="0" err="1"/>
              <a:t>Lintsen</a:t>
            </a:r>
            <a:r>
              <a:rPr lang="en-US" sz="2600" dirty="0"/>
              <a:t>, P.C.M. </a:t>
            </a:r>
            <a:r>
              <a:rPr lang="en-US" sz="2600" dirty="0" err="1"/>
              <a:t>Pasker</a:t>
            </a:r>
            <a:r>
              <a:rPr lang="en-US" sz="2600" dirty="0"/>
              <a:t>-de Jong, E.J. de Boer, C.W. Burger, C.A.M. Jansen, D.D.M. </a:t>
            </a:r>
            <a:r>
              <a:rPr lang="en-US" sz="2600" dirty="0" err="1"/>
              <a:t>Braat</a:t>
            </a:r>
            <a:r>
              <a:rPr lang="en-US" sz="2600" dirty="0"/>
              <a:t>, F.E. van Leeuwen, on behalf of the OMEGA project group, Effects of subfertility cause, smoking and body weight on the success rate of IVF, </a:t>
            </a:r>
            <a:r>
              <a:rPr lang="en-US" sz="2600" i="1" dirty="0"/>
              <a:t>Human Reproduction</a:t>
            </a:r>
            <a:r>
              <a:rPr lang="en-US" sz="2600" dirty="0"/>
              <a:t>, Volume 20, Issue 7, 1 July 2005, Pages 1867–1875, </a:t>
            </a:r>
            <a:r>
              <a:rPr lang="en-US" sz="2600" dirty="0">
                <a:hlinkClick r:id="rId3"/>
              </a:rPr>
              <a:t>https://doi.org/10.1093/humrep/deh898</a:t>
            </a:r>
            <a:endParaRPr lang="en-US" sz="2600" dirty="0"/>
          </a:p>
          <a:p>
            <a:r>
              <a:rPr lang="en-US" b="1" dirty="0"/>
              <a:t>Male subfertility, advancing female age, smoking and obesity negatively impact live birth outcomes via IVF treatment.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664C1-8E07-CC19-969B-659C61084B1F}"/>
              </a:ext>
            </a:extLst>
          </p:cNvPr>
          <p:cNvSpPr/>
          <p:nvPr/>
        </p:nvSpPr>
        <p:spPr>
          <a:xfrm>
            <a:off x="-7716" y="6350"/>
            <a:ext cx="2827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Spiral Integration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9110C-1173-AB6A-B29F-9C52578669C2}"/>
              </a:ext>
            </a:extLst>
          </p:cNvPr>
          <p:cNvSpPr/>
          <p:nvPr/>
        </p:nvSpPr>
        <p:spPr>
          <a:xfrm>
            <a:off x="6316884" y="6350"/>
            <a:ext cx="2827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Research Article   </a:t>
            </a:r>
          </a:p>
        </p:txBody>
      </p:sp>
    </p:spTree>
    <p:extLst>
      <p:ext uri="{BB962C8B-B14F-4D97-AF65-F5344CB8AC3E}">
        <p14:creationId xmlns:p14="http://schemas.microsoft.com/office/powerpoint/2010/main" val="154056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/>
              <a:t>Langman's Medical Embryology, 14th Edition</a:t>
            </a:r>
          </a:p>
          <a:p>
            <a:r>
              <a:rPr lang="en-US" dirty="0"/>
              <a:t>The Developing Human: Clinically Oriented Embryology KLM Embryology</a:t>
            </a:r>
          </a:p>
          <a:p>
            <a:r>
              <a:rPr lang="en-US" dirty="0"/>
              <a:t>Textbook of Clinical Embryology (Kevin Coward, Dagan Wells)</a:t>
            </a:r>
          </a:p>
          <a:p>
            <a:r>
              <a:rPr lang="en-US" dirty="0"/>
              <a:t>Google Scholar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6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865C-1732-AECE-527D-FC41DEB1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 </a:t>
            </a:r>
          </a:p>
        </p:txBody>
      </p:sp>
      <p:pic>
        <p:nvPicPr>
          <p:cNvPr id="4" name="WhatsApp Video 2025-03-11 at 11.49.49 AM">
            <a:hlinkClick r:id="" action="ppaction://media"/>
            <a:extLst>
              <a:ext uri="{FF2B5EF4-FFF2-40B4-BE49-F238E27FC236}">
                <a16:creationId xmlns:a16="http://schemas.microsoft.com/office/drawing/2014/main" id="{AC2009F5-6134-107D-0E02-9FEBDAB360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2009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 descr="Premium Vector | Thank you vector handwritten calligraphy over green  watercolor circle background.">
            <a:extLst>
              <a:ext uri="{FF2B5EF4-FFF2-40B4-BE49-F238E27FC236}">
                <a16:creationId xmlns:a16="http://schemas.microsoft.com/office/drawing/2014/main" id="{93E36240-C82D-48B3-B1B6-B60DD2BA7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/>
          <a:stretch/>
        </p:blipFill>
        <p:spPr bwMode="auto">
          <a:xfrm>
            <a:off x="1143000" y="478302"/>
            <a:ext cx="6858000" cy="63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D083-2E41-4691-3901-70C1BFD3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ED9D05-A4DE-FBB7-4E2F-17E83FB95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099"/>
            <a:ext cx="9144000" cy="68670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29ECA-7C83-3436-0404-DF2D8A9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394D7-9785-4BE5-AFD5-4F918A6890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451BA9-1B60-43CA-B0AF-19BCF70296E6}"/>
              </a:ext>
            </a:extLst>
          </p:cNvPr>
          <p:cNvSpPr/>
          <p:nvPr/>
        </p:nvSpPr>
        <p:spPr>
          <a:xfrm>
            <a:off x="8686800" y="6356350"/>
            <a:ext cx="304800" cy="227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434" y="762000"/>
            <a:ext cx="8625625" cy="6096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Learning Objectives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800" dirty="0"/>
              <a:t>At the end of the lecture, students will be able to</a:t>
            </a:r>
          </a:p>
          <a:p>
            <a:r>
              <a:rPr lang="en-US" sz="2800" dirty="0"/>
              <a:t>Discuss capacitation in female genital tract</a:t>
            </a:r>
          </a:p>
          <a:p>
            <a:r>
              <a:rPr lang="en-US" sz="2800" dirty="0"/>
              <a:t>Discuss different phases and results of fertilization</a:t>
            </a:r>
          </a:p>
          <a:p>
            <a:r>
              <a:rPr lang="en-US" sz="2800" dirty="0"/>
              <a:t>Enlist causes of infertility</a:t>
            </a:r>
          </a:p>
          <a:p>
            <a:r>
              <a:rPr lang="en-US" sz="2800" dirty="0"/>
              <a:t>Discuss the assisted reproductive technologies</a:t>
            </a:r>
          </a:p>
          <a:p>
            <a:r>
              <a:rPr lang="en-US" sz="2800" dirty="0"/>
              <a:t>Correlate and build core knowledge  on the basis of latest research</a:t>
            </a:r>
          </a:p>
          <a:p>
            <a:r>
              <a:rPr lang="en-US" sz="2800" dirty="0"/>
              <a:t>Describe concept of justice in bioethics</a:t>
            </a:r>
          </a:p>
          <a:p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6062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B24CC-5633-4D4C-9332-B797734F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Interactive Session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666FC-E562-4ECE-BEC5-84EF8AA12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800600" cy="5257800"/>
          </a:xfrm>
        </p:spPr>
        <p:txBody>
          <a:bodyPr>
            <a:normAutofit fontScale="92500"/>
          </a:bodyPr>
          <a:lstStyle/>
          <a:p>
            <a:r>
              <a:rPr lang="en-US" dirty="0"/>
              <a:t>A 37 year old female with history of Pelvic Inflammatory Disease(PID) fails to conceive after years of marriage. Investigation reveals </a:t>
            </a:r>
            <a:r>
              <a:rPr lang="en-US" b="1" dirty="0"/>
              <a:t>fallopian tube scarring</a:t>
            </a:r>
            <a:r>
              <a:rPr lang="en-US" dirty="0"/>
              <a:t>, most probably due to previous infection. As the disease is too extensive to be corrected by tubal cannulation or surgery, what can be a suitable treatment option to help the patient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/>
              <a:t>conceive</a:t>
            </a:r>
            <a:r>
              <a:rPr lang="en-US" dirty="0"/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F75262-1707-4EA0-1A90-BD8C1B5E44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17637"/>
            <a:ext cx="4038600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4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00EE-9D6C-4E6B-821A-857891E1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Oocyte transport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6B1AC2-1A88-4592-8EBA-04A06590D7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183"/>
              </p:ext>
            </p:extLst>
          </p:nvPr>
        </p:nvGraphicFramePr>
        <p:xfrm>
          <a:off x="152400" y="1295400"/>
          <a:ext cx="8839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1D06E8-9DB2-9B0D-934A-8D287E26BDE3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324394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76ED-C1DD-495F-A349-0FC56496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Sperm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35EDB-34AE-4FA0-9194-DCED151BAB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From </a:t>
            </a:r>
            <a:r>
              <a:rPr lang="en-US" b="1" dirty="0"/>
              <a:t>epididymis</a:t>
            </a:r>
            <a:r>
              <a:rPr lang="en-US" dirty="0"/>
              <a:t>  sperms are rapidly transported to the urethra by </a:t>
            </a:r>
            <a:r>
              <a:rPr lang="en-US" b="1" dirty="0"/>
              <a:t>peristaltic contractions of the thick muscular coat of the ductus deferens </a:t>
            </a:r>
            <a:r>
              <a:rPr lang="en-US" dirty="0"/>
              <a:t>. </a:t>
            </a:r>
          </a:p>
          <a:p>
            <a:pPr algn="just"/>
            <a:r>
              <a:rPr lang="en-US" b="1" i="1" dirty="0"/>
              <a:t>Seminal gland</a:t>
            </a:r>
            <a:r>
              <a:rPr lang="en-US" b="1" dirty="0"/>
              <a:t>, </a:t>
            </a:r>
            <a:r>
              <a:rPr lang="en-US" b="1" i="1" dirty="0"/>
              <a:t>prostate</a:t>
            </a:r>
            <a:r>
              <a:rPr lang="en-US" b="1" dirty="0"/>
              <a:t>, and </a:t>
            </a:r>
            <a:r>
              <a:rPr lang="en-US" b="1" i="1" dirty="0"/>
              <a:t>bulbourethral glands</a:t>
            </a:r>
            <a:r>
              <a:rPr lang="en-US" b="1" dirty="0"/>
              <a:t>-  produce </a:t>
            </a:r>
            <a:r>
              <a:rPr lang="en-US" dirty="0"/>
              <a:t>secretions</a:t>
            </a:r>
          </a:p>
          <a:p>
            <a:pPr algn="just"/>
            <a:r>
              <a:rPr lang="en-US" b="1" dirty="0"/>
              <a:t>200 to 600 million </a:t>
            </a:r>
            <a:r>
              <a:rPr lang="en-US" dirty="0"/>
              <a:t>sperms are deposited and pass slowly through the cervical canal by movements of their tails.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73040E-0F9F-0E5A-6C11-AAAEF7FE01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741"/>
          <a:stretch/>
        </p:blipFill>
        <p:spPr>
          <a:xfrm>
            <a:off x="4800600" y="1417638"/>
            <a:ext cx="4038600" cy="5165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C67426-DDD1-0E0F-06E8-7076085F0937}"/>
              </a:ext>
            </a:extLst>
          </p:cNvPr>
          <p:cNvSpPr txBox="1"/>
          <p:nvPr/>
        </p:nvSpPr>
        <p:spPr>
          <a:xfrm>
            <a:off x="15433" y="22185"/>
            <a:ext cx="226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54789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7C979-6BE2-421F-8326-9E02F396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/>
              <a:t>Semen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C638F13-45F6-400E-A2E8-4DDEECF28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029200"/>
          </a:xfrm>
        </p:spPr>
        <p:txBody>
          <a:bodyPr>
            <a:normAutofit/>
          </a:bodyPr>
          <a:lstStyle/>
          <a:p>
            <a:r>
              <a:rPr lang="en-US" sz="2800" b="1" dirty="0"/>
              <a:t>Vesiculase</a:t>
            </a:r>
            <a:r>
              <a:rPr lang="en-US" sz="2800" dirty="0">
                <a:solidFill>
                  <a:srgbClr val="CC3399"/>
                </a:solidFill>
              </a:rPr>
              <a:t> </a:t>
            </a:r>
            <a:r>
              <a:rPr lang="en-US" sz="2800" dirty="0"/>
              <a:t>–coagulates some of semen –forms a vaginal plug</a:t>
            </a:r>
          </a:p>
          <a:p>
            <a:r>
              <a:rPr lang="en-US" sz="2800" b="1" dirty="0"/>
              <a:t>Prostaglandins</a:t>
            </a:r>
            <a:r>
              <a:rPr lang="en-US" sz="2800" dirty="0"/>
              <a:t>  stimulate uterine motility</a:t>
            </a:r>
          </a:p>
          <a:p>
            <a:r>
              <a:rPr lang="en-US" sz="2800" b="1" dirty="0"/>
              <a:t>Fructose</a:t>
            </a:r>
            <a:r>
              <a:rPr lang="en-US" sz="2800" dirty="0"/>
              <a:t> secreted by seminal glands is energy source </a:t>
            </a:r>
          </a:p>
          <a:p>
            <a:r>
              <a:rPr lang="en-US" sz="2800" dirty="0"/>
              <a:t>Non motile in epididymis</a:t>
            </a:r>
          </a:p>
          <a:p>
            <a:r>
              <a:rPr lang="en-US" sz="2800" dirty="0"/>
              <a:t>Move </a:t>
            </a:r>
            <a:r>
              <a:rPr lang="en-US" sz="2800" b="1" dirty="0"/>
              <a:t>slowly in acidic environment </a:t>
            </a:r>
            <a:r>
              <a:rPr lang="en-US" sz="2800" dirty="0"/>
              <a:t>of vagina</a:t>
            </a:r>
          </a:p>
          <a:p>
            <a:r>
              <a:rPr lang="en-US" sz="2800" dirty="0"/>
              <a:t>Move </a:t>
            </a:r>
            <a:r>
              <a:rPr lang="en-US" sz="2800" b="1" dirty="0"/>
              <a:t>rapidly in alkaline environment </a:t>
            </a:r>
            <a:r>
              <a:rPr lang="en-US" sz="2800" dirty="0"/>
              <a:t>of uterus</a:t>
            </a:r>
          </a:p>
          <a:p>
            <a:r>
              <a:rPr lang="en-US" sz="2800" dirty="0"/>
              <a:t>Motile sperms reach ampulla in 5 min may take 45 min</a:t>
            </a:r>
          </a:p>
          <a:p>
            <a:r>
              <a:rPr lang="en-US" sz="2800" dirty="0"/>
              <a:t>Only </a:t>
            </a:r>
            <a:r>
              <a:rPr lang="en-US" sz="2800" b="1" dirty="0"/>
              <a:t>200 sperms </a:t>
            </a:r>
            <a:r>
              <a:rPr lang="en-US" sz="2800" dirty="0"/>
              <a:t>reach fertilization site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FD6B07-974A-94DB-6936-33EA322E771A}"/>
              </a:ext>
            </a:extLst>
          </p:cNvPr>
          <p:cNvSpPr/>
          <p:nvPr/>
        </p:nvSpPr>
        <p:spPr>
          <a:xfrm>
            <a:off x="-7716" y="6350"/>
            <a:ext cx="3589116" cy="53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Horizontal Integration   </a:t>
            </a:r>
          </a:p>
        </p:txBody>
      </p:sp>
    </p:spTree>
    <p:extLst>
      <p:ext uri="{BB962C8B-B14F-4D97-AF65-F5344CB8AC3E}">
        <p14:creationId xmlns:p14="http://schemas.microsoft.com/office/powerpoint/2010/main" val="3075416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6284</TotalTime>
  <Words>2109</Words>
  <Application>Microsoft Office PowerPoint</Application>
  <PresentationFormat>On-screen Show (4:3)</PresentationFormat>
  <Paragraphs>216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Google Sans</vt:lpstr>
      <vt:lpstr>Times New Roman</vt:lpstr>
      <vt:lpstr>Wingdings</vt:lpstr>
      <vt:lpstr>Office Theme</vt:lpstr>
      <vt:lpstr>PowerPoint Presentation</vt:lpstr>
      <vt:lpstr>Foundation Module 1st Year MBBS(LGIS) First Week of Development (fertilization)   </vt:lpstr>
      <vt:lpstr>PowerPoint Presentation</vt:lpstr>
      <vt:lpstr>PowerPoint Presentation</vt:lpstr>
      <vt:lpstr>PowerPoint Presentation</vt:lpstr>
      <vt:lpstr>Interactive Session </vt:lpstr>
      <vt:lpstr>Oocyte transport</vt:lpstr>
      <vt:lpstr>Sperm transport</vt:lpstr>
      <vt:lpstr>Semen</vt:lpstr>
      <vt:lpstr>Spermatozoa are not able to fertilize the oocyte immediately upon arrival in the female genital tract but must undergo </vt:lpstr>
      <vt:lpstr>Capacitation: Period of conditioning in the female genital tract</vt:lpstr>
      <vt:lpstr>Acrosome reaction</vt:lpstr>
      <vt:lpstr>Fertilization</vt:lpstr>
      <vt:lpstr>Fertilization</vt:lpstr>
      <vt:lpstr>Phases of fertilization</vt:lpstr>
      <vt:lpstr>PHASE 1 - Penetration of Corona Radiata</vt:lpstr>
      <vt:lpstr>Phase 2 - Penetration of the Zona Pellucida</vt:lpstr>
      <vt:lpstr>Phase 2 - Penetration of the Zona Pellucida</vt:lpstr>
      <vt:lpstr>Phase 3 - Fusion of Oocyte and sperm cell membrane</vt:lpstr>
      <vt:lpstr>Phase 4                                                                  Formation of Male and Female Pronuclei</vt:lpstr>
      <vt:lpstr>Phase 5 Breakdown of pronuclei membranes</vt:lpstr>
      <vt:lpstr> Results of fertilization</vt:lpstr>
      <vt:lpstr>          Twins: still 1 sperm per egg</vt:lpstr>
      <vt:lpstr>Triplody(KLM pg 25)  (in vitro)</vt:lpstr>
      <vt:lpstr>             Contraceptive Methods(Langman pg 35,36)</vt:lpstr>
      <vt:lpstr>         Intrauterine Devices (IUDS)Langhman pg 36</vt:lpstr>
      <vt:lpstr>Primary Causes of Infertility </vt:lpstr>
      <vt:lpstr>               Assisted Reproductive Technology(KLM   pg 29)</vt:lpstr>
      <vt:lpstr>               Assisted Reproductive Technology(KLM   pg 29)</vt:lpstr>
      <vt:lpstr>               Assisted Reproductive Technology(KLM   pg 29)</vt:lpstr>
      <vt:lpstr>               Assisted Reproductive Technology(KLM   pg 29)</vt:lpstr>
      <vt:lpstr>    Intracytoplasmic sperm injections</vt:lpstr>
      <vt:lpstr>Surrogate mothers</vt:lpstr>
      <vt:lpstr>Sterilization</vt:lpstr>
      <vt:lpstr>Management of IVF</vt:lpstr>
      <vt:lpstr>       Facts of subfertility cause, smoking and body weight on the success rate of IVF</vt:lpstr>
      <vt:lpstr>Learning Resources</vt:lpstr>
      <vt:lpstr>Let’s Recap </vt:lpstr>
      <vt:lpstr>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Ayesha Yousaf</cp:lastModifiedBy>
  <cp:revision>362</cp:revision>
  <dcterms:created xsi:type="dcterms:W3CDTF">2019-11-22T16:50:55Z</dcterms:created>
  <dcterms:modified xsi:type="dcterms:W3CDTF">2025-03-11T06:54:10Z</dcterms:modified>
</cp:coreProperties>
</file>