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0" r:id="rId3"/>
    <p:sldId id="302" r:id="rId4"/>
    <p:sldId id="303" r:id="rId5"/>
    <p:sldId id="295" r:id="rId6"/>
    <p:sldId id="294" r:id="rId7"/>
    <p:sldId id="304" r:id="rId8"/>
    <p:sldId id="258" r:id="rId9"/>
    <p:sldId id="257" r:id="rId10"/>
    <p:sldId id="259" r:id="rId11"/>
    <p:sldId id="260" r:id="rId12"/>
    <p:sldId id="305" r:id="rId13"/>
    <p:sldId id="269" r:id="rId14"/>
    <p:sldId id="264" r:id="rId15"/>
    <p:sldId id="306" r:id="rId16"/>
    <p:sldId id="265" r:id="rId17"/>
    <p:sldId id="271" r:id="rId18"/>
    <p:sldId id="272" r:id="rId19"/>
    <p:sldId id="273" r:id="rId20"/>
    <p:sldId id="274" r:id="rId21"/>
    <p:sldId id="277" r:id="rId22"/>
    <p:sldId id="279" r:id="rId23"/>
    <p:sldId id="292" r:id="rId24"/>
    <p:sldId id="297" r:id="rId25"/>
    <p:sldId id="298" r:id="rId26"/>
    <p:sldId id="276" r:id="rId27"/>
    <p:sldId id="275" r:id="rId28"/>
    <p:sldId id="291" r:id="rId29"/>
    <p:sldId id="281" r:id="rId30"/>
    <p:sldId id="282" r:id="rId31"/>
    <p:sldId id="283" r:id="rId32"/>
    <p:sldId id="284" r:id="rId33"/>
    <p:sldId id="287" r:id="rId34"/>
    <p:sldId id="290" r:id="rId35"/>
    <p:sldId id="285" r:id="rId36"/>
    <p:sldId id="288" r:id="rId37"/>
    <p:sldId id="299" r:id="rId38"/>
    <p:sldId id="307" r:id="rId39"/>
    <p:sldId id="289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86"/>
    <p:restoredTop sz="94669"/>
  </p:normalViewPr>
  <p:slideViewPr>
    <p:cSldViewPr snapToGrid="0">
      <p:cViewPr varScale="1">
        <p:scale>
          <a:sx n="87" d="100"/>
          <a:sy n="87" d="100"/>
        </p:scale>
        <p:origin x="2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2C51-2FDA-44E8-9065-5F27A9B92B6B}" type="datetimeFigureOut">
              <a:rPr lang="en-US" smtClean="0"/>
              <a:t>2/13/25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1A6B9-1CEF-4D03-B242-311D9E6F6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819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2C51-2FDA-44E8-9065-5F27A9B92B6B}" type="datetimeFigureOut">
              <a:rPr lang="en-US" smtClean="0"/>
              <a:t>2/13/25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1A6B9-1CEF-4D03-B242-311D9E6F6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793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2C51-2FDA-44E8-9065-5F27A9B92B6B}" type="datetimeFigureOut">
              <a:rPr lang="en-US" smtClean="0"/>
              <a:t>2/13/25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1A6B9-1CEF-4D03-B242-311D9E6F6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090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2C51-2FDA-44E8-9065-5F27A9B92B6B}" type="datetimeFigureOut">
              <a:rPr lang="en-US" smtClean="0"/>
              <a:t>2/13/25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1A6B9-1CEF-4D03-B242-311D9E6F6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21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2C51-2FDA-44E8-9065-5F27A9B92B6B}" type="datetimeFigureOut">
              <a:rPr lang="en-US" smtClean="0"/>
              <a:t>2/13/25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1A6B9-1CEF-4D03-B242-311D9E6F6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166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2C51-2FDA-44E8-9065-5F27A9B92B6B}" type="datetimeFigureOut">
              <a:rPr lang="en-US" smtClean="0"/>
              <a:t>2/13/25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1A6B9-1CEF-4D03-B242-311D9E6F6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810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2C51-2FDA-44E8-9065-5F27A9B92B6B}" type="datetimeFigureOut">
              <a:rPr lang="en-US" smtClean="0"/>
              <a:t>2/13/25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1A6B9-1CEF-4D03-B242-311D9E6F6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312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2C51-2FDA-44E8-9065-5F27A9B92B6B}" type="datetimeFigureOut">
              <a:rPr lang="en-US" smtClean="0"/>
              <a:t>2/13/25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1A6B9-1CEF-4D03-B242-311D9E6F6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730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2C51-2FDA-44E8-9065-5F27A9B92B6B}" type="datetimeFigureOut">
              <a:rPr lang="en-US" smtClean="0"/>
              <a:t>2/13/25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1A6B9-1CEF-4D03-B242-311D9E6F6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471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2C51-2FDA-44E8-9065-5F27A9B92B6B}" type="datetimeFigureOut">
              <a:rPr lang="en-US" smtClean="0"/>
              <a:t>2/13/25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1A6B9-1CEF-4D03-B242-311D9E6F6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31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2C51-2FDA-44E8-9065-5F27A9B92B6B}" type="datetimeFigureOut">
              <a:rPr lang="en-US" smtClean="0"/>
              <a:t>2/13/25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1A6B9-1CEF-4D03-B242-311D9E6F6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606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62C51-2FDA-44E8-9065-5F27A9B92B6B}" type="datetimeFigureOut">
              <a:rPr lang="en-US" smtClean="0"/>
              <a:t>2/13/25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1A6B9-1CEF-4D03-B242-311D9E6F6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25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dicalnewstoday.com/articles/322001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u="sng"/>
              <a:t>Prostatic </a:t>
            </a:r>
            <a:r>
              <a:rPr lang="en-US" b="1" u="sng" dirty="0"/>
              <a:t>Carcinoma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Dr. Faraz Basharat Khan</a:t>
            </a:r>
          </a:p>
          <a:p>
            <a:r>
              <a:rPr lang="en-US" dirty="0"/>
              <a:t>Senior Registrar Urology, RMU</a:t>
            </a:r>
          </a:p>
        </p:txBody>
      </p:sp>
    </p:spTree>
    <p:extLst>
      <p:ext uri="{BB962C8B-B14F-4D97-AF65-F5344CB8AC3E}">
        <p14:creationId xmlns:p14="http://schemas.microsoft.com/office/powerpoint/2010/main" val="3051852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7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64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7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819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DDE10-C4B7-CB4B-9554-A574942E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7413" y="1825625"/>
            <a:ext cx="10515600" cy="1325563"/>
          </a:xfrm>
        </p:spPr>
        <p:txBody>
          <a:bodyPr/>
          <a:lstStyle/>
          <a:p>
            <a:r>
              <a:rPr lang="en-US" b="1" dirty="0"/>
              <a:t>Horizontal integration with Pathology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443C0-28FB-534D-A32C-049973B8F4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8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b="1" u="sng" dirty="0"/>
              <a:t>Epidemiology and Risk Prevention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Prostate cancer is the </a:t>
            </a:r>
            <a:r>
              <a:rPr lang="en-US" b="1" dirty="0"/>
              <a:t>second most common cancer </a:t>
            </a:r>
            <a:r>
              <a:rPr lang="en-US" dirty="0"/>
              <a:t>in males</a:t>
            </a:r>
          </a:p>
          <a:p>
            <a:r>
              <a:rPr lang="en-US" dirty="0"/>
              <a:t>There are three well-established risk factors for </a:t>
            </a:r>
            <a:r>
              <a:rPr lang="en-US" dirty="0" err="1"/>
              <a:t>PCa</a:t>
            </a:r>
            <a:r>
              <a:rPr lang="en-US" dirty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b="1" dirty="0"/>
              <a:t>Increasing age,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Ethnic origin(African origin)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Genetic predisposition. </a:t>
            </a:r>
          </a:p>
          <a:p>
            <a:pPr marL="514350" indent="-514350">
              <a:buFont typeface="+mj-lt"/>
              <a:buAutoNum type="arabicPeriod"/>
            </a:pPr>
            <a:endParaRPr lang="en-US" b="1" dirty="0"/>
          </a:p>
          <a:p>
            <a:r>
              <a:rPr lang="en-US" dirty="0"/>
              <a:t>There is currently no high-level evidence that preventative measures may reduce the risk of </a:t>
            </a:r>
            <a:r>
              <a:rPr lang="en-US" dirty="0" err="1"/>
              <a:t>PCa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867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574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9AED2-1ABF-4345-AFA6-DFFFB818B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6497" y="2341408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/>
              <a:t>Core Subject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4E323-BD89-7A45-AC3E-1B8DD2B334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678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u="sng" dirty="0"/>
              <a:t>Clinical Manifestation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29" y="1690688"/>
            <a:ext cx="5910784" cy="21240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30" y="3814764"/>
            <a:ext cx="5782195" cy="28084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690688"/>
            <a:ext cx="5700909" cy="333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0277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u="sng" dirty="0"/>
              <a:t>Diagnostic work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History &amp; Examination (clinical manifestations)</a:t>
            </a:r>
          </a:p>
          <a:p>
            <a:endParaRPr lang="en-US" dirty="0"/>
          </a:p>
          <a:p>
            <a:r>
              <a:rPr lang="en-US" dirty="0"/>
              <a:t>DRE(abnormal DRE raises suspicion)</a:t>
            </a:r>
          </a:p>
          <a:p>
            <a:endParaRPr lang="en-US" dirty="0"/>
          </a:p>
          <a:p>
            <a:r>
              <a:rPr lang="en-US" dirty="0"/>
              <a:t>PSA( raised PSA raises suspicion)</a:t>
            </a:r>
          </a:p>
          <a:p>
            <a:endParaRPr lang="en-US" dirty="0"/>
          </a:p>
          <a:p>
            <a:r>
              <a:rPr lang="en-US" dirty="0"/>
              <a:t>Prostate Biopsy</a:t>
            </a:r>
          </a:p>
          <a:p>
            <a:endParaRPr lang="en-US" dirty="0"/>
          </a:p>
          <a:p>
            <a:r>
              <a:rPr lang="en-US" dirty="0"/>
              <a:t>CECT TAP, MRI Prostate, Bone scan (Metastatic work up)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4604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u="sng" dirty="0"/>
              <a:t>DRE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Anal tone ?</a:t>
            </a:r>
          </a:p>
          <a:p>
            <a:r>
              <a:rPr lang="en-US" dirty="0"/>
              <a:t>Prostatic size? </a:t>
            </a:r>
            <a:r>
              <a:rPr lang="en-US" b="1" dirty="0"/>
              <a:t>enlarged</a:t>
            </a:r>
          </a:p>
          <a:p>
            <a:r>
              <a:rPr lang="en-US" dirty="0"/>
              <a:t>Consistency? </a:t>
            </a:r>
            <a:r>
              <a:rPr lang="en-US" b="1" dirty="0"/>
              <a:t>Hard </a:t>
            </a:r>
          </a:p>
          <a:p>
            <a:r>
              <a:rPr lang="en-US" dirty="0"/>
              <a:t>Surface ? </a:t>
            </a:r>
            <a:r>
              <a:rPr lang="en-US" b="1" dirty="0"/>
              <a:t>Nodular/irregular</a:t>
            </a:r>
          </a:p>
          <a:p>
            <a:r>
              <a:rPr lang="en-US" dirty="0"/>
              <a:t>Mucosa mobility ? </a:t>
            </a:r>
            <a:r>
              <a:rPr lang="en-US" b="1" dirty="0"/>
              <a:t>Immobile</a:t>
            </a:r>
            <a:r>
              <a:rPr lang="en-US" dirty="0"/>
              <a:t> </a:t>
            </a:r>
          </a:p>
          <a:p>
            <a:r>
              <a:rPr lang="en-US" dirty="0"/>
              <a:t>Finger stool/ blood stained ? Blood stained </a:t>
            </a:r>
          </a:p>
        </p:txBody>
      </p:sp>
    </p:spTree>
    <p:extLst>
      <p:ext uri="{BB962C8B-B14F-4D97-AF65-F5344CB8AC3E}">
        <p14:creationId xmlns:p14="http://schemas.microsoft.com/office/powerpoint/2010/main" val="39121395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u="sng" dirty="0"/>
              <a:t>Serum PSA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09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Glycoprotein secreted by Prostatic Epithelium </a:t>
            </a:r>
          </a:p>
          <a:p>
            <a:r>
              <a:rPr lang="en-US" dirty="0"/>
              <a:t>May rise in benign conditions </a:t>
            </a:r>
          </a:p>
          <a:p>
            <a:r>
              <a:rPr lang="en-US" dirty="0"/>
              <a:t>May be normal in CA prostate </a:t>
            </a:r>
          </a:p>
          <a:p>
            <a:r>
              <a:rPr lang="en-US" dirty="0"/>
              <a:t>Age-adjusted normal range for PSA </a:t>
            </a:r>
          </a:p>
          <a:p>
            <a:pPr marL="0" indent="0">
              <a:buNone/>
            </a:pPr>
            <a:r>
              <a:rPr lang="en-US" dirty="0"/>
              <a:t>Age		PSA range (ng/mL) 			</a:t>
            </a:r>
          </a:p>
          <a:p>
            <a:pPr marL="0" indent="0">
              <a:buNone/>
            </a:pPr>
            <a:r>
              <a:rPr lang="en-US" dirty="0"/>
              <a:t>40–40		&lt;2.5</a:t>
            </a:r>
          </a:p>
          <a:p>
            <a:pPr marL="0" indent="0">
              <a:buNone/>
            </a:pPr>
            <a:r>
              <a:rPr lang="en-US" dirty="0"/>
              <a:t>50–59		 &lt;3.5</a:t>
            </a:r>
          </a:p>
          <a:p>
            <a:pPr marL="0" indent="0">
              <a:buNone/>
            </a:pPr>
            <a:r>
              <a:rPr lang="en-US" dirty="0"/>
              <a:t>60–69 		&lt;4.5</a:t>
            </a:r>
          </a:p>
          <a:p>
            <a:pPr marL="0" indent="0">
              <a:buNone/>
            </a:pPr>
            <a:r>
              <a:rPr lang="en-US" dirty="0"/>
              <a:t>&gt;70 		&lt;6.5</a:t>
            </a:r>
          </a:p>
        </p:txBody>
      </p:sp>
    </p:spTree>
    <p:extLst>
      <p:ext uri="{BB962C8B-B14F-4D97-AF65-F5344CB8AC3E}">
        <p14:creationId xmlns:p14="http://schemas.microsoft.com/office/powerpoint/2010/main" val="2016347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FFA86-D634-9544-AED0-9337987F8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University Mission and 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5290D-75DC-A74B-8024-B4448A1DB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Mission Statement</a:t>
            </a:r>
          </a:p>
          <a:p>
            <a:pPr marL="0" indent="0">
              <a:buNone/>
            </a:pPr>
            <a:r>
              <a:rPr lang="en-US" dirty="0"/>
              <a:t>Highly recognized and accredited center of excellence in Medical Education, using evidence-based training techniques for development of highly competent health professionals, who are lifelong experiential learner and are socially accountable.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Vision</a:t>
            </a:r>
          </a:p>
          <a:p>
            <a:pPr marL="0" indent="0">
              <a:buNone/>
            </a:pPr>
            <a:r>
              <a:rPr lang="en-US" dirty="0"/>
              <a:t>To impart evidence-based research oriented health professional education in order to provide best possible patient care and inculcate the values of mutual respect, ethical practice of healthcare and social accountability.</a:t>
            </a:r>
          </a:p>
        </p:txBody>
      </p:sp>
    </p:spTree>
    <p:extLst>
      <p:ext uri="{BB962C8B-B14F-4D97-AF65-F5344CB8AC3E}">
        <p14:creationId xmlns:p14="http://schemas.microsoft.com/office/powerpoint/2010/main" val="8850690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u="sng" dirty="0"/>
              <a:t>Prostatic Biopsy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TRUS guided biopsy remains the gold standard for the diagnosis of the prostatic carcinoma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04E670-0453-E14D-BEC7-CE574CD34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618" y="2824597"/>
            <a:ext cx="3904445" cy="34873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ED8032-B188-364C-BDA4-E5C897BB0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830349"/>
            <a:ext cx="4627417" cy="347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5950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7955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3315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9808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652354-C197-4641-A6A8-762769AFE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708" y="540327"/>
            <a:ext cx="10968319" cy="514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7431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A7E6F-D6BF-5F4D-B32A-3C3606CF4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Imaging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F97E2-18B5-9647-92F5-6470419BB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metastatic workup</a:t>
            </a:r>
          </a:p>
          <a:p>
            <a:pPr lvl="1"/>
            <a:r>
              <a:rPr lang="en-US" dirty="0"/>
              <a:t>CECT CAP</a:t>
            </a:r>
          </a:p>
          <a:p>
            <a:pPr lvl="1"/>
            <a:r>
              <a:rPr lang="en-US" dirty="0" err="1"/>
              <a:t>mpMRI</a:t>
            </a:r>
            <a:r>
              <a:rPr lang="en-US" dirty="0"/>
              <a:t> of the prostate </a:t>
            </a:r>
          </a:p>
          <a:p>
            <a:pPr lvl="1"/>
            <a:r>
              <a:rPr lang="en-US" dirty="0"/>
              <a:t>Bone scan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2CC32A-BB3D-A646-99D5-4FE120004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4256" y="1766602"/>
            <a:ext cx="4410362" cy="44103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443548-E9D5-964C-A967-858679912A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4974" y="3345587"/>
            <a:ext cx="1747280" cy="296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6337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79D58-A365-8448-A17E-67DDFA295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>
                <a:latin typeface="+mn-lt"/>
              </a:rPr>
              <a:t>Staging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E48C59-FC00-F04F-8658-DBF5CEC950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32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7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164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2222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u="sng" dirty="0"/>
              <a:t>Management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9B88CA-3A88-464C-8862-6E532401A8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Treatment depends on;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en-US" dirty="0"/>
              <a:t>Stage of the disease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endParaRPr lang="en-US" dirty="0"/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en-US" dirty="0"/>
              <a:t>Symptoms of the patients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endParaRPr lang="en-US" dirty="0"/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en-US" dirty="0"/>
              <a:t>Life expectancy of the patients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4681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97D5B-015E-9248-B4AE-84FDE639F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02CB6C2-965B-EB46-A56D-E8F8C0D1EE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endParaRPr lang="en-US" sz="3300" u="sng" dirty="0"/>
          </a:p>
          <a:p>
            <a:pPr marL="0" indent="0">
              <a:lnSpc>
                <a:spcPct val="80000"/>
              </a:lnSpc>
              <a:buNone/>
            </a:pPr>
            <a:r>
              <a:rPr lang="en-US" sz="3300" b="1" u="sng" dirty="0"/>
              <a:t>Deferred Treatment</a:t>
            </a:r>
            <a:br>
              <a:rPr lang="en-US" sz="3300" b="1" u="sng" dirty="0"/>
            </a:br>
            <a:r>
              <a:rPr lang="en-US" sz="3300" b="1" u="sng" dirty="0"/>
              <a:t>(observation)</a:t>
            </a:r>
          </a:p>
          <a:p>
            <a:pPr marL="0" indent="0">
              <a:lnSpc>
                <a:spcPct val="80000"/>
              </a:lnSpc>
              <a:buNone/>
            </a:pPr>
            <a:endParaRPr lang="en-US" sz="3300" dirty="0"/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en-US" dirty="0"/>
              <a:t>Watchful waiting 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en-US" dirty="0"/>
              <a:t>Active surveillance 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184BCA-6F5B-CF4C-B382-72D20E7560A5}"/>
              </a:ext>
            </a:extLst>
          </p:cNvPr>
          <p:cNvSpPr txBox="1"/>
          <p:nvPr/>
        </p:nvSpPr>
        <p:spPr>
          <a:xfrm>
            <a:off x="6353175" y="2277232"/>
            <a:ext cx="5000625" cy="3201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ts val="1000"/>
              </a:spcBef>
            </a:pPr>
            <a:r>
              <a:rPr lang="en-US" sz="3300" b="1" u="sng" dirty="0"/>
              <a:t>Active Treatment</a:t>
            </a:r>
          </a:p>
          <a:p>
            <a:pPr>
              <a:lnSpc>
                <a:spcPct val="80000"/>
              </a:lnSpc>
              <a:spcBef>
                <a:spcPts val="1000"/>
              </a:spcBef>
            </a:pPr>
            <a:endParaRPr lang="en-US" sz="3300" dirty="0"/>
          </a:p>
          <a:p>
            <a:pPr marL="514350" indent="-514350">
              <a:lnSpc>
                <a:spcPct val="8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sz="2800" dirty="0"/>
              <a:t>Radical prostatectomy</a:t>
            </a:r>
          </a:p>
          <a:p>
            <a:pPr marL="514350" indent="-514350">
              <a:lnSpc>
                <a:spcPct val="8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sz="2800" dirty="0"/>
              <a:t>Radical Radiotherapy</a:t>
            </a:r>
          </a:p>
          <a:p>
            <a:pPr marL="514350" indent="-514350">
              <a:lnSpc>
                <a:spcPct val="8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sz="2800" dirty="0"/>
              <a:t>Hormonal therapy</a:t>
            </a:r>
          </a:p>
          <a:p>
            <a:pPr marL="514350" indent="-514350">
              <a:lnSpc>
                <a:spcPct val="8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sz="2800" dirty="0"/>
              <a:t>Chemotherapy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8243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7953" cy="685800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500188" y="4052887"/>
            <a:ext cx="9144000" cy="476251"/>
          </a:xfrm>
          <a:prstGeom prst="rect">
            <a:avLst/>
          </a:prstGeom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94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2A936-15F9-2846-91FD-6520328CE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 of LGIS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133A6-7709-9240-81E9-9171135773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  <a:p>
            <a:r>
              <a:rPr lang="en-US" dirty="0"/>
              <a:t>Anatomy and Physiology of the prostate (Vertical Integration)</a:t>
            </a:r>
          </a:p>
          <a:p>
            <a:r>
              <a:rPr lang="en-US" dirty="0"/>
              <a:t>Pathology of Prostate cancer (Horizontal Integration)</a:t>
            </a:r>
          </a:p>
          <a:p>
            <a:r>
              <a:rPr lang="en-US" dirty="0"/>
              <a:t>The clinical aspects of prostate cancer (Core subject)</a:t>
            </a:r>
          </a:p>
          <a:p>
            <a:r>
              <a:rPr lang="en-US" dirty="0"/>
              <a:t>Research related to prostate cancer</a:t>
            </a:r>
          </a:p>
          <a:p>
            <a:r>
              <a:rPr lang="en-US" dirty="0"/>
              <a:t>Ethics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8696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u="sng" dirty="0"/>
              <a:t>Surgery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Radical prostatectomy</a:t>
            </a:r>
          </a:p>
          <a:p>
            <a:r>
              <a:rPr lang="en-US" dirty="0"/>
              <a:t>Open </a:t>
            </a:r>
          </a:p>
          <a:p>
            <a:r>
              <a:rPr lang="en-US" dirty="0"/>
              <a:t>Laparoscopic</a:t>
            </a:r>
          </a:p>
          <a:p>
            <a:r>
              <a:rPr lang="en-US" dirty="0"/>
              <a:t>Robotic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938" y="0"/>
            <a:ext cx="7739062" cy="694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5979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u="sng" dirty="0"/>
              <a:t>Radiotherapy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External beam radiotherapy 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      	</a:t>
            </a:r>
            <a:r>
              <a:rPr lang="en-US" sz="2400" dirty="0"/>
              <a:t>Radiations are directed from outside of the body</a:t>
            </a:r>
          </a:p>
          <a:p>
            <a:endParaRPr lang="en-US" sz="2400" dirty="0"/>
          </a:p>
          <a:p>
            <a:r>
              <a:rPr lang="en-US" b="1" dirty="0"/>
              <a:t>Brachytherapy</a:t>
            </a:r>
            <a:r>
              <a:rPr lang="en-US" dirty="0"/>
              <a:t>  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400" dirty="0"/>
              <a:t>Radiations are given to prostate by implanting radioactive seeds within the prostate</a:t>
            </a:r>
          </a:p>
        </p:txBody>
      </p:sp>
    </p:spTree>
    <p:extLst>
      <p:ext uri="{BB962C8B-B14F-4D97-AF65-F5344CB8AC3E}">
        <p14:creationId xmlns:p14="http://schemas.microsoft.com/office/powerpoint/2010/main" val="1462533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014" y="3296646"/>
            <a:ext cx="5714286" cy="320952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0"/>
            <a:ext cx="7061689" cy="43576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58798" y="2927314"/>
            <a:ext cx="1571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Brachytherapy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4514335"/>
            <a:ext cx="2966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External beam radiotherapy </a:t>
            </a:r>
            <a:r>
              <a:rPr lang="en-US" dirty="0"/>
              <a:t>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2250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u="sng" dirty="0"/>
              <a:t>Hormonal Therapy(ADT)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Prostate CA growth is testosterone dependent</a:t>
            </a:r>
          </a:p>
          <a:p>
            <a:endParaRPr lang="en-US" sz="2400" dirty="0"/>
          </a:p>
          <a:p>
            <a:r>
              <a:rPr lang="en-US" sz="2400" dirty="0"/>
              <a:t>This fact is utilized in the treatment and progression of prostatic CA by aiming to </a:t>
            </a:r>
          </a:p>
          <a:p>
            <a:endParaRPr lang="en-US" sz="2400" dirty="0"/>
          </a:p>
          <a:p>
            <a:pPr lvl="1">
              <a:buFontTx/>
              <a:buChar char="-"/>
            </a:pPr>
            <a:r>
              <a:rPr lang="en-US" dirty="0"/>
              <a:t>Decrease testosterone production</a:t>
            </a:r>
          </a:p>
          <a:p>
            <a:pPr lvl="1">
              <a:buFontTx/>
              <a:buChar char="-"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-  Testosterone action blockade</a:t>
            </a:r>
          </a:p>
        </p:txBody>
      </p:sp>
    </p:spTree>
    <p:extLst>
      <p:ext uri="{BB962C8B-B14F-4D97-AF65-F5344CB8AC3E}">
        <p14:creationId xmlns:p14="http://schemas.microsoft.com/office/powerpoint/2010/main" val="1744836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7213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012" y="222250"/>
            <a:ext cx="6480988" cy="6522602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2017495"/>
            <a:ext cx="6019801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1074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u="sng" dirty="0"/>
              <a:t>Chemotherapy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It is sometimes used in selective metastatic cases when hormone treatment failures occurs</a:t>
            </a:r>
          </a:p>
          <a:p>
            <a:endParaRPr lang="en-US" sz="2400" dirty="0"/>
          </a:p>
          <a:p>
            <a:r>
              <a:rPr lang="en-US" sz="2400" dirty="0"/>
              <a:t>Docetaxel, paclitaxel, doxorubicin and etoposide</a:t>
            </a:r>
          </a:p>
          <a:p>
            <a:endParaRPr lang="en-US" sz="2400" dirty="0"/>
          </a:p>
          <a:p>
            <a:r>
              <a:rPr lang="en-US" sz="2400" dirty="0"/>
              <a:t>Docetaxel with steroids if the first line of drug used in chemotherapy for CA prostate</a:t>
            </a:r>
          </a:p>
        </p:txBody>
      </p:sp>
    </p:spTree>
    <p:extLst>
      <p:ext uri="{BB962C8B-B14F-4D97-AF65-F5344CB8AC3E}">
        <p14:creationId xmlns:p14="http://schemas.microsoft.com/office/powerpoint/2010/main" val="5466602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A9AB9-804D-EA43-93B7-B63786473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Prognosis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58F59-D64C-E640-81B0-EE0233DE59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5 year survival is 90 %</a:t>
            </a:r>
          </a:p>
          <a:p>
            <a:r>
              <a:rPr lang="en-US" dirty="0"/>
              <a:t>10 year survival is 80 %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‘Patients die with prostate cancer rather than of prostate cancer’</a:t>
            </a:r>
          </a:p>
        </p:txBody>
      </p:sp>
    </p:spTree>
    <p:extLst>
      <p:ext uri="{BB962C8B-B14F-4D97-AF65-F5344CB8AC3E}">
        <p14:creationId xmlns:p14="http://schemas.microsoft.com/office/powerpoint/2010/main" val="30199083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D7092-E73E-7B47-812E-C7FF2160A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Biomedical Ethics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A8898-52B3-0744-B870-8102470E1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Informed consent should be taken before any medical or surgical treatment</a:t>
            </a:r>
          </a:p>
          <a:p>
            <a:endParaRPr lang="en-US" dirty="0"/>
          </a:p>
          <a:p>
            <a:r>
              <a:rPr lang="en-US" dirty="0"/>
              <a:t>Prognosis should be explained to patient and his family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4115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6000" b="1" u="sng" dirty="0"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endParaRPr lang="en-US" sz="6000" b="1" u="sng" dirty="0"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en-US" sz="6000" b="1" u="sng" dirty="0">
                <a:latin typeface="+mj-lt"/>
                <a:ea typeface="+mj-ea"/>
                <a:cs typeface="+mj-cs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42420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901E3-986E-AE4E-BCCC-CD5145A06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EC2D4-40FD-C441-9993-EF821D585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7349CB-1FF2-E944-914E-F58629274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471" y="207707"/>
            <a:ext cx="8867058" cy="665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708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6037E-34B4-A445-8E2D-5733F90A4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6A98D-6051-2648-84FA-0A36C652DC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70000"/>
              </a:lnSpc>
            </a:pPr>
            <a:r>
              <a:rPr lang="en-US" sz="2400" dirty="0"/>
              <a:t>Recall the anatomy and pathophysiology of prostate cancer</a:t>
            </a:r>
          </a:p>
          <a:p>
            <a:pPr>
              <a:lnSpc>
                <a:spcPct val="170000"/>
              </a:lnSpc>
            </a:pPr>
            <a:r>
              <a:rPr lang="en-US" sz="2400" dirty="0"/>
              <a:t>Understand the epidemiology and risk factors for prostate cancer</a:t>
            </a:r>
          </a:p>
          <a:p>
            <a:pPr>
              <a:lnSpc>
                <a:spcPct val="170000"/>
              </a:lnSpc>
            </a:pPr>
            <a:r>
              <a:rPr lang="en-US" sz="2400" dirty="0"/>
              <a:t>Recognize the clinical presentation and diagnostic approaches to prostrate cancer</a:t>
            </a:r>
          </a:p>
          <a:p>
            <a:pPr>
              <a:lnSpc>
                <a:spcPct val="170000"/>
              </a:lnSpc>
            </a:pPr>
            <a:r>
              <a:rPr lang="en-US" sz="2400" dirty="0"/>
              <a:t>Staging and grading of prostate cancer</a:t>
            </a:r>
          </a:p>
          <a:p>
            <a:pPr>
              <a:lnSpc>
                <a:spcPct val="170000"/>
              </a:lnSpc>
            </a:pPr>
            <a:r>
              <a:rPr lang="en-US" sz="2400" dirty="0"/>
              <a:t>Outline the Management of prostate cancer</a:t>
            </a:r>
          </a:p>
          <a:p>
            <a:pPr>
              <a:lnSpc>
                <a:spcPct val="170000"/>
              </a:lnSpc>
            </a:pPr>
            <a:r>
              <a:rPr lang="en-US" sz="2400" dirty="0"/>
              <a:t>Understand the prognosis</a:t>
            </a:r>
          </a:p>
        </p:txBody>
      </p:sp>
    </p:spTree>
    <p:extLst>
      <p:ext uri="{BB962C8B-B14F-4D97-AF65-F5344CB8AC3E}">
        <p14:creationId xmlns:p14="http://schemas.microsoft.com/office/powerpoint/2010/main" val="1216968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F9ADD2-8863-6F43-B41A-5FF81C08D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7782" y="610844"/>
            <a:ext cx="6187786" cy="565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889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D548E-BA6B-1148-8752-AFC396942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39610"/>
          </a:xfrm>
        </p:spPr>
        <p:txBody>
          <a:bodyPr/>
          <a:lstStyle/>
          <a:p>
            <a:r>
              <a:rPr lang="en-US" dirty="0"/>
              <a:t>Vertical Integration with Anatomy and Physiology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A7405-F78D-2847-9B37-9C01894039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908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u="sng" dirty="0"/>
              <a:t>Anatomy &amp; Physiology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Prostate is a walnut sized, male accessory gland, located below the bladder </a:t>
            </a:r>
          </a:p>
          <a:p>
            <a:r>
              <a:rPr lang="en-US" dirty="0"/>
              <a:t>The primary function of the prostate is to contribute prostatic fluid to semen about  </a:t>
            </a:r>
            <a:r>
              <a:rPr lang="en-US" u="sng" dirty="0">
                <a:solidFill>
                  <a:schemeClr val="accent1">
                    <a:lumMod val="75000"/>
                  </a:schemeClr>
                </a:solidFill>
              </a:rPr>
              <a:t>20–30%</a:t>
            </a:r>
            <a:r>
              <a:rPr lang="en-US" dirty="0"/>
              <a:t> to  the total semen volume</a:t>
            </a:r>
          </a:p>
          <a:p>
            <a:endParaRPr lang="en-US" dirty="0"/>
          </a:p>
          <a:p>
            <a:r>
              <a:rPr lang="en-US" dirty="0"/>
              <a:t>Prostatic fluid contains components that make semen an ideal substance for sperm cells to live in, including </a:t>
            </a:r>
            <a:r>
              <a:rPr lang="en-US" u="sng" dirty="0">
                <a:solidFill>
                  <a:schemeClr val="accent1">
                    <a:lumMod val="75000"/>
                  </a:schemeClr>
                </a:solidFill>
              </a:rPr>
              <a:t>enzymes, zinc, and citric acid</a:t>
            </a:r>
            <a:r>
              <a:rPr lang="en-US" dirty="0"/>
              <a:t>. </a:t>
            </a:r>
          </a:p>
          <a:p>
            <a:r>
              <a:rPr lang="en-US" dirty="0"/>
              <a:t>One important enzyme is </a:t>
            </a:r>
            <a:r>
              <a:rPr lang="en-US" u="sng" dirty="0">
                <a:hlinkClick r:id="rId2"/>
              </a:rPr>
              <a:t>prostate-specific antigen (PSA)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551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7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955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{7383093B-A093-0940-94D1-5F6BAAEBB7A2}tf10001072</Template>
  <TotalTime>333</TotalTime>
  <Words>545</Words>
  <Application>Microsoft Macintosh PowerPoint</Application>
  <PresentationFormat>Widescreen</PresentationFormat>
  <Paragraphs>136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Office Theme</vt:lpstr>
      <vt:lpstr>Prostatic Carcinoma </vt:lpstr>
      <vt:lpstr>University Mission and Vision</vt:lpstr>
      <vt:lpstr>Sequence of LGIS</vt:lpstr>
      <vt:lpstr>PowerPoint Presentation</vt:lpstr>
      <vt:lpstr>Learning Objectives</vt:lpstr>
      <vt:lpstr>PowerPoint Presentation</vt:lpstr>
      <vt:lpstr>Vertical Integration with Anatomy and Physiology</vt:lpstr>
      <vt:lpstr>Anatomy &amp; Physiology </vt:lpstr>
      <vt:lpstr>PowerPoint Presentation</vt:lpstr>
      <vt:lpstr>PowerPoint Presentation</vt:lpstr>
      <vt:lpstr>PowerPoint Presentation</vt:lpstr>
      <vt:lpstr>Horizontal integration with Pathology</vt:lpstr>
      <vt:lpstr>Epidemiology and Risk Prevention</vt:lpstr>
      <vt:lpstr>PowerPoint Presentation</vt:lpstr>
      <vt:lpstr>Core Subject</vt:lpstr>
      <vt:lpstr>Clinical Manifestation </vt:lpstr>
      <vt:lpstr>Diagnostic work up</vt:lpstr>
      <vt:lpstr>DRE</vt:lpstr>
      <vt:lpstr>Serum PSA</vt:lpstr>
      <vt:lpstr>Prostatic Biopsy</vt:lpstr>
      <vt:lpstr>PowerPoint Presentation</vt:lpstr>
      <vt:lpstr>PowerPoint Presentation</vt:lpstr>
      <vt:lpstr>PowerPoint Presentation</vt:lpstr>
      <vt:lpstr>Imaging</vt:lpstr>
      <vt:lpstr>Staging</vt:lpstr>
      <vt:lpstr>PowerPoint Presentation</vt:lpstr>
      <vt:lpstr>Management</vt:lpstr>
      <vt:lpstr>PowerPoint Presentation</vt:lpstr>
      <vt:lpstr>PowerPoint Presentation</vt:lpstr>
      <vt:lpstr>Surgery</vt:lpstr>
      <vt:lpstr>Radiotherapy</vt:lpstr>
      <vt:lpstr>PowerPoint Presentation</vt:lpstr>
      <vt:lpstr>Hormonal Therapy(ADT)</vt:lpstr>
      <vt:lpstr>PowerPoint Presentation</vt:lpstr>
      <vt:lpstr>PowerPoint Presentation</vt:lpstr>
      <vt:lpstr>Chemotherapy </vt:lpstr>
      <vt:lpstr>Prognosis</vt:lpstr>
      <vt:lpstr>Biomedical Ethics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Prostate Carcinoma </dc:title>
  <dc:creator>Katy Angel</dc:creator>
  <cp:lastModifiedBy>Microsoft Office User</cp:lastModifiedBy>
  <cp:revision>65</cp:revision>
  <dcterms:created xsi:type="dcterms:W3CDTF">2022-10-18T16:41:32Z</dcterms:created>
  <dcterms:modified xsi:type="dcterms:W3CDTF">2025-02-13T16:26:14Z</dcterms:modified>
</cp:coreProperties>
</file>