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658" r:id="rId3"/>
    <p:sldId id="659" r:id="rId4"/>
    <p:sldId id="657" r:id="rId5"/>
    <p:sldId id="660" r:id="rId6"/>
    <p:sldId id="257" r:id="rId7"/>
    <p:sldId id="540" r:id="rId8"/>
    <p:sldId id="629" r:id="rId9"/>
    <p:sldId id="630" r:id="rId10"/>
    <p:sldId id="661" r:id="rId11"/>
    <p:sldId id="635" r:id="rId12"/>
    <p:sldId id="636" r:id="rId13"/>
    <p:sldId id="637" r:id="rId14"/>
    <p:sldId id="640" r:id="rId15"/>
    <p:sldId id="641" r:id="rId16"/>
    <p:sldId id="642" r:id="rId17"/>
    <p:sldId id="643" r:id="rId18"/>
    <p:sldId id="644" r:id="rId19"/>
    <p:sldId id="484" r:id="rId20"/>
    <p:sldId id="645" r:id="rId21"/>
    <p:sldId id="561" r:id="rId22"/>
    <p:sldId id="447" r:id="rId23"/>
    <p:sldId id="647" r:id="rId24"/>
    <p:sldId id="445" r:id="rId25"/>
    <p:sldId id="668" r:id="rId26"/>
    <p:sldId id="494" r:id="rId27"/>
    <p:sldId id="498" r:id="rId28"/>
    <p:sldId id="650" r:id="rId29"/>
    <p:sldId id="501" r:id="rId30"/>
    <p:sldId id="502" r:id="rId31"/>
    <p:sldId id="673" r:id="rId32"/>
    <p:sldId id="674" r:id="rId33"/>
    <p:sldId id="675" r:id="rId34"/>
    <p:sldId id="67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250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B887-0B87-4C59-A44F-FD868680344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8EED-3CD0-4807-B607-A66BE025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5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8EED-3CD0-4807-B607-A66BE02547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64AE-4416-471C-A435-F181CE3CB6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11329200" cy="4608000"/>
          </a:xfrm>
        </p:spPr>
        <p:txBody>
          <a:bodyPr/>
          <a:lstStyle>
            <a:lvl1pPr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75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05107"/>
            <a:ext cx="11329200" cy="9781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DCF8D-621B-27F5-3F5E-D1304FC8DDD6}"/>
              </a:ext>
            </a:extLst>
          </p:cNvPr>
          <p:cNvSpPr/>
          <p:nvPr userDrawn="1"/>
        </p:nvSpPr>
        <p:spPr>
          <a:xfrm>
            <a:off x="10759440" y="6365897"/>
            <a:ext cx="1112520" cy="35877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5C6F6-2F68-F5F9-2A2C-A15780D96955}"/>
              </a:ext>
            </a:extLst>
          </p:cNvPr>
          <p:cNvSpPr txBox="1"/>
          <p:nvPr userDrawn="1"/>
        </p:nvSpPr>
        <p:spPr>
          <a:xfrm rot="16200000">
            <a:off x="-2958357" y="3218336"/>
            <a:ext cx="6858001" cy="42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cap="none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Prof. Umar’s Clinically Oriented  Integration Model </a:t>
            </a:r>
          </a:p>
          <a:p>
            <a:pPr algn="ctr"/>
            <a:r>
              <a:rPr lang="en-US" sz="1013" b="1" cap="none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For Basic Sciences Interactive Lectures</a:t>
            </a:r>
            <a:endParaRPr lang="en-US" sz="1013" b="1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A6CA-C38E-46DC-9CB9-27D686BD3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52869"/>
            <a:ext cx="8825658" cy="1524001"/>
          </a:xfrm>
        </p:spPr>
        <p:txBody>
          <a:bodyPr/>
          <a:lstStyle/>
          <a:p>
            <a:pPr algn="ctr"/>
            <a:r>
              <a:rPr lang="en-US" sz="8000" b="1" dirty="0">
                <a:ln w="0"/>
                <a:solidFill>
                  <a:srgbClr val="66FF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DIURETICS </a:t>
            </a:r>
            <a:endParaRPr lang="en-US" sz="8000" dirty="0">
              <a:solidFill>
                <a:srgbClr val="66FF3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E6FF8-7FD5-46F9-A861-FE0A69F36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7" y="4059936"/>
            <a:ext cx="10673168" cy="23408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Bertram G. </a:t>
            </a:r>
            <a:r>
              <a:rPr lang="en-GB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katzung</a:t>
            </a: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&amp; Clinical Pharmacology 15th </a:t>
            </a:r>
            <a:r>
              <a:rPr lang="en-GB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Goodman and Gilman’s The Pharmacological Basis of Therapeutics 13th </a:t>
            </a:r>
            <a:r>
              <a:rPr lang="en-GB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CORE SUBJECT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8" y="216359"/>
            <a:ext cx="1021180" cy="999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331" y="173647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25-76F0-4D6E-9646-578C0258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09489"/>
            <a:ext cx="9404723" cy="8581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DIURETICS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99C0-ED1A-455F-A31D-770B7082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3803"/>
            <a:ext cx="12192000" cy="5444197"/>
          </a:xfrm>
        </p:spPr>
        <p:txBody>
          <a:bodyPr/>
          <a:lstStyle/>
          <a:p>
            <a:pPr marL="514350" indent="-514350">
              <a:buNone/>
            </a:pPr>
            <a:endParaRPr lang="en-US" sz="3200" b="1" u="sng" dirty="0">
              <a:solidFill>
                <a:srgbClr val="66FFFF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en-US" sz="3200" b="1" u="sng" dirty="0">
                <a:solidFill>
                  <a:srgbClr val="66FFFF"/>
                </a:solidFill>
                <a:latin typeface="Calibri" pitchFamily="34" charset="0"/>
                <a:cs typeface="Calibri" pitchFamily="34" charset="0"/>
              </a:rPr>
              <a:t>DRUGS ACTING ON  PROXIMAL CONVOLUTED TUBULES</a:t>
            </a:r>
          </a:p>
          <a:p>
            <a:pPr marL="514350" indent="-51435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OSMOTIC DIURETICS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	 MANNITOL, ISOSORBIDE 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 	 UREA,  GLYCERIN</a:t>
            </a:r>
          </a:p>
          <a:p>
            <a:pPr marL="514350" indent="-51435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CARBONIC ANHYDRASE INHIBITORS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                   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   		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ACETAZOLAMIDE, METHAZOLAMIDE, DICHLORPHENAMIDE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		   DORZOLAMIDE, BRINZOLAMIDE </a:t>
            </a:r>
          </a:p>
        </p:txBody>
      </p:sp>
    </p:spTree>
    <p:extLst>
      <p:ext uri="{BB962C8B-B14F-4D97-AF65-F5344CB8AC3E}">
        <p14:creationId xmlns:p14="http://schemas.microsoft.com/office/powerpoint/2010/main" val="934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8EB3-068A-4926-83F0-BA0BB2DE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" y="407962"/>
            <a:ext cx="11830929" cy="645003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SODIUM GLUCOSE COTRANSPORTER 2 (SGLT2) INHIBITORS</a:t>
            </a:r>
          </a:p>
          <a:p>
            <a:pPr marL="0" indent="0">
              <a:buNone/>
            </a:pPr>
            <a:r>
              <a:rPr lang="en-US" sz="3200" b="1" dirty="0"/>
              <a:t>        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DAPAGLIFLOZIN, CANAGLIFLOZIN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ADENOSINE A1-RECEPTOR ANTAGONISTS                  </a:t>
            </a:r>
          </a:p>
          <a:p>
            <a:pPr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     THEOPHYLLINE , CAFFEINE </a:t>
            </a:r>
          </a:p>
          <a:p>
            <a:pPr>
              <a:buNone/>
            </a:pPr>
            <a:r>
              <a:rPr lang="en-US" sz="3200" b="1" u="sng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DRUGS ACTING ON ASCENDING LIMB OF LOH</a:t>
            </a:r>
            <a:endParaRPr lang="en-US" sz="320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LOOP DIURETICS:  </a:t>
            </a:r>
          </a:p>
          <a:p>
            <a:pPr marL="914400" lvl="1" indent="-51435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FUROSEMIDE, BUMETANIDE </a:t>
            </a:r>
          </a:p>
          <a:p>
            <a:pPr marL="914400" lvl="1" indent="-514350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ETHACRYNIC ACID, TORSEMIDE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1270-7460-4169-BAB8-9368A02D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70080" cy="6858000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en-US" sz="3200" b="1" u="sng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None/>
            </a:pPr>
            <a:r>
              <a:rPr lang="en-US" sz="3200" b="1" u="sng" dirty="0">
                <a:solidFill>
                  <a:srgbClr val="66FFFF"/>
                </a:solidFill>
                <a:latin typeface="Calibri" pitchFamily="34" charset="0"/>
                <a:cs typeface="Calibri" pitchFamily="34" charset="0"/>
              </a:rPr>
              <a:t>DRUGS ACTING ON DISTAL CONVOLUTED TUBULES  </a:t>
            </a:r>
            <a:endParaRPr lang="en-US" sz="3200" b="1" u="sng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THIAZIDES DIURETICS: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CHLOROTHIAZIDE, HYDROCHLOROTHIAZIDE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BENDROFLUMETHIAZIDE, HYDROFLUMETHIAZIDE  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800" b="1" u="sng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Thiazide like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:   CHOLRTHALIDONE, METOLAZONE         		                         					     INDAPAMIDE </a:t>
            </a:r>
            <a:endParaRPr lang="en-US" sz="2800" b="1" u="sng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514350">
              <a:buNone/>
            </a:pPr>
            <a:r>
              <a:rPr lang="en-US" sz="3200" b="1" u="sng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DRUGS ACTING ON COLLECTING DUCTS</a:t>
            </a:r>
            <a:r>
              <a:rPr lang="en-US" sz="32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914400" lvl="1" indent="-514350">
              <a:buNone/>
            </a:pP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3000" b="1" baseline="30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+  </a:t>
            </a:r>
            <a:r>
              <a:rPr lang="en-US" sz="3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SPARING DIURETICS : </a:t>
            </a:r>
          </a:p>
          <a:p>
            <a:pPr marL="914400" lvl="1" indent="-514350">
              <a:buNone/>
            </a:pPr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SPIRONOLACTONE,  EPLERENONE </a:t>
            </a:r>
          </a:p>
          <a:p>
            <a:pPr marL="914400" lvl="1" indent="-514350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       TRIAMTERENE, AMILORIDE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4E263-9452-4AA1-A74C-8FE0BB22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305879"/>
            <a:ext cx="7726017" cy="2769704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CARBONIC ANHYDRASE INHIBITORS 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E48D02B-6DBA-43F9-81E5-0EC9F827FE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81" r="6881"/>
          <a:stretch>
            <a:fillRect/>
          </a:stretch>
        </p:blipFill>
        <p:spPr>
          <a:xfrm>
            <a:off x="8004313" y="1378226"/>
            <a:ext cx="3949147" cy="5287617"/>
          </a:xfrm>
        </p:spPr>
      </p:pic>
    </p:spTree>
    <p:extLst>
      <p:ext uri="{BB962C8B-B14F-4D97-AF65-F5344CB8AC3E}">
        <p14:creationId xmlns:p14="http://schemas.microsoft.com/office/powerpoint/2010/main" val="14072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0306C-F090-451E-A26F-9188F60F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238539"/>
            <a:ext cx="10018643" cy="11396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CARBONIC ANHYDRASE INHIBITOR</a:t>
            </a:r>
            <a:r>
              <a:rPr lang="en-US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</a:t>
            </a:r>
            <a:br>
              <a:rPr lang="en-US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F196-1102-4653-92F2-B57A9312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1736034"/>
            <a:ext cx="11913704" cy="4512365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Sulfonamide derivatives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Prototype: 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ACETAZOLAMIDE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Well absorbed after oral administration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Excreted by secretion in S</a:t>
            </a:r>
            <a:r>
              <a:rPr lang="en-US" sz="2800" baseline="-25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segment of PCT 	</a:t>
            </a:r>
            <a:r>
              <a:rPr lang="en-US" sz="28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0306C-F090-451E-A26F-9188F60F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98783"/>
            <a:ext cx="9404723" cy="71561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MECHANISM OF ACTION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F196-1102-4653-92F2-B57A9312E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86678"/>
            <a:ext cx="5384800" cy="5771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12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12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222250" indent="0" algn="just">
              <a:lnSpc>
                <a:spcPct val="120000"/>
              </a:lnSpc>
              <a:buClr>
                <a:srgbClr val="00FFFF"/>
              </a:buClr>
              <a:buNone/>
            </a:pPr>
            <a:r>
              <a:rPr lang="en-US" sz="1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12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 </a:t>
            </a:r>
            <a:endParaRPr lang="en-US" sz="112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B6AF272-B2F3-40E0-9FE1-281811A516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600960" y="1298714"/>
            <a:ext cx="7569200" cy="555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5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0306C-F090-451E-A26F-9188F60F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24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CARBONIC ANHYDRASE INHIBITORS</a:t>
            </a:r>
            <a:b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F196-1102-4653-92F2-B57A9312E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6278"/>
            <a:ext cx="12192000" cy="5161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USES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Glaucoma 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cute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mountain sickness 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educe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urinary stone formation 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Correction of metabolic alkalosis in  heart failure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patients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50306C-F090-451E-A26F-9188F60F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24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CARBONIC ANHYDRASE INHIBITORS</a:t>
            </a:r>
            <a:b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FF196-1102-4653-92F2-B57A9312E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62539"/>
            <a:ext cx="12192000" cy="5095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 USES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Epilepsy, used in combination with other antiepileptic drugs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Hyperphosphatemia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Hypokalemic periodic paralysis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 startAt="5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CSF leakage </a:t>
            </a:r>
          </a:p>
          <a:p>
            <a:pPr marL="514350" indent="-514350">
              <a:lnSpc>
                <a:spcPct val="110000"/>
              </a:lnSpc>
              <a:buClr>
                <a:srgbClr val="FFFF00"/>
              </a:buClr>
              <a:buFont typeface="+mj-lt"/>
              <a:buAutoNum type="arabicPeriod" startAt="5"/>
            </a:pP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504" y="268357"/>
            <a:ext cx="7752522" cy="87133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                    </a:t>
            </a: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ADVERSE EFFECTS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8712"/>
            <a:ext cx="12192000" cy="5559287"/>
          </a:xfrm>
        </p:spPr>
        <p:txBody>
          <a:bodyPr/>
          <a:lstStyle/>
          <a:p>
            <a:pPr marL="914400" lvl="2" indent="0">
              <a:lnSpc>
                <a:spcPct val="80000"/>
              </a:lnSpc>
              <a:buNone/>
            </a:pP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6286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Hyperchloremic Metabolic Acidosis</a:t>
            </a:r>
          </a:p>
          <a:p>
            <a:pPr marL="6286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Stones </a:t>
            </a:r>
          </a:p>
          <a:p>
            <a:pPr marL="6286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Potassium wasting </a:t>
            </a:r>
          </a:p>
          <a:p>
            <a:pPr marL="6286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Drowsiness &amp; paresthesias</a:t>
            </a:r>
          </a:p>
          <a:p>
            <a:pPr marL="628650" indent="-514350"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effects attributed to sulfonamide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moiety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MOTTO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VISION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2" y="2171700"/>
            <a:ext cx="3325333" cy="2571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29400" y="2057401"/>
            <a:ext cx="5458968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To impart evidence based research oriented medical education</a:t>
            </a:r>
          </a:p>
          <a:p>
            <a:pPr lvl="0"/>
            <a:r>
              <a:rPr lang="en-US" dirty="0" smtClean="0"/>
              <a:t>To provide best possible patient care</a:t>
            </a:r>
          </a:p>
          <a:p>
            <a:pPr lvl="0"/>
            <a:r>
              <a:rPr lang="en-US" dirty="0" smtClean="0"/>
              <a:t>To inculcate the values of mutual respect and ethical practice of medicine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1" y="452718"/>
            <a:ext cx="1043133" cy="1043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26" y="452718"/>
            <a:ext cx="11644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71F2-D9D8-4A2D-BC9F-F65DC8AB2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6" y="2650434"/>
            <a:ext cx="5287616" cy="2650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LOOP DIURETICS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1" descr="diuret02.jpg">
            <a:extLst>
              <a:ext uri="{FF2B5EF4-FFF2-40B4-BE49-F238E27FC236}">
                <a16:creationId xmlns:a16="http://schemas.microsoft.com/office/drawing/2014/main" id="{76FF679E-EC5E-4CDF-8B25-5274E508D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75" y="0"/>
            <a:ext cx="465551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2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7" y="216469"/>
            <a:ext cx="7162800" cy="72443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66FFFF"/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MECHANISM OF ACTION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52939"/>
            <a:ext cx="8574157" cy="5705061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</a:pPr>
            <a:endParaRPr lang="en-US" sz="2800" baseline="300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7" name="Picture 1" descr="diuret02.jpg">
            <a:extLst>
              <a:ext uri="{FF2B5EF4-FFF2-40B4-BE49-F238E27FC236}">
                <a16:creationId xmlns:a16="http://schemas.microsoft.com/office/drawing/2014/main" id="{1E736B82-4131-438A-A850-352372E46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961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3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8991" y="318052"/>
            <a:ext cx="8951844" cy="9806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Clr>
                <a:srgbClr val="00FFFF"/>
              </a:buClr>
            </a:pPr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THERAPEUTIC USES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62538"/>
            <a:ext cx="12192000" cy="5095461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Acute pulmonary edema with LVF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514350" indent="-514350">
              <a:lnSpc>
                <a:spcPct val="115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Treatment of C.C.F 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relieve venous &amp; pulmonary congestion</a:t>
            </a:r>
          </a:p>
          <a:p>
            <a:pPr marL="514350" indent="-514350">
              <a:lnSpc>
                <a:spcPct val="115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Refractory edema of nephrotic syndrome</a:t>
            </a: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/ idiopathic edema</a:t>
            </a:r>
          </a:p>
          <a:p>
            <a:pPr marL="514350" indent="-514350">
              <a:lnSpc>
                <a:spcPct val="115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Edema due to liver cirrhosis </a:t>
            </a:r>
          </a:p>
          <a:p>
            <a:pPr marL="514350" indent="-514350">
              <a:lnSpc>
                <a:spcPct val="115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n resistant cases 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of hypertension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 if response to thiazide is inadequate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 in hypertensive emergencies</a:t>
            </a:r>
            <a:endParaRPr lang="en-US" sz="2800" dirty="0">
              <a:solidFill>
                <a:srgbClr val="F3F9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D255-DC16-42A2-8EE6-71350876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51792"/>
            <a:ext cx="9160497" cy="10469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THERAPEUTIC USES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9445-0B07-4584-B3C6-94D695B5E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417984"/>
            <a:ext cx="12072730" cy="54400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buClr>
                <a:srgbClr val="FFFF00"/>
              </a:buClr>
              <a:buFont typeface="+mj-lt"/>
              <a:buAutoNum type="arabicPeriod" startAt="6"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Hyperkalemia</a:t>
            </a:r>
          </a:p>
          <a:p>
            <a:pPr marL="457200" indent="-457200">
              <a:lnSpc>
                <a:spcPct val="115000"/>
              </a:lnSpc>
              <a:buClr>
                <a:srgbClr val="FFFF00"/>
              </a:buClr>
              <a:buFont typeface="+mj-lt"/>
              <a:buAutoNum type="arabicPeriod" startAt="6"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Acute </a:t>
            </a:r>
            <a:r>
              <a:rPr lang="en-US" sz="2800" b="1" i="1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hypercalcemia</a:t>
            </a: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15000"/>
              </a:lnSpc>
              <a:buClr>
                <a:srgbClr val="FFFF00"/>
              </a:buClr>
              <a:buFont typeface="+mj-lt"/>
              <a:buAutoNum type="arabicPeriod" startAt="6"/>
            </a:pPr>
            <a:r>
              <a:rPr lang="en-US" sz="2800" b="1" i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Acute renal failure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lnSpc>
                <a:spcPct val="115000"/>
              </a:lnSpc>
              <a:buClr>
                <a:srgbClr val="FFFF00"/>
              </a:buClr>
              <a:buFont typeface="+mj-lt"/>
              <a:buAutoNum type="arabicPeriod" startAt="6"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Acute Drug Poisoning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lnSpc>
                <a:spcPct val="115000"/>
              </a:lnSpc>
              <a:buClr>
                <a:srgbClr val="FFFF00"/>
              </a:buClr>
              <a:buFont typeface="+mj-lt"/>
              <a:buAutoNum type="arabicPeriod" startAt="6"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Anion over </a:t>
            </a:r>
            <a:r>
              <a:rPr lang="en-US" sz="28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dosage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15000"/>
              </a:lnSpc>
              <a:buClr>
                <a:srgbClr val="92D050"/>
              </a:buClr>
              <a:buFont typeface="+mj-lt"/>
              <a:buAutoNum type="arabicPeriod" startAt="6"/>
            </a:pP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15000"/>
              </a:lnSpc>
              <a:buClr>
                <a:srgbClr val="92D050"/>
              </a:buClr>
              <a:buFont typeface="+mj-lt"/>
              <a:buAutoNum type="arabicPeriod" startAt="6"/>
            </a:pPr>
            <a:endParaRPr lang="en-US" sz="4000" u="sng" dirty="0">
              <a:solidFill>
                <a:srgbClr val="F3F9FF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buClr>
                <a:srgbClr val="92D050"/>
              </a:buClr>
              <a:buNone/>
            </a:pPr>
            <a:endParaRPr lang="en-US" sz="4000" dirty="0">
              <a:solidFill>
                <a:srgbClr val="F3F9FF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43" y="294861"/>
            <a:ext cx="9064487" cy="965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ADVERSE EFFECTS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4487"/>
            <a:ext cx="12085982" cy="5234610"/>
          </a:xfrm>
        </p:spPr>
        <p:txBody>
          <a:bodyPr>
            <a:normAutofit lnSpcReduction="10000"/>
          </a:bodyPr>
          <a:lstStyle/>
          <a:p>
            <a:pPr marL="847725" indent="133350"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Due to Disturbance in fluid &amp; electrolytes balance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Hypokalemic Metabolic alkalosis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Hyponatremia 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Extracellular fluid volume d</a:t>
            </a: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epletion associated  with hypotension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Hypochloremia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Hypophosphatemia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Hypomagnesemia</a:t>
            </a:r>
          </a:p>
          <a:p>
            <a:pPr marL="1304925" indent="-457200">
              <a:lnSpc>
                <a:spcPct val="105000"/>
              </a:lnSpc>
              <a:buClr>
                <a:srgbClr val="FFFF00"/>
              </a:buClr>
              <a:buFont typeface="Wingdings" panose="05000000000000000000" pitchFamily="2" charset="2"/>
              <a:buChar char="v"/>
              <a:tabLst>
                <a:tab pos="3657600" algn="l"/>
              </a:tabLst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Hypocalcemia</a:t>
            </a:r>
          </a:p>
          <a:p>
            <a:pPr marL="49212" indent="0">
              <a:lnSpc>
                <a:spcPct val="105000"/>
              </a:lnSpc>
              <a:buClr>
                <a:srgbClr val="00FFFF"/>
              </a:buClr>
              <a:buNone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    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AADE8-088C-4D06-AC32-B2A18D32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265044"/>
            <a:ext cx="9554816" cy="99391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ADVERSE EFFECTS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0C4A8-A466-4F78-B5C8-63E9D66F6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408" y="1497497"/>
            <a:ext cx="6728722" cy="5360504"/>
          </a:xfrm>
        </p:spPr>
        <p:txBody>
          <a:bodyPr>
            <a:normAutofit/>
          </a:bodyPr>
          <a:lstStyle/>
          <a:p>
            <a:pPr marL="49212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Metabolic Adverse Effects      	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Hyperuricemia- worsens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gout</a:t>
            </a:r>
          </a:p>
          <a:p>
            <a:pPr marL="49212" indent="0">
              <a:lnSpc>
                <a:spcPct val="105000"/>
              </a:lnSpc>
              <a:buNone/>
            </a:pP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49212" indent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Misc Adverse Effects</a:t>
            </a:r>
          </a:p>
          <a:p>
            <a:pPr marL="1306512" lvl="2" indent="-4572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Ototoxicity (tinnitus, hearing impairment, deafness &amp; vertigo) </a:t>
            </a:r>
          </a:p>
          <a:p>
            <a:pPr marL="849312" lvl="2" indent="0">
              <a:buClr>
                <a:srgbClr val="FFFF00"/>
              </a:buClr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945EC-709F-4BF1-B261-B72DD7993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809" y="1378226"/>
            <a:ext cx="5618921" cy="5367131"/>
          </a:xfrm>
        </p:spPr>
        <p:txBody>
          <a:bodyPr>
            <a:normAutofit/>
          </a:bodyPr>
          <a:lstStyle/>
          <a:p>
            <a:pPr marL="914400" indent="-444500">
              <a:buNone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Allergic Reactions</a:t>
            </a: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914400" indent="-44450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Related to sulfonamide moiety</a:t>
            </a:r>
          </a:p>
          <a:p>
            <a:pPr marL="927100" indent="-4572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Skin rashes, Dermatitis</a:t>
            </a:r>
          </a:p>
          <a:p>
            <a:pPr marL="927100" indent="-457200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Photosensitivity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469900" indent="0">
              <a:buClr>
                <a:srgbClr val="FFFF00"/>
              </a:buClr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91548" y="2504660"/>
            <a:ext cx="6957391" cy="2491410"/>
          </a:xfrm>
        </p:spPr>
        <p:txBody>
          <a:bodyPr/>
          <a:lstStyle/>
          <a:p>
            <a:pPr algn="ctr" eaLnBrk="1" hangingPunct="1"/>
            <a:r>
              <a:rPr lang="en-US" sz="6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THIAZIDE</a:t>
            </a:r>
            <a:br>
              <a:rPr lang="en-US" sz="6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6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DIURETICS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7DFD18CB-58AA-4988-86A5-69B0C0622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232452"/>
            <a:ext cx="3763617" cy="5547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7" y="248478"/>
            <a:ext cx="9256643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PHARMACOKINETICS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04730"/>
            <a:ext cx="12085983" cy="5300870"/>
          </a:xfrm>
        </p:spPr>
        <p:txBody>
          <a:bodyPr/>
          <a:lstStyle/>
          <a:p>
            <a:pPr marL="0" indent="0">
              <a:buClr>
                <a:srgbClr val="92D050"/>
              </a:buClr>
              <a:buNone/>
            </a:pP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Clr>
                <a:srgbClr val="92D050"/>
              </a:buClr>
            </a:pP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Prototype: 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rPr>
              <a:t>HYDROCHLOROTHIAZIDE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Chlorothiazide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parent drug  of this group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Clr>
                <a:srgbClr val="92D050"/>
              </a:buClr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Orally administered, only chlorthiazide can be given parenterally as well</a:t>
            </a:r>
          </a:p>
          <a:p>
            <a:pPr>
              <a:buClr>
                <a:srgbClr val="92D050"/>
              </a:buClr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Secreted by organic secretory system in PCT,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compete with uric acid for secretion so decrease uric acid secretion &amp; cause hyperuricemia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0C6FA-341D-4F9D-B714-E1800B3C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1" y="225288"/>
            <a:ext cx="9626764" cy="92765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MECHANISM OF ACTION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5EDBE-E333-404D-A3F5-445C006F8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65" y="1311965"/>
            <a:ext cx="4276035" cy="53803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BA4D82F-274A-46C1-BBC1-F4EDAD075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19" y="1431234"/>
            <a:ext cx="6299201" cy="5327375"/>
          </a:xfrm>
        </p:spPr>
      </p:pic>
    </p:spTree>
    <p:extLst>
      <p:ext uri="{BB962C8B-B14F-4D97-AF65-F5344CB8AC3E}">
        <p14:creationId xmlns:p14="http://schemas.microsoft.com/office/powerpoint/2010/main" val="3014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079" y="341243"/>
            <a:ext cx="9240078" cy="914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THERAPEUTIC USES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9270" y="1391478"/>
            <a:ext cx="11953460" cy="5466522"/>
          </a:xfrm>
        </p:spPr>
        <p:txBody>
          <a:bodyPr/>
          <a:lstStyle/>
          <a:p>
            <a:pPr marL="1023937" indent="-514350">
              <a:lnSpc>
                <a:spcPct val="14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Anti-hypertensive </a:t>
            </a:r>
          </a:p>
          <a:p>
            <a:pPr marL="1023937" indent="-514350">
              <a:lnSpc>
                <a:spcPct val="14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Treatment of edema associated with CCF, hepatic cirrhosis &amp; nephrotic syndrome</a:t>
            </a:r>
          </a:p>
          <a:p>
            <a:pPr marL="1023937" indent="-514350">
              <a:lnSpc>
                <a:spcPct val="14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Nephrogenic Diabetes insipidus</a:t>
            </a:r>
          </a:p>
          <a:p>
            <a:pPr marL="1023937" indent="-514350">
              <a:lnSpc>
                <a:spcPct val="14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Nephrolithiasis</a:t>
            </a:r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023937" indent="-514350">
              <a:lnSpc>
                <a:spcPct val="14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Osteoporosis </a:t>
            </a:r>
          </a:p>
          <a:p>
            <a:pPr marL="509587" indent="0">
              <a:lnSpc>
                <a:spcPct val="140000"/>
              </a:lnSpc>
              <a:buClr>
                <a:srgbClr val="FFFF00"/>
              </a:buClr>
              <a:buNone/>
            </a:pP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87624FF-EA60-2E12-ECC1-039379566A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28495" y="1674861"/>
          <a:ext cx="2391292" cy="30251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32150">
                  <a:extLst>
                    <a:ext uri="{9D8B030D-6E8A-4147-A177-3AD203B41FA5}">
                      <a16:colId xmlns:a16="http://schemas.microsoft.com/office/drawing/2014/main" val="313773949"/>
                    </a:ext>
                  </a:extLst>
                </a:gridCol>
                <a:gridCol w="1259142">
                  <a:extLst>
                    <a:ext uri="{9D8B030D-6E8A-4147-A177-3AD203B41FA5}">
                      <a16:colId xmlns:a16="http://schemas.microsoft.com/office/drawing/2014/main" val="1283555584"/>
                    </a:ext>
                  </a:extLst>
                </a:gridCol>
              </a:tblGrid>
              <a:tr h="2114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4</a:t>
                      </a:r>
                      <a:r>
                        <a:rPr lang="en-US" sz="1100" baseline="30000" dirty="0" smtClean="0"/>
                        <a:t>rd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Year </a:t>
                      </a:r>
                      <a:r>
                        <a:rPr lang="en-US" sz="1100" dirty="0" smtClean="0"/>
                        <a:t>Pharmacology LGIS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79910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Core Subject – 60</a:t>
                      </a:r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% </a:t>
                      </a: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56146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Pharmacology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57468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Horizontal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4774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r>
                        <a:rPr lang="en-US" sz="900" b="1" dirty="0"/>
                        <a:t>Same Year Subjects 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Eye</a:t>
                      </a:r>
                      <a:endParaRPr lang="en-US" sz="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Pathology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02853999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Vertical 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10%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45640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r>
                        <a:rPr lang="en-US" sz="900" b="1" dirty="0"/>
                        <a:t>Clinical Subjects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/>
                        <a:t>Medicine </a:t>
                      </a:r>
                      <a:endParaRPr lang="en-US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Surgery</a:t>
                      </a:r>
                      <a:endParaRPr lang="en-US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20750135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Spiral Integration – 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15% </a:t>
                      </a: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78729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900" b="1" dirty="0"/>
                        <a:t>Different Year Basic Sciences Subjects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Physiology (10%)</a:t>
                      </a:r>
                      <a:endParaRPr lang="en-US" sz="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Biochemistry (5%)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990162661"/>
                  </a:ext>
                </a:extLst>
              </a:tr>
              <a:tr h="4629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</a:rPr>
                        <a:t>Research &amp; Bioethics, Digital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</a:rPr>
                        <a:t> library</a:t>
                      </a:r>
                      <a:r>
                        <a:rPr lang="en-US" sz="9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– 05%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8237"/>
                  </a:ext>
                </a:extLst>
              </a:tr>
              <a:tr h="2085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marL="51435" marR="51435" marT="25718" marB="2571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7969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C00073D-D30A-F4D9-3D63-80E6A1FEBD08}"/>
              </a:ext>
            </a:extLst>
          </p:cNvPr>
          <p:cNvGrpSpPr/>
          <p:nvPr/>
        </p:nvGrpSpPr>
        <p:grpSpPr>
          <a:xfrm>
            <a:off x="2877584" y="1422592"/>
            <a:ext cx="4302701" cy="3935222"/>
            <a:chOff x="528917" y="-77941"/>
            <a:chExt cx="7649246" cy="69959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5BE426-B503-279F-41F4-81A66E8E0F8B}"/>
                </a:ext>
              </a:extLst>
            </p:cNvPr>
            <p:cNvGrpSpPr/>
            <p:nvPr/>
          </p:nvGrpSpPr>
          <p:grpSpPr>
            <a:xfrm>
              <a:off x="528917" y="-77941"/>
              <a:ext cx="7649246" cy="6995951"/>
              <a:chOff x="2223246" y="-64311"/>
              <a:chExt cx="7649246" cy="699595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0D31A8D-0C7F-FA98-C344-BCF715BF3F75}"/>
                  </a:ext>
                </a:extLst>
              </p:cNvPr>
              <p:cNvGrpSpPr/>
              <p:nvPr/>
            </p:nvGrpSpPr>
            <p:grpSpPr>
              <a:xfrm>
                <a:off x="3330340" y="-64311"/>
                <a:ext cx="6542152" cy="6995951"/>
                <a:chOff x="829737" y="-54337"/>
                <a:chExt cx="6542152" cy="6995951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719F80BD-D42F-C3AE-DEEE-82AD035BC01F}"/>
                    </a:ext>
                  </a:extLst>
                </p:cNvPr>
                <p:cNvGrpSpPr/>
                <p:nvPr/>
              </p:nvGrpSpPr>
              <p:grpSpPr>
                <a:xfrm>
                  <a:off x="829737" y="-54337"/>
                  <a:ext cx="6542152" cy="6995951"/>
                  <a:chOff x="829738" y="-54336"/>
                  <a:chExt cx="6542152" cy="6995951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A56E05DA-3F2D-B4E7-90FE-27F4477862A5}"/>
                      </a:ext>
                    </a:extLst>
                  </p:cNvPr>
                  <p:cNvGrpSpPr/>
                  <p:nvPr/>
                </p:nvGrpSpPr>
                <p:grpSpPr>
                  <a:xfrm>
                    <a:off x="829738" y="-54336"/>
                    <a:ext cx="6542152" cy="6995951"/>
                    <a:chOff x="829738" y="-54336"/>
                    <a:chExt cx="6542152" cy="6995951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33EF1E75-070F-6670-C974-842C28273B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9738" y="-54336"/>
                      <a:ext cx="6542152" cy="6995951"/>
                      <a:chOff x="0" y="749075"/>
                      <a:chExt cx="6542479" cy="6996312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AAE69785-E580-C7A9-0188-8EAEA0758A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1775822"/>
                        <a:ext cx="5263515" cy="5219065"/>
                        <a:chOff x="0" y="0"/>
                        <a:chExt cx="5263646" cy="5219521"/>
                      </a:xfrm>
                    </p:grpSpPr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F78B0F9D-EC59-593B-0321-D0B45C691D7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5263646" cy="5219521"/>
                          <a:chOff x="77610" y="141500"/>
                          <a:chExt cx="4509371" cy="4473581"/>
                        </a:xfrm>
                      </p:grpSpPr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414CC20F-7E3C-5D56-AB5A-76C587BCA3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2650" y="418457"/>
                            <a:ext cx="3838788" cy="3840761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90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619" dirty="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57" name="Oval 56" hidden="1">
                            <a:extLst>
                              <a:ext uri="{FF2B5EF4-FFF2-40B4-BE49-F238E27FC236}">
                                <a16:creationId xmlns:a16="http://schemas.microsoft.com/office/drawing/2014/main" id="{19217E97-0A60-F91C-1B9B-B623052FED9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9932" y="475706"/>
                            <a:ext cx="3775296" cy="3760460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013" dirty="0"/>
                          </a:p>
                        </p:txBody>
                      </p: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59229E34-CA9D-5E23-73EF-7B5901EECFC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9867" y="935182"/>
                            <a:ext cx="3603760" cy="2816352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75000"/>
                            </a:schemeClr>
                          </a:solidFill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3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013" dirty="0"/>
                          </a:p>
                        </p:txBody>
                      </p:sp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F1D20B0D-E94B-397D-FFB7-F8D86CFA4B1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72833" y="596817"/>
                            <a:ext cx="2741991" cy="3448847"/>
                          </a:xfrm>
                          <a:prstGeom prst="ellipse">
                            <a:avLst/>
                          </a:prstGeom>
                          <a:solidFill>
                            <a:srgbClr val="C00000"/>
                          </a:solidFill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619" dirty="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3.55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5B1F8758-262B-1C96-C8A5-C6B72ACB8E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10482" y="1056820"/>
                            <a:ext cx="2663649" cy="3056932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3">
                            <a:schemeClr val="lt1"/>
                          </a:lnRef>
                          <a:fillRef idx="1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013" dirty="0"/>
                          </a:p>
                        </p:txBody>
                      </p:sp>
                      <p:sp>
                        <p:nvSpPr>
                          <p:cNvPr id="61" name="Oval 60">
                            <a:extLst>
                              <a:ext uri="{FF2B5EF4-FFF2-40B4-BE49-F238E27FC236}">
                                <a16:creationId xmlns:a16="http://schemas.microsoft.com/office/drawing/2014/main" id="{5EEFDBE4-17A7-5B80-15B7-C33B1DC28FF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27668" y="946785"/>
                            <a:ext cx="2820334" cy="2821784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069" dirty="0">
                                <a:solidFill>
                                  <a:srgbClr val="4472C4"/>
                                </a:solidFill>
                                <a:effectLst>
                                  <a:outerShdw blurRad="38100" dist="25400" dir="5400000" algn="ctr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endParaRPr lang="en-US" sz="619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62" name="Straight Connector 61">
                            <a:extLst>
                              <a:ext uri="{FF2B5EF4-FFF2-40B4-BE49-F238E27FC236}">
                                <a16:creationId xmlns:a16="http://schemas.microsoft.com/office/drawing/2014/main" id="{482649BC-8DF7-0A03-2885-EFBE3D43A7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348345" y="141500"/>
                            <a:ext cx="0" cy="4473581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rgbClr val="C00000"/>
                            </a:solidFill>
                            <a:headEnd type="triangle" w="med" len="med"/>
                            <a:tailEnd type="triangl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3" name="Straight Connector 62">
                            <a:extLst>
                              <a:ext uri="{FF2B5EF4-FFF2-40B4-BE49-F238E27FC236}">
                                <a16:creationId xmlns:a16="http://schemas.microsoft.com/office/drawing/2014/main" id="{654DD804-A62D-AFED-B2C5-565DF0B12B7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7610" y="2348346"/>
                            <a:ext cx="4509371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headEnd type="triangle" w="med" len="med"/>
                            <a:tailEnd type="triangl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7" name="Group 26">
                          <a:extLst>
                            <a:ext uri="{FF2B5EF4-FFF2-40B4-BE49-F238E27FC236}">
                              <a16:creationId xmlns:a16="http://schemas.microsoft.com/office/drawing/2014/main" id="{FEBA3260-5272-B830-81C5-0D3DFB5C27E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94630" y="295468"/>
                          <a:ext cx="3536029" cy="4218789"/>
                          <a:chOff x="-242070" y="-9332"/>
                          <a:chExt cx="3536029" cy="4218789"/>
                        </a:xfrm>
                      </p:grpSpPr>
                      <p:sp>
                        <p:nvSpPr>
                          <p:cNvPr id="28" name="Text Box 6">
                            <a:extLst>
                              <a:ext uri="{FF2B5EF4-FFF2-40B4-BE49-F238E27FC236}">
                                <a16:creationId xmlns:a16="http://schemas.microsoft.com/office/drawing/2014/main" id="{838C80BA-E521-3C8A-C94B-CCADB87C8DB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650970" y="2091641"/>
                            <a:ext cx="642989" cy="30344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9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10%</a:t>
                            </a:r>
                            <a:endParaRPr lang="en-US" sz="788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0" name="Text Box 20">
                            <a:extLst>
                              <a:ext uri="{FF2B5EF4-FFF2-40B4-BE49-F238E27FC236}">
                                <a16:creationId xmlns:a16="http://schemas.microsoft.com/office/drawing/2014/main" id="{833CC760-F886-0C29-72B8-E4C7D53F839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5183" y="245392"/>
                            <a:ext cx="540570" cy="31644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9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10%</a:t>
                            </a:r>
                            <a:endParaRPr lang="en-US" sz="788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1" name="Text Box 21">
                            <a:extLst>
                              <a:ext uri="{FF2B5EF4-FFF2-40B4-BE49-F238E27FC236}">
                                <a16:creationId xmlns:a16="http://schemas.microsoft.com/office/drawing/2014/main" id="{36C4C4C1-0AAE-4D70-A007-74DD4B95613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16102" y="-9332"/>
                            <a:ext cx="553540" cy="26659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900" b="1" dirty="0">
                                <a:solidFill>
                                  <a:srgbClr val="1F5E9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05%</a:t>
                            </a:r>
                            <a:endParaRPr lang="en-US" sz="788" dirty="0">
                              <a:solidFill>
                                <a:srgbClr val="1F5E9F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4" name="Rectangle 53">
                            <a:extLst>
                              <a:ext uri="{FF2B5EF4-FFF2-40B4-BE49-F238E27FC236}">
                                <a16:creationId xmlns:a16="http://schemas.microsoft.com/office/drawing/2014/main" id="{300BC8A9-30B8-0EAB-AB9E-57FFE5A84EB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200" y="1727200"/>
                            <a:ext cx="1043940" cy="106460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013"/>
                          </a:p>
                        </p:txBody>
                      </p:sp>
                      <p:sp>
                        <p:nvSpPr>
                          <p:cNvPr id="55" name="Text Box 22">
                            <a:extLst>
                              <a:ext uri="{FF2B5EF4-FFF2-40B4-BE49-F238E27FC236}">
                                <a16:creationId xmlns:a16="http://schemas.microsoft.com/office/drawing/2014/main" id="{7B22CB90-203E-4959-68DF-A9D2FDD35EA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242070" y="1410464"/>
                            <a:ext cx="2762888" cy="1634729"/>
                          </a:xfrm>
                          <a:prstGeom prst="ellipse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1">
                            <a:schemeClr val="lt1"/>
                          </a:fillRef>
                          <a:effectRef idx="0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125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>
                                  <a:outerShdw blurRad="12700" dist="38100" dir="2700000" algn="tl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CORE SUBJECT</a:t>
                            </a: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125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latin typeface="Arial Rounded MT Bold" panose="020F07040305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60% </a:t>
                            </a:r>
                          </a:p>
                          <a:p>
                            <a:pPr algn="ctr" defTabSz="514350">
                              <a:lnSpc>
                                <a:spcPct val="107000"/>
                              </a:lnSpc>
                              <a:defRPr/>
                            </a:pPr>
                            <a:r>
                              <a:rPr lang="en-US" sz="900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12700" dist="38100" dir="2700000" algn="tl">
                                    <a:srgbClr val="5AA2AE">
                                      <a:lumMod val="60000"/>
                                      <a:lumOff val="40000"/>
                                    </a:srgbClr>
                                  </a:outerShdw>
                                </a:effectLst>
                                <a:latin typeface="Arial Rounded MT Bold" panose="020F07040305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PHARMACOLOGY</a:t>
                            </a:r>
                            <a:endParaRPr lang="en-US" sz="900" b="1" dirty="0">
                              <a:solidFill>
                                <a:schemeClr val="tx1"/>
                              </a:solidFill>
                              <a:latin typeface="Arial Rounded MT Bold" panose="020F07040305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endParaRPr lang="en-US" sz="591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Text Box 11" hidden="1">
                            <a:extLst>
                              <a:ext uri="{FF2B5EF4-FFF2-40B4-BE49-F238E27FC236}">
                                <a16:creationId xmlns:a16="http://schemas.microsoft.com/office/drawing/2014/main" id="{B5601A6E-26B9-5AEC-C68E-C5CBE8774E1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5867" y="3916195"/>
                            <a:ext cx="580660" cy="29326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51435" tIns="25718" rIns="51435" bIns="25718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450"/>
                              </a:spcAft>
                            </a:pPr>
                            <a:r>
                              <a:rPr lang="en-US" sz="9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08%</a:t>
                            </a:r>
                            <a:endParaRPr lang="en-US" sz="788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2" name="Text Box 32">
                        <a:extLst>
                          <a:ext uri="{FF2B5EF4-FFF2-40B4-BE49-F238E27FC236}">
                            <a16:creationId xmlns:a16="http://schemas.microsoft.com/office/drawing/2014/main" id="{127B970F-86E7-AC65-A304-E6439683DA2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6344" y="3927731"/>
                        <a:ext cx="2096135" cy="850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13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10%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HORIZONTAL </a:t>
                        </a: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INTEGRATION</a:t>
                        </a:r>
                        <a:endParaRPr lang="en-US" sz="788" dirty="0">
                          <a:solidFill>
                            <a:srgbClr val="297FD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788" b="1" dirty="0" err="1">
                            <a:solidFill>
                              <a:srgbClr val="297FD5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OEye</a:t>
                        </a:r>
                        <a:endParaRPr lang="en-US" sz="788" dirty="0">
                          <a:solidFill>
                            <a:srgbClr val="297FD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Text Box 30">
                        <a:extLst>
                          <a:ext uri="{FF2B5EF4-FFF2-40B4-BE49-F238E27FC236}">
                            <a16:creationId xmlns:a16="http://schemas.microsoft.com/office/drawing/2014/main" id="{CC1FC037-ADB3-493E-C267-7BE737A6FBC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140891" y="6624070"/>
                        <a:ext cx="1320615" cy="9220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13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15%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SPIRAL INTEGRATION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Different Year 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Basic Sciences Subjects</a:t>
                        </a:r>
                        <a:endParaRPr lang="en-US" sz="788" b="1" dirty="0">
                          <a:solidFill>
                            <a:srgbClr val="009A4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009A46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PHYSIOLOGY </a:t>
                        </a: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009A46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BIOCHEMISTRY</a:t>
                        </a:r>
                      </a:p>
                    </p:txBody>
                  </p:sp>
                  <p:sp>
                    <p:nvSpPr>
                      <p:cNvPr id="24" name="Text Box 26">
                        <a:extLst>
                          <a:ext uri="{FF2B5EF4-FFF2-40B4-BE49-F238E27FC236}">
                            <a16:creationId xmlns:a16="http://schemas.microsoft.com/office/drawing/2014/main" id="{956DC18A-DA63-E761-74CE-8EFA060B405B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291112" y="1038555"/>
                        <a:ext cx="1548606" cy="9696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13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10%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VERTICAL INTEGRATION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Clinical Subject</a:t>
                        </a:r>
                        <a:endParaRPr lang="en-US" sz="788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788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MEDICINE</a:t>
                        </a:r>
                        <a:endParaRPr lang="en-US" sz="788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5" name="Text Box 29">
                        <a:extLst>
                          <a:ext uri="{FF2B5EF4-FFF2-40B4-BE49-F238E27FC236}">
                            <a16:creationId xmlns:a16="http://schemas.microsoft.com/office/drawing/2014/main" id="{C6803D28-49B3-5345-0F6C-C2071EFC157D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449549" y="944010"/>
                        <a:ext cx="1305526" cy="10661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51435" tIns="25718" rIns="51435" bIns="25718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13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5%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675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Vertical INTEGRATION RESEARCH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788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BIOETHICS</a:t>
                        </a:r>
                        <a:endParaRPr lang="en-US" sz="788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514350">
                          <a:lnSpc>
                            <a:spcPct val="107000"/>
                          </a:lnSpc>
                          <a:spcAft>
                            <a:spcPts val="450"/>
                          </a:spcAft>
                          <a:defRPr/>
                        </a:pPr>
                        <a:r>
                          <a:rPr lang="en-US" sz="675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(Digital Library,  Reference books)</a:t>
                        </a:r>
                        <a:endParaRPr lang="en-US" sz="675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defTabSz="514350">
                          <a:lnSpc>
                            <a:spcPct val="107000"/>
                          </a:lnSpc>
                          <a:spcAft>
                            <a:spcPts val="450"/>
                          </a:spcAft>
                          <a:defRPr/>
                        </a:pPr>
                        <a:r>
                          <a:rPr lang="en-US" sz="675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</p:grp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E0C0AF0E-C596-CFF4-7ED8-0DE3677B2F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479545" y="4049851"/>
                      <a:ext cx="769" cy="2135443"/>
                    </a:xfrm>
                    <a:prstGeom prst="line">
                      <a:avLst/>
                    </a:prstGeom>
                    <a:ln w="57150">
                      <a:solidFill>
                        <a:srgbClr val="00B05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FD4541-6B47-B5D5-80ED-DD14B0ACD3F9}"/>
                      </a:ext>
                    </a:extLst>
                  </p:cNvPr>
                  <p:cNvSpPr txBox="1"/>
                  <p:nvPr/>
                </p:nvSpPr>
                <p:spPr>
                  <a:xfrm rot="19252523" flipH="1">
                    <a:off x="1289491" y="1779405"/>
                    <a:ext cx="1742304" cy="5952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788" b="1" dirty="0">
                        <a:solidFill>
                          <a:srgbClr val="1F5E9F"/>
                        </a:solidFill>
                      </a:rPr>
                      <a:t>Research &amp; Bioethics</a:t>
                    </a: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90FCAF7-8F85-BDB7-4593-58066F25C1E6}"/>
                    </a:ext>
                  </a:extLst>
                </p:cNvPr>
                <p:cNvSpPr txBox="1"/>
                <p:nvPr/>
              </p:nvSpPr>
              <p:spPr>
                <a:xfrm rot="2509487" flipH="1" flipV="1">
                  <a:off x="1206498" y="4729992"/>
                  <a:ext cx="1792275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88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CD57770-A230-F75C-0BC7-41FDE38F1938}"/>
                    </a:ext>
                  </a:extLst>
                </p:cNvPr>
                <p:cNvSpPr txBox="1"/>
                <p:nvPr/>
              </p:nvSpPr>
              <p:spPr>
                <a:xfrm rot="2414727">
                  <a:off x="3898169" y="1761981"/>
                  <a:ext cx="1815795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88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9EA07B-1015-E234-9D38-53D7E9B2373F}"/>
                    </a:ext>
                  </a:extLst>
                </p:cNvPr>
                <p:cNvSpPr txBox="1"/>
                <p:nvPr/>
              </p:nvSpPr>
              <p:spPr>
                <a:xfrm rot="19134430" flipV="1">
                  <a:off x="3947162" y="4739420"/>
                  <a:ext cx="1771173" cy="5952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88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</p:grpSp>
          <p:sp>
            <p:nvSpPr>
              <p:cNvPr id="12" name="Text Box 32">
                <a:extLst>
                  <a:ext uri="{FF2B5EF4-FFF2-40B4-BE49-F238E27FC236}">
                    <a16:creationId xmlns:a16="http://schemas.microsoft.com/office/drawing/2014/main" id="{17A092BB-1C83-3A0C-0175-E2753E2B4233}"/>
                  </a:ext>
                </a:extLst>
              </p:cNvPr>
              <p:cNvSpPr txBox="1"/>
              <p:nvPr/>
            </p:nvSpPr>
            <p:spPr>
              <a:xfrm>
                <a:off x="2223246" y="3351399"/>
                <a:ext cx="1718303" cy="152110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endParaRPr lang="en-US" sz="788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86D3A6-BDBB-FA88-D5C7-EEAD73CB0018}"/>
                </a:ext>
              </a:extLst>
            </p:cNvPr>
            <p:cNvGrpSpPr/>
            <p:nvPr/>
          </p:nvGrpSpPr>
          <p:grpSpPr>
            <a:xfrm>
              <a:off x="2082690" y="3349258"/>
              <a:ext cx="2478685" cy="2354032"/>
              <a:chOff x="2082690" y="3349258"/>
              <a:chExt cx="2478685" cy="2354032"/>
            </a:xfrm>
          </p:grpSpPr>
          <p:sp>
            <p:nvSpPr>
              <p:cNvPr id="3" name="Text Box 21">
                <a:extLst>
                  <a:ext uri="{FF2B5EF4-FFF2-40B4-BE49-F238E27FC236}">
                    <a16:creationId xmlns:a16="http://schemas.microsoft.com/office/drawing/2014/main" id="{5CBFE7AF-6CF8-D0F7-489D-9FD1978E5B99}"/>
                  </a:ext>
                </a:extLst>
              </p:cNvPr>
              <p:cNvSpPr txBox="1"/>
              <p:nvPr/>
            </p:nvSpPr>
            <p:spPr>
              <a:xfrm>
                <a:off x="3645266" y="5436732"/>
                <a:ext cx="553499" cy="2665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50"/>
                  </a:spcAft>
                </a:pPr>
                <a:r>
                  <a:rPr lang="en-US" sz="900" b="1" dirty="0">
                    <a:solidFill>
                      <a:srgbClr val="1F5E9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05%</a:t>
                </a:r>
                <a:endParaRPr lang="en-US" sz="788" dirty="0">
                  <a:solidFill>
                    <a:srgbClr val="1F5E9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Text Box 6">
                <a:extLst>
                  <a:ext uri="{FF2B5EF4-FFF2-40B4-BE49-F238E27FC236}">
                    <a16:creationId xmlns:a16="http://schemas.microsoft.com/office/drawing/2014/main" id="{CDA99098-2E7A-8420-D7D4-BBFB39515E6A}"/>
                  </a:ext>
                </a:extLst>
              </p:cNvPr>
              <p:cNvSpPr txBox="1"/>
              <p:nvPr/>
            </p:nvSpPr>
            <p:spPr>
              <a:xfrm>
                <a:off x="2082690" y="3349258"/>
                <a:ext cx="642941" cy="30340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50"/>
                  </a:spcAft>
                </a:pPr>
                <a:endParaRPr lang="en-US" sz="788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432F4C8C-14F0-74D6-A289-F6157E19E4A8}"/>
                  </a:ext>
                </a:extLst>
              </p:cNvPr>
              <p:cNvSpPr txBox="1"/>
              <p:nvPr/>
            </p:nvSpPr>
            <p:spPr>
              <a:xfrm>
                <a:off x="3980758" y="5172633"/>
                <a:ext cx="580617" cy="2932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50"/>
                  </a:spcAft>
                </a:pPr>
                <a:r>
                  <a:rPr lang="en-US" sz="9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15%</a:t>
                </a:r>
                <a:endParaRPr lang="en-US" sz="788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4" y="106630"/>
            <a:ext cx="1210122" cy="1140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603" y="106630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7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9357-2E5D-4B7C-9845-802AE42A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417982"/>
            <a:ext cx="11953460" cy="715617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DUE TO ABNORMALITIES OF FLUID AND ELECTROLYTE BALANCE</a:t>
            </a: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</a:br>
            <a:endParaRPr lang="en-US" sz="3200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2239618"/>
            <a:ext cx="6387547" cy="3990216"/>
          </a:xfrm>
          <a:noFill/>
        </p:spPr>
        <p:txBody>
          <a:bodyPr>
            <a:normAutofit/>
          </a:bodyPr>
          <a:lstStyle/>
          <a:p>
            <a:pPr marL="1676400" indent="-457200">
              <a:buClr>
                <a:srgbClr val="92D050"/>
              </a:buClr>
              <a:buSzPct val="7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Extra-cellular volume depletion</a:t>
            </a:r>
          </a:p>
          <a:p>
            <a:pPr marL="1676400" indent="-457200"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Hypotension </a:t>
            </a:r>
          </a:p>
          <a:p>
            <a:pPr marL="1676400" indent="-457200"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 Hypochloremia</a:t>
            </a:r>
          </a:p>
          <a:p>
            <a:pPr marL="1676400" indent="-457200"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 Hyponatremia</a:t>
            </a:r>
          </a:p>
          <a:p>
            <a:pPr marL="1676400" indent="-457200"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Hypokalemia </a:t>
            </a:r>
          </a:p>
          <a:p>
            <a:pPr marL="1219200" indent="0">
              <a:buNone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DC0B-38A3-4504-9A25-2025FF0D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791" y="2054087"/>
            <a:ext cx="5738191" cy="4678017"/>
          </a:xfrm>
        </p:spPr>
        <p:txBody>
          <a:bodyPr>
            <a:normAutofit/>
          </a:bodyPr>
          <a:lstStyle/>
          <a:p>
            <a:pPr marL="976313" indent="-457200">
              <a:lnSpc>
                <a:spcPct val="110000"/>
              </a:lnSpc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Hypomagnesaemia</a:t>
            </a:r>
          </a:p>
          <a:p>
            <a:pPr marL="976313" indent="-457200">
              <a:lnSpc>
                <a:spcPct val="110000"/>
              </a:lnSpc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Hypophosphatemia</a:t>
            </a:r>
          </a:p>
          <a:p>
            <a:pPr marL="976313" indent="-457200">
              <a:lnSpc>
                <a:spcPct val="110000"/>
              </a:lnSpc>
              <a:buSzPct val="60000"/>
            </a:pPr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Hypercalcemia</a:t>
            </a:r>
          </a:p>
          <a:p>
            <a:pPr marL="976313" indent="-457200">
              <a:lnSpc>
                <a:spcPct val="110000"/>
              </a:lnSpc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Decreased plasma level of halides</a:t>
            </a:r>
          </a:p>
          <a:p>
            <a:pPr marL="976313" indent="-457200">
              <a:lnSpc>
                <a:spcPct val="110000"/>
              </a:lnSpc>
              <a:buSzPct val="60000"/>
            </a:pPr>
            <a:r>
              <a:rPr lang="en-US" sz="2800" dirty="0">
                <a:solidFill>
                  <a:srgbClr val="F3F9FF"/>
                </a:solidFill>
                <a:latin typeface="Calibri" pitchFamily="34" charset="0"/>
                <a:cs typeface="Calibri" pitchFamily="34" charset="0"/>
              </a:rPr>
              <a:t>Hypokalemic Metabolic Alkalosis</a:t>
            </a:r>
          </a:p>
          <a:p>
            <a:endParaRPr lang="en-US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09600" y="198782"/>
            <a:ext cx="94090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ADVERSE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Malik BA, </a:t>
            </a:r>
            <a:r>
              <a:rPr lang="en-US" dirty="0" err="1"/>
              <a:t>Nnodebe</a:t>
            </a:r>
            <a:r>
              <a:rPr lang="en-US" dirty="0"/>
              <a:t> I, </a:t>
            </a:r>
            <a:r>
              <a:rPr lang="en-US" dirty="0" err="1"/>
              <a:t>Fayaz</a:t>
            </a:r>
            <a:r>
              <a:rPr lang="en-US" dirty="0"/>
              <a:t> A, </a:t>
            </a:r>
            <a:r>
              <a:rPr lang="en-US" dirty="0" err="1"/>
              <a:t>Inayat</a:t>
            </a:r>
            <a:r>
              <a:rPr lang="en-US" dirty="0"/>
              <a:t> H, </a:t>
            </a:r>
            <a:r>
              <a:rPr lang="en-US" dirty="0" err="1"/>
              <a:t>Murtaza</a:t>
            </a:r>
            <a:r>
              <a:rPr lang="en-US" dirty="0"/>
              <a:t> SF, </a:t>
            </a:r>
            <a:r>
              <a:rPr lang="en-US" dirty="0" err="1"/>
              <a:t>Umer</a:t>
            </a:r>
            <a:r>
              <a:rPr lang="en-US" dirty="0"/>
              <a:t> M, Zaidi SA, Amin A. Effect of Acetazolamide as Add-On Diuretic Therapy in Patients With Heart Failure: A Meta-Analysis. </a:t>
            </a:r>
            <a:r>
              <a:rPr lang="en-US" dirty="0" err="1"/>
              <a:t>Cureus</a:t>
            </a:r>
            <a:r>
              <a:rPr lang="en-US" dirty="0"/>
              <a:t>. 2023 Apr 18;15(4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err="1"/>
              <a:t>Teles</a:t>
            </a:r>
            <a:r>
              <a:rPr lang="en-US" dirty="0"/>
              <a:t> F, </a:t>
            </a:r>
            <a:r>
              <a:rPr lang="en-US" dirty="0" err="1"/>
              <a:t>Peçanha</a:t>
            </a:r>
            <a:r>
              <a:rPr lang="en-US" dirty="0"/>
              <a:t> de Miranda Coelho JA, Albino RM, </a:t>
            </a:r>
            <a:r>
              <a:rPr lang="en-US" dirty="0" err="1"/>
              <a:t>Verçosa</a:t>
            </a:r>
            <a:r>
              <a:rPr lang="en-US" dirty="0"/>
              <a:t> Pacheco FC, Rodrigues de Oliveira E, </a:t>
            </a:r>
            <a:r>
              <a:rPr lang="en-US" dirty="0" err="1"/>
              <a:t>Silveira</a:t>
            </a:r>
            <a:r>
              <a:rPr lang="en-US" dirty="0"/>
              <a:t> MA, </a:t>
            </a:r>
            <a:r>
              <a:rPr lang="en-US" dirty="0" err="1"/>
              <a:t>Diógenes</a:t>
            </a:r>
            <a:r>
              <a:rPr lang="en-US" dirty="0"/>
              <a:t> M. </a:t>
            </a:r>
            <a:r>
              <a:rPr lang="en-US" dirty="0" err="1"/>
              <a:t>Feitosa</a:t>
            </a:r>
            <a:r>
              <a:rPr lang="en-US" dirty="0"/>
              <a:t> A, </a:t>
            </a:r>
            <a:r>
              <a:rPr lang="en-US" dirty="0" err="1"/>
              <a:t>Bezerra</a:t>
            </a:r>
            <a:r>
              <a:rPr lang="en-US" dirty="0"/>
              <a:t> R. Effectiveness of thiazide and thiazide-like diuretics in advanced chronic kidney disease: a systematic review and meta-analysis. Renal Failure. 2023 Dec 31;45(1):2163903.</a:t>
            </a:r>
          </a:p>
        </p:txBody>
      </p:sp>
    </p:spTree>
    <p:extLst>
      <p:ext uri="{BB962C8B-B14F-4D97-AF65-F5344CB8AC3E}">
        <p14:creationId xmlns:p14="http://schemas.microsoft.com/office/powerpoint/2010/main" val="99200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Gelman</a:t>
            </a:r>
            <a:r>
              <a:rPr lang="en-US" dirty="0"/>
              <a:t> R, </a:t>
            </a:r>
            <a:r>
              <a:rPr lang="en-US" dirty="0" err="1"/>
              <a:t>Hurvitz</a:t>
            </a:r>
            <a:r>
              <a:rPr lang="en-US" dirty="0"/>
              <a:t> N, </a:t>
            </a:r>
            <a:r>
              <a:rPr lang="en-US" dirty="0" err="1"/>
              <a:t>Nesserat</a:t>
            </a:r>
            <a:r>
              <a:rPr lang="en-US" dirty="0"/>
              <a:t> R, </a:t>
            </a:r>
            <a:r>
              <a:rPr lang="en-US" dirty="0" err="1"/>
              <a:t>Kolben</a:t>
            </a:r>
            <a:r>
              <a:rPr lang="en-US" dirty="0"/>
              <a:t> Y, </a:t>
            </a:r>
            <a:r>
              <a:rPr lang="en-US" dirty="0" err="1"/>
              <a:t>Nachman</a:t>
            </a:r>
            <a:r>
              <a:rPr lang="en-US" dirty="0"/>
              <a:t> D, Jamil K, </a:t>
            </a:r>
            <a:r>
              <a:rPr lang="en-US" dirty="0" err="1"/>
              <a:t>Agus</a:t>
            </a:r>
            <a:r>
              <a:rPr lang="en-US" dirty="0"/>
              <a:t> S, </a:t>
            </a:r>
            <a:r>
              <a:rPr lang="en-US" dirty="0" err="1"/>
              <a:t>Asleh</a:t>
            </a:r>
            <a:r>
              <a:rPr lang="en-US" dirty="0"/>
              <a:t> R, Amir O, Berg M, </a:t>
            </a:r>
            <a:r>
              <a:rPr lang="en-US" dirty="0" err="1"/>
              <a:t>Ilan</a:t>
            </a:r>
            <a:r>
              <a:rPr lang="en-US" dirty="0"/>
              <a:t> Y. A second-generation artificial intelligence-based therapeutic regimen improves diuretic resistance in heart failure: Results of a feasibility open-labeled clinical trial. Biomedicine &amp; Pharmacotherapy. 2023 May 1;161:114334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Krzesiński</a:t>
            </a:r>
            <a:r>
              <a:rPr lang="en-US" dirty="0"/>
              <a:t> P. Digital health technologies for post-discharge care after heart failure </a:t>
            </a:r>
            <a:r>
              <a:rPr lang="en-US" dirty="0" err="1"/>
              <a:t>hospitalisation</a:t>
            </a:r>
            <a:r>
              <a:rPr lang="en-US" dirty="0"/>
              <a:t> to relieve symptoms and improve clinical outcomes. Journal of Clinical Medicine. 2023 Mar 19;12(6):2373.</a:t>
            </a:r>
          </a:p>
        </p:txBody>
      </p:sp>
    </p:spTree>
    <p:extLst>
      <p:ext uri="{BB962C8B-B14F-4D97-AF65-F5344CB8AC3E}">
        <p14:creationId xmlns:p14="http://schemas.microsoft.com/office/powerpoint/2010/main" val="338768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Meraz</a:t>
            </a:r>
            <a:r>
              <a:rPr lang="en-US" dirty="0"/>
              <a:t> R, Osteen K, McGee JS, </a:t>
            </a:r>
            <a:r>
              <a:rPr lang="en-US" dirty="0" err="1"/>
              <a:t>Noblitt</a:t>
            </a:r>
            <a:r>
              <a:rPr lang="en-US" dirty="0"/>
              <a:t> P, Viejo H. Applying stress and coping theory to understand diuretic adherence experiences in persons with heart failure. Western Journal of Nursing Research. 2023 Jan;45(1):67-77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Houlihan</a:t>
            </a:r>
            <a:r>
              <a:rPr lang="en-US" dirty="0"/>
              <a:t> B. The Evolution of Performance-Enhancing Drug Use in Sport. Emerging Drugs in Sport. 2022:3-15.</a:t>
            </a:r>
          </a:p>
        </p:txBody>
      </p:sp>
    </p:spTree>
    <p:extLst>
      <p:ext uri="{BB962C8B-B14F-4D97-AF65-F5344CB8AC3E}">
        <p14:creationId xmlns:p14="http://schemas.microsoft.com/office/powerpoint/2010/main" val="194702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use HEC Digital Library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Steps </a:t>
            </a:r>
            <a:r>
              <a:rPr lang="en-US" dirty="0"/>
              <a:t>to Access HEC Digital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website of HEC National Digital </a:t>
            </a:r>
            <a:r>
              <a:rPr lang="en-US" dirty="0" smtClean="0"/>
              <a:t>Library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www.digitallibrary.edu.pk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2. On </a:t>
            </a:r>
            <a:r>
              <a:rPr lang="en-US" dirty="0"/>
              <a:t>Home Page, click on the INSTITUTES.</a:t>
            </a:r>
          </a:p>
          <a:p>
            <a:pPr marL="0" indent="0">
              <a:buNone/>
            </a:pPr>
            <a:r>
              <a:rPr lang="en-US" dirty="0" smtClean="0"/>
              <a:t>3. A </a:t>
            </a:r>
            <a:r>
              <a:rPr lang="en-US" dirty="0"/>
              <a:t>page will appear showing the universities from Public and Private Sector and other Institutes which have access to HEC National Digital Library (HNDL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4. Select your desired Institute.</a:t>
            </a:r>
          </a:p>
          <a:p>
            <a:pPr marL="0" indent="0">
              <a:buNone/>
            </a:pPr>
            <a:r>
              <a:rPr lang="en-US" dirty="0"/>
              <a:t>5.  A page will appear showing the resources of the institution</a:t>
            </a:r>
          </a:p>
          <a:p>
            <a:pPr marL="0" indent="0">
              <a:buNone/>
            </a:pPr>
            <a:r>
              <a:rPr lang="en-US" dirty="0"/>
              <a:t>6. Journals and Researches will appear</a:t>
            </a:r>
          </a:p>
          <a:p>
            <a:pPr marL="0" indent="0">
              <a:buNone/>
            </a:pPr>
            <a:r>
              <a:rPr lang="en-US" dirty="0"/>
              <a:t>7. You can find a Journal by clicking on JOURNALS AND DATABASE and enter a keyword to search for your desired journal.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0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the session, the students of 4</a:t>
            </a:r>
            <a:r>
              <a:rPr lang="en-US" baseline="30000" dirty="0" smtClean="0"/>
              <a:t>th</a:t>
            </a:r>
            <a:r>
              <a:rPr lang="en-US" dirty="0" smtClean="0"/>
              <a:t> year MBBS will be able to</a:t>
            </a:r>
          </a:p>
          <a:p>
            <a:r>
              <a:rPr lang="en-US" dirty="0" smtClean="0"/>
              <a:t>Recall the structure and function of different types of nephron</a:t>
            </a:r>
          </a:p>
          <a:p>
            <a:endParaRPr lang="en-US" dirty="0" smtClean="0"/>
          </a:p>
          <a:p>
            <a:r>
              <a:rPr lang="en-US" dirty="0" smtClean="0"/>
              <a:t>Classify diuretics according to the site of action and mechanism of action</a:t>
            </a:r>
          </a:p>
          <a:p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 err="1" smtClean="0"/>
              <a:t>pharmacokinectics</a:t>
            </a:r>
            <a:r>
              <a:rPr lang="en-US" dirty="0" smtClean="0"/>
              <a:t> and pharmacodynamics of each diuretic group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51" y="253048"/>
            <a:ext cx="1213209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53" y="304868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SPIRAL INTEGERATION/ PHYSIOLOGY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5" y="167590"/>
            <a:ext cx="1213209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891" y="87405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DEE4-1394-4675-A397-9EA0A07C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265044"/>
            <a:ext cx="9621078" cy="86139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47F5-F45E-4485-8600-75F09F74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7" y="1391478"/>
            <a:ext cx="12032974" cy="54665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DIURETICS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3200" b="1" i="1" u="sng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b="1" i="1" u="sng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NATRIURETIC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b="1" i="1" u="sng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AQUARETIC</a:t>
            </a:r>
            <a:r>
              <a:rPr lang="en-US" sz="32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3200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3200" i="1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US" sz="28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Osmotic </a:t>
            </a:r>
            <a:r>
              <a:rPr lang="en-US" sz="2800" b="1" i="1" dirty="0">
                <a:solidFill>
                  <a:srgbClr val="FFFF00"/>
                </a:solidFill>
                <a:latin typeface="Calibri" panose="020F0502020204030204" pitchFamily="34" charset="0"/>
              </a:rPr>
              <a:t>diuretics &amp; ADH antagonists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are aquaretics</a:t>
            </a:r>
            <a:endParaRPr lang="en-US" sz="28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9B10-7171-450B-A609-25436BA6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239152"/>
            <a:ext cx="9988061" cy="82999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SEGMENTS OF THE NEPHRON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343E5-56D3-414E-B3FF-E1E8DF43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6" y="1364566"/>
            <a:ext cx="8131126" cy="5317588"/>
          </a:xfrm>
        </p:spPr>
      </p:pic>
    </p:spTree>
    <p:extLst>
      <p:ext uri="{BB962C8B-B14F-4D97-AF65-F5344CB8AC3E}">
        <p14:creationId xmlns:p14="http://schemas.microsoft.com/office/powerpoint/2010/main" val="14147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C935-16AE-4DCA-80A0-75A6B229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44194"/>
            <a:ext cx="9805182" cy="1066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SEGMENTS OF THE NEPHRON AND THEIR FUNCTIONS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DFA02E-E3A8-4CBA-A857-ED1A3FB8E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2" y="1371600"/>
            <a:ext cx="11549575" cy="5486400"/>
          </a:xfrm>
        </p:spPr>
      </p:pic>
    </p:spTree>
    <p:extLst>
      <p:ext uri="{BB962C8B-B14F-4D97-AF65-F5344CB8AC3E}">
        <p14:creationId xmlns:p14="http://schemas.microsoft.com/office/powerpoint/2010/main" val="815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5A96-E3A0-4F1E-BF21-4A3AA5D3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184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AUTACOIDS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A3FC-B3CB-4119-952B-78599F619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2052918"/>
            <a:ext cx="10789919" cy="4671439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ADENOSINE</a:t>
            </a:r>
          </a:p>
          <a:p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PROSTAGLANDINS</a:t>
            </a:r>
          </a:p>
          <a:p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PEPTIDES</a:t>
            </a: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4703</TotalTime>
  <Words>1116</Words>
  <Application>Microsoft Office PowerPoint</Application>
  <PresentationFormat>Widescreen</PresentationFormat>
  <Paragraphs>229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Rounded MT Bold</vt:lpstr>
      <vt:lpstr>Calibri</vt:lpstr>
      <vt:lpstr>Century Gothic</vt:lpstr>
      <vt:lpstr>Times New Roman</vt:lpstr>
      <vt:lpstr>Wingdings</vt:lpstr>
      <vt:lpstr>Wingdings 3</vt:lpstr>
      <vt:lpstr>Ion</vt:lpstr>
      <vt:lpstr>DIURETICS </vt:lpstr>
      <vt:lpstr>MOTTO AND VISION</vt:lpstr>
      <vt:lpstr>PowerPoint Presentation</vt:lpstr>
      <vt:lpstr>Learning objectives</vt:lpstr>
      <vt:lpstr>SPIRAL INTEGERATION/ PHYSIOLOGY</vt:lpstr>
      <vt:lpstr>DIURETICS</vt:lpstr>
      <vt:lpstr>MAJOR SEGMENTS OF THE NEPHRON</vt:lpstr>
      <vt:lpstr>MAJOR SEGMENTS OF THE NEPHRON AND THEIR FUNCTIONS</vt:lpstr>
      <vt:lpstr>RENAL AUTACOIDS</vt:lpstr>
      <vt:lpstr>CORE SUBJECT</vt:lpstr>
      <vt:lpstr>CLASSIFICATION OF DIURETICS</vt:lpstr>
      <vt:lpstr>PowerPoint Presentation</vt:lpstr>
      <vt:lpstr>PowerPoint Presentation</vt:lpstr>
      <vt:lpstr>CARBONIC ANHYDRASE INHIBITORS </vt:lpstr>
      <vt:lpstr>CARBONIC ANHYDRASE INHIBITORS </vt:lpstr>
      <vt:lpstr>MECHANISM OF ACTION </vt:lpstr>
      <vt:lpstr>CARBONIC ANHYDRASE INHIBITORS </vt:lpstr>
      <vt:lpstr>CARBONIC ANHYDRASE INHIBITORS </vt:lpstr>
      <vt:lpstr>                    ADVERSE EFFECTS</vt:lpstr>
      <vt:lpstr>PowerPoint Presentation</vt:lpstr>
      <vt:lpstr> MECHANISM OF ACTION</vt:lpstr>
      <vt:lpstr>THERAPEUTIC USES</vt:lpstr>
      <vt:lpstr>THERAPEUTIC USES</vt:lpstr>
      <vt:lpstr>ADVERSE EFFECTS</vt:lpstr>
      <vt:lpstr>ADVERSE EFFECTS</vt:lpstr>
      <vt:lpstr>THIAZIDE DIURETICS</vt:lpstr>
      <vt:lpstr>   PHARMACOKINETICS</vt:lpstr>
      <vt:lpstr>MECHANISM OF ACTION</vt:lpstr>
      <vt:lpstr>THERAPEUTIC USES</vt:lpstr>
      <vt:lpstr>DUE TO ABNORMALITIES OF FLUID AND ELECTROLYTE BALANCE </vt:lpstr>
      <vt:lpstr>RESEARCH</vt:lpstr>
      <vt:lpstr>ARTIFICIAL INTELLIGENCE</vt:lpstr>
      <vt:lpstr>BIOETHICS</vt:lpstr>
      <vt:lpstr>How to use HEC Digital Library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Imrana</dc:creator>
  <cp:lastModifiedBy>Lenovo</cp:lastModifiedBy>
  <cp:revision>234</cp:revision>
  <dcterms:created xsi:type="dcterms:W3CDTF">2019-02-02T14:16:08Z</dcterms:created>
  <dcterms:modified xsi:type="dcterms:W3CDTF">2025-03-18T07:24:25Z</dcterms:modified>
</cp:coreProperties>
</file>