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03" r:id="rId8"/>
    <p:sldId id="302" r:id="rId9"/>
    <p:sldId id="305" r:id="rId10"/>
    <p:sldId id="306" r:id="rId11"/>
    <p:sldId id="258" r:id="rId12"/>
    <p:sldId id="257" r:id="rId13"/>
    <p:sldId id="260" r:id="rId14"/>
    <p:sldId id="261" r:id="rId15"/>
    <p:sldId id="268" r:id="rId16"/>
    <p:sldId id="269" r:id="rId17"/>
    <p:sldId id="270" r:id="rId18"/>
    <p:sldId id="313" r:id="rId19"/>
    <p:sldId id="267" r:id="rId20"/>
    <p:sldId id="312" r:id="rId21"/>
    <p:sldId id="314" r:id="rId22"/>
    <p:sldId id="319" r:id="rId23"/>
    <p:sldId id="315" r:id="rId24"/>
    <p:sldId id="317" r:id="rId25"/>
    <p:sldId id="318" r:id="rId26"/>
    <p:sldId id="316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1524000"/>
            <a:ext cx="7329840" cy="3276601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BENIGN TUMORS OF OVARY </a:t>
            </a:r>
            <a:endParaRPr lang="en-US" sz="4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8305799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                                        DR. AMARA AROOJ</a:t>
            </a:r>
          </a:p>
          <a:p>
            <a:r>
              <a:rPr lang="en-US" sz="2600" b="1" dirty="0" smtClean="0"/>
              <a:t>                               ASSISTANT PROFESSOR, OBGYN</a:t>
            </a:r>
          </a:p>
          <a:p>
            <a:r>
              <a:rPr lang="en-US" sz="2600" b="1" dirty="0" smtClean="0"/>
              <a:t>                                         RMU, RAWALPINDI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REPRODUCTIVE MODULE</a:t>
            </a:r>
          </a:p>
          <a:p>
            <a:r>
              <a:rPr lang="en-US" b="1" dirty="0" smtClean="0"/>
              <a:t>4</a:t>
            </a:r>
            <a:r>
              <a:rPr lang="en-US" b="1" dirty="0" smtClean="0"/>
              <a:t>-011-2024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01029" cy="53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DIAGNOSIS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Symptoms</a:t>
            </a:r>
          </a:p>
          <a:p>
            <a:r>
              <a:rPr lang="en-US" sz="2400" dirty="0" smtClean="0"/>
              <a:t>Pelvic discomfort, pain, nausea, vomiting, pressure symptoms or incidental finding.</a:t>
            </a:r>
          </a:p>
          <a:p>
            <a:r>
              <a:rPr lang="en-US" sz="3200" b="1" i="1" dirty="0" smtClean="0"/>
              <a:t>Signs</a:t>
            </a:r>
          </a:p>
          <a:p>
            <a:r>
              <a:rPr lang="en-US" sz="2400" dirty="0" smtClean="0"/>
              <a:t>Abdominal/pelvic mass, separate from uterus.</a:t>
            </a:r>
          </a:p>
          <a:p>
            <a:r>
              <a:rPr lang="en-US" sz="3200" b="1" i="1" dirty="0" smtClean="0"/>
              <a:t>Investigations</a:t>
            </a:r>
          </a:p>
          <a:p>
            <a:r>
              <a:rPr lang="en-US" sz="2400" dirty="0" smtClean="0"/>
              <a:t>TVUSS/TAUSS</a:t>
            </a:r>
          </a:p>
          <a:p>
            <a:r>
              <a:rPr lang="en-US" sz="2400" dirty="0" smtClean="0"/>
              <a:t>CT/MRI</a:t>
            </a:r>
          </a:p>
          <a:p>
            <a:r>
              <a:rPr lang="en-US" sz="2400" dirty="0" smtClean="0"/>
              <a:t>Tumor markers (Ca 125, </a:t>
            </a:r>
            <a:r>
              <a:rPr lang="en-US" sz="2400" dirty="0" err="1" smtClean="0"/>
              <a:t>inhibin</a:t>
            </a:r>
            <a:r>
              <a:rPr lang="en-US" sz="2400" dirty="0" smtClean="0"/>
              <a:t>, Beta-</a:t>
            </a:r>
            <a:r>
              <a:rPr lang="en-US" sz="2400" dirty="0" err="1" smtClean="0"/>
              <a:t>hCG</a:t>
            </a:r>
            <a:r>
              <a:rPr lang="en-US" sz="2400" dirty="0" smtClean="0"/>
              <a:t>, AFP etc)</a:t>
            </a:r>
          </a:p>
          <a:p>
            <a:r>
              <a:rPr lang="en-US" sz="2400" dirty="0" smtClean="0"/>
              <a:t>Pregnancy </a:t>
            </a:r>
            <a:r>
              <a:rPr lang="en-US" sz="2400" dirty="0" err="1" smtClean="0"/>
              <a:t>test,CRP</a:t>
            </a:r>
            <a:r>
              <a:rPr lang="en-US" sz="2400" dirty="0" smtClean="0"/>
              <a:t>/WCC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2016367"/>
              </p:ext>
            </p:extLst>
          </p:nvPr>
        </p:nvGraphicFramePr>
        <p:xfrm>
          <a:off x="0" y="1"/>
          <a:ext cx="9144762" cy="690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024"/>
                <a:gridCol w="5108738"/>
              </a:tblGrid>
              <a:tr h="1145985">
                <a:tc gridSpan="2">
                  <a:txBody>
                    <a:bodyPr/>
                    <a:lstStyle/>
                    <a:p>
                      <a:r>
                        <a:rPr lang="en-US" sz="3600" dirty="0" smtClean="0"/>
                        <a:t>              </a:t>
                      </a:r>
                      <a:r>
                        <a:rPr lang="en-US" sz="4000" dirty="0" smtClean="0"/>
                        <a:t>Benign Ovarian Cysts/Tumors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9296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FUNCTIONAL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(Young, adolescent, reproductive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Follicular cyst</a:t>
                      </a:r>
                    </a:p>
                    <a:p>
                      <a:r>
                        <a:rPr lang="en-US" sz="2400" dirty="0" smtClean="0"/>
                        <a:t>Corpus luteal cyst</a:t>
                      </a:r>
                    </a:p>
                    <a:p>
                      <a:r>
                        <a:rPr lang="en-US" sz="2400" dirty="0" smtClean="0"/>
                        <a:t>Theca luteal cyst</a:t>
                      </a:r>
                      <a:endParaRPr lang="en-US" sz="2400" dirty="0"/>
                    </a:p>
                  </a:txBody>
                  <a:tcPr/>
                </a:tc>
              </a:tr>
              <a:tr h="80219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INFLAMMATORY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Tubo</a:t>
                      </a:r>
                      <a:r>
                        <a:rPr lang="en-US" sz="2400" dirty="0" smtClean="0"/>
                        <a:t>-ovarian abscess</a:t>
                      </a:r>
                    </a:p>
                    <a:p>
                      <a:r>
                        <a:rPr lang="en-US" sz="2400" dirty="0" err="1" smtClean="0"/>
                        <a:t>endometrioma</a:t>
                      </a:r>
                      <a:endParaRPr lang="en-US" sz="2400" dirty="0"/>
                    </a:p>
                  </a:txBody>
                  <a:tcPr/>
                </a:tc>
              </a:tr>
              <a:tr h="115493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GERM CELL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(Young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Benign </a:t>
                      </a:r>
                      <a:r>
                        <a:rPr lang="en-US" sz="2400" dirty="0" err="1" smtClean="0"/>
                        <a:t>teratoma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dermoid</a:t>
                      </a:r>
                      <a:r>
                        <a:rPr lang="en-US" sz="2400" dirty="0" smtClean="0"/>
                        <a:t> cyst)</a:t>
                      </a:r>
                      <a:endParaRPr lang="en-US" sz="2400" dirty="0"/>
                    </a:p>
                  </a:txBody>
                  <a:tcPr/>
                </a:tc>
              </a:tr>
              <a:tr h="115493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EPITHELIAL</a:t>
                      </a:r>
                      <a:r>
                        <a:rPr lang="en-US" sz="2400" b="1" dirty="0" smtClean="0"/>
                        <a:t>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(older, post-menopausal)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Serous </a:t>
                      </a:r>
                      <a:r>
                        <a:rPr lang="en-US" sz="2400" dirty="0" err="1" smtClean="0"/>
                        <a:t>cystadenoma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Mucinous</a:t>
                      </a:r>
                      <a:r>
                        <a:rPr lang="en-US" sz="2400" dirty="0" smtClean="0"/>
                        <a:t> cyst adenoma</a:t>
                      </a:r>
                    </a:p>
                    <a:p>
                      <a:r>
                        <a:rPr lang="en-US" sz="2400" dirty="0" smtClean="0"/>
                        <a:t>Brenner tumor</a:t>
                      </a:r>
                      <a:endParaRPr lang="en-US" sz="2400" dirty="0"/>
                    </a:p>
                  </a:txBody>
                  <a:tcPr/>
                </a:tc>
              </a:tr>
              <a:tr h="80219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SEX CORD STROMAL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Fibroma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Thecoma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FUNCTIONAL OVARIAN CYSTS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Follicular Cyst</a:t>
            </a:r>
            <a:endParaRPr lang="en-US" sz="3200" dirty="0" smtClean="0"/>
          </a:p>
          <a:p>
            <a:r>
              <a:rPr lang="en-US" sz="2800" dirty="0" smtClean="0"/>
              <a:t>Etiology; uncertain</a:t>
            </a:r>
          </a:p>
          <a:p>
            <a:r>
              <a:rPr lang="en-US" sz="2800" dirty="0" smtClean="0"/>
              <a:t>Size; 3-10 cm</a:t>
            </a:r>
          </a:p>
          <a:p>
            <a:r>
              <a:rPr lang="en-US" sz="2800" dirty="0" smtClean="0"/>
              <a:t>Simple </a:t>
            </a:r>
            <a:r>
              <a:rPr lang="en-US" sz="2800" dirty="0" err="1" smtClean="0"/>
              <a:t>unilocular</a:t>
            </a:r>
            <a:endParaRPr lang="en-US" sz="2800" dirty="0" smtClean="0"/>
          </a:p>
          <a:p>
            <a:r>
              <a:rPr lang="en-US" sz="2800" b="1" i="1" dirty="0" smtClean="0"/>
              <a:t>Treatment</a:t>
            </a:r>
            <a:r>
              <a:rPr lang="en-US" sz="2800" dirty="0" smtClean="0"/>
              <a:t>; depends upon symptoms.</a:t>
            </a:r>
          </a:p>
          <a:p>
            <a:r>
              <a:rPr lang="en-US" sz="2800" dirty="0" smtClean="0"/>
              <a:t>Conservative</a:t>
            </a:r>
          </a:p>
          <a:p>
            <a:r>
              <a:rPr lang="en-US" sz="2800" dirty="0" err="1" smtClean="0"/>
              <a:t>Laproscopic</a:t>
            </a:r>
            <a:r>
              <a:rPr lang="en-US" sz="2800" dirty="0" smtClean="0"/>
              <a:t> excision.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17972" b="9458"/>
          <a:stretch/>
        </p:blipFill>
        <p:spPr bwMode="auto">
          <a:xfrm>
            <a:off x="6629400" y="2115855"/>
            <a:ext cx="241749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15900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US" dirty="0" smtClean="0"/>
          </a:p>
          <a:p>
            <a:endParaRPr lang="en-US" sz="3200" b="1" u="sng" dirty="0" smtClean="0"/>
          </a:p>
          <a:p>
            <a:endParaRPr lang="en-US" sz="3200" b="1" u="sng" dirty="0" smtClean="0"/>
          </a:p>
          <a:p>
            <a:r>
              <a:rPr lang="en-US" sz="3200" b="1" u="sng" dirty="0" smtClean="0"/>
              <a:t>Corpus </a:t>
            </a:r>
            <a:r>
              <a:rPr lang="en-US" sz="3200" b="1" u="sng" dirty="0" err="1" smtClean="0"/>
              <a:t>Luteal</a:t>
            </a:r>
            <a:r>
              <a:rPr lang="en-US" sz="3200" b="1" u="sng" dirty="0" smtClean="0"/>
              <a:t> Cyst</a:t>
            </a:r>
          </a:p>
          <a:p>
            <a:r>
              <a:rPr lang="en-US" sz="2800" dirty="0" smtClean="0"/>
              <a:t>Occur following ovulation</a:t>
            </a:r>
          </a:p>
          <a:p>
            <a:r>
              <a:rPr lang="en-US" sz="2800" dirty="0" smtClean="0"/>
              <a:t>Pain in late cycle due to </a:t>
            </a:r>
            <a:r>
              <a:rPr lang="en-US" sz="2800" dirty="0" err="1" smtClean="0"/>
              <a:t>haemorrhage</a:t>
            </a:r>
            <a:endParaRPr lang="en-US" sz="2800" dirty="0" smtClean="0"/>
          </a:p>
          <a:p>
            <a:r>
              <a:rPr lang="en-US" sz="2800" b="1" i="1" dirty="0" smtClean="0"/>
              <a:t>Treatment;</a:t>
            </a:r>
            <a:r>
              <a:rPr lang="en-US" sz="2800" dirty="0" smtClean="0"/>
              <a:t> expectant with analgesics</a:t>
            </a:r>
          </a:p>
          <a:p>
            <a:r>
              <a:rPr lang="en-US" sz="2800" dirty="0" smtClean="0"/>
              <a:t>Ovarian </a:t>
            </a:r>
            <a:r>
              <a:rPr lang="en-US" sz="2800" dirty="0" err="1" smtClean="0"/>
              <a:t>cystectomy</a:t>
            </a:r>
            <a:endParaRPr lang="en-US" sz="2800" dirty="0" smtClean="0"/>
          </a:p>
          <a:p>
            <a:r>
              <a:rPr lang="en-US" sz="3200" b="1" u="sng" dirty="0" smtClean="0"/>
              <a:t>Theca </a:t>
            </a:r>
            <a:r>
              <a:rPr lang="en-US" sz="3200" b="1" u="sng" dirty="0" err="1" smtClean="0"/>
              <a:t>Luteal</a:t>
            </a:r>
            <a:r>
              <a:rPr lang="en-US" sz="3200" b="1" u="sng" dirty="0" smtClean="0"/>
              <a:t> Cyst</a:t>
            </a:r>
          </a:p>
          <a:p>
            <a:r>
              <a:rPr lang="en-US" sz="2800" dirty="0" smtClean="0"/>
              <a:t>Associated with pregnancy</a:t>
            </a:r>
          </a:p>
          <a:p>
            <a:r>
              <a:rPr lang="en-US" sz="2800" dirty="0" smtClean="0"/>
              <a:t>Incidental diagnosis</a:t>
            </a:r>
          </a:p>
          <a:p>
            <a:r>
              <a:rPr lang="en-US" sz="2800" dirty="0" smtClean="0"/>
              <a:t>Resolve during pregnancy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80" y="4191000"/>
            <a:ext cx="3840480" cy="2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82" y="2314575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Germ Cell Tumors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ovarian tumor between 20-40 yrs</a:t>
            </a:r>
          </a:p>
          <a:p>
            <a:r>
              <a:rPr lang="en-US" sz="3200" b="1" u="sng" dirty="0" err="1" smtClean="0"/>
              <a:t>Dermoid</a:t>
            </a:r>
            <a:r>
              <a:rPr lang="en-US" sz="3200" b="1" u="sng" dirty="0" smtClean="0"/>
              <a:t> cyst (mature cystic </a:t>
            </a:r>
            <a:r>
              <a:rPr lang="en-US" sz="3200" b="1" u="sng" dirty="0" err="1" smtClean="0"/>
              <a:t>teratoma</a:t>
            </a:r>
            <a:r>
              <a:rPr lang="en-US" sz="3200" b="1" u="sng" dirty="0" smtClean="0"/>
              <a:t>)</a:t>
            </a:r>
          </a:p>
          <a:p>
            <a:pPr>
              <a:buNone/>
            </a:pPr>
            <a:endParaRPr lang="en-US" b="1" u="sng" dirty="0" smtClean="0"/>
          </a:p>
          <a:p>
            <a:r>
              <a:rPr lang="en-US" sz="2800" dirty="0" smtClean="0"/>
              <a:t>Fully differentiated tissue from all  three embryonic layers ( hair, bone, teeth, skin, muscle, etc.)</a:t>
            </a:r>
          </a:p>
          <a:p>
            <a:r>
              <a:rPr lang="en-US" sz="2800" dirty="0" smtClean="0"/>
              <a:t>10% B/L.</a:t>
            </a:r>
          </a:p>
          <a:p>
            <a:r>
              <a:rPr lang="en-US" sz="2800" dirty="0" err="1" smtClean="0"/>
              <a:t>Malig</a:t>
            </a:r>
            <a:r>
              <a:rPr lang="en-US" sz="2800" dirty="0" smtClean="0"/>
              <a:t> transformation rare ;&lt;2%.</a:t>
            </a:r>
          </a:p>
          <a:p>
            <a:r>
              <a:rPr lang="en-US" sz="2800" b="1" i="1" dirty="0" smtClean="0"/>
              <a:t>Treatment; </a:t>
            </a:r>
            <a:r>
              <a:rPr lang="en-US" sz="2800" dirty="0" smtClean="0"/>
              <a:t>ovarian </a:t>
            </a:r>
            <a:r>
              <a:rPr lang="en-US" sz="2800" dirty="0" err="1" smtClean="0"/>
              <a:t>cystectomy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6327601" y="4495800"/>
            <a:ext cx="2816399" cy="214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Epithelial tumors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498545"/>
          </a:xfrm>
        </p:spPr>
        <p:txBody>
          <a:bodyPr>
            <a:normAutofit fontScale="92500" lnSpcReduction="20000"/>
          </a:bodyPr>
          <a:lstStyle/>
          <a:p>
            <a:endParaRPr lang="en-US" sz="3500" b="1" u="sng" dirty="0" smtClean="0"/>
          </a:p>
          <a:p>
            <a:r>
              <a:rPr lang="en-US" sz="3500" b="1" u="sng" dirty="0" smtClean="0"/>
              <a:t>Serous </a:t>
            </a:r>
            <a:r>
              <a:rPr lang="en-US" sz="3500" b="1" u="sng" dirty="0" err="1" smtClean="0"/>
              <a:t>Cystadenoma</a:t>
            </a:r>
            <a:r>
              <a:rPr lang="en-US" b="1" u="sng" dirty="0" smtClean="0"/>
              <a:t>; </a:t>
            </a:r>
          </a:p>
          <a:p>
            <a:r>
              <a:rPr lang="en-US" sz="3000" dirty="0"/>
              <a:t>U</a:t>
            </a:r>
            <a:r>
              <a:rPr lang="en-US" sz="3000" dirty="0" smtClean="0"/>
              <a:t>nilateral, </a:t>
            </a:r>
            <a:r>
              <a:rPr lang="en-US" sz="3000" dirty="0" err="1" smtClean="0"/>
              <a:t>unilocular</a:t>
            </a:r>
            <a:endParaRPr lang="en-US" sz="3000" dirty="0" smtClean="0"/>
          </a:p>
          <a:p>
            <a:r>
              <a:rPr lang="en-US" sz="3500" b="1" u="sng" dirty="0" err="1" smtClean="0"/>
              <a:t>Mucinous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Cystadenoma</a:t>
            </a:r>
            <a:r>
              <a:rPr lang="en-US" b="1" u="sng" dirty="0" smtClean="0"/>
              <a:t>, </a:t>
            </a:r>
          </a:p>
          <a:p>
            <a:r>
              <a:rPr lang="en-US" sz="3000" dirty="0" err="1"/>
              <a:t>M</a:t>
            </a:r>
            <a:r>
              <a:rPr lang="en-US" sz="3000" dirty="0" err="1" smtClean="0"/>
              <a:t>ultilocular</a:t>
            </a:r>
            <a:r>
              <a:rPr lang="en-US" sz="3000" dirty="0" smtClean="0"/>
              <a:t>, bilateral 10%</a:t>
            </a:r>
          </a:p>
          <a:p>
            <a:endParaRPr lang="en-US" b="1" u="sng" dirty="0" smtClean="0"/>
          </a:p>
          <a:p>
            <a:r>
              <a:rPr lang="en-US" sz="3500" b="1" u="sng" dirty="0" smtClean="0"/>
              <a:t>Brenner Tumor</a:t>
            </a:r>
          </a:p>
          <a:p>
            <a:r>
              <a:rPr lang="en-US" sz="3000" dirty="0" smtClean="0"/>
              <a:t>Small size, incidental finding</a:t>
            </a:r>
          </a:p>
          <a:p>
            <a:r>
              <a:rPr lang="en-US" sz="3000" dirty="0" smtClean="0"/>
              <a:t>Contain </a:t>
            </a:r>
            <a:r>
              <a:rPr lang="en-US" sz="3000" dirty="0" err="1" smtClean="0"/>
              <a:t>urothelial</a:t>
            </a:r>
            <a:r>
              <a:rPr lang="en-US" sz="3000" dirty="0" smtClean="0"/>
              <a:t> like epithelium and secret estrogen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 b="6284"/>
          <a:stretch/>
        </p:blipFill>
        <p:spPr bwMode="auto">
          <a:xfrm>
            <a:off x="6837541" y="1423710"/>
            <a:ext cx="2306459" cy="252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Sex Cord </a:t>
            </a:r>
            <a:r>
              <a:rPr lang="en-US" b="1" u="sng" dirty="0" err="1" smtClean="0"/>
              <a:t>Stromal</a:t>
            </a:r>
            <a:r>
              <a:rPr lang="en-US" b="1" u="sng" dirty="0" smtClean="0"/>
              <a:t> Tumors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 smtClean="0"/>
              <a:t>Ovarian </a:t>
            </a:r>
            <a:r>
              <a:rPr lang="en-US" sz="3200" b="1" u="sng" dirty="0" err="1" smtClean="0"/>
              <a:t>fibroma</a:t>
            </a:r>
            <a:endParaRPr lang="en-US" sz="3200" b="1" u="sng" dirty="0" smtClean="0"/>
          </a:p>
          <a:p>
            <a:r>
              <a:rPr lang="en-US" sz="2800" dirty="0" smtClean="0"/>
              <a:t>Solid tumor composed of </a:t>
            </a:r>
            <a:r>
              <a:rPr lang="en-US" sz="2800" dirty="0" err="1" smtClean="0"/>
              <a:t>stromal</a:t>
            </a:r>
            <a:r>
              <a:rPr lang="en-US" sz="2800" dirty="0" smtClean="0"/>
              <a:t> cells.</a:t>
            </a:r>
          </a:p>
          <a:p>
            <a:r>
              <a:rPr lang="en-US" sz="2800" dirty="0" smtClean="0"/>
              <a:t>May present as </a:t>
            </a:r>
            <a:r>
              <a:rPr lang="en-US" sz="2800" dirty="0" err="1" smtClean="0"/>
              <a:t>Meig’s</a:t>
            </a:r>
            <a:r>
              <a:rPr lang="en-US" sz="2800" dirty="0" smtClean="0"/>
              <a:t> Syndrome</a:t>
            </a:r>
          </a:p>
          <a:p>
            <a:endParaRPr lang="en-US" dirty="0" smtClean="0"/>
          </a:p>
          <a:p>
            <a:r>
              <a:rPr lang="en-US" sz="3200" b="1" u="sng" dirty="0" err="1" smtClean="0"/>
              <a:t>Thecoma</a:t>
            </a:r>
            <a:endParaRPr lang="en-US" sz="3200" b="1" u="sng" dirty="0" smtClean="0"/>
          </a:p>
          <a:p>
            <a:r>
              <a:rPr lang="en-US" sz="2800" dirty="0" smtClean="0"/>
              <a:t>Benign estrogen secreting</a:t>
            </a:r>
          </a:p>
          <a:p>
            <a:r>
              <a:rPr lang="en-US" sz="2800" dirty="0" smtClean="0"/>
              <a:t>Present with post-menopausal bleeding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9548" r="20515" b="14736"/>
          <a:stretch/>
        </p:blipFill>
        <p:spPr bwMode="auto">
          <a:xfrm>
            <a:off x="6601216" y="2438400"/>
            <a:ext cx="2542784" cy="22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Other ovarian cysts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Fimbrial</a:t>
            </a:r>
            <a:r>
              <a:rPr lang="en-US" dirty="0" smtClean="0"/>
              <a:t> cysts</a:t>
            </a:r>
          </a:p>
          <a:p>
            <a:r>
              <a:rPr lang="en-US" dirty="0" err="1" smtClean="0"/>
              <a:t>Paratubal</a:t>
            </a:r>
            <a:r>
              <a:rPr lang="en-US" dirty="0" smtClean="0"/>
              <a:t> cysts</a:t>
            </a:r>
          </a:p>
          <a:p>
            <a:r>
              <a:rPr lang="en-US" dirty="0" err="1" smtClean="0"/>
              <a:t>Paraovarian</a:t>
            </a:r>
            <a:r>
              <a:rPr lang="en-US" dirty="0" smtClean="0"/>
              <a:t> cysts(</a:t>
            </a:r>
            <a:r>
              <a:rPr lang="en-US" dirty="0" err="1" smtClean="0"/>
              <a:t>Paraoopherons</a:t>
            </a:r>
            <a:r>
              <a:rPr lang="en-US" dirty="0" smtClean="0"/>
              <a:t>, </a:t>
            </a:r>
            <a:r>
              <a:rPr lang="en-US" dirty="0" err="1" smtClean="0"/>
              <a:t>wolfian</a:t>
            </a:r>
            <a:r>
              <a:rPr lang="en-US" dirty="0" smtClean="0"/>
              <a:t> ducts)</a:t>
            </a:r>
          </a:p>
          <a:p>
            <a:pPr marL="0" indent="0">
              <a:buNone/>
            </a:pPr>
            <a:r>
              <a:rPr lang="en-US" sz="3600" b="1" u="sng" dirty="0" smtClean="0"/>
              <a:t>Inflammatory ovarian cysts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Endometriosis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Tubo</a:t>
            </a:r>
            <a:r>
              <a:rPr lang="en-US" dirty="0" smtClean="0"/>
              <a:t>-ovarian abscess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8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6096000"/>
              </a:tblGrid>
              <a:tr h="1048871">
                <a:tc gridSpan="2">
                  <a:txBody>
                    <a:bodyPr/>
                    <a:lstStyle/>
                    <a:p>
                      <a:r>
                        <a:rPr lang="en-US" sz="3600" dirty="0" smtClean="0"/>
                        <a:t>                           D/D of Pelvic Mass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5228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Gynaecological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Benign/</a:t>
                      </a:r>
                      <a:r>
                        <a:rPr lang="en-US" sz="2400" dirty="0" err="1" smtClean="0"/>
                        <a:t>malig</a:t>
                      </a:r>
                      <a:r>
                        <a:rPr lang="en-US" sz="2400" dirty="0" smtClean="0"/>
                        <a:t> ovarian cyst, torsion, </a:t>
                      </a:r>
                      <a:r>
                        <a:rPr lang="en-US" sz="2400" dirty="0" err="1" smtClean="0"/>
                        <a:t>para</a:t>
                      </a:r>
                      <a:r>
                        <a:rPr lang="en-US" sz="2400" dirty="0" smtClean="0"/>
                        <a:t>-ovarian cyst, </a:t>
                      </a:r>
                      <a:r>
                        <a:rPr lang="en-US" sz="2400" dirty="0" err="1" smtClean="0"/>
                        <a:t>ectopic,hydr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pyo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salpinx</a:t>
                      </a:r>
                      <a:r>
                        <a:rPr lang="en-US" sz="2400" baseline="0" dirty="0" smtClean="0"/>
                        <a:t>, TO abscess, tubal </a:t>
                      </a:r>
                      <a:r>
                        <a:rPr lang="en-US" sz="2400" baseline="0" dirty="0" err="1" smtClean="0"/>
                        <a:t>malig</a:t>
                      </a:r>
                      <a:r>
                        <a:rPr lang="en-US" sz="2400" baseline="0" dirty="0" smtClean="0"/>
                        <a:t>., pregnancy, fibroid, uterine </a:t>
                      </a:r>
                      <a:r>
                        <a:rPr lang="en-US" sz="2400" baseline="0" dirty="0" err="1" smtClean="0"/>
                        <a:t>malig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14522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Gastro-intestinal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Small/large bowl obstruction,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diverticular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n-US" sz="2400" baseline="0" dirty="0" err="1" smtClean="0"/>
                        <a:t>appendicular</a:t>
                      </a:r>
                      <a:r>
                        <a:rPr lang="en-US" sz="2400" baseline="0" dirty="0" smtClean="0"/>
                        <a:t> abscess, </a:t>
                      </a:r>
                      <a:r>
                        <a:rPr lang="en-US" sz="2400" baseline="0" dirty="0" err="1" smtClean="0"/>
                        <a:t>intussusception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malignanacy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14522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Urological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Hydronephrosis</a:t>
                      </a:r>
                      <a:r>
                        <a:rPr lang="en-US" sz="2400" dirty="0" smtClean="0"/>
                        <a:t>, pelvic</a:t>
                      </a:r>
                      <a:r>
                        <a:rPr lang="en-US" sz="2400" baseline="0" dirty="0" smtClean="0"/>
                        <a:t> kidney, renal/bladder malignancy</a:t>
                      </a:r>
                      <a:endParaRPr lang="en-US" sz="2400" dirty="0"/>
                    </a:p>
                  </a:txBody>
                  <a:tcPr/>
                </a:tc>
              </a:tr>
              <a:tr h="14522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Pelvic </a:t>
                      </a:r>
                      <a:r>
                        <a:rPr lang="en-US" sz="2400" dirty="0" err="1" smtClean="0"/>
                        <a:t>lymphocoele</a:t>
                      </a:r>
                      <a:r>
                        <a:rPr lang="en-US" sz="2400" dirty="0" smtClean="0"/>
                        <a:t>, peritoneal cyst,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psoas</a:t>
                      </a:r>
                      <a:r>
                        <a:rPr lang="en-US" sz="2400" baseline="0" dirty="0" smtClean="0"/>
                        <a:t> muscle abscess, lymphoma, </a:t>
                      </a:r>
                      <a:r>
                        <a:rPr lang="en-US" sz="2400" baseline="0" dirty="0" err="1" smtClean="0"/>
                        <a:t>neuroblastoma</a:t>
                      </a:r>
                      <a:r>
                        <a:rPr lang="en-US" sz="2400" baseline="0" dirty="0" smtClean="0"/>
                        <a:t>, aortic aneurism.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1"/>
            <a:ext cx="9143999" cy="7589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r>
              <a:rPr lang="en-US" alt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4224"/>
            <a:ext cx="65532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1336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SCENARIO:1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28 years old P3 presents in OPD with an ultrasound report showing 5 into 6 cm clear thick wall cyst. She has complaint of mild lower abdominal pain for the last 3 days .Her LMP is 20 days back.</a:t>
            </a:r>
          </a:p>
          <a:p>
            <a:r>
              <a:rPr lang="en-US" dirty="0" smtClean="0"/>
              <a:t>What is your diagnosis?</a:t>
            </a:r>
          </a:p>
          <a:p>
            <a:r>
              <a:rPr lang="en-US" dirty="0" smtClean="0"/>
              <a:t>What will you advice 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SCENARIO:2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again presents after two days in emergency with complaint of severe abdominal pain for the last 3 hours, vomiting and low grade fever. On examination, her pulse is 106beats /min, BP: 100/60mmHg,Temp: 99F.She is tender in lower abdomen.</a:t>
            </a:r>
          </a:p>
          <a:p>
            <a:r>
              <a:rPr lang="en-US" dirty="0" smtClean="0"/>
              <a:t>What is your diagnosis?</a:t>
            </a:r>
          </a:p>
          <a:p>
            <a:r>
              <a:rPr lang="en-US" dirty="0" smtClean="0"/>
              <a:t>How will you manage her?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4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 torsion</a:t>
            </a:r>
          </a:p>
          <a:p>
            <a:r>
              <a:rPr lang="en-US" dirty="0" smtClean="0"/>
              <a:t>Cyst rupture</a:t>
            </a:r>
          </a:p>
          <a:p>
            <a:r>
              <a:rPr lang="en-US" dirty="0" smtClean="0"/>
              <a:t>Cyst haemorrhage</a:t>
            </a:r>
          </a:p>
          <a:p>
            <a:r>
              <a:rPr lang="en-US" dirty="0" smtClean="0"/>
              <a:t>Malignancy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8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78" y="2054225"/>
            <a:ext cx="345477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0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 UP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74" y="1828800"/>
            <a:ext cx="471912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4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Farghaly</a:t>
            </a:r>
            <a:r>
              <a:rPr lang="en-US" dirty="0"/>
              <a:t> SA. Current diagnosis and management of ovarian cysts. 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Exp</a:t>
            </a:r>
            <a:r>
              <a:rPr lang="en-US" i="1" dirty="0"/>
              <a:t> </a:t>
            </a:r>
            <a:r>
              <a:rPr lang="en-US" i="1" dirty="0" err="1"/>
              <a:t>Obstet</a:t>
            </a:r>
            <a:r>
              <a:rPr lang="en-US" i="1" dirty="0"/>
              <a:t> Gynecol</a:t>
            </a:r>
            <a:r>
              <a:rPr lang="en-US" dirty="0"/>
              <a:t>. 2014;41(6):609-612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RCOG Guidelines :62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6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and complete evaluation of ovarian cysts/masses</a:t>
            </a:r>
          </a:p>
          <a:p>
            <a:r>
              <a:rPr lang="en-US" dirty="0" smtClean="0"/>
              <a:t>R/O pregnancy, malignancy</a:t>
            </a:r>
          </a:p>
          <a:p>
            <a:r>
              <a:rPr lang="en-US" dirty="0" smtClean="0"/>
              <a:t>Timely referral </a:t>
            </a:r>
          </a:p>
          <a:p>
            <a:r>
              <a:rPr lang="en-US" dirty="0" smtClean="0"/>
              <a:t>There </a:t>
            </a:r>
            <a:r>
              <a:rPr lang="en-US" dirty="0"/>
              <a:t>are long-term reproductive consequences of inadvertently removing one or both ovaries.</a:t>
            </a:r>
          </a:p>
          <a:p>
            <a:r>
              <a:rPr lang="en-US" dirty="0"/>
              <a:t>Unnecessary surgery has an effect on patients’ physical and mental wellbeing.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5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t3.gstatic.com/images?q=tbn:AxyDTaq7gMCrKM:http://teachers.emints.org/FY07/rosters/images/thank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290910">
            <a:off x="1082433" y="611663"/>
            <a:ext cx="5373687" cy="2890878"/>
          </a:xfrm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29000"/>
            <a:ext cx="4572032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SEQUENCE OF LGIS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dirty="0"/>
              <a:t>Learning objectives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dirty="0" smtClean="0"/>
              <a:t>Related embryology, anatomy of ovary and physiology of menstrual cycle (Spiral integration </a:t>
            </a:r>
            <a:r>
              <a:rPr lang="en-US" altLang="en-US" dirty="0"/>
              <a:t>15</a:t>
            </a:r>
            <a:r>
              <a:rPr lang="en-US" altLang="en-US" dirty="0" smtClean="0"/>
              <a:t>%)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dirty="0" smtClean="0"/>
              <a:t>Benign tumors of ovary  (core </a:t>
            </a:r>
            <a:r>
              <a:rPr lang="en-US" altLang="en-US" dirty="0"/>
              <a:t>concept = </a:t>
            </a:r>
            <a:r>
              <a:rPr lang="en-US" altLang="en-US" dirty="0" smtClean="0"/>
              <a:t>80%)</a:t>
            </a:r>
            <a:endParaRPr lang="en-US" altLang="en-US" dirty="0"/>
          </a:p>
          <a:p>
            <a:pPr algn="just">
              <a:buFont typeface="Wingdings" pitchFamily="2" charset="2"/>
              <a:buChar char="Ø"/>
            </a:pPr>
            <a:r>
              <a:rPr lang="en-US" altLang="en-US" dirty="0" smtClean="0"/>
              <a:t>Research </a:t>
            </a:r>
            <a:r>
              <a:rPr lang="en-US" altLang="en-US" dirty="0"/>
              <a:t>article related to topic (3%)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dirty="0"/>
              <a:t>Ethics (2%)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end of the lecture students should be able to</a:t>
            </a:r>
          </a:p>
          <a:p>
            <a:r>
              <a:rPr lang="en-US" dirty="0" smtClean="0"/>
              <a:t>Correlate the embryology ,anatomy and physiology with the development of ovarian cysts</a:t>
            </a:r>
          </a:p>
          <a:p>
            <a:r>
              <a:rPr lang="en-US" dirty="0" smtClean="0"/>
              <a:t>Know the classification of benign ovarian tumors</a:t>
            </a:r>
          </a:p>
          <a:p>
            <a:r>
              <a:rPr lang="en-US" dirty="0" smtClean="0"/>
              <a:t>Understand the clinical features and complications</a:t>
            </a:r>
          </a:p>
          <a:p>
            <a:r>
              <a:rPr lang="en-US" dirty="0" smtClean="0"/>
              <a:t>Enumerate the basic diagnostic tests for ovarian disease</a:t>
            </a:r>
          </a:p>
          <a:p>
            <a:r>
              <a:rPr lang="en-US" dirty="0" smtClean="0"/>
              <a:t>Outline the management plan</a:t>
            </a:r>
          </a:p>
          <a:p>
            <a:r>
              <a:rPr lang="en-US" dirty="0" smtClean="0"/>
              <a:t>Formulate follow up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PROF UMER MODEL OF INTEGRATED LECTURE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13" y="2054225"/>
            <a:ext cx="4197699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</a:t>
            </a:r>
            <a:r>
              <a:rPr lang="en-US" altLang="en-US" b="1" dirty="0" smtClean="0"/>
              <a:t>Spiral </a:t>
            </a:r>
            <a:r>
              <a:rPr lang="en-US" altLang="en-US" b="1" dirty="0"/>
              <a:t>integration </a:t>
            </a:r>
            <a:r>
              <a:rPr lang="en-US" altLang="en-US" b="1" dirty="0" smtClean="0"/>
              <a:t>with embryology</a:t>
            </a:r>
          </a:p>
          <a:p>
            <a:pPr marL="0" indent="0">
              <a:buNone/>
            </a:pPr>
            <a:r>
              <a:rPr lang="en-US" altLang="en-US" b="1" dirty="0"/>
              <a:t> </a:t>
            </a:r>
            <a:r>
              <a:rPr lang="en-US" altLang="en-US" b="1" dirty="0" smtClean="0"/>
              <a:t>                        anatomy and physiology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79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7" y="304800"/>
            <a:ext cx="8412480" cy="625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81900" cy="42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534400" cy="617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549</TotalTime>
  <Words>667</Words>
  <Application>Microsoft Office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Theme3</vt:lpstr>
      <vt:lpstr>BENIGN TUMORS OF OVARY </vt:lpstr>
      <vt:lpstr>UNIVERSITY MOTTO, VISION, VALUES &amp; GOALS </vt:lpstr>
      <vt:lpstr>SEQUENCE OF LGIS</vt:lpstr>
      <vt:lpstr>LEARNING OBJECTIVES</vt:lpstr>
      <vt:lpstr>PROF UMER MODEL OF INTEGRATED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</vt:lpstr>
      <vt:lpstr>PowerPoint Presentation</vt:lpstr>
      <vt:lpstr>FUNCTIONAL OVARIAN CYSTS</vt:lpstr>
      <vt:lpstr>PowerPoint Presentation</vt:lpstr>
      <vt:lpstr>Germ Cell Tumors</vt:lpstr>
      <vt:lpstr>Epithelial tumors</vt:lpstr>
      <vt:lpstr>Sex Cord Stromal Tumors</vt:lpstr>
      <vt:lpstr>Other ovarian cysts</vt:lpstr>
      <vt:lpstr>PowerPoint Presentation</vt:lpstr>
      <vt:lpstr>CASE SCENARIO:1</vt:lpstr>
      <vt:lpstr>CASE SCENARIO:2</vt:lpstr>
      <vt:lpstr>COMPLICATIONS</vt:lpstr>
      <vt:lpstr>PowerPoint Presentation</vt:lpstr>
      <vt:lpstr>FOLLOW UP </vt:lpstr>
      <vt:lpstr>RESEARCH</vt:lpstr>
      <vt:lpstr>ETHICS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Tumors of Ovary</dc:title>
  <dc:creator>shazia</dc:creator>
  <cp:lastModifiedBy>ismail - [2010]</cp:lastModifiedBy>
  <cp:revision>63</cp:revision>
  <dcterms:created xsi:type="dcterms:W3CDTF">2006-08-16T00:00:00Z</dcterms:created>
  <dcterms:modified xsi:type="dcterms:W3CDTF">2024-11-03T16:23:47Z</dcterms:modified>
</cp:coreProperties>
</file>