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385" r:id="rId2"/>
    <p:sldId id="256" r:id="rId3"/>
    <p:sldId id="257" r:id="rId4"/>
    <p:sldId id="258" r:id="rId5"/>
    <p:sldId id="344" r:id="rId6"/>
    <p:sldId id="259" r:id="rId7"/>
    <p:sldId id="350" r:id="rId8"/>
    <p:sldId id="386" r:id="rId9"/>
    <p:sldId id="260" r:id="rId10"/>
    <p:sldId id="299" r:id="rId11"/>
    <p:sldId id="300" r:id="rId12"/>
    <p:sldId id="301" r:id="rId13"/>
    <p:sldId id="351" r:id="rId14"/>
    <p:sldId id="302" r:id="rId15"/>
    <p:sldId id="303" r:id="rId16"/>
    <p:sldId id="349" r:id="rId17"/>
    <p:sldId id="380" r:id="rId18"/>
    <p:sldId id="307" r:id="rId19"/>
    <p:sldId id="308" r:id="rId20"/>
    <p:sldId id="359" r:id="rId21"/>
    <p:sldId id="360" r:id="rId22"/>
    <p:sldId id="361" r:id="rId23"/>
    <p:sldId id="362" r:id="rId24"/>
    <p:sldId id="363" r:id="rId25"/>
    <p:sldId id="364" r:id="rId26"/>
    <p:sldId id="310" r:id="rId27"/>
    <p:sldId id="353" r:id="rId28"/>
    <p:sldId id="312" r:id="rId29"/>
    <p:sldId id="343" r:id="rId30"/>
    <p:sldId id="320" r:id="rId31"/>
    <p:sldId id="355" r:id="rId32"/>
    <p:sldId id="322" r:id="rId33"/>
    <p:sldId id="323" r:id="rId34"/>
    <p:sldId id="357" r:id="rId35"/>
    <p:sldId id="326" r:id="rId36"/>
    <p:sldId id="327" r:id="rId37"/>
    <p:sldId id="358" r:id="rId38"/>
    <p:sldId id="328" r:id="rId39"/>
    <p:sldId id="329" r:id="rId40"/>
    <p:sldId id="330" r:id="rId41"/>
    <p:sldId id="381" r:id="rId42"/>
    <p:sldId id="365" r:id="rId43"/>
    <p:sldId id="366" r:id="rId44"/>
    <p:sldId id="367" r:id="rId45"/>
    <p:sldId id="368" r:id="rId46"/>
    <p:sldId id="369" r:id="rId47"/>
    <p:sldId id="370" r:id="rId48"/>
    <p:sldId id="371" r:id="rId49"/>
    <p:sldId id="372" r:id="rId50"/>
    <p:sldId id="373" r:id="rId51"/>
    <p:sldId id="374" r:id="rId52"/>
    <p:sldId id="375" r:id="rId53"/>
    <p:sldId id="376" r:id="rId54"/>
    <p:sldId id="377" r:id="rId55"/>
    <p:sldId id="378" r:id="rId56"/>
    <p:sldId id="383" r:id="rId57"/>
    <p:sldId id="382" r:id="rId58"/>
    <p:sldId id="345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C8A0-719C-4668-81CA-1A148BD374A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4141-BCC7-4EB5-8A8F-4D9E3A324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35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C8A0-719C-4668-81CA-1A148BD374A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4141-BCC7-4EB5-8A8F-4D9E3A324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03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C8A0-719C-4668-81CA-1A148BD374A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4141-BCC7-4EB5-8A8F-4D9E3A3244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4481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C8A0-719C-4668-81CA-1A148BD374A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4141-BCC7-4EB5-8A8F-4D9E3A324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05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C8A0-719C-4668-81CA-1A148BD374A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4141-BCC7-4EB5-8A8F-4D9E3A3244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0760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C8A0-719C-4668-81CA-1A148BD374A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4141-BCC7-4EB5-8A8F-4D9E3A324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79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C8A0-719C-4668-81CA-1A148BD374A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4141-BCC7-4EB5-8A8F-4D9E3A324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22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C8A0-719C-4668-81CA-1A148BD374A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4141-BCC7-4EB5-8A8F-4D9E3A324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4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C8A0-719C-4668-81CA-1A148BD374A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4141-BCC7-4EB5-8A8F-4D9E3A324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95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C8A0-719C-4668-81CA-1A148BD374A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4141-BCC7-4EB5-8A8F-4D9E3A324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55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C8A0-719C-4668-81CA-1A148BD374A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4141-BCC7-4EB5-8A8F-4D9E3A324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29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C8A0-719C-4668-81CA-1A148BD374A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4141-BCC7-4EB5-8A8F-4D9E3A324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40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C8A0-719C-4668-81CA-1A148BD374A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4141-BCC7-4EB5-8A8F-4D9E3A324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2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C8A0-719C-4668-81CA-1A148BD374A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4141-BCC7-4EB5-8A8F-4D9E3A324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59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C8A0-719C-4668-81CA-1A148BD374A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4141-BCC7-4EB5-8A8F-4D9E3A324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69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C8A0-719C-4668-81CA-1A148BD374A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4141-BCC7-4EB5-8A8F-4D9E3A324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5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6C8A0-719C-4668-81CA-1A148BD374A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FD64141-BCC7-4EB5-8A8F-4D9E3A324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4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COMMON SYMPTOMS AND INVESTIGATIONS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DR FARAN MAQBOOL</a:t>
            </a:r>
          </a:p>
          <a:p>
            <a:r>
              <a:rPr lang="en-US" dirty="0" smtClean="0"/>
              <a:t>ASSISTANT PROFESSOR</a:t>
            </a:r>
          </a:p>
          <a:p>
            <a:r>
              <a:rPr lang="en-US" dirty="0" smtClean="0"/>
              <a:t>DEPARTMENT OF MEDICINE</a:t>
            </a:r>
          </a:p>
          <a:p>
            <a:r>
              <a:rPr lang="en-US" dirty="0" smtClean="0"/>
              <a:t>DHQ HOSPITAL.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92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6201"/>
            <a:ext cx="4040188" cy="533400"/>
          </a:xfrm>
        </p:spPr>
        <p:txBody>
          <a:bodyPr/>
          <a:lstStyle/>
          <a:p>
            <a:r>
              <a:rPr lang="en-US" dirty="0"/>
              <a:t>ACUTE COUGH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85800"/>
            <a:ext cx="4040188" cy="5440363"/>
          </a:xfrm>
        </p:spPr>
        <p:txBody>
          <a:bodyPr/>
          <a:lstStyle/>
          <a:p>
            <a:r>
              <a:rPr lang="en-US" dirty="0"/>
              <a:t>Common cold </a:t>
            </a:r>
          </a:p>
          <a:p>
            <a:r>
              <a:rPr lang="en-US" dirty="0"/>
              <a:t>Sinusitis </a:t>
            </a:r>
          </a:p>
          <a:p>
            <a:r>
              <a:rPr lang="en-US" dirty="0"/>
              <a:t>Pneumonia</a:t>
            </a:r>
          </a:p>
          <a:p>
            <a:r>
              <a:rPr lang="en-US" dirty="0"/>
              <a:t>Bronchitis</a:t>
            </a:r>
          </a:p>
          <a:p>
            <a:r>
              <a:rPr lang="en-US" dirty="0"/>
              <a:t>AECOPD</a:t>
            </a:r>
          </a:p>
          <a:p>
            <a:r>
              <a:rPr lang="en-US" dirty="0"/>
              <a:t>Inhalation of bronchial irritants ( smoke , fumes)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76201"/>
            <a:ext cx="4041775" cy="533400"/>
          </a:xfrm>
        </p:spPr>
        <p:txBody>
          <a:bodyPr/>
          <a:lstStyle/>
          <a:p>
            <a:r>
              <a:rPr lang="en-US" dirty="0"/>
              <a:t>CHRONIC COUGH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685800"/>
            <a:ext cx="4041775" cy="5440363"/>
          </a:xfrm>
        </p:spPr>
        <p:txBody>
          <a:bodyPr>
            <a:normAutofit/>
          </a:bodyPr>
          <a:lstStyle/>
          <a:p>
            <a:r>
              <a:rPr lang="en-US" dirty="0"/>
              <a:t>COPD</a:t>
            </a:r>
          </a:p>
          <a:p>
            <a:r>
              <a:rPr lang="en-US" dirty="0"/>
              <a:t>Asthma</a:t>
            </a:r>
          </a:p>
          <a:p>
            <a:r>
              <a:rPr lang="en-US" dirty="0"/>
              <a:t>GERD</a:t>
            </a:r>
          </a:p>
          <a:p>
            <a:r>
              <a:rPr lang="en-US" dirty="0"/>
              <a:t>Bronchiectasis</a:t>
            </a:r>
          </a:p>
          <a:p>
            <a:r>
              <a:rPr lang="en-US" dirty="0"/>
              <a:t>ACE inhibitors</a:t>
            </a:r>
          </a:p>
          <a:p>
            <a:r>
              <a:rPr lang="en-US" dirty="0"/>
              <a:t>ILD</a:t>
            </a:r>
          </a:p>
          <a:p>
            <a:r>
              <a:rPr lang="en-US" dirty="0"/>
              <a:t>CA lung </a:t>
            </a:r>
          </a:p>
          <a:p>
            <a:r>
              <a:rPr lang="en-US" dirty="0"/>
              <a:t>Cardiac failure</a:t>
            </a:r>
          </a:p>
          <a:p>
            <a:r>
              <a:rPr lang="en-US" dirty="0"/>
              <a:t>Upper airway cough syndrome ( history of rhinitis, postnasal drip , sinus headache and congestion)</a:t>
            </a:r>
          </a:p>
          <a:p>
            <a:r>
              <a:rPr lang="en-US" dirty="0"/>
              <a:t>Psychogenic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29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/>
              <a:t>2) CHARACTER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04636464"/>
              </p:ext>
            </p:extLst>
          </p:nvPr>
        </p:nvGraphicFramePr>
        <p:xfrm>
          <a:off x="304800" y="1143000"/>
          <a:ext cx="7543800" cy="551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90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447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CHARACTER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r>
                        <a:rPr lang="en-US" dirty="0" err="1"/>
                        <a:t>Nasopharynx</a:t>
                      </a:r>
                      <a:r>
                        <a:rPr lang="en-US" baseline="0" dirty="0"/>
                        <a:t> / larynx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Throat clearing ,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chronic    </a:t>
                      </a: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(</a:t>
                      </a:r>
                      <a:r>
                        <a:rPr lang="en-US" b="1" baseline="0" dirty="0">
                          <a:solidFill>
                            <a:srgbClr val="00B050"/>
                          </a:solidFill>
                        </a:rPr>
                        <a:t> PND , GERD)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Larynx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Barking, painful , loud</a:t>
                      </a:r>
                      <a:r>
                        <a:rPr lang="en-US" baseline="0" dirty="0"/>
                        <a:t> , brassy </a:t>
                      </a:r>
                      <a:r>
                        <a:rPr lang="en-US" dirty="0"/>
                        <a:t>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,acute or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persistent  </a:t>
                      </a:r>
                      <a:r>
                        <a:rPr lang="en-US" b="1" baseline="0" dirty="0">
                          <a:solidFill>
                            <a:srgbClr val="00B050"/>
                          </a:solidFill>
                        </a:rPr>
                        <a:t>( laryngitis , pertussis , croup)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Trachea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Painful ,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acute  </a:t>
                      </a: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( </a:t>
                      </a:r>
                      <a:r>
                        <a:rPr lang="en-US" b="1" dirty="0" err="1">
                          <a:solidFill>
                            <a:srgbClr val="00B050"/>
                          </a:solidFill>
                        </a:rPr>
                        <a:t>tracheitis</a:t>
                      </a: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dirty="0"/>
                        <a:t>Bronchi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Intermittent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, 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worse at night  </a:t>
                      </a:r>
                      <a:r>
                        <a:rPr lang="en-US" b="1" baseline="0" dirty="0">
                          <a:solidFill>
                            <a:srgbClr val="00B050"/>
                          </a:solidFill>
                        </a:rPr>
                        <a:t>( asthma )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Worse in morning  </a:t>
                      </a:r>
                      <a:r>
                        <a:rPr lang="en-US" b="1" baseline="0" dirty="0">
                          <a:solidFill>
                            <a:srgbClr val="00B050"/>
                          </a:solidFill>
                        </a:rPr>
                        <a:t>( COPD )</a:t>
                      </a:r>
                      <a:endParaRPr lang="en-US" baseline="0" dirty="0">
                        <a:solidFill>
                          <a:srgbClr val="00B050"/>
                        </a:solidFill>
                      </a:endParaRPr>
                    </a:p>
                    <a:p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With blood </a:t>
                      </a:r>
                      <a:r>
                        <a:rPr lang="en-US" b="1" baseline="0" dirty="0">
                          <a:solidFill>
                            <a:srgbClr val="00B050"/>
                          </a:solidFill>
                        </a:rPr>
                        <a:t>( </a:t>
                      </a:r>
                      <a:r>
                        <a:rPr lang="en-US" sz="1800" b="1" baseline="0" dirty="0">
                          <a:solidFill>
                            <a:srgbClr val="00B050"/>
                          </a:solidFill>
                        </a:rPr>
                        <a:t>BRONCHIAL MALIGNANCY </a:t>
                      </a:r>
                      <a:r>
                        <a:rPr lang="en-US" b="1" baseline="0" dirty="0">
                          <a:solidFill>
                            <a:srgbClr val="00B050"/>
                          </a:solidFill>
                        </a:rPr>
                        <a:t>)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26592">
                <a:tc>
                  <a:txBody>
                    <a:bodyPr/>
                    <a:lstStyle/>
                    <a:p>
                      <a:r>
                        <a:rPr lang="en-US" dirty="0"/>
                        <a:t>Lung parenchyma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Dry then productive </a:t>
                      </a: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(</a:t>
                      </a:r>
                      <a:r>
                        <a:rPr lang="en-US" b="1" baseline="0" dirty="0">
                          <a:solidFill>
                            <a:srgbClr val="00B050"/>
                          </a:solidFill>
                        </a:rPr>
                        <a:t> PNEUMONIA)</a:t>
                      </a:r>
                      <a:endParaRPr lang="en-US" dirty="0"/>
                    </a:p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Chronic , 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very productive </a:t>
                      </a: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(</a:t>
                      </a:r>
                      <a:r>
                        <a:rPr lang="en-US" b="1" baseline="0" dirty="0">
                          <a:solidFill>
                            <a:srgbClr val="00B050"/>
                          </a:solidFill>
                        </a:rPr>
                        <a:t> BRONCHIECTASIS)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Productive with blood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="1" baseline="0" dirty="0">
                          <a:solidFill>
                            <a:srgbClr val="00B050"/>
                          </a:solidFill>
                        </a:rPr>
                        <a:t>( TB 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Irritating and dry persistent 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( ILD 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Worse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on lying down sometimes with frothy  </a:t>
                      </a:r>
                    </a:p>
                    <a:p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sputum 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1" baseline="0" dirty="0">
                          <a:solidFill>
                            <a:srgbClr val="00B050"/>
                          </a:solidFill>
                        </a:rPr>
                        <a:t>( PULMONARY EDEMA )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2895600" y="0"/>
            <a:ext cx="2971800" cy="381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VERTICAL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r>
              <a:rPr lang="en-US" dirty="0"/>
              <a:t>3) PRODUCTIVE / DRY</a:t>
            </a:r>
          </a:p>
          <a:p>
            <a:r>
              <a:rPr lang="en-US" dirty="0"/>
              <a:t>4) SPUTUM ( color , quantity )</a:t>
            </a:r>
          </a:p>
          <a:p>
            <a:r>
              <a:rPr lang="en-US" dirty="0"/>
              <a:t>5) FEVER</a:t>
            </a:r>
          </a:p>
          <a:p>
            <a:r>
              <a:rPr lang="en-US" dirty="0"/>
              <a:t>6) SINUS PROBLEMS </a:t>
            </a:r>
          </a:p>
          <a:p>
            <a:r>
              <a:rPr lang="en-US" dirty="0"/>
              <a:t>7) SOB</a:t>
            </a:r>
          </a:p>
          <a:p>
            <a:r>
              <a:rPr lang="en-US" dirty="0"/>
              <a:t>8) SMOKING</a:t>
            </a:r>
          </a:p>
          <a:p>
            <a:r>
              <a:rPr lang="en-US" dirty="0"/>
              <a:t>9) WHEEZE </a:t>
            </a:r>
          </a:p>
          <a:p>
            <a:r>
              <a:rPr lang="en-US" dirty="0"/>
              <a:t>10) PAST HX OF LUNG DISEASE </a:t>
            </a:r>
          </a:p>
          <a:p>
            <a:r>
              <a:rPr lang="en-US" dirty="0"/>
              <a:t>11) DRUG HX </a:t>
            </a:r>
          </a:p>
          <a:p>
            <a:r>
              <a:rPr lang="en-US" dirty="0"/>
              <a:t>12) TIME ( NIGHT OR MORNING)</a:t>
            </a:r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266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6858000" cy="5440362"/>
          </a:xfrm>
        </p:spPr>
        <p:txBody>
          <a:bodyPr>
            <a:normAutofit/>
          </a:bodyPr>
          <a:lstStyle/>
          <a:p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/>
              <a:t/>
            </a:r>
            <a:br>
              <a:rPr lang="en-US" sz="6600" dirty="0"/>
            </a:br>
            <a:r>
              <a:rPr lang="en-US" sz="6600" dirty="0" smtClean="0"/>
              <a:t>HEMOPTYSIS</a:t>
            </a:r>
            <a:endParaRPr lang="en-US" sz="6600" dirty="0"/>
          </a:p>
        </p:txBody>
      </p:sp>
      <p:pic>
        <p:nvPicPr>
          <p:cNvPr id="3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38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B) HEMOPTYSIS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1) ONSET</a:t>
            </a:r>
          </a:p>
          <a:p>
            <a:r>
              <a:rPr lang="en-US" dirty="0"/>
              <a:t>2) DURATION</a:t>
            </a:r>
          </a:p>
          <a:p>
            <a:r>
              <a:rPr lang="en-US" dirty="0"/>
              <a:t>3) QUATITY ( mild = &lt; 20 ml in 24 </a:t>
            </a:r>
            <a:r>
              <a:rPr lang="en-US" dirty="0" err="1"/>
              <a:t>hr</a:t>
            </a:r>
            <a:r>
              <a:rPr lang="en-US" dirty="0"/>
              <a:t> </a:t>
            </a:r>
          </a:p>
          <a:p>
            <a:r>
              <a:rPr lang="en-US" dirty="0"/>
              <a:t>   massive = &gt; 250 ml in 24 </a:t>
            </a:r>
            <a:r>
              <a:rPr lang="en-US" dirty="0" err="1"/>
              <a:t>hr</a:t>
            </a:r>
            <a:r>
              <a:rPr lang="en-US" dirty="0"/>
              <a:t> )</a:t>
            </a:r>
          </a:p>
          <a:p>
            <a:r>
              <a:rPr lang="en-US" dirty="0"/>
              <a:t>4) TYPE OF BLOOD ( clotted ,streak , fresh )</a:t>
            </a:r>
          </a:p>
          <a:p>
            <a:r>
              <a:rPr lang="en-US" dirty="0"/>
              <a:t>5) ASSOCIATED FEATURES ( cough , SOB , fever , weight loss , anorexia )</a:t>
            </a:r>
          </a:p>
          <a:p>
            <a:r>
              <a:rPr lang="en-US" dirty="0"/>
              <a:t>6) TB CONTACT HX</a:t>
            </a:r>
          </a:p>
          <a:p>
            <a:r>
              <a:rPr lang="en-US" dirty="0"/>
              <a:t>7) SMOKING </a:t>
            </a:r>
          </a:p>
          <a:p>
            <a:r>
              <a:rPr lang="en-US" dirty="0"/>
              <a:t>8) OCCUPATIONAL HX </a:t>
            </a:r>
          </a:p>
          <a:p>
            <a:r>
              <a:rPr lang="en-US" dirty="0"/>
              <a:t>9) DRUGS </a:t>
            </a:r>
          </a:p>
          <a:p>
            <a:r>
              <a:rPr lang="en-US" dirty="0"/>
              <a:t>10 ) TRAUMA / HEMATURIA / RASHES </a:t>
            </a:r>
          </a:p>
          <a:p>
            <a:endParaRPr lang="en-US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2895600" y="22225"/>
            <a:ext cx="2971800" cy="5111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VERTICAL INTEGRATION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16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49362"/>
          </a:xfrm>
        </p:spPr>
        <p:txBody>
          <a:bodyPr>
            <a:normAutofit/>
          </a:bodyPr>
          <a:lstStyle/>
          <a:p>
            <a:r>
              <a:rPr lang="en-US" sz="2400" dirty="0"/>
              <a:t>HEMOPTYSIS / HEMETEMSIS / EPISTAXIS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6428427"/>
              </p:ext>
            </p:extLst>
          </p:nvPr>
        </p:nvGraphicFramePr>
        <p:xfrm>
          <a:off x="609600" y="2160588"/>
          <a:ext cx="6348411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1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161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161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dirty="0"/>
                        <a:t>FAVOURS HEMOPTYSIS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FAVOURS HEMETEMESIS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FAVOURS EPISTAXIS</a:t>
                      </a:r>
                    </a:p>
                  </a:txBody>
                  <a:tcPr marL="70538" marR="7053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r>
                        <a:rPr lang="en-US" dirty="0"/>
                        <a:t>MIXED WITH SPUTUM</a:t>
                      </a:r>
                    </a:p>
                    <a:p>
                      <a:r>
                        <a:rPr lang="en-US" dirty="0"/>
                        <a:t>OCCURS</a:t>
                      </a:r>
                      <a:r>
                        <a:rPr lang="en-US" baseline="0" dirty="0"/>
                        <a:t> IMMEDIATELY AFTER COUGHING </a:t>
                      </a:r>
                      <a:endParaRPr lang="en-US" dirty="0"/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FOLLOWS NAUSEA</a:t>
                      </a:r>
                    </a:p>
                    <a:p>
                      <a:r>
                        <a:rPr lang="en-US" dirty="0"/>
                        <a:t>MIXED WITH VOMITUS </a:t>
                      </a:r>
                    </a:p>
                    <a:p>
                      <a:r>
                        <a:rPr lang="en-US" dirty="0"/>
                        <a:t>FOLLOWS DRY RETCHING</a:t>
                      </a:r>
                    </a:p>
                    <a:p>
                      <a:endParaRPr lang="en-US" dirty="0"/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BLOOD APPEARS IN MOUTH </a:t>
                      </a:r>
                    </a:p>
                  </a:txBody>
                  <a:tcPr marL="70538" marR="70538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CORE CONCEPT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29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BRONCHITIS</a:t>
            </a:r>
          </a:p>
          <a:p>
            <a:r>
              <a:rPr lang="en-US" dirty="0"/>
              <a:t>BRONCHIECTASIS</a:t>
            </a:r>
          </a:p>
          <a:p>
            <a:r>
              <a:rPr lang="en-US" dirty="0"/>
              <a:t>LUNG ABSCESS</a:t>
            </a:r>
          </a:p>
          <a:p>
            <a:r>
              <a:rPr lang="en-US" dirty="0"/>
              <a:t>PNEUMONIA</a:t>
            </a:r>
          </a:p>
          <a:p>
            <a:r>
              <a:rPr lang="en-US" dirty="0"/>
              <a:t>PULMONARY INFARCTION</a:t>
            </a:r>
          </a:p>
          <a:p>
            <a:r>
              <a:rPr lang="en-US" dirty="0"/>
              <a:t>LUNG CARCINOMA</a:t>
            </a:r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787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VERTICAL INEGRATION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2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74638"/>
            <a:ext cx="6248400" cy="5592762"/>
          </a:xfrm>
        </p:spPr>
        <p:txBody>
          <a:bodyPr>
            <a:normAutofit/>
          </a:bodyPr>
          <a:lstStyle/>
          <a:p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/>
              <a:t/>
            </a:r>
            <a:br>
              <a:rPr lang="en-US" sz="6600" dirty="0"/>
            </a:br>
            <a:r>
              <a:rPr lang="en-US" sz="6600" dirty="0" smtClean="0"/>
              <a:t>DYSPNEA</a:t>
            </a:r>
            <a:endParaRPr lang="en-US" sz="6600" dirty="0"/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89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C) DYSPNEA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DURATION 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749706"/>
              </p:ext>
            </p:extLst>
          </p:nvPr>
        </p:nvGraphicFramePr>
        <p:xfrm>
          <a:off x="533400" y="2209803"/>
          <a:ext cx="777240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dirty="0"/>
                        <a:t>Seconds to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Hours or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Weeks or longer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dirty="0"/>
                        <a:t>asthma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Pulmonary fibrosis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dirty="0"/>
                        <a:t>Pulmonary embolism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Cardiac failure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COPD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dirty="0"/>
                        <a:t>Pneumothorax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Asthma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dirty="0"/>
                        <a:t>Pulmonary edema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Respiratory infection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Pleural effusion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dirty="0"/>
                        <a:t>anaphylaxis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Pleural effusion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Anaemia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dirty="0"/>
                        <a:t>Foreign body causing airway obstruction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Metabolic acidosis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Picture 4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CORE CONCEPT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1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19800"/>
          </a:xfrm>
        </p:spPr>
        <p:txBody>
          <a:bodyPr>
            <a:normAutofit/>
          </a:bodyPr>
          <a:lstStyle/>
          <a:p>
            <a:r>
              <a:rPr lang="en-US" dirty="0"/>
              <a:t>ORTHOPNEA</a:t>
            </a:r>
          </a:p>
          <a:p>
            <a:r>
              <a:rPr lang="en-US" dirty="0"/>
              <a:t>PND</a:t>
            </a:r>
          </a:p>
          <a:p>
            <a:r>
              <a:rPr lang="en-US" dirty="0"/>
              <a:t>COUGH</a:t>
            </a:r>
          </a:p>
          <a:p>
            <a:r>
              <a:rPr lang="en-US" dirty="0"/>
              <a:t>EXCERCISE TOLERANCE</a:t>
            </a:r>
          </a:p>
          <a:p>
            <a:r>
              <a:rPr lang="en-US" dirty="0"/>
              <a:t>HEART OR LUNG PROBLEMS IN PAST </a:t>
            </a:r>
          </a:p>
          <a:p>
            <a:r>
              <a:rPr lang="en-US" dirty="0"/>
              <a:t>TEMPERATURE</a:t>
            </a:r>
          </a:p>
          <a:p>
            <a:r>
              <a:rPr lang="en-US" dirty="0"/>
              <a:t>SMOKING</a:t>
            </a:r>
          </a:p>
          <a:p>
            <a:r>
              <a:rPr lang="en-US" dirty="0"/>
              <a:t>CHEST PAIN ( angina )</a:t>
            </a:r>
          </a:p>
          <a:p>
            <a:r>
              <a:rPr lang="en-US" dirty="0"/>
              <a:t>WHEEZE </a:t>
            </a:r>
          </a:p>
          <a:p>
            <a:r>
              <a:rPr lang="en-US" dirty="0"/>
              <a:t>PAINFUL ON BREATHING (pleurisy , pericarditis)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CORE CONCEPT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6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SYMPTOMATOLOGY OF MEDICINE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Dr </a:t>
            </a:r>
            <a:r>
              <a:rPr lang="en-US" dirty="0" err="1" smtClean="0"/>
              <a:t>Tahira</a:t>
            </a:r>
            <a:r>
              <a:rPr lang="en-US" dirty="0" smtClean="0"/>
              <a:t> </a:t>
            </a:r>
            <a:r>
              <a:rPr lang="en-US" dirty="0" err="1" smtClean="0"/>
              <a:t>Yasmin</a:t>
            </a:r>
            <a:endParaRPr lang="en-US" dirty="0"/>
          </a:p>
          <a:p>
            <a:r>
              <a:rPr lang="en-US" dirty="0"/>
              <a:t>Senior Registrar</a:t>
            </a:r>
          </a:p>
          <a:p>
            <a:r>
              <a:rPr lang="en-US" dirty="0"/>
              <a:t>Department of Medicine</a:t>
            </a:r>
          </a:p>
          <a:p>
            <a:r>
              <a:rPr lang="en-US" dirty="0"/>
              <a:t>DHQ Hospital , Rawalpindi</a:t>
            </a:r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Diagram&#10;&#10;Description automatically generated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103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DYSPNEA , ORTHOPNEA , PND ?</a:t>
            </a:r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6600" dirty="0"/>
              <a:t>DYSPNEA SUDDEN ONSET , HEMOPTYSIS , TACHYCARDIA ?</a:t>
            </a:r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SELF INTEGRATED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59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6600" dirty="0"/>
              <a:t>DYSPNEA SUDDEN ONSET, CHEST PAIN, TACHYPNEA</a:t>
            </a:r>
          </a:p>
          <a:p>
            <a:pPr marL="109728" indent="0">
              <a:buNone/>
            </a:pPr>
            <a:r>
              <a:rPr lang="en-US" sz="6600" dirty="0"/>
              <a:t>ABSENT BREATH SOUNDS ON ONE SIDE ?</a:t>
            </a:r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3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DYSPNEA SUDDEN ONSET , STRIDOR  ?</a:t>
            </a:r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54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DYSPNEA, FEVER , COUGH?</a:t>
            </a:r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4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6000" dirty="0"/>
              <a:t>DYSPNEA , HISTORY OF ATOPY , SEASONAL ATTACK ?</a:t>
            </a:r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12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DYSPNEA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8736964"/>
              </p:ext>
            </p:extLst>
          </p:nvPr>
        </p:nvGraphicFramePr>
        <p:xfrm>
          <a:off x="609600" y="2160588"/>
          <a:ext cx="6348414" cy="375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42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742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0538" marR="7053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RESPIRATORY CAUSES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COPD, asthma , chronic bronchitis , ILD, ARDS, pneumothorax , pulmonary embolism , chest wall and pleural diseases </a:t>
                      </a:r>
                    </a:p>
                  </a:txBody>
                  <a:tcPr marL="70538" marR="70538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CARDIAC CAUSES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LVF, mitral valve disease , cardiomyopathy , pericardial effusion</a:t>
                      </a:r>
                    </a:p>
                  </a:txBody>
                  <a:tcPr marL="70538" marR="7053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ANEMIA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0538" marR="7053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 CARDIORESPIRATORY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Psychogenic , acidosis, hypothalamic lesions </a:t>
                      </a:r>
                    </a:p>
                  </a:txBody>
                  <a:tcPr marL="70538" marR="7053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CORE CONCEPT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1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74638"/>
            <a:ext cx="6248400" cy="5592762"/>
          </a:xfrm>
        </p:spPr>
        <p:txBody>
          <a:bodyPr>
            <a:normAutofit/>
          </a:bodyPr>
          <a:lstStyle/>
          <a:p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/>
              <a:t/>
            </a:r>
            <a:br>
              <a:rPr lang="en-US" sz="6600" dirty="0"/>
            </a:br>
            <a:r>
              <a:rPr lang="en-US" sz="6600" dirty="0" smtClean="0"/>
              <a:t>WHEEZE</a:t>
            </a:r>
            <a:endParaRPr lang="en-US" sz="6600" dirty="0"/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281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 ) WHEEZE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HIGH PITCHED WHISTLING MADE WHILE YOU BREATHE</a:t>
            </a:r>
          </a:p>
          <a:p>
            <a:r>
              <a:rPr lang="en-US" dirty="0"/>
              <a:t>HEARD MOST CLEARLY WHEN YOU EXHALE</a:t>
            </a:r>
          </a:p>
          <a:p>
            <a:endParaRPr lang="en-US" dirty="0"/>
          </a:p>
          <a:p>
            <a:r>
              <a:rPr lang="en-US" dirty="0"/>
              <a:t>CAUSES  ;</a:t>
            </a:r>
          </a:p>
          <a:p>
            <a:pPr marL="0" indent="0">
              <a:buNone/>
            </a:pPr>
            <a:r>
              <a:rPr lang="en-US" dirty="0"/>
              <a:t>         ASTHMA </a:t>
            </a:r>
          </a:p>
          <a:p>
            <a:pPr marL="0" indent="0">
              <a:buNone/>
            </a:pPr>
            <a:r>
              <a:rPr lang="en-US" dirty="0"/>
              <a:t>         COPD</a:t>
            </a:r>
          </a:p>
          <a:p>
            <a:pPr marL="0" indent="0">
              <a:buNone/>
            </a:pPr>
            <a:r>
              <a:rPr lang="en-US" dirty="0"/>
              <a:t>         BRONCHIOLITIS </a:t>
            </a:r>
          </a:p>
          <a:p>
            <a:pPr marL="0" indent="0">
              <a:buNone/>
            </a:pPr>
            <a:r>
              <a:rPr lang="en-US" dirty="0"/>
              <a:t>         AIRWAY OBSTRUCTION BY FOREIGN BODY            OR TUMOR </a:t>
            </a:r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3581400" y="0"/>
            <a:ext cx="2971800" cy="6635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VERTICAL INTEGRATION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0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5162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 smtClean="0"/>
              <a:t>  CARDIOVASCULAR</a:t>
            </a:r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/>
              <a:t> </a:t>
            </a:r>
            <a:r>
              <a:rPr lang="en-US" sz="6000" b="1" dirty="0" smtClean="0"/>
              <a:t>     SYSTEM</a:t>
            </a:r>
            <a:endParaRPr lang="en-US" sz="6000" b="1" dirty="0"/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17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symptoms in medicine</a:t>
            </a:r>
          </a:p>
          <a:p>
            <a:r>
              <a:rPr lang="en-US" dirty="0"/>
              <a:t>Main symptoms of respiratory system and cardiovascular system</a:t>
            </a:r>
          </a:p>
          <a:p>
            <a:r>
              <a:rPr lang="en-US" dirty="0"/>
              <a:t>Causes and </a:t>
            </a:r>
            <a:r>
              <a:rPr lang="en-US" dirty="0" smtClean="0"/>
              <a:t>Differential </a:t>
            </a:r>
            <a:r>
              <a:rPr lang="en-US" dirty="0"/>
              <a:t>D</a:t>
            </a:r>
            <a:r>
              <a:rPr lang="en-US" dirty="0" smtClean="0"/>
              <a:t>iagnosis </a:t>
            </a:r>
            <a:r>
              <a:rPr lang="en-US" dirty="0"/>
              <a:t>of main </a:t>
            </a:r>
            <a:r>
              <a:rPr lang="en-US" dirty="0" smtClean="0"/>
              <a:t>symptoms</a:t>
            </a:r>
          </a:p>
          <a:p>
            <a:r>
              <a:rPr lang="en-US" dirty="0" smtClean="0"/>
              <a:t>Main investigations  for Diagnosis</a:t>
            </a:r>
            <a:endParaRPr lang="en-US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</a:rPr>
              <a:t>CORE CONCEPT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93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latin typeface="Arial Rounded MT Bold" pitchFamily="34" charset="0"/>
              </a:rPr>
              <a:t>PRESENTING SYMPTOMS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CHEST PAIN </a:t>
            </a:r>
          </a:p>
          <a:p>
            <a:r>
              <a:rPr lang="en-US" dirty="0"/>
              <a:t>DYSPNEA </a:t>
            </a:r>
          </a:p>
          <a:p>
            <a:r>
              <a:rPr lang="en-US" dirty="0"/>
              <a:t>ANKLE SWELLING </a:t>
            </a:r>
          </a:p>
          <a:p>
            <a:r>
              <a:rPr lang="en-US" dirty="0"/>
              <a:t>PALPITATIONS</a:t>
            </a:r>
          </a:p>
          <a:p>
            <a:r>
              <a:rPr lang="en-US" dirty="0"/>
              <a:t>SYNCOPE , PRESYNCOPE AND DIZZINESS </a:t>
            </a:r>
          </a:p>
          <a:p>
            <a:r>
              <a:rPr lang="en-US" dirty="0"/>
              <a:t>FATIGUE</a:t>
            </a:r>
          </a:p>
          <a:p>
            <a:r>
              <a:rPr lang="en-US" dirty="0"/>
              <a:t>INTERMITTENT CLAUDICATION </a:t>
            </a:r>
          </a:p>
          <a:p>
            <a:endParaRPr lang="en-US" dirty="0"/>
          </a:p>
          <a:p>
            <a:endParaRPr lang="en-US" dirty="0">
              <a:latin typeface="Arial Rounded MT Bold" pitchFamily="34" charset="0"/>
            </a:endParaRPr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2209800" y="22225"/>
            <a:ext cx="4114800" cy="5111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VERTICAL INTEGRATION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1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162800" cy="5440362"/>
          </a:xfrm>
        </p:spPr>
        <p:txBody>
          <a:bodyPr>
            <a:normAutofit/>
          </a:bodyPr>
          <a:lstStyle/>
          <a:p>
            <a:r>
              <a:rPr lang="en-US" sz="6600" dirty="0"/>
              <a:t>CHEST PAIN</a:t>
            </a:r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1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 pitchFamily="34" charset="0"/>
              </a:rPr>
              <a:t>a) CHEST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ONSET </a:t>
            </a:r>
          </a:p>
          <a:p>
            <a:r>
              <a:rPr lang="en-US" dirty="0"/>
              <a:t>DURATION </a:t>
            </a:r>
          </a:p>
          <a:p>
            <a:r>
              <a:rPr lang="en-US" dirty="0"/>
              <a:t>SITE ( retrosternal ) </a:t>
            </a:r>
          </a:p>
          <a:p>
            <a:r>
              <a:rPr lang="en-US" dirty="0"/>
              <a:t>CHARACTER ( crushing pain , heaviness, discomfort) </a:t>
            </a:r>
          </a:p>
          <a:p>
            <a:r>
              <a:rPr lang="en-US" dirty="0"/>
              <a:t>RADIATION ( neck , arm ,jaw )</a:t>
            </a:r>
          </a:p>
          <a:p>
            <a:r>
              <a:rPr lang="en-US" dirty="0"/>
              <a:t>AGGRAVATING FACTORS ( exercise or </a:t>
            </a:r>
          </a:p>
          <a:p>
            <a:pPr marL="109728" indent="0">
              <a:buNone/>
            </a:pPr>
            <a:r>
              <a:rPr lang="en-US" dirty="0"/>
              <a:t>   activity )</a:t>
            </a:r>
          </a:p>
          <a:p>
            <a:r>
              <a:rPr lang="en-US" dirty="0"/>
              <a:t>RELIEVING FACTORS ( rest , nitroglycerin )</a:t>
            </a:r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3581400" y="246204"/>
            <a:ext cx="3810000" cy="43959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VERTICAL INTEGRATION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21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8033556"/>
              </p:ext>
            </p:extLst>
          </p:nvPr>
        </p:nvGraphicFramePr>
        <p:xfrm>
          <a:off x="457200" y="228600"/>
          <a:ext cx="8229600" cy="358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86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dirty="0"/>
                        <a:t>CHEST</a:t>
                      </a:r>
                      <a:r>
                        <a:rPr lang="en-US" baseline="0" dirty="0"/>
                        <a:t> PAIN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TYPICAL FEATURES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dirty="0"/>
                        <a:t>CARDIAC</a:t>
                      </a:r>
                      <a:r>
                        <a:rPr lang="en-US" baseline="0" dirty="0"/>
                        <a:t> PAIN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Myocardial</a:t>
                      </a:r>
                      <a:r>
                        <a:rPr lang="en-US" baseline="0" dirty="0"/>
                        <a:t> infarction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Central, tight, heavy, may radiate to jaw or left arm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dirty="0"/>
                        <a:t>VASCULAR 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Aortic dissection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Very sudden onset , radiates to the back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00200">
                <a:tc>
                  <a:txBody>
                    <a:bodyPr/>
                    <a:lstStyle/>
                    <a:p>
                      <a:r>
                        <a:rPr lang="en-US" dirty="0"/>
                        <a:t>PLEUROPERICARDIAL</a:t>
                      </a:r>
                      <a:r>
                        <a:rPr lang="en-US" baseline="0" dirty="0"/>
                        <a:t> PAIN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pericarditis/myocarditis</a:t>
                      </a:r>
                    </a:p>
                    <a:p>
                      <a:r>
                        <a:rPr lang="en-US" dirty="0"/>
                        <a:t>Infective pleurisy</a:t>
                      </a:r>
                    </a:p>
                    <a:p>
                      <a:r>
                        <a:rPr lang="en-US" dirty="0" err="1"/>
                        <a:t>Pnemothorax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Pleuritic</a:t>
                      </a:r>
                      <a:r>
                        <a:rPr lang="en-US" dirty="0"/>
                        <a:t> pain, worse on supine</a:t>
                      </a:r>
                    </a:p>
                    <a:p>
                      <a:r>
                        <a:rPr lang="en-US" dirty="0" err="1"/>
                        <a:t>Pleuritic</a:t>
                      </a:r>
                      <a:r>
                        <a:rPr lang="en-US" dirty="0"/>
                        <a:t> pain</a:t>
                      </a:r>
                    </a:p>
                    <a:p>
                      <a:r>
                        <a:rPr lang="en-US" dirty="0"/>
                        <a:t>Sudden onset, sharp , associated with dyspnea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756599"/>
              </p:ext>
            </p:extLst>
          </p:nvPr>
        </p:nvGraphicFramePr>
        <p:xfrm>
          <a:off x="457200" y="3429000"/>
          <a:ext cx="822960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86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12520">
                <a:tc>
                  <a:txBody>
                    <a:bodyPr/>
                    <a:lstStyle/>
                    <a:p>
                      <a:r>
                        <a:rPr lang="en-US" dirty="0"/>
                        <a:t>GASTROINTESTNAL</a:t>
                      </a:r>
                      <a:r>
                        <a:rPr lang="en-US" baseline="0" dirty="0"/>
                        <a:t> PAIN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GERD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Diffuse esophageal spasm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related to exertion, worse on supine </a:t>
                      </a:r>
                    </a:p>
                    <a:p>
                      <a:r>
                        <a:rPr lang="en-US" dirty="0"/>
                        <a:t>Relieved by swallowing of warm water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dirty="0"/>
                        <a:t>AIRWAY 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Tracheitis</a:t>
                      </a:r>
                      <a:endParaRPr lang="en-US" dirty="0"/>
                    </a:p>
                    <a:p>
                      <a:r>
                        <a:rPr lang="en-US" dirty="0"/>
                        <a:t>Inhaled foreign body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Pain in</a:t>
                      </a:r>
                      <a:r>
                        <a:rPr lang="en-US" baseline="0" dirty="0"/>
                        <a:t> throat, breathing painful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14399">
                <a:tc>
                  <a:txBody>
                    <a:bodyPr/>
                    <a:lstStyle/>
                    <a:p>
                      <a:r>
                        <a:rPr lang="en-US" dirty="0"/>
                        <a:t>CHEST WALL PAIN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Persistent cough</a:t>
                      </a:r>
                    </a:p>
                    <a:p>
                      <a:r>
                        <a:rPr lang="en-US" dirty="0"/>
                        <a:t>Muscular strain</a:t>
                      </a:r>
                    </a:p>
                    <a:p>
                      <a:r>
                        <a:rPr lang="en-US" dirty="0"/>
                        <a:t>Rib fracture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Worse with movement,</a:t>
                      </a:r>
                      <a:r>
                        <a:rPr lang="en-US" baseline="0" dirty="0"/>
                        <a:t> chest wall tender</a:t>
                      </a:r>
                    </a:p>
                    <a:p>
                      <a:r>
                        <a:rPr lang="en-US" baseline="0" dirty="0"/>
                        <a:t>History of trauma, localized tenderness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5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702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5592762"/>
          </a:xfrm>
        </p:spPr>
        <p:txBody>
          <a:bodyPr>
            <a:normAutofit/>
          </a:bodyPr>
          <a:lstStyle/>
          <a:p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/>
              <a:t/>
            </a:r>
            <a:br>
              <a:rPr lang="en-US" sz="6600" dirty="0"/>
            </a:br>
            <a:r>
              <a:rPr lang="en-US" sz="6600" dirty="0" smtClean="0"/>
              <a:t>  ANKLE </a:t>
            </a:r>
            <a:r>
              <a:rPr lang="en-US" sz="6600" dirty="0"/>
              <a:t>SWELLING</a:t>
            </a:r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16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c) ANKLE SWELLING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DURATION</a:t>
            </a:r>
          </a:p>
          <a:p>
            <a:r>
              <a:rPr lang="en-US" dirty="0"/>
              <a:t>PITTING OR NON PITTING</a:t>
            </a:r>
          </a:p>
          <a:p>
            <a:r>
              <a:rPr lang="en-US" dirty="0"/>
              <a:t>PAIN OR REDNESS</a:t>
            </a:r>
          </a:p>
          <a:p>
            <a:r>
              <a:rPr lang="en-US" dirty="0"/>
              <a:t>SYMETRICAL OR ASYMETRICAL</a:t>
            </a:r>
          </a:p>
          <a:p>
            <a:r>
              <a:rPr lang="en-US" dirty="0"/>
              <a:t>WORSE IN EVENING WITH IMPROVEMENT DURING NIGHT</a:t>
            </a:r>
          </a:p>
          <a:p>
            <a:r>
              <a:rPr lang="en-US" dirty="0"/>
              <a:t>DRUG HISTORY ( vasodilator drugs e.g. calcium channel blockers )</a:t>
            </a:r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3086100" y="172776"/>
            <a:ext cx="3924300" cy="43682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VERTICAL INTEGRATION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83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r>
              <a:rPr lang="en-US" dirty="0"/>
              <a:t>Differential diagnosis of ankle </a:t>
            </a:r>
            <a:r>
              <a:rPr lang="en-US" dirty="0" err="1"/>
              <a:t>oedema</a:t>
            </a:r>
            <a:r>
              <a:rPr lang="en-US" dirty="0"/>
              <a:t>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751391"/>
              </p:ext>
            </p:extLst>
          </p:nvPr>
        </p:nvGraphicFramePr>
        <p:xfrm>
          <a:off x="381000" y="1066801"/>
          <a:ext cx="8305800" cy="5638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29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529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23312">
                <a:tc>
                  <a:txBody>
                    <a:bodyPr/>
                    <a:lstStyle/>
                    <a:p>
                      <a:r>
                        <a:rPr lang="en-US" dirty="0"/>
                        <a:t>FAVOURS HEART FAILURE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History</a:t>
                      </a:r>
                      <a:r>
                        <a:rPr lang="en-US" baseline="0" dirty="0"/>
                        <a:t> of cardiac failure</a:t>
                      </a:r>
                    </a:p>
                    <a:p>
                      <a:r>
                        <a:rPr lang="en-US" baseline="0" dirty="0"/>
                        <a:t>Other symptoms of heart failure</a:t>
                      </a:r>
                    </a:p>
                    <a:p>
                      <a:r>
                        <a:rPr lang="en-US" baseline="0" dirty="0"/>
                        <a:t>JVP elevated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3312">
                <a:tc>
                  <a:txBody>
                    <a:bodyPr/>
                    <a:lstStyle/>
                    <a:p>
                      <a:r>
                        <a:rPr lang="en-US" dirty="0"/>
                        <a:t>FAVOURS HYPOPROTEINEMIA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JVP normal</a:t>
                      </a:r>
                    </a:p>
                    <a:p>
                      <a:r>
                        <a:rPr lang="en-US" dirty="0" err="1"/>
                        <a:t>oedema</a:t>
                      </a:r>
                      <a:r>
                        <a:rPr lang="en-US" dirty="0"/>
                        <a:t> pits and refills rapidly , 2-3 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22239">
                <a:tc>
                  <a:txBody>
                    <a:bodyPr/>
                    <a:lstStyle/>
                    <a:p>
                      <a:r>
                        <a:rPr lang="en-US" dirty="0"/>
                        <a:t>FAVOURS DVT</a:t>
                      </a:r>
                      <a:r>
                        <a:rPr lang="en-US" baseline="0" dirty="0"/>
                        <a:t> OR CELLULITIS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Unilateral</a:t>
                      </a:r>
                    </a:p>
                    <a:p>
                      <a:r>
                        <a:rPr lang="en-US" dirty="0"/>
                        <a:t>Skin erythema</a:t>
                      </a:r>
                    </a:p>
                    <a:p>
                      <a:r>
                        <a:rPr lang="en-US" dirty="0"/>
                        <a:t>Calf tenderness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23312">
                <a:tc>
                  <a:txBody>
                    <a:bodyPr/>
                    <a:lstStyle/>
                    <a:p>
                      <a:r>
                        <a:rPr lang="en-US" dirty="0"/>
                        <a:t>FAVOURS DRUG INDUCED EDEMA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Calcium channel blockers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23312">
                <a:tc>
                  <a:txBody>
                    <a:bodyPr/>
                    <a:lstStyle/>
                    <a:p>
                      <a:r>
                        <a:rPr lang="en-US" dirty="0"/>
                        <a:t>FAVOURS LYMPHEDEMA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worse at end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of day</a:t>
                      </a:r>
                    </a:p>
                    <a:p>
                      <a:r>
                        <a:rPr lang="en-US" dirty="0"/>
                        <a:t>Not pitting when chronic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23312">
                <a:tc>
                  <a:txBody>
                    <a:bodyPr/>
                    <a:lstStyle/>
                    <a:p>
                      <a:r>
                        <a:rPr lang="en-US" dirty="0"/>
                        <a:t>FAVOURS LIPOEDEMA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 pitting </a:t>
                      </a:r>
                    </a:p>
                    <a:p>
                      <a:r>
                        <a:rPr lang="en-US" dirty="0"/>
                        <a:t>Spares foot </a:t>
                      </a:r>
                    </a:p>
                    <a:p>
                      <a:r>
                        <a:rPr lang="en-US" dirty="0"/>
                        <a:t>Obese women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4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2774157" y="40422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CORE CONCEPT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4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696200" cy="6202362"/>
          </a:xfrm>
        </p:spPr>
        <p:txBody>
          <a:bodyPr>
            <a:normAutofit/>
          </a:bodyPr>
          <a:lstStyle/>
          <a:p>
            <a:r>
              <a:rPr lang="en-US" sz="6600" dirty="0" smtClean="0"/>
              <a:t>     </a:t>
            </a:r>
            <a:br>
              <a:rPr lang="en-US" sz="6600" dirty="0" smtClean="0"/>
            </a:br>
            <a:r>
              <a:rPr lang="en-US" sz="6600" dirty="0"/>
              <a:t/>
            </a:r>
            <a:br>
              <a:rPr lang="en-US" sz="6600" dirty="0"/>
            </a:br>
            <a:r>
              <a:rPr lang="en-US" sz="6600" dirty="0" smtClean="0"/>
              <a:t>   PALPITATIONS</a:t>
            </a:r>
            <a:endParaRPr lang="en-US" sz="6600" dirty="0"/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3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d) PALPITATIONS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 it the sensation one of heart beating abnormally or something else?</a:t>
            </a:r>
          </a:p>
          <a:p>
            <a:r>
              <a:rPr lang="en-US" dirty="0"/>
              <a:t>Does the heart seem fast or slow ? </a:t>
            </a:r>
          </a:p>
          <a:p>
            <a:r>
              <a:rPr lang="en-US" dirty="0"/>
              <a:t>Does the heart seem regular or irregular ?</a:t>
            </a:r>
          </a:p>
          <a:p>
            <a:r>
              <a:rPr lang="en-US" dirty="0"/>
              <a:t>How long do the episode last?</a:t>
            </a:r>
          </a:p>
          <a:p>
            <a:r>
              <a:rPr lang="en-US" dirty="0"/>
              <a:t>Do the episodes start and stop very suddenly ? ( </a:t>
            </a:r>
            <a:r>
              <a:rPr lang="en-US" dirty="0" err="1"/>
              <a:t>svt</a:t>
            </a:r>
            <a:r>
              <a:rPr lang="en-US" dirty="0"/>
              <a:t>) </a:t>
            </a:r>
          </a:p>
          <a:p>
            <a:r>
              <a:rPr lang="en-US" dirty="0"/>
              <a:t>Can you terminate the episode by deep breathing or holding your breath?( </a:t>
            </a:r>
            <a:r>
              <a:rPr lang="en-US" dirty="0" err="1"/>
              <a:t>svt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730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CORECONCEPT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0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r>
              <a:rPr lang="en-US" dirty="0"/>
              <a:t>Has an episode ever been recorded on ECG?</a:t>
            </a:r>
          </a:p>
          <a:p>
            <a:r>
              <a:rPr lang="en-US" dirty="0"/>
              <a:t>Have you lost consciousness during an episode? ( ventricular </a:t>
            </a:r>
            <a:r>
              <a:rPr lang="en-US" dirty="0" err="1"/>
              <a:t>arrythmias</a:t>
            </a:r>
            <a:r>
              <a:rPr lang="en-US" dirty="0"/>
              <a:t>)</a:t>
            </a:r>
          </a:p>
          <a:p>
            <a:r>
              <a:rPr lang="en-US" dirty="0"/>
              <a:t>Have you had other heart problems e.g. heart failure or MI in the past ? ( ventricular </a:t>
            </a:r>
            <a:r>
              <a:rPr lang="en-US" dirty="0" err="1"/>
              <a:t>arrythmias</a:t>
            </a:r>
            <a:r>
              <a:rPr lang="en-US" dirty="0"/>
              <a:t>)</a:t>
            </a:r>
          </a:p>
          <a:p>
            <a:r>
              <a:rPr lang="en-US" dirty="0"/>
              <a:t>Is there heart trouble of this sort or of people dying suddenly in family? ( </a:t>
            </a:r>
            <a:r>
              <a:rPr lang="en-US" dirty="0" err="1"/>
              <a:t>Brugada</a:t>
            </a:r>
            <a:r>
              <a:rPr lang="en-US" dirty="0"/>
              <a:t> syndrome or long QT interval syndrome )</a:t>
            </a:r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0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WEAKNESS</a:t>
            </a:r>
          </a:p>
          <a:p>
            <a:r>
              <a:rPr lang="en-US" dirty="0"/>
              <a:t>FATIGUE</a:t>
            </a:r>
          </a:p>
          <a:p>
            <a:r>
              <a:rPr lang="en-US" dirty="0"/>
              <a:t>ANOREXIA</a:t>
            </a:r>
          </a:p>
          <a:p>
            <a:r>
              <a:rPr lang="en-US" dirty="0"/>
              <a:t>CHANGE OF WEIGHT</a:t>
            </a:r>
          </a:p>
          <a:p>
            <a:r>
              <a:rPr lang="en-US" dirty="0"/>
              <a:t>FEVER</a:t>
            </a:r>
          </a:p>
          <a:p>
            <a:r>
              <a:rPr lang="en-US" dirty="0"/>
              <a:t>NIGHT SWEATS</a:t>
            </a:r>
          </a:p>
          <a:p>
            <a:r>
              <a:rPr lang="en-US" dirty="0"/>
              <a:t>LUMPS</a:t>
            </a:r>
          </a:p>
          <a:p>
            <a:endParaRPr lang="en-US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CORE CONCEPT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0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r>
              <a:rPr lang="en-US" dirty="0"/>
              <a:t>Differential diagnosis of Palpitations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694683"/>
              </p:ext>
            </p:extLst>
          </p:nvPr>
        </p:nvGraphicFramePr>
        <p:xfrm>
          <a:off x="533401" y="1295400"/>
          <a:ext cx="7848599" cy="4091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099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r>
                        <a:rPr lang="en-US" dirty="0"/>
                        <a:t>Heart misses and then thumps </a:t>
                      </a:r>
                    </a:p>
                    <a:p>
                      <a:r>
                        <a:rPr lang="en-US" dirty="0"/>
                        <a:t>Worse at rest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Ectopic beats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r>
                        <a:rPr lang="en-US" dirty="0"/>
                        <a:t>Very fast regular ,</a:t>
                      </a:r>
                    </a:p>
                    <a:p>
                      <a:r>
                        <a:rPr lang="en-US" dirty="0"/>
                        <a:t>instantaneous onset</a:t>
                      </a:r>
                    </a:p>
                    <a:p>
                      <a:r>
                        <a:rPr lang="en-US" dirty="0"/>
                        <a:t>Offset with vagal maneuvers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SVT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r>
                        <a:rPr lang="en-US" dirty="0"/>
                        <a:t>Fast and irregular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r>
                        <a:rPr lang="en-US" dirty="0"/>
                        <a:t>Forceful and regular not fast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Awareness</a:t>
                      </a:r>
                      <a:r>
                        <a:rPr lang="en-US" baseline="0" dirty="0"/>
                        <a:t> of sinus rhythm  (anxiety)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r>
                        <a:rPr lang="en-US" dirty="0"/>
                        <a:t>Severe dizziness and syncope</a:t>
                      </a:r>
                    </a:p>
                    <a:p>
                      <a:r>
                        <a:rPr lang="en-US" dirty="0"/>
                        <a:t>Pre-existing heart failure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CORE  CONCEPT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48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INTEGRATION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LABS AND INVESTIGATION OF DIFFERENT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84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RESPIRATORY SYSTEM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i="1" dirty="0" smtClean="0"/>
              <a:t>LUNG FUNCTION TEST</a:t>
            </a:r>
          </a:p>
          <a:p>
            <a:r>
              <a:rPr lang="en-US" dirty="0" smtClean="0"/>
              <a:t>                                     residual volume ,total lung </a:t>
            </a:r>
            <a:r>
              <a:rPr lang="en-US" dirty="0" err="1" smtClean="0"/>
              <a:t>capacity,tidal</a:t>
            </a:r>
            <a:r>
              <a:rPr lang="en-US" dirty="0" smtClean="0"/>
              <a:t> volume </a:t>
            </a:r>
          </a:p>
          <a:p>
            <a:r>
              <a:rPr lang="en-US" b="1" i="1" dirty="0" smtClean="0"/>
              <a:t>Radiology </a:t>
            </a:r>
          </a:p>
          <a:p>
            <a:r>
              <a:rPr lang="en-US" b="1" i="1" dirty="0"/>
              <a:t> </a:t>
            </a:r>
            <a:r>
              <a:rPr lang="en-US" b="1" i="1" dirty="0" smtClean="0"/>
              <a:t>                   </a:t>
            </a:r>
            <a:r>
              <a:rPr lang="en-US" dirty="0" smtClean="0"/>
              <a:t>chest </a:t>
            </a:r>
            <a:r>
              <a:rPr lang="en-US" dirty="0" err="1" smtClean="0"/>
              <a:t>xray,ultrasound</a:t>
            </a:r>
            <a:r>
              <a:rPr lang="en-US" dirty="0" smtClean="0"/>
              <a:t>,</a:t>
            </a:r>
          </a:p>
          <a:p>
            <a:r>
              <a:rPr lang="en-US" b="1" i="1" dirty="0" err="1" smtClean="0"/>
              <a:t>Radionuclitide</a:t>
            </a:r>
            <a:r>
              <a:rPr lang="en-US" b="1" i="1" dirty="0" smtClean="0"/>
              <a:t> scan</a:t>
            </a:r>
          </a:p>
          <a:p>
            <a:r>
              <a:rPr lang="en-US" b="1" i="1" dirty="0"/>
              <a:t> </a:t>
            </a:r>
            <a:r>
              <a:rPr lang="en-US" b="1" i="1" dirty="0" smtClean="0"/>
              <a:t>                          </a:t>
            </a:r>
            <a:r>
              <a:rPr lang="en-US" dirty="0" smtClean="0"/>
              <a:t>      ventilation perfusion scan </a:t>
            </a:r>
          </a:p>
          <a:p>
            <a:r>
              <a:rPr lang="en-US" b="1" i="1" dirty="0" smtClean="0"/>
              <a:t>Computed tomography </a:t>
            </a:r>
          </a:p>
          <a:p>
            <a:r>
              <a:rPr lang="en-US" b="1" i="1" dirty="0"/>
              <a:t> </a:t>
            </a:r>
            <a:r>
              <a:rPr lang="en-US" b="1" i="1" dirty="0" smtClean="0"/>
              <a:t>                 </a:t>
            </a:r>
            <a:r>
              <a:rPr lang="en-US" dirty="0" smtClean="0"/>
              <a:t>                         staging lung cancer,   </a:t>
            </a:r>
            <a:r>
              <a:rPr lang="en-US" b="1" dirty="0" smtClean="0"/>
              <a:t>HRCT,CTPA</a:t>
            </a:r>
          </a:p>
          <a:p>
            <a:r>
              <a:rPr lang="en-US" dirty="0" smtClean="0"/>
              <a:t>Pulmonary angiography ,rarely used today  </a:t>
            </a:r>
            <a:endParaRPr lang="en-US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CORE CONCEPT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Brochoscopy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Brochoalveolar</a:t>
            </a:r>
            <a:r>
              <a:rPr lang="en-US" dirty="0" smtClean="0"/>
              <a:t> </a:t>
            </a:r>
            <a:r>
              <a:rPr lang="en-US" dirty="0" err="1" smtClean="0"/>
              <a:t>levage</a:t>
            </a:r>
            <a:r>
              <a:rPr lang="en-US" dirty="0" smtClean="0"/>
              <a:t> </a:t>
            </a:r>
          </a:p>
          <a:p>
            <a:r>
              <a:rPr lang="en-US" dirty="0" smtClean="0"/>
              <a:t>Lung biopsy </a:t>
            </a:r>
            <a:endParaRPr lang="en-US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705600" cy="1143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Brochoscopy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Brochoalveolar</a:t>
            </a:r>
            <a:r>
              <a:rPr lang="en-US" dirty="0" smtClean="0"/>
              <a:t> </a:t>
            </a:r>
            <a:r>
              <a:rPr lang="en-US" dirty="0" err="1" smtClean="0"/>
              <a:t>levage</a:t>
            </a:r>
            <a:r>
              <a:rPr lang="en-US" dirty="0" smtClean="0"/>
              <a:t> </a:t>
            </a:r>
          </a:p>
          <a:p>
            <a:r>
              <a:rPr lang="en-US" dirty="0" smtClean="0"/>
              <a:t>Lung biopsy </a:t>
            </a:r>
            <a:endParaRPr lang="en-US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ROUTINE LABS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Sputum examination </a:t>
            </a:r>
          </a:p>
          <a:p>
            <a:r>
              <a:rPr lang="en-US" dirty="0" smtClean="0"/>
              <a:t>Pulse </a:t>
            </a:r>
            <a:r>
              <a:rPr lang="en-US" dirty="0" err="1" smtClean="0"/>
              <a:t>oximeterYy</a:t>
            </a:r>
            <a:r>
              <a:rPr lang="en-US" dirty="0" smtClean="0"/>
              <a:t>/SPO2</a:t>
            </a:r>
          </a:p>
          <a:p>
            <a:r>
              <a:rPr lang="en-US" dirty="0" smtClean="0"/>
              <a:t>ABGs</a:t>
            </a:r>
            <a:endParaRPr lang="en-US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2895600" y="24848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CORE CONCEPT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785398"/>
            <a:ext cx="1447800" cy="1143000"/>
          </a:xfrm>
        </p:spPr>
        <p:txBody>
          <a:bodyPr/>
          <a:lstStyle/>
          <a:p>
            <a:r>
              <a:rPr lang="en-US" dirty="0" smtClean="0"/>
              <a:t>CVS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endParaRPr lang="en-US" dirty="0" smtClean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r>
              <a:rPr lang="en-US" b="1" i="1" dirty="0" smtClean="0"/>
              <a:t>ECG</a:t>
            </a:r>
          </a:p>
          <a:p>
            <a:pPr>
              <a:buNone/>
            </a:pPr>
            <a:r>
              <a:rPr lang="en-US" dirty="0" smtClean="0"/>
              <a:t>            sinus </a:t>
            </a:r>
            <a:r>
              <a:rPr lang="en-US" dirty="0" err="1" smtClean="0"/>
              <a:t>tachy</a:t>
            </a:r>
            <a:r>
              <a:rPr lang="en-US" dirty="0" smtClean="0"/>
              <a:t> </a:t>
            </a:r>
            <a:r>
              <a:rPr lang="en-US" dirty="0" err="1" smtClean="0"/>
              <a:t>cardia,sinus</a:t>
            </a:r>
            <a:r>
              <a:rPr lang="en-US" dirty="0" smtClean="0"/>
              <a:t> </a:t>
            </a:r>
            <a:r>
              <a:rPr lang="en-US" dirty="0" err="1" smtClean="0"/>
              <a:t>bradycardia,heart</a:t>
            </a:r>
            <a:r>
              <a:rPr lang="en-US" dirty="0" smtClean="0"/>
              <a:t> block.st segment </a:t>
            </a:r>
            <a:r>
              <a:rPr lang="en-US" dirty="0" err="1" smtClean="0"/>
              <a:t>slevation,st</a:t>
            </a:r>
            <a:r>
              <a:rPr lang="en-US" dirty="0" smtClean="0"/>
              <a:t> segment </a:t>
            </a:r>
            <a:r>
              <a:rPr lang="en-US" dirty="0" err="1" smtClean="0"/>
              <a:t>depression,</a:t>
            </a:r>
            <a:r>
              <a:rPr lang="en-US" b="1" i="1" dirty="0" err="1" smtClean="0"/>
              <a:t>ETT</a:t>
            </a:r>
            <a:endParaRPr lang="en-US" b="1" i="1" dirty="0" smtClean="0"/>
          </a:p>
          <a:p>
            <a:pPr>
              <a:buNone/>
            </a:pPr>
            <a:r>
              <a:rPr lang="en-US" b="1" i="1" dirty="0" smtClean="0"/>
              <a:t>  CHESTXRAY,</a:t>
            </a:r>
          </a:p>
          <a:p>
            <a:pPr>
              <a:buNone/>
            </a:pPr>
            <a:r>
              <a:rPr lang="en-US" b="1" i="1" dirty="0"/>
              <a:t> </a:t>
            </a:r>
            <a:r>
              <a:rPr lang="en-US" b="1" i="1" dirty="0" smtClean="0"/>
              <a:t> ECHOCARDIOGRAPHY ,</a:t>
            </a:r>
          </a:p>
          <a:p>
            <a:pPr>
              <a:buNone/>
            </a:pPr>
            <a:r>
              <a:rPr lang="en-US" b="1" i="1" dirty="0"/>
              <a:t> </a:t>
            </a:r>
            <a:r>
              <a:rPr lang="en-US" b="1" i="1" dirty="0" smtClean="0"/>
              <a:t> CT ANGIOGRAPHY.CORONARY ANGIOGRAPHY</a:t>
            </a:r>
            <a:r>
              <a:rPr lang="en-US" dirty="0" smtClean="0"/>
              <a:t> ,cardiac </a:t>
            </a:r>
            <a:r>
              <a:rPr lang="en-US" dirty="0" err="1" smtClean="0"/>
              <a:t>MR,nuclear</a:t>
            </a:r>
            <a:r>
              <a:rPr lang="en-US" dirty="0" smtClean="0"/>
              <a:t> imaging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2057400" y="228600"/>
            <a:ext cx="4419600" cy="6096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VERTICAL  INTEGRATION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PORTABLE ECG</a:t>
            </a:r>
          </a:p>
          <a:p>
            <a:r>
              <a:rPr lang="en-US" dirty="0" smtClean="0"/>
              <a:t>PULSE OXIMETER </a:t>
            </a:r>
          </a:p>
          <a:p>
            <a:r>
              <a:rPr lang="en-US" dirty="0" smtClean="0"/>
              <a:t>PORTABLE ECHOCARDIOGRAPHY </a:t>
            </a:r>
            <a:endParaRPr lang="en-US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CORE CONCEPT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AND STOOL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LFTs</a:t>
            </a:r>
          </a:p>
          <a:p>
            <a:r>
              <a:rPr lang="en-US" dirty="0" smtClean="0"/>
              <a:t>PT/INR</a:t>
            </a:r>
          </a:p>
          <a:p>
            <a:r>
              <a:rPr lang="en-US" dirty="0" smtClean="0"/>
              <a:t>ALBUMIN </a:t>
            </a:r>
          </a:p>
          <a:p>
            <a:r>
              <a:rPr lang="en-US" dirty="0" smtClean="0"/>
              <a:t>AMYLASE </a:t>
            </a:r>
          </a:p>
          <a:p>
            <a:r>
              <a:rPr lang="en-US" dirty="0" smtClean="0"/>
              <a:t>LIPASE </a:t>
            </a:r>
          </a:p>
          <a:p>
            <a:r>
              <a:rPr lang="en-US" dirty="0" smtClean="0"/>
              <a:t>ALPHA FETOPROTEIN </a:t>
            </a:r>
          </a:p>
          <a:p>
            <a:r>
              <a:rPr lang="en-US" dirty="0" smtClean="0"/>
              <a:t>STOOL RE</a:t>
            </a:r>
            <a:endParaRPr lang="en-US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GIT AND LIVER 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GIT AND LIVER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Upper GI endoscopy </a:t>
            </a:r>
          </a:p>
          <a:p>
            <a:pPr>
              <a:buNone/>
            </a:pPr>
            <a:r>
              <a:rPr lang="en-US" dirty="0" smtClean="0"/>
              <a:t>Sigmoidoscopy </a:t>
            </a:r>
          </a:p>
          <a:p>
            <a:pPr>
              <a:buNone/>
            </a:pPr>
            <a:r>
              <a:rPr lang="en-US" dirty="0" smtClean="0"/>
              <a:t>Colonoscopy</a:t>
            </a:r>
          </a:p>
          <a:p>
            <a:pPr>
              <a:buNone/>
            </a:pPr>
            <a:r>
              <a:rPr lang="en-US" dirty="0" smtClean="0"/>
              <a:t>Liver biopsy</a:t>
            </a:r>
          </a:p>
          <a:p>
            <a:pPr>
              <a:buNone/>
            </a:pPr>
            <a:r>
              <a:rPr lang="en-US" b="1" i="1" dirty="0" smtClean="0"/>
              <a:t>MRCP</a:t>
            </a:r>
          </a:p>
          <a:p>
            <a:pPr>
              <a:buNone/>
            </a:pPr>
            <a:r>
              <a:rPr lang="en-US" b="1" i="1" dirty="0" smtClean="0"/>
              <a:t>ERCP</a:t>
            </a:r>
          </a:p>
          <a:p>
            <a:pPr>
              <a:buNone/>
            </a:pPr>
            <a:r>
              <a:rPr lang="en-US" b="1" i="1" dirty="0" smtClean="0"/>
              <a:t>ULTRASOUND </a:t>
            </a:r>
          </a:p>
          <a:p>
            <a:pPr>
              <a:buNone/>
            </a:pPr>
            <a:r>
              <a:rPr lang="en-US" b="1" i="1" dirty="0" smtClean="0"/>
              <a:t>CT/MRI  </a:t>
            </a:r>
          </a:p>
          <a:p>
            <a:pPr>
              <a:buNone/>
            </a:pPr>
            <a:r>
              <a:rPr lang="en-US" b="1" i="1" dirty="0" smtClean="0"/>
              <a:t>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202362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 smtClean="0"/>
              <a:t>      RESPIRATORY</a:t>
            </a:r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/>
              <a:t> </a:t>
            </a:r>
            <a:r>
              <a:rPr lang="en-US" sz="6000" b="1" dirty="0" smtClean="0"/>
              <a:t>       SYSTEM</a:t>
            </a:r>
            <a:endParaRPr lang="en-US" sz="6000" b="1" dirty="0"/>
          </a:p>
        </p:txBody>
      </p:sp>
      <p:pic>
        <p:nvPicPr>
          <p:cNvPr id="3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6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NERVOUS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CT</a:t>
            </a:r>
          </a:p>
          <a:p>
            <a:r>
              <a:rPr lang="en-US" dirty="0" smtClean="0"/>
              <a:t>MRI </a:t>
            </a:r>
          </a:p>
          <a:p>
            <a:r>
              <a:rPr lang="en-US" dirty="0" smtClean="0"/>
              <a:t>NCS</a:t>
            </a:r>
          </a:p>
          <a:p>
            <a:r>
              <a:rPr lang="en-US" dirty="0" smtClean="0"/>
              <a:t>EMG</a:t>
            </a:r>
          </a:p>
          <a:p>
            <a:r>
              <a:rPr lang="en-US" dirty="0" smtClean="0"/>
              <a:t>CSF RE examination</a:t>
            </a:r>
          </a:p>
          <a:p>
            <a:r>
              <a:rPr lang="en-US" dirty="0" smtClean="0"/>
              <a:t>Doppler for arteries and veins</a:t>
            </a:r>
          </a:p>
          <a:p>
            <a:endParaRPr lang="en-US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CORE CONCEPT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ENDOCRINOLOGY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URINE R/E .</a:t>
            </a:r>
          </a:p>
          <a:p>
            <a:r>
              <a:rPr lang="en-US" dirty="0" smtClean="0"/>
              <a:t>VENOUS GLUCOSE </a:t>
            </a:r>
          </a:p>
          <a:p>
            <a:r>
              <a:rPr lang="en-US" dirty="0" smtClean="0"/>
              <a:t>HBA1C %</a:t>
            </a:r>
          </a:p>
          <a:p>
            <a:r>
              <a:rPr lang="en-US" dirty="0" smtClean="0"/>
              <a:t>TFT </a:t>
            </a:r>
          </a:p>
          <a:p>
            <a:r>
              <a:rPr lang="en-US" dirty="0" smtClean="0"/>
              <a:t>ANTITHYROID ANTIBODIES </a:t>
            </a:r>
          </a:p>
          <a:p>
            <a:r>
              <a:rPr lang="en-US" dirty="0" smtClean="0"/>
              <a:t>ULTRASOUND OF THYROID </a:t>
            </a:r>
          </a:p>
          <a:p>
            <a:r>
              <a:rPr lang="en-US" dirty="0" smtClean="0"/>
              <a:t>ISOTOPE SCAN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CORE CONCEPT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BONE SCAN,DEXA SCAN,JOINT  XRAY</a:t>
            </a:r>
          </a:p>
          <a:p>
            <a:r>
              <a:rPr lang="en-US" dirty="0" smtClean="0"/>
              <a:t>SERUM CA LEVEL </a:t>
            </a:r>
          </a:p>
          <a:p>
            <a:r>
              <a:rPr lang="en-US" dirty="0" smtClean="0"/>
              <a:t>PTH HORMONE LEVEL </a:t>
            </a:r>
          </a:p>
          <a:p>
            <a:r>
              <a:rPr lang="en-US" dirty="0" smtClean="0"/>
              <a:t>RANDOM SERUM CORTISOL TEST </a:t>
            </a:r>
          </a:p>
          <a:p>
            <a:r>
              <a:rPr lang="en-US" dirty="0" smtClean="0"/>
              <a:t>SHORT ACTH STIMULATION </a:t>
            </a:r>
          </a:p>
          <a:p>
            <a:r>
              <a:rPr lang="en-US" dirty="0" smtClean="0"/>
              <a:t>LH,FSH,LH,SERUM TESTOSERONE ,PROLACTIN,</a:t>
            </a:r>
          </a:p>
          <a:p>
            <a:r>
              <a:rPr lang="en-US" dirty="0" smtClean="0"/>
              <a:t>MRI BRAIN.</a:t>
            </a:r>
          </a:p>
          <a:p>
            <a:r>
              <a:rPr lang="en-US" dirty="0" smtClean="0"/>
              <a:t>SERUM AND URINE OSMOLARITY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CORE CONCEPT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RHEUMATOLOY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BED SIDE EXAMINATION</a:t>
            </a:r>
          </a:p>
          <a:p>
            <a:r>
              <a:rPr lang="en-US" i="1" dirty="0" smtClean="0"/>
              <a:t>URIC ACID </a:t>
            </a:r>
          </a:p>
          <a:p>
            <a:r>
              <a:rPr lang="en-US" i="1" dirty="0" smtClean="0"/>
              <a:t>RA FACTOR/ANTICCP</a:t>
            </a:r>
          </a:p>
          <a:p>
            <a:r>
              <a:rPr lang="en-US" i="1" dirty="0" smtClean="0"/>
              <a:t>ANA </a:t>
            </a:r>
          </a:p>
          <a:p>
            <a:r>
              <a:rPr lang="en-US" i="1" dirty="0" smtClean="0"/>
              <a:t>JOINT ASPIRATION </a:t>
            </a:r>
          </a:p>
          <a:p>
            <a:r>
              <a:rPr lang="en-US" i="1" dirty="0" smtClean="0"/>
              <a:t>MUSCLE BIOPSY </a:t>
            </a:r>
          </a:p>
          <a:p>
            <a:r>
              <a:rPr lang="en-US" i="1" dirty="0" smtClean="0"/>
              <a:t>EMG STUDY </a:t>
            </a:r>
          </a:p>
          <a:p>
            <a:r>
              <a:rPr lang="en-US" i="1" dirty="0" smtClean="0"/>
              <a:t>EXTRACTABLE NUCLEAR ANTIBODIES </a:t>
            </a:r>
          </a:p>
          <a:p>
            <a:endParaRPr lang="en-US" i="1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CORE CONCEPT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dirty="0" smtClean="0"/>
              <a:t>CORE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i="1" dirty="0" smtClean="0"/>
          </a:p>
          <a:p>
            <a:r>
              <a:rPr lang="en-US" b="1" i="1" dirty="0" smtClean="0"/>
              <a:t>RADIOLOGICAL </a:t>
            </a:r>
          </a:p>
          <a:p>
            <a:r>
              <a:rPr lang="en-US" b="1" i="1" dirty="0" smtClean="0"/>
              <a:t>XRAY OF JOINT </a:t>
            </a:r>
          </a:p>
          <a:p>
            <a:r>
              <a:rPr lang="en-US" b="1" i="1" dirty="0" smtClean="0"/>
              <a:t>MRI OF sacroiliac joint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NEPHROLOGY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/>
              <a:t>RFT</a:t>
            </a:r>
          </a:p>
          <a:p>
            <a:r>
              <a:rPr lang="en-US" b="1" i="1" dirty="0" smtClean="0"/>
              <a:t>URINE RE </a:t>
            </a:r>
          </a:p>
          <a:p>
            <a:r>
              <a:rPr lang="en-US" b="1" i="1" dirty="0" smtClean="0"/>
              <a:t>ULTRASOUND KUB </a:t>
            </a:r>
          </a:p>
          <a:p>
            <a:r>
              <a:rPr lang="en-US" b="1" i="1" dirty="0" smtClean="0"/>
              <a:t>CT KUB </a:t>
            </a:r>
          </a:p>
          <a:p>
            <a:r>
              <a:rPr lang="en-US" b="1" i="1" dirty="0" smtClean="0"/>
              <a:t>RENAL BIOPSY </a:t>
            </a:r>
            <a:endParaRPr lang="en-US" b="1" i="1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 DIRECTED INTEGRATION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5448" y="2160588"/>
            <a:ext cx="2736716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blob:https://web.whatsapp.com/06897006-0c54-4362-b7d0-d1ae48b8189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1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 DIRECTED INTEGRATION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https</a:t>
            </a:r>
            <a:r>
              <a:rPr lang="en-US" dirty="0"/>
              <a:t>://www.ncbi.nlm.nih.gov/pmc/articles/PMC4834508/</a:t>
            </a:r>
          </a:p>
        </p:txBody>
      </p:sp>
    </p:spTree>
    <p:extLst>
      <p:ext uri="{BB962C8B-B14F-4D97-AF65-F5344CB8AC3E}">
        <p14:creationId xmlns:p14="http://schemas.microsoft.com/office/powerpoint/2010/main" val="394089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26162"/>
          </a:xfrm>
        </p:spPr>
        <p:txBody>
          <a:bodyPr>
            <a:normAutofit/>
          </a:bodyPr>
          <a:lstStyle/>
          <a:p>
            <a:r>
              <a:rPr lang="en-US" sz="7200" b="1" dirty="0"/>
              <a:t>THANK</a:t>
            </a:r>
            <a:br>
              <a:rPr lang="en-US" sz="7200" b="1" dirty="0"/>
            </a:br>
            <a:r>
              <a:rPr lang="en-US" sz="7200" b="1" dirty="0"/>
              <a:t> YOU </a:t>
            </a:r>
          </a:p>
        </p:txBody>
      </p:sp>
    </p:spTree>
    <p:extLst>
      <p:ext uri="{BB962C8B-B14F-4D97-AF65-F5344CB8AC3E}">
        <p14:creationId xmlns:p14="http://schemas.microsoft.com/office/powerpoint/2010/main" val="170273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PRESENTING </a:t>
            </a:r>
            <a:r>
              <a:rPr lang="en-US" dirty="0"/>
              <a:t>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086" y="2160590"/>
            <a:ext cx="6347714" cy="38807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    </a:t>
            </a:r>
          </a:p>
          <a:p>
            <a:r>
              <a:rPr lang="en-US" dirty="0"/>
              <a:t>COUGH </a:t>
            </a:r>
          </a:p>
          <a:p>
            <a:r>
              <a:rPr lang="en-US" dirty="0"/>
              <a:t>SPUTUM</a:t>
            </a:r>
          </a:p>
          <a:p>
            <a:r>
              <a:rPr lang="en-US" dirty="0"/>
              <a:t>HEMOPTYSIS</a:t>
            </a:r>
          </a:p>
          <a:p>
            <a:r>
              <a:rPr lang="en-US" dirty="0"/>
              <a:t>DYSPNEA</a:t>
            </a:r>
          </a:p>
          <a:p>
            <a:r>
              <a:rPr lang="en-US" dirty="0"/>
              <a:t>WHEEZE</a:t>
            </a:r>
          </a:p>
          <a:p>
            <a:r>
              <a:rPr lang="en-US" dirty="0"/>
              <a:t>CHEST PAIN</a:t>
            </a:r>
          </a:p>
          <a:p>
            <a:r>
              <a:rPr lang="en-US" dirty="0"/>
              <a:t>FEVER</a:t>
            </a:r>
          </a:p>
          <a:p>
            <a:r>
              <a:rPr lang="en-US" dirty="0"/>
              <a:t>HOARSENESS</a:t>
            </a:r>
          </a:p>
          <a:p>
            <a:r>
              <a:rPr lang="en-US" dirty="0"/>
              <a:t>NIGHT SWEATS </a:t>
            </a:r>
          </a:p>
          <a:p>
            <a:endParaRPr lang="en-US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3086100" y="228600"/>
            <a:ext cx="3467100" cy="787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VERTICAL INTEGRATION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9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274638"/>
            <a:ext cx="5791200" cy="5592762"/>
          </a:xfrm>
        </p:spPr>
        <p:txBody>
          <a:bodyPr>
            <a:normAutofit/>
          </a:bodyPr>
          <a:lstStyle/>
          <a:p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/>
              <a:t/>
            </a:r>
            <a:br>
              <a:rPr lang="en-US" sz="6600" dirty="0"/>
            </a:br>
            <a:r>
              <a:rPr lang="en-US" sz="6600" dirty="0" smtClean="0"/>
              <a:t>COUGH</a:t>
            </a:r>
            <a:endParaRPr lang="en-US" sz="6600" dirty="0"/>
          </a:p>
        </p:txBody>
      </p:sp>
      <p:pic>
        <p:nvPicPr>
          <p:cNvPr id="3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895600" y="228600"/>
            <a:ext cx="29718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1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COUGH</a:t>
            </a:r>
            <a:endParaRPr lang="en-US" dirty="0"/>
          </a:p>
        </p:txBody>
      </p:sp>
      <p:pic>
        <p:nvPicPr>
          <p:cNvPr id="3" name="WhatsApp Video 2023-03-10 at 8.51.18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1676400"/>
            <a:ext cx="4419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8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COUGH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1)  DURATION</a:t>
            </a:r>
          </a:p>
          <a:p>
            <a:pPr marL="0" indent="0">
              <a:buNone/>
            </a:pPr>
            <a:r>
              <a:rPr lang="en-US" dirty="0"/>
              <a:t> A</a:t>
            </a:r>
            <a:r>
              <a:rPr lang="en-US" dirty="0" smtClean="0"/>
              <a:t>cute  </a:t>
            </a:r>
            <a:r>
              <a:rPr lang="en-US" dirty="0"/>
              <a:t>(&lt; 3 weeks duration 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Chronic </a:t>
            </a:r>
            <a:r>
              <a:rPr lang="en-US" dirty="0"/>
              <a:t>( &gt; 8 weeks duration)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A </a:t>
            </a:r>
            <a:r>
              <a:rPr lang="en-US" dirty="0">
                <a:solidFill>
                  <a:srgbClr val="FF0000"/>
                </a:solidFill>
              </a:rPr>
              <a:t>change in character of chronic cough may indicate development of a new and serious underlying problem ( infection or lung cancer)</a:t>
            </a:r>
          </a:p>
          <a:p>
            <a:endParaRPr lang="en-US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2913" y="22225"/>
            <a:ext cx="10525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2895600" y="22225"/>
            <a:ext cx="2971800" cy="9937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VERTICAL INTEGRATION</a:t>
            </a:r>
            <a:endParaRPr lang="x-non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6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1733</TotalTime>
  <Words>1378</Words>
  <Application>Microsoft Office PowerPoint</Application>
  <PresentationFormat>On-screen Show (4:3)</PresentationFormat>
  <Paragraphs>422</Paragraphs>
  <Slides>58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Arial Rounded MT Bold</vt:lpstr>
      <vt:lpstr>Trebuchet MS</vt:lpstr>
      <vt:lpstr>Wingdings 3</vt:lpstr>
      <vt:lpstr>Facet</vt:lpstr>
      <vt:lpstr>COMMON SYMPTOMS AND INVESTIGATIONS</vt:lpstr>
      <vt:lpstr>SYMPTOMATOLOGY OF MEDICINE </vt:lpstr>
      <vt:lpstr>LEARNING OBJECTIVES</vt:lpstr>
      <vt:lpstr>GENERAL SYMPTOMS</vt:lpstr>
      <vt:lpstr>        RESPIRATORY         SYSTEM</vt:lpstr>
      <vt:lpstr>  PRESENTING SYMPTOMS</vt:lpstr>
      <vt:lpstr>  COUGH</vt:lpstr>
      <vt:lpstr>COUGH</vt:lpstr>
      <vt:lpstr>COUGH</vt:lpstr>
      <vt:lpstr>PowerPoint Presentation</vt:lpstr>
      <vt:lpstr>2) CHARACTER</vt:lpstr>
      <vt:lpstr>PowerPoint Presentation</vt:lpstr>
      <vt:lpstr>  HEMOPTYSIS</vt:lpstr>
      <vt:lpstr>B) HEMOPTYSIS</vt:lpstr>
      <vt:lpstr>HEMOPTYSIS / HEMETEMSIS / EPISTAXIS</vt:lpstr>
      <vt:lpstr>CAUSES</vt:lpstr>
      <vt:lpstr>  DYSPNEA</vt:lpstr>
      <vt:lpstr>C) DYSPNEA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CAUSES OF DYSPNEA</vt:lpstr>
      <vt:lpstr>  WHEEZE</vt:lpstr>
      <vt:lpstr>E ) WHEEZE</vt:lpstr>
      <vt:lpstr>    CARDIOVASCULAR       SYSTEM</vt:lpstr>
      <vt:lpstr>PRESENTING SYMPTOMS</vt:lpstr>
      <vt:lpstr>CHEST PAIN</vt:lpstr>
      <vt:lpstr>a) CHEST PAIN</vt:lpstr>
      <vt:lpstr>PowerPoint Presentation</vt:lpstr>
      <vt:lpstr>    ANKLE SWELLING</vt:lpstr>
      <vt:lpstr>c) ANKLE SWELLING</vt:lpstr>
      <vt:lpstr>PowerPoint Presentation</vt:lpstr>
      <vt:lpstr>          PALPITATIONS</vt:lpstr>
      <vt:lpstr>d) PALPITATIONS</vt:lpstr>
      <vt:lpstr>PowerPoint Presentation</vt:lpstr>
      <vt:lpstr>PowerPoint Presentation</vt:lpstr>
      <vt:lpstr>VERTICAL INTEGRATION</vt:lpstr>
      <vt:lpstr>RESPIRATORY SYSTEM </vt:lpstr>
      <vt:lpstr>PowerPoint Presentation</vt:lpstr>
      <vt:lpstr>PowerPoint Presentation</vt:lpstr>
      <vt:lpstr> ROUTINE LABS </vt:lpstr>
      <vt:lpstr>CVS</vt:lpstr>
      <vt:lpstr>PowerPoint Presentation</vt:lpstr>
      <vt:lpstr>BLOOD AND STOOL</vt:lpstr>
      <vt:lpstr>GIT AND LIVER</vt:lpstr>
      <vt:lpstr>CENTRAL NERVOUS SYSTEM</vt:lpstr>
      <vt:lpstr>ENDOCRINOLOGY </vt:lpstr>
      <vt:lpstr>PowerPoint Presentation</vt:lpstr>
      <vt:lpstr>RHEUMATOLOY </vt:lpstr>
      <vt:lpstr>CORE CONCEPT</vt:lpstr>
      <vt:lpstr>NEPHROLOGY  </vt:lpstr>
      <vt:lpstr>SELF DIRECTED INTEGRATION</vt:lpstr>
      <vt:lpstr>SELF DIRECTED INTEGRATION</vt:lpstr>
      <vt:lpstr>THANK  YOU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SYMPTOMATOLOGY OF MEDICINE</dc:title>
  <dc:creator>seema kanwal</dc:creator>
  <cp:lastModifiedBy>sohaib malik</cp:lastModifiedBy>
  <cp:revision>30</cp:revision>
  <dcterms:created xsi:type="dcterms:W3CDTF">2019-11-19T04:52:38Z</dcterms:created>
  <dcterms:modified xsi:type="dcterms:W3CDTF">2024-03-11T19:49:43Z</dcterms:modified>
</cp:coreProperties>
</file>