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9" r:id="rId1"/>
  </p:sldMasterIdLst>
  <p:sldIdLst>
    <p:sldId id="256" r:id="rId2"/>
    <p:sldId id="353" r:id="rId3"/>
    <p:sldId id="257" r:id="rId4"/>
    <p:sldId id="358" r:id="rId5"/>
    <p:sldId id="357" r:id="rId6"/>
    <p:sldId id="290" r:id="rId7"/>
    <p:sldId id="258" r:id="rId8"/>
    <p:sldId id="259" r:id="rId9"/>
    <p:sldId id="356" r:id="rId10"/>
    <p:sldId id="261" r:id="rId11"/>
    <p:sldId id="289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360" r:id="rId24"/>
    <p:sldId id="273" r:id="rId25"/>
    <p:sldId id="274" r:id="rId26"/>
    <p:sldId id="275" r:id="rId27"/>
    <p:sldId id="276" r:id="rId28"/>
    <p:sldId id="277" r:id="rId29"/>
    <p:sldId id="291" r:id="rId30"/>
    <p:sldId id="292" r:id="rId31"/>
    <p:sldId id="355" r:id="rId32"/>
    <p:sldId id="293" r:id="rId33"/>
    <p:sldId id="294" r:id="rId34"/>
    <p:sldId id="295" r:id="rId35"/>
    <p:sldId id="296" r:id="rId36"/>
    <p:sldId id="359" r:id="rId37"/>
    <p:sldId id="284" r:id="rId38"/>
    <p:sldId id="285" r:id="rId39"/>
    <p:sldId id="286" r:id="rId40"/>
    <p:sldId id="287" r:id="rId41"/>
    <p:sldId id="288" r:id="rId42"/>
    <p:sldId id="28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2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3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36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3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22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1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9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6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2/10/2025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063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9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138" y="2514601"/>
            <a:ext cx="8160969" cy="1653698"/>
          </a:xfrm>
        </p:spPr>
        <p:txBody>
          <a:bodyPr>
            <a:normAutofit/>
          </a:bodyPr>
          <a:lstStyle/>
          <a:p>
            <a:r>
              <a:rPr lang="en-US" sz="4800" b="1" dirty="0"/>
              <a:t>The different faces of hepatitis: types, causes and complications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2000" b="1" dirty="0"/>
              <a:t>Dr. Aqsa Naseer</a:t>
            </a:r>
          </a:p>
          <a:p>
            <a:pPr algn="r"/>
            <a:r>
              <a:rPr lang="en-US" sz="2000" b="1" dirty="0"/>
              <a:t>Senior Registrar </a:t>
            </a:r>
          </a:p>
          <a:p>
            <a:pPr algn="r"/>
            <a:r>
              <a:rPr lang="en-US" sz="2000" b="1" dirty="0"/>
              <a:t>Gastroenterology HFH , Rawalpindi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913" y="441238"/>
            <a:ext cx="3338285" cy="2073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4349705"/>
            <a:ext cx="2666321" cy="21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69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93" y="618519"/>
            <a:ext cx="9214318" cy="1040465"/>
          </a:xfrm>
        </p:spPr>
        <p:txBody>
          <a:bodyPr>
            <a:normAutofit/>
          </a:bodyPr>
          <a:lstStyle/>
          <a:p>
            <a:r>
              <a:rPr lang="en-US" b="1" dirty="0"/>
              <a:t>   Complications: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93" y="1658983"/>
            <a:ext cx="8834908" cy="413221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Acute viral hepatitis:           Chronic viral Hepatitis:</a:t>
            </a:r>
          </a:p>
          <a:p>
            <a:r>
              <a:rPr lang="en-US" dirty="0"/>
              <a:t>Acute liver failure                                    Liver cirrhosis</a:t>
            </a:r>
          </a:p>
          <a:p>
            <a:r>
              <a:rPr lang="en-US" dirty="0"/>
              <a:t>Cholestatic hepatitis                              Hepatocellular Cancer</a:t>
            </a:r>
          </a:p>
          <a:p>
            <a:r>
              <a:rPr lang="en-US" dirty="0"/>
              <a:t>Relapsing hepatitis</a:t>
            </a:r>
          </a:p>
          <a:p>
            <a:r>
              <a:rPr lang="en-US" dirty="0"/>
              <a:t>Chronic liver disease</a:t>
            </a:r>
          </a:p>
          <a:p>
            <a:r>
              <a:rPr lang="en-US" dirty="0"/>
              <a:t>Aplastic anemia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487" y="3463037"/>
            <a:ext cx="4018209" cy="270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13" y="1757173"/>
            <a:ext cx="6971763" cy="42386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C1BC3B-57C8-AA6F-B8B3-271FE398A112}"/>
              </a:ext>
            </a:extLst>
          </p:cNvPr>
          <p:cNvSpPr/>
          <p:nvPr/>
        </p:nvSpPr>
        <p:spPr>
          <a:xfrm>
            <a:off x="2335641" y="191782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60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2587" y="618519"/>
            <a:ext cx="9905998" cy="1158031"/>
          </a:xfrm>
        </p:spPr>
        <p:txBody>
          <a:bodyPr/>
          <a:lstStyle/>
          <a:p>
            <a:r>
              <a:rPr lang="en-US" dirty="0"/>
              <a:t>                             </a:t>
            </a:r>
            <a:r>
              <a:rPr lang="en-US" sz="4000" b="1" dirty="0"/>
              <a:t>Hepatitis 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1776549"/>
            <a:ext cx="8603087" cy="463713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Hepatitis A (infectious hepatitis or epidemic jaundice) is an acute infectious disease caused by Hepatitis A virus (HAV).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Presentation</a:t>
            </a:r>
            <a:r>
              <a:rPr lang="en-US" dirty="0"/>
              <a:t>: non-specific symptoms such as fever, chills, headache, fatigue, generalized weakness and aches and pains, followed by anorexia, nausea, vomiting, dark urine and jaundice.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disease is benign with complete recovery in several weeks, chronic infection does not occurs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AGENT: The causative agent, the hepatitis A virus, is an enterovirus of the Picornaviridae family. It multiplies only in hepatocytes.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39CFA2-0885-8CA6-B258-D54712BDE23B}"/>
              </a:ext>
            </a:extLst>
          </p:cNvPr>
          <p:cNvSpPr/>
          <p:nvPr/>
        </p:nvSpPr>
        <p:spPr>
          <a:xfrm>
            <a:off x="2335641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83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1" y="888275"/>
            <a:ext cx="8345511" cy="5309325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b="1" dirty="0"/>
              <a:t>RESERVOIR OF INFECTION</a:t>
            </a:r>
            <a:r>
              <a:rPr lang="en-US" dirty="0"/>
              <a:t>: The human cases are the only reservoir of infection. </a:t>
            </a:r>
          </a:p>
          <a:p>
            <a:r>
              <a:rPr lang="en-US" dirty="0"/>
              <a:t> </a:t>
            </a:r>
            <a:r>
              <a:rPr lang="en-US" b="1" dirty="0"/>
              <a:t>PERIOD OF INFECTIVITY </a:t>
            </a:r>
            <a:r>
              <a:rPr lang="en-US" dirty="0"/>
              <a:t>: The risk of transmitting HAV is greatest from 2 weeks before to 1 week after the onset of jaundice. </a:t>
            </a:r>
          </a:p>
          <a:p>
            <a:r>
              <a:rPr lang="en-US" b="1" dirty="0"/>
              <a:t>Mode of transmission</a:t>
            </a:r>
            <a:r>
              <a:rPr lang="en-US" dirty="0"/>
              <a:t>: feco-oral route, by contaminated food or milk</a:t>
            </a:r>
          </a:p>
          <a:p>
            <a:r>
              <a:rPr lang="en-US" dirty="0"/>
              <a:t>Host factors a) AGE: Infection with HAV is more frequent among children than in adults. However, people from all ages may be infected if susceptible. b) SEX: Both sexes are equally susceptible. c) IMMUNITY: Immunity after attack probably lasts for life. </a:t>
            </a:r>
          </a:p>
          <a:p>
            <a:r>
              <a:rPr lang="en-US" b="1" dirty="0"/>
              <a:t>Incubation period</a:t>
            </a:r>
            <a:r>
              <a:rPr lang="en-US" dirty="0"/>
              <a:t>: 2-7 weeks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4BE746-A932-5F61-9FB4-B9CC0B4E6B34}"/>
              </a:ext>
            </a:extLst>
          </p:cNvPr>
          <p:cNvSpPr/>
          <p:nvPr/>
        </p:nvSpPr>
        <p:spPr>
          <a:xfrm>
            <a:off x="2138418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6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433138"/>
            <a:ext cx="8281115" cy="62289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Diagnosis:</a:t>
            </a:r>
          </a:p>
          <a:p>
            <a:r>
              <a:rPr lang="en-US" b="1" dirty="0">
                <a:solidFill>
                  <a:srgbClr val="FF0000"/>
                </a:solidFill>
              </a:rPr>
              <a:t>Biochemical</a:t>
            </a:r>
            <a:r>
              <a:rPr lang="en-US" b="1" dirty="0"/>
              <a:t>; </a:t>
            </a:r>
            <a:r>
              <a:rPr lang="en-US" dirty="0"/>
              <a:t>A hepatocellular pattern of LFTs develops, with serum transaminases typically between 200 and 2000 U/L in an acute infection (usually lower and fluctuating in chronic infections). The plasma bilirubin reflects the degree of liver damage. The ALP rarely exceeds twice the upper limit of normal </a:t>
            </a:r>
          </a:p>
          <a:p>
            <a:r>
              <a:rPr lang="en-US" dirty="0">
                <a:solidFill>
                  <a:srgbClr val="FF0000"/>
                </a:solidFill>
              </a:rPr>
              <a:t>Serological</a:t>
            </a:r>
            <a:r>
              <a:rPr lang="en-US" dirty="0"/>
              <a:t>: Anti HAV of IgM type</a:t>
            </a:r>
          </a:p>
          <a:p>
            <a:r>
              <a:rPr lang="en-US" b="1" dirty="0"/>
              <a:t>Treatment</a:t>
            </a:r>
            <a:r>
              <a:rPr lang="en-US" dirty="0"/>
              <a:t>: supportive, high calorie low fat diet, bed rest , plenty of fluids, antiemetic's</a:t>
            </a:r>
          </a:p>
          <a:p>
            <a:r>
              <a:rPr lang="en-US" b="1" dirty="0"/>
              <a:t>Prevention</a:t>
            </a:r>
            <a:r>
              <a:rPr lang="en-US" dirty="0"/>
              <a:t>: improving hygiene and overcrowding</a:t>
            </a:r>
          </a:p>
          <a:p>
            <a:r>
              <a:rPr lang="en-US" b="1" dirty="0"/>
              <a:t>Active immunity</a:t>
            </a:r>
            <a:r>
              <a:rPr lang="en-US" dirty="0"/>
              <a:t>: by inactivated virus vaccine</a:t>
            </a:r>
          </a:p>
          <a:p>
            <a:r>
              <a:rPr lang="en-US" b="1" dirty="0"/>
              <a:t>Passive immunization</a:t>
            </a:r>
            <a:r>
              <a:rPr lang="en-US" dirty="0"/>
              <a:t>: immune serum globulin soon after exposure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51F9F8-4B5E-2D26-8A81-43A61AA51189}"/>
              </a:ext>
            </a:extLst>
          </p:cNvPr>
          <p:cNvSpPr/>
          <p:nvPr/>
        </p:nvSpPr>
        <p:spPr>
          <a:xfrm>
            <a:off x="2308747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9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2587" y="618519"/>
            <a:ext cx="9905998" cy="97515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Hepatitis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593668"/>
            <a:ext cx="8512935" cy="526433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An acute systemic infection with major pathology in the liver, caused by hepatitis B virus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acute illness causes liver inflammation, vomiting, jaundice, and, rarely, death. Chronic hepatitis B may eventually cause cirrhosis and liver cancer. Hepatitis B is endemic throughout the world, especially in tropical &amp; developing countries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AGENT</a:t>
            </a:r>
            <a:r>
              <a:rPr lang="en-US" dirty="0"/>
              <a:t>: Hepatitis B Virus (HBV) -It is a complex, 42 nm double-shelled DNA virus originally known as ―Dane Particle. It replicates in liver cell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</a:rPr>
              <a:t>RESERVOIR OF INFECTION </a:t>
            </a:r>
            <a:r>
              <a:rPr lang="en-US" dirty="0"/>
              <a:t>: -Men is the only reservoir of infection which can be spread either from carriers or from cases.  Infective material: -Contaminated blood is the main source, -Virus has been found in body secretion such as saliva, vaginal secretion &amp; Semen in infected material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2692CF-2130-F197-D191-F17C28C7AAA0}"/>
              </a:ext>
            </a:extLst>
          </p:cNvPr>
          <p:cNvSpPr/>
          <p:nvPr/>
        </p:nvSpPr>
        <p:spPr>
          <a:xfrm>
            <a:off x="2290817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9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783772"/>
            <a:ext cx="8100850" cy="546462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Acute hepatitis B : </a:t>
            </a:r>
          </a:p>
          <a:p>
            <a:r>
              <a:rPr lang="en-US" dirty="0"/>
              <a:t>90% resolve by themselves; &lt;1% develop fulminant hepatic failure.: Perinatal -1% Childhood -10%(1-5 yr. age) Late infection -30%(&gt;5 yr. age) –</a:t>
            </a:r>
          </a:p>
          <a:p>
            <a:r>
              <a:rPr lang="en-US" dirty="0"/>
              <a:t>Chronic hepatitis B 2-10% progress to chronic state.  Perinatal -95% Childhood -80% After 5 yr. of age -5-10%</a:t>
            </a:r>
          </a:p>
          <a:p>
            <a:r>
              <a:rPr lang="en-US" b="1" dirty="0"/>
              <a:t>Modes of Transmission</a:t>
            </a:r>
            <a:r>
              <a:rPr lang="en-US" dirty="0"/>
              <a:t>: Injection drug use , Infected unscreened blood products, Tattoos/acupuncture needles, Sexual transmission, Close living quarters/playground play as a toddler , vertical transmission from HbsAg positive mother</a:t>
            </a:r>
          </a:p>
          <a:p>
            <a:r>
              <a:rPr lang="en-US" dirty="0"/>
              <a:t> </a:t>
            </a:r>
            <a:r>
              <a:rPr lang="en-US" b="1" dirty="0"/>
              <a:t>Humoral and cellular response</a:t>
            </a:r>
            <a:r>
              <a:rPr lang="en-US" dirty="0"/>
              <a:t>: -HBV has 3 distinct antigen: </a:t>
            </a:r>
            <a:r>
              <a:rPr lang="en-US" dirty="0" err="1"/>
              <a:t>i</a:t>
            </a:r>
            <a:r>
              <a:rPr lang="en-US" dirty="0"/>
              <a:t>. HBsAg, also known as ―Australian antigen, ii. HBcAg  (core antigen) iii. HBeAg envelope antigen. They stimulate production of corresponding antibody.</a:t>
            </a:r>
          </a:p>
          <a:p>
            <a:r>
              <a:rPr lang="en-US" dirty="0"/>
              <a:t> </a:t>
            </a:r>
            <a:r>
              <a:rPr lang="en-US" b="1" dirty="0"/>
              <a:t>Incubation Period </a:t>
            </a:r>
            <a:r>
              <a:rPr lang="en-US" dirty="0"/>
              <a:t>:4-20 weeks (usually 60-90 days)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37EBB7-B6BD-B371-0EF0-1EA46D0F6114}"/>
              </a:ext>
            </a:extLst>
          </p:cNvPr>
          <p:cNvSpPr/>
          <p:nvPr/>
        </p:nvSpPr>
        <p:spPr>
          <a:xfrm>
            <a:off x="2479076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77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362857"/>
            <a:ext cx="8306912" cy="6371773"/>
          </a:xfrm>
        </p:spPr>
        <p:txBody>
          <a:bodyPr>
            <a:normAutofit fontScale="92500" lnSpcReduction="10000"/>
          </a:bodyPr>
          <a:lstStyle/>
          <a:p>
            <a:endParaRPr lang="en-US" b="1" dirty="0"/>
          </a:p>
          <a:p>
            <a:r>
              <a:rPr lang="en-US" b="1" dirty="0"/>
              <a:t>Diagnosis:</a:t>
            </a:r>
          </a:p>
          <a:p>
            <a:pPr marL="0" indent="0">
              <a:buNone/>
            </a:pPr>
            <a:r>
              <a:rPr lang="en-US" dirty="0"/>
              <a:t>          Liver function test</a:t>
            </a:r>
          </a:p>
          <a:p>
            <a:pPr marL="0" indent="0">
              <a:buNone/>
            </a:pPr>
            <a:r>
              <a:rPr lang="en-US" dirty="0"/>
              <a:t>          HBV DNA PCR</a:t>
            </a:r>
          </a:p>
          <a:p>
            <a:pPr marL="0" indent="0">
              <a:buNone/>
            </a:pPr>
            <a:r>
              <a:rPr lang="en-US" dirty="0"/>
              <a:t>          Liver biopsy: to determine grade and stage of fibrosis </a:t>
            </a:r>
          </a:p>
          <a:p>
            <a:pPr marL="0" indent="0">
              <a:buNone/>
            </a:pPr>
            <a:r>
              <a:rPr lang="en-US" dirty="0"/>
              <a:t>          Serology</a:t>
            </a:r>
          </a:p>
          <a:p>
            <a:r>
              <a:rPr lang="en-US" dirty="0">
                <a:solidFill>
                  <a:srgbClr val="FF0000"/>
                </a:solidFill>
              </a:rPr>
              <a:t>1) HBsAg </a:t>
            </a:r>
            <a:r>
              <a:rPr lang="en-US" dirty="0"/>
              <a:t>:- It is the first marker to appear in blood after infection. </a:t>
            </a:r>
          </a:p>
          <a:p>
            <a:r>
              <a:rPr lang="en-US" dirty="0">
                <a:solidFill>
                  <a:srgbClr val="FF0000"/>
                </a:solidFill>
              </a:rPr>
              <a:t>2) Anti-HBs(</a:t>
            </a:r>
            <a:r>
              <a:rPr lang="en-US" dirty="0" err="1">
                <a:solidFill>
                  <a:srgbClr val="FF0000"/>
                </a:solidFill>
              </a:rPr>
              <a:t>HBsAb</a:t>
            </a:r>
            <a:r>
              <a:rPr lang="en-US" dirty="0">
                <a:solidFill>
                  <a:srgbClr val="FF0000"/>
                </a:solidFill>
              </a:rPr>
              <a:t>) </a:t>
            </a:r>
            <a:r>
              <a:rPr lang="en-US" dirty="0"/>
              <a:t>:-Disappearance of HBsAg and the appearance of anti-HBs signals recovery from HBV infection, non-infectivity. </a:t>
            </a:r>
          </a:p>
          <a:p>
            <a:r>
              <a:rPr lang="en-US" dirty="0">
                <a:solidFill>
                  <a:srgbClr val="FF0000"/>
                </a:solidFill>
              </a:rPr>
              <a:t>3) Anti-</a:t>
            </a:r>
            <a:r>
              <a:rPr lang="en-US" dirty="0" err="1">
                <a:solidFill>
                  <a:srgbClr val="FF0000"/>
                </a:solidFill>
              </a:rPr>
              <a:t>HBc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:- IgM anti-</a:t>
            </a:r>
            <a:r>
              <a:rPr lang="en-US" dirty="0" err="1"/>
              <a:t>HBc</a:t>
            </a:r>
            <a:r>
              <a:rPr lang="en-US" dirty="0"/>
              <a:t> appears shortly after HBsAg is detect (HBcAg alone dose not appear in serum) IgM-</a:t>
            </a:r>
            <a:r>
              <a:rPr lang="en-US" dirty="0" err="1"/>
              <a:t>HBc</a:t>
            </a:r>
            <a:r>
              <a:rPr lang="en-US" dirty="0"/>
              <a:t> may also or can persist for 3-6 months or longer. IgG-</a:t>
            </a:r>
            <a:r>
              <a:rPr lang="en-US" dirty="0" err="1"/>
              <a:t>HBc</a:t>
            </a:r>
            <a:r>
              <a:rPr lang="en-US" dirty="0"/>
              <a:t> also appear during acute hepatitis B but persist indefinitely. </a:t>
            </a:r>
          </a:p>
          <a:p>
            <a:r>
              <a:rPr lang="en-US" dirty="0">
                <a:solidFill>
                  <a:srgbClr val="FF0000"/>
                </a:solidFill>
              </a:rPr>
              <a:t>4) HBeAg </a:t>
            </a:r>
            <a:r>
              <a:rPr lang="en-US" dirty="0"/>
              <a:t>:- HBeAg appear in blood concurrently with HBsAg, or soon afterwards. HBeAg indicate viral replication and infectivity. Persistence of HBeAg in serum beyond 3 month indicate an increased like hood of chronic hepatitis 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449774-2720-447B-351D-A1BEED7D74C2}"/>
              </a:ext>
            </a:extLst>
          </p:cNvPr>
          <p:cNvSpPr/>
          <p:nvPr/>
        </p:nvSpPr>
        <p:spPr>
          <a:xfrm>
            <a:off x="2362534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819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705395"/>
            <a:ext cx="8203842" cy="5826035"/>
          </a:xfrm>
        </p:spPr>
        <p:txBody>
          <a:bodyPr>
            <a:noAutofit/>
          </a:bodyPr>
          <a:lstStyle/>
          <a:p>
            <a:r>
              <a:rPr lang="en-US" sz="2800" b="1" dirty="0"/>
              <a:t>Treatment</a:t>
            </a:r>
          </a:p>
          <a:p>
            <a:pPr marL="0" indent="0">
              <a:buNone/>
            </a:pPr>
            <a:r>
              <a:rPr lang="en-US" sz="2000" b="1" dirty="0"/>
              <a:t> Acute hepatitis B </a:t>
            </a:r>
          </a:p>
          <a:p>
            <a:pPr marL="0" indent="0">
              <a:buNone/>
            </a:pPr>
            <a:r>
              <a:rPr lang="en-US" sz="2000" dirty="0"/>
              <a:t>Treatment is supportive with monitoring for acute liver failure, which occurs in less than 1% of cases. Full recovery occurs in 90–95% of adults following acute HBV infection. The remaining 5–10% develop a chronic hepatitis B infection that usually continues for life.</a:t>
            </a:r>
          </a:p>
          <a:p>
            <a:pPr marL="0" indent="0">
              <a:buNone/>
            </a:pPr>
            <a:r>
              <a:rPr lang="en-US" sz="2000" b="1" dirty="0"/>
              <a:t>CHRONIC HEPATITIS B:</a:t>
            </a:r>
          </a:p>
          <a:p>
            <a:pPr marL="0" indent="0">
              <a:buNone/>
            </a:pPr>
            <a:r>
              <a:rPr lang="en-US" sz="2000" dirty="0"/>
              <a:t>The goals of treatment are HBeAg seroconversion, reduction in HBV-DNA and normalization of the LFTs. </a:t>
            </a:r>
          </a:p>
          <a:p>
            <a:pPr marL="0" indent="0">
              <a:buNone/>
            </a:pPr>
            <a:r>
              <a:rPr lang="en-US" sz="2000" dirty="0"/>
              <a:t>The indication for treatment is a high viral load in the presence of active hepatitis, as demonstrated by elevated serum transaminases and/or histological evidence of inflammation and fibrosis. </a:t>
            </a:r>
            <a:br>
              <a:rPr lang="en-US" sz="2000" dirty="0"/>
            </a:br>
            <a:r>
              <a:rPr lang="en-US" sz="2000" dirty="0"/>
              <a:t> </a:t>
            </a:r>
            <a:r>
              <a:rPr lang="en-US" sz="2000" b="1" dirty="0"/>
              <a:t>Drugs: </a:t>
            </a:r>
          </a:p>
          <a:p>
            <a:pPr marL="0" indent="0">
              <a:buNone/>
            </a:pPr>
            <a:r>
              <a:rPr lang="en-US" sz="2000" dirty="0"/>
              <a:t>Direct acting nucleotide analogue: Lamivudine, tenofovir, Entecavir, adefovir </a:t>
            </a:r>
          </a:p>
          <a:p>
            <a:pPr marL="0" indent="0">
              <a:buNone/>
            </a:pPr>
            <a:r>
              <a:rPr lang="en-US" sz="2000" dirty="0"/>
              <a:t>Pegylated Interferon –a in children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2372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018904"/>
            <a:ext cx="8036456" cy="5229496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/>
              <a:t>Prevention</a:t>
            </a:r>
          </a:p>
          <a:p>
            <a:r>
              <a:rPr lang="en-US" b="1" dirty="0"/>
              <a:t>Active Immunization:</a:t>
            </a:r>
          </a:p>
          <a:p>
            <a:pPr marL="0" indent="0">
              <a:buNone/>
            </a:pPr>
            <a:r>
              <a:rPr lang="en-US" dirty="0"/>
              <a:t>    Recombinant vaccine (Engerix) containing HbsAg, scheduled at 0,1 and 6 months to at risk individuals</a:t>
            </a:r>
          </a:p>
          <a:p>
            <a:r>
              <a:rPr lang="en-US" b="1" dirty="0"/>
              <a:t>Passive Immunization: </a:t>
            </a:r>
          </a:p>
          <a:p>
            <a:pPr marL="0" indent="0">
              <a:buNone/>
            </a:pPr>
            <a:r>
              <a:rPr lang="en-US" dirty="0"/>
              <a:t>Hepatitis B immunoglobulin ( containing antiHbs). This should be given within 48 hours, or at almost a week, of exposure to infected blood in circumstances likely to cause infection (e.g. needle stick injury, contamination of cuts or mucous membranes). </a:t>
            </a:r>
          </a:p>
          <a:p>
            <a:pPr marL="0" indent="0">
              <a:buNone/>
            </a:pPr>
            <a:r>
              <a:rPr lang="en-US" dirty="0"/>
              <a:t>Vaccine can be given together with </a:t>
            </a:r>
            <a:r>
              <a:rPr lang="en-US" dirty="0" err="1"/>
              <a:t>HBIg</a:t>
            </a:r>
            <a:r>
              <a:rPr lang="en-US" dirty="0"/>
              <a:t> (active–passive immunization) </a:t>
            </a:r>
          </a:p>
          <a:p>
            <a:r>
              <a:rPr lang="en-US" dirty="0"/>
              <a:t>Neonates born to hepatitis B-infected mothers should be</a:t>
            </a:r>
            <a:br>
              <a:rPr lang="en-US" dirty="0"/>
            </a:br>
            <a:r>
              <a:rPr lang="en-US" dirty="0"/>
              <a:t>immunized at birth and given immunoglobulin. Hepatitis B serology should then be checked at 12 months of age.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48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">
            <a:extLst>
              <a:ext uri="{FF2B5EF4-FFF2-40B4-BE49-F238E27FC236}">
                <a16:creationId xmlns:a16="http://schemas.microsoft.com/office/drawing/2014/main" id="{847EC3B7-3E70-2A04-5A99-9ADCA305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2" y="985840"/>
            <a:ext cx="8299654" cy="491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4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7889" y="452718"/>
            <a:ext cx="9404723" cy="11670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Hepatitis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1407887"/>
            <a:ext cx="8701008" cy="484051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Hepatitis C is an infectious disease affecting primarily the liver, caused by the hepatitis C virus (HCV).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infection is often asymptomatic, but chronic infection can lead to scarring of the liver and ultimately to cirrhosis, which is generally apparent after many years.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It is estimated that 150–200 million people, or ~3% of the world's population, are living with chronic hepatitis C. About 50 to 80 % of patients progress to chronic hepatitis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HCV is a 50-60 nm virus with a linear, single stranded RNA genome, It is a member of the Hepacivirus genus in the family Flaviviridae.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Incubation period </a:t>
            </a:r>
            <a:r>
              <a:rPr lang="en-US" dirty="0"/>
              <a:t>: 2-26 weeks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2AF01-DEF4-8E4B-59CB-BDCA26DBE61C}"/>
              </a:ext>
            </a:extLst>
          </p:cNvPr>
          <p:cNvSpPr/>
          <p:nvPr/>
        </p:nvSpPr>
        <p:spPr>
          <a:xfrm>
            <a:off x="2165312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245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640081"/>
            <a:ext cx="8216721" cy="6326777"/>
          </a:xfrm>
        </p:spPr>
        <p:txBody>
          <a:bodyPr>
            <a:normAutofit/>
          </a:bodyPr>
          <a:lstStyle/>
          <a:p>
            <a:r>
              <a:rPr lang="en-US" sz="2800" b="1" dirty="0"/>
              <a:t>Mode of Transmission :</a:t>
            </a:r>
          </a:p>
          <a:p>
            <a:r>
              <a:rPr lang="en-US" sz="2000" dirty="0"/>
              <a:t> Intravenous Drug Use , Healthcare Exposure: Blood Transfusion, transfusion of Blood products,</a:t>
            </a:r>
          </a:p>
          <a:p>
            <a:r>
              <a:rPr lang="en-US" sz="2000" dirty="0"/>
              <a:t> Organ Transplant without HCV screening carry significant risk of infection.  Hemodialysis ,</a:t>
            </a:r>
          </a:p>
          <a:p>
            <a:r>
              <a:rPr lang="en-US" sz="2000" dirty="0"/>
              <a:t>Accidental injuries with needles/sharps(3%) .Sexual/household exposure to anti-HCV-positive contact ,Multiple sex partners .</a:t>
            </a:r>
          </a:p>
          <a:p>
            <a:r>
              <a:rPr lang="en-US" sz="2000" dirty="0"/>
              <a:t> Vertical Transmission: Vertical transmission of hepatitis C from an infected mother to her child (3%)</a:t>
            </a:r>
          </a:p>
          <a:p>
            <a:pPr marL="0" indent="0">
              <a:buNone/>
            </a:pPr>
            <a:r>
              <a:rPr lang="en-US" sz="2800" b="1" dirty="0"/>
              <a:t>Diagnosis:</a:t>
            </a:r>
          </a:p>
          <a:p>
            <a:r>
              <a:rPr lang="en-US" sz="2000" dirty="0"/>
              <a:t>LFTs may be normal or show fluctuating serum transaminases</a:t>
            </a:r>
            <a:br>
              <a:rPr lang="en-US" sz="2000" dirty="0"/>
            </a:br>
            <a:r>
              <a:rPr lang="en-US" sz="2000" dirty="0"/>
              <a:t>between 50 and 200 U/L. </a:t>
            </a:r>
          </a:p>
          <a:p>
            <a:r>
              <a:rPr lang="en-US" sz="2000" dirty="0"/>
              <a:t>Anti HCV antibodies ; takes 4 weeks to appear in serum and persist in body after viral clearance</a:t>
            </a:r>
          </a:p>
          <a:p>
            <a:r>
              <a:rPr lang="en-US" sz="2000" dirty="0"/>
              <a:t>PCR for HCV RNA</a:t>
            </a:r>
          </a:p>
          <a:p>
            <a:r>
              <a:rPr lang="en-US" sz="2000" dirty="0"/>
              <a:t>Liver Biopsy: to stage fibrosis in chronic infection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07AE22-AD35-AAE5-1284-FAF89BFC8208}"/>
              </a:ext>
            </a:extLst>
          </p:cNvPr>
          <p:cNvSpPr/>
          <p:nvPr/>
        </p:nvSpPr>
        <p:spPr>
          <a:xfrm>
            <a:off x="2362534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7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711201"/>
            <a:ext cx="7688688" cy="584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Treatment:</a:t>
            </a:r>
          </a:p>
          <a:p>
            <a:r>
              <a:rPr lang="en-US" dirty="0"/>
              <a:t>Direct acting antiviral agents ; protease inhibitors, nucleoside polymerase inhibitors ( sofosbuvir) And NS5A inhibitors ( daclatasvir, ledipasvir) given in combination</a:t>
            </a:r>
          </a:p>
          <a:p>
            <a:r>
              <a:rPr lang="en-US" dirty="0"/>
              <a:t>Sofosbuvir + velpatasvir + Ribavirin for 12 weeks</a:t>
            </a:r>
          </a:p>
          <a:p>
            <a:r>
              <a:rPr lang="en-US" dirty="0"/>
              <a:t>Liver transplantation : when complications of cirrhosis develop</a:t>
            </a:r>
          </a:p>
          <a:p>
            <a:pPr marL="0" indent="0">
              <a:buNone/>
            </a:pPr>
            <a:r>
              <a:rPr lang="en-US" sz="3200" b="1" dirty="0"/>
              <a:t>Prevention </a:t>
            </a:r>
          </a:p>
          <a:p>
            <a:r>
              <a:rPr lang="en-US" dirty="0"/>
              <a:t> Only General Prophylaxis, such as blood, tissue, organ screening, is possible. </a:t>
            </a:r>
          </a:p>
          <a:p>
            <a:r>
              <a:rPr lang="en-US" dirty="0"/>
              <a:t> No specific active or passive immunizing agent is available.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3A2F03-0478-3D53-C561-5F421720ECE7}"/>
              </a:ext>
            </a:extLst>
          </p:cNvPr>
          <p:cNvSpPr/>
          <p:nvPr/>
        </p:nvSpPr>
        <p:spPr>
          <a:xfrm>
            <a:off x="2362536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714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064EDA-AD1C-DCEC-87BC-038907F3E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4941" y="1188955"/>
            <a:ext cx="4174715" cy="530321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B493DE2-D010-D1A1-A329-5B85CF104586}"/>
              </a:ext>
            </a:extLst>
          </p:cNvPr>
          <p:cNvSpPr/>
          <p:nvPr/>
        </p:nvSpPr>
        <p:spPr>
          <a:xfrm>
            <a:off x="2353600" y="205553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RESEARCH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60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7889" y="452718"/>
            <a:ext cx="9404723" cy="955168"/>
          </a:xfrm>
        </p:spPr>
        <p:txBody>
          <a:bodyPr/>
          <a:lstStyle/>
          <a:p>
            <a:pPr algn="ctr"/>
            <a:r>
              <a:rPr lang="en-US" b="1" dirty="0"/>
              <a:t>HEPATITIS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003" y="1407886"/>
            <a:ext cx="7984901" cy="545011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  </a:t>
            </a:r>
            <a:r>
              <a:rPr lang="en-US" dirty="0"/>
              <a:t>classified as Hepatitis delta virus, is a disease caused by a small circular enveloped RNA virus. HDV is considered to be a sub viral satellite because it can propagate only in the presence of the hepatitis B virus (HBV).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RNA VIRUS 36-38nm particle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Incubation period</a:t>
            </a:r>
            <a:r>
              <a:rPr lang="en-US" dirty="0"/>
              <a:t>: 6-9 weeks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Modes of transmission</a:t>
            </a:r>
            <a:r>
              <a:rPr lang="en-US" dirty="0"/>
              <a:t>:  The primary route of Transmission are believed to be similar to those of HBV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b="1" dirty="0"/>
              <a:t>Clinical Features </a:t>
            </a:r>
            <a:r>
              <a:rPr lang="en-US" dirty="0"/>
              <a:t>: Infection is dependent on HBV replication, as HBV provides an HBsAg envelop for HDV.  Two types of infection are recognized, coinfection and superinfection.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A09A1-E98D-0330-595F-65D5B933FDD3}"/>
              </a:ext>
            </a:extLst>
          </p:cNvPr>
          <p:cNvSpPr/>
          <p:nvPr/>
        </p:nvSpPr>
        <p:spPr>
          <a:xfrm>
            <a:off x="2138417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20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378857"/>
            <a:ext cx="7869030" cy="48695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Coinfection, delta and HBV are transmitted together at the same time. </a:t>
            </a:r>
          </a:p>
          <a:p>
            <a:r>
              <a:rPr lang="en-US" dirty="0"/>
              <a:t>In Superinfection, delta infection occurs in a person already harboring HBV.</a:t>
            </a:r>
          </a:p>
          <a:p>
            <a:pPr marL="0" indent="0">
              <a:buNone/>
            </a:pPr>
            <a:r>
              <a:rPr lang="en-US" sz="2800" b="1" dirty="0"/>
              <a:t>Diagnosis</a:t>
            </a:r>
          </a:p>
          <a:p>
            <a:r>
              <a:rPr lang="en-US" dirty="0"/>
              <a:t>Anti HDV antibodies IgM and IgG type</a:t>
            </a:r>
          </a:p>
          <a:p>
            <a:r>
              <a:rPr lang="en-US" dirty="0"/>
              <a:t>HDV RNA</a:t>
            </a:r>
          </a:p>
          <a:p>
            <a:endParaRPr lang="en-US" dirty="0"/>
          </a:p>
          <a:p>
            <a:r>
              <a:rPr lang="en-US" b="1" dirty="0"/>
              <a:t>Management:</a:t>
            </a:r>
          </a:p>
          <a:p>
            <a:r>
              <a:rPr lang="en-US" dirty="0"/>
              <a:t>Treatment of hepatitis B Prevents Hepatitis D</a:t>
            </a:r>
          </a:p>
          <a:p>
            <a:r>
              <a:rPr lang="en-US" dirty="0"/>
              <a:t>Chronic hepatitis D: Peg interferon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682468-B237-0F08-287C-8D41665ADDB4}"/>
              </a:ext>
            </a:extLst>
          </p:cNvPr>
          <p:cNvSpPr/>
          <p:nvPr/>
        </p:nvSpPr>
        <p:spPr>
          <a:xfrm>
            <a:off x="2505971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96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7889" y="452719"/>
            <a:ext cx="9404723" cy="1143853"/>
          </a:xfrm>
        </p:spPr>
        <p:txBody>
          <a:bodyPr/>
          <a:lstStyle/>
          <a:p>
            <a:pPr algn="ctr"/>
            <a:r>
              <a:rPr lang="en-US" b="1" dirty="0"/>
              <a:t>HEPATITIS 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596572"/>
            <a:ext cx="8049296" cy="499291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Hepatitis E is caused by an RNA virus that is endemic in India and the Middle East.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Although Hepatitis E often causes an acute and self-limiting infection (in that it usually goes away by itself and the patient recover develops into an acute, severe liver disease, and is fatal in about 2% of all ) with low mortality rates.  It bears a high risk of developing chronic hepatitis in immunocompromised patients with substantial mortality rates.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In pregnant women the disease is more often severe and is associated with a clinical syndrome called fulminant hepatic failure.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9B3FA-9A2E-63CE-D6EA-B09DEAFD1D6D}"/>
              </a:ext>
            </a:extLst>
          </p:cNvPr>
          <p:cNvSpPr/>
          <p:nvPr/>
        </p:nvSpPr>
        <p:spPr>
          <a:xfrm>
            <a:off x="2039806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17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364343"/>
            <a:ext cx="8113729" cy="4884057"/>
          </a:xfrm>
        </p:spPr>
        <p:txBody>
          <a:bodyPr>
            <a:normAutofit/>
          </a:bodyPr>
          <a:lstStyle/>
          <a:p>
            <a:r>
              <a:rPr lang="en-US" b="1" dirty="0"/>
              <a:t>Mode of transmission:  </a:t>
            </a:r>
          </a:p>
          <a:p>
            <a:r>
              <a:rPr lang="en-US" b="1" dirty="0"/>
              <a:t> </a:t>
            </a:r>
            <a:r>
              <a:rPr lang="en-US" dirty="0"/>
              <a:t>Disease is spread via the fecal–oral route or through contaminated food; the virus is commonly present in uncooked pig-liver sausage in southern France, and this may be a route of infection. </a:t>
            </a:r>
            <a:br>
              <a:rPr lang="en-US" dirty="0"/>
            </a:br>
            <a:r>
              <a:rPr lang="en-US" dirty="0"/>
              <a:t>Incubation Period: 3-8 weeks</a:t>
            </a:r>
          </a:p>
          <a:p>
            <a:r>
              <a:rPr lang="en-US" b="1" dirty="0"/>
              <a:t>Diagnosis:</a:t>
            </a:r>
          </a:p>
          <a:p>
            <a:pPr marL="0" indent="0">
              <a:buNone/>
            </a:pPr>
            <a:r>
              <a:rPr lang="en-US" dirty="0"/>
              <a:t>     Anti HEV antibodies of IgM and IgG type</a:t>
            </a:r>
          </a:p>
          <a:p>
            <a:r>
              <a:rPr lang="en-US" b="1" dirty="0"/>
              <a:t>Treatment</a:t>
            </a:r>
            <a:r>
              <a:rPr lang="en-US" dirty="0"/>
              <a:t>: supportive </a:t>
            </a:r>
          </a:p>
          <a:p>
            <a:r>
              <a:rPr lang="en-US" b="1" dirty="0"/>
              <a:t>Prevention: </a:t>
            </a:r>
            <a:r>
              <a:rPr lang="en-US" dirty="0"/>
              <a:t>Avoid drinking water of unknown purity, uncooked shellfish, and uncooked fruit/vegetables not peeled or prepared by traveler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6EA0B3-489E-1DD3-EF79-564CF84FD4D1}"/>
              </a:ext>
            </a:extLst>
          </p:cNvPr>
          <p:cNvSpPr/>
          <p:nvPr/>
        </p:nvSpPr>
        <p:spPr>
          <a:xfrm>
            <a:off x="2488041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2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607" y="667657"/>
            <a:ext cx="8525815" cy="58057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05D463-8260-5AAA-CF30-3AA66FC08109}"/>
              </a:ext>
            </a:extLst>
          </p:cNvPr>
          <p:cNvSpPr/>
          <p:nvPr/>
        </p:nvSpPr>
        <p:spPr>
          <a:xfrm>
            <a:off x="2201170" y="120062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02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Liver Cirrhosis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Cirrhosis is characterized by diffuse hepatic fibrosis and nodule</a:t>
            </a:r>
            <a:br>
              <a:rPr lang="en-US" dirty="0"/>
            </a:br>
            <a:r>
              <a:rPr lang="en-US" dirty="0"/>
              <a:t>formation. It can occur at any age, has significant morbidity and</a:t>
            </a:r>
            <a:br>
              <a:rPr lang="en-US" dirty="0"/>
            </a:br>
            <a:r>
              <a:rPr lang="en-US" dirty="0"/>
              <a:t>is an important cause of premature death. </a:t>
            </a:r>
          </a:p>
          <a:p>
            <a:r>
              <a:rPr lang="en-US" dirty="0"/>
              <a:t>It is the most common cause of portal hypertension and its complications. Worldwide, the most common causes are chronic viral hepatitis, prolonged excessive alcohol consumption and NAFLD but any condition</a:t>
            </a:r>
            <a:br>
              <a:rPr lang="en-US" dirty="0"/>
            </a:br>
            <a:r>
              <a:rPr lang="en-US" dirty="0"/>
              <a:t>leading to persistent or recurrent hepatocyte death may lead</a:t>
            </a:r>
            <a:br>
              <a:rPr lang="en-US" dirty="0"/>
            </a:br>
            <a:r>
              <a:rPr lang="en-US" dirty="0"/>
              <a:t>to cirrhosis </a:t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970B0-07BD-CA03-0BD9-B322E26EAE22}"/>
              </a:ext>
            </a:extLst>
          </p:cNvPr>
          <p:cNvSpPr/>
          <p:nvPr/>
        </p:nvSpPr>
        <p:spPr>
          <a:xfrm>
            <a:off x="2039806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7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the end of this lecture students of 3</a:t>
            </a:r>
            <a:r>
              <a:rPr lang="en-US" baseline="30000" dirty="0"/>
              <a:t>rd</a:t>
            </a:r>
            <a:r>
              <a:rPr lang="en-US" dirty="0"/>
              <a:t> year should be able to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Define Acute &amp; chronic hepatitis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Describe its Etiology, Clinical presentation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Diagnosis and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Know the methods of Prevention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Describe cirrhosis and its complications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228" y="4018153"/>
            <a:ext cx="3352741" cy="245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84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297" y="1905001"/>
            <a:ext cx="6138568" cy="40579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9F9A31-E0E0-676F-DF33-A895A9B3F294}"/>
              </a:ext>
            </a:extLst>
          </p:cNvPr>
          <p:cNvSpPr/>
          <p:nvPr/>
        </p:nvSpPr>
        <p:spPr>
          <a:xfrm>
            <a:off x="2254961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62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iver fibrosis: Pathophysiology and clinical implications - Berumen - 2021  - WIREs Mechanisms of Disease - Wiley Online Library">
            <a:extLst>
              <a:ext uri="{FF2B5EF4-FFF2-40B4-BE49-F238E27FC236}">
                <a16:creationId xmlns:a16="http://schemas.microsoft.com/office/drawing/2014/main" id="{8950C4EB-1902-C512-C3E8-A605469F7B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4514"/>
            <a:ext cx="8066087" cy="368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9736BF-8A13-E6D8-4060-6F95F1D1D27E}"/>
              </a:ext>
            </a:extLst>
          </p:cNvPr>
          <p:cNvSpPr/>
          <p:nvPr/>
        </p:nvSpPr>
        <p:spPr>
          <a:xfrm>
            <a:off x="2566146" y="644487"/>
            <a:ext cx="4973963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HORIZONTAL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0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649" y="1779655"/>
            <a:ext cx="5756856" cy="43638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2CA0961-4190-2424-DCA1-BA675002267C}"/>
              </a:ext>
            </a:extLst>
          </p:cNvPr>
          <p:cNvSpPr/>
          <p:nvPr/>
        </p:nvSpPr>
        <p:spPr>
          <a:xfrm>
            <a:off x="1600536" y="120063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0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21" y="1609859"/>
            <a:ext cx="8154791" cy="38591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F187358-0E1E-7BB1-326B-DE67F996F5E7}"/>
              </a:ext>
            </a:extLst>
          </p:cNvPr>
          <p:cNvSpPr/>
          <p:nvPr/>
        </p:nvSpPr>
        <p:spPr>
          <a:xfrm>
            <a:off x="2147383" y="604158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08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505" y="329124"/>
            <a:ext cx="7122016" cy="620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38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 Treatment of the underlying cause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  Maintenance of nutrition and treatment of complications, including ascites, hepatic encephalopathy, portal hypertension and varices.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 Once the diagnosis of cirrhosis is made, endoscopy should be performed to screen for </a:t>
            </a:r>
            <a:r>
              <a:rPr lang="en-US" sz="9600" dirty="0" err="1"/>
              <a:t>oesophageal</a:t>
            </a:r>
            <a:r>
              <a:rPr lang="en-US" sz="9600" dirty="0"/>
              <a:t> varices  and repeated every 2 years.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 As cirrhosis is associated with an increased risk of</a:t>
            </a:r>
            <a:br>
              <a:rPr lang="en-US" sz="9600" dirty="0"/>
            </a:br>
            <a:r>
              <a:rPr lang="en-US" sz="9600" dirty="0"/>
              <a:t>hepatocellular carcinoma, patients should be placed under</a:t>
            </a:r>
            <a:br>
              <a:rPr lang="en-US" sz="9600" dirty="0"/>
            </a:br>
            <a:r>
              <a:rPr lang="en-US" sz="9600" dirty="0"/>
              <a:t>regular surveillance for it with alpha </a:t>
            </a:r>
            <a:r>
              <a:rPr lang="en-US" sz="9600" dirty="0" err="1"/>
              <a:t>feto</a:t>
            </a:r>
            <a:r>
              <a:rPr lang="en-US" sz="9600" dirty="0"/>
              <a:t> protein levels and CT Scan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9600" dirty="0"/>
              <a:t> Chronic liver failure due to cirrhosis can also be treated by liver</a:t>
            </a:r>
            <a:br>
              <a:rPr lang="en-US" sz="9600" dirty="0"/>
            </a:br>
            <a:r>
              <a:rPr lang="en-US" sz="9600" dirty="0"/>
              <a:t>transplantation. </a:t>
            </a:r>
            <a:br>
              <a:rPr lang="en-US" sz="9600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577C6C-39C5-44BA-77A9-0861E666F190}"/>
              </a:ext>
            </a:extLst>
          </p:cNvPr>
          <p:cNvSpPr/>
          <p:nvPr/>
        </p:nvSpPr>
        <p:spPr>
          <a:xfrm>
            <a:off x="2479076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78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C859C-46D5-E207-A23B-BB77E7FB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AI in liver diseases</a:t>
            </a:r>
            <a:endParaRPr lang="en-PK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EA3E50-A32D-A3E4-D020-ACE03867A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6142" y="1816009"/>
            <a:ext cx="2305858" cy="469236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12B46-C6CE-2021-81A6-95EB9761A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86" y="1661515"/>
            <a:ext cx="2522747" cy="5133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693F8-B31B-D0E0-50DA-1C9060595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91" y="1661515"/>
            <a:ext cx="2510715" cy="51337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4AD6DA-CA8B-7476-4DE0-C6A5EDEF6B38}"/>
              </a:ext>
            </a:extLst>
          </p:cNvPr>
          <p:cNvSpPr/>
          <p:nvPr/>
        </p:nvSpPr>
        <p:spPr>
          <a:xfrm>
            <a:off x="2129484" y="205553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ARTIFICIAL INTELLIGENCE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4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Which of the following virus is a DNA virus?</a:t>
            </a:r>
          </a:p>
          <a:p>
            <a:pPr lvl="0"/>
            <a:r>
              <a:rPr lang="en-US" dirty="0"/>
              <a:t>Hepatitis A Virus</a:t>
            </a:r>
          </a:p>
          <a:p>
            <a:pPr lvl="0"/>
            <a:r>
              <a:rPr lang="en-US" dirty="0"/>
              <a:t>Hepatitis B virus</a:t>
            </a:r>
          </a:p>
          <a:p>
            <a:pPr lvl="0"/>
            <a:r>
              <a:rPr lang="en-US" dirty="0"/>
              <a:t>Hepatitis C virus</a:t>
            </a:r>
          </a:p>
          <a:p>
            <a:pPr lvl="0"/>
            <a:r>
              <a:rPr lang="en-US" dirty="0"/>
              <a:t>Hepatitis D virus</a:t>
            </a:r>
          </a:p>
          <a:p>
            <a:pPr lvl="0"/>
            <a:r>
              <a:rPr lang="en-US" dirty="0"/>
              <a:t>Hepatitis E virus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 key = B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10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493949"/>
            <a:ext cx="8065294" cy="42656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2. Which of the following is the method for active immunization against hepatitis B?</a:t>
            </a:r>
          </a:p>
          <a:p>
            <a:pPr lvl="0"/>
            <a:r>
              <a:rPr lang="en-US" dirty="0"/>
              <a:t>A. </a:t>
            </a:r>
            <a:r>
              <a:rPr lang="en-US" dirty="0" err="1"/>
              <a:t>Pegylated</a:t>
            </a:r>
            <a:r>
              <a:rPr lang="en-US" dirty="0"/>
              <a:t> interferon a</a:t>
            </a:r>
          </a:p>
          <a:p>
            <a:pPr lvl="0"/>
            <a:r>
              <a:rPr lang="en-US" dirty="0"/>
              <a:t>B. Lamivudine</a:t>
            </a:r>
          </a:p>
          <a:p>
            <a:pPr lvl="0"/>
            <a:r>
              <a:rPr lang="en-US" dirty="0"/>
              <a:t>C. Vaccine</a:t>
            </a:r>
          </a:p>
          <a:p>
            <a:pPr lvl="0"/>
            <a:r>
              <a:rPr lang="en-US" dirty="0"/>
              <a:t>D. Immune globulin</a:t>
            </a:r>
          </a:p>
          <a:p>
            <a:pPr lvl="0"/>
            <a:r>
              <a:rPr lang="en-US" dirty="0"/>
              <a:t>E. </a:t>
            </a:r>
            <a:r>
              <a:rPr lang="en-US" dirty="0" err="1"/>
              <a:t>Entecavir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</a:p>
          <a:p>
            <a:endParaRPr lang="en-US" dirty="0"/>
          </a:p>
          <a:p>
            <a:r>
              <a:rPr lang="en-US" dirty="0"/>
              <a:t>    Answer key =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636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927279"/>
            <a:ext cx="8065294" cy="483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A 14 years student presented with malaise, anorexia, low grade fever and jaundice for 5 days. On examination he is jaundiced, liver is enlarged. Serum bilirubin is 4.8 mg/dl, ALT is 800U/L and ALP is 160 U/L. what is your diagnosis?</a:t>
            </a:r>
          </a:p>
          <a:p>
            <a:pPr lvl="0"/>
            <a:r>
              <a:rPr lang="en-US" dirty="0"/>
              <a:t>A. Acute hepatitis</a:t>
            </a:r>
          </a:p>
          <a:p>
            <a:pPr lvl="0"/>
            <a:r>
              <a:rPr lang="en-US" dirty="0"/>
              <a:t>B. Chronic hepatitis</a:t>
            </a:r>
          </a:p>
          <a:p>
            <a:pPr lvl="0"/>
            <a:r>
              <a:rPr lang="en-US" dirty="0"/>
              <a:t>C. Liver cirrhosis</a:t>
            </a:r>
          </a:p>
          <a:p>
            <a:pPr lvl="0"/>
            <a:r>
              <a:rPr lang="en-US" dirty="0"/>
              <a:t>D. Hepatocellular carcinoma</a:t>
            </a:r>
          </a:p>
          <a:p>
            <a:pPr lvl="0"/>
            <a:r>
              <a:rPr lang="en-US" dirty="0"/>
              <a:t>E. Acute liver failure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Answer key =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91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69A8-BD02-2E28-AC48-E7F76915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1335741"/>
            <a:ext cx="8079581" cy="839919"/>
          </a:xfrm>
        </p:spPr>
        <p:txBody>
          <a:bodyPr/>
          <a:lstStyle/>
          <a:p>
            <a:r>
              <a:rPr lang="en-US" dirty="0"/>
              <a:t>Anatomy of liver</a:t>
            </a:r>
            <a:endParaRPr lang="en-PK" dirty="0"/>
          </a:p>
        </p:txBody>
      </p:sp>
      <p:pic>
        <p:nvPicPr>
          <p:cNvPr id="4098" name="Picture 2" descr="Liver | anatomy | Britannica">
            <a:extLst>
              <a:ext uri="{FF2B5EF4-FFF2-40B4-BE49-F238E27FC236}">
                <a16:creationId xmlns:a16="http://schemas.microsoft.com/office/drawing/2014/main" id="{1EFCCBE3-9F8A-4E9D-17CB-6CF4A179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6" y="2585340"/>
            <a:ext cx="8480612" cy="399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5DF16C-4E92-A445-478C-736BCF9251C9}"/>
              </a:ext>
            </a:extLst>
          </p:cNvPr>
          <p:cNvSpPr/>
          <p:nvPr/>
        </p:nvSpPr>
        <p:spPr>
          <a:xfrm>
            <a:off x="2297204" y="232111"/>
            <a:ext cx="4973963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03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1468193"/>
            <a:ext cx="8065294" cy="4291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The route of transmission of hepatitis A virus is mostly through which of the following modes?</a:t>
            </a:r>
          </a:p>
          <a:p>
            <a:pPr lvl="0"/>
            <a:r>
              <a:rPr lang="en-US" dirty="0"/>
              <a:t>A. Injection drug use</a:t>
            </a:r>
          </a:p>
          <a:p>
            <a:pPr lvl="0"/>
            <a:r>
              <a:rPr lang="en-US" dirty="0"/>
              <a:t>B. Vertical transmission</a:t>
            </a:r>
          </a:p>
          <a:p>
            <a:pPr lvl="0"/>
            <a:r>
              <a:rPr lang="en-US" dirty="0"/>
              <a:t>C. </a:t>
            </a:r>
            <a:r>
              <a:rPr lang="en-US" dirty="0" err="1"/>
              <a:t>Feco</a:t>
            </a:r>
            <a:r>
              <a:rPr lang="en-US" dirty="0"/>
              <a:t>-oral route</a:t>
            </a:r>
          </a:p>
          <a:p>
            <a:pPr lvl="0"/>
            <a:r>
              <a:rPr lang="en-US" dirty="0"/>
              <a:t>D. Blood products</a:t>
            </a:r>
          </a:p>
          <a:p>
            <a:pPr lvl="0"/>
            <a:r>
              <a:rPr lang="en-US" dirty="0"/>
              <a:t>E. Hemodialysis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r>
              <a:rPr lang="en-US" dirty="0"/>
              <a:t>Answer key =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02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5. Which of the following virus doesn’t causes chronic hepatitis?</a:t>
            </a:r>
          </a:p>
          <a:p>
            <a:pPr lvl="0"/>
            <a:r>
              <a:rPr lang="en-US" dirty="0"/>
              <a:t>A. Hepatitis B Virus</a:t>
            </a:r>
          </a:p>
          <a:p>
            <a:pPr lvl="0"/>
            <a:r>
              <a:rPr lang="en-US" dirty="0"/>
              <a:t>B. Hepatitis C Virus</a:t>
            </a:r>
          </a:p>
          <a:p>
            <a:pPr lvl="0"/>
            <a:r>
              <a:rPr lang="en-US" dirty="0"/>
              <a:t>C. Hepatitis D virus </a:t>
            </a:r>
          </a:p>
          <a:p>
            <a:pPr lvl="0"/>
            <a:r>
              <a:rPr lang="en-US" dirty="0"/>
              <a:t>D. Hepatitis A virus</a:t>
            </a:r>
          </a:p>
          <a:p>
            <a:pPr lvl="0"/>
            <a:r>
              <a:rPr lang="en-US" dirty="0"/>
              <a:t>E. Hepatitis E virus</a:t>
            </a:r>
          </a:p>
          <a:p>
            <a:endParaRPr lang="en-US" dirty="0"/>
          </a:p>
          <a:p>
            <a:r>
              <a:rPr lang="en-US" dirty="0"/>
              <a:t>Answer key =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97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97" y="914400"/>
            <a:ext cx="9611454" cy="49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F2418-BC0D-CC3F-25C4-CE775001A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625041"/>
            <a:ext cx="8079581" cy="959824"/>
          </a:xfrm>
        </p:spPr>
        <p:txBody>
          <a:bodyPr>
            <a:normAutofit/>
          </a:bodyPr>
          <a:lstStyle/>
          <a:p>
            <a:r>
              <a:rPr lang="en-US" sz="3600" dirty="0"/>
              <a:t>Liver Histology</a:t>
            </a:r>
            <a:endParaRPr lang="en-PK" sz="3600" dirty="0"/>
          </a:p>
        </p:txBody>
      </p:sp>
      <p:pic>
        <p:nvPicPr>
          <p:cNvPr id="3074" name="Picture 2" descr="HISTOLOGY OF LIVER – MANAGE YOUR TIME 1996">
            <a:extLst>
              <a:ext uri="{FF2B5EF4-FFF2-40B4-BE49-F238E27FC236}">
                <a16:creationId xmlns:a16="http://schemas.microsoft.com/office/drawing/2014/main" id="{57C21F1C-2708-8866-9B57-467ADED1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7" y="1459357"/>
            <a:ext cx="7074974" cy="50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3A532C-D9C1-FAF3-99D3-4A285D54458D}"/>
              </a:ext>
            </a:extLst>
          </p:cNvPr>
          <p:cNvSpPr/>
          <p:nvPr/>
        </p:nvSpPr>
        <p:spPr>
          <a:xfrm>
            <a:off x="2297204" y="124533"/>
            <a:ext cx="4973963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VERTICAL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3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Hepatitis is a broad term that means inflammation of liver.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Etiology:</a:t>
            </a:r>
          </a:p>
          <a:p>
            <a:r>
              <a:rPr lang="en-US" dirty="0"/>
              <a:t>Viral hepatitis</a:t>
            </a:r>
          </a:p>
          <a:p>
            <a:r>
              <a:rPr lang="en-US" dirty="0"/>
              <a:t>Alcoholic hepatitis</a:t>
            </a:r>
          </a:p>
          <a:p>
            <a:r>
              <a:rPr lang="en-US" dirty="0"/>
              <a:t>Auto immune hepatitis</a:t>
            </a:r>
          </a:p>
          <a:p>
            <a:r>
              <a:rPr lang="en-US" dirty="0"/>
              <a:t>Nonalcoholic steatohepatitis</a:t>
            </a:r>
          </a:p>
          <a:p>
            <a:r>
              <a:rPr lang="en-US" dirty="0"/>
              <a:t>Drugs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C8E7A7-CB96-31A5-C4B6-F76F48EA7C3C}"/>
              </a:ext>
            </a:extLst>
          </p:cNvPr>
          <p:cNvSpPr/>
          <p:nvPr/>
        </p:nvSpPr>
        <p:spPr>
          <a:xfrm>
            <a:off x="2120489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0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914401"/>
            <a:ext cx="9523411" cy="862149"/>
          </a:xfrm>
        </p:spPr>
        <p:txBody>
          <a:bodyPr/>
          <a:lstStyle/>
          <a:p>
            <a:r>
              <a:rPr lang="en-US" dirty="0"/>
              <a:t>  </a:t>
            </a:r>
            <a:r>
              <a:rPr lang="en-US" b="1" dirty="0"/>
              <a:t>What is viral hepatitis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577" y="2365829"/>
            <a:ext cx="8727657" cy="42381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  Viral hepatitis is a systemic disease with primary inflammation of the liver by any one of a heterogeneous group of hepatotropic viruses.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 most common causes of viral hepatitis are the five unrelated hepatotropic </a:t>
            </a:r>
            <a:r>
              <a:rPr lang="en-US" b="1" dirty="0"/>
              <a:t>viruses Hepatitis A, Hepatitis B, Hepatitis C, Hepatitis D, and Hepatitis 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 In addition to the nominal hepatitis viruses, other viruses that can also cause liver inflammation include </a:t>
            </a:r>
            <a:r>
              <a:rPr lang="en-US" b="1" dirty="0"/>
              <a:t>Herpes simplex, Cytomegalovirus, Epstein–Barr virus, or Yellow fever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341" y="232230"/>
            <a:ext cx="3139893" cy="21335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55D599-9BDD-38B2-4969-E2F18AD053DC}"/>
              </a:ext>
            </a:extLst>
          </p:cNvPr>
          <p:cNvSpPr/>
          <p:nvPr/>
        </p:nvSpPr>
        <p:spPr>
          <a:xfrm>
            <a:off x="802676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851438"/>
            <a:ext cx="8654602" cy="5561873"/>
          </a:xfrm>
        </p:spPr>
        <p:txBody>
          <a:bodyPr>
            <a:normAutofit lnSpcReduction="10000"/>
          </a:bodyPr>
          <a:lstStyle/>
          <a:p>
            <a:r>
              <a:rPr lang="en-US" sz="2600" b="1" dirty="0"/>
              <a:t>Acute Hepatitis:</a:t>
            </a:r>
          </a:p>
          <a:p>
            <a:pPr marL="0" indent="0">
              <a:buNone/>
            </a:pPr>
            <a:r>
              <a:rPr lang="en-US" dirty="0"/>
              <a:t>Acute hepatitis can be defined as any syndrome that causes elevation of liver function tests (LFTs) for less than 6 months. Common causes include Hepatitis A, Hepatitis E virus, paracetamol, Wilson disease</a:t>
            </a:r>
          </a:p>
          <a:p>
            <a:r>
              <a:rPr lang="en-US" sz="2600" b="1" dirty="0"/>
              <a:t>Chronic Hepatitis:</a:t>
            </a:r>
          </a:p>
          <a:p>
            <a:pPr marL="0" indent="0">
              <a:buNone/>
            </a:pPr>
            <a:r>
              <a:rPr lang="en-US" dirty="0"/>
              <a:t>defined as persistence of liver injury with raised aminotransferase levels or viral markers for more than 6 months. Common causes: Hepatitis B and Hepatitis C Virus</a:t>
            </a:r>
          </a:p>
          <a:p>
            <a:r>
              <a:rPr lang="en-US" sz="2600" b="1" dirty="0"/>
              <a:t>Acute Hepatic Failure:</a:t>
            </a:r>
          </a:p>
          <a:p>
            <a:pPr marL="0" indent="0">
              <a:buNone/>
            </a:pPr>
            <a:r>
              <a:rPr lang="en-US" dirty="0"/>
              <a:t> is the appearance of severe complications(encephalopathy and coagulopathy) rapidly after the first signs of liver disease (such as jaundice).</a:t>
            </a:r>
          </a:p>
          <a:p>
            <a:r>
              <a:rPr lang="en-US" sz="2600" b="1" dirty="0"/>
              <a:t>Cirrhosis: </a:t>
            </a:r>
          </a:p>
          <a:p>
            <a:pPr marL="0" indent="0">
              <a:buNone/>
            </a:pPr>
            <a:r>
              <a:rPr lang="en-US" dirty="0"/>
              <a:t>Replacement of liver tissue by fibrosis(scar tissue).These changes lead to loss of liver function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C99714-10E2-2822-4CED-1F84EFB99046}"/>
              </a:ext>
            </a:extLst>
          </p:cNvPr>
          <p:cNvSpPr/>
          <p:nvPr/>
        </p:nvSpPr>
        <p:spPr>
          <a:xfrm>
            <a:off x="2138418" y="146957"/>
            <a:ext cx="4376057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CORE SUBJECT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01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F16E-0046-9142-444B-5209F58BD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22" y="499533"/>
            <a:ext cx="8079581" cy="809314"/>
          </a:xfrm>
        </p:spPr>
        <p:txBody>
          <a:bodyPr>
            <a:normAutofit/>
          </a:bodyPr>
          <a:lstStyle/>
          <a:p>
            <a:r>
              <a:rPr lang="en-US" sz="3600" dirty="0"/>
              <a:t>Pathophysiology of Hepatitis</a:t>
            </a:r>
            <a:endParaRPr lang="en-PK" sz="3600" dirty="0"/>
          </a:p>
        </p:txBody>
      </p:sp>
      <p:pic>
        <p:nvPicPr>
          <p:cNvPr id="2050" name="Picture 2" descr="Frontiers | Pathogenesis of Viral Hepatitis-Induced Chronic Liver Disease:  Role of Extracellular Vesicles">
            <a:extLst>
              <a:ext uri="{FF2B5EF4-FFF2-40B4-BE49-F238E27FC236}">
                <a16:creationId xmlns:a16="http://schemas.microsoft.com/office/drawing/2014/main" id="{194B3057-E63F-F807-7B7E-B90B40400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81" y="1372713"/>
            <a:ext cx="7222665" cy="498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E17CFC8-41E8-564F-DC7C-E027C90D3642}"/>
              </a:ext>
            </a:extLst>
          </p:cNvPr>
          <p:cNvSpPr/>
          <p:nvPr/>
        </p:nvSpPr>
        <p:spPr>
          <a:xfrm>
            <a:off x="2297204" y="124533"/>
            <a:ext cx="4973963" cy="50891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HORIZONTAL INTEGRATION</a:t>
            </a:r>
            <a:endParaRPr lang="x-none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2577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733</TotalTime>
  <Words>2520</Words>
  <Application>Microsoft Office PowerPoint</Application>
  <PresentationFormat>On-screen Show (4:3)</PresentationFormat>
  <Paragraphs>229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 Light</vt:lpstr>
      <vt:lpstr>Wingdings</vt:lpstr>
      <vt:lpstr>Metropolitan</vt:lpstr>
      <vt:lpstr>The different faces of hepatitis: types, causes and complications</vt:lpstr>
      <vt:lpstr>PowerPoint Presentation</vt:lpstr>
      <vt:lpstr>LEARNING OBJECTIVES</vt:lpstr>
      <vt:lpstr>Anatomy of liver</vt:lpstr>
      <vt:lpstr>Liver Histology</vt:lpstr>
      <vt:lpstr>Hepatitis</vt:lpstr>
      <vt:lpstr>  What is viral hepatitis</vt:lpstr>
      <vt:lpstr>PowerPoint Presentation</vt:lpstr>
      <vt:lpstr>Pathophysiology of Hepatitis</vt:lpstr>
      <vt:lpstr>   Complications:</vt:lpstr>
      <vt:lpstr>PowerPoint Presentation</vt:lpstr>
      <vt:lpstr>                             Hepatitis A </vt:lpstr>
      <vt:lpstr>PowerPoint Presentation</vt:lpstr>
      <vt:lpstr>PowerPoint Presentation</vt:lpstr>
      <vt:lpstr>Hepatitis B</vt:lpstr>
      <vt:lpstr>PowerPoint Presentation</vt:lpstr>
      <vt:lpstr>PowerPoint Presentation</vt:lpstr>
      <vt:lpstr>PowerPoint Presentation</vt:lpstr>
      <vt:lpstr>PowerPoint Presentation</vt:lpstr>
      <vt:lpstr>Hepatitis C</vt:lpstr>
      <vt:lpstr>PowerPoint Presentation</vt:lpstr>
      <vt:lpstr>PowerPoint Presentation</vt:lpstr>
      <vt:lpstr>PowerPoint Presentation</vt:lpstr>
      <vt:lpstr>HEPATITIS D</vt:lpstr>
      <vt:lpstr>PowerPoint Presentation</vt:lpstr>
      <vt:lpstr>HEPATITIS E</vt:lpstr>
      <vt:lpstr>PowerPoint Presentation</vt:lpstr>
      <vt:lpstr>PowerPoint Presentation</vt:lpstr>
      <vt:lpstr>Liver Cirrhosis</vt:lpstr>
      <vt:lpstr>Etiology</vt:lpstr>
      <vt:lpstr>PowerPoint Presentation</vt:lpstr>
      <vt:lpstr>Clinical features</vt:lpstr>
      <vt:lpstr>PowerPoint Presentation</vt:lpstr>
      <vt:lpstr>PowerPoint Presentation</vt:lpstr>
      <vt:lpstr>Management</vt:lpstr>
      <vt:lpstr>Role of AI in liver diseases</vt:lpstr>
      <vt:lpstr>MCQ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Viral hepatitis</dc:title>
  <dc:creator>Windows User</dc:creator>
  <cp:lastModifiedBy>Aqsa Naseer</cp:lastModifiedBy>
  <cp:revision>60</cp:revision>
  <dcterms:created xsi:type="dcterms:W3CDTF">2021-03-24T17:24:57Z</dcterms:created>
  <dcterms:modified xsi:type="dcterms:W3CDTF">2025-02-10T04:29:35Z</dcterms:modified>
</cp:coreProperties>
</file>