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20" r:id="rId1"/>
  </p:sldMasterIdLst>
  <p:notesMasterIdLst>
    <p:notesMasterId r:id="rId40"/>
  </p:notesMasterIdLst>
  <p:handoutMasterIdLst>
    <p:handoutMasterId r:id="rId41"/>
  </p:handoutMasterIdLst>
  <p:sldIdLst>
    <p:sldId id="340" r:id="rId2"/>
    <p:sldId id="341" r:id="rId3"/>
    <p:sldId id="405" r:id="rId4"/>
    <p:sldId id="551" r:id="rId5"/>
    <p:sldId id="256" r:id="rId6"/>
    <p:sldId id="669" r:id="rId7"/>
    <p:sldId id="671" r:id="rId8"/>
    <p:sldId id="629" r:id="rId9"/>
    <p:sldId id="651" r:id="rId10"/>
    <p:sldId id="569" r:id="rId11"/>
    <p:sldId id="630" r:id="rId12"/>
    <p:sldId id="573" r:id="rId13"/>
    <p:sldId id="634" r:id="rId14"/>
    <p:sldId id="636" r:id="rId15"/>
    <p:sldId id="637" r:id="rId16"/>
    <p:sldId id="638" r:id="rId17"/>
    <p:sldId id="639" r:id="rId18"/>
    <p:sldId id="640" r:id="rId19"/>
    <p:sldId id="641" r:id="rId20"/>
    <p:sldId id="583" r:id="rId21"/>
    <p:sldId id="585" r:id="rId22"/>
    <p:sldId id="587" r:id="rId23"/>
    <p:sldId id="589" r:id="rId24"/>
    <p:sldId id="588" r:id="rId25"/>
    <p:sldId id="590" r:id="rId26"/>
    <p:sldId id="592" r:id="rId27"/>
    <p:sldId id="624" r:id="rId28"/>
    <p:sldId id="646" r:id="rId29"/>
    <p:sldId id="649" r:id="rId30"/>
    <p:sldId id="612" r:id="rId31"/>
    <p:sldId id="650" r:id="rId32"/>
    <p:sldId id="652" r:id="rId33"/>
    <p:sldId id="626" r:id="rId34"/>
    <p:sldId id="627" r:id="rId35"/>
    <p:sldId id="625" r:id="rId36"/>
    <p:sldId id="609" r:id="rId37"/>
    <p:sldId id="628" r:id="rId38"/>
    <p:sldId id="61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8064A2"/>
    <a:srgbClr val="D60093"/>
    <a:srgbClr val="00CC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5179" autoAdjust="0"/>
  </p:normalViewPr>
  <p:slideViewPr>
    <p:cSldViewPr>
      <p:cViewPr varScale="1">
        <p:scale>
          <a:sx n="70" d="100"/>
          <a:sy n="70" d="100"/>
        </p:scale>
        <p:origin x="132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17623212-9C52-4B97-A93F-581E50A0EE7B}" type="presOf" srcId="{DACAB5BA-B8B4-4D66-8B11-1D02259E020B}" destId="{8BC64EA7-2794-42B6-96C9-F39A52CB985A}" srcOrd="2" destOrd="0" presId="urn:microsoft.com/office/officeart/2005/8/layout/gear1#1"/>
    <dgm:cxn modelId="{E4A97E14-7D05-4D68-BAE4-4AC1811FFA38}" type="presOf" srcId="{DA82EADB-2721-42A0-95EA-F9B5521A38A6}" destId="{A09CEA93-9338-4361-A5E6-CF85B6019F5A}" srcOrd="0" destOrd="0" presId="urn:microsoft.com/office/officeart/2005/8/layout/gear1#1"/>
    <dgm:cxn modelId="{0A31D815-D077-4866-A600-165E070A2D6F}" type="presOf" srcId="{F9CEBA05-2F10-437E-89B2-54F4D9FAF478}" destId="{5ED88519-AC6C-4AA3-B76D-812B93A167E4}" srcOrd="0" destOrd="0" presId="urn:microsoft.com/office/officeart/2005/8/layout/gear1#1"/>
    <dgm:cxn modelId="{A0416A29-364E-458C-90C5-1284F3C404E9}" type="presOf" srcId="{663C1E13-76F9-4B70-A2F2-CA23180743CE}" destId="{4822A78E-EAEC-401F-941A-3A84E13E2357}"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8DEEF35F-B436-4B54-B7F8-F04A2A69F5A6}" type="presOf" srcId="{188C389E-9423-41DE-9C5E-D4A7E95C7E62}" destId="{6DF3A3A0-5919-4E69-80DD-61760D6340A0}" srcOrd="0" destOrd="0" presId="urn:microsoft.com/office/officeart/2005/8/layout/gear1#1"/>
    <dgm:cxn modelId="{4A9FFF58-7BC4-4C65-9759-C9C669FC2B76}" type="presOf" srcId="{DACAB5BA-B8B4-4D66-8B11-1D02259E020B}" destId="{B6B6B41B-120B-4968-AB6A-FC6E7C8EF3C0}" srcOrd="1" destOrd="0" presId="urn:microsoft.com/office/officeart/2005/8/layout/gear1#1"/>
    <dgm:cxn modelId="{CD461FA2-0710-4EF6-AA5F-BD774C121CA7}" type="presOf" srcId="{399ACE2F-90C5-48B1-9E65-700A32562848}" destId="{7D3EFDB4-E5D1-439A-86D8-1FCF80D959BA}" srcOrd="2"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EC63EEBE-12D9-4B46-A3D6-28286309B01D}" type="presOf" srcId="{DACAB5BA-B8B4-4D66-8B11-1D02259E020B}" destId="{87622A90-D0D8-4EA3-BC0D-D537801AF2B1}"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ED902FCE-FC6D-4D59-A8C3-CAA6A78FCEEC}" type="presOf" srcId="{399ACE2F-90C5-48B1-9E65-700A32562848}" destId="{23DC08E4-3725-4448-BFFF-1CCEA2F2987E}" srcOrd="1" destOrd="0" presId="urn:microsoft.com/office/officeart/2005/8/layout/gear1#1"/>
    <dgm:cxn modelId="{5990A8E9-7068-4CD0-BDC1-650288BAF401}" type="presOf" srcId="{663C1E13-76F9-4B70-A2F2-CA23180743CE}" destId="{B9330EE9-43E4-4FD4-8144-E92B1DD0FCDF}" srcOrd="1" destOrd="0" presId="urn:microsoft.com/office/officeart/2005/8/layout/gear1#1"/>
    <dgm:cxn modelId="{9A0FA2F0-3016-4FA6-B4C5-E56783E79BCF}" type="presOf" srcId="{399ACE2F-90C5-48B1-9E65-700A32562848}" destId="{59EDF28D-6C67-49D0-B5A1-DE5C3CBA2292}" srcOrd="0" destOrd="0" presId="urn:microsoft.com/office/officeart/2005/8/layout/gear1#1"/>
    <dgm:cxn modelId="{EEB57BF3-C8C3-4D26-B720-6A2822B576FB}" type="presOf" srcId="{399ACE2F-90C5-48B1-9E65-700A32562848}" destId="{9815588C-16D0-4475-B64C-847FC87C8C32}" srcOrd="3" destOrd="0" presId="urn:microsoft.com/office/officeart/2005/8/layout/gear1#1"/>
    <dgm:cxn modelId="{0C255DF6-A053-4031-BF78-2222755ED1B9}" type="presOf" srcId="{663C1E13-76F9-4B70-A2F2-CA23180743CE}" destId="{93300324-D62F-4E58-B882-734182BDB462}" srcOrd="0" destOrd="0" presId="urn:microsoft.com/office/officeart/2005/8/layout/gear1#1"/>
    <dgm:cxn modelId="{E633DDFA-2095-473F-876E-4E0B2BFEEFF6}" type="presOf" srcId="{23718C41-0A1F-40BF-86BE-8A5476EC271E}" destId="{398423B3-DD54-4226-99D7-017EFC1488DF}" srcOrd="0" destOrd="0" presId="urn:microsoft.com/office/officeart/2005/8/layout/gear1#1"/>
    <dgm:cxn modelId="{1C705BF0-F7A3-4A41-98DE-5AA498EC2268}" type="presParOf" srcId="{5ED88519-AC6C-4AA3-B76D-812B93A167E4}" destId="{87622A90-D0D8-4EA3-BC0D-D537801AF2B1}" srcOrd="0" destOrd="0" presId="urn:microsoft.com/office/officeart/2005/8/layout/gear1#1"/>
    <dgm:cxn modelId="{5266FA23-4487-4733-8F43-10B4A20688EF}" type="presParOf" srcId="{5ED88519-AC6C-4AA3-B76D-812B93A167E4}" destId="{B6B6B41B-120B-4968-AB6A-FC6E7C8EF3C0}" srcOrd="1" destOrd="0" presId="urn:microsoft.com/office/officeart/2005/8/layout/gear1#1"/>
    <dgm:cxn modelId="{23C721C6-4DD1-49A5-A0CC-65BFB64A7E75}" type="presParOf" srcId="{5ED88519-AC6C-4AA3-B76D-812B93A167E4}" destId="{8BC64EA7-2794-42B6-96C9-F39A52CB985A}" srcOrd="2" destOrd="0" presId="urn:microsoft.com/office/officeart/2005/8/layout/gear1#1"/>
    <dgm:cxn modelId="{08D4CDD4-CF96-43E9-B573-3FB26B41DE0C}" type="presParOf" srcId="{5ED88519-AC6C-4AA3-B76D-812B93A167E4}" destId="{93300324-D62F-4E58-B882-734182BDB462}" srcOrd="3" destOrd="0" presId="urn:microsoft.com/office/officeart/2005/8/layout/gear1#1"/>
    <dgm:cxn modelId="{0C03EB2A-BA9F-4177-9C0D-A92A2D112A1E}" type="presParOf" srcId="{5ED88519-AC6C-4AA3-B76D-812B93A167E4}" destId="{B9330EE9-43E4-4FD4-8144-E92B1DD0FCDF}" srcOrd="4" destOrd="0" presId="urn:microsoft.com/office/officeart/2005/8/layout/gear1#1"/>
    <dgm:cxn modelId="{B7789E63-81C6-41C0-A5D9-387B1A51717B}" type="presParOf" srcId="{5ED88519-AC6C-4AA3-B76D-812B93A167E4}" destId="{4822A78E-EAEC-401F-941A-3A84E13E2357}" srcOrd="5" destOrd="0" presId="urn:microsoft.com/office/officeart/2005/8/layout/gear1#1"/>
    <dgm:cxn modelId="{830F74C4-09BC-4E6A-ABCE-5808A3EAE773}" type="presParOf" srcId="{5ED88519-AC6C-4AA3-B76D-812B93A167E4}" destId="{59EDF28D-6C67-49D0-B5A1-DE5C3CBA2292}" srcOrd="6" destOrd="0" presId="urn:microsoft.com/office/officeart/2005/8/layout/gear1#1"/>
    <dgm:cxn modelId="{92E21763-77DE-4C9D-A499-28DE0AED0A6E}" type="presParOf" srcId="{5ED88519-AC6C-4AA3-B76D-812B93A167E4}" destId="{23DC08E4-3725-4448-BFFF-1CCEA2F2987E}" srcOrd="7" destOrd="0" presId="urn:microsoft.com/office/officeart/2005/8/layout/gear1#1"/>
    <dgm:cxn modelId="{E00C3D16-7BB4-47D7-9337-A6DC556836A3}" type="presParOf" srcId="{5ED88519-AC6C-4AA3-B76D-812B93A167E4}" destId="{7D3EFDB4-E5D1-439A-86D8-1FCF80D959BA}" srcOrd="8" destOrd="0" presId="urn:microsoft.com/office/officeart/2005/8/layout/gear1#1"/>
    <dgm:cxn modelId="{B1A8B9D7-A8F9-4D92-9BB0-4672EC454C94}" type="presParOf" srcId="{5ED88519-AC6C-4AA3-B76D-812B93A167E4}" destId="{9815588C-16D0-4475-B64C-847FC87C8C32}" srcOrd="9" destOrd="0" presId="urn:microsoft.com/office/officeart/2005/8/layout/gear1#1"/>
    <dgm:cxn modelId="{FFB249CB-C123-4064-A0AD-BE7A0B9EF2A4}" type="presParOf" srcId="{5ED88519-AC6C-4AA3-B76D-812B93A167E4}" destId="{398423B3-DD54-4226-99D7-017EFC1488DF}" srcOrd="10" destOrd="0" presId="urn:microsoft.com/office/officeart/2005/8/layout/gear1#1"/>
    <dgm:cxn modelId="{00DCB96D-7544-4E39-9DB2-EC33C479AC4C}" type="presParOf" srcId="{5ED88519-AC6C-4AA3-B76D-812B93A167E4}" destId="{6DF3A3A0-5919-4E69-80DD-61760D6340A0}" srcOrd="11" destOrd="0" presId="urn:microsoft.com/office/officeart/2005/8/layout/gear1#1"/>
    <dgm:cxn modelId="{A941BE95-AD73-4534-949E-F30171D085E1}"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327E98-1E10-4206-B57E-F81244DDD533}" type="doc">
      <dgm:prSet loTypeId="urn:microsoft.com/office/officeart/2005/8/layout/process5" loCatId="process" qsTypeId="urn:microsoft.com/office/officeart/2005/8/quickstyle/simple1" qsCatId="simple" csTypeId="urn:microsoft.com/office/officeart/2005/8/colors/colorful4" csCatId="colorful" phldr="1"/>
      <dgm:spPr/>
      <dgm:t>
        <a:bodyPr/>
        <a:lstStyle/>
        <a:p>
          <a:endParaRPr lang="en-US"/>
        </a:p>
      </dgm:t>
    </dgm:pt>
    <dgm:pt modelId="{47648B2A-33ED-4028-B2F3-B4F524D3762B}">
      <dgm:prSet phldrT="[Text]"/>
      <dgm:spPr/>
      <dgm:t>
        <a:bodyPr/>
        <a:lstStyle/>
        <a:p>
          <a:r>
            <a:rPr lang="en-US" dirty="0"/>
            <a:t>60%</a:t>
          </a:r>
        </a:p>
        <a:p>
          <a:r>
            <a:rPr lang="en-US" dirty="0"/>
            <a:t>CORE SUBJECT</a:t>
          </a:r>
        </a:p>
      </dgm:t>
    </dgm:pt>
    <dgm:pt modelId="{D64B3BA1-266D-481E-B80B-3DF7FD909DF0}" type="parTrans" cxnId="{A95F06A7-F804-4132-957F-5832CF2EE004}">
      <dgm:prSet/>
      <dgm:spPr/>
      <dgm:t>
        <a:bodyPr/>
        <a:lstStyle/>
        <a:p>
          <a:endParaRPr lang="en-US"/>
        </a:p>
      </dgm:t>
    </dgm:pt>
    <dgm:pt modelId="{76EC814A-35FA-41ED-B10A-236B26825BA7}" type="sibTrans" cxnId="{A95F06A7-F804-4132-957F-5832CF2EE004}">
      <dgm:prSet/>
      <dgm:spPr/>
      <dgm:t>
        <a:bodyPr/>
        <a:lstStyle/>
        <a:p>
          <a:endParaRPr lang="en-US"/>
        </a:p>
      </dgm:t>
    </dgm:pt>
    <dgm:pt modelId="{121F74F1-FDD4-4EA8-A5BE-6B67F4871C5A}">
      <dgm:prSet phldrT="[Text]" custT="1"/>
      <dgm:spPr/>
      <dgm:t>
        <a:bodyPr/>
        <a:lstStyle/>
        <a:p>
          <a:r>
            <a:rPr lang="en-US" sz="1100" b="1" dirty="0">
              <a:solidFill>
                <a:schemeClr val="tx1"/>
              </a:solidFill>
            </a:rPr>
            <a:t>20%</a:t>
          </a:r>
        </a:p>
        <a:p>
          <a:r>
            <a:rPr lang="en-US" sz="1100" b="1" dirty="0">
              <a:solidFill>
                <a:schemeClr val="tx1"/>
              </a:solidFill>
            </a:rPr>
            <a:t>HORIZONTAL</a:t>
          </a:r>
        </a:p>
        <a:p>
          <a:r>
            <a:rPr lang="en-US" sz="1100" b="1" dirty="0">
              <a:solidFill>
                <a:schemeClr val="tx1"/>
              </a:solidFill>
            </a:rPr>
            <a:t>INTEGRATION</a:t>
          </a:r>
        </a:p>
        <a:p>
          <a:r>
            <a:rPr lang="en-US" sz="1100" b="1" dirty="0">
              <a:solidFill>
                <a:schemeClr val="tx1"/>
              </a:solidFill>
            </a:rPr>
            <a:t>Physiology</a:t>
          </a:r>
        </a:p>
        <a:p>
          <a:r>
            <a:rPr lang="en-US" sz="1100" b="1" dirty="0">
              <a:solidFill>
                <a:schemeClr val="tx1"/>
              </a:solidFill>
            </a:rPr>
            <a:t>biochemistry</a:t>
          </a:r>
          <a:r>
            <a:rPr lang="en-US" sz="1050" b="1" dirty="0">
              <a:solidFill>
                <a:schemeClr val="tx1"/>
              </a:solidFill>
            </a:rPr>
            <a:t> </a:t>
          </a:r>
        </a:p>
      </dgm:t>
    </dgm:pt>
    <dgm:pt modelId="{10B33A64-CE0E-4D57-A46F-A3C1B642720B}" type="parTrans" cxnId="{DC8754B7-DCE5-4767-ACEF-E999F750C368}">
      <dgm:prSet/>
      <dgm:spPr/>
      <dgm:t>
        <a:bodyPr/>
        <a:lstStyle/>
        <a:p>
          <a:endParaRPr lang="en-US"/>
        </a:p>
      </dgm:t>
    </dgm:pt>
    <dgm:pt modelId="{D1B6DC8B-AABB-428C-BA6F-DF069B929066}" type="sibTrans" cxnId="{DC8754B7-DCE5-4767-ACEF-E999F750C368}">
      <dgm:prSet/>
      <dgm:spPr/>
      <dgm:t>
        <a:bodyPr/>
        <a:lstStyle/>
        <a:p>
          <a:endParaRPr lang="en-US"/>
        </a:p>
      </dgm:t>
    </dgm:pt>
    <dgm:pt modelId="{B6E0A33C-945C-4182-8BDD-143F429DB44A}">
      <dgm:prSet phldrT="[Text]" custT="1"/>
      <dgm:spPr/>
      <dgm:t>
        <a:bodyPr/>
        <a:lstStyle/>
        <a:p>
          <a:r>
            <a:rPr lang="en-US" sz="1200" b="1" dirty="0">
              <a:solidFill>
                <a:schemeClr val="tx1"/>
              </a:solidFill>
            </a:rPr>
            <a:t>8%</a:t>
          </a:r>
        </a:p>
        <a:p>
          <a:r>
            <a:rPr lang="en-US" sz="1200" b="1" dirty="0">
              <a:solidFill>
                <a:schemeClr val="tx1"/>
              </a:solidFill>
            </a:rPr>
            <a:t>VERTICAL INTEGRATION</a:t>
          </a:r>
        </a:p>
        <a:p>
          <a:r>
            <a:rPr lang="en-US" sz="1200" b="1" dirty="0">
              <a:solidFill>
                <a:schemeClr val="tx1"/>
              </a:solidFill>
            </a:rPr>
            <a:t>Pathology</a:t>
          </a:r>
        </a:p>
        <a:p>
          <a:r>
            <a:rPr lang="en-US" sz="1200" b="1" dirty="0">
              <a:solidFill>
                <a:schemeClr val="tx1"/>
              </a:solidFill>
            </a:rPr>
            <a:t>pharmacolog</a:t>
          </a:r>
          <a:r>
            <a:rPr lang="en-US" sz="1000" b="1" dirty="0">
              <a:solidFill>
                <a:schemeClr val="tx1"/>
              </a:solidFill>
            </a:rPr>
            <a:t>y</a:t>
          </a:r>
        </a:p>
      </dgm:t>
    </dgm:pt>
    <dgm:pt modelId="{B5331A6F-01D6-4644-B888-4B5645F13CE6}" type="parTrans" cxnId="{396A80D6-17D5-4D69-9D59-445694BF0D8E}">
      <dgm:prSet/>
      <dgm:spPr/>
      <dgm:t>
        <a:bodyPr/>
        <a:lstStyle/>
        <a:p>
          <a:endParaRPr lang="en-US"/>
        </a:p>
      </dgm:t>
    </dgm:pt>
    <dgm:pt modelId="{9B5ED3AA-8E83-460F-B86F-44104E144176}" type="sibTrans" cxnId="{396A80D6-17D5-4D69-9D59-445694BF0D8E}">
      <dgm:prSet/>
      <dgm:spPr/>
      <dgm:t>
        <a:bodyPr/>
        <a:lstStyle/>
        <a:p>
          <a:endParaRPr lang="en-US"/>
        </a:p>
      </dgm:t>
    </dgm:pt>
    <dgm:pt modelId="{4AEA9772-498B-4A7D-8FBC-65C72E5384FE}">
      <dgm:prSet phldrT="[Text]"/>
      <dgm:spPr/>
      <dgm:t>
        <a:bodyPr/>
        <a:lstStyle/>
        <a:p>
          <a:r>
            <a:rPr lang="en-US" b="1" dirty="0">
              <a:solidFill>
                <a:schemeClr val="tx1"/>
              </a:solidFill>
            </a:rPr>
            <a:t>7%</a:t>
          </a:r>
        </a:p>
        <a:p>
          <a:r>
            <a:rPr lang="en-US" b="1" dirty="0">
              <a:solidFill>
                <a:schemeClr val="tx1"/>
              </a:solidFill>
            </a:rPr>
            <a:t>VERTICAL INTEGRATION</a:t>
          </a:r>
        </a:p>
        <a:p>
          <a:r>
            <a:rPr lang="en-US" b="1" dirty="0">
              <a:solidFill>
                <a:schemeClr val="tx1"/>
              </a:solidFill>
            </a:rPr>
            <a:t>Clinical integration </a:t>
          </a:r>
        </a:p>
      </dgm:t>
    </dgm:pt>
    <dgm:pt modelId="{06D8DAA3-4439-4E9F-A039-E909B9F94479}" type="parTrans" cxnId="{5FCD7FB6-D736-4581-AD08-E8F35A843627}">
      <dgm:prSet/>
      <dgm:spPr/>
      <dgm:t>
        <a:bodyPr/>
        <a:lstStyle/>
        <a:p>
          <a:endParaRPr lang="en-US"/>
        </a:p>
      </dgm:t>
    </dgm:pt>
    <dgm:pt modelId="{0C62EB7E-D4E0-49F5-BBB6-50EB39F6A944}" type="sibTrans" cxnId="{5FCD7FB6-D736-4581-AD08-E8F35A843627}">
      <dgm:prSet/>
      <dgm:spPr/>
      <dgm:t>
        <a:bodyPr/>
        <a:lstStyle/>
        <a:p>
          <a:endParaRPr lang="en-US"/>
        </a:p>
      </dgm:t>
    </dgm:pt>
    <dgm:pt modelId="{45F05D4F-6A7F-4BA7-940D-874B1B917549}">
      <dgm:prSet phldrT="[Text]" custT="1"/>
      <dgm:spPr/>
      <dgm:t>
        <a:bodyPr/>
        <a:lstStyle/>
        <a:p>
          <a:r>
            <a:rPr lang="en-US" sz="1050" b="1" dirty="0">
              <a:solidFill>
                <a:schemeClr val="tx1"/>
              </a:solidFill>
            </a:rPr>
            <a:t>5%</a:t>
          </a:r>
        </a:p>
        <a:p>
          <a:r>
            <a:rPr lang="en-US" sz="1050" b="1" dirty="0">
              <a:solidFill>
                <a:schemeClr val="tx1"/>
              </a:solidFill>
            </a:rPr>
            <a:t>VERTICAL INTEGRATION</a:t>
          </a:r>
        </a:p>
        <a:p>
          <a:r>
            <a:rPr lang="en-US" sz="1050" b="1" dirty="0">
              <a:solidFill>
                <a:schemeClr val="tx1"/>
              </a:solidFill>
            </a:rPr>
            <a:t>Research, professionalism</a:t>
          </a:r>
        </a:p>
        <a:p>
          <a:r>
            <a:rPr lang="en-US" sz="1050" b="1" dirty="0">
              <a:solidFill>
                <a:schemeClr val="tx1"/>
              </a:solidFill>
            </a:rPr>
            <a:t>Ethics </a:t>
          </a:r>
        </a:p>
        <a:p>
          <a:r>
            <a:rPr lang="en-US" sz="1050" b="1" dirty="0">
              <a:solidFill>
                <a:schemeClr val="tx1"/>
              </a:solidFill>
            </a:rPr>
            <a:t>Digital library</a:t>
          </a:r>
        </a:p>
        <a:p>
          <a:r>
            <a:rPr lang="en-US" sz="900" b="1" dirty="0">
              <a:solidFill>
                <a:schemeClr val="tx1"/>
              </a:solidFill>
            </a:rPr>
            <a:t> </a:t>
          </a:r>
        </a:p>
      </dgm:t>
    </dgm:pt>
    <dgm:pt modelId="{EE9BDDB5-AB92-4FD3-9B7F-C659B48A0E17}" type="parTrans" cxnId="{E00CBB8F-0744-4E6B-95C1-E802B639B1DB}">
      <dgm:prSet/>
      <dgm:spPr/>
      <dgm:t>
        <a:bodyPr/>
        <a:lstStyle/>
        <a:p>
          <a:endParaRPr lang="en-US"/>
        </a:p>
      </dgm:t>
    </dgm:pt>
    <dgm:pt modelId="{2F69F2EB-6FFF-456F-A0F5-2947C5CE39EF}" type="sibTrans" cxnId="{E00CBB8F-0744-4E6B-95C1-E802B639B1DB}">
      <dgm:prSet/>
      <dgm:spPr/>
      <dgm:t>
        <a:bodyPr/>
        <a:lstStyle/>
        <a:p>
          <a:endParaRPr lang="en-US"/>
        </a:p>
      </dgm:t>
    </dgm:pt>
    <dgm:pt modelId="{67A1F69E-C926-4175-8EF0-EC9E8AFA4B46}" type="pres">
      <dgm:prSet presAssocID="{C3327E98-1E10-4206-B57E-F81244DDD533}" presName="diagram" presStyleCnt="0">
        <dgm:presLayoutVars>
          <dgm:dir/>
          <dgm:resizeHandles val="exact"/>
        </dgm:presLayoutVars>
      </dgm:prSet>
      <dgm:spPr/>
    </dgm:pt>
    <dgm:pt modelId="{5138205C-F2A8-496C-8DCF-600DE54D6393}" type="pres">
      <dgm:prSet presAssocID="{47648B2A-33ED-4028-B2F3-B4F524D3762B}" presName="node" presStyleLbl="node1" presStyleIdx="0" presStyleCnt="5" custScaleY="135552">
        <dgm:presLayoutVars>
          <dgm:bulletEnabled val="1"/>
        </dgm:presLayoutVars>
      </dgm:prSet>
      <dgm:spPr/>
    </dgm:pt>
    <dgm:pt modelId="{D808AEBB-F837-44E3-A146-4769901CB08D}" type="pres">
      <dgm:prSet presAssocID="{76EC814A-35FA-41ED-B10A-236B26825BA7}" presName="sibTrans" presStyleLbl="sibTrans2D1" presStyleIdx="0" presStyleCnt="4"/>
      <dgm:spPr/>
    </dgm:pt>
    <dgm:pt modelId="{13B78F93-9E80-4755-A323-9689D8DECC57}" type="pres">
      <dgm:prSet presAssocID="{76EC814A-35FA-41ED-B10A-236B26825BA7}" presName="connectorText" presStyleLbl="sibTrans2D1" presStyleIdx="0" presStyleCnt="4"/>
      <dgm:spPr/>
    </dgm:pt>
    <dgm:pt modelId="{6D0BBEBF-42DC-4E79-A91E-A668B3BA1989}" type="pres">
      <dgm:prSet presAssocID="{121F74F1-FDD4-4EA8-A5BE-6B67F4871C5A}" presName="node" presStyleLbl="node1" presStyleIdx="1" presStyleCnt="5" custScaleX="126402" custScaleY="166464">
        <dgm:presLayoutVars>
          <dgm:bulletEnabled val="1"/>
        </dgm:presLayoutVars>
      </dgm:prSet>
      <dgm:spPr/>
    </dgm:pt>
    <dgm:pt modelId="{05F2F4A8-DCB8-4DEF-AC3F-2211663DBAB6}" type="pres">
      <dgm:prSet presAssocID="{D1B6DC8B-AABB-428C-BA6F-DF069B929066}" presName="sibTrans" presStyleLbl="sibTrans2D1" presStyleIdx="1" presStyleCnt="4"/>
      <dgm:spPr/>
    </dgm:pt>
    <dgm:pt modelId="{E2C657F6-1940-4324-875D-FF2FE954D413}" type="pres">
      <dgm:prSet presAssocID="{D1B6DC8B-AABB-428C-BA6F-DF069B929066}" presName="connectorText" presStyleLbl="sibTrans2D1" presStyleIdx="1" presStyleCnt="4"/>
      <dgm:spPr/>
    </dgm:pt>
    <dgm:pt modelId="{A0F5D903-B3E5-42A8-AF88-F76845A333BE}" type="pres">
      <dgm:prSet presAssocID="{B6E0A33C-945C-4182-8BDD-143F429DB44A}" presName="node" presStyleLbl="node1" presStyleIdx="2" presStyleCnt="5" custScaleY="162588">
        <dgm:presLayoutVars>
          <dgm:bulletEnabled val="1"/>
        </dgm:presLayoutVars>
      </dgm:prSet>
      <dgm:spPr/>
    </dgm:pt>
    <dgm:pt modelId="{6C154956-750C-4CBF-BB94-422A3BEF206B}" type="pres">
      <dgm:prSet presAssocID="{9B5ED3AA-8E83-460F-B86F-44104E144176}" presName="sibTrans" presStyleLbl="sibTrans2D1" presStyleIdx="2" presStyleCnt="4"/>
      <dgm:spPr/>
    </dgm:pt>
    <dgm:pt modelId="{687127F3-6656-4F8F-8088-466EFD2A454B}" type="pres">
      <dgm:prSet presAssocID="{9B5ED3AA-8E83-460F-B86F-44104E144176}" presName="connectorText" presStyleLbl="sibTrans2D1" presStyleIdx="2" presStyleCnt="4"/>
      <dgm:spPr/>
    </dgm:pt>
    <dgm:pt modelId="{78B8B8C7-C92F-49B8-8D20-06D427A8A2FA}" type="pres">
      <dgm:prSet presAssocID="{4AEA9772-498B-4A7D-8FBC-65C72E5384FE}" presName="node" presStyleLbl="node1" presStyleIdx="3" presStyleCnt="5" custScaleY="170346">
        <dgm:presLayoutVars>
          <dgm:bulletEnabled val="1"/>
        </dgm:presLayoutVars>
      </dgm:prSet>
      <dgm:spPr/>
    </dgm:pt>
    <dgm:pt modelId="{11F11881-67C4-464B-B2A0-7F15A4CA74F3}" type="pres">
      <dgm:prSet presAssocID="{0C62EB7E-D4E0-49F5-BBB6-50EB39F6A944}" presName="sibTrans" presStyleLbl="sibTrans2D1" presStyleIdx="3" presStyleCnt="4"/>
      <dgm:spPr/>
    </dgm:pt>
    <dgm:pt modelId="{25C0E271-EE96-401B-BC0B-7E56E305D9C1}" type="pres">
      <dgm:prSet presAssocID="{0C62EB7E-D4E0-49F5-BBB6-50EB39F6A944}" presName="connectorText" presStyleLbl="sibTrans2D1" presStyleIdx="3" presStyleCnt="4"/>
      <dgm:spPr/>
    </dgm:pt>
    <dgm:pt modelId="{18343954-0F46-49EC-800A-08714300477C}" type="pres">
      <dgm:prSet presAssocID="{45F05D4F-6A7F-4BA7-940D-874B1B917549}" presName="node" presStyleLbl="node1" presStyleIdx="4" presStyleCnt="5" custScaleY="207382">
        <dgm:presLayoutVars>
          <dgm:bulletEnabled val="1"/>
        </dgm:presLayoutVars>
      </dgm:prSet>
      <dgm:spPr/>
    </dgm:pt>
  </dgm:ptLst>
  <dgm:cxnLst>
    <dgm:cxn modelId="{6635DD00-E8FE-4D6C-893D-6BA0DEBA3328}" type="presOf" srcId="{B6E0A33C-945C-4182-8BDD-143F429DB44A}" destId="{A0F5D903-B3E5-42A8-AF88-F76845A333BE}" srcOrd="0" destOrd="0" presId="urn:microsoft.com/office/officeart/2005/8/layout/process5"/>
    <dgm:cxn modelId="{7C1F300E-137C-4E3B-B872-F4BC32C43C3D}" type="presOf" srcId="{C3327E98-1E10-4206-B57E-F81244DDD533}" destId="{67A1F69E-C926-4175-8EF0-EC9E8AFA4B46}" srcOrd="0" destOrd="0" presId="urn:microsoft.com/office/officeart/2005/8/layout/process5"/>
    <dgm:cxn modelId="{288BE81A-3E93-4B46-80C7-E6DDF19F80C2}" type="presOf" srcId="{76EC814A-35FA-41ED-B10A-236B26825BA7}" destId="{13B78F93-9E80-4755-A323-9689D8DECC57}" srcOrd="1" destOrd="0" presId="urn:microsoft.com/office/officeart/2005/8/layout/process5"/>
    <dgm:cxn modelId="{479EAB34-DD3F-4A87-A4A3-4CDC304E8866}" type="presOf" srcId="{4AEA9772-498B-4A7D-8FBC-65C72E5384FE}" destId="{78B8B8C7-C92F-49B8-8D20-06D427A8A2FA}" srcOrd="0" destOrd="0" presId="urn:microsoft.com/office/officeart/2005/8/layout/process5"/>
    <dgm:cxn modelId="{9D75B243-C913-4DB7-AAD5-2838AB44ADC7}" type="presOf" srcId="{0C62EB7E-D4E0-49F5-BBB6-50EB39F6A944}" destId="{25C0E271-EE96-401B-BC0B-7E56E305D9C1}" srcOrd="1" destOrd="0" presId="urn:microsoft.com/office/officeart/2005/8/layout/process5"/>
    <dgm:cxn modelId="{E4E09445-5BCA-4173-9AD7-90C8F526DFE2}" type="presOf" srcId="{47648B2A-33ED-4028-B2F3-B4F524D3762B}" destId="{5138205C-F2A8-496C-8DCF-600DE54D6393}" srcOrd="0" destOrd="0" presId="urn:microsoft.com/office/officeart/2005/8/layout/process5"/>
    <dgm:cxn modelId="{C2A31B8B-E926-4FEE-9050-EB8924456347}" type="presOf" srcId="{76EC814A-35FA-41ED-B10A-236B26825BA7}" destId="{D808AEBB-F837-44E3-A146-4769901CB08D}" srcOrd="0" destOrd="0" presId="urn:microsoft.com/office/officeart/2005/8/layout/process5"/>
    <dgm:cxn modelId="{E00CBB8F-0744-4E6B-95C1-E802B639B1DB}" srcId="{C3327E98-1E10-4206-B57E-F81244DDD533}" destId="{45F05D4F-6A7F-4BA7-940D-874B1B917549}" srcOrd="4" destOrd="0" parTransId="{EE9BDDB5-AB92-4FD3-9B7F-C659B48A0E17}" sibTransId="{2F69F2EB-6FFF-456F-A0F5-2947C5CE39EF}"/>
    <dgm:cxn modelId="{ABA3EB94-8101-4C0C-B06F-83E3418A6B13}" type="presOf" srcId="{9B5ED3AA-8E83-460F-B86F-44104E144176}" destId="{6C154956-750C-4CBF-BB94-422A3BEF206B}" srcOrd="0" destOrd="0" presId="urn:microsoft.com/office/officeart/2005/8/layout/process5"/>
    <dgm:cxn modelId="{C174E799-4C5B-44F9-818F-516E94FB6B1F}" type="presOf" srcId="{D1B6DC8B-AABB-428C-BA6F-DF069B929066}" destId="{05F2F4A8-DCB8-4DEF-AC3F-2211663DBAB6}" srcOrd="0" destOrd="0" presId="urn:microsoft.com/office/officeart/2005/8/layout/process5"/>
    <dgm:cxn modelId="{A95F06A7-F804-4132-957F-5832CF2EE004}" srcId="{C3327E98-1E10-4206-B57E-F81244DDD533}" destId="{47648B2A-33ED-4028-B2F3-B4F524D3762B}" srcOrd="0" destOrd="0" parTransId="{D64B3BA1-266D-481E-B80B-3DF7FD909DF0}" sibTransId="{76EC814A-35FA-41ED-B10A-236B26825BA7}"/>
    <dgm:cxn modelId="{A8126AA7-123E-4DEA-B681-C550BDDB8D98}" type="presOf" srcId="{D1B6DC8B-AABB-428C-BA6F-DF069B929066}" destId="{E2C657F6-1940-4324-875D-FF2FE954D413}" srcOrd="1" destOrd="0" presId="urn:microsoft.com/office/officeart/2005/8/layout/process5"/>
    <dgm:cxn modelId="{5FCD7FB6-D736-4581-AD08-E8F35A843627}" srcId="{C3327E98-1E10-4206-B57E-F81244DDD533}" destId="{4AEA9772-498B-4A7D-8FBC-65C72E5384FE}" srcOrd="3" destOrd="0" parTransId="{06D8DAA3-4439-4E9F-A039-E909B9F94479}" sibTransId="{0C62EB7E-D4E0-49F5-BBB6-50EB39F6A944}"/>
    <dgm:cxn modelId="{DC8754B7-DCE5-4767-ACEF-E999F750C368}" srcId="{C3327E98-1E10-4206-B57E-F81244DDD533}" destId="{121F74F1-FDD4-4EA8-A5BE-6B67F4871C5A}" srcOrd="1" destOrd="0" parTransId="{10B33A64-CE0E-4D57-A46F-A3C1B642720B}" sibTransId="{D1B6DC8B-AABB-428C-BA6F-DF069B929066}"/>
    <dgm:cxn modelId="{20F0D7D3-E216-4DF3-93AB-34D774B115D5}" type="presOf" srcId="{121F74F1-FDD4-4EA8-A5BE-6B67F4871C5A}" destId="{6D0BBEBF-42DC-4E79-A91E-A668B3BA1989}" srcOrd="0" destOrd="0" presId="urn:microsoft.com/office/officeart/2005/8/layout/process5"/>
    <dgm:cxn modelId="{396A80D6-17D5-4D69-9D59-445694BF0D8E}" srcId="{C3327E98-1E10-4206-B57E-F81244DDD533}" destId="{B6E0A33C-945C-4182-8BDD-143F429DB44A}" srcOrd="2" destOrd="0" parTransId="{B5331A6F-01D6-4644-B888-4B5645F13CE6}" sibTransId="{9B5ED3AA-8E83-460F-B86F-44104E144176}"/>
    <dgm:cxn modelId="{4ADFD2EC-DE82-4D86-91FF-1EB34A59F4D4}" type="presOf" srcId="{0C62EB7E-D4E0-49F5-BBB6-50EB39F6A944}" destId="{11F11881-67C4-464B-B2A0-7F15A4CA74F3}" srcOrd="0" destOrd="0" presId="urn:microsoft.com/office/officeart/2005/8/layout/process5"/>
    <dgm:cxn modelId="{BE0DB7F1-FF70-4AD2-9A17-9B5C28F622D9}" type="presOf" srcId="{9B5ED3AA-8E83-460F-B86F-44104E144176}" destId="{687127F3-6656-4F8F-8088-466EFD2A454B}" srcOrd="1" destOrd="0" presId="urn:microsoft.com/office/officeart/2005/8/layout/process5"/>
    <dgm:cxn modelId="{A8314DF8-7F05-43FC-8881-0A18B07A06CF}" type="presOf" srcId="{45F05D4F-6A7F-4BA7-940D-874B1B917549}" destId="{18343954-0F46-49EC-800A-08714300477C}" srcOrd="0" destOrd="0" presId="urn:microsoft.com/office/officeart/2005/8/layout/process5"/>
    <dgm:cxn modelId="{5FEB34DD-FAAB-44C1-A13E-DC169E3C3C24}" type="presParOf" srcId="{67A1F69E-C926-4175-8EF0-EC9E8AFA4B46}" destId="{5138205C-F2A8-496C-8DCF-600DE54D6393}" srcOrd="0" destOrd="0" presId="urn:microsoft.com/office/officeart/2005/8/layout/process5"/>
    <dgm:cxn modelId="{37889829-4005-4EDC-95C5-F3BC901A28A3}" type="presParOf" srcId="{67A1F69E-C926-4175-8EF0-EC9E8AFA4B46}" destId="{D808AEBB-F837-44E3-A146-4769901CB08D}" srcOrd="1" destOrd="0" presId="urn:microsoft.com/office/officeart/2005/8/layout/process5"/>
    <dgm:cxn modelId="{89E35306-6100-4C83-B5E7-482700789DCB}" type="presParOf" srcId="{D808AEBB-F837-44E3-A146-4769901CB08D}" destId="{13B78F93-9E80-4755-A323-9689D8DECC57}" srcOrd="0" destOrd="0" presId="urn:microsoft.com/office/officeart/2005/8/layout/process5"/>
    <dgm:cxn modelId="{2DE5437A-0DDF-47A2-B878-DC9BDE4570DE}" type="presParOf" srcId="{67A1F69E-C926-4175-8EF0-EC9E8AFA4B46}" destId="{6D0BBEBF-42DC-4E79-A91E-A668B3BA1989}" srcOrd="2" destOrd="0" presId="urn:microsoft.com/office/officeart/2005/8/layout/process5"/>
    <dgm:cxn modelId="{D412D206-4EBF-419D-958B-257D2349CBD9}" type="presParOf" srcId="{67A1F69E-C926-4175-8EF0-EC9E8AFA4B46}" destId="{05F2F4A8-DCB8-4DEF-AC3F-2211663DBAB6}" srcOrd="3" destOrd="0" presId="urn:microsoft.com/office/officeart/2005/8/layout/process5"/>
    <dgm:cxn modelId="{2AC1C02F-C2BA-4DE6-B65D-0CD76D4CC4FC}" type="presParOf" srcId="{05F2F4A8-DCB8-4DEF-AC3F-2211663DBAB6}" destId="{E2C657F6-1940-4324-875D-FF2FE954D413}" srcOrd="0" destOrd="0" presId="urn:microsoft.com/office/officeart/2005/8/layout/process5"/>
    <dgm:cxn modelId="{7F975A81-ABEF-49A4-999D-875EA53A535B}" type="presParOf" srcId="{67A1F69E-C926-4175-8EF0-EC9E8AFA4B46}" destId="{A0F5D903-B3E5-42A8-AF88-F76845A333BE}" srcOrd="4" destOrd="0" presId="urn:microsoft.com/office/officeart/2005/8/layout/process5"/>
    <dgm:cxn modelId="{CE5D4424-64C0-4339-9C59-C2C77030BCA9}" type="presParOf" srcId="{67A1F69E-C926-4175-8EF0-EC9E8AFA4B46}" destId="{6C154956-750C-4CBF-BB94-422A3BEF206B}" srcOrd="5" destOrd="0" presId="urn:microsoft.com/office/officeart/2005/8/layout/process5"/>
    <dgm:cxn modelId="{7D9A8430-118A-4D77-AFA3-871557561C96}" type="presParOf" srcId="{6C154956-750C-4CBF-BB94-422A3BEF206B}" destId="{687127F3-6656-4F8F-8088-466EFD2A454B}" srcOrd="0" destOrd="0" presId="urn:microsoft.com/office/officeart/2005/8/layout/process5"/>
    <dgm:cxn modelId="{309F3A6E-55F3-4AEA-A7B2-37A5A3597735}" type="presParOf" srcId="{67A1F69E-C926-4175-8EF0-EC9E8AFA4B46}" destId="{78B8B8C7-C92F-49B8-8D20-06D427A8A2FA}" srcOrd="6" destOrd="0" presId="urn:microsoft.com/office/officeart/2005/8/layout/process5"/>
    <dgm:cxn modelId="{5DE5CB56-69D6-4316-96A0-77EA983ECC55}" type="presParOf" srcId="{67A1F69E-C926-4175-8EF0-EC9E8AFA4B46}" destId="{11F11881-67C4-464B-B2A0-7F15A4CA74F3}" srcOrd="7" destOrd="0" presId="urn:microsoft.com/office/officeart/2005/8/layout/process5"/>
    <dgm:cxn modelId="{86E2BF62-7D93-4D56-9FFD-20628B5256BA}" type="presParOf" srcId="{11F11881-67C4-464B-B2A0-7F15A4CA74F3}" destId="{25C0E271-EE96-401B-BC0B-7E56E305D9C1}" srcOrd="0" destOrd="0" presId="urn:microsoft.com/office/officeart/2005/8/layout/process5"/>
    <dgm:cxn modelId="{B44DADAA-320B-4550-AA54-176DFA4216AD}" type="presParOf" srcId="{67A1F69E-C926-4175-8EF0-EC9E8AFA4B46}" destId="{18343954-0F46-49EC-800A-08714300477C}"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8BC1BE-F853-4EF5-8165-D6D55755B138}" type="doc">
      <dgm:prSet loTypeId="urn:microsoft.com/office/officeart/2005/8/layout/process4" loCatId="process" qsTypeId="urn:microsoft.com/office/officeart/2005/8/quickstyle/3d1" qsCatId="3D" csTypeId="urn:microsoft.com/office/officeart/2005/8/colors/accent2_5" csCatId="accent2" phldr="1"/>
      <dgm:spPr/>
    </dgm:pt>
    <dgm:pt modelId="{D035843A-F541-494C-8B3E-220AA159BBDB}">
      <dgm:prSet phldrT="[Text]" custT="1"/>
      <dgm:spPr/>
      <dgm:t>
        <a:bodyPr/>
        <a:lstStyle/>
        <a:p>
          <a:r>
            <a:rPr lang="en-US" sz="3200"/>
            <a:t>Primordial follicle</a:t>
          </a:r>
          <a:endParaRPr lang="en-US" sz="3200" dirty="0"/>
        </a:p>
      </dgm:t>
    </dgm:pt>
    <dgm:pt modelId="{EABC0176-C8FF-4227-9EF9-DB549854D77F}" type="parTrans" cxnId="{AA3F7A71-39AE-43AC-8747-1A65776E970C}">
      <dgm:prSet/>
      <dgm:spPr/>
      <dgm:t>
        <a:bodyPr/>
        <a:lstStyle/>
        <a:p>
          <a:endParaRPr lang="en-US"/>
        </a:p>
      </dgm:t>
    </dgm:pt>
    <dgm:pt modelId="{AE44AD82-63FF-4670-B722-A0907F1B4536}" type="sibTrans" cxnId="{AA3F7A71-39AE-43AC-8747-1A65776E970C}">
      <dgm:prSet/>
      <dgm:spPr/>
      <dgm:t>
        <a:bodyPr/>
        <a:lstStyle/>
        <a:p>
          <a:endParaRPr lang="en-US"/>
        </a:p>
      </dgm:t>
    </dgm:pt>
    <dgm:pt modelId="{AC5969BA-0DB6-4CBD-BF96-8CB3FB629A0D}">
      <dgm:prSet phldrT="[Text]" custT="1"/>
      <dgm:spPr/>
      <dgm:t>
        <a:bodyPr/>
        <a:lstStyle/>
        <a:p>
          <a:r>
            <a:rPr lang="en-US" sz="3200"/>
            <a:t>Primary follicle</a:t>
          </a:r>
          <a:endParaRPr lang="en-US" sz="3200" dirty="0"/>
        </a:p>
      </dgm:t>
    </dgm:pt>
    <dgm:pt modelId="{33B1F11A-42E0-4B76-B919-F2A5D00F404A}" type="parTrans" cxnId="{6D718F5D-FBD1-4CAA-A84B-57447978EE95}">
      <dgm:prSet/>
      <dgm:spPr/>
      <dgm:t>
        <a:bodyPr/>
        <a:lstStyle/>
        <a:p>
          <a:endParaRPr lang="en-US"/>
        </a:p>
      </dgm:t>
    </dgm:pt>
    <dgm:pt modelId="{5D6A5522-B477-4CAF-8427-82EBA6C0D679}" type="sibTrans" cxnId="{6D718F5D-FBD1-4CAA-A84B-57447978EE95}">
      <dgm:prSet/>
      <dgm:spPr/>
      <dgm:t>
        <a:bodyPr/>
        <a:lstStyle/>
        <a:p>
          <a:endParaRPr lang="en-US"/>
        </a:p>
      </dgm:t>
    </dgm:pt>
    <dgm:pt modelId="{F5E5D364-038D-4DFC-8260-02A2DA27DBA5}">
      <dgm:prSet phldrT="[Text]" custT="1"/>
      <dgm:spPr/>
      <dgm:t>
        <a:bodyPr/>
        <a:lstStyle/>
        <a:p>
          <a:r>
            <a:rPr lang="en-US" sz="3200"/>
            <a:t>Secondary follicle</a:t>
          </a:r>
          <a:endParaRPr lang="en-US" sz="3200" dirty="0"/>
        </a:p>
      </dgm:t>
    </dgm:pt>
    <dgm:pt modelId="{80BF9C53-FA62-4328-970D-4D60627D3348}" type="parTrans" cxnId="{52106479-B058-4E90-83F9-07C3B8A8260E}">
      <dgm:prSet/>
      <dgm:spPr/>
      <dgm:t>
        <a:bodyPr/>
        <a:lstStyle/>
        <a:p>
          <a:endParaRPr lang="en-US"/>
        </a:p>
      </dgm:t>
    </dgm:pt>
    <dgm:pt modelId="{B33ABCC9-7976-47E2-A638-726F25DBAF14}" type="sibTrans" cxnId="{52106479-B058-4E90-83F9-07C3B8A8260E}">
      <dgm:prSet/>
      <dgm:spPr/>
      <dgm:t>
        <a:bodyPr/>
        <a:lstStyle/>
        <a:p>
          <a:endParaRPr lang="en-US"/>
        </a:p>
      </dgm:t>
    </dgm:pt>
    <dgm:pt modelId="{C1BEFAD6-CF9E-4D92-8C60-4C29F4194DEF}">
      <dgm:prSet custT="1"/>
      <dgm:spPr/>
      <dgm:t>
        <a:bodyPr/>
        <a:lstStyle/>
        <a:p>
          <a:r>
            <a:rPr lang="en-US" sz="3200"/>
            <a:t>Tertiary follicle</a:t>
          </a:r>
          <a:endParaRPr lang="en-US" sz="3200" dirty="0"/>
        </a:p>
      </dgm:t>
    </dgm:pt>
    <dgm:pt modelId="{CB539352-8227-4910-8952-170DD8BFD277}" type="parTrans" cxnId="{59A63F88-F8AD-48A2-BA8A-E37AA625A2A9}">
      <dgm:prSet/>
      <dgm:spPr/>
      <dgm:t>
        <a:bodyPr/>
        <a:lstStyle/>
        <a:p>
          <a:endParaRPr lang="en-US"/>
        </a:p>
      </dgm:t>
    </dgm:pt>
    <dgm:pt modelId="{522E4722-A5C9-40DB-A071-BB97977FD49E}" type="sibTrans" cxnId="{59A63F88-F8AD-48A2-BA8A-E37AA625A2A9}">
      <dgm:prSet/>
      <dgm:spPr/>
      <dgm:t>
        <a:bodyPr/>
        <a:lstStyle/>
        <a:p>
          <a:endParaRPr lang="en-US"/>
        </a:p>
      </dgm:t>
    </dgm:pt>
    <dgm:pt modelId="{CABE9A5E-5AF1-400F-B7D8-5EAD43425C6F}" type="pres">
      <dgm:prSet presAssocID="{A18BC1BE-F853-4EF5-8165-D6D55755B138}" presName="Name0" presStyleCnt="0">
        <dgm:presLayoutVars>
          <dgm:dir/>
          <dgm:animLvl val="lvl"/>
          <dgm:resizeHandles val="exact"/>
        </dgm:presLayoutVars>
      </dgm:prSet>
      <dgm:spPr/>
    </dgm:pt>
    <dgm:pt modelId="{E557F6D0-EB26-460D-B32B-CF071A9497BB}" type="pres">
      <dgm:prSet presAssocID="{C1BEFAD6-CF9E-4D92-8C60-4C29F4194DEF}" presName="boxAndChildren" presStyleCnt="0"/>
      <dgm:spPr/>
    </dgm:pt>
    <dgm:pt modelId="{33852849-2F96-432F-B344-72F48281C21B}" type="pres">
      <dgm:prSet presAssocID="{C1BEFAD6-CF9E-4D92-8C60-4C29F4194DEF}" presName="parentTextBox" presStyleLbl="node1" presStyleIdx="0" presStyleCnt="4"/>
      <dgm:spPr/>
    </dgm:pt>
    <dgm:pt modelId="{0423937F-8FA3-425B-9952-5D629D9C6D62}" type="pres">
      <dgm:prSet presAssocID="{B33ABCC9-7976-47E2-A638-726F25DBAF14}" presName="sp" presStyleCnt="0"/>
      <dgm:spPr/>
    </dgm:pt>
    <dgm:pt modelId="{25201AE1-0DC1-4094-97EB-7DDF036622C7}" type="pres">
      <dgm:prSet presAssocID="{F5E5D364-038D-4DFC-8260-02A2DA27DBA5}" presName="arrowAndChildren" presStyleCnt="0"/>
      <dgm:spPr/>
    </dgm:pt>
    <dgm:pt modelId="{8C480704-5397-4F38-ADBB-37F41179CDD2}" type="pres">
      <dgm:prSet presAssocID="{F5E5D364-038D-4DFC-8260-02A2DA27DBA5}" presName="parentTextArrow" presStyleLbl="node1" presStyleIdx="1" presStyleCnt="4"/>
      <dgm:spPr/>
    </dgm:pt>
    <dgm:pt modelId="{EE4AD863-89AC-436A-BB02-52BC68413ACE}" type="pres">
      <dgm:prSet presAssocID="{5D6A5522-B477-4CAF-8427-82EBA6C0D679}" presName="sp" presStyleCnt="0"/>
      <dgm:spPr/>
    </dgm:pt>
    <dgm:pt modelId="{455169A5-4DAF-4AFF-A2E8-3FF4CAE86231}" type="pres">
      <dgm:prSet presAssocID="{AC5969BA-0DB6-4CBD-BF96-8CB3FB629A0D}" presName="arrowAndChildren" presStyleCnt="0"/>
      <dgm:spPr/>
    </dgm:pt>
    <dgm:pt modelId="{7270F8FA-05EC-4E6B-8A12-E59DDDB1E3D7}" type="pres">
      <dgm:prSet presAssocID="{AC5969BA-0DB6-4CBD-BF96-8CB3FB629A0D}" presName="parentTextArrow" presStyleLbl="node1" presStyleIdx="2" presStyleCnt="4"/>
      <dgm:spPr/>
    </dgm:pt>
    <dgm:pt modelId="{F212BC2B-1C41-4F7A-8A45-2B4701CDAFFB}" type="pres">
      <dgm:prSet presAssocID="{AE44AD82-63FF-4670-B722-A0907F1B4536}" presName="sp" presStyleCnt="0"/>
      <dgm:spPr/>
    </dgm:pt>
    <dgm:pt modelId="{39043063-00D9-4EAE-B225-6D20038B3179}" type="pres">
      <dgm:prSet presAssocID="{D035843A-F541-494C-8B3E-220AA159BBDB}" presName="arrowAndChildren" presStyleCnt="0"/>
      <dgm:spPr/>
    </dgm:pt>
    <dgm:pt modelId="{4744ECF7-928D-424C-81D4-648379568A41}" type="pres">
      <dgm:prSet presAssocID="{D035843A-F541-494C-8B3E-220AA159BBDB}" presName="parentTextArrow" presStyleLbl="node1" presStyleIdx="3" presStyleCnt="4"/>
      <dgm:spPr/>
    </dgm:pt>
  </dgm:ptLst>
  <dgm:cxnLst>
    <dgm:cxn modelId="{BD90E83C-7974-41A4-9E9E-BDE81648EB79}" type="presOf" srcId="{D035843A-F541-494C-8B3E-220AA159BBDB}" destId="{4744ECF7-928D-424C-81D4-648379568A41}" srcOrd="0" destOrd="0" presId="urn:microsoft.com/office/officeart/2005/8/layout/process4"/>
    <dgm:cxn modelId="{6D718F5D-FBD1-4CAA-A84B-57447978EE95}" srcId="{A18BC1BE-F853-4EF5-8165-D6D55755B138}" destId="{AC5969BA-0DB6-4CBD-BF96-8CB3FB629A0D}" srcOrd="1" destOrd="0" parTransId="{33B1F11A-42E0-4B76-B919-F2A5D00F404A}" sibTransId="{5D6A5522-B477-4CAF-8427-82EBA6C0D679}"/>
    <dgm:cxn modelId="{51EEA645-8FBB-417C-BB56-D81C00B252B3}" type="presOf" srcId="{C1BEFAD6-CF9E-4D92-8C60-4C29F4194DEF}" destId="{33852849-2F96-432F-B344-72F48281C21B}" srcOrd="0" destOrd="0" presId="urn:microsoft.com/office/officeart/2005/8/layout/process4"/>
    <dgm:cxn modelId="{2C1FC44F-015A-4B67-8013-126E4A8A96B2}" type="presOf" srcId="{AC5969BA-0DB6-4CBD-BF96-8CB3FB629A0D}" destId="{7270F8FA-05EC-4E6B-8A12-E59DDDB1E3D7}" srcOrd="0" destOrd="0" presId="urn:microsoft.com/office/officeart/2005/8/layout/process4"/>
    <dgm:cxn modelId="{AA3F7A71-39AE-43AC-8747-1A65776E970C}" srcId="{A18BC1BE-F853-4EF5-8165-D6D55755B138}" destId="{D035843A-F541-494C-8B3E-220AA159BBDB}" srcOrd="0" destOrd="0" parTransId="{EABC0176-C8FF-4227-9EF9-DB549854D77F}" sibTransId="{AE44AD82-63FF-4670-B722-A0907F1B4536}"/>
    <dgm:cxn modelId="{52106479-B058-4E90-83F9-07C3B8A8260E}" srcId="{A18BC1BE-F853-4EF5-8165-D6D55755B138}" destId="{F5E5D364-038D-4DFC-8260-02A2DA27DBA5}" srcOrd="2" destOrd="0" parTransId="{80BF9C53-FA62-4328-970D-4D60627D3348}" sibTransId="{B33ABCC9-7976-47E2-A638-726F25DBAF14}"/>
    <dgm:cxn modelId="{59A63F88-F8AD-48A2-BA8A-E37AA625A2A9}" srcId="{A18BC1BE-F853-4EF5-8165-D6D55755B138}" destId="{C1BEFAD6-CF9E-4D92-8C60-4C29F4194DEF}" srcOrd="3" destOrd="0" parTransId="{CB539352-8227-4910-8952-170DD8BFD277}" sibTransId="{522E4722-A5C9-40DB-A071-BB97977FD49E}"/>
    <dgm:cxn modelId="{9BD5D48B-E73F-4379-B142-8C239B3B6016}" type="presOf" srcId="{F5E5D364-038D-4DFC-8260-02A2DA27DBA5}" destId="{8C480704-5397-4F38-ADBB-37F41179CDD2}" srcOrd="0" destOrd="0" presId="urn:microsoft.com/office/officeart/2005/8/layout/process4"/>
    <dgm:cxn modelId="{3B9F61C4-1298-4AFD-8E30-902733D4C48D}" type="presOf" srcId="{A18BC1BE-F853-4EF5-8165-D6D55755B138}" destId="{CABE9A5E-5AF1-400F-B7D8-5EAD43425C6F}" srcOrd="0" destOrd="0" presId="urn:microsoft.com/office/officeart/2005/8/layout/process4"/>
    <dgm:cxn modelId="{6E49648E-E9B6-4177-9525-B6CE05E0F41C}" type="presParOf" srcId="{CABE9A5E-5AF1-400F-B7D8-5EAD43425C6F}" destId="{E557F6D0-EB26-460D-B32B-CF071A9497BB}" srcOrd="0" destOrd="0" presId="urn:microsoft.com/office/officeart/2005/8/layout/process4"/>
    <dgm:cxn modelId="{142F987A-F534-49FE-A8B9-E26C1CF4C621}" type="presParOf" srcId="{E557F6D0-EB26-460D-B32B-CF071A9497BB}" destId="{33852849-2F96-432F-B344-72F48281C21B}" srcOrd="0" destOrd="0" presId="urn:microsoft.com/office/officeart/2005/8/layout/process4"/>
    <dgm:cxn modelId="{870288DB-B9A2-4F1A-8C77-6AAEE373D5DE}" type="presParOf" srcId="{CABE9A5E-5AF1-400F-B7D8-5EAD43425C6F}" destId="{0423937F-8FA3-425B-9952-5D629D9C6D62}" srcOrd="1" destOrd="0" presId="urn:microsoft.com/office/officeart/2005/8/layout/process4"/>
    <dgm:cxn modelId="{C17E8466-87EB-473A-A51A-760F8E422669}" type="presParOf" srcId="{CABE9A5E-5AF1-400F-B7D8-5EAD43425C6F}" destId="{25201AE1-0DC1-4094-97EB-7DDF036622C7}" srcOrd="2" destOrd="0" presId="urn:microsoft.com/office/officeart/2005/8/layout/process4"/>
    <dgm:cxn modelId="{7EC92DE3-5D9F-40F1-9314-8FC5B7211D4F}" type="presParOf" srcId="{25201AE1-0DC1-4094-97EB-7DDF036622C7}" destId="{8C480704-5397-4F38-ADBB-37F41179CDD2}" srcOrd="0" destOrd="0" presId="urn:microsoft.com/office/officeart/2005/8/layout/process4"/>
    <dgm:cxn modelId="{A6B50764-192D-45C8-AED7-541061806733}" type="presParOf" srcId="{CABE9A5E-5AF1-400F-B7D8-5EAD43425C6F}" destId="{EE4AD863-89AC-436A-BB02-52BC68413ACE}" srcOrd="3" destOrd="0" presId="urn:microsoft.com/office/officeart/2005/8/layout/process4"/>
    <dgm:cxn modelId="{E245666B-23EF-4366-988E-5E0B8EC6F8A4}" type="presParOf" srcId="{CABE9A5E-5AF1-400F-B7D8-5EAD43425C6F}" destId="{455169A5-4DAF-4AFF-A2E8-3FF4CAE86231}" srcOrd="4" destOrd="0" presId="urn:microsoft.com/office/officeart/2005/8/layout/process4"/>
    <dgm:cxn modelId="{70A173C4-7087-41AE-9468-B26FA3107A81}" type="presParOf" srcId="{455169A5-4DAF-4AFF-A2E8-3FF4CAE86231}" destId="{7270F8FA-05EC-4E6B-8A12-E59DDDB1E3D7}" srcOrd="0" destOrd="0" presId="urn:microsoft.com/office/officeart/2005/8/layout/process4"/>
    <dgm:cxn modelId="{60BE0A7A-C9AD-4C6A-8395-3C77810F0E87}" type="presParOf" srcId="{CABE9A5E-5AF1-400F-B7D8-5EAD43425C6F}" destId="{F212BC2B-1C41-4F7A-8A45-2B4701CDAFFB}" srcOrd="5" destOrd="0" presId="urn:microsoft.com/office/officeart/2005/8/layout/process4"/>
    <dgm:cxn modelId="{2DD787BA-A2EB-439E-991F-48ECACAC28BB}" type="presParOf" srcId="{CABE9A5E-5AF1-400F-B7D8-5EAD43425C6F}" destId="{39043063-00D9-4EAE-B225-6D20038B3179}" srcOrd="6" destOrd="0" presId="urn:microsoft.com/office/officeart/2005/8/layout/process4"/>
    <dgm:cxn modelId="{875AB4A1-9F79-47D1-B2B1-433A51C8C745}" type="presParOf" srcId="{39043063-00D9-4EAE-B225-6D20038B3179}" destId="{4744ECF7-928D-424C-81D4-648379568A4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607296" y="1912096"/>
          <a:ext cx="1969770" cy="19697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Wisdom</a:t>
          </a:r>
        </a:p>
      </dsp:txBody>
      <dsp:txXfrm>
        <a:off x="2003307" y="2373505"/>
        <a:ext cx="1177748" cy="1012503"/>
      </dsp:txXfrm>
    </dsp:sp>
    <dsp:sp modelId="{93300324-D62F-4E58-B882-734182BDB462}">
      <dsp:nvSpPr>
        <dsp:cNvPr id="0" name=""/>
        <dsp:cNvSpPr/>
      </dsp:nvSpPr>
      <dsp:spPr>
        <a:xfrm>
          <a:off x="465582" y="1450848"/>
          <a:ext cx="1432560" cy="1432560"/>
        </a:xfrm>
        <a:prstGeom prst="gear6">
          <a:avLst/>
        </a:prstGeom>
        <a:solidFill>
          <a:schemeClr val="accent4">
            <a:hueOff val="-2232385"/>
            <a:satOff val="13449"/>
            <a:lumOff val="107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Black" pitchFamily="34" charset="0"/>
            </a:rPr>
            <a:t>Truth</a:t>
          </a:r>
          <a:r>
            <a:rPr lang="en-US" sz="1400" kern="1200" dirty="0"/>
            <a:t> </a:t>
          </a:r>
        </a:p>
      </dsp:txBody>
      <dsp:txXfrm>
        <a:off x="826233" y="1813679"/>
        <a:ext cx="711258" cy="706898"/>
      </dsp:txXfrm>
    </dsp:sp>
    <dsp:sp modelId="{59EDF28D-6C67-49D0-B5A1-DE5C3CBA2292}">
      <dsp:nvSpPr>
        <dsp:cNvPr id="0" name=""/>
        <dsp:cNvSpPr/>
      </dsp:nvSpPr>
      <dsp:spPr>
        <a:xfrm rot="20700000">
          <a:off x="1267961" y="462527"/>
          <a:ext cx="1403616" cy="1403616"/>
        </a:xfrm>
        <a:prstGeom prst="gear6">
          <a:avLst/>
        </a:prstGeom>
        <a:solidFill>
          <a:schemeClr val="accent4">
            <a:hueOff val="-4464770"/>
            <a:satOff val="26899"/>
            <a:lumOff val="215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Servic</a:t>
          </a:r>
          <a:r>
            <a:rPr lang="en-US" sz="1400" kern="1200" dirty="0">
              <a:latin typeface="Arial Black" pitchFamily="34" charset="0"/>
            </a:rPr>
            <a:t>e</a:t>
          </a:r>
          <a:r>
            <a:rPr lang="en-US" sz="1400" kern="1200" dirty="0"/>
            <a:t> </a:t>
          </a:r>
        </a:p>
      </dsp:txBody>
      <dsp:txXfrm rot="-20700000">
        <a:off x="1575816" y="770382"/>
        <a:ext cx="787908" cy="787908"/>
      </dsp:txXfrm>
    </dsp:sp>
    <dsp:sp modelId="{398423B3-DD54-4226-99D7-017EFC1488DF}">
      <dsp:nvSpPr>
        <dsp:cNvPr id="0" name=""/>
        <dsp:cNvSpPr/>
      </dsp:nvSpPr>
      <dsp:spPr>
        <a:xfrm>
          <a:off x="1453555" y="1622937"/>
          <a:ext cx="2521305" cy="2521305"/>
        </a:xfrm>
        <a:prstGeom prst="circularArrow">
          <a:avLst>
            <a:gd name="adj1" fmla="val 4688"/>
            <a:gd name="adj2" fmla="val 299029"/>
            <a:gd name="adj3" fmla="val 2499662"/>
            <a:gd name="adj4" fmla="val 15897299"/>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211878" y="1136506"/>
          <a:ext cx="1831886" cy="1831886"/>
        </a:xfrm>
        <a:prstGeom prst="leftCircularArrow">
          <a:avLst>
            <a:gd name="adj1" fmla="val 6452"/>
            <a:gd name="adj2" fmla="val 429999"/>
            <a:gd name="adj3" fmla="val 10489124"/>
            <a:gd name="adj4" fmla="val 14837806"/>
            <a:gd name="adj5" fmla="val 7527"/>
          </a:avLst>
        </a:prstGeom>
        <a:solidFill>
          <a:schemeClr val="accent4">
            <a:hueOff val="-2232385"/>
            <a:satOff val="13449"/>
            <a:lumOff val="107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943290" y="157713"/>
          <a:ext cx="1975142" cy="1975142"/>
        </a:xfrm>
        <a:prstGeom prst="circularArrow">
          <a:avLst>
            <a:gd name="adj1" fmla="val 5984"/>
            <a:gd name="adj2" fmla="val 394124"/>
            <a:gd name="adj3" fmla="val 13313824"/>
            <a:gd name="adj4" fmla="val 10508221"/>
            <a:gd name="adj5" fmla="val 6981"/>
          </a:avLst>
        </a:prstGeom>
        <a:solidFill>
          <a:schemeClr val="accent4">
            <a:hueOff val="-4464770"/>
            <a:satOff val="26899"/>
            <a:lumOff val="2156"/>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8205C-F2A8-496C-8DCF-600DE54D6393}">
      <dsp:nvSpPr>
        <dsp:cNvPr id="0" name=""/>
        <dsp:cNvSpPr/>
      </dsp:nvSpPr>
      <dsp:spPr>
        <a:xfrm>
          <a:off x="162161" y="101766"/>
          <a:ext cx="1081794" cy="879836"/>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60%</a:t>
          </a:r>
        </a:p>
        <a:p>
          <a:pPr marL="0" lvl="0" indent="0" algn="ctr" defTabSz="488950">
            <a:lnSpc>
              <a:spcPct val="90000"/>
            </a:lnSpc>
            <a:spcBef>
              <a:spcPct val="0"/>
            </a:spcBef>
            <a:spcAft>
              <a:spcPct val="35000"/>
            </a:spcAft>
            <a:buNone/>
          </a:pPr>
          <a:r>
            <a:rPr lang="en-US" sz="1100" kern="1200" dirty="0"/>
            <a:t>CORE SUBJECT</a:t>
          </a:r>
        </a:p>
      </dsp:txBody>
      <dsp:txXfrm>
        <a:off x="187931" y="127536"/>
        <a:ext cx="1030254" cy="828296"/>
      </dsp:txXfrm>
    </dsp:sp>
    <dsp:sp modelId="{D808AEBB-F837-44E3-A146-4769901CB08D}">
      <dsp:nvSpPr>
        <dsp:cNvPr id="0" name=""/>
        <dsp:cNvSpPr/>
      </dsp:nvSpPr>
      <dsp:spPr>
        <a:xfrm>
          <a:off x="1339154" y="407542"/>
          <a:ext cx="229340" cy="26828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339154" y="461199"/>
        <a:ext cx="160538" cy="160971"/>
      </dsp:txXfrm>
    </dsp:sp>
    <dsp:sp modelId="{6D0BBEBF-42DC-4E79-A91E-A668B3BA1989}">
      <dsp:nvSpPr>
        <dsp:cNvPr id="0" name=""/>
        <dsp:cNvSpPr/>
      </dsp:nvSpPr>
      <dsp:spPr>
        <a:xfrm>
          <a:off x="1676674" y="1445"/>
          <a:ext cx="1367410" cy="1080479"/>
        </a:xfrm>
        <a:prstGeom prst="roundRect">
          <a:avLst>
            <a:gd name="adj" fmla="val 10000"/>
          </a:avLst>
        </a:prstGeom>
        <a:solidFill>
          <a:schemeClr val="accent4">
            <a:hueOff val="-1116192"/>
            <a:satOff val="6725"/>
            <a:lumOff val="5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20%</a:t>
          </a:r>
        </a:p>
        <a:p>
          <a:pPr marL="0" lvl="0" indent="0" algn="ctr" defTabSz="488950">
            <a:lnSpc>
              <a:spcPct val="90000"/>
            </a:lnSpc>
            <a:spcBef>
              <a:spcPct val="0"/>
            </a:spcBef>
            <a:spcAft>
              <a:spcPct val="35000"/>
            </a:spcAft>
            <a:buNone/>
          </a:pPr>
          <a:r>
            <a:rPr lang="en-US" sz="1100" b="1" kern="1200" dirty="0">
              <a:solidFill>
                <a:schemeClr val="tx1"/>
              </a:solidFill>
            </a:rPr>
            <a:t>HORIZONTAL</a:t>
          </a:r>
        </a:p>
        <a:p>
          <a:pPr marL="0" lvl="0" indent="0" algn="ctr" defTabSz="488950">
            <a:lnSpc>
              <a:spcPct val="90000"/>
            </a:lnSpc>
            <a:spcBef>
              <a:spcPct val="0"/>
            </a:spcBef>
            <a:spcAft>
              <a:spcPct val="35000"/>
            </a:spcAft>
            <a:buNone/>
          </a:pPr>
          <a:r>
            <a:rPr lang="en-US" sz="1100" b="1" kern="1200" dirty="0">
              <a:solidFill>
                <a:schemeClr val="tx1"/>
              </a:solidFill>
            </a:rPr>
            <a:t>INTEGRATION</a:t>
          </a:r>
        </a:p>
        <a:p>
          <a:pPr marL="0" lvl="0" indent="0" algn="ctr" defTabSz="488950">
            <a:lnSpc>
              <a:spcPct val="90000"/>
            </a:lnSpc>
            <a:spcBef>
              <a:spcPct val="0"/>
            </a:spcBef>
            <a:spcAft>
              <a:spcPct val="35000"/>
            </a:spcAft>
            <a:buNone/>
          </a:pPr>
          <a:r>
            <a:rPr lang="en-US" sz="1100" b="1" kern="1200" dirty="0">
              <a:solidFill>
                <a:schemeClr val="tx1"/>
              </a:solidFill>
            </a:rPr>
            <a:t>Physiology</a:t>
          </a:r>
        </a:p>
        <a:p>
          <a:pPr marL="0" lvl="0" indent="0" algn="ctr" defTabSz="488950">
            <a:lnSpc>
              <a:spcPct val="90000"/>
            </a:lnSpc>
            <a:spcBef>
              <a:spcPct val="0"/>
            </a:spcBef>
            <a:spcAft>
              <a:spcPct val="35000"/>
            </a:spcAft>
            <a:buNone/>
          </a:pPr>
          <a:r>
            <a:rPr lang="en-US" sz="1100" b="1" kern="1200" dirty="0">
              <a:solidFill>
                <a:schemeClr val="tx1"/>
              </a:solidFill>
            </a:rPr>
            <a:t>biochemistry</a:t>
          </a:r>
          <a:r>
            <a:rPr lang="en-US" sz="1050" b="1" kern="1200" dirty="0">
              <a:solidFill>
                <a:schemeClr val="tx1"/>
              </a:solidFill>
            </a:rPr>
            <a:t> </a:t>
          </a:r>
        </a:p>
      </dsp:txBody>
      <dsp:txXfrm>
        <a:off x="1708320" y="33091"/>
        <a:ext cx="1304118" cy="1017187"/>
      </dsp:txXfrm>
    </dsp:sp>
    <dsp:sp modelId="{05F2F4A8-DCB8-4DEF-AC3F-2211663DBAB6}">
      <dsp:nvSpPr>
        <dsp:cNvPr id="0" name=""/>
        <dsp:cNvSpPr/>
      </dsp:nvSpPr>
      <dsp:spPr>
        <a:xfrm rot="5079177">
          <a:off x="2309856" y="1169861"/>
          <a:ext cx="243745" cy="268285"/>
        </a:xfrm>
        <a:prstGeom prst="rightArrow">
          <a:avLst>
            <a:gd name="adj1" fmla="val 60000"/>
            <a:gd name="adj2" fmla="val 50000"/>
          </a:avLst>
        </a:prstGeom>
        <a:solidFill>
          <a:schemeClr val="accent4">
            <a:hueOff val="-1488257"/>
            <a:satOff val="8966"/>
            <a:lumOff val="71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347835" y="1182291"/>
        <a:ext cx="160971" cy="170622"/>
      </dsp:txXfrm>
    </dsp:sp>
    <dsp:sp modelId="{A0F5D903-B3E5-42A8-AF88-F76845A333BE}">
      <dsp:nvSpPr>
        <dsp:cNvPr id="0" name=""/>
        <dsp:cNvSpPr/>
      </dsp:nvSpPr>
      <dsp:spPr>
        <a:xfrm>
          <a:off x="1962289" y="1539820"/>
          <a:ext cx="1081794" cy="1055321"/>
        </a:xfrm>
        <a:prstGeom prst="roundRect">
          <a:avLst>
            <a:gd name="adj" fmla="val 10000"/>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8%</a:t>
          </a:r>
        </a:p>
        <a:p>
          <a:pPr marL="0" lvl="0" indent="0" algn="ctr" defTabSz="533400">
            <a:lnSpc>
              <a:spcPct val="90000"/>
            </a:lnSpc>
            <a:spcBef>
              <a:spcPct val="0"/>
            </a:spcBef>
            <a:spcAft>
              <a:spcPct val="35000"/>
            </a:spcAft>
            <a:buNone/>
          </a:pPr>
          <a:r>
            <a:rPr lang="en-US" sz="1200" b="1" kern="1200" dirty="0">
              <a:solidFill>
                <a:schemeClr val="tx1"/>
              </a:solidFill>
            </a:rPr>
            <a:t>VERTICAL INTEGRATION</a:t>
          </a:r>
        </a:p>
        <a:p>
          <a:pPr marL="0" lvl="0" indent="0" algn="ctr" defTabSz="533400">
            <a:lnSpc>
              <a:spcPct val="90000"/>
            </a:lnSpc>
            <a:spcBef>
              <a:spcPct val="0"/>
            </a:spcBef>
            <a:spcAft>
              <a:spcPct val="35000"/>
            </a:spcAft>
            <a:buNone/>
          </a:pPr>
          <a:r>
            <a:rPr lang="en-US" sz="1200" b="1" kern="1200" dirty="0">
              <a:solidFill>
                <a:schemeClr val="tx1"/>
              </a:solidFill>
            </a:rPr>
            <a:t>Pathology</a:t>
          </a:r>
        </a:p>
        <a:p>
          <a:pPr marL="0" lvl="0" indent="0" algn="ctr" defTabSz="533400">
            <a:lnSpc>
              <a:spcPct val="90000"/>
            </a:lnSpc>
            <a:spcBef>
              <a:spcPct val="0"/>
            </a:spcBef>
            <a:spcAft>
              <a:spcPct val="35000"/>
            </a:spcAft>
            <a:buNone/>
          </a:pPr>
          <a:r>
            <a:rPr lang="en-US" sz="1200" b="1" kern="1200" dirty="0">
              <a:solidFill>
                <a:schemeClr val="tx1"/>
              </a:solidFill>
            </a:rPr>
            <a:t>pharmacolog</a:t>
          </a:r>
          <a:r>
            <a:rPr lang="en-US" sz="1000" b="1" kern="1200" dirty="0">
              <a:solidFill>
                <a:schemeClr val="tx1"/>
              </a:solidFill>
            </a:rPr>
            <a:t>y</a:t>
          </a:r>
        </a:p>
      </dsp:txBody>
      <dsp:txXfrm>
        <a:off x="1993198" y="1570729"/>
        <a:ext cx="1019976" cy="993503"/>
      </dsp:txXfrm>
    </dsp:sp>
    <dsp:sp modelId="{6C154956-750C-4CBF-BB94-422A3BEF206B}">
      <dsp:nvSpPr>
        <dsp:cNvPr id="0" name=""/>
        <dsp:cNvSpPr/>
      </dsp:nvSpPr>
      <dsp:spPr>
        <a:xfrm rot="10800000">
          <a:off x="1637751" y="1933338"/>
          <a:ext cx="229340" cy="268285"/>
        </a:xfrm>
        <a:prstGeom prst="rightArrow">
          <a:avLst>
            <a:gd name="adj1" fmla="val 60000"/>
            <a:gd name="adj2" fmla="val 50000"/>
          </a:avLst>
        </a:prstGeom>
        <a:solidFill>
          <a:schemeClr val="accent4">
            <a:hueOff val="-2976513"/>
            <a:satOff val="17933"/>
            <a:lumOff val="143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1706553" y="1986995"/>
        <a:ext cx="160538" cy="160971"/>
      </dsp:txXfrm>
    </dsp:sp>
    <dsp:sp modelId="{78B8B8C7-C92F-49B8-8D20-06D427A8A2FA}">
      <dsp:nvSpPr>
        <dsp:cNvPr id="0" name=""/>
        <dsp:cNvSpPr/>
      </dsp:nvSpPr>
      <dsp:spPr>
        <a:xfrm>
          <a:off x="447776" y="1514642"/>
          <a:ext cx="1081794" cy="1105676"/>
        </a:xfrm>
        <a:prstGeom prst="roundRect">
          <a:avLst>
            <a:gd name="adj" fmla="val 10000"/>
          </a:avLst>
        </a:prstGeom>
        <a:solidFill>
          <a:schemeClr val="accent4">
            <a:hueOff val="-3348577"/>
            <a:satOff val="20174"/>
            <a:lumOff val="16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1"/>
              </a:solidFill>
            </a:rPr>
            <a:t>7%</a:t>
          </a:r>
        </a:p>
        <a:p>
          <a:pPr marL="0" lvl="0" indent="0" algn="ctr" defTabSz="488950">
            <a:lnSpc>
              <a:spcPct val="90000"/>
            </a:lnSpc>
            <a:spcBef>
              <a:spcPct val="0"/>
            </a:spcBef>
            <a:spcAft>
              <a:spcPct val="35000"/>
            </a:spcAft>
            <a:buNone/>
          </a:pPr>
          <a:r>
            <a:rPr lang="en-US" sz="1100" b="1" kern="1200" dirty="0">
              <a:solidFill>
                <a:schemeClr val="tx1"/>
              </a:solidFill>
            </a:rPr>
            <a:t>VERTICAL INTEGRATION</a:t>
          </a:r>
        </a:p>
        <a:p>
          <a:pPr marL="0" lvl="0" indent="0" algn="ctr" defTabSz="488950">
            <a:lnSpc>
              <a:spcPct val="90000"/>
            </a:lnSpc>
            <a:spcBef>
              <a:spcPct val="0"/>
            </a:spcBef>
            <a:spcAft>
              <a:spcPct val="35000"/>
            </a:spcAft>
            <a:buNone/>
          </a:pPr>
          <a:r>
            <a:rPr lang="en-US" sz="1100" b="1" kern="1200" dirty="0">
              <a:solidFill>
                <a:schemeClr val="tx1"/>
              </a:solidFill>
            </a:rPr>
            <a:t>Clinical integration </a:t>
          </a:r>
        </a:p>
      </dsp:txBody>
      <dsp:txXfrm>
        <a:off x="479461" y="1546327"/>
        <a:ext cx="1018424" cy="1042306"/>
      </dsp:txXfrm>
    </dsp:sp>
    <dsp:sp modelId="{11F11881-67C4-464B-B2A0-7F15A4CA74F3}">
      <dsp:nvSpPr>
        <dsp:cNvPr id="0" name=""/>
        <dsp:cNvSpPr/>
      </dsp:nvSpPr>
      <dsp:spPr>
        <a:xfrm rot="5400000">
          <a:off x="874004" y="2696044"/>
          <a:ext cx="229340" cy="268285"/>
        </a:xfrm>
        <a:prstGeom prst="rightArrow">
          <a:avLst>
            <a:gd name="adj1" fmla="val 60000"/>
            <a:gd name="adj2" fmla="val 50000"/>
          </a:avLst>
        </a:prstGeom>
        <a:solidFill>
          <a:schemeClr val="accent4">
            <a:hueOff val="-4464770"/>
            <a:satOff val="26899"/>
            <a:lumOff val="215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908189" y="2715516"/>
        <a:ext cx="160971" cy="160538"/>
      </dsp:txXfrm>
    </dsp:sp>
    <dsp:sp modelId="{18343954-0F46-49EC-800A-08714300477C}">
      <dsp:nvSpPr>
        <dsp:cNvPr id="0" name=""/>
        <dsp:cNvSpPr/>
      </dsp:nvSpPr>
      <dsp:spPr>
        <a:xfrm>
          <a:off x="447776" y="3053037"/>
          <a:ext cx="1081794" cy="1346068"/>
        </a:xfrm>
        <a:prstGeom prst="roundRect">
          <a:avLst>
            <a:gd name="adj" fmla="val 10000"/>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dirty="0">
              <a:solidFill>
                <a:schemeClr val="tx1"/>
              </a:solidFill>
            </a:rPr>
            <a:t>5%</a:t>
          </a:r>
        </a:p>
        <a:p>
          <a:pPr marL="0" lvl="0" indent="0" algn="ctr" defTabSz="466725">
            <a:lnSpc>
              <a:spcPct val="90000"/>
            </a:lnSpc>
            <a:spcBef>
              <a:spcPct val="0"/>
            </a:spcBef>
            <a:spcAft>
              <a:spcPct val="35000"/>
            </a:spcAft>
            <a:buNone/>
          </a:pPr>
          <a:r>
            <a:rPr lang="en-US" sz="1050" b="1" kern="1200" dirty="0">
              <a:solidFill>
                <a:schemeClr val="tx1"/>
              </a:solidFill>
            </a:rPr>
            <a:t>VERTICAL INTEGRATION</a:t>
          </a:r>
        </a:p>
        <a:p>
          <a:pPr marL="0" lvl="0" indent="0" algn="ctr" defTabSz="466725">
            <a:lnSpc>
              <a:spcPct val="90000"/>
            </a:lnSpc>
            <a:spcBef>
              <a:spcPct val="0"/>
            </a:spcBef>
            <a:spcAft>
              <a:spcPct val="35000"/>
            </a:spcAft>
            <a:buNone/>
          </a:pPr>
          <a:r>
            <a:rPr lang="en-US" sz="1050" b="1" kern="1200" dirty="0">
              <a:solidFill>
                <a:schemeClr val="tx1"/>
              </a:solidFill>
            </a:rPr>
            <a:t>Research, professionalism</a:t>
          </a:r>
        </a:p>
        <a:p>
          <a:pPr marL="0" lvl="0" indent="0" algn="ctr" defTabSz="466725">
            <a:lnSpc>
              <a:spcPct val="90000"/>
            </a:lnSpc>
            <a:spcBef>
              <a:spcPct val="0"/>
            </a:spcBef>
            <a:spcAft>
              <a:spcPct val="35000"/>
            </a:spcAft>
            <a:buNone/>
          </a:pPr>
          <a:r>
            <a:rPr lang="en-US" sz="1050" b="1" kern="1200" dirty="0">
              <a:solidFill>
                <a:schemeClr val="tx1"/>
              </a:solidFill>
            </a:rPr>
            <a:t>Ethics </a:t>
          </a:r>
        </a:p>
        <a:p>
          <a:pPr marL="0" lvl="0" indent="0" algn="ctr" defTabSz="466725">
            <a:lnSpc>
              <a:spcPct val="90000"/>
            </a:lnSpc>
            <a:spcBef>
              <a:spcPct val="0"/>
            </a:spcBef>
            <a:spcAft>
              <a:spcPct val="35000"/>
            </a:spcAft>
            <a:buNone/>
          </a:pPr>
          <a:r>
            <a:rPr lang="en-US" sz="1050" b="1" kern="1200" dirty="0">
              <a:solidFill>
                <a:schemeClr val="tx1"/>
              </a:solidFill>
            </a:rPr>
            <a:t>Digital library</a:t>
          </a:r>
        </a:p>
        <a:p>
          <a:pPr marL="0" lvl="0" indent="0" algn="ctr" defTabSz="466725">
            <a:lnSpc>
              <a:spcPct val="90000"/>
            </a:lnSpc>
            <a:spcBef>
              <a:spcPct val="0"/>
            </a:spcBef>
            <a:spcAft>
              <a:spcPct val="35000"/>
            </a:spcAft>
            <a:buNone/>
          </a:pPr>
          <a:r>
            <a:rPr lang="en-US" sz="900" b="1" kern="1200" dirty="0">
              <a:solidFill>
                <a:schemeClr val="tx1"/>
              </a:solidFill>
            </a:rPr>
            <a:t> </a:t>
          </a:r>
        </a:p>
      </dsp:txBody>
      <dsp:txXfrm>
        <a:off x="479461" y="3084722"/>
        <a:ext cx="1018424" cy="12826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52849-2F96-432F-B344-72F48281C21B}">
      <dsp:nvSpPr>
        <dsp:cNvPr id="0" name=""/>
        <dsp:cNvSpPr/>
      </dsp:nvSpPr>
      <dsp:spPr>
        <a:xfrm>
          <a:off x="0" y="3712270"/>
          <a:ext cx="8229600" cy="812154"/>
        </a:xfrm>
        <a:prstGeom prst="rect">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Tertiary follicle</a:t>
          </a:r>
          <a:endParaRPr lang="en-US" sz="3200" kern="1200" dirty="0"/>
        </a:p>
      </dsp:txBody>
      <dsp:txXfrm>
        <a:off x="0" y="3712270"/>
        <a:ext cx="8229600" cy="812154"/>
      </dsp:txXfrm>
    </dsp:sp>
    <dsp:sp modelId="{8C480704-5397-4F38-ADBB-37F41179CDD2}">
      <dsp:nvSpPr>
        <dsp:cNvPr id="0" name=""/>
        <dsp:cNvSpPr/>
      </dsp:nvSpPr>
      <dsp:spPr>
        <a:xfrm rot="10800000">
          <a:off x="0" y="2475359"/>
          <a:ext cx="8229600" cy="1249092"/>
        </a:xfrm>
        <a:prstGeom prst="upArrowCallout">
          <a:avLst/>
        </a:prstGeom>
        <a:gradFill rotWithShape="0">
          <a:gsLst>
            <a:gs pos="0">
              <a:schemeClr val="accent2">
                <a:alpha val="90000"/>
                <a:hueOff val="0"/>
                <a:satOff val="0"/>
                <a:lumOff val="0"/>
                <a:alphaOff val="-13333"/>
                <a:shade val="51000"/>
                <a:satMod val="130000"/>
              </a:schemeClr>
            </a:gs>
            <a:gs pos="80000">
              <a:schemeClr val="accent2">
                <a:alpha val="90000"/>
                <a:hueOff val="0"/>
                <a:satOff val="0"/>
                <a:lumOff val="0"/>
                <a:alphaOff val="-13333"/>
                <a:shade val="93000"/>
                <a:satMod val="130000"/>
              </a:schemeClr>
            </a:gs>
            <a:gs pos="100000">
              <a:schemeClr val="accent2">
                <a:alpha val="90000"/>
                <a:hueOff val="0"/>
                <a:satOff val="0"/>
                <a:lumOff val="0"/>
                <a:alphaOff val="-1333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Secondary follicle</a:t>
          </a:r>
          <a:endParaRPr lang="en-US" sz="3200" kern="1200" dirty="0"/>
        </a:p>
      </dsp:txBody>
      <dsp:txXfrm rot="10800000">
        <a:off x="0" y="2475359"/>
        <a:ext cx="8229600" cy="811623"/>
      </dsp:txXfrm>
    </dsp:sp>
    <dsp:sp modelId="{7270F8FA-05EC-4E6B-8A12-E59DDDB1E3D7}">
      <dsp:nvSpPr>
        <dsp:cNvPr id="0" name=""/>
        <dsp:cNvSpPr/>
      </dsp:nvSpPr>
      <dsp:spPr>
        <a:xfrm rot="10800000">
          <a:off x="0" y="1238449"/>
          <a:ext cx="8229600" cy="1249092"/>
        </a:xfrm>
        <a:prstGeom prst="upArrowCallout">
          <a:avLst/>
        </a:prstGeom>
        <a:gradFill rotWithShape="0">
          <a:gsLst>
            <a:gs pos="0">
              <a:schemeClr val="accent2">
                <a:alpha val="90000"/>
                <a:hueOff val="0"/>
                <a:satOff val="0"/>
                <a:lumOff val="0"/>
                <a:alphaOff val="-26667"/>
                <a:shade val="51000"/>
                <a:satMod val="130000"/>
              </a:schemeClr>
            </a:gs>
            <a:gs pos="80000">
              <a:schemeClr val="accent2">
                <a:alpha val="90000"/>
                <a:hueOff val="0"/>
                <a:satOff val="0"/>
                <a:lumOff val="0"/>
                <a:alphaOff val="-26667"/>
                <a:shade val="93000"/>
                <a:satMod val="130000"/>
              </a:schemeClr>
            </a:gs>
            <a:gs pos="100000">
              <a:schemeClr val="accent2">
                <a:alpha val="90000"/>
                <a:hueOff val="0"/>
                <a:satOff val="0"/>
                <a:lumOff val="0"/>
                <a:alphaOff val="-26667"/>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Primary follicle</a:t>
          </a:r>
          <a:endParaRPr lang="en-US" sz="3200" kern="1200" dirty="0"/>
        </a:p>
      </dsp:txBody>
      <dsp:txXfrm rot="10800000">
        <a:off x="0" y="1238449"/>
        <a:ext cx="8229600" cy="811623"/>
      </dsp:txXfrm>
    </dsp:sp>
    <dsp:sp modelId="{4744ECF7-928D-424C-81D4-648379568A41}">
      <dsp:nvSpPr>
        <dsp:cNvPr id="0" name=""/>
        <dsp:cNvSpPr/>
      </dsp:nvSpPr>
      <dsp:spPr>
        <a:xfrm rot="10800000">
          <a:off x="0" y="1538"/>
          <a:ext cx="8229600" cy="1249092"/>
        </a:xfrm>
        <a:prstGeom prst="upArrowCallout">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Primordial follicle</a:t>
          </a:r>
          <a:endParaRPr lang="en-US" sz="3200" kern="1200" dirty="0"/>
        </a:p>
      </dsp:txBody>
      <dsp:txXfrm rot="10800000">
        <a:off x="0" y="1538"/>
        <a:ext cx="8229600" cy="811623"/>
      </dsp:txXfrm>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3/1/2025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3/1/2025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62365-84F5-4DF1-934D-A6927731EAC0}" type="slidenum">
              <a:rPr lang="en-US" smtClean="0"/>
              <a:t>4</a:t>
            </a:fld>
            <a:endParaRPr lang="en-US"/>
          </a:p>
        </p:txBody>
      </p:sp>
    </p:spTree>
    <p:extLst>
      <p:ext uri="{BB962C8B-B14F-4D97-AF65-F5344CB8AC3E}">
        <p14:creationId xmlns:p14="http://schemas.microsoft.com/office/powerpoint/2010/main" val="2839483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ACBFA4C-72A2-427B-95C5-ACC4B2B02B8F}" type="datetime1">
              <a:rPr lang="en-US" smtClean="0"/>
              <a:t>3/1/2025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CFFF85C-E467-4203-BC85-1C72F7FA7641}" type="datetime1">
              <a:rPr lang="en-US" smtClean="0"/>
              <a:t>3/1/2025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8A7C41D-9932-4B8A-A82F-945023DF4EE7}" type="datetime1">
              <a:rPr lang="en-US" smtClean="0"/>
              <a:t>3/1/2025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B94A6AC-CA74-4C38-B1DE-5744C3C5DA95}" type="datetime1">
              <a:rPr lang="en-US" smtClean="0"/>
              <a:t>3/1/2025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3286AD6E-C91C-4FD8-877B-8F9A033FD799}" type="datetime1">
              <a:rPr lang="en-US" smtClean="0"/>
              <a:t>3/1/2025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C8F05F26-0C58-4491-858C-60FBF87B20DA}" type="datetime1">
              <a:rPr lang="en-US" smtClean="0"/>
              <a:t>3/1/2025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95FB361A-C853-4976-BA53-6C352A64E1F5}" type="datetime1">
              <a:rPr lang="en-US" smtClean="0"/>
              <a:t>3/1/2025</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438A8F42-1896-4979-BA8A-860B99E29960}" type="datetime1">
              <a:rPr lang="en-US" smtClean="0"/>
              <a:t>3/1/2025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6FED3D3-87B2-4B38-87BC-920B58910AAB}" type="datetime1">
              <a:rPr lang="en-US" smtClean="0"/>
              <a:t>3/1/2025</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7F61840-1A07-446D-A306-9D05A2BD29EB}" type="datetime1">
              <a:rPr lang="en-US" smtClean="0"/>
              <a:t>3/1/2025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B36F60A1-9B1C-415D-8369-B1BBD446CB07}" type="datetime1">
              <a:rPr lang="en-US" smtClean="0"/>
              <a:t>3/1/2025</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5A057ACF-B022-4F80-A30F-54237FA22803}" type="datetime1">
              <a:rPr lang="en-US" smtClean="0"/>
              <a:t>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D3EE5A7-3B9C-4286-91B6-CD02380A3E59}" type="slidenum">
              <a:rPr lang="en-US" smtClean="0"/>
              <a:pPr>
                <a:defRPr/>
              </a:pPr>
              <a:t>‹#›</a:t>
            </a:fld>
            <a:endParaRPr lang="en-US"/>
          </a:p>
        </p:txBody>
      </p:sp>
      <p:sp>
        <p:nvSpPr>
          <p:cNvPr id="7" name="Rectangle 6"/>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8" name="Rectangle 10"/>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9"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Bismillah.jpg"/>
          <p:cNvPicPr>
            <a:picLocks noChangeAspect="1"/>
          </p:cNvPicPr>
          <p:nvPr/>
        </p:nvPicPr>
        <p:blipFill>
          <a:blip r:embed="rId2" cstate="print"/>
          <a:stretch>
            <a:fillRect/>
          </a:stretch>
        </p:blipFill>
        <p:spPr>
          <a:xfrm>
            <a:off x="2514600" y="1600200"/>
            <a:ext cx="4048991" cy="3520982"/>
          </a:xfrm>
          <a:prstGeom prst="rect">
            <a:avLst/>
          </a:prstGeom>
        </p:spPr>
      </p:pic>
      <p:sp>
        <p:nvSpPr>
          <p:cNvPr id="2" name="Slide Number Placeholder 1">
            <a:extLst>
              <a:ext uri="{FF2B5EF4-FFF2-40B4-BE49-F238E27FC236}">
                <a16:creationId xmlns:a16="http://schemas.microsoft.com/office/drawing/2014/main" id="{848D07E3-06EB-5711-634C-B6448EA1BBF5}"/>
              </a:ext>
            </a:extLst>
          </p:cNvPr>
          <p:cNvSpPr>
            <a:spLocks noGrp="1"/>
          </p:cNvSpPr>
          <p:nvPr>
            <p:ph type="sldNum" sz="quarter" idx="12"/>
          </p:nvPr>
        </p:nvSpPr>
        <p:spPr/>
        <p:txBody>
          <a:bodyPr/>
          <a:lstStyle/>
          <a:p>
            <a:pPr>
              <a:defRPr/>
            </a:pPr>
            <a:fld id="{BDA394D7-9785-4BE5-AFD5-4F918A689025}"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9A5746-C55D-4F01-A520-115F06C7AF11}"/>
              </a:ext>
            </a:extLst>
          </p:cNvPr>
          <p:cNvPicPr>
            <a:picLocks noChangeAspect="1" noChangeArrowheads="1"/>
          </p:cNvPicPr>
          <p:nvPr/>
        </p:nvPicPr>
        <p:blipFill>
          <a:blip r:embed="rId2" cstate="print"/>
          <a:srcRect l="6972" t="5992" r="2777" b="45494"/>
          <a:stretch>
            <a:fillRect/>
          </a:stretch>
        </p:blipFill>
        <p:spPr bwMode="auto">
          <a:xfrm>
            <a:off x="228600" y="990600"/>
            <a:ext cx="8686800" cy="5867400"/>
          </a:xfrm>
          <a:prstGeom prst="rect">
            <a:avLst/>
          </a:prstGeom>
          <a:noFill/>
        </p:spPr>
      </p:pic>
      <p:sp>
        <p:nvSpPr>
          <p:cNvPr id="5" name="TextBox 4">
            <a:extLst>
              <a:ext uri="{FF2B5EF4-FFF2-40B4-BE49-F238E27FC236}">
                <a16:creationId xmlns:a16="http://schemas.microsoft.com/office/drawing/2014/main" id="{E294220D-AFF7-46B8-A7A0-C69D229C8A00}"/>
              </a:ext>
            </a:extLst>
          </p:cNvPr>
          <p:cNvSpPr txBox="1"/>
          <p:nvPr/>
        </p:nvSpPr>
        <p:spPr>
          <a:xfrm>
            <a:off x="762000" y="457200"/>
            <a:ext cx="7543800" cy="523220"/>
          </a:xfrm>
          <a:prstGeom prst="rect">
            <a:avLst/>
          </a:prstGeom>
          <a:noFill/>
        </p:spPr>
        <p:txBody>
          <a:bodyPr wrap="square" rtlCol="0">
            <a:spAutoFit/>
          </a:bodyPr>
          <a:lstStyle/>
          <a:p>
            <a:pPr algn="ctr"/>
            <a:r>
              <a:rPr lang="en-US" sz="2800" b="1" dirty="0"/>
              <a:t>Female Reproductive 0rgans</a:t>
            </a:r>
          </a:p>
        </p:txBody>
      </p:sp>
      <p:sp>
        <p:nvSpPr>
          <p:cNvPr id="2" name="Slide Number Placeholder 1">
            <a:extLst>
              <a:ext uri="{FF2B5EF4-FFF2-40B4-BE49-F238E27FC236}">
                <a16:creationId xmlns:a16="http://schemas.microsoft.com/office/drawing/2014/main" id="{14F3418F-9E0E-23EF-F585-0BCB3E08891B}"/>
              </a:ext>
            </a:extLst>
          </p:cNvPr>
          <p:cNvSpPr>
            <a:spLocks noGrp="1"/>
          </p:cNvSpPr>
          <p:nvPr>
            <p:ph type="sldNum" sz="quarter" idx="12"/>
          </p:nvPr>
        </p:nvSpPr>
        <p:spPr/>
        <p:txBody>
          <a:bodyPr/>
          <a:lstStyle/>
          <a:p>
            <a:pPr>
              <a:defRPr/>
            </a:pPr>
            <a:fld id="{D829B39B-E19B-4684-B84C-73DF500C59FE}" type="slidenum">
              <a:rPr lang="en-US" smtClean="0"/>
              <a:pPr>
                <a:defRPr/>
              </a:pPr>
              <a:t>10</a:t>
            </a:fld>
            <a:endParaRPr lang="en-US"/>
          </a:p>
        </p:txBody>
      </p:sp>
      <p:sp>
        <p:nvSpPr>
          <p:cNvPr id="6" name="TextBox 5">
            <a:extLst>
              <a:ext uri="{FF2B5EF4-FFF2-40B4-BE49-F238E27FC236}">
                <a16:creationId xmlns:a16="http://schemas.microsoft.com/office/drawing/2014/main" id="{64FBA9C5-DA96-7490-2149-AEE3F6E1A95D}"/>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sp>
        <p:nvSpPr>
          <p:cNvPr id="3" name="Rectangle 2">
            <a:extLst>
              <a:ext uri="{FF2B5EF4-FFF2-40B4-BE49-F238E27FC236}">
                <a16:creationId xmlns:a16="http://schemas.microsoft.com/office/drawing/2014/main" id="{B902D8AF-1A69-280C-ED5B-1E9B9BD33B66}"/>
              </a:ext>
            </a:extLst>
          </p:cNvPr>
          <p:cNvSpPr/>
          <p:nvPr/>
        </p:nvSpPr>
        <p:spPr>
          <a:xfrm>
            <a:off x="2819400" y="6528128"/>
            <a:ext cx="609600" cy="3298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35931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20316BC-89D3-F534-BD4F-1AEBF82261E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A343719-3FB2-99D4-7F1F-B57E4883EBE4}"/>
              </a:ext>
            </a:extLst>
          </p:cNvPr>
          <p:cNvSpPr txBox="1"/>
          <p:nvPr/>
        </p:nvSpPr>
        <p:spPr>
          <a:xfrm>
            <a:off x="762000" y="457200"/>
            <a:ext cx="7543800" cy="523220"/>
          </a:xfrm>
          <a:prstGeom prst="rect">
            <a:avLst/>
          </a:prstGeom>
          <a:noFill/>
        </p:spPr>
        <p:txBody>
          <a:bodyPr wrap="square" rtlCol="0">
            <a:spAutoFit/>
          </a:bodyPr>
          <a:lstStyle/>
          <a:p>
            <a:pPr algn="ctr"/>
            <a:r>
              <a:rPr lang="en-US" sz="2800" b="1" dirty="0"/>
              <a:t>Germ Cell Migration</a:t>
            </a:r>
          </a:p>
        </p:txBody>
      </p:sp>
      <p:sp>
        <p:nvSpPr>
          <p:cNvPr id="2" name="Slide Number Placeholder 1">
            <a:extLst>
              <a:ext uri="{FF2B5EF4-FFF2-40B4-BE49-F238E27FC236}">
                <a16:creationId xmlns:a16="http://schemas.microsoft.com/office/drawing/2014/main" id="{BCB03196-D380-332B-9387-FF019614E262}"/>
              </a:ext>
            </a:extLst>
          </p:cNvPr>
          <p:cNvSpPr>
            <a:spLocks noGrp="1"/>
          </p:cNvSpPr>
          <p:nvPr>
            <p:ph type="sldNum" sz="quarter" idx="12"/>
          </p:nvPr>
        </p:nvSpPr>
        <p:spPr/>
        <p:txBody>
          <a:bodyPr/>
          <a:lstStyle/>
          <a:p>
            <a:pPr>
              <a:defRPr/>
            </a:pPr>
            <a:fld id="{D829B39B-E19B-4684-B84C-73DF500C59FE}" type="slidenum">
              <a:rPr lang="en-US" smtClean="0"/>
              <a:pPr>
                <a:defRPr/>
              </a:pPr>
              <a:t>11</a:t>
            </a:fld>
            <a:endParaRPr lang="en-US"/>
          </a:p>
        </p:txBody>
      </p:sp>
      <p:sp>
        <p:nvSpPr>
          <p:cNvPr id="6" name="TextBox 5">
            <a:extLst>
              <a:ext uri="{FF2B5EF4-FFF2-40B4-BE49-F238E27FC236}">
                <a16:creationId xmlns:a16="http://schemas.microsoft.com/office/drawing/2014/main" id="{908BD74D-BB7A-30F3-A2E4-B42E4F802EFB}"/>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pic>
        <p:nvPicPr>
          <p:cNvPr id="7" name="Picture 6">
            <a:extLst>
              <a:ext uri="{FF2B5EF4-FFF2-40B4-BE49-F238E27FC236}">
                <a16:creationId xmlns:a16="http://schemas.microsoft.com/office/drawing/2014/main" id="{8E3D2948-4346-98EC-295E-13B4B410013E}"/>
              </a:ext>
            </a:extLst>
          </p:cNvPr>
          <p:cNvPicPr>
            <a:picLocks noChangeAspect="1"/>
          </p:cNvPicPr>
          <p:nvPr/>
        </p:nvPicPr>
        <p:blipFill>
          <a:blip r:embed="rId2"/>
          <a:stretch>
            <a:fillRect/>
          </a:stretch>
        </p:blipFill>
        <p:spPr>
          <a:xfrm>
            <a:off x="225525" y="980420"/>
            <a:ext cx="8692949" cy="5877580"/>
          </a:xfrm>
          <a:prstGeom prst="rect">
            <a:avLst/>
          </a:prstGeom>
        </p:spPr>
      </p:pic>
    </p:spTree>
    <p:extLst>
      <p:ext uri="{BB962C8B-B14F-4D97-AF65-F5344CB8AC3E}">
        <p14:creationId xmlns:p14="http://schemas.microsoft.com/office/powerpoint/2010/main" val="3647568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F652-FDAD-4F5F-AF3D-2458582D89AF}"/>
              </a:ext>
            </a:extLst>
          </p:cNvPr>
          <p:cNvSpPr>
            <a:spLocks noGrp="1"/>
          </p:cNvSpPr>
          <p:nvPr>
            <p:ph type="title"/>
          </p:nvPr>
        </p:nvSpPr>
        <p:spPr>
          <a:xfrm>
            <a:off x="457200" y="762000"/>
            <a:ext cx="8229600" cy="1143000"/>
          </a:xfrm>
        </p:spPr>
        <p:txBody>
          <a:bodyPr/>
          <a:lstStyle/>
          <a:p>
            <a:r>
              <a:rPr lang="en-US" b="1" dirty="0"/>
              <a:t>Oogenesis</a:t>
            </a:r>
          </a:p>
        </p:txBody>
      </p:sp>
      <p:sp>
        <p:nvSpPr>
          <p:cNvPr id="3" name="Content Placeholder 2">
            <a:extLst>
              <a:ext uri="{FF2B5EF4-FFF2-40B4-BE49-F238E27FC236}">
                <a16:creationId xmlns:a16="http://schemas.microsoft.com/office/drawing/2014/main" id="{801B4427-D3E9-4F73-BCF0-DC09CF54A3E6}"/>
              </a:ext>
            </a:extLst>
          </p:cNvPr>
          <p:cNvSpPr>
            <a:spLocks noGrp="1"/>
          </p:cNvSpPr>
          <p:nvPr>
            <p:ph idx="1"/>
          </p:nvPr>
        </p:nvSpPr>
        <p:spPr/>
        <p:txBody>
          <a:bodyPr>
            <a:normAutofit/>
          </a:bodyPr>
          <a:lstStyle/>
          <a:p>
            <a:r>
              <a:rPr lang="en-US" dirty="0"/>
              <a:t>It is the process whereby oogonia </a:t>
            </a:r>
            <a:r>
              <a:rPr lang="en-US" b="1" dirty="0"/>
              <a:t>(Primordial Germ Cells) </a:t>
            </a:r>
            <a:r>
              <a:rPr lang="en-US" dirty="0"/>
              <a:t>differentiate into </a:t>
            </a:r>
            <a:r>
              <a:rPr lang="en-US" b="1" dirty="0"/>
              <a:t>mature oocytes</a:t>
            </a:r>
            <a:r>
              <a:rPr lang="en-US" dirty="0"/>
              <a:t>. Also called ovum production</a:t>
            </a:r>
          </a:p>
          <a:p>
            <a:r>
              <a:rPr lang="en-US" b="1" dirty="0"/>
              <a:t>Begins</a:t>
            </a:r>
            <a:r>
              <a:rPr lang="en-US" dirty="0">
                <a:solidFill>
                  <a:srgbClr val="FF0066"/>
                </a:solidFill>
              </a:rPr>
              <a:t> </a:t>
            </a:r>
            <a:r>
              <a:rPr lang="en-US" dirty="0"/>
              <a:t>before birth</a:t>
            </a:r>
          </a:p>
          <a:p>
            <a:r>
              <a:rPr lang="en-US" b="1" dirty="0"/>
              <a:t>Accelerates</a:t>
            </a:r>
            <a:r>
              <a:rPr lang="en-US" dirty="0"/>
              <a:t> at puberty</a:t>
            </a:r>
          </a:p>
          <a:p>
            <a:r>
              <a:rPr lang="en-US" b="1" dirty="0"/>
              <a:t>Ends </a:t>
            </a:r>
            <a:r>
              <a:rPr lang="en-US" dirty="0"/>
              <a:t>at menopause</a:t>
            </a:r>
          </a:p>
          <a:p>
            <a:pPr marL="0" indent="0" algn="ctr">
              <a:buNone/>
            </a:pPr>
            <a:endParaRPr lang="en-US" dirty="0"/>
          </a:p>
          <a:p>
            <a:pPr marL="0" indent="0" algn="ctr">
              <a:buNone/>
            </a:pPr>
            <a:endParaRPr lang="en-US" dirty="0"/>
          </a:p>
        </p:txBody>
      </p:sp>
      <p:sp>
        <p:nvSpPr>
          <p:cNvPr id="5" name="Slide Number Placeholder 4">
            <a:extLst>
              <a:ext uri="{FF2B5EF4-FFF2-40B4-BE49-F238E27FC236}">
                <a16:creationId xmlns:a16="http://schemas.microsoft.com/office/drawing/2014/main" id="{5F5B961A-83BB-FF3B-0D33-CBA91D4E9567}"/>
              </a:ext>
            </a:extLst>
          </p:cNvPr>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sp>
        <p:nvSpPr>
          <p:cNvPr id="6" name="Rectangle 5">
            <a:extLst>
              <a:ext uri="{FF2B5EF4-FFF2-40B4-BE49-F238E27FC236}">
                <a16:creationId xmlns:a16="http://schemas.microsoft.com/office/drawing/2014/main" id="{B27BFE36-8CAF-E877-B23D-44FDF9B91FAC}"/>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2099730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87D4B-9E7B-9AA1-3416-286F5E209957}"/>
              </a:ext>
            </a:extLst>
          </p:cNvPr>
          <p:cNvSpPr>
            <a:spLocks noGrp="1"/>
          </p:cNvSpPr>
          <p:nvPr>
            <p:ph type="title"/>
          </p:nvPr>
        </p:nvSpPr>
        <p:spPr>
          <a:xfrm>
            <a:off x="468292" y="744997"/>
            <a:ext cx="8229600" cy="808038"/>
          </a:xfrm>
        </p:spPr>
        <p:txBody>
          <a:bodyPr>
            <a:normAutofit/>
          </a:bodyPr>
          <a:lstStyle/>
          <a:p>
            <a:r>
              <a:rPr lang="en-US" sz="3600" b="1" dirty="0"/>
              <a:t>Maturation of oocytes before birth</a:t>
            </a:r>
            <a:endParaRPr lang="en-US" sz="3600" dirty="0"/>
          </a:p>
        </p:txBody>
      </p:sp>
      <p:sp>
        <p:nvSpPr>
          <p:cNvPr id="3" name="Content Placeholder 2">
            <a:extLst>
              <a:ext uri="{FF2B5EF4-FFF2-40B4-BE49-F238E27FC236}">
                <a16:creationId xmlns:a16="http://schemas.microsoft.com/office/drawing/2014/main" id="{73887FE2-2BAF-4779-87EF-562AFA6322F5}"/>
              </a:ext>
            </a:extLst>
          </p:cNvPr>
          <p:cNvSpPr>
            <a:spLocks noGrp="1"/>
          </p:cNvSpPr>
          <p:nvPr>
            <p:ph sz="half" idx="1"/>
          </p:nvPr>
        </p:nvSpPr>
        <p:spPr>
          <a:xfrm>
            <a:off x="0" y="1553036"/>
            <a:ext cx="5041406" cy="5533564"/>
          </a:xfrm>
        </p:spPr>
        <p:txBody>
          <a:bodyPr>
            <a:normAutofit fontScale="92500"/>
          </a:bodyPr>
          <a:lstStyle/>
          <a:p>
            <a:pPr algn="just"/>
            <a:r>
              <a:rPr lang="en-US" dirty="0"/>
              <a:t> PGCs arrived in the gonads differentiate into </a:t>
            </a:r>
            <a:r>
              <a:rPr lang="en-US" b="1" dirty="0"/>
              <a:t>oogonia</a:t>
            </a:r>
            <a:r>
              <a:rPr lang="en-US" dirty="0"/>
              <a:t> </a:t>
            </a:r>
          </a:p>
          <a:p>
            <a:pPr algn="just"/>
            <a:r>
              <a:rPr lang="en-US" dirty="0"/>
              <a:t>Oogonia undergo a number of mitotic divisions by </a:t>
            </a:r>
            <a:r>
              <a:rPr lang="en-US" b="1" dirty="0"/>
              <a:t>end of 3</a:t>
            </a:r>
            <a:r>
              <a:rPr lang="en-US" b="1" baseline="30000" dirty="0"/>
              <a:t>rd</a:t>
            </a:r>
            <a:r>
              <a:rPr lang="en-US" b="1" dirty="0"/>
              <a:t> month,</a:t>
            </a:r>
            <a:r>
              <a:rPr lang="en-US" dirty="0"/>
              <a:t> arranged in clusters surrounded by a layer of flat epithelial cells </a:t>
            </a:r>
            <a:r>
              <a:rPr lang="en-US" b="1" dirty="0"/>
              <a:t>follicular cells </a:t>
            </a:r>
            <a:r>
              <a:rPr lang="en-US" dirty="0"/>
              <a:t>derived from ovary</a:t>
            </a:r>
          </a:p>
          <a:p>
            <a:pPr algn="just"/>
            <a:r>
              <a:rPr lang="en-US" sz="2800" dirty="0"/>
              <a:t>Majority of oogonia  divide by mitosis but some of them arrest their cell division in prophase (diplotene) of meiosis-I and form </a:t>
            </a:r>
            <a:r>
              <a:rPr lang="en-US" sz="2800" b="1" dirty="0"/>
              <a:t>primary oocytes</a:t>
            </a:r>
            <a:r>
              <a:rPr lang="en-US" sz="2800" dirty="0"/>
              <a:t>.</a:t>
            </a:r>
          </a:p>
          <a:p>
            <a:pPr algn="just"/>
            <a:endParaRPr lang="en-US" dirty="0"/>
          </a:p>
          <a:p>
            <a:endParaRPr lang="en-US" dirty="0"/>
          </a:p>
        </p:txBody>
      </p:sp>
      <p:sp>
        <p:nvSpPr>
          <p:cNvPr id="5" name="Slide Number Placeholder 4">
            <a:extLst>
              <a:ext uri="{FF2B5EF4-FFF2-40B4-BE49-F238E27FC236}">
                <a16:creationId xmlns:a16="http://schemas.microsoft.com/office/drawing/2014/main" id="{AF801D9C-6106-B8FD-686C-0B84E3E5ADD7}"/>
              </a:ext>
            </a:extLst>
          </p:cNvPr>
          <p:cNvSpPr>
            <a:spLocks noGrp="1"/>
          </p:cNvSpPr>
          <p:nvPr>
            <p:ph type="sldNum" sz="quarter" idx="12"/>
          </p:nvPr>
        </p:nvSpPr>
        <p:spPr/>
        <p:txBody>
          <a:bodyPr/>
          <a:lstStyle/>
          <a:p>
            <a:pPr>
              <a:defRPr/>
            </a:pPr>
            <a:fld id="{7A259807-4E02-4090-954C-8862AE38006D}" type="slidenum">
              <a:rPr lang="en-US" smtClean="0"/>
              <a:pPr>
                <a:defRPr/>
              </a:pPr>
              <a:t>13</a:t>
            </a:fld>
            <a:endParaRPr lang="en-US"/>
          </a:p>
        </p:txBody>
      </p:sp>
      <p:sp>
        <p:nvSpPr>
          <p:cNvPr id="7" name="Rectangle 6">
            <a:extLst>
              <a:ext uri="{FF2B5EF4-FFF2-40B4-BE49-F238E27FC236}">
                <a16:creationId xmlns:a16="http://schemas.microsoft.com/office/drawing/2014/main" id="{7FAE64F0-77E7-2C14-6F19-E208C7C24E2A}"/>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pic>
        <p:nvPicPr>
          <p:cNvPr id="13" name="Content Placeholder 12">
            <a:extLst>
              <a:ext uri="{FF2B5EF4-FFF2-40B4-BE49-F238E27FC236}">
                <a16:creationId xmlns:a16="http://schemas.microsoft.com/office/drawing/2014/main" id="{84C3C30C-A3C5-4EEA-1E40-480F4FECBAA2}"/>
              </a:ext>
            </a:extLst>
          </p:cNvPr>
          <p:cNvPicPr>
            <a:picLocks noGrp="1" noChangeAspect="1"/>
          </p:cNvPicPr>
          <p:nvPr>
            <p:ph sz="half" idx="2"/>
          </p:nvPr>
        </p:nvPicPr>
        <p:blipFill>
          <a:blip r:embed="rId2"/>
          <a:stretch>
            <a:fillRect/>
          </a:stretch>
        </p:blipFill>
        <p:spPr>
          <a:xfrm>
            <a:off x="5041406" y="1600200"/>
            <a:ext cx="3252188" cy="4525963"/>
          </a:xfrm>
        </p:spPr>
      </p:pic>
    </p:spTree>
    <p:extLst>
      <p:ext uri="{BB962C8B-B14F-4D97-AF65-F5344CB8AC3E}">
        <p14:creationId xmlns:p14="http://schemas.microsoft.com/office/powerpoint/2010/main" val="2829189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A492D23-7B87-DCE6-B7D4-8BDC9BFCE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2935B5-DD6F-6D84-92AD-482F08F95961}"/>
              </a:ext>
            </a:extLst>
          </p:cNvPr>
          <p:cNvSpPr>
            <a:spLocks noGrp="1"/>
          </p:cNvSpPr>
          <p:nvPr>
            <p:ph type="title"/>
          </p:nvPr>
        </p:nvSpPr>
        <p:spPr>
          <a:xfrm>
            <a:off x="457200" y="762000"/>
            <a:ext cx="8229600" cy="1143000"/>
          </a:xfrm>
        </p:spPr>
        <p:txBody>
          <a:bodyPr>
            <a:normAutofit fontScale="90000"/>
          </a:bodyPr>
          <a:lstStyle/>
          <a:p>
            <a:r>
              <a:rPr lang="en-US" b="1" dirty="0"/>
              <a:t>Maturation of oocytes before birth</a:t>
            </a:r>
          </a:p>
        </p:txBody>
      </p:sp>
      <p:sp>
        <p:nvSpPr>
          <p:cNvPr id="3" name="Content Placeholder 2">
            <a:extLst>
              <a:ext uri="{FF2B5EF4-FFF2-40B4-BE49-F238E27FC236}">
                <a16:creationId xmlns:a16="http://schemas.microsoft.com/office/drawing/2014/main" id="{C43612F0-FE37-E045-14B0-0C4DB5E2557E}"/>
              </a:ext>
            </a:extLst>
          </p:cNvPr>
          <p:cNvSpPr>
            <a:spLocks noGrp="1"/>
          </p:cNvSpPr>
          <p:nvPr>
            <p:ph idx="1"/>
          </p:nvPr>
        </p:nvSpPr>
        <p:spPr/>
        <p:txBody>
          <a:bodyPr/>
          <a:lstStyle/>
          <a:p>
            <a:endParaRPr lang="en-US" dirty="0"/>
          </a:p>
          <a:p>
            <a:r>
              <a:rPr lang="en-US" dirty="0"/>
              <a:t>Oogonia increase rapidly in number </a:t>
            </a:r>
          </a:p>
          <a:p>
            <a:r>
              <a:rPr lang="en-US" dirty="0"/>
              <a:t> </a:t>
            </a:r>
            <a:r>
              <a:rPr lang="en-US" b="1" dirty="0"/>
              <a:t>5</a:t>
            </a:r>
            <a:r>
              <a:rPr lang="en-US" b="1" baseline="30000" dirty="0"/>
              <a:t>th</a:t>
            </a:r>
            <a:r>
              <a:rPr lang="en-US" b="1" dirty="0"/>
              <a:t> month </a:t>
            </a:r>
            <a:r>
              <a:rPr lang="en-US" dirty="0"/>
              <a:t> number of germ cells in the ovary reaches its maximum – </a:t>
            </a:r>
            <a:r>
              <a:rPr lang="en-US" b="1" dirty="0"/>
              <a:t>7 million</a:t>
            </a:r>
            <a:r>
              <a:rPr lang="en-US" dirty="0"/>
              <a:t>.</a:t>
            </a:r>
          </a:p>
          <a:p>
            <a:r>
              <a:rPr lang="en-US" dirty="0"/>
              <a:t> Cell death begins and many oogonia and primary oocytes degenerate and become </a:t>
            </a:r>
            <a:r>
              <a:rPr lang="en-US" b="1" dirty="0"/>
              <a:t>atretic.</a:t>
            </a:r>
          </a:p>
          <a:p>
            <a:endParaRPr lang="en-US" dirty="0"/>
          </a:p>
        </p:txBody>
      </p:sp>
      <p:sp>
        <p:nvSpPr>
          <p:cNvPr id="5" name="Slide Number Placeholder 4">
            <a:extLst>
              <a:ext uri="{FF2B5EF4-FFF2-40B4-BE49-F238E27FC236}">
                <a16:creationId xmlns:a16="http://schemas.microsoft.com/office/drawing/2014/main" id="{0D525688-6DC7-2F4C-6B95-CB4A11042640}"/>
              </a:ext>
            </a:extLst>
          </p:cNvPr>
          <p:cNvSpPr>
            <a:spLocks noGrp="1"/>
          </p:cNvSpPr>
          <p:nvPr>
            <p:ph type="sldNum" sz="quarter" idx="12"/>
          </p:nvPr>
        </p:nvSpPr>
        <p:spPr/>
        <p:txBody>
          <a:bodyPr/>
          <a:lstStyle/>
          <a:p>
            <a:pPr>
              <a:defRPr/>
            </a:pPr>
            <a:fld id="{BDA394D7-9785-4BE5-AFD5-4F918A689025}" type="slidenum">
              <a:rPr lang="en-US" smtClean="0"/>
              <a:pPr>
                <a:defRPr/>
              </a:pPr>
              <a:t>14</a:t>
            </a:fld>
            <a:endParaRPr lang="en-US"/>
          </a:p>
        </p:txBody>
      </p:sp>
      <p:sp>
        <p:nvSpPr>
          <p:cNvPr id="6" name="Rectangle 5">
            <a:extLst>
              <a:ext uri="{FF2B5EF4-FFF2-40B4-BE49-F238E27FC236}">
                <a16:creationId xmlns:a16="http://schemas.microsoft.com/office/drawing/2014/main" id="{832493C8-88C4-50DE-D2F1-13E6C2EE81BA}"/>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2947419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A53B44-24AB-11DB-21EE-E7C5BFE58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675186-30B3-CA60-1549-5F525BBB5C38}"/>
              </a:ext>
            </a:extLst>
          </p:cNvPr>
          <p:cNvSpPr>
            <a:spLocks noGrp="1"/>
          </p:cNvSpPr>
          <p:nvPr>
            <p:ph type="title"/>
          </p:nvPr>
        </p:nvSpPr>
        <p:spPr>
          <a:xfrm>
            <a:off x="457200" y="762000"/>
            <a:ext cx="8229600" cy="1143000"/>
          </a:xfrm>
        </p:spPr>
        <p:txBody>
          <a:bodyPr>
            <a:normAutofit fontScale="90000"/>
          </a:bodyPr>
          <a:lstStyle/>
          <a:p>
            <a:r>
              <a:rPr lang="en-US" b="1" dirty="0"/>
              <a:t>Maturation of oocytes before birth</a:t>
            </a:r>
          </a:p>
        </p:txBody>
      </p:sp>
      <p:sp>
        <p:nvSpPr>
          <p:cNvPr id="3" name="Content Placeholder 2">
            <a:extLst>
              <a:ext uri="{FF2B5EF4-FFF2-40B4-BE49-F238E27FC236}">
                <a16:creationId xmlns:a16="http://schemas.microsoft.com/office/drawing/2014/main" id="{467424A1-4554-75B1-C56B-9AB7D1A9FDB8}"/>
              </a:ext>
            </a:extLst>
          </p:cNvPr>
          <p:cNvSpPr>
            <a:spLocks noGrp="1"/>
          </p:cNvSpPr>
          <p:nvPr>
            <p:ph idx="1"/>
          </p:nvPr>
        </p:nvSpPr>
        <p:spPr/>
        <p:txBody>
          <a:bodyPr>
            <a:normAutofit lnSpcReduction="10000"/>
          </a:bodyPr>
          <a:lstStyle/>
          <a:p>
            <a:endParaRPr lang="en-US" dirty="0"/>
          </a:p>
          <a:p>
            <a:pPr algn="just"/>
            <a:r>
              <a:rPr lang="en-US" dirty="0"/>
              <a:t>By </a:t>
            </a:r>
            <a:r>
              <a:rPr lang="en-US" b="1" dirty="0"/>
              <a:t>7</a:t>
            </a:r>
            <a:r>
              <a:rPr lang="en-US" b="1" baseline="30000" dirty="0"/>
              <a:t>th</a:t>
            </a:r>
            <a:r>
              <a:rPr lang="en-US" b="1" dirty="0"/>
              <a:t> month </a:t>
            </a:r>
            <a:r>
              <a:rPr lang="en-US" dirty="0"/>
              <a:t>majority degenerate except for a few near the surface</a:t>
            </a:r>
          </a:p>
          <a:p>
            <a:pPr algn="just"/>
            <a:r>
              <a:rPr lang="en-US" dirty="0"/>
              <a:t>All surviving oocytes have entered into meiosis 1 and </a:t>
            </a:r>
            <a:r>
              <a:rPr lang="en-US" b="1" dirty="0"/>
              <a:t>individually</a:t>
            </a:r>
            <a:r>
              <a:rPr lang="en-US" dirty="0"/>
              <a:t> surrounded by a layer of flat epithelial cells. </a:t>
            </a:r>
          </a:p>
          <a:p>
            <a:pPr algn="just"/>
            <a:r>
              <a:rPr lang="en-US" dirty="0"/>
              <a:t>Near the time of the birth , all primary oocytes have started meiosis-I but arrested at </a:t>
            </a:r>
            <a:r>
              <a:rPr lang="en-US" b="1" dirty="0"/>
              <a:t>diplotene stage of prophase.  </a:t>
            </a:r>
          </a:p>
          <a:p>
            <a:endParaRPr lang="en-US" dirty="0"/>
          </a:p>
        </p:txBody>
      </p:sp>
      <p:sp>
        <p:nvSpPr>
          <p:cNvPr id="5" name="Slide Number Placeholder 4">
            <a:extLst>
              <a:ext uri="{FF2B5EF4-FFF2-40B4-BE49-F238E27FC236}">
                <a16:creationId xmlns:a16="http://schemas.microsoft.com/office/drawing/2014/main" id="{2337A80B-54F5-D17B-72D7-F1D80DB61811}"/>
              </a:ext>
            </a:extLst>
          </p:cNvPr>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sp>
        <p:nvSpPr>
          <p:cNvPr id="6" name="Rectangle 5">
            <a:extLst>
              <a:ext uri="{FF2B5EF4-FFF2-40B4-BE49-F238E27FC236}">
                <a16:creationId xmlns:a16="http://schemas.microsoft.com/office/drawing/2014/main" id="{DBB233F0-1628-55F2-9CD5-A27414826A21}"/>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373636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F1C16-C550-95E1-3373-B747F6D14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61EA06-D041-6A5E-F997-821471845545}"/>
              </a:ext>
            </a:extLst>
          </p:cNvPr>
          <p:cNvSpPr>
            <a:spLocks noGrp="1"/>
          </p:cNvSpPr>
          <p:nvPr>
            <p:ph type="title"/>
          </p:nvPr>
        </p:nvSpPr>
        <p:spPr>
          <a:xfrm>
            <a:off x="468292" y="744997"/>
            <a:ext cx="8229600" cy="808038"/>
          </a:xfrm>
        </p:spPr>
        <p:txBody>
          <a:bodyPr>
            <a:normAutofit/>
          </a:bodyPr>
          <a:lstStyle/>
          <a:p>
            <a:r>
              <a:rPr lang="en-US" sz="3600" b="1" dirty="0"/>
              <a:t>Primordial follicle</a:t>
            </a:r>
            <a:endParaRPr lang="en-US" sz="3600" dirty="0"/>
          </a:p>
        </p:txBody>
      </p:sp>
      <p:sp>
        <p:nvSpPr>
          <p:cNvPr id="3" name="Content Placeholder 2">
            <a:extLst>
              <a:ext uri="{FF2B5EF4-FFF2-40B4-BE49-F238E27FC236}">
                <a16:creationId xmlns:a16="http://schemas.microsoft.com/office/drawing/2014/main" id="{C5BEEB53-424E-7A51-9963-68E87093EDB0}"/>
              </a:ext>
            </a:extLst>
          </p:cNvPr>
          <p:cNvSpPr>
            <a:spLocks noGrp="1"/>
          </p:cNvSpPr>
          <p:nvPr>
            <p:ph sz="half" idx="1"/>
          </p:nvPr>
        </p:nvSpPr>
        <p:spPr>
          <a:xfrm>
            <a:off x="266700" y="1856430"/>
            <a:ext cx="4038600" cy="4525963"/>
          </a:xfrm>
        </p:spPr>
        <p:txBody>
          <a:bodyPr>
            <a:normAutofit fontScale="92500" lnSpcReduction="20000"/>
          </a:bodyPr>
          <a:lstStyle/>
          <a:p>
            <a:pPr algn="just"/>
            <a:r>
              <a:rPr lang="en-US" dirty="0"/>
              <a:t>A primary oocyte surrounded by flat epithelial cells is </a:t>
            </a:r>
            <a:r>
              <a:rPr lang="en-US" b="1" dirty="0"/>
              <a:t>Primordial Follicle.</a:t>
            </a:r>
          </a:p>
          <a:p>
            <a:pPr algn="just"/>
            <a:r>
              <a:rPr lang="en-US" dirty="0"/>
              <a:t>Primary oocyte REMAIN ARRESTED in prophase and do not finish first meiotic division before puberty  is reached. </a:t>
            </a:r>
          </a:p>
          <a:p>
            <a:pPr algn="just"/>
            <a:r>
              <a:rPr lang="en-US" dirty="0"/>
              <a:t>This is due to </a:t>
            </a:r>
            <a:r>
              <a:rPr lang="en-US" b="1" dirty="0"/>
              <a:t>oocyte maturation inhibitor (OMI)</a:t>
            </a:r>
            <a:r>
              <a:rPr lang="en-US" dirty="0"/>
              <a:t> secreted by </a:t>
            </a:r>
            <a:r>
              <a:rPr lang="en-US" b="1" dirty="0"/>
              <a:t>follicular cells.</a:t>
            </a:r>
          </a:p>
          <a:p>
            <a:endParaRPr lang="en-US" dirty="0"/>
          </a:p>
        </p:txBody>
      </p:sp>
      <p:sp>
        <p:nvSpPr>
          <p:cNvPr id="5" name="Slide Number Placeholder 4">
            <a:extLst>
              <a:ext uri="{FF2B5EF4-FFF2-40B4-BE49-F238E27FC236}">
                <a16:creationId xmlns:a16="http://schemas.microsoft.com/office/drawing/2014/main" id="{D84B28EA-5C52-2796-03B7-22AA2456DC4A}"/>
              </a:ext>
            </a:extLst>
          </p:cNvPr>
          <p:cNvSpPr>
            <a:spLocks noGrp="1"/>
          </p:cNvSpPr>
          <p:nvPr>
            <p:ph type="sldNum" sz="quarter" idx="12"/>
          </p:nvPr>
        </p:nvSpPr>
        <p:spPr/>
        <p:txBody>
          <a:bodyPr/>
          <a:lstStyle/>
          <a:p>
            <a:pPr>
              <a:defRPr/>
            </a:pPr>
            <a:fld id="{7A259807-4E02-4090-954C-8862AE38006D}" type="slidenum">
              <a:rPr lang="en-US" smtClean="0"/>
              <a:pPr>
                <a:defRPr/>
              </a:pPr>
              <a:t>16</a:t>
            </a:fld>
            <a:endParaRPr lang="en-US"/>
          </a:p>
        </p:txBody>
      </p:sp>
      <p:sp>
        <p:nvSpPr>
          <p:cNvPr id="7" name="Rectangle 6">
            <a:extLst>
              <a:ext uri="{FF2B5EF4-FFF2-40B4-BE49-F238E27FC236}">
                <a16:creationId xmlns:a16="http://schemas.microsoft.com/office/drawing/2014/main" id="{9F994A24-12E3-F409-AA78-3A57BA78F0AA}"/>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6" name="Content Placeholder 5">
            <a:extLst>
              <a:ext uri="{FF2B5EF4-FFF2-40B4-BE49-F238E27FC236}">
                <a16:creationId xmlns:a16="http://schemas.microsoft.com/office/drawing/2014/main" id="{F23CF14B-441E-0C35-3396-283829EB245B}"/>
              </a:ext>
            </a:extLst>
          </p:cNvPr>
          <p:cNvSpPr>
            <a:spLocks noGrp="1"/>
          </p:cNvSpPr>
          <p:nvPr>
            <p:ph sz="half" idx="2"/>
          </p:nvPr>
        </p:nvSpPr>
        <p:spPr/>
        <p:txBody>
          <a:bodyPr>
            <a:normAutofit fontScale="92500" lnSpcReduction="20000"/>
          </a:bodyPr>
          <a:lstStyle/>
          <a:p>
            <a:endParaRPr lang="en-US"/>
          </a:p>
        </p:txBody>
      </p:sp>
      <p:pic>
        <p:nvPicPr>
          <p:cNvPr id="8" name="Content Placeholder 5">
            <a:extLst>
              <a:ext uri="{FF2B5EF4-FFF2-40B4-BE49-F238E27FC236}">
                <a16:creationId xmlns:a16="http://schemas.microsoft.com/office/drawing/2014/main" id="{55CEE1CD-CE8F-93A5-FEE2-E715DDDBA961}"/>
              </a:ext>
            </a:extLst>
          </p:cNvPr>
          <p:cNvPicPr>
            <a:picLocks noChangeAspect="1"/>
          </p:cNvPicPr>
          <p:nvPr/>
        </p:nvPicPr>
        <p:blipFill>
          <a:blip r:embed="rId2"/>
          <a:stretch>
            <a:fillRect/>
          </a:stretch>
        </p:blipFill>
        <p:spPr>
          <a:xfrm>
            <a:off x="4572000" y="1600199"/>
            <a:ext cx="4343400" cy="4525963"/>
          </a:xfrm>
          <a:prstGeom prst="rect">
            <a:avLst/>
          </a:prstGeom>
        </p:spPr>
      </p:pic>
    </p:spTree>
    <p:extLst>
      <p:ext uri="{BB962C8B-B14F-4D97-AF65-F5344CB8AC3E}">
        <p14:creationId xmlns:p14="http://schemas.microsoft.com/office/powerpoint/2010/main" val="12581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A4AB8D-D18B-774B-5131-ABF01402E5C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DF6908D-1239-CE49-B5FA-922EE8C050F8}"/>
              </a:ext>
            </a:extLst>
          </p:cNvPr>
          <p:cNvSpPr txBox="1"/>
          <p:nvPr/>
        </p:nvSpPr>
        <p:spPr>
          <a:xfrm>
            <a:off x="762000" y="457200"/>
            <a:ext cx="7543800" cy="523220"/>
          </a:xfrm>
          <a:prstGeom prst="rect">
            <a:avLst/>
          </a:prstGeom>
          <a:noFill/>
        </p:spPr>
        <p:txBody>
          <a:bodyPr wrap="square" rtlCol="0">
            <a:spAutoFit/>
          </a:bodyPr>
          <a:lstStyle/>
          <a:p>
            <a:pPr algn="ctr"/>
            <a:r>
              <a:rPr lang="en-US" sz="2800" b="1" dirty="0"/>
              <a:t>Primordial follicle</a:t>
            </a:r>
          </a:p>
        </p:txBody>
      </p:sp>
      <p:sp>
        <p:nvSpPr>
          <p:cNvPr id="2" name="Slide Number Placeholder 1">
            <a:extLst>
              <a:ext uri="{FF2B5EF4-FFF2-40B4-BE49-F238E27FC236}">
                <a16:creationId xmlns:a16="http://schemas.microsoft.com/office/drawing/2014/main" id="{41FC1BEA-7751-74B8-D6E6-458A72224AB5}"/>
              </a:ext>
            </a:extLst>
          </p:cNvPr>
          <p:cNvSpPr>
            <a:spLocks noGrp="1"/>
          </p:cNvSpPr>
          <p:nvPr>
            <p:ph type="sldNum" sz="quarter" idx="12"/>
          </p:nvPr>
        </p:nvSpPr>
        <p:spPr/>
        <p:txBody>
          <a:bodyPr/>
          <a:lstStyle/>
          <a:p>
            <a:pPr>
              <a:defRPr/>
            </a:pPr>
            <a:fld id="{D829B39B-E19B-4684-B84C-73DF500C59FE}" type="slidenum">
              <a:rPr lang="en-US" smtClean="0"/>
              <a:pPr>
                <a:defRPr/>
              </a:pPr>
              <a:t>17</a:t>
            </a:fld>
            <a:endParaRPr lang="en-US"/>
          </a:p>
        </p:txBody>
      </p:sp>
      <p:sp>
        <p:nvSpPr>
          <p:cNvPr id="6" name="TextBox 5">
            <a:extLst>
              <a:ext uri="{FF2B5EF4-FFF2-40B4-BE49-F238E27FC236}">
                <a16:creationId xmlns:a16="http://schemas.microsoft.com/office/drawing/2014/main" id="{5C3E5A1F-9582-99DB-880D-2AA03F0E6CAD}"/>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pic>
        <p:nvPicPr>
          <p:cNvPr id="4" name="Picture 3">
            <a:extLst>
              <a:ext uri="{FF2B5EF4-FFF2-40B4-BE49-F238E27FC236}">
                <a16:creationId xmlns:a16="http://schemas.microsoft.com/office/drawing/2014/main" id="{DC928874-3071-D785-23DF-B00E53DAECE2}"/>
              </a:ext>
            </a:extLst>
          </p:cNvPr>
          <p:cNvPicPr>
            <a:picLocks noChangeAspect="1"/>
          </p:cNvPicPr>
          <p:nvPr/>
        </p:nvPicPr>
        <p:blipFill>
          <a:blip r:embed="rId2"/>
          <a:stretch>
            <a:fillRect/>
          </a:stretch>
        </p:blipFill>
        <p:spPr>
          <a:xfrm>
            <a:off x="825690" y="950710"/>
            <a:ext cx="7776257" cy="5832193"/>
          </a:xfrm>
          <a:prstGeom prst="rect">
            <a:avLst/>
          </a:prstGeom>
        </p:spPr>
      </p:pic>
    </p:spTree>
    <p:extLst>
      <p:ext uri="{BB962C8B-B14F-4D97-AF65-F5344CB8AC3E}">
        <p14:creationId xmlns:p14="http://schemas.microsoft.com/office/powerpoint/2010/main" val="210236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F9D7BB8-5214-F942-53EE-8C01BBE3298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0644684-6034-499A-72EE-9D11CEA671F7}"/>
              </a:ext>
            </a:extLst>
          </p:cNvPr>
          <p:cNvSpPr txBox="1"/>
          <p:nvPr/>
        </p:nvSpPr>
        <p:spPr>
          <a:xfrm>
            <a:off x="762000" y="457200"/>
            <a:ext cx="7543800" cy="584775"/>
          </a:xfrm>
          <a:prstGeom prst="rect">
            <a:avLst/>
          </a:prstGeom>
          <a:noFill/>
        </p:spPr>
        <p:txBody>
          <a:bodyPr wrap="square" rtlCol="0">
            <a:spAutoFit/>
          </a:bodyPr>
          <a:lstStyle/>
          <a:p>
            <a:pPr algn="ctr"/>
            <a:r>
              <a:rPr lang="en-US" sz="3200" b="1" dirty="0"/>
              <a:t>Primordial follicle</a:t>
            </a:r>
          </a:p>
        </p:txBody>
      </p:sp>
      <p:sp>
        <p:nvSpPr>
          <p:cNvPr id="2" name="Slide Number Placeholder 1">
            <a:extLst>
              <a:ext uri="{FF2B5EF4-FFF2-40B4-BE49-F238E27FC236}">
                <a16:creationId xmlns:a16="http://schemas.microsoft.com/office/drawing/2014/main" id="{CCBC0B14-2226-394B-0AA4-83BB226AB5FA}"/>
              </a:ext>
            </a:extLst>
          </p:cNvPr>
          <p:cNvSpPr>
            <a:spLocks noGrp="1"/>
          </p:cNvSpPr>
          <p:nvPr>
            <p:ph type="sldNum" sz="quarter" idx="12"/>
          </p:nvPr>
        </p:nvSpPr>
        <p:spPr/>
        <p:txBody>
          <a:bodyPr/>
          <a:lstStyle/>
          <a:p>
            <a:pPr>
              <a:defRPr/>
            </a:pPr>
            <a:fld id="{D829B39B-E19B-4684-B84C-73DF500C59FE}" type="slidenum">
              <a:rPr lang="en-US" smtClean="0"/>
              <a:pPr>
                <a:defRPr/>
              </a:pPr>
              <a:t>18</a:t>
            </a:fld>
            <a:endParaRPr lang="en-US"/>
          </a:p>
        </p:txBody>
      </p:sp>
      <p:sp>
        <p:nvSpPr>
          <p:cNvPr id="6" name="TextBox 5">
            <a:extLst>
              <a:ext uri="{FF2B5EF4-FFF2-40B4-BE49-F238E27FC236}">
                <a16:creationId xmlns:a16="http://schemas.microsoft.com/office/drawing/2014/main" id="{0D3DDEA5-3C78-ABB5-1475-3FF376551050}"/>
              </a:ext>
            </a:extLst>
          </p:cNvPr>
          <p:cNvSpPr txBox="1"/>
          <p:nvPr/>
        </p:nvSpPr>
        <p:spPr>
          <a:xfrm>
            <a:off x="15433" y="22185"/>
            <a:ext cx="2261068" cy="461665"/>
          </a:xfrm>
          <a:prstGeom prst="rect">
            <a:avLst/>
          </a:prstGeom>
          <a:noFill/>
        </p:spPr>
        <p:txBody>
          <a:bodyPr wrap="none" rtlCol="0">
            <a:spAutoFit/>
          </a:bodyPr>
          <a:lstStyle/>
          <a:p>
            <a:r>
              <a:rPr lang="en-US" sz="2400" b="1" dirty="0"/>
              <a:t>Core Knowledge</a:t>
            </a:r>
          </a:p>
        </p:txBody>
      </p:sp>
      <p:pic>
        <p:nvPicPr>
          <p:cNvPr id="2050" name="Picture 2" descr="https://s3.us-east-2.amazonaws.com/yalehistology/female_reproductive_system/primordial_follicle.jpg">
            <a:extLst>
              <a:ext uri="{FF2B5EF4-FFF2-40B4-BE49-F238E27FC236}">
                <a16:creationId xmlns:a16="http://schemas.microsoft.com/office/drawing/2014/main" id="{521C09F2-2CAC-434B-B296-EE549BC5F2E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83683" y="1060490"/>
            <a:ext cx="7700433" cy="577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816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5CF557-5648-8415-D514-819CB9D4B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EB3CB-845D-B503-560B-3D967D4A55D2}"/>
              </a:ext>
            </a:extLst>
          </p:cNvPr>
          <p:cNvSpPr>
            <a:spLocks noGrp="1"/>
          </p:cNvSpPr>
          <p:nvPr>
            <p:ph type="title"/>
          </p:nvPr>
        </p:nvSpPr>
        <p:spPr>
          <a:xfrm>
            <a:off x="457200" y="762000"/>
            <a:ext cx="8229600" cy="1143000"/>
          </a:xfrm>
        </p:spPr>
        <p:txBody>
          <a:bodyPr>
            <a:normAutofit fontScale="90000"/>
          </a:bodyPr>
          <a:lstStyle/>
          <a:p>
            <a:r>
              <a:rPr lang="en-US" b="1" dirty="0"/>
              <a:t>Maturation of oocytes continues at puberty</a:t>
            </a:r>
          </a:p>
        </p:txBody>
      </p:sp>
      <p:sp>
        <p:nvSpPr>
          <p:cNvPr id="3" name="Content Placeholder 2">
            <a:extLst>
              <a:ext uri="{FF2B5EF4-FFF2-40B4-BE49-F238E27FC236}">
                <a16:creationId xmlns:a16="http://schemas.microsoft.com/office/drawing/2014/main" id="{182841F3-35FF-273A-42D3-BB3B71DB0875}"/>
              </a:ext>
            </a:extLst>
          </p:cNvPr>
          <p:cNvSpPr>
            <a:spLocks noGrp="1"/>
          </p:cNvSpPr>
          <p:nvPr>
            <p:ph idx="1"/>
          </p:nvPr>
        </p:nvSpPr>
        <p:spPr/>
        <p:txBody>
          <a:bodyPr>
            <a:normAutofit/>
          </a:bodyPr>
          <a:lstStyle/>
          <a:p>
            <a:endParaRPr lang="en-US" dirty="0"/>
          </a:p>
          <a:p>
            <a:r>
              <a:rPr lang="en-US" dirty="0"/>
              <a:t>Number of primary oocytes at </a:t>
            </a:r>
            <a:r>
              <a:rPr lang="en-US" b="1" dirty="0"/>
              <a:t>birth </a:t>
            </a:r>
            <a:r>
              <a:rPr lang="en-US" dirty="0"/>
              <a:t>is estimated to vary from </a:t>
            </a:r>
            <a:r>
              <a:rPr lang="en-US" b="1" dirty="0"/>
              <a:t>600,000 – 800,000</a:t>
            </a:r>
          </a:p>
          <a:p>
            <a:r>
              <a:rPr lang="en-US" dirty="0"/>
              <a:t>During </a:t>
            </a:r>
            <a:r>
              <a:rPr lang="en-US" b="1" dirty="0"/>
              <a:t>childhood</a:t>
            </a:r>
            <a:r>
              <a:rPr lang="en-US" b="1" dirty="0">
                <a:solidFill>
                  <a:srgbClr val="7030A0"/>
                </a:solidFill>
              </a:rPr>
              <a:t> </a:t>
            </a:r>
            <a:r>
              <a:rPr lang="en-US" dirty="0"/>
              <a:t>most oocyte become </a:t>
            </a:r>
            <a:r>
              <a:rPr lang="en-US" b="1" dirty="0"/>
              <a:t>atretic</a:t>
            </a:r>
            <a:r>
              <a:rPr lang="en-US" dirty="0">
                <a:solidFill>
                  <a:srgbClr val="FF0000"/>
                </a:solidFill>
              </a:rPr>
              <a:t> </a:t>
            </a:r>
          </a:p>
          <a:p>
            <a:r>
              <a:rPr lang="en-US" dirty="0"/>
              <a:t>At </a:t>
            </a:r>
            <a:r>
              <a:rPr lang="en-US" b="1" dirty="0"/>
              <a:t>puberty</a:t>
            </a:r>
            <a:r>
              <a:rPr lang="en-US" b="1" dirty="0">
                <a:solidFill>
                  <a:srgbClr val="7030A0"/>
                </a:solidFill>
              </a:rPr>
              <a:t> </a:t>
            </a:r>
            <a:r>
              <a:rPr lang="en-US" dirty="0"/>
              <a:t>number is almost </a:t>
            </a:r>
            <a:r>
              <a:rPr lang="en-US" b="1" dirty="0"/>
              <a:t>40,000</a:t>
            </a:r>
          </a:p>
          <a:p>
            <a:r>
              <a:rPr lang="en-US" dirty="0"/>
              <a:t>A fewer than</a:t>
            </a:r>
            <a:r>
              <a:rPr lang="en-US" b="1" dirty="0">
                <a:solidFill>
                  <a:srgbClr val="7030A0"/>
                </a:solidFill>
              </a:rPr>
              <a:t> </a:t>
            </a:r>
            <a:r>
              <a:rPr lang="en-US" b="1" dirty="0"/>
              <a:t>500</a:t>
            </a:r>
            <a:r>
              <a:rPr lang="en-US" b="1" dirty="0">
                <a:solidFill>
                  <a:srgbClr val="7030A0"/>
                </a:solidFill>
              </a:rPr>
              <a:t> </a:t>
            </a:r>
            <a:r>
              <a:rPr lang="en-US" dirty="0"/>
              <a:t>will be ovulated</a:t>
            </a:r>
          </a:p>
          <a:p>
            <a:endParaRPr lang="en-US" dirty="0"/>
          </a:p>
        </p:txBody>
      </p:sp>
      <p:sp>
        <p:nvSpPr>
          <p:cNvPr id="5" name="Slide Number Placeholder 4">
            <a:extLst>
              <a:ext uri="{FF2B5EF4-FFF2-40B4-BE49-F238E27FC236}">
                <a16:creationId xmlns:a16="http://schemas.microsoft.com/office/drawing/2014/main" id="{4A5562BF-B84E-F913-00B5-A61BDD99B5B3}"/>
              </a:ext>
            </a:extLst>
          </p:cNvPr>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sp>
        <p:nvSpPr>
          <p:cNvPr id="6" name="Rectangle 5">
            <a:extLst>
              <a:ext uri="{FF2B5EF4-FFF2-40B4-BE49-F238E27FC236}">
                <a16:creationId xmlns:a16="http://schemas.microsoft.com/office/drawing/2014/main" id="{187B96CB-C025-CD55-5D30-6B7BA1371F3E}"/>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pic>
        <p:nvPicPr>
          <p:cNvPr id="4" name="Content Placeholder 4">
            <a:extLst>
              <a:ext uri="{FF2B5EF4-FFF2-40B4-BE49-F238E27FC236}">
                <a16:creationId xmlns:a16="http://schemas.microsoft.com/office/drawing/2014/main" id="{C5F48CC1-318C-E308-B0BA-BF229C219B2D}"/>
              </a:ext>
            </a:extLst>
          </p:cNvPr>
          <p:cNvPicPr>
            <a:picLocks noChangeAspect="1"/>
          </p:cNvPicPr>
          <p:nvPr/>
        </p:nvPicPr>
        <p:blipFill>
          <a:blip r:embed="rId2"/>
          <a:stretch>
            <a:fillRect/>
          </a:stretch>
        </p:blipFill>
        <p:spPr>
          <a:xfrm>
            <a:off x="394266" y="4572000"/>
            <a:ext cx="8444934" cy="1981200"/>
          </a:xfrm>
          <a:prstGeom prst="rect">
            <a:avLst/>
          </a:prstGeom>
        </p:spPr>
      </p:pic>
    </p:spTree>
    <p:extLst>
      <p:ext uri="{BB962C8B-B14F-4D97-AF65-F5344CB8AC3E}">
        <p14:creationId xmlns:p14="http://schemas.microsoft.com/office/powerpoint/2010/main" val="276439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Title 1"/>
          <p:cNvSpPr>
            <a:spLocks noGrp="1"/>
          </p:cNvSpPr>
          <p:nvPr>
            <p:ph type="ctrTitle"/>
          </p:nvPr>
        </p:nvSpPr>
        <p:spPr>
          <a:xfrm>
            <a:off x="0" y="1388309"/>
            <a:ext cx="9144000" cy="2116891"/>
          </a:xfrm>
          <a:solidFill>
            <a:schemeClr val="bg1"/>
          </a:solidFill>
          <a:ln>
            <a:noFill/>
          </a:ln>
        </p:spPr>
        <p:txBody>
          <a:bodyPr rtlCol="0">
            <a:noAutofit/>
          </a:bodyPr>
          <a:lstStyle/>
          <a:p>
            <a:r>
              <a:rPr lang="en-US" dirty="0"/>
              <a:t>Foundation Module</a:t>
            </a:r>
            <a:br>
              <a:rPr lang="en-US" dirty="0"/>
            </a:br>
            <a:r>
              <a:rPr lang="en-US" sz="3600" dirty="0"/>
              <a:t>1</a:t>
            </a:r>
            <a:r>
              <a:rPr lang="en-US" sz="3600" baseline="30000" dirty="0"/>
              <a:t>st</a:t>
            </a:r>
            <a:r>
              <a:rPr lang="en-US" sz="3600" dirty="0"/>
              <a:t> </a:t>
            </a:r>
            <a:r>
              <a:rPr lang="en-US" sz="3600" dirty="0">
                <a:cs typeface="Times New Roman" pitchFamily="18" charset="0"/>
              </a:rPr>
              <a:t>Year MBBS(LGIS)</a:t>
            </a:r>
            <a:br>
              <a:rPr lang="en-US" sz="3600" dirty="0">
                <a:cs typeface="Times New Roman" pitchFamily="18" charset="0"/>
              </a:rPr>
            </a:br>
            <a:r>
              <a:rPr lang="en-US" sz="3600" b="1" dirty="0"/>
              <a:t>Gametogenesis: Oogenesis</a:t>
            </a:r>
            <a:br>
              <a:rPr lang="en-US" sz="3600" dirty="0">
                <a:solidFill>
                  <a:schemeClr val="bg1"/>
                </a:solidFill>
              </a:rPr>
            </a:br>
            <a:br>
              <a:rPr lang="en-US" sz="3600" dirty="0">
                <a:solidFill>
                  <a:schemeClr val="bg1"/>
                </a:solidFill>
              </a:rPr>
            </a:br>
            <a:endParaRPr lang="en-US" sz="3200" b="1" dirty="0">
              <a:solidFill>
                <a:schemeClr val="accent4">
                  <a:lumMod val="75000"/>
                </a:schemeClr>
              </a:solidFill>
            </a:endParaRPr>
          </a:p>
        </p:txBody>
      </p:sp>
      <p:sp>
        <p:nvSpPr>
          <p:cNvPr id="14340" name="Subtitle 2"/>
          <p:cNvSpPr>
            <a:spLocks noGrp="1" noChangeArrowheads="1"/>
          </p:cNvSpPr>
          <p:nvPr>
            <p:ph type="subTitle" idx="1"/>
          </p:nvPr>
        </p:nvSpPr>
        <p:spPr>
          <a:xfrm>
            <a:off x="-1447800" y="5715000"/>
            <a:ext cx="6400800" cy="1676400"/>
          </a:xfrm>
        </p:spPr>
        <p:txBody>
          <a:bodyPr>
            <a:normAutofit/>
          </a:bodyPr>
          <a:lstStyle/>
          <a:p>
            <a:pPr>
              <a:lnSpc>
                <a:spcPts val="1500"/>
              </a:lnSpc>
            </a:pPr>
            <a:endParaRPr lang="en-US" altLang="en-US" sz="2400" b="1" dirty="0">
              <a:solidFill>
                <a:srgbClr val="7030A0"/>
              </a:solidFill>
              <a:cs typeface="Times New Roman" pitchFamily="18" charset="0"/>
            </a:endParaRPr>
          </a:p>
          <a:p>
            <a:pPr>
              <a:lnSpc>
                <a:spcPts val="1500"/>
              </a:lnSpc>
            </a:pPr>
            <a:r>
              <a:rPr lang="en-US" altLang="en-US" sz="2000" b="1" dirty="0">
                <a:solidFill>
                  <a:schemeClr val="tx1"/>
                </a:solidFill>
                <a:cs typeface="Times New Roman" pitchFamily="18" charset="0"/>
              </a:rPr>
              <a:t>Presented by: </a:t>
            </a:r>
          </a:p>
          <a:p>
            <a:pPr>
              <a:lnSpc>
                <a:spcPts val="1500"/>
              </a:lnSpc>
            </a:pPr>
            <a:r>
              <a:rPr lang="en-US" altLang="en-US" sz="2000" b="1" dirty="0">
                <a:solidFill>
                  <a:schemeClr val="tx1"/>
                </a:solidFill>
                <a:cs typeface="Times New Roman" pitchFamily="18" charset="0"/>
              </a:rPr>
              <a:t>Prof. Dr. Ayesha Yousaf</a:t>
            </a:r>
          </a:p>
        </p:txBody>
      </p:sp>
      <p:sp>
        <p:nvSpPr>
          <p:cNvPr id="6" name="Rectangle 5"/>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42"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p:cNvPicPr>
            <a:picLocks noChangeAspect="1" noChangeArrowheads="1"/>
          </p:cNvPicPr>
          <p:nvPr/>
        </p:nvPicPr>
        <p:blipFill>
          <a:blip r:embed="rId2" cstate="print"/>
          <a:srcRect l="4787" t="7561" r="11351" b="8025"/>
          <a:stretch>
            <a:fillRect/>
          </a:stretch>
        </p:blipFill>
        <p:spPr bwMode="auto">
          <a:xfrm>
            <a:off x="0" y="12976"/>
            <a:ext cx="1285857" cy="1295400"/>
          </a:xfrm>
          <a:prstGeom prst="rect">
            <a:avLst/>
          </a:prstGeom>
          <a:noFill/>
          <a:ln w="9525">
            <a:noFill/>
            <a:miter lim="800000"/>
            <a:headEnd/>
            <a:tailEnd/>
          </a:ln>
        </p:spPr>
      </p:pic>
      <p:sp>
        <p:nvSpPr>
          <p:cNvPr id="7" name="Rectangle 6"/>
          <p:cNvSpPr/>
          <p:nvPr/>
        </p:nvSpPr>
        <p:spPr>
          <a:xfrm>
            <a:off x="6400800" y="6019800"/>
            <a:ext cx="25908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rPr>
              <a:t>Date:04-03-2023</a:t>
            </a:r>
          </a:p>
          <a:p>
            <a:pPr algn="ctr"/>
            <a:r>
              <a:rPr lang="en-US" b="1" dirty="0">
                <a:solidFill>
                  <a:schemeClr val="tx1"/>
                </a:solidFill>
                <a:effectLst>
                  <a:outerShdw blurRad="38100" dist="38100" dir="2700000" algn="tl">
                    <a:srgbClr val="000000">
                      <a:alpha val="43137"/>
                    </a:srgbClr>
                  </a:outerShdw>
                </a:effectLst>
              </a:rPr>
              <a:t>Updated on 23.01.2025</a:t>
            </a:r>
          </a:p>
        </p:txBody>
      </p:sp>
      <p:sp>
        <p:nvSpPr>
          <p:cNvPr id="2" name="Slide Number Placeholder 1">
            <a:extLst>
              <a:ext uri="{FF2B5EF4-FFF2-40B4-BE49-F238E27FC236}">
                <a16:creationId xmlns:a16="http://schemas.microsoft.com/office/drawing/2014/main" id="{02EC4CEF-84FD-8AD4-3C64-13E7B3C28D5A}"/>
              </a:ext>
            </a:extLst>
          </p:cNvPr>
          <p:cNvSpPr>
            <a:spLocks noGrp="1"/>
          </p:cNvSpPr>
          <p:nvPr>
            <p:ph type="sldNum" sz="quarter" idx="12"/>
          </p:nvPr>
        </p:nvSpPr>
        <p:spPr/>
        <p:txBody>
          <a:bodyPr/>
          <a:lstStyle/>
          <a:p>
            <a:pPr>
              <a:defRPr/>
            </a:pPr>
            <a:fld id="{1E3BFE8B-3643-4A16-B7A8-DC2B2F6255B3}" type="slidenum">
              <a:rPr lang="en-US" smtClean="0"/>
              <a:pPr>
                <a:defRPr/>
              </a:pPr>
              <a:t>2</a:t>
            </a:fld>
            <a:endParaRPr lang="en-US" dirty="0"/>
          </a:p>
        </p:txBody>
      </p:sp>
      <p:pic>
        <p:nvPicPr>
          <p:cNvPr id="5" name="Picture 4" descr="A logo with a skull and text&#10;&#10;Description automatically generated"/>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58143" y="131990"/>
            <a:ext cx="1285857" cy="1260020"/>
          </a:xfrm>
          <a:prstGeom prst="rect">
            <a:avLst/>
          </a:prstGeom>
          <a:noFill/>
          <a:ln>
            <a:noFill/>
          </a:ln>
        </p:spPr>
      </p:pic>
      <p:pic>
        <p:nvPicPr>
          <p:cNvPr id="8" name="Content Placeholder 7" descr="gun5111x_1709">
            <a:extLst>
              <a:ext uri="{FF2B5EF4-FFF2-40B4-BE49-F238E27FC236}">
                <a16:creationId xmlns:a16="http://schemas.microsoft.com/office/drawing/2014/main" id="{37F1FB96-9446-48FB-A104-729AF9A619C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Lst>
          </a:blip>
          <a:srcRect/>
          <a:stretch>
            <a:fillRect/>
          </a:stretch>
        </p:blipFill>
        <p:spPr bwMode="auto">
          <a:xfrm>
            <a:off x="2438400" y="2971800"/>
            <a:ext cx="4684471" cy="2589966"/>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E1D3-ABB5-4403-A333-234B78C4C61C}"/>
              </a:ext>
            </a:extLst>
          </p:cNvPr>
          <p:cNvSpPr>
            <a:spLocks noGrp="1"/>
          </p:cNvSpPr>
          <p:nvPr>
            <p:ph type="title"/>
          </p:nvPr>
        </p:nvSpPr>
        <p:spPr>
          <a:xfrm>
            <a:off x="381000" y="609600"/>
            <a:ext cx="8229600" cy="1143000"/>
          </a:xfrm>
        </p:spPr>
        <p:txBody>
          <a:bodyPr>
            <a:normAutofit fontScale="90000"/>
          </a:bodyPr>
          <a:lstStyle/>
          <a:p>
            <a:r>
              <a:rPr lang="en-US" b="1" dirty="0"/>
              <a:t>Follicular Phase (pre-ovulatory phase)</a:t>
            </a:r>
          </a:p>
        </p:txBody>
      </p:sp>
      <p:graphicFrame>
        <p:nvGraphicFramePr>
          <p:cNvPr id="4" name="Content Placeholder 3">
            <a:extLst>
              <a:ext uri="{FF2B5EF4-FFF2-40B4-BE49-F238E27FC236}">
                <a16:creationId xmlns:a16="http://schemas.microsoft.com/office/drawing/2014/main" id="{FDB8E1C2-87D8-4AED-9C23-0C658729A858}"/>
              </a:ext>
            </a:extLst>
          </p:cNvPr>
          <p:cNvGraphicFramePr>
            <a:graphicFrameLocks noGrp="1"/>
          </p:cNvGraphicFramePr>
          <p:nvPr>
            <p:ph idx="1"/>
            <p:extLst>
              <p:ext uri="{D42A27DB-BD31-4B8C-83A1-F6EECF244321}">
                <p14:modId xmlns:p14="http://schemas.microsoft.com/office/powerpoint/2010/main" val="36768781"/>
              </p:ext>
            </p:extLst>
          </p:nvPr>
        </p:nvGraphicFramePr>
        <p:xfrm>
          <a:off x="457200" y="1981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D970277-33AD-5516-7D67-A3B1A44CDE07}"/>
              </a:ext>
            </a:extLst>
          </p:cNvPr>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sp>
        <p:nvSpPr>
          <p:cNvPr id="6" name="Rectangle 5">
            <a:extLst>
              <a:ext uri="{FF2B5EF4-FFF2-40B4-BE49-F238E27FC236}">
                <a16:creationId xmlns:a16="http://schemas.microsoft.com/office/drawing/2014/main" id="{E227E568-0268-49AB-9379-19BC21C776A1}"/>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42946617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F378-D639-407A-9253-0EEBC8F71B7C}"/>
              </a:ext>
            </a:extLst>
          </p:cNvPr>
          <p:cNvSpPr>
            <a:spLocks noGrp="1"/>
          </p:cNvSpPr>
          <p:nvPr>
            <p:ph type="title"/>
          </p:nvPr>
        </p:nvSpPr>
        <p:spPr/>
        <p:txBody>
          <a:bodyPr/>
          <a:lstStyle/>
          <a:p>
            <a:r>
              <a:rPr lang="en-US" b="1" dirty="0"/>
              <a:t>Primary Follicle</a:t>
            </a:r>
          </a:p>
        </p:txBody>
      </p:sp>
      <p:sp>
        <p:nvSpPr>
          <p:cNvPr id="3" name="Content Placeholder 2">
            <a:extLst>
              <a:ext uri="{FF2B5EF4-FFF2-40B4-BE49-F238E27FC236}">
                <a16:creationId xmlns:a16="http://schemas.microsoft.com/office/drawing/2014/main" id="{01BC4F47-7EE2-4055-8784-C826198927DF}"/>
              </a:ext>
            </a:extLst>
          </p:cNvPr>
          <p:cNvSpPr>
            <a:spLocks noGrp="1"/>
          </p:cNvSpPr>
          <p:nvPr>
            <p:ph sz="half" idx="1"/>
          </p:nvPr>
        </p:nvSpPr>
        <p:spPr/>
        <p:txBody>
          <a:bodyPr>
            <a:normAutofit fontScale="85000" lnSpcReduction="10000"/>
          </a:bodyPr>
          <a:lstStyle/>
          <a:p>
            <a:pPr marL="0" indent="0">
              <a:buNone/>
            </a:pPr>
            <a:r>
              <a:rPr lang="en-US" b="1" dirty="0"/>
              <a:t>1. </a:t>
            </a:r>
            <a:r>
              <a:rPr lang="en-US" b="1" dirty="0" err="1"/>
              <a:t>Unilaminar</a:t>
            </a:r>
            <a:r>
              <a:rPr lang="en-US" b="1" dirty="0"/>
              <a:t> </a:t>
            </a:r>
          </a:p>
          <a:p>
            <a:r>
              <a:rPr lang="en-US" dirty="0"/>
              <a:t>As primordial follicles grow, surrounding follicular cells change from flat to single layer of </a:t>
            </a:r>
            <a:r>
              <a:rPr lang="en-US" b="1" dirty="0"/>
              <a:t>cuboidal cells </a:t>
            </a:r>
          </a:p>
          <a:p>
            <a:r>
              <a:rPr lang="en-US" dirty="0"/>
              <a:t>Granulosa cells rest on basement membrane separating from ovarian connective tissue that forms </a:t>
            </a:r>
            <a:r>
              <a:rPr lang="en-US" b="1" dirty="0"/>
              <a:t>Theca </a:t>
            </a:r>
            <a:r>
              <a:rPr lang="en-US" b="1" dirty="0" err="1"/>
              <a:t>folliculi</a:t>
            </a:r>
            <a:endParaRPr lang="en-US" b="1" dirty="0"/>
          </a:p>
          <a:p>
            <a:r>
              <a:rPr lang="en-US" dirty="0"/>
              <a:t>Granulosa cells and oocyte </a:t>
            </a:r>
            <a:r>
              <a:rPr lang="en-US" b="1" dirty="0"/>
              <a:t>Secrete-zona</a:t>
            </a:r>
            <a:r>
              <a:rPr lang="en-US" b="1" dirty="0">
                <a:solidFill>
                  <a:srgbClr val="7030A0"/>
                </a:solidFill>
              </a:rPr>
              <a:t> </a:t>
            </a:r>
            <a:r>
              <a:rPr lang="en-US" b="1" dirty="0"/>
              <a:t>Pellucida</a:t>
            </a:r>
          </a:p>
          <a:p>
            <a:endParaRPr lang="en-US" dirty="0"/>
          </a:p>
        </p:txBody>
      </p:sp>
      <p:pic>
        <p:nvPicPr>
          <p:cNvPr id="7" name="Content Placeholder 6">
            <a:extLst>
              <a:ext uri="{FF2B5EF4-FFF2-40B4-BE49-F238E27FC236}">
                <a16:creationId xmlns:a16="http://schemas.microsoft.com/office/drawing/2014/main" id="{4CC68E30-E36E-5DC1-5C78-7F6A85247176}"/>
              </a:ext>
            </a:extLst>
          </p:cNvPr>
          <p:cNvPicPr>
            <a:picLocks noGrp="1" noChangeAspect="1"/>
          </p:cNvPicPr>
          <p:nvPr>
            <p:ph sz="half" idx="2"/>
          </p:nvPr>
        </p:nvPicPr>
        <p:blipFill>
          <a:blip r:embed="rId2"/>
          <a:stretch>
            <a:fillRect/>
          </a:stretch>
        </p:blipFill>
        <p:spPr>
          <a:xfrm>
            <a:off x="4648200" y="1417637"/>
            <a:ext cx="4038600" cy="4708525"/>
          </a:xfrm>
          <a:prstGeom prst="rect">
            <a:avLst/>
          </a:prstGeom>
        </p:spPr>
      </p:pic>
      <p:sp>
        <p:nvSpPr>
          <p:cNvPr id="4" name="Slide Number Placeholder 3">
            <a:extLst>
              <a:ext uri="{FF2B5EF4-FFF2-40B4-BE49-F238E27FC236}">
                <a16:creationId xmlns:a16="http://schemas.microsoft.com/office/drawing/2014/main" id="{2944ED24-37AA-999A-B20A-7679EC7D42AA}"/>
              </a:ext>
            </a:extLst>
          </p:cNvPr>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sp>
        <p:nvSpPr>
          <p:cNvPr id="6" name="Rectangle 5">
            <a:extLst>
              <a:ext uri="{FF2B5EF4-FFF2-40B4-BE49-F238E27FC236}">
                <a16:creationId xmlns:a16="http://schemas.microsoft.com/office/drawing/2014/main" id="{8BCF6DD6-32FE-5D9D-749F-5A2583B192B6}"/>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60373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E17EA-18ED-4802-B891-D13CA85220E2}"/>
              </a:ext>
            </a:extLst>
          </p:cNvPr>
          <p:cNvSpPr>
            <a:spLocks noGrp="1"/>
          </p:cNvSpPr>
          <p:nvPr>
            <p:ph type="title"/>
          </p:nvPr>
        </p:nvSpPr>
        <p:spPr/>
        <p:txBody>
          <a:bodyPr/>
          <a:lstStyle/>
          <a:p>
            <a:r>
              <a:rPr lang="en-US" b="1" dirty="0"/>
              <a:t>Primary follicle</a:t>
            </a:r>
          </a:p>
        </p:txBody>
      </p:sp>
      <p:sp>
        <p:nvSpPr>
          <p:cNvPr id="3" name="Content Placeholder 2">
            <a:extLst>
              <a:ext uri="{FF2B5EF4-FFF2-40B4-BE49-F238E27FC236}">
                <a16:creationId xmlns:a16="http://schemas.microsoft.com/office/drawing/2014/main" id="{8D283A7D-4A2C-4FBA-B504-09ED0028CE34}"/>
              </a:ext>
            </a:extLst>
          </p:cNvPr>
          <p:cNvSpPr>
            <a:spLocks noGrp="1"/>
          </p:cNvSpPr>
          <p:nvPr>
            <p:ph sz="half" idx="1"/>
          </p:nvPr>
        </p:nvSpPr>
        <p:spPr/>
        <p:txBody>
          <a:bodyPr>
            <a:normAutofit fontScale="92500"/>
          </a:bodyPr>
          <a:lstStyle/>
          <a:p>
            <a:pPr marL="0" indent="0">
              <a:buNone/>
            </a:pPr>
            <a:r>
              <a:rPr lang="en-US" b="1" dirty="0"/>
              <a:t>2. Multi laminar</a:t>
            </a:r>
          </a:p>
          <a:p>
            <a:r>
              <a:rPr lang="en-US" dirty="0"/>
              <a:t>Follicular cells proliferate –stratified epithelium of </a:t>
            </a:r>
            <a:r>
              <a:rPr lang="en-US" b="1" dirty="0"/>
              <a:t>Granulosa cells </a:t>
            </a:r>
          </a:p>
          <a:p>
            <a:r>
              <a:rPr lang="en-US" dirty="0"/>
              <a:t>Follicles grow and theca folliculi organize into:</a:t>
            </a:r>
          </a:p>
          <a:p>
            <a:pPr marL="0" indent="0">
              <a:buNone/>
            </a:pPr>
            <a:r>
              <a:rPr lang="en-US" dirty="0"/>
              <a:t>1. Inner secretory layer </a:t>
            </a:r>
            <a:r>
              <a:rPr lang="en-US" b="1" dirty="0"/>
              <a:t>Theca interna</a:t>
            </a:r>
          </a:p>
          <a:p>
            <a:pPr marL="0" indent="0">
              <a:buNone/>
            </a:pPr>
            <a:r>
              <a:rPr lang="en-US" dirty="0"/>
              <a:t>2. Outer fibrous layer </a:t>
            </a:r>
            <a:r>
              <a:rPr lang="en-US" b="1" dirty="0"/>
              <a:t>Theca externa</a:t>
            </a:r>
          </a:p>
          <a:p>
            <a:endParaRPr lang="en-US" dirty="0"/>
          </a:p>
        </p:txBody>
      </p:sp>
      <p:pic>
        <p:nvPicPr>
          <p:cNvPr id="6" name="Content Placeholder 5">
            <a:extLst>
              <a:ext uri="{FF2B5EF4-FFF2-40B4-BE49-F238E27FC236}">
                <a16:creationId xmlns:a16="http://schemas.microsoft.com/office/drawing/2014/main" id="{4D34AE90-98D6-65DA-6357-1CB7E7EF08D9}"/>
              </a:ext>
            </a:extLst>
          </p:cNvPr>
          <p:cNvPicPr>
            <a:picLocks noGrp="1" noChangeAspect="1"/>
          </p:cNvPicPr>
          <p:nvPr>
            <p:ph sz="half" idx="2"/>
          </p:nvPr>
        </p:nvPicPr>
        <p:blipFill>
          <a:blip r:embed="rId2"/>
          <a:stretch>
            <a:fillRect/>
          </a:stretch>
        </p:blipFill>
        <p:spPr>
          <a:xfrm>
            <a:off x="4648200" y="1600200"/>
            <a:ext cx="4528608" cy="4419600"/>
          </a:xfrm>
          <a:prstGeom prst="rect">
            <a:avLst/>
          </a:prstGeom>
        </p:spPr>
      </p:pic>
      <p:sp>
        <p:nvSpPr>
          <p:cNvPr id="4" name="Slide Number Placeholder 3">
            <a:extLst>
              <a:ext uri="{FF2B5EF4-FFF2-40B4-BE49-F238E27FC236}">
                <a16:creationId xmlns:a16="http://schemas.microsoft.com/office/drawing/2014/main" id="{65859C5E-C06D-079C-5F55-A5C31BB7E9CF}"/>
              </a:ext>
            </a:extLst>
          </p:cNvPr>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sp>
        <p:nvSpPr>
          <p:cNvPr id="7" name="Rectangle 6">
            <a:extLst>
              <a:ext uri="{FF2B5EF4-FFF2-40B4-BE49-F238E27FC236}">
                <a16:creationId xmlns:a16="http://schemas.microsoft.com/office/drawing/2014/main" id="{FAA312E1-F8FE-85ED-5FBD-9FDFB4D97837}"/>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3710212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A3B71E-F29D-E3B4-C796-76913BAE6AE7}"/>
              </a:ext>
            </a:extLst>
          </p:cNvPr>
          <p:cNvSpPr>
            <a:spLocks noGrp="1"/>
          </p:cNvSpPr>
          <p:nvPr>
            <p:ph type="sldNum" sz="quarter" idx="12"/>
          </p:nvPr>
        </p:nvSpPr>
        <p:spPr/>
        <p:txBody>
          <a:bodyPr/>
          <a:lstStyle/>
          <a:p>
            <a:pPr>
              <a:defRPr/>
            </a:pPr>
            <a:fld id="{D829B39B-E19B-4684-B84C-73DF500C59FE}" type="slidenum">
              <a:rPr lang="en-US" smtClean="0"/>
              <a:pPr>
                <a:defRPr/>
              </a:pPr>
              <a:t>23</a:t>
            </a:fld>
            <a:endParaRPr lang="en-US"/>
          </a:p>
        </p:txBody>
      </p:sp>
      <p:sp>
        <p:nvSpPr>
          <p:cNvPr id="3" name="AutoShape 2">
            <a:extLst>
              <a:ext uri="{FF2B5EF4-FFF2-40B4-BE49-F238E27FC236}">
                <a16:creationId xmlns:a16="http://schemas.microsoft.com/office/drawing/2014/main" id="{843B81A0-9D69-3452-5716-D3AC09E306C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A1B5BC3-B158-E6A5-645A-CBC6582AA187}"/>
              </a:ext>
            </a:extLst>
          </p:cNvPr>
          <p:cNvPicPr>
            <a:picLocks noChangeAspect="1"/>
          </p:cNvPicPr>
          <p:nvPr/>
        </p:nvPicPr>
        <p:blipFill>
          <a:blip r:embed="rId2"/>
          <a:stretch>
            <a:fillRect/>
          </a:stretch>
        </p:blipFill>
        <p:spPr>
          <a:xfrm>
            <a:off x="1228796" y="1371600"/>
            <a:ext cx="6819900" cy="2513299"/>
          </a:xfrm>
          <a:prstGeom prst="rect">
            <a:avLst/>
          </a:prstGeom>
        </p:spPr>
      </p:pic>
      <p:pic>
        <p:nvPicPr>
          <p:cNvPr id="8" name="Picture 7">
            <a:extLst>
              <a:ext uri="{FF2B5EF4-FFF2-40B4-BE49-F238E27FC236}">
                <a16:creationId xmlns:a16="http://schemas.microsoft.com/office/drawing/2014/main" id="{D1CC4314-0F60-A13F-FE89-8653D83F2105}"/>
              </a:ext>
            </a:extLst>
          </p:cNvPr>
          <p:cNvPicPr>
            <a:picLocks noChangeAspect="1"/>
          </p:cNvPicPr>
          <p:nvPr/>
        </p:nvPicPr>
        <p:blipFill>
          <a:blip r:embed="rId3"/>
          <a:stretch>
            <a:fillRect/>
          </a:stretch>
        </p:blipFill>
        <p:spPr>
          <a:xfrm>
            <a:off x="2939445" y="3884899"/>
            <a:ext cx="3398602" cy="2973101"/>
          </a:xfrm>
          <a:prstGeom prst="rect">
            <a:avLst/>
          </a:prstGeom>
        </p:spPr>
      </p:pic>
      <p:sp>
        <p:nvSpPr>
          <p:cNvPr id="9" name="Rectangle 8">
            <a:extLst>
              <a:ext uri="{FF2B5EF4-FFF2-40B4-BE49-F238E27FC236}">
                <a16:creationId xmlns:a16="http://schemas.microsoft.com/office/drawing/2014/main" id="{191BA0FF-9D21-A7FD-D630-0EBC419694AB}"/>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10" name="Title 1">
            <a:extLst>
              <a:ext uri="{FF2B5EF4-FFF2-40B4-BE49-F238E27FC236}">
                <a16:creationId xmlns:a16="http://schemas.microsoft.com/office/drawing/2014/main" id="{17535125-5326-1647-D3EC-76D41EDEFD4B}"/>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t>Primary follicle</a:t>
            </a:r>
          </a:p>
        </p:txBody>
      </p:sp>
    </p:spTree>
    <p:extLst>
      <p:ext uri="{BB962C8B-B14F-4D97-AF65-F5344CB8AC3E}">
        <p14:creationId xmlns:p14="http://schemas.microsoft.com/office/powerpoint/2010/main" val="26160186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769B3-1CB7-4AFC-9414-416AD05CCE62}"/>
              </a:ext>
            </a:extLst>
          </p:cNvPr>
          <p:cNvSpPr>
            <a:spLocks noGrp="1"/>
          </p:cNvSpPr>
          <p:nvPr>
            <p:ph type="title"/>
          </p:nvPr>
        </p:nvSpPr>
        <p:spPr/>
        <p:txBody>
          <a:bodyPr/>
          <a:lstStyle/>
          <a:p>
            <a:r>
              <a:rPr lang="en-US" b="1" dirty="0"/>
              <a:t>Secondary Follicle</a:t>
            </a:r>
          </a:p>
        </p:txBody>
      </p:sp>
      <p:sp>
        <p:nvSpPr>
          <p:cNvPr id="3" name="Content Placeholder 2">
            <a:extLst>
              <a:ext uri="{FF2B5EF4-FFF2-40B4-BE49-F238E27FC236}">
                <a16:creationId xmlns:a16="http://schemas.microsoft.com/office/drawing/2014/main" id="{0DBA9823-560C-4468-A18F-DD67E91A46FB}"/>
              </a:ext>
            </a:extLst>
          </p:cNvPr>
          <p:cNvSpPr>
            <a:spLocks noGrp="1"/>
          </p:cNvSpPr>
          <p:nvPr>
            <p:ph sz="half" idx="1"/>
          </p:nvPr>
        </p:nvSpPr>
        <p:spPr/>
        <p:txBody>
          <a:bodyPr>
            <a:normAutofit fontScale="92500"/>
          </a:bodyPr>
          <a:lstStyle/>
          <a:p>
            <a:r>
              <a:rPr lang="en-US" dirty="0"/>
              <a:t> Follicles grow, because of increase in size and number of granulosa cell-move deeper to cortex</a:t>
            </a:r>
          </a:p>
          <a:p>
            <a:r>
              <a:rPr lang="en-US" dirty="0"/>
              <a:t>Spaces appear between follicular cells</a:t>
            </a:r>
          </a:p>
          <a:p>
            <a:r>
              <a:rPr lang="en-US" dirty="0"/>
              <a:t>Spaces coalesce, granulosa cells reorganize them selves to form a large Cavity-</a:t>
            </a:r>
            <a:r>
              <a:rPr lang="en-US" b="1" dirty="0"/>
              <a:t>antrum</a:t>
            </a:r>
          </a:p>
          <a:p>
            <a:endParaRPr lang="en-US" dirty="0"/>
          </a:p>
        </p:txBody>
      </p:sp>
      <p:pic>
        <p:nvPicPr>
          <p:cNvPr id="6" name="Content Placeholder 5">
            <a:extLst>
              <a:ext uri="{FF2B5EF4-FFF2-40B4-BE49-F238E27FC236}">
                <a16:creationId xmlns:a16="http://schemas.microsoft.com/office/drawing/2014/main" id="{E293420B-CBBB-74F6-20B1-88BCF15F21A8}"/>
              </a:ext>
            </a:extLst>
          </p:cNvPr>
          <p:cNvPicPr>
            <a:picLocks noGrp="1" noChangeAspect="1"/>
          </p:cNvPicPr>
          <p:nvPr>
            <p:ph sz="half" idx="2"/>
          </p:nvPr>
        </p:nvPicPr>
        <p:blipFill>
          <a:blip r:embed="rId2"/>
          <a:stretch>
            <a:fillRect/>
          </a:stretch>
        </p:blipFill>
        <p:spPr>
          <a:xfrm>
            <a:off x="4648200" y="1417637"/>
            <a:ext cx="4343400" cy="4525963"/>
          </a:xfrm>
          <a:prstGeom prst="rect">
            <a:avLst/>
          </a:prstGeom>
        </p:spPr>
      </p:pic>
      <p:sp>
        <p:nvSpPr>
          <p:cNvPr id="4" name="Slide Number Placeholder 3">
            <a:extLst>
              <a:ext uri="{FF2B5EF4-FFF2-40B4-BE49-F238E27FC236}">
                <a16:creationId xmlns:a16="http://schemas.microsoft.com/office/drawing/2014/main" id="{0AF73337-25E3-9C5C-7DC8-699FEC850206}"/>
              </a:ext>
            </a:extLst>
          </p:cNvPr>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sp>
        <p:nvSpPr>
          <p:cNvPr id="7" name="Rectangle 6">
            <a:extLst>
              <a:ext uri="{FF2B5EF4-FFF2-40B4-BE49-F238E27FC236}">
                <a16:creationId xmlns:a16="http://schemas.microsoft.com/office/drawing/2014/main" id="{42FAB0A3-1AD0-A003-5D14-6489F85F1627}"/>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1530247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58A41-DBE0-44AB-A78F-B7E7322516DD}"/>
              </a:ext>
            </a:extLst>
          </p:cNvPr>
          <p:cNvSpPr>
            <a:spLocks noGrp="1"/>
          </p:cNvSpPr>
          <p:nvPr>
            <p:ph type="title"/>
          </p:nvPr>
        </p:nvSpPr>
        <p:spPr/>
        <p:txBody>
          <a:bodyPr/>
          <a:lstStyle/>
          <a:p>
            <a:r>
              <a:rPr lang="en-US" b="1" dirty="0"/>
              <a:t>Tertiary or Graafian Follicle</a:t>
            </a:r>
          </a:p>
        </p:txBody>
      </p:sp>
      <p:sp>
        <p:nvSpPr>
          <p:cNvPr id="3" name="Content Placeholder 2">
            <a:extLst>
              <a:ext uri="{FF2B5EF4-FFF2-40B4-BE49-F238E27FC236}">
                <a16:creationId xmlns:a16="http://schemas.microsoft.com/office/drawing/2014/main" id="{505C5BF6-1F57-43C0-921E-9187786D3362}"/>
              </a:ext>
            </a:extLst>
          </p:cNvPr>
          <p:cNvSpPr>
            <a:spLocks noGrp="1"/>
          </p:cNvSpPr>
          <p:nvPr>
            <p:ph sz="half" idx="1"/>
          </p:nvPr>
        </p:nvSpPr>
        <p:spPr/>
        <p:txBody>
          <a:bodyPr>
            <a:normAutofit fontScale="70000" lnSpcReduction="20000"/>
          </a:bodyPr>
          <a:lstStyle/>
          <a:p>
            <a:endParaRPr lang="en-US" dirty="0"/>
          </a:p>
          <a:p>
            <a:r>
              <a:rPr lang="en-US" dirty="0"/>
              <a:t>Antrum is crescent shaped but enlarges</a:t>
            </a:r>
          </a:p>
          <a:p>
            <a:r>
              <a:rPr lang="en-US" dirty="0"/>
              <a:t>Granulosa cells surrounding oocyte remain intact and form </a:t>
            </a:r>
            <a:r>
              <a:rPr lang="en-US" b="1" dirty="0"/>
              <a:t>Cumulus </a:t>
            </a:r>
            <a:r>
              <a:rPr lang="en-US" b="1" dirty="0" err="1"/>
              <a:t>oophorus</a:t>
            </a:r>
            <a:endParaRPr lang="en-US" b="1" dirty="0"/>
          </a:p>
          <a:p>
            <a:r>
              <a:rPr lang="en-US" dirty="0"/>
              <a:t>Mature </a:t>
            </a:r>
            <a:r>
              <a:rPr lang="en-US" dirty="0" err="1"/>
              <a:t>graafian</a:t>
            </a:r>
            <a:r>
              <a:rPr lang="en-US" dirty="0"/>
              <a:t> follicle is surrounded by </a:t>
            </a:r>
            <a:r>
              <a:rPr lang="en-US" b="1" dirty="0"/>
              <a:t>theca </a:t>
            </a:r>
            <a:r>
              <a:rPr lang="en-US" b="1" dirty="0" err="1"/>
              <a:t>interna</a:t>
            </a:r>
            <a:r>
              <a:rPr lang="en-US" b="1" dirty="0"/>
              <a:t>-steroid secretion</a:t>
            </a:r>
          </a:p>
          <a:p>
            <a:r>
              <a:rPr lang="en-US" b="1" dirty="0"/>
              <a:t>Theca externa </a:t>
            </a:r>
            <a:r>
              <a:rPr lang="en-US" dirty="0"/>
              <a:t>merges with ovarian connective tissue</a:t>
            </a:r>
          </a:p>
          <a:p>
            <a:r>
              <a:rPr lang="en-US" dirty="0"/>
              <a:t>This stage encompasses approximately 37 hours before ovulation</a:t>
            </a:r>
          </a:p>
          <a:p>
            <a:r>
              <a:rPr lang="en-US" dirty="0"/>
              <a:t>At maturity </a:t>
            </a:r>
            <a:r>
              <a:rPr lang="en-US" b="1" dirty="0"/>
              <a:t>surge in LH </a:t>
            </a:r>
            <a:r>
              <a:rPr lang="en-US" dirty="0"/>
              <a:t>induces preovulatory growth phase</a:t>
            </a:r>
          </a:p>
          <a:p>
            <a:endParaRPr lang="en-US" dirty="0"/>
          </a:p>
        </p:txBody>
      </p:sp>
      <p:pic>
        <p:nvPicPr>
          <p:cNvPr id="7" name="Content Placeholder 6">
            <a:extLst>
              <a:ext uri="{FF2B5EF4-FFF2-40B4-BE49-F238E27FC236}">
                <a16:creationId xmlns:a16="http://schemas.microsoft.com/office/drawing/2014/main" id="{B49D7B9C-8AD4-CC82-F76C-5C749C8C873D}"/>
              </a:ext>
            </a:extLst>
          </p:cNvPr>
          <p:cNvPicPr>
            <a:picLocks noGrp="1" noChangeAspect="1"/>
          </p:cNvPicPr>
          <p:nvPr>
            <p:ph sz="half" idx="2"/>
          </p:nvPr>
        </p:nvPicPr>
        <p:blipFill>
          <a:blip r:embed="rId2"/>
          <a:stretch>
            <a:fillRect/>
          </a:stretch>
        </p:blipFill>
        <p:spPr>
          <a:xfrm>
            <a:off x="4648200" y="1600200"/>
            <a:ext cx="4495800" cy="4525962"/>
          </a:xfrm>
          <a:prstGeom prst="rect">
            <a:avLst/>
          </a:prstGeom>
        </p:spPr>
      </p:pic>
      <p:sp>
        <p:nvSpPr>
          <p:cNvPr id="4" name="Slide Number Placeholder 3">
            <a:extLst>
              <a:ext uri="{FF2B5EF4-FFF2-40B4-BE49-F238E27FC236}">
                <a16:creationId xmlns:a16="http://schemas.microsoft.com/office/drawing/2014/main" id="{E3FA8D91-2265-6495-F622-9294281FEE75}"/>
              </a:ext>
            </a:extLst>
          </p:cNvPr>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Rectangle 5">
            <a:extLst>
              <a:ext uri="{FF2B5EF4-FFF2-40B4-BE49-F238E27FC236}">
                <a16:creationId xmlns:a16="http://schemas.microsoft.com/office/drawing/2014/main" id="{0F49B9FD-AF8A-11C4-FDC6-C9F8CDAE6EFF}"/>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669818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Image result for PRIMARY FOLLICLE OF OOGENESIS">
            <a:extLst>
              <a:ext uri="{FF2B5EF4-FFF2-40B4-BE49-F238E27FC236}">
                <a16:creationId xmlns:a16="http://schemas.microsoft.com/office/drawing/2014/main" id="{1E96984D-05F6-45F6-BD96-CBE433CF69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36472" y="1733542"/>
            <a:ext cx="5502295" cy="50987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8854397-AAEA-235A-E3EF-5A4C5CB06DA2}"/>
              </a:ext>
            </a:extLst>
          </p:cNvPr>
          <p:cNvSpPr>
            <a:spLocks noGrp="1"/>
          </p:cNvSpPr>
          <p:nvPr>
            <p:ph type="sldNum" sz="quarter" idx="12"/>
          </p:nvPr>
        </p:nvSpPr>
        <p:spPr/>
        <p:txBody>
          <a:bodyPr/>
          <a:lstStyle/>
          <a:p>
            <a:pPr>
              <a:defRPr/>
            </a:pPr>
            <a:fld id="{D829B39B-E19B-4684-B84C-73DF500C59FE}" type="slidenum">
              <a:rPr lang="en-US" smtClean="0"/>
              <a:pPr>
                <a:defRPr/>
              </a:pPr>
              <a:t>26</a:t>
            </a:fld>
            <a:endParaRPr lang="en-US"/>
          </a:p>
        </p:txBody>
      </p:sp>
      <p:sp>
        <p:nvSpPr>
          <p:cNvPr id="5" name="Rectangle 4">
            <a:extLst>
              <a:ext uri="{FF2B5EF4-FFF2-40B4-BE49-F238E27FC236}">
                <a16:creationId xmlns:a16="http://schemas.microsoft.com/office/drawing/2014/main" id="{5DB7DA83-7ACE-E143-26A7-F7D6D792EC3E}"/>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
        <p:nvSpPr>
          <p:cNvPr id="6" name="Title 1">
            <a:extLst>
              <a:ext uri="{FF2B5EF4-FFF2-40B4-BE49-F238E27FC236}">
                <a16:creationId xmlns:a16="http://schemas.microsoft.com/office/drawing/2014/main" id="{83CB6B65-D8D8-C33A-B1AB-D95BA4F7F3F6}"/>
              </a:ext>
            </a:extLst>
          </p:cNvPr>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t>Tertiary Follicle</a:t>
            </a:r>
            <a:endParaRPr lang="en-US" b="1" dirty="0"/>
          </a:p>
        </p:txBody>
      </p:sp>
    </p:spTree>
    <p:extLst>
      <p:ext uri="{BB962C8B-B14F-4D97-AF65-F5344CB8AC3E}">
        <p14:creationId xmlns:p14="http://schemas.microsoft.com/office/powerpoint/2010/main" val="36503375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E19C7-12B4-1D19-6808-9B498B39EB94}"/>
              </a:ext>
            </a:extLst>
          </p:cNvPr>
          <p:cNvSpPr>
            <a:spLocks noGrp="1"/>
          </p:cNvSpPr>
          <p:nvPr>
            <p:ph type="title"/>
          </p:nvPr>
        </p:nvSpPr>
        <p:spPr/>
        <p:txBody>
          <a:bodyPr/>
          <a:lstStyle/>
          <a:p>
            <a:r>
              <a:rPr lang="en-US" b="1" dirty="0"/>
              <a:t>       Tertiary or Graafian Follicle</a:t>
            </a:r>
            <a:endParaRPr lang="en-US" dirty="0"/>
          </a:p>
        </p:txBody>
      </p:sp>
      <p:sp>
        <p:nvSpPr>
          <p:cNvPr id="3" name="Content Placeholder 2">
            <a:extLst>
              <a:ext uri="{FF2B5EF4-FFF2-40B4-BE49-F238E27FC236}">
                <a16:creationId xmlns:a16="http://schemas.microsoft.com/office/drawing/2014/main" id="{F7FAC8F4-E856-843B-51DA-2E577569EE35}"/>
              </a:ext>
            </a:extLst>
          </p:cNvPr>
          <p:cNvSpPr>
            <a:spLocks noGrp="1"/>
          </p:cNvSpPr>
          <p:nvPr>
            <p:ph sz="half" idx="1"/>
          </p:nvPr>
        </p:nvSpPr>
        <p:spPr/>
        <p:txBody>
          <a:bodyPr>
            <a:normAutofit fontScale="92500"/>
          </a:bodyPr>
          <a:lstStyle/>
          <a:p>
            <a:r>
              <a:rPr lang="en-US" dirty="0"/>
              <a:t>Spans entire width of cortex </a:t>
            </a:r>
          </a:p>
          <a:p>
            <a:r>
              <a:rPr lang="en-US" dirty="0"/>
              <a:t>First meiotic division being completed: Primary oocyte divides into </a:t>
            </a:r>
            <a:r>
              <a:rPr lang="en-US" b="1" dirty="0"/>
              <a:t>one secondary oocyte and one polar body</a:t>
            </a:r>
          </a:p>
          <a:p>
            <a:r>
              <a:rPr lang="en-US" dirty="0"/>
              <a:t>Cell enters Meiosis II but arrests in </a:t>
            </a:r>
            <a:r>
              <a:rPr lang="en-US" b="1" dirty="0"/>
              <a:t>Metaphase for 3 hours before ovulation </a:t>
            </a:r>
          </a:p>
          <a:p>
            <a:endParaRPr lang="en-US" dirty="0"/>
          </a:p>
        </p:txBody>
      </p:sp>
      <p:sp>
        <p:nvSpPr>
          <p:cNvPr id="4" name="Slide Number Placeholder 3">
            <a:extLst>
              <a:ext uri="{FF2B5EF4-FFF2-40B4-BE49-F238E27FC236}">
                <a16:creationId xmlns:a16="http://schemas.microsoft.com/office/drawing/2014/main" id="{78EB4BD3-9F4C-A3BE-667C-C88CE6173A12}"/>
              </a:ext>
            </a:extLst>
          </p:cNvPr>
          <p:cNvSpPr>
            <a:spLocks noGrp="1"/>
          </p:cNvSpPr>
          <p:nvPr>
            <p:ph type="sldNum" sz="quarter" idx="12"/>
          </p:nvPr>
        </p:nvSpPr>
        <p:spPr/>
        <p:txBody>
          <a:bodyPr/>
          <a:lstStyle/>
          <a:p>
            <a:pPr>
              <a:defRPr/>
            </a:pPr>
            <a:fld id="{7A259807-4E02-4090-954C-8862AE38006D}" type="slidenum">
              <a:rPr lang="en-US" smtClean="0"/>
              <a:pPr>
                <a:defRPr/>
              </a:pPr>
              <a:t>27</a:t>
            </a:fld>
            <a:endParaRPr lang="en-US"/>
          </a:p>
        </p:txBody>
      </p:sp>
      <p:pic>
        <p:nvPicPr>
          <p:cNvPr id="10" name="Content Placeholder 9">
            <a:extLst>
              <a:ext uri="{FF2B5EF4-FFF2-40B4-BE49-F238E27FC236}">
                <a16:creationId xmlns:a16="http://schemas.microsoft.com/office/drawing/2014/main" id="{229C1506-C5AB-748B-4F38-DBF76B8A95CF}"/>
              </a:ext>
            </a:extLst>
          </p:cNvPr>
          <p:cNvPicPr>
            <a:picLocks noGrp="1" noChangeAspect="1"/>
          </p:cNvPicPr>
          <p:nvPr>
            <p:ph sz="half" idx="2"/>
          </p:nvPr>
        </p:nvPicPr>
        <p:blipFill>
          <a:blip r:embed="rId2"/>
          <a:stretch>
            <a:fillRect/>
          </a:stretch>
        </p:blipFill>
        <p:spPr>
          <a:xfrm>
            <a:off x="4562986" y="1600200"/>
            <a:ext cx="4051505" cy="4343400"/>
          </a:xfrm>
        </p:spPr>
      </p:pic>
      <p:sp>
        <p:nvSpPr>
          <p:cNvPr id="11" name="Rectangle 10">
            <a:extLst>
              <a:ext uri="{FF2B5EF4-FFF2-40B4-BE49-F238E27FC236}">
                <a16:creationId xmlns:a16="http://schemas.microsoft.com/office/drawing/2014/main" id="{B1CF5FDD-384F-8E99-7720-62987BD3DC58}"/>
              </a:ext>
            </a:extLst>
          </p:cNvPr>
          <p:cNvSpPr/>
          <p:nvPr/>
        </p:nvSpPr>
        <p:spPr>
          <a:xfrm>
            <a:off x="-7716" y="6350"/>
            <a:ext cx="22937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Core Knowledge  </a:t>
            </a:r>
          </a:p>
        </p:txBody>
      </p:sp>
    </p:spTree>
    <p:extLst>
      <p:ext uri="{BB962C8B-B14F-4D97-AF65-F5344CB8AC3E}">
        <p14:creationId xmlns:p14="http://schemas.microsoft.com/office/powerpoint/2010/main" val="2681655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85EF86-DA85-957E-6379-7BF5C8422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BDEBFF-B7BD-E223-70B2-7A6C6718F6CB}"/>
              </a:ext>
            </a:extLst>
          </p:cNvPr>
          <p:cNvSpPr>
            <a:spLocks noGrp="1"/>
          </p:cNvSpPr>
          <p:nvPr>
            <p:ph type="title"/>
          </p:nvPr>
        </p:nvSpPr>
        <p:spPr/>
        <p:txBody>
          <a:bodyPr/>
          <a:lstStyle/>
          <a:p>
            <a:r>
              <a:rPr lang="en-US" b="1" dirty="0"/>
              <a:t>       Ovulation</a:t>
            </a:r>
            <a:endParaRPr lang="en-US" dirty="0"/>
          </a:p>
        </p:txBody>
      </p:sp>
      <p:sp>
        <p:nvSpPr>
          <p:cNvPr id="3" name="Content Placeholder 2">
            <a:extLst>
              <a:ext uri="{FF2B5EF4-FFF2-40B4-BE49-F238E27FC236}">
                <a16:creationId xmlns:a16="http://schemas.microsoft.com/office/drawing/2014/main" id="{6D72C08B-FD7C-2825-503F-F03302EB6A08}"/>
              </a:ext>
            </a:extLst>
          </p:cNvPr>
          <p:cNvSpPr>
            <a:spLocks noGrp="1"/>
          </p:cNvSpPr>
          <p:nvPr>
            <p:ph sz="half" idx="1"/>
          </p:nvPr>
        </p:nvSpPr>
        <p:spPr/>
        <p:txBody>
          <a:bodyPr>
            <a:normAutofit/>
          </a:bodyPr>
          <a:lstStyle/>
          <a:p>
            <a:r>
              <a:rPr lang="en-US" dirty="0"/>
              <a:t>Empty follicle forms corpus luteum which produces </a:t>
            </a:r>
            <a:r>
              <a:rPr lang="en-US" b="1" dirty="0"/>
              <a:t>progesterone</a:t>
            </a:r>
          </a:p>
          <a:p>
            <a:endParaRPr lang="en-US" b="1" dirty="0"/>
          </a:p>
          <a:p>
            <a:r>
              <a:rPr lang="en-US" dirty="0"/>
              <a:t>Corpus luteum degenerates and becomes </a:t>
            </a:r>
            <a:r>
              <a:rPr lang="en-US" b="1" dirty="0"/>
              <a:t>corpus albicans  </a:t>
            </a:r>
          </a:p>
          <a:p>
            <a:endParaRPr lang="en-US" dirty="0"/>
          </a:p>
        </p:txBody>
      </p:sp>
      <p:sp>
        <p:nvSpPr>
          <p:cNvPr id="4" name="Slide Number Placeholder 3">
            <a:extLst>
              <a:ext uri="{FF2B5EF4-FFF2-40B4-BE49-F238E27FC236}">
                <a16:creationId xmlns:a16="http://schemas.microsoft.com/office/drawing/2014/main" id="{57865DFA-ECF9-904F-CCC1-9AC9ADE385EA}"/>
              </a:ext>
            </a:extLst>
          </p:cNvPr>
          <p:cNvSpPr>
            <a:spLocks noGrp="1"/>
          </p:cNvSpPr>
          <p:nvPr>
            <p:ph type="sldNum" sz="quarter" idx="12"/>
          </p:nvPr>
        </p:nvSpPr>
        <p:spPr/>
        <p:txBody>
          <a:bodyPr/>
          <a:lstStyle/>
          <a:p>
            <a:pPr>
              <a:defRPr/>
            </a:pPr>
            <a:fld id="{7A259807-4E02-4090-954C-8862AE38006D}" type="slidenum">
              <a:rPr lang="en-US" smtClean="0"/>
              <a:pPr>
                <a:defRPr/>
              </a:pPr>
              <a:t>28</a:t>
            </a:fld>
            <a:endParaRPr lang="en-US"/>
          </a:p>
        </p:txBody>
      </p:sp>
      <p:sp>
        <p:nvSpPr>
          <p:cNvPr id="11" name="Rectangle 10">
            <a:extLst>
              <a:ext uri="{FF2B5EF4-FFF2-40B4-BE49-F238E27FC236}">
                <a16:creationId xmlns:a16="http://schemas.microsoft.com/office/drawing/2014/main" id="{6078E5F6-3F65-B325-792C-58089D78240D}"/>
              </a:ext>
            </a:extLst>
          </p:cNvPr>
          <p:cNvSpPr/>
          <p:nvPr/>
        </p:nvSpPr>
        <p:spPr>
          <a:xfrm>
            <a:off x="-7716" y="6350"/>
            <a:ext cx="3589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Horizontal Integration   </a:t>
            </a:r>
          </a:p>
        </p:txBody>
      </p:sp>
      <p:sp>
        <p:nvSpPr>
          <p:cNvPr id="6" name="Content Placeholder 5">
            <a:extLst>
              <a:ext uri="{FF2B5EF4-FFF2-40B4-BE49-F238E27FC236}">
                <a16:creationId xmlns:a16="http://schemas.microsoft.com/office/drawing/2014/main" id="{F83F2798-4C39-A72F-3DE3-76886589AB58}"/>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D588C1BF-AE59-9A37-F9BC-113FF7A8A2EF}"/>
              </a:ext>
            </a:extLst>
          </p:cNvPr>
          <p:cNvPicPr>
            <a:picLocks noChangeAspect="1"/>
          </p:cNvPicPr>
          <p:nvPr/>
        </p:nvPicPr>
        <p:blipFill>
          <a:blip r:embed="rId2"/>
          <a:stretch>
            <a:fillRect/>
          </a:stretch>
        </p:blipFill>
        <p:spPr>
          <a:xfrm>
            <a:off x="4419600" y="1600200"/>
            <a:ext cx="4495800" cy="4024657"/>
          </a:xfrm>
          <a:prstGeom prst="rect">
            <a:avLst/>
          </a:prstGeom>
        </p:spPr>
      </p:pic>
    </p:spTree>
    <p:extLst>
      <p:ext uri="{BB962C8B-B14F-4D97-AF65-F5344CB8AC3E}">
        <p14:creationId xmlns:p14="http://schemas.microsoft.com/office/powerpoint/2010/main" val="3020213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67300A-AB1D-F20E-835A-C0F934AE97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41663-C342-69A5-5541-FBAFD9D84499}"/>
              </a:ext>
            </a:extLst>
          </p:cNvPr>
          <p:cNvSpPr>
            <a:spLocks noGrp="1"/>
          </p:cNvSpPr>
          <p:nvPr>
            <p:ph type="title"/>
          </p:nvPr>
        </p:nvSpPr>
        <p:spPr/>
        <p:txBody>
          <a:bodyPr/>
          <a:lstStyle/>
          <a:p>
            <a:r>
              <a:rPr lang="en-US" b="1" dirty="0"/>
              <a:t>       Oogenesis </a:t>
            </a:r>
            <a:endParaRPr lang="en-US" dirty="0"/>
          </a:p>
        </p:txBody>
      </p:sp>
      <p:sp>
        <p:nvSpPr>
          <p:cNvPr id="4" name="Slide Number Placeholder 3">
            <a:extLst>
              <a:ext uri="{FF2B5EF4-FFF2-40B4-BE49-F238E27FC236}">
                <a16:creationId xmlns:a16="http://schemas.microsoft.com/office/drawing/2014/main" id="{DBE27B11-9E7D-ECC3-06DE-86BB22901145}"/>
              </a:ext>
            </a:extLst>
          </p:cNvPr>
          <p:cNvSpPr>
            <a:spLocks noGrp="1"/>
          </p:cNvSpPr>
          <p:nvPr>
            <p:ph type="sldNum" sz="quarter" idx="12"/>
          </p:nvPr>
        </p:nvSpPr>
        <p:spPr/>
        <p:txBody>
          <a:bodyPr/>
          <a:lstStyle/>
          <a:p>
            <a:pPr>
              <a:defRPr/>
            </a:pPr>
            <a:fld id="{7A259807-4E02-4090-954C-8862AE38006D}" type="slidenum">
              <a:rPr lang="en-US" smtClean="0"/>
              <a:pPr>
                <a:defRPr/>
              </a:pPr>
              <a:t>29</a:t>
            </a:fld>
            <a:endParaRPr lang="en-US"/>
          </a:p>
        </p:txBody>
      </p:sp>
      <p:sp>
        <p:nvSpPr>
          <p:cNvPr id="11" name="Rectangle 10">
            <a:extLst>
              <a:ext uri="{FF2B5EF4-FFF2-40B4-BE49-F238E27FC236}">
                <a16:creationId xmlns:a16="http://schemas.microsoft.com/office/drawing/2014/main" id="{F9F3BC94-285E-75F8-BD0C-880CF68AF3C7}"/>
              </a:ext>
            </a:extLst>
          </p:cNvPr>
          <p:cNvSpPr/>
          <p:nvPr/>
        </p:nvSpPr>
        <p:spPr>
          <a:xfrm>
            <a:off x="-7716" y="6350"/>
            <a:ext cx="3589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Horizontal Integration   </a:t>
            </a:r>
          </a:p>
        </p:txBody>
      </p:sp>
      <p:sp>
        <p:nvSpPr>
          <p:cNvPr id="6" name="Content Placeholder 5">
            <a:extLst>
              <a:ext uri="{FF2B5EF4-FFF2-40B4-BE49-F238E27FC236}">
                <a16:creationId xmlns:a16="http://schemas.microsoft.com/office/drawing/2014/main" id="{356BDDE3-3060-A8CD-D8E9-E99CEE2C1B80}"/>
              </a:ext>
            </a:extLst>
          </p:cNvPr>
          <p:cNvSpPr>
            <a:spLocks noGrp="1"/>
          </p:cNvSpPr>
          <p:nvPr>
            <p:ph sz="half" idx="2"/>
          </p:nvPr>
        </p:nvSpPr>
        <p:spPr/>
        <p:txBody>
          <a:bodyPr/>
          <a:lstStyle/>
          <a:p>
            <a:endParaRPr lang="en-US" dirty="0"/>
          </a:p>
        </p:txBody>
      </p:sp>
      <p:pic>
        <p:nvPicPr>
          <p:cNvPr id="7" name="Picture 2" descr="Image result for images of oogenesis befor birth">
            <a:extLst>
              <a:ext uri="{FF2B5EF4-FFF2-40B4-BE49-F238E27FC236}">
                <a16:creationId xmlns:a16="http://schemas.microsoft.com/office/drawing/2014/main" id="{E84437D9-F2CA-4D4F-BD23-1EFF87DBC92F}"/>
              </a:ext>
            </a:extLst>
          </p:cNvPr>
          <p:cNvPicPr>
            <a:picLocks noGrp="1" noChangeAspect="1" noChangeArrowheads="1"/>
          </p:cNvPicPr>
          <p:nvPr>
            <p:ph sz="half" idx="1"/>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47800" y="1223882"/>
            <a:ext cx="6172199" cy="562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416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24928093"/>
              </p:ext>
            </p:extLst>
          </p:nvPr>
        </p:nvGraphicFramePr>
        <p:xfrm>
          <a:off x="228600" y="1295400"/>
          <a:ext cx="35814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665328" y="723900"/>
            <a:ext cx="8229600" cy="1143000"/>
          </a:xfrm>
        </p:spPr>
        <p:txBody>
          <a:bodyPr>
            <a:normAutofit/>
          </a:bodyPr>
          <a:lstStyle/>
          <a:p>
            <a:r>
              <a:rPr lang="en-US" sz="3600" b="1" dirty="0">
                <a:effectLst>
                  <a:outerShdw blurRad="38100" dist="38100" dir="2700000" algn="tl">
                    <a:srgbClr val="000000">
                      <a:alpha val="43137"/>
                    </a:srgbClr>
                  </a:outerShdw>
                </a:effectLst>
                <a:latin typeface="+mn-lt"/>
                <a:cs typeface="Times New Roman" pitchFamily="18" charset="0"/>
              </a:rPr>
              <a:t>Motto, </a:t>
            </a:r>
            <a:r>
              <a:rPr lang="en-US" sz="3600" b="1" dirty="0">
                <a:effectLst>
                  <a:outerShdw blurRad="38100" dist="38100" dir="2700000" algn="tl">
                    <a:srgbClr val="000000">
                      <a:alpha val="43137"/>
                    </a:srgbClr>
                  </a:outerShdw>
                </a:effectLst>
                <a:cs typeface="Times New Roman" pitchFamily="18" charset="0"/>
              </a:rPr>
              <a:t>Vision,</a:t>
            </a:r>
            <a:r>
              <a:rPr lang="en-US" sz="3600" b="1" dirty="0"/>
              <a:t> </a:t>
            </a:r>
            <a:r>
              <a:rPr lang="en-US" sz="3600" b="1" dirty="0">
                <a:effectLst>
                  <a:outerShdw blurRad="38100" dist="38100" dir="2700000" algn="tl">
                    <a:srgbClr val="000000">
                      <a:alpha val="43137"/>
                    </a:srgbClr>
                  </a:outerShdw>
                </a:effectLst>
                <a:cs typeface="Times New Roman" pitchFamily="18" charset="0"/>
              </a:rPr>
              <a:t>The Dream</a:t>
            </a:r>
            <a:endParaRPr lang="en-US" sz="3600" b="1" dirty="0">
              <a:effectLst>
                <a:outerShdw blurRad="38100" dist="38100" dir="2700000" algn="tl">
                  <a:srgbClr val="000000">
                    <a:alpha val="43137"/>
                  </a:srgbClr>
                </a:outerShdw>
              </a:effectLst>
              <a:latin typeface="+mn-lt"/>
              <a:cs typeface="Times New Roman" pitchFamily="18" charset="0"/>
            </a:endParaRPr>
          </a:p>
        </p:txBody>
      </p:sp>
      <p:sp>
        <p:nvSpPr>
          <p:cNvPr id="13" name="Content Placeholder 12"/>
          <p:cNvSpPr>
            <a:spLocks noGrp="1"/>
          </p:cNvSpPr>
          <p:nvPr>
            <p:ph sz="quarter" idx="4"/>
          </p:nvPr>
        </p:nvSpPr>
        <p:spPr>
          <a:xfrm>
            <a:off x="4645025" y="1676400"/>
            <a:ext cx="4041775" cy="4449763"/>
          </a:xfrm>
        </p:spPr>
        <p:txBody>
          <a:bodyPr/>
          <a:lstStyle/>
          <a:p>
            <a:pPr lvl="0"/>
            <a:r>
              <a:rPr lang="en-US" dirty="0"/>
              <a:t>To impart evidence based research oriented medical education</a:t>
            </a:r>
          </a:p>
          <a:p>
            <a:pPr lvl="0"/>
            <a:r>
              <a:rPr lang="en-US" dirty="0"/>
              <a:t>To provide best possible patient care</a:t>
            </a:r>
          </a:p>
          <a:p>
            <a:pPr lvl="0"/>
            <a:r>
              <a:rPr lang="en-US" dirty="0"/>
              <a:t>To inculcate the values of mutual respect and ethical practice of medicine</a:t>
            </a:r>
          </a:p>
          <a:p>
            <a:endParaRPr lang="en-US" dirty="0"/>
          </a:p>
        </p:txBody>
      </p:sp>
      <p:sp>
        <p:nvSpPr>
          <p:cNvPr id="2" name="Slide Number Placeholder 1">
            <a:extLst>
              <a:ext uri="{FF2B5EF4-FFF2-40B4-BE49-F238E27FC236}">
                <a16:creationId xmlns:a16="http://schemas.microsoft.com/office/drawing/2014/main" id="{AF6707D7-5926-72C9-4CD2-52E39D71295B}"/>
              </a:ext>
            </a:extLst>
          </p:cNvPr>
          <p:cNvSpPr>
            <a:spLocks noGrp="1"/>
          </p:cNvSpPr>
          <p:nvPr>
            <p:ph type="sldNum" sz="quarter" idx="12"/>
          </p:nvPr>
        </p:nvSpPr>
        <p:spPr/>
        <p:txBody>
          <a:bodyPr/>
          <a:lstStyle/>
          <a:p>
            <a:pPr>
              <a:defRPr/>
            </a:pPr>
            <a:fld id="{1FB91A49-D5F3-4578-872E-65604690CDEB}"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3A14A-B606-4309-884F-BB90E2866F48}"/>
              </a:ext>
            </a:extLst>
          </p:cNvPr>
          <p:cNvSpPr>
            <a:spLocks noGrp="1"/>
          </p:cNvSpPr>
          <p:nvPr>
            <p:ph type="title"/>
          </p:nvPr>
        </p:nvSpPr>
        <p:spPr>
          <a:xfrm>
            <a:off x="457200" y="457200"/>
            <a:ext cx="8229600" cy="1143000"/>
          </a:xfrm>
        </p:spPr>
        <p:txBody>
          <a:bodyPr>
            <a:noAutofit/>
          </a:bodyPr>
          <a:lstStyle/>
          <a:p>
            <a:r>
              <a:rPr lang="en-US" sz="3600" b="1" dirty="0"/>
              <a:t>Differences between Spermatogenesis and Oogenesis</a:t>
            </a:r>
          </a:p>
        </p:txBody>
      </p:sp>
      <p:graphicFrame>
        <p:nvGraphicFramePr>
          <p:cNvPr id="4" name="Content Placeholder 3">
            <a:extLst>
              <a:ext uri="{FF2B5EF4-FFF2-40B4-BE49-F238E27FC236}">
                <a16:creationId xmlns:a16="http://schemas.microsoft.com/office/drawing/2014/main" id="{4E5B49BF-B459-46AA-A59E-DE6927D6574F}"/>
              </a:ext>
            </a:extLst>
          </p:cNvPr>
          <p:cNvGraphicFramePr>
            <a:graphicFrameLocks noGrp="1"/>
          </p:cNvGraphicFramePr>
          <p:nvPr>
            <p:ph idx="1"/>
            <p:extLst>
              <p:ext uri="{D42A27DB-BD31-4B8C-83A1-F6EECF244321}">
                <p14:modId xmlns:p14="http://schemas.microsoft.com/office/powerpoint/2010/main" val="2345435255"/>
              </p:ext>
            </p:extLst>
          </p:nvPr>
        </p:nvGraphicFramePr>
        <p:xfrm>
          <a:off x="228600" y="1752600"/>
          <a:ext cx="8686800" cy="4979613"/>
        </p:xfrm>
        <a:graphic>
          <a:graphicData uri="http://schemas.openxmlformats.org/drawingml/2006/table">
            <a:tbl>
              <a:tblPr firstRow="1" bandRow="1">
                <a:tableStyleId>{21E4AEA4-8DFA-4A89-87EB-49C32662AFE0}</a:tableStyleId>
              </a:tblPr>
              <a:tblGrid>
                <a:gridCol w="4343400">
                  <a:extLst>
                    <a:ext uri="{9D8B030D-6E8A-4147-A177-3AD203B41FA5}">
                      <a16:colId xmlns:a16="http://schemas.microsoft.com/office/drawing/2014/main" val="1186093836"/>
                    </a:ext>
                  </a:extLst>
                </a:gridCol>
                <a:gridCol w="4343400">
                  <a:extLst>
                    <a:ext uri="{9D8B030D-6E8A-4147-A177-3AD203B41FA5}">
                      <a16:colId xmlns:a16="http://schemas.microsoft.com/office/drawing/2014/main" val="2511061780"/>
                    </a:ext>
                  </a:extLst>
                </a:gridCol>
              </a:tblGrid>
              <a:tr h="593071">
                <a:tc>
                  <a:txBody>
                    <a:bodyPr/>
                    <a:lstStyle/>
                    <a:p>
                      <a:r>
                        <a:rPr lang="en-US" sz="2400" dirty="0"/>
                        <a:t>Spermatogenesis</a:t>
                      </a:r>
                    </a:p>
                  </a:txBody>
                  <a:tcPr/>
                </a:tc>
                <a:tc>
                  <a:txBody>
                    <a:bodyPr/>
                    <a:lstStyle/>
                    <a:p>
                      <a:r>
                        <a:rPr lang="en-US" sz="2400" dirty="0"/>
                        <a:t>Oogenesis</a:t>
                      </a:r>
                    </a:p>
                  </a:txBody>
                  <a:tcPr/>
                </a:tc>
                <a:extLst>
                  <a:ext uri="{0D108BD9-81ED-4DB2-BD59-A6C34878D82A}">
                    <a16:rowId xmlns:a16="http://schemas.microsoft.com/office/drawing/2014/main" val="3718881100"/>
                  </a:ext>
                </a:extLst>
              </a:tr>
              <a:tr h="593071">
                <a:tc>
                  <a:txBody>
                    <a:bodyPr/>
                    <a:lstStyle/>
                    <a:p>
                      <a:r>
                        <a:rPr lang="en-US" sz="2400" dirty="0"/>
                        <a:t>1. Occurs in the </a:t>
                      </a:r>
                      <a:r>
                        <a:rPr lang="en-US" sz="2400" b="1" dirty="0"/>
                        <a:t>testis</a:t>
                      </a:r>
                      <a:r>
                        <a:rPr lang="en-US" sz="2400" dirty="0"/>
                        <a:t>.</a:t>
                      </a:r>
                    </a:p>
                  </a:txBody>
                  <a:tcPr/>
                </a:tc>
                <a:tc>
                  <a:txBody>
                    <a:bodyPr/>
                    <a:lstStyle/>
                    <a:p>
                      <a:r>
                        <a:rPr lang="en-US" sz="2400" dirty="0"/>
                        <a:t>1. Occurs in the </a:t>
                      </a:r>
                      <a:r>
                        <a:rPr lang="en-US" sz="2400" b="1" dirty="0"/>
                        <a:t>ovary.</a:t>
                      </a:r>
                    </a:p>
                  </a:txBody>
                  <a:tcPr/>
                </a:tc>
                <a:extLst>
                  <a:ext uri="{0D108BD9-81ED-4DB2-BD59-A6C34878D82A}">
                    <a16:rowId xmlns:a16="http://schemas.microsoft.com/office/drawing/2014/main" val="1426994334"/>
                  </a:ext>
                </a:extLst>
              </a:tr>
              <a:tr h="593071">
                <a:tc>
                  <a:txBody>
                    <a:bodyPr/>
                    <a:lstStyle/>
                    <a:p>
                      <a:r>
                        <a:rPr lang="en-US" sz="2400" dirty="0"/>
                        <a:t>2. Starts after </a:t>
                      </a:r>
                      <a:r>
                        <a:rPr lang="en-US" sz="2400" b="1" dirty="0"/>
                        <a:t>puberty</a:t>
                      </a:r>
                      <a:r>
                        <a:rPr lang="en-US" sz="2400" dirty="0"/>
                        <a:t>.</a:t>
                      </a:r>
                    </a:p>
                  </a:txBody>
                  <a:tcPr/>
                </a:tc>
                <a:tc>
                  <a:txBody>
                    <a:bodyPr/>
                    <a:lstStyle/>
                    <a:p>
                      <a:r>
                        <a:rPr lang="en-US" sz="2400" dirty="0"/>
                        <a:t>2. Starts during </a:t>
                      </a:r>
                      <a:r>
                        <a:rPr lang="en-US" sz="2400" b="1" dirty="0"/>
                        <a:t>fetal life</a:t>
                      </a:r>
                      <a:r>
                        <a:rPr lang="en-US" sz="2400" dirty="0"/>
                        <a:t>.</a:t>
                      </a:r>
                    </a:p>
                  </a:txBody>
                  <a:tcPr/>
                </a:tc>
                <a:extLst>
                  <a:ext uri="{0D108BD9-81ED-4DB2-BD59-A6C34878D82A}">
                    <a16:rowId xmlns:a16="http://schemas.microsoft.com/office/drawing/2014/main" val="772871296"/>
                  </a:ext>
                </a:extLst>
              </a:tr>
              <a:tr h="593071">
                <a:tc>
                  <a:txBody>
                    <a:bodyPr/>
                    <a:lstStyle/>
                    <a:p>
                      <a:r>
                        <a:rPr lang="en-US" sz="2400" dirty="0"/>
                        <a:t>3. Continues till </a:t>
                      </a:r>
                      <a:r>
                        <a:rPr lang="en-US" sz="2400" b="1" dirty="0"/>
                        <a:t>old age</a:t>
                      </a:r>
                      <a:r>
                        <a:rPr lang="en-US" sz="2400" dirty="0"/>
                        <a:t>. </a:t>
                      </a:r>
                    </a:p>
                  </a:txBody>
                  <a:tcPr/>
                </a:tc>
                <a:tc>
                  <a:txBody>
                    <a:bodyPr/>
                    <a:lstStyle/>
                    <a:p>
                      <a:r>
                        <a:rPr lang="en-US" sz="2400" dirty="0"/>
                        <a:t>3. Ends at </a:t>
                      </a:r>
                      <a:r>
                        <a:rPr lang="en-US" sz="2400" b="1" dirty="0"/>
                        <a:t>menopause</a:t>
                      </a:r>
                      <a:r>
                        <a:rPr lang="en-US" sz="2400" dirty="0"/>
                        <a:t> (</a:t>
                      </a:r>
                      <a:r>
                        <a:rPr lang="en-US" sz="2400" dirty="0">
                          <a:latin typeface="Century Gothic" panose="020B0502020202020204" pitchFamily="34" charset="0"/>
                        </a:rPr>
                        <a:t>~</a:t>
                      </a:r>
                      <a:r>
                        <a:rPr lang="en-US" sz="2400" dirty="0">
                          <a:latin typeface="+mn-lt"/>
                        </a:rPr>
                        <a:t>45 years)</a:t>
                      </a:r>
                    </a:p>
                  </a:txBody>
                  <a:tcPr/>
                </a:tc>
                <a:extLst>
                  <a:ext uri="{0D108BD9-81ED-4DB2-BD59-A6C34878D82A}">
                    <a16:rowId xmlns:a16="http://schemas.microsoft.com/office/drawing/2014/main" val="1359897938"/>
                  </a:ext>
                </a:extLst>
              </a:tr>
              <a:tr h="1023657">
                <a:tc>
                  <a:txBody>
                    <a:bodyPr/>
                    <a:lstStyle/>
                    <a:p>
                      <a:r>
                        <a:rPr lang="en-US" sz="2400" dirty="0"/>
                        <a:t>4. Every daughter spermatogonium gives rise to </a:t>
                      </a:r>
                      <a:r>
                        <a:rPr lang="en-US" sz="2400" b="1" dirty="0"/>
                        <a:t>four equal spermatids</a:t>
                      </a:r>
                      <a:r>
                        <a:rPr lang="en-US" sz="2400" dirty="0"/>
                        <a:t>.</a:t>
                      </a:r>
                    </a:p>
                  </a:txBody>
                  <a:tcPr/>
                </a:tc>
                <a:tc>
                  <a:txBody>
                    <a:bodyPr/>
                    <a:lstStyle/>
                    <a:p>
                      <a:r>
                        <a:rPr lang="en-US" sz="2400" dirty="0"/>
                        <a:t>4. Every daughter oogonium gives rise to </a:t>
                      </a:r>
                      <a:r>
                        <a:rPr lang="en-US" sz="2400" b="1" dirty="0"/>
                        <a:t>one ovum and three polar bodies. </a:t>
                      </a:r>
                    </a:p>
                  </a:txBody>
                  <a:tcPr/>
                </a:tc>
                <a:extLst>
                  <a:ext uri="{0D108BD9-81ED-4DB2-BD59-A6C34878D82A}">
                    <a16:rowId xmlns:a16="http://schemas.microsoft.com/office/drawing/2014/main" val="650429267"/>
                  </a:ext>
                </a:extLst>
              </a:tr>
              <a:tr h="1023657">
                <a:tc>
                  <a:txBody>
                    <a:bodyPr/>
                    <a:lstStyle/>
                    <a:p>
                      <a:r>
                        <a:rPr lang="en-US" sz="2400" dirty="0"/>
                        <a:t>5. Every spermatid transforms into a </a:t>
                      </a:r>
                      <a:r>
                        <a:rPr lang="en-US" sz="2400" b="1" dirty="0"/>
                        <a:t>motile sperm</a:t>
                      </a:r>
                      <a:r>
                        <a:rPr lang="en-US" sz="2400" dirty="0"/>
                        <a:t>. </a:t>
                      </a:r>
                    </a:p>
                  </a:txBody>
                  <a:tcPr/>
                </a:tc>
                <a:tc>
                  <a:txBody>
                    <a:bodyPr/>
                    <a:lstStyle/>
                    <a:p>
                      <a:r>
                        <a:rPr lang="en-US" sz="2400" dirty="0"/>
                        <a:t>5. No stage of transformation occurs and the ovum is </a:t>
                      </a:r>
                      <a:r>
                        <a:rPr lang="en-US" sz="2400" b="1" dirty="0"/>
                        <a:t>non-motile. </a:t>
                      </a:r>
                    </a:p>
                  </a:txBody>
                  <a:tcPr/>
                </a:tc>
                <a:extLst>
                  <a:ext uri="{0D108BD9-81ED-4DB2-BD59-A6C34878D82A}">
                    <a16:rowId xmlns:a16="http://schemas.microsoft.com/office/drawing/2014/main" val="580348457"/>
                  </a:ext>
                </a:extLst>
              </a:tr>
            </a:tbl>
          </a:graphicData>
        </a:graphic>
      </p:graphicFrame>
      <p:sp>
        <p:nvSpPr>
          <p:cNvPr id="3" name="Slide Number Placeholder 2">
            <a:extLst>
              <a:ext uri="{FF2B5EF4-FFF2-40B4-BE49-F238E27FC236}">
                <a16:creationId xmlns:a16="http://schemas.microsoft.com/office/drawing/2014/main" id="{08C4D77B-6427-EF86-716A-90717E2E3431}"/>
              </a:ext>
            </a:extLst>
          </p:cNvPr>
          <p:cNvSpPr>
            <a:spLocks noGrp="1"/>
          </p:cNvSpPr>
          <p:nvPr>
            <p:ph type="sldNum" sz="quarter" idx="12"/>
          </p:nvPr>
        </p:nvSpPr>
        <p:spPr/>
        <p:txBody>
          <a:bodyPr/>
          <a:lstStyle/>
          <a:p>
            <a:pPr>
              <a:defRPr/>
            </a:pPr>
            <a:fld id="{BDA394D7-9785-4BE5-AFD5-4F918A689025}" type="slidenum">
              <a:rPr lang="en-US" smtClean="0"/>
              <a:pPr>
                <a:defRPr/>
              </a:pPr>
              <a:t>30</a:t>
            </a:fld>
            <a:endParaRPr lang="en-US"/>
          </a:p>
        </p:txBody>
      </p:sp>
      <p:sp>
        <p:nvSpPr>
          <p:cNvPr id="5" name="Rectangle 4">
            <a:extLst>
              <a:ext uri="{FF2B5EF4-FFF2-40B4-BE49-F238E27FC236}">
                <a16:creationId xmlns:a16="http://schemas.microsoft.com/office/drawing/2014/main" id="{AA9B250D-05A6-1C45-A3B3-75B0B048DE59}"/>
              </a:ext>
            </a:extLst>
          </p:cNvPr>
          <p:cNvSpPr/>
          <p:nvPr/>
        </p:nvSpPr>
        <p:spPr>
          <a:xfrm>
            <a:off x="-7716" y="6350"/>
            <a:ext cx="3589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Horizontal Integration   </a:t>
            </a:r>
          </a:p>
        </p:txBody>
      </p:sp>
    </p:spTree>
    <p:extLst>
      <p:ext uri="{BB962C8B-B14F-4D97-AF65-F5344CB8AC3E}">
        <p14:creationId xmlns:p14="http://schemas.microsoft.com/office/powerpoint/2010/main" val="3812576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59AF-3B9D-B8CA-CDBC-A0D19EF7E815}"/>
              </a:ext>
            </a:extLst>
          </p:cNvPr>
          <p:cNvSpPr>
            <a:spLocks noGrp="1"/>
          </p:cNvSpPr>
          <p:nvPr>
            <p:ph type="title"/>
          </p:nvPr>
        </p:nvSpPr>
        <p:spPr/>
        <p:txBody>
          <a:bodyPr/>
          <a:lstStyle/>
          <a:p>
            <a:r>
              <a:rPr lang="en-US"/>
              <a:t>Let’s Recap</a:t>
            </a:r>
            <a:endParaRPr lang="en-US" dirty="0"/>
          </a:p>
        </p:txBody>
      </p:sp>
      <p:pic>
        <p:nvPicPr>
          <p:cNvPr id="5" name="Oogenesis Animation">
            <a:hlinkClick r:id="" action="ppaction://media"/>
            <a:extLst>
              <a:ext uri="{FF2B5EF4-FFF2-40B4-BE49-F238E27FC236}">
                <a16:creationId xmlns:a16="http://schemas.microsoft.com/office/drawing/2014/main" id="{6206F77C-31C9-38D0-D9D6-270C4C1EA5B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
        <p:nvSpPr>
          <p:cNvPr id="4" name="Slide Number Placeholder 3">
            <a:extLst>
              <a:ext uri="{FF2B5EF4-FFF2-40B4-BE49-F238E27FC236}">
                <a16:creationId xmlns:a16="http://schemas.microsoft.com/office/drawing/2014/main" id="{62F9AB3F-3A2F-E856-0B87-121326F74911}"/>
              </a:ext>
            </a:extLst>
          </p:cNvPr>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Tree>
    <p:extLst>
      <p:ext uri="{BB962C8B-B14F-4D97-AF65-F5344CB8AC3E}">
        <p14:creationId xmlns:p14="http://schemas.microsoft.com/office/powerpoint/2010/main" val="277059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6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6EFAC-5B72-0DF8-BF5E-A6FBB14F95BE}"/>
              </a:ext>
            </a:extLst>
          </p:cNvPr>
          <p:cNvSpPr>
            <a:spLocks noGrp="1"/>
          </p:cNvSpPr>
          <p:nvPr>
            <p:ph type="title"/>
          </p:nvPr>
        </p:nvSpPr>
        <p:spPr/>
        <p:txBody>
          <a:bodyPr/>
          <a:lstStyle/>
          <a:p>
            <a:r>
              <a:rPr lang="en-US" b="1" dirty="0"/>
              <a:t>Trisomy 21-Down Syndrome</a:t>
            </a:r>
            <a:endParaRPr lang="en-GB" dirty="0"/>
          </a:p>
        </p:txBody>
      </p:sp>
      <p:sp>
        <p:nvSpPr>
          <p:cNvPr id="3" name="Content Placeholder 2">
            <a:extLst>
              <a:ext uri="{FF2B5EF4-FFF2-40B4-BE49-F238E27FC236}">
                <a16:creationId xmlns:a16="http://schemas.microsoft.com/office/drawing/2014/main" id="{8E827415-400E-1DB6-433C-A645F3EF41A6}"/>
              </a:ext>
            </a:extLst>
          </p:cNvPr>
          <p:cNvSpPr>
            <a:spLocks noGrp="1"/>
          </p:cNvSpPr>
          <p:nvPr>
            <p:ph sz="half" idx="1"/>
          </p:nvPr>
        </p:nvSpPr>
        <p:spPr/>
        <p:txBody>
          <a:bodyPr>
            <a:normAutofit fontScale="92500" lnSpcReduction="20000"/>
          </a:bodyPr>
          <a:lstStyle/>
          <a:p>
            <a:pPr algn="just"/>
            <a:r>
              <a:rPr lang="en-US" dirty="0"/>
              <a:t>Caused by </a:t>
            </a:r>
            <a:r>
              <a:rPr lang="en-US" b="1" dirty="0"/>
              <a:t>extra copy of chromosome 21 </a:t>
            </a:r>
            <a:r>
              <a:rPr lang="en-US" dirty="0"/>
              <a:t>(trisomy 21) resulting from meiotic nondisjunction and in 75% cases nondisjunction occurs during oocyte formation</a:t>
            </a:r>
          </a:p>
          <a:p>
            <a:pPr algn="just"/>
            <a:r>
              <a:rPr lang="en-US" b="1" dirty="0"/>
              <a:t>Incidence</a:t>
            </a:r>
            <a:r>
              <a:rPr lang="en-US" dirty="0"/>
              <a:t> = 1 in 2,000 conceptuses for women under 25 years</a:t>
            </a:r>
          </a:p>
          <a:p>
            <a:pPr algn="just"/>
            <a:r>
              <a:rPr lang="en-US" dirty="0"/>
              <a:t>Incidence increases with </a:t>
            </a:r>
            <a:r>
              <a:rPr lang="en-US" b="1" dirty="0"/>
              <a:t>age of mother </a:t>
            </a:r>
            <a:r>
              <a:rPr lang="en-US" dirty="0"/>
              <a:t>to 1 in 100 at the age of 40</a:t>
            </a:r>
          </a:p>
          <a:p>
            <a:endParaRPr lang="en-GB" dirty="0"/>
          </a:p>
        </p:txBody>
      </p:sp>
      <p:sp>
        <p:nvSpPr>
          <p:cNvPr id="5" name="Slide Number Placeholder 4">
            <a:extLst>
              <a:ext uri="{FF2B5EF4-FFF2-40B4-BE49-F238E27FC236}">
                <a16:creationId xmlns:a16="http://schemas.microsoft.com/office/drawing/2014/main" id="{660808DC-7492-A96C-D198-9456AA4669EC}"/>
              </a:ext>
            </a:extLst>
          </p:cNvPr>
          <p:cNvSpPr>
            <a:spLocks noGrp="1"/>
          </p:cNvSpPr>
          <p:nvPr>
            <p:ph type="sldNum" sz="quarter" idx="12"/>
          </p:nvPr>
        </p:nvSpPr>
        <p:spPr/>
        <p:txBody>
          <a:bodyPr/>
          <a:lstStyle/>
          <a:p>
            <a:pPr>
              <a:defRPr/>
            </a:pPr>
            <a:fld id="{7A259807-4E02-4090-954C-8862AE38006D}" type="slidenum">
              <a:rPr lang="en-US" smtClean="0"/>
              <a:pPr>
                <a:defRPr/>
              </a:pPr>
              <a:t>32</a:t>
            </a:fld>
            <a:endParaRPr lang="en-US"/>
          </a:p>
        </p:txBody>
      </p:sp>
      <p:pic>
        <p:nvPicPr>
          <p:cNvPr id="6" name="Picture 2" descr="Baby with Down Syndrome">
            <a:extLst>
              <a:ext uri="{FF2B5EF4-FFF2-40B4-BE49-F238E27FC236}">
                <a16:creationId xmlns:a16="http://schemas.microsoft.com/office/drawing/2014/main" id="{3B5D9846-41CF-4225-A135-6DD9F953A8DE}"/>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57990" y="1600200"/>
            <a:ext cx="3219019" cy="45259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652B9A-E46F-890D-8174-727D5E6B3ACE}"/>
              </a:ext>
            </a:extLst>
          </p:cNvPr>
          <p:cNvSpPr/>
          <p:nvPr/>
        </p:nvSpPr>
        <p:spPr>
          <a:xfrm>
            <a:off x="-7716" y="6350"/>
            <a:ext cx="27509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Vertical Integration   </a:t>
            </a:r>
          </a:p>
        </p:txBody>
      </p:sp>
    </p:spTree>
    <p:extLst>
      <p:ext uri="{BB962C8B-B14F-4D97-AF65-F5344CB8AC3E}">
        <p14:creationId xmlns:p14="http://schemas.microsoft.com/office/powerpoint/2010/main" val="3399536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4AE7D1-0DD8-3B46-9C61-C5A2BB3E9B29}"/>
              </a:ext>
            </a:extLst>
          </p:cNvPr>
          <p:cNvSpPr>
            <a:spLocks noGrp="1"/>
          </p:cNvSpPr>
          <p:nvPr>
            <p:ph type="title"/>
          </p:nvPr>
        </p:nvSpPr>
        <p:spPr>
          <a:xfrm>
            <a:off x="914400" y="539748"/>
            <a:ext cx="7772400" cy="877889"/>
          </a:xfrm>
        </p:spPr>
        <p:txBody>
          <a:bodyPr>
            <a:normAutofit fontScale="90000"/>
          </a:bodyPr>
          <a:lstStyle/>
          <a:p>
            <a:r>
              <a:rPr lang="en-US" dirty="0"/>
              <a:t>       Ethical Consideration of Down Syndrome</a:t>
            </a:r>
          </a:p>
        </p:txBody>
      </p:sp>
      <p:sp>
        <p:nvSpPr>
          <p:cNvPr id="6" name="Content Placeholder 5">
            <a:extLst>
              <a:ext uri="{FF2B5EF4-FFF2-40B4-BE49-F238E27FC236}">
                <a16:creationId xmlns:a16="http://schemas.microsoft.com/office/drawing/2014/main" id="{64ED5F89-ED9E-225E-553B-8BEFF8320840}"/>
              </a:ext>
            </a:extLst>
          </p:cNvPr>
          <p:cNvSpPr>
            <a:spLocks noGrp="1"/>
          </p:cNvSpPr>
          <p:nvPr>
            <p:ph idx="1"/>
          </p:nvPr>
        </p:nvSpPr>
        <p:spPr>
          <a:xfrm>
            <a:off x="76200" y="1295400"/>
            <a:ext cx="9067800" cy="5287962"/>
          </a:xfrm>
        </p:spPr>
        <p:txBody>
          <a:bodyPr>
            <a:normAutofit fontScale="47500" lnSpcReduction="20000"/>
          </a:bodyPr>
          <a:lstStyle/>
          <a:p>
            <a:pPr algn="l">
              <a:buFont typeface="+mj-lt"/>
              <a:buAutoNum type="arabicPeriod"/>
            </a:pPr>
            <a:r>
              <a:rPr lang="en-US" sz="3400" b="1" i="0" dirty="0">
                <a:solidFill>
                  <a:srgbClr val="0D0D0D"/>
                </a:solidFill>
                <a:effectLst/>
                <a:latin typeface="Söhne"/>
              </a:rPr>
              <a:t>Emotional Support:</a:t>
            </a:r>
            <a:endParaRPr lang="en-US" sz="3400" b="0" i="0" dirty="0">
              <a:solidFill>
                <a:srgbClr val="0D0D0D"/>
              </a:solidFill>
              <a:effectLst/>
              <a:latin typeface="Söhne"/>
            </a:endParaRPr>
          </a:p>
          <a:p>
            <a:pPr marL="457200" lvl="1" indent="0" algn="l">
              <a:buNone/>
            </a:pPr>
            <a:r>
              <a:rPr lang="en-US" sz="3400" b="0" i="0" dirty="0">
                <a:solidFill>
                  <a:srgbClr val="0D0D0D"/>
                </a:solidFill>
                <a:effectLst/>
                <a:latin typeface="Söhne"/>
              </a:rPr>
              <a:t>Providing a safe space for parents to express their emotions, including any fears, grief, or concerns they may have.</a:t>
            </a:r>
          </a:p>
          <a:p>
            <a:pPr marL="457200" lvl="1" indent="0" algn="l">
              <a:buNone/>
            </a:pPr>
            <a:endParaRPr lang="en-US" sz="3400" b="0" i="0" dirty="0">
              <a:solidFill>
                <a:srgbClr val="0D0D0D"/>
              </a:solidFill>
              <a:effectLst/>
              <a:latin typeface="Söhne"/>
            </a:endParaRPr>
          </a:p>
          <a:p>
            <a:pPr algn="l">
              <a:buFont typeface="+mj-lt"/>
              <a:buAutoNum type="arabicPeriod"/>
            </a:pPr>
            <a:r>
              <a:rPr lang="en-US" sz="3400" b="1" i="0" dirty="0">
                <a:solidFill>
                  <a:srgbClr val="0D0D0D"/>
                </a:solidFill>
                <a:effectLst/>
                <a:latin typeface="Söhne"/>
              </a:rPr>
              <a:t>Information and Education:</a:t>
            </a:r>
            <a:endParaRPr lang="en-US" sz="3400" b="0" i="0" dirty="0">
              <a:solidFill>
                <a:srgbClr val="0D0D0D"/>
              </a:solidFill>
              <a:effectLst/>
              <a:latin typeface="Söhne"/>
            </a:endParaRPr>
          </a:p>
          <a:p>
            <a:pPr marL="457200" lvl="1" indent="0" algn="l">
              <a:buNone/>
            </a:pPr>
            <a:r>
              <a:rPr lang="en-US" sz="3400" b="0" i="0" dirty="0">
                <a:solidFill>
                  <a:srgbClr val="0D0D0D"/>
                </a:solidFill>
                <a:effectLst/>
                <a:latin typeface="Söhne"/>
              </a:rPr>
              <a:t>Offering accurate and up-to-date information including medical aspects, developmental milestones, and available resources.</a:t>
            </a:r>
          </a:p>
          <a:p>
            <a:pPr algn="l">
              <a:buFont typeface="+mj-lt"/>
              <a:buAutoNum type="arabicPeriod"/>
            </a:pPr>
            <a:r>
              <a:rPr lang="en-US" sz="3400" b="1" i="0" dirty="0">
                <a:solidFill>
                  <a:srgbClr val="0D0D0D"/>
                </a:solidFill>
                <a:effectLst/>
                <a:latin typeface="Söhne"/>
              </a:rPr>
              <a:t>Parent-Child Relationship:</a:t>
            </a:r>
            <a:endParaRPr lang="en-US" sz="3400" b="0" i="0" dirty="0">
              <a:solidFill>
                <a:srgbClr val="0D0D0D"/>
              </a:solidFill>
              <a:effectLst/>
              <a:latin typeface="Söhne"/>
            </a:endParaRPr>
          </a:p>
          <a:p>
            <a:pPr marL="742950" lvl="1" indent="-285750" algn="l">
              <a:buFont typeface="+mj-lt"/>
              <a:buAutoNum type="arabicPeriod"/>
            </a:pPr>
            <a:r>
              <a:rPr lang="en-US" sz="3400" b="0" i="0" dirty="0">
                <a:solidFill>
                  <a:srgbClr val="0D0D0D"/>
                </a:solidFill>
                <a:effectLst/>
                <a:latin typeface="Söhne"/>
              </a:rPr>
              <a:t>Providing guidance on fostering a positive and nurturing relationship with their child.</a:t>
            </a:r>
          </a:p>
          <a:p>
            <a:pPr marL="742950" lvl="1" indent="-285750" algn="l">
              <a:buFont typeface="+mj-lt"/>
              <a:buAutoNum type="arabicPeriod"/>
            </a:pPr>
            <a:r>
              <a:rPr lang="en-US" sz="3400" b="0" i="0" dirty="0">
                <a:solidFill>
                  <a:srgbClr val="0D0D0D"/>
                </a:solidFill>
                <a:effectLst/>
                <a:latin typeface="Söhne"/>
              </a:rPr>
              <a:t>Discussing effective communication strategies that consider the child's unique needs.</a:t>
            </a:r>
          </a:p>
          <a:p>
            <a:pPr algn="l">
              <a:buFont typeface="+mj-lt"/>
              <a:buAutoNum type="arabicPeriod"/>
            </a:pPr>
            <a:r>
              <a:rPr lang="en-US" sz="3400" b="1" i="0" dirty="0">
                <a:solidFill>
                  <a:srgbClr val="0D0D0D"/>
                </a:solidFill>
                <a:effectLst/>
                <a:latin typeface="Söhne"/>
              </a:rPr>
              <a:t>Sibling and Family Dynamics:</a:t>
            </a:r>
            <a:endParaRPr lang="en-US" sz="3400" b="0" i="0" dirty="0">
              <a:solidFill>
                <a:srgbClr val="0D0D0D"/>
              </a:solidFill>
              <a:effectLst/>
              <a:latin typeface="Söhne"/>
            </a:endParaRPr>
          </a:p>
          <a:p>
            <a:pPr marL="742950" lvl="1" indent="-285750" algn="l">
              <a:buFont typeface="+mj-lt"/>
              <a:buAutoNum type="arabicPeriod"/>
            </a:pPr>
            <a:r>
              <a:rPr lang="en-US" sz="3400" b="0" i="0" dirty="0">
                <a:solidFill>
                  <a:srgbClr val="0D0D0D"/>
                </a:solidFill>
                <a:effectLst/>
                <a:latin typeface="Söhne"/>
              </a:rPr>
              <a:t>Addressing the impact of having a child with Down syndrome on siblings and the overall family dynamic.</a:t>
            </a:r>
          </a:p>
          <a:p>
            <a:pPr marL="742950" lvl="1" indent="-285750" algn="l">
              <a:buFont typeface="+mj-lt"/>
              <a:buAutoNum type="arabicPeriod"/>
            </a:pPr>
            <a:r>
              <a:rPr lang="en-US" sz="3400" b="0" i="0" dirty="0">
                <a:solidFill>
                  <a:srgbClr val="0D0D0D"/>
                </a:solidFill>
                <a:effectLst/>
                <a:latin typeface="Söhne"/>
              </a:rPr>
              <a:t>Offering strategies for fostering positive relationships among siblings.</a:t>
            </a:r>
          </a:p>
          <a:p>
            <a:pPr algn="l">
              <a:buFont typeface="+mj-lt"/>
              <a:buAutoNum type="arabicPeriod"/>
            </a:pPr>
            <a:r>
              <a:rPr lang="en-US" sz="3400" b="1" i="0" dirty="0">
                <a:solidFill>
                  <a:srgbClr val="0D0D0D"/>
                </a:solidFill>
                <a:effectLst/>
                <a:latin typeface="Söhne"/>
              </a:rPr>
              <a:t>Future Planning:</a:t>
            </a:r>
            <a:endParaRPr lang="en-US" sz="3400" b="0" i="0" dirty="0">
              <a:solidFill>
                <a:srgbClr val="0D0D0D"/>
              </a:solidFill>
              <a:effectLst/>
              <a:latin typeface="Söhne"/>
            </a:endParaRPr>
          </a:p>
          <a:p>
            <a:pPr marL="457200" lvl="1" indent="0" algn="l">
              <a:buNone/>
            </a:pPr>
            <a:r>
              <a:rPr lang="en-US" sz="3400" b="0" i="0" dirty="0">
                <a:solidFill>
                  <a:srgbClr val="0D0D0D"/>
                </a:solidFill>
                <a:effectLst/>
                <a:latin typeface="Söhne"/>
              </a:rPr>
              <a:t>Assisting parents in creating long-term plans for their child, including education, healthcare, and independent living considerations.</a:t>
            </a:r>
          </a:p>
          <a:p>
            <a:pPr marL="457200" lvl="1" indent="0" algn="l">
              <a:buNone/>
            </a:pPr>
            <a:endParaRPr lang="en-US" sz="3400" b="0" i="0" dirty="0">
              <a:solidFill>
                <a:srgbClr val="0D0D0D"/>
              </a:solidFill>
              <a:effectLst/>
              <a:latin typeface="Söhne"/>
            </a:endParaRPr>
          </a:p>
          <a:p>
            <a:pPr algn="l">
              <a:buFont typeface="+mj-lt"/>
              <a:buAutoNum type="arabicPeriod"/>
            </a:pPr>
            <a:r>
              <a:rPr lang="en-US" sz="3400" b="1" i="0" dirty="0">
                <a:solidFill>
                  <a:srgbClr val="0D0D0D"/>
                </a:solidFill>
                <a:effectLst/>
                <a:latin typeface="Söhne"/>
              </a:rPr>
              <a:t>Self-Care:</a:t>
            </a:r>
            <a:endParaRPr lang="en-US" sz="3400" b="0" i="0" dirty="0">
              <a:solidFill>
                <a:srgbClr val="0D0D0D"/>
              </a:solidFill>
              <a:effectLst/>
              <a:latin typeface="Söhne"/>
            </a:endParaRPr>
          </a:p>
          <a:p>
            <a:pPr marL="742950" lvl="1" indent="-285750" algn="l">
              <a:buFont typeface="+mj-lt"/>
              <a:buAutoNum type="arabicPeriod"/>
            </a:pPr>
            <a:r>
              <a:rPr lang="en-US" sz="3400" b="0" i="0" dirty="0">
                <a:solidFill>
                  <a:srgbClr val="0D0D0D"/>
                </a:solidFill>
                <a:effectLst/>
                <a:latin typeface="Söhne"/>
              </a:rPr>
              <a:t>Encouraging parents to prioritize self-care to maintain their physical and emotional well-being.</a:t>
            </a:r>
          </a:p>
          <a:p>
            <a:pPr marL="742950" lvl="1" indent="-285750" algn="l">
              <a:buFont typeface="+mj-lt"/>
              <a:buAutoNum type="arabicPeriod"/>
            </a:pPr>
            <a:r>
              <a:rPr lang="en-US" sz="3400" b="0" i="0" dirty="0">
                <a:solidFill>
                  <a:srgbClr val="0D0D0D"/>
                </a:solidFill>
                <a:effectLst/>
                <a:latin typeface="Söhne"/>
              </a:rPr>
              <a:t>Discussing coping mechanisms and stress reduction strategies.</a:t>
            </a:r>
          </a:p>
          <a:p>
            <a:endParaRPr lang="en-US" dirty="0"/>
          </a:p>
        </p:txBody>
      </p:sp>
      <p:sp>
        <p:nvSpPr>
          <p:cNvPr id="2" name="Slide Number Placeholder 1">
            <a:extLst>
              <a:ext uri="{FF2B5EF4-FFF2-40B4-BE49-F238E27FC236}">
                <a16:creationId xmlns:a16="http://schemas.microsoft.com/office/drawing/2014/main" id="{CACB898F-4784-D55B-DC55-34CFCFD795C5}"/>
              </a:ext>
            </a:extLst>
          </p:cNvPr>
          <p:cNvSpPr>
            <a:spLocks noGrp="1"/>
          </p:cNvSpPr>
          <p:nvPr>
            <p:ph type="sldNum" sz="quarter" idx="12"/>
          </p:nvPr>
        </p:nvSpPr>
        <p:spPr/>
        <p:txBody>
          <a:bodyPr/>
          <a:lstStyle/>
          <a:p>
            <a:pPr>
              <a:defRPr/>
            </a:pPr>
            <a:fld id="{D829B39B-E19B-4684-B84C-73DF500C59FE}" type="slidenum">
              <a:rPr lang="en-US" smtClean="0"/>
              <a:pPr>
                <a:defRPr/>
              </a:pPr>
              <a:t>33</a:t>
            </a:fld>
            <a:endParaRPr lang="en-US"/>
          </a:p>
        </p:txBody>
      </p:sp>
      <p:sp>
        <p:nvSpPr>
          <p:cNvPr id="3" name="Rectangle 2">
            <a:extLst>
              <a:ext uri="{FF2B5EF4-FFF2-40B4-BE49-F238E27FC236}">
                <a16:creationId xmlns:a16="http://schemas.microsoft.com/office/drawing/2014/main" id="{8861D64C-42B1-FC06-2124-FA5442F61CCB}"/>
              </a:ext>
            </a:extLst>
          </p:cNvPr>
          <p:cNvSpPr/>
          <p:nvPr/>
        </p:nvSpPr>
        <p:spPr>
          <a:xfrm>
            <a:off x="-7716" y="6350"/>
            <a:ext cx="28271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Spiral Integration   </a:t>
            </a:r>
          </a:p>
        </p:txBody>
      </p:sp>
      <p:sp>
        <p:nvSpPr>
          <p:cNvPr id="4" name="Rectangle 3">
            <a:extLst>
              <a:ext uri="{FF2B5EF4-FFF2-40B4-BE49-F238E27FC236}">
                <a16:creationId xmlns:a16="http://schemas.microsoft.com/office/drawing/2014/main" id="{CB8B4021-4C58-0334-DCAC-C5212A67E54C}"/>
              </a:ext>
            </a:extLst>
          </p:cNvPr>
          <p:cNvSpPr/>
          <p:nvPr/>
        </p:nvSpPr>
        <p:spPr>
          <a:xfrm>
            <a:off x="7391400" y="1"/>
            <a:ext cx="1752600"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Bioethics  </a:t>
            </a:r>
          </a:p>
        </p:txBody>
      </p:sp>
    </p:spTree>
    <p:extLst>
      <p:ext uri="{BB962C8B-B14F-4D97-AF65-F5344CB8AC3E}">
        <p14:creationId xmlns:p14="http://schemas.microsoft.com/office/powerpoint/2010/main" val="2714888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07DF-A8E8-A49E-42E9-F9585E041135}"/>
              </a:ext>
            </a:extLst>
          </p:cNvPr>
          <p:cNvSpPr>
            <a:spLocks noGrp="1"/>
          </p:cNvSpPr>
          <p:nvPr>
            <p:ph type="title"/>
          </p:nvPr>
        </p:nvSpPr>
        <p:spPr/>
        <p:txBody>
          <a:bodyPr/>
          <a:lstStyle/>
          <a:p>
            <a:r>
              <a:rPr lang="en-US" dirty="0"/>
              <a:t>Managing Down Syndrome</a:t>
            </a:r>
          </a:p>
        </p:txBody>
      </p:sp>
      <p:sp>
        <p:nvSpPr>
          <p:cNvPr id="3" name="Content Placeholder 2">
            <a:extLst>
              <a:ext uri="{FF2B5EF4-FFF2-40B4-BE49-F238E27FC236}">
                <a16:creationId xmlns:a16="http://schemas.microsoft.com/office/drawing/2014/main" id="{CF1321BF-03E7-8A35-3EB7-A5FB741E5929}"/>
              </a:ext>
            </a:extLst>
          </p:cNvPr>
          <p:cNvSpPr>
            <a:spLocks noGrp="1"/>
          </p:cNvSpPr>
          <p:nvPr>
            <p:ph idx="1"/>
          </p:nvPr>
        </p:nvSpPr>
        <p:spPr>
          <a:xfrm>
            <a:off x="-76200" y="1600200"/>
            <a:ext cx="9220200" cy="4983162"/>
          </a:xfrm>
        </p:spPr>
        <p:txBody>
          <a:bodyPr>
            <a:normAutofit fontScale="25000" lnSpcReduction="20000"/>
          </a:bodyPr>
          <a:lstStyle/>
          <a:p>
            <a:pPr algn="l">
              <a:buFont typeface="+mj-lt"/>
              <a:buAutoNum type="arabicPeriod"/>
            </a:pPr>
            <a:r>
              <a:rPr lang="en-US" sz="8000" b="1" i="0" dirty="0">
                <a:solidFill>
                  <a:srgbClr val="0D0D0D"/>
                </a:solidFill>
                <a:effectLst/>
                <a:latin typeface="Söhne"/>
              </a:rPr>
              <a:t>Early Intervention Services:</a:t>
            </a:r>
            <a:endParaRPr lang="en-US" sz="8000" dirty="0">
              <a:solidFill>
                <a:srgbClr val="0D0D0D"/>
              </a:solidFill>
              <a:latin typeface="Söhne"/>
            </a:endParaRPr>
          </a:p>
          <a:p>
            <a:pPr marL="0" indent="0" algn="l">
              <a:buNone/>
            </a:pPr>
            <a:r>
              <a:rPr lang="en-US" sz="8000" b="0" i="0" dirty="0">
                <a:solidFill>
                  <a:srgbClr val="0D0D0D"/>
                </a:solidFill>
                <a:effectLst/>
                <a:latin typeface="Söhne"/>
              </a:rPr>
              <a:t> It involves  physical therapy, occupational therapy, and speech therapy to address developmental delays and support the child's overall growth and well-being.</a:t>
            </a:r>
          </a:p>
          <a:p>
            <a:pPr marL="0" indent="0" algn="l">
              <a:buNone/>
            </a:pPr>
            <a:r>
              <a:rPr lang="en-US" sz="8000" b="1" i="0" dirty="0">
                <a:solidFill>
                  <a:srgbClr val="0D0D0D"/>
                </a:solidFill>
                <a:effectLst/>
                <a:latin typeface="Söhne"/>
              </a:rPr>
              <a:t>2. Regular Health Check-ups:</a:t>
            </a:r>
            <a:endParaRPr lang="en-US" sz="8000" dirty="0">
              <a:solidFill>
                <a:srgbClr val="0D0D0D"/>
              </a:solidFill>
              <a:latin typeface="Söhne"/>
            </a:endParaRPr>
          </a:p>
          <a:p>
            <a:pPr marL="0" indent="0" algn="l">
              <a:buNone/>
            </a:pPr>
            <a:r>
              <a:rPr lang="en-US" sz="8000" b="0" i="0" dirty="0">
                <a:solidFill>
                  <a:srgbClr val="0D0D0D"/>
                </a:solidFill>
                <a:effectLst/>
                <a:latin typeface="Söhne"/>
              </a:rPr>
              <a:t>Children with Down syndrome may have specific health concerns, including heart defects, thyroid issues, and hearing problems. Regular check-ups with a pediatrician are essential to monitor growth, development, and address any health issues promptly.</a:t>
            </a:r>
          </a:p>
          <a:p>
            <a:pPr marL="0" indent="0" algn="l">
              <a:buNone/>
            </a:pPr>
            <a:r>
              <a:rPr lang="en-US" sz="8000" b="1" dirty="0">
                <a:solidFill>
                  <a:srgbClr val="0D0D0D"/>
                </a:solidFill>
                <a:latin typeface="Söhne"/>
              </a:rPr>
              <a:t>3</a:t>
            </a:r>
            <a:r>
              <a:rPr lang="en-US" sz="8000" b="1" i="0" dirty="0">
                <a:solidFill>
                  <a:srgbClr val="0D0D0D"/>
                </a:solidFill>
                <a:effectLst/>
                <a:latin typeface="Söhne"/>
              </a:rPr>
              <a:t>. Developmental Monitoring and Support:</a:t>
            </a:r>
          </a:p>
          <a:p>
            <a:pPr marL="0" indent="0" algn="l">
              <a:buNone/>
            </a:pPr>
            <a:r>
              <a:rPr lang="en-US" sz="8000" b="0" i="0" dirty="0">
                <a:solidFill>
                  <a:srgbClr val="0D0D0D"/>
                </a:solidFill>
                <a:effectLst/>
                <a:latin typeface="Söhne"/>
              </a:rPr>
              <a:t>Pediatricians and developmental specialists monitor the child's developmental milestones and provide support for any delays. Early identification and intervention for developmental challenges are critical.</a:t>
            </a:r>
          </a:p>
          <a:p>
            <a:pPr marL="0" indent="0" algn="l">
              <a:buNone/>
            </a:pPr>
            <a:r>
              <a:rPr lang="en-US" sz="8000" b="1" dirty="0">
                <a:solidFill>
                  <a:srgbClr val="0D0D0D"/>
                </a:solidFill>
                <a:latin typeface="Söhne"/>
              </a:rPr>
              <a:t>4</a:t>
            </a:r>
            <a:r>
              <a:rPr lang="en-US" sz="8000" b="1" i="0" dirty="0">
                <a:solidFill>
                  <a:srgbClr val="0D0D0D"/>
                </a:solidFill>
                <a:effectLst/>
                <a:latin typeface="Söhne"/>
              </a:rPr>
              <a:t>. Educational Support:</a:t>
            </a:r>
            <a:endParaRPr lang="en-US" sz="8000" dirty="0">
              <a:solidFill>
                <a:srgbClr val="0D0D0D"/>
              </a:solidFill>
              <a:latin typeface="Söhne"/>
            </a:endParaRPr>
          </a:p>
          <a:p>
            <a:pPr marL="0" indent="0" algn="l">
              <a:buNone/>
            </a:pPr>
            <a:r>
              <a:rPr lang="en-US" sz="8000" b="0" i="0" dirty="0">
                <a:solidFill>
                  <a:srgbClr val="0D0D0D"/>
                </a:solidFill>
                <a:effectLst/>
                <a:latin typeface="Söhne"/>
              </a:rPr>
              <a:t>Collaboration with educators and special education services is important </a:t>
            </a:r>
          </a:p>
          <a:p>
            <a:pPr marL="0" indent="0" algn="l">
              <a:buNone/>
            </a:pPr>
            <a:r>
              <a:rPr lang="en-US" sz="8000" b="1" dirty="0">
                <a:solidFill>
                  <a:srgbClr val="0D0D0D"/>
                </a:solidFill>
                <a:latin typeface="Söhne"/>
              </a:rPr>
              <a:t>5</a:t>
            </a:r>
            <a:r>
              <a:rPr lang="en-US" sz="8000" b="1" i="0" dirty="0">
                <a:solidFill>
                  <a:srgbClr val="0D0D0D"/>
                </a:solidFill>
                <a:effectLst/>
                <a:latin typeface="Söhne"/>
              </a:rPr>
              <a:t>. Nutritional Guidance</a:t>
            </a:r>
          </a:p>
          <a:p>
            <a:pPr marL="0" indent="0" algn="l">
              <a:buNone/>
            </a:pPr>
            <a:r>
              <a:rPr lang="en-US" sz="8000" b="0" i="0" dirty="0">
                <a:solidFill>
                  <a:srgbClr val="0D0D0D"/>
                </a:solidFill>
                <a:effectLst/>
                <a:latin typeface="Söhne"/>
              </a:rPr>
              <a:t>. A pediatrician or nutritionist can provide guidance on a balanced diet and address any feeding concerns.</a:t>
            </a:r>
          </a:p>
          <a:p>
            <a:pPr marL="0" indent="0" algn="l">
              <a:buNone/>
            </a:pPr>
            <a:r>
              <a:rPr lang="en-US" sz="8000" b="1" dirty="0">
                <a:solidFill>
                  <a:srgbClr val="0D0D0D"/>
                </a:solidFill>
                <a:latin typeface="Söhne"/>
              </a:rPr>
              <a:t>6</a:t>
            </a:r>
            <a:r>
              <a:rPr lang="en-US" sz="8000" b="1" i="0" dirty="0">
                <a:solidFill>
                  <a:srgbClr val="0D0D0D"/>
                </a:solidFill>
                <a:effectLst/>
                <a:latin typeface="Söhne"/>
              </a:rPr>
              <a:t>. Speech and Language Therapy:</a:t>
            </a:r>
            <a:endParaRPr lang="en-US" sz="8000" dirty="0">
              <a:solidFill>
                <a:srgbClr val="0D0D0D"/>
              </a:solidFill>
              <a:latin typeface="Söhne"/>
            </a:endParaRPr>
          </a:p>
          <a:p>
            <a:pPr marL="0" indent="0" algn="l">
              <a:buNone/>
            </a:pPr>
            <a:r>
              <a:rPr lang="en-US" sz="8000" b="0" i="0" dirty="0">
                <a:solidFill>
                  <a:srgbClr val="0D0D0D"/>
                </a:solidFill>
                <a:effectLst/>
                <a:latin typeface="Söhne"/>
              </a:rPr>
              <a:t>. Speech therapists work with the child to improve communication skills</a:t>
            </a:r>
          </a:p>
          <a:p>
            <a:pPr marL="0" indent="0" algn="l">
              <a:buNone/>
            </a:pPr>
            <a:r>
              <a:rPr lang="en-US" sz="8000" b="0" i="0" dirty="0">
                <a:solidFill>
                  <a:srgbClr val="0D0D0D"/>
                </a:solidFill>
                <a:effectLst/>
                <a:latin typeface="Söhne"/>
              </a:rPr>
              <a:t>.</a:t>
            </a:r>
          </a:p>
          <a:p>
            <a:endParaRPr lang="en-US" dirty="0"/>
          </a:p>
        </p:txBody>
      </p:sp>
      <p:sp>
        <p:nvSpPr>
          <p:cNvPr id="4" name="Slide Number Placeholder 3">
            <a:extLst>
              <a:ext uri="{FF2B5EF4-FFF2-40B4-BE49-F238E27FC236}">
                <a16:creationId xmlns:a16="http://schemas.microsoft.com/office/drawing/2014/main" id="{A17FE151-7759-9166-48A2-D20BC7EA02B7}"/>
              </a:ext>
            </a:extLst>
          </p:cNvPr>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
        <p:nvSpPr>
          <p:cNvPr id="6" name="Rectangle 5">
            <a:extLst>
              <a:ext uri="{FF2B5EF4-FFF2-40B4-BE49-F238E27FC236}">
                <a16:creationId xmlns:a16="http://schemas.microsoft.com/office/drawing/2014/main" id="{32092C17-9C86-DD4D-B219-71AECF2B119D}"/>
              </a:ext>
            </a:extLst>
          </p:cNvPr>
          <p:cNvSpPr/>
          <p:nvPr/>
        </p:nvSpPr>
        <p:spPr>
          <a:xfrm>
            <a:off x="-7716" y="6350"/>
            <a:ext cx="27509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Vertical Integration   </a:t>
            </a:r>
          </a:p>
        </p:txBody>
      </p:sp>
      <p:sp>
        <p:nvSpPr>
          <p:cNvPr id="7" name="Rectangle 6">
            <a:extLst>
              <a:ext uri="{FF2B5EF4-FFF2-40B4-BE49-F238E27FC236}">
                <a16:creationId xmlns:a16="http://schemas.microsoft.com/office/drawing/2014/main" id="{0CDD1CFF-FD90-09B4-9104-2DEFD9998780}"/>
              </a:ext>
            </a:extLst>
          </p:cNvPr>
          <p:cNvSpPr/>
          <p:nvPr/>
        </p:nvSpPr>
        <p:spPr>
          <a:xfrm>
            <a:off x="6705600" y="6350"/>
            <a:ext cx="2438400"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Family Medicine  </a:t>
            </a:r>
          </a:p>
        </p:txBody>
      </p:sp>
    </p:spTree>
    <p:extLst>
      <p:ext uri="{BB962C8B-B14F-4D97-AF65-F5344CB8AC3E}">
        <p14:creationId xmlns:p14="http://schemas.microsoft.com/office/powerpoint/2010/main" val="2066505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E9375F-5592-CB4C-4C15-61DAACD58241}"/>
              </a:ext>
            </a:extLst>
          </p:cNvPr>
          <p:cNvSpPr>
            <a:spLocks noGrp="1"/>
          </p:cNvSpPr>
          <p:nvPr>
            <p:ph idx="1"/>
          </p:nvPr>
        </p:nvSpPr>
        <p:spPr>
          <a:xfrm>
            <a:off x="457200" y="1692274"/>
            <a:ext cx="8229600" cy="5546726"/>
          </a:xfrm>
        </p:spPr>
        <p:txBody>
          <a:bodyPr>
            <a:normAutofit/>
          </a:bodyPr>
          <a:lstStyle/>
          <a:p>
            <a:endParaRPr kumimoji="0" lang="en-US" altLang="en-US" sz="2400" b="1" i="0" u="none" strike="noStrike" cap="none" normalizeH="0" baseline="0" dirty="0">
              <a:ln>
                <a:noFill/>
              </a:ln>
              <a:effectLst/>
              <a:latin typeface="Arial" panose="020B0604020202020204" pitchFamily="34" charset="0"/>
            </a:endParaRPr>
          </a:p>
          <a:p>
            <a:r>
              <a:rPr kumimoji="0" lang="en-US" altLang="en-US" sz="2400" b="1" i="0" u="none" strike="noStrike" cap="none" normalizeH="0" baseline="0" dirty="0">
                <a:ln>
                  <a:noFill/>
                </a:ln>
                <a:effectLst/>
                <a:latin typeface="Arial" panose="020B0604020202020204" pitchFamily="34" charset="0"/>
              </a:rPr>
              <a:t>2021 Jan 4;104(1):106-116.</a:t>
            </a:r>
            <a:r>
              <a:rPr kumimoji="0" lang="en-US" altLang="en-US" sz="2400" b="1" i="0" u="none" strike="noStrike" cap="none" normalizeH="0" baseline="0" dirty="0">
                <a:ln>
                  <a:noFill/>
                </a:ln>
                <a:effectLst/>
                <a:latin typeface="BlinkMacSystemFont"/>
              </a:rPr>
              <a:t> </a:t>
            </a:r>
            <a:r>
              <a:rPr kumimoji="0" lang="en-US" altLang="en-US" sz="2400" b="1" i="0" u="none" strike="noStrike" cap="none" normalizeH="0" baseline="0" dirty="0" err="1">
                <a:ln>
                  <a:noFill/>
                </a:ln>
                <a:effectLst/>
                <a:latin typeface="BlinkMacSystemFont"/>
              </a:rPr>
              <a:t>doi</a:t>
            </a:r>
            <a:r>
              <a:rPr kumimoji="0" lang="en-US" altLang="en-US" sz="2400" b="1" i="0" u="none" strike="noStrike" cap="none" normalizeH="0" baseline="0" dirty="0">
                <a:ln>
                  <a:noFill/>
                </a:ln>
                <a:effectLst/>
                <a:latin typeface="BlinkMacSystemFont"/>
              </a:rPr>
              <a:t>: 10.1093/</a:t>
            </a:r>
            <a:r>
              <a:rPr kumimoji="0" lang="en-US" altLang="en-US" sz="2400" b="1" i="0" u="none" strike="noStrike" cap="none" normalizeH="0" baseline="0" dirty="0" err="1">
                <a:ln>
                  <a:noFill/>
                </a:ln>
                <a:effectLst/>
                <a:latin typeface="BlinkMacSystemFont"/>
              </a:rPr>
              <a:t>biolre</a:t>
            </a:r>
            <a:r>
              <a:rPr kumimoji="0" lang="en-US" altLang="en-US" sz="2400" b="1" i="0" u="none" strike="noStrike" cap="none" normalizeH="0" baseline="0" dirty="0">
                <a:ln>
                  <a:noFill/>
                </a:ln>
                <a:effectLst/>
                <a:latin typeface="BlinkMacSystemFont"/>
              </a:rPr>
              <a:t>/ioaa174</a:t>
            </a:r>
            <a:r>
              <a:rPr kumimoji="0" lang="en-US" altLang="en-US" sz="1800" b="1" i="0" u="none" strike="noStrike" cap="none" normalizeH="0" baseline="0" dirty="0">
                <a:ln>
                  <a:noFill/>
                </a:ln>
                <a:effectLst/>
                <a:latin typeface="BlinkMacSystemFont"/>
              </a:rPr>
              <a:t>.</a:t>
            </a:r>
            <a:endParaRPr lang="en-US" sz="2400" b="1" dirty="0">
              <a:solidFill>
                <a:srgbClr val="212121"/>
              </a:solidFill>
              <a:latin typeface="Merriweather" panose="00000500000000000000" pitchFamily="2" charset="0"/>
            </a:endParaRPr>
          </a:p>
          <a:p>
            <a:r>
              <a:rPr lang="en-US" sz="2400" b="1" i="0" dirty="0">
                <a:effectLst/>
                <a:latin typeface="BlinkMacSystemFont"/>
              </a:rPr>
              <a:t>Female fertility relies on successful egg development</a:t>
            </a:r>
            <a:r>
              <a:rPr lang="en-US" sz="2400" b="0" i="0" dirty="0">
                <a:effectLst/>
                <a:latin typeface="BlinkMacSystemFont"/>
              </a:rPr>
              <a:t>. </a:t>
            </a:r>
            <a:r>
              <a:rPr lang="en-US" sz="2400" b="0" i="0" dirty="0">
                <a:solidFill>
                  <a:srgbClr val="212121"/>
                </a:solidFill>
                <a:effectLst/>
                <a:latin typeface="BlinkMacSystemFont"/>
              </a:rPr>
              <a:t>Besides chromosome segregation, </a:t>
            </a:r>
            <a:r>
              <a:rPr lang="en-US" sz="2400" b="1" i="0" dirty="0">
                <a:effectLst/>
                <a:latin typeface="BlinkMacSystemFont"/>
              </a:rPr>
              <a:t>complex structural and biochemical changes in the cytoplasmic compartment </a:t>
            </a:r>
            <a:r>
              <a:rPr lang="en-US" sz="2400" b="0" i="0" dirty="0">
                <a:solidFill>
                  <a:srgbClr val="212121"/>
                </a:solidFill>
                <a:effectLst/>
                <a:latin typeface="BlinkMacSystemFont"/>
              </a:rPr>
              <a:t>are necessary to confer the female gamete the capacity to undergo normal fertilization and sustain embryonic development.</a:t>
            </a:r>
            <a:endParaRPr lang="en-US" sz="2400" dirty="0"/>
          </a:p>
        </p:txBody>
      </p:sp>
      <p:sp>
        <p:nvSpPr>
          <p:cNvPr id="4" name="Slide Number Placeholder 3">
            <a:extLst>
              <a:ext uri="{FF2B5EF4-FFF2-40B4-BE49-F238E27FC236}">
                <a16:creationId xmlns:a16="http://schemas.microsoft.com/office/drawing/2014/main" id="{AFC793B8-E2EF-BC9C-5590-4E4627958F2F}"/>
              </a:ext>
            </a:extLst>
          </p:cNvPr>
          <p:cNvSpPr>
            <a:spLocks noGrp="1"/>
          </p:cNvSpPr>
          <p:nvPr>
            <p:ph type="sldNum" sz="quarter" idx="12"/>
          </p:nvPr>
        </p:nvSpPr>
        <p:spPr/>
        <p:txBody>
          <a:bodyPr/>
          <a:lstStyle/>
          <a:p>
            <a:pPr>
              <a:defRPr/>
            </a:pPr>
            <a:fld id="{BDA394D7-9785-4BE5-AFD5-4F918A689025}" type="slidenum">
              <a:rPr lang="en-US" smtClean="0"/>
              <a:pPr>
                <a:defRPr/>
              </a:pPr>
              <a:t>35</a:t>
            </a:fld>
            <a:endParaRPr lang="en-US"/>
          </a:p>
        </p:txBody>
      </p:sp>
      <p:sp>
        <p:nvSpPr>
          <p:cNvPr id="5" name="Rectangle 1">
            <a:extLst>
              <a:ext uri="{FF2B5EF4-FFF2-40B4-BE49-F238E27FC236}">
                <a16:creationId xmlns:a16="http://schemas.microsoft.com/office/drawing/2014/main" id="{A56DF6F4-712A-B8C5-F24E-35CB9D54F34D}"/>
              </a:ext>
            </a:extLst>
          </p:cNvPr>
          <p:cNvSpPr>
            <a:spLocks noChangeArrowheads="1"/>
          </p:cNvSpPr>
          <p:nvPr/>
        </p:nvSpPr>
        <p:spPr bwMode="auto">
          <a:xfrm>
            <a:off x="0" y="-230832"/>
            <a:ext cx="195566"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800" b="0" i="0" u="none" strike="noStrike" cap="none" normalizeH="0" baseline="0" dirty="0">
                <a:ln>
                  <a:noFill/>
                </a:ln>
                <a:solidFill>
                  <a:srgbClr val="0071BC"/>
                </a:solidFill>
                <a:effectLst/>
              </a:rPr>
              <a:t>.</a:t>
            </a:r>
            <a:r>
              <a:rPr kumimoji="0" lang="en-US" altLang="en-US" sz="1800" b="0" i="0" u="none" strike="noStrike" cap="none" normalizeH="0" baseline="0" dirty="0">
                <a:ln>
                  <a:noFill/>
                </a:ln>
                <a:solidFill>
                  <a:srgbClr val="0071BC"/>
                </a:solidFill>
                <a:effectLst/>
                <a:latin typeface="Arial" panose="020B0604020202020204" pitchFamily="34" charset="0"/>
              </a:rPr>
              <a:t> </a:t>
            </a:r>
            <a:r>
              <a:rPr kumimoji="0" lang="en-US" altLang="en-US" sz="1200" b="0" i="0" u="none" strike="noStrike" cap="none" normalizeH="0" baseline="0" dirty="0">
                <a:ln>
                  <a:noFill/>
                </a:ln>
                <a:solidFill>
                  <a:srgbClr val="5B616B"/>
                </a:solidFill>
                <a:effectLst/>
                <a:latin typeface="BlinkMacSystemFont"/>
              </a:rPr>
              <a:t>.</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23300F9A-4664-7FCA-64B6-C4EB88182D7B}"/>
              </a:ext>
            </a:extLst>
          </p:cNvPr>
          <p:cNvSpPr>
            <a:spLocks noGrp="1" noChangeArrowheads="1"/>
          </p:cNvSpPr>
          <p:nvPr>
            <p:ph type="title"/>
          </p:nvPr>
        </p:nvSpPr>
        <p:spPr bwMode="auto">
          <a:xfrm>
            <a:off x="-1" y="107473"/>
            <a:ext cx="9096829"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rgbClr val="5B616B"/>
              </a:solidFill>
              <a:effectLst/>
              <a:latin typeface="BlinkMacSystemFont"/>
            </a:endParaRPr>
          </a:p>
          <a:p>
            <a:r>
              <a:rPr lang="en-US" sz="3200" b="1" i="0" dirty="0">
                <a:solidFill>
                  <a:srgbClr val="212121"/>
                </a:solidFill>
                <a:effectLst/>
                <a:latin typeface="Merriweather" panose="00000500000000000000" pitchFamily="2" charset="0"/>
              </a:rPr>
              <a:t>Cytoplasmic maturation in human oocytes: an ultrastructural study</a:t>
            </a:r>
            <a:endParaRPr kumimoji="0" lang="en-US" altLang="en-US" sz="4000" b="1" i="0" u="none" strike="noStrike" cap="none" normalizeH="0" baseline="0" dirty="0">
              <a:ln>
                <a:noFill/>
              </a:ln>
              <a:effectLst/>
              <a:latin typeface="Arial" panose="020B0604020202020204" pitchFamily="34" charset="0"/>
            </a:endParaRPr>
          </a:p>
        </p:txBody>
      </p:sp>
      <p:sp>
        <p:nvSpPr>
          <p:cNvPr id="7" name="Rectangle 6">
            <a:extLst>
              <a:ext uri="{FF2B5EF4-FFF2-40B4-BE49-F238E27FC236}">
                <a16:creationId xmlns:a16="http://schemas.microsoft.com/office/drawing/2014/main" id="{56292580-6525-B7C7-9F60-0972288EA364}"/>
              </a:ext>
            </a:extLst>
          </p:cNvPr>
          <p:cNvSpPr/>
          <p:nvPr/>
        </p:nvSpPr>
        <p:spPr>
          <a:xfrm>
            <a:off x="-7716" y="6350"/>
            <a:ext cx="2598516" cy="533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dirty="0">
                <a:solidFill>
                  <a:schemeClr val="tx1"/>
                </a:solidFill>
              </a:rPr>
              <a:t>Spiral Integration   </a:t>
            </a:r>
          </a:p>
        </p:txBody>
      </p:sp>
      <p:sp>
        <p:nvSpPr>
          <p:cNvPr id="8" name="Round Same Side Corner Rectangle 4">
            <a:extLst>
              <a:ext uri="{FF2B5EF4-FFF2-40B4-BE49-F238E27FC236}">
                <a16:creationId xmlns:a16="http://schemas.microsoft.com/office/drawing/2014/main" id="{D86E92CC-7B85-C0B3-D689-F3B66BF1DCA8}"/>
              </a:ext>
            </a:extLst>
          </p:cNvPr>
          <p:cNvSpPr/>
          <p:nvPr/>
        </p:nvSpPr>
        <p:spPr>
          <a:xfrm>
            <a:off x="6755812" y="0"/>
            <a:ext cx="2341017" cy="456793"/>
          </a:xfrm>
          <a:prstGeom prst="rect">
            <a:avLst/>
          </a:prstGeom>
          <a:ln>
            <a:noFill/>
          </a:ln>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GB" sz="2300" b="1" dirty="0">
                <a:solidFill>
                  <a:schemeClr val="tx1"/>
                </a:solidFill>
                <a:cs typeface="Segoe UI" panose="020B0502040204020203" pitchFamily="34" charset="0"/>
              </a:rPr>
              <a:t>Research Article</a:t>
            </a:r>
            <a:endParaRPr lang="en-GB" sz="2300" kern="1200" dirty="0">
              <a:solidFill>
                <a:schemeClr val="tx1"/>
              </a:solidFill>
            </a:endParaRPr>
          </a:p>
        </p:txBody>
      </p:sp>
    </p:spTree>
    <p:extLst>
      <p:ext uri="{BB962C8B-B14F-4D97-AF65-F5344CB8AC3E}">
        <p14:creationId xmlns:p14="http://schemas.microsoft.com/office/powerpoint/2010/main" val="385515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210AC9-C7B7-44E6-B8B1-7E0DCB4D2AC5}"/>
              </a:ext>
            </a:extLst>
          </p:cNvPr>
          <p:cNvSpPr>
            <a:spLocks noGrp="1"/>
          </p:cNvSpPr>
          <p:nvPr>
            <p:ph type="title"/>
          </p:nvPr>
        </p:nvSpPr>
        <p:spPr>
          <a:xfrm>
            <a:off x="457200" y="457200"/>
            <a:ext cx="8229600" cy="1143000"/>
          </a:xfrm>
        </p:spPr>
        <p:txBody>
          <a:bodyPr/>
          <a:lstStyle/>
          <a:p>
            <a:r>
              <a:rPr lang="en-US" dirty="0"/>
              <a:t>Learning Resources</a:t>
            </a:r>
          </a:p>
        </p:txBody>
      </p:sp>
      <p:sp>
        <p:nvSpPr>
          <p:cNvPr id="5" name="Content Placeholder 4">
            <a:extLst>
              <a:ext uri="{FF2B5EF4-FFF2-40B4-BE49-F238E27FC236}">
                <a16:creationId xmlns:a16="http://schemas.microsoft.com/office/drawing/2014/main" id="{CAFF7C1D-5E98-47A8-AE1E-587C83375FDB}"/>
              </a:ext>
            </a:extLst>
          </p:cNvPr>
          <p:cNvSpPr>
            <a:spLocks noGrp="1"/>
          </p:cNvSpPr>
          <p:nvPr>
            <p:ph idx="1"/>
          </p:nvPr>
        </p:nvSpPr>
        <p:spPr>
          <a:xfrm>
            <a:off x="457200" y="1981200"/>
            <a:ext cx="8229600" cy="4525963"/>
          </a:xfrm>
        </p:spPr>
        <p:txBody>
          <a:bodyPr/>
          <a:lstStyle/>
          <a:p>
            <a:r>
              <a:rPr lang="en-US" dirty="0"/>
              <a:t>Langman's Medical Embryology, 14th Edition</a:t>
            </a:r>
          </a:p>
          <a:p>
            <a:r>
              <a:rPr lang="en-US" dirty="0"/>
              <a:t>The Developing Human: Clinically Oriented Embryology KLM Embryology</a:t>
            </a:r>
          </a:p>
          <a:p>
            <a:r>
              <a:rPr lang="en-US" dirty="0"/>
              <a:t>Textbook of Clinical Embryology (Kevin Coward, Dagan Wells)</a:t>
            </a:r>
          </a:p>
          <a:p>
            <a:r>
              <a:rPr lang="en-US" dirty="0"/>
              <a:t>Google Scholar</a:t>
            </a:r>
          </a:p>
          <a:p>
            <a:r>
              <a:rPr lang="en-US" dirty="0"/>
              <a:t>Google images</a:t>
            </a:r>
          </a:p>
        </p:txBody>
      </p:sp>
      <p:sp>
        <p:nvSpPr>
          <p:cNvPr id="2" name="Slide Number Placeholder 1">
            <a:extLst>
              <a:ext uri="{FF2B5EF4-FFF2-40B4-BE49-F238E27FC236}">
                <a16:creationId xmlns:a16="http://schemas.microsoft.com/office/drawing/2014/main" id="{5C85945A-9036-2829-01E1-C6CE1D8FCEFE}"/>
              </a:ext>
            </a:extLst>
          </p:cNvPr>
          <p:cNvSpPr>
            <a:spLocks noGrp="1"/>
          </p:cNvSpPr>
          <p:nvPr>
            <p:ph type="sldNum" sz="quarter" idx="12"/>
          </p:nvPr>
        </p:nvSpPr>
        <p:spPr/>
        <p:txBody>
          <a:bodyPr/>
          <a:lstStyle/>
          <a:p>
            <a:pPr>
              <a:defRPr/>
            </a:pPr>
            <a:fld id="{BDA394D7-9785-4BE5-AFD5-4F918A689025}" type="slidenum">
              <a:rPr lang="en-US" smtClean="0"/>
              <a:pPr>
                <a:defRPr/>
              </a:pPr>
              <a:t>36</a:t>
            </a:fld>
            <a:endParaRPr lang="en-US"/>
          </a:p>
        </p:txBody>
      </p:sp>
    </p:spTree>
    <p:extLst>
      <p:ext uri="{BB962C8B-B14F-4D97-AF65-F5344CB8AC3E}">
        <p14:creationId xmlns:p14="http://schemas.microsoft.com/office/powerpoint/2010/main" val="3053609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DC39A-A979-EA5C-0F55-C4C6E8DC391E}"/>
              </a:ext>
            </a:extLst>
          </p:cNvPr>
          <p:cNvSpPr>
            <a:spLocks noGrp="1"/>
          </p:cNvSpPr>
          <p:nvPr>
            <p:ph type="title"/>
          </p:nvPr>
        </p:nvSpPr>
        <p:spPr/>
        <p:txBody>
          <a:bodyPr/>
          <a:lstStyle/>
          <a:p>
            <a:r>
              <a:rPr lang="en-US" dirty="0"/>
              <a:t>Take Home Message</a:t>
            </a:r>
          </a:p>
        </p:txBody>
      </p:sp>
      <p:sp>
        <p:nvSpPr>
          <p:cNvPr id="3" name="Content Placeholder 2">
            <a:extLst>
              <a:ext uri="{FF2B5EF4-FFF2-40B4-BE49-F238E27FC236}">
                <a16:creationId xmlns:a16="http://schemas.microsoft.com/office/drawing/2014/main" id="{3562CD06-0D8D-5E98-F72D-16802500F54E}"/>
              </a:ext>
            </a:extLst>
          </p:cNvPr>
          <p:cNvSpPr>
            <a:spLocks noGrp="1"/>
          </p:cNvSpPr>
          <p:nvPr>
            <p:ph idx="1"/>
          </p:nvPr>
        </p:nvSpPr>
        <p:spPr/>
        <p:txBody>
          <a:bodyPr/>
          <a:lstStyle/>
          <a:p>
            <a:r>
              <a:rPr lang="en-US" b="1" dirty="0"/>
              <a:t>Empathy, sensitivity, and a patient-centered approach </a:t>
            </a:r>
            <a:r>
              <a:rPr lang="en-US" dirty="0"/>
              <a:t>are fundamental when interacting with individuals with Down syndrome and their families. </a:t>
            </a:r>
          </a:p>
          <a:p>
            <a:r>
              <a:rPr lang="en-US" dirty="0"/>
              <a:t>Understanding the </a:t>
            </a:r>
            <a:r>
              <a:rPr lang="en-US" b="1" dirty="0"/>
              <a:t>medical, developmental, and psychosocial aspects </a:t>
            </a:r>
            <a:r>
              <a:rPr lang="en-US" dirty="0"/>
              <a:t>is key to providing comprehensive care.</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1E53E41C-2866-462F-FC29-CFF0A595DEE9}"/>
              </a:ext>
            </a:extLst>
          </p:cNvPr>
          <p:cNvSpPr>
            <a:spLocks noGrp="1"/>
          </p:cNvSpPr>
          <p:nvPr>
            <p:ph type="sldNum" sz="quarter" idx="12"/>
          </p:nvPr>
        </p:nvSpPr>
        <p:spPr/>
        <p:txBody>
          <a:bodyPr/>
          <a:lstStyle/>
          <a:p>
            <a:pPr>
              <a:defRPr/>
            </a:pPr>
            <a:fld id="{BDA394D7-9785-4BE5-AFD5-4F918A689025}" type="slidenum">
              <a:rPr lang="en-US" smtClean="0"/>
              <a:pPr>
                <a:defRPr/>
              </a:pPr>
              <a:t>37</a:t>
            </a:fld>
            <a:endParaRPr lang="en-US"/>
          </a:p>
        </p:txBody>
      </p:sp>
    </p:spTree>
    <p:extLst>
      <p:ext uri="{BB962C8B-B14F-4D97-AF65-F5344CB8AC3E}">
        <p14:creationId xmlns:p14="http://schemas.microsoft.com/office/powerpoint/2010/main" val="40509413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Watercolor Pink And Blue Dots Watercolor pattern and lettering Thank You - Phrase stock vector">
            <a:extLst>
              <a:ext uri="{FF2B5EF4-FFF2-40B4-BE49-F238E27FC236}">
                <a16:creationId xmlns:a16="http://schemas.microsoft.com/office/drawing/2014/main" id="{8BE2E1BF-7132-4862-88BB-D5C91976C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296399"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22BD67E-B195-F258-1043-53A99C10A3BE}"/>
              </a:ext>
            </a:extLst>
          </p:cNvPr>
          <p:cNvSpPr>
            <a:spLocks noGrp="1"/>
          </p:cNvSpPr>
          <p:nvPr>
            <p:ph type="sldNum" sz="quarter" idx="12"/>
          </p:nvPr>
        </p:nvSpPr>
        <p:spPr/>
        <p:txBody>
          <a:bodyPr/>
          <a:lstStyle/>
          <a:p>
            <a:pPr>
              <a:defRPr/>
            </a:pPr>
            <a:fld id="{D829B39B-E19B-4684-B84C-73DF500C59FE}" type="slidenum">
              <a:rPr lang="en-US" smtClean="0"/>
              <a:pPr>
                <a:defRPr/>
              </a:pPr>
              <a:t>38</a:t>
            </a:fld>
            <a:endParaRPr lang="en-US"/>
          </a:p>
        </p:txBody>
      </p:sp>
    </p:spTree>
    <p:extLst>
      <p:ext uri="{BB962C8B-B14F-4D97-AF65-F5344CB8AC3E}">
        <p14:creationId xmlns:p14="http://schemas.microsoft.com/office/powerpoint/2010/main" val="4199553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72229"/>
            <a:ext cx="8229600" cy="1207008"/>
          </a:xfrm>
          <a:solidFill>
            <a:schemeClr val="bg1"/>
          </a:solidFill>
        </p:spPr>
        <p:txBody>
          <a:bodyPr>
            <a:normAutofit/>
          </a:bodyPr>
          <a:lstStyle/>
          <a:p>
            <a:r>
              <a:rPr lang="en-US" sz="3600" b="1" spc="-75" dirty="0">
                <a:solidFill>
                  <a:srgbClr val="C00000"/>
                </a:solidFill>
              </a:rPr>
              <a:t> </a:t>
            </a:r>
            <a:r>
              <a:rPr lang="en-US" sz="3600" b="1" spc="-75" dirty="0"/>
              <a:t>Professor Umar Model of  Integrated Lecture </a:t>
            </a:r>
          </a:p>
        </p:txBody>
      </p:sp>
      <p:sp>
        <p:nvSpPr>
          <p:cNvPr id="4" name="Slide Number Placeholder 3"/>
          <p:cNvSpPr>
            <a:spLocks noGrp="1"/>
          </p:cNvSpPr>
          <p:nvPr>
            <p:ph type="sldNum" sz="quarter" idx="12"/>
          </p:nvPr>
        </p:nvSpPr>
        <p:spPr/>
        <p:txBody>
          <a:bodyPr/>
          <a:lstStyle/>
          <a:p>
            <a:fld id="{ED0E2C6E-C712-42CF-A5C8-9DB515D498CF}" type="slidenum">
              <a:rPr lang="en-US" smtClean="0">
                <a:solidFill>
                  <a:prstClr val="black">
                    <a:tint val="75000"/>
                  </a:prstClr>
                </a:solidFill>
              </a:rPr>
              <a:pPr/>
              <a:t>4</a:t>
            </a:fld>
            <a:endParaRPr lang="en-US">
              <a:solidFill>
                <a:prstClr val="black">
                  <a:tint val="75000"/>
                </a:prstClr>
              </a:solidFill>
            </a:endParaRPr>
          </a:p>
        </p:txBody>
      </p:sp>
      <p:pic>
        <p:nvPicPr>
          <p:cNvPr id="1026" name="Picture 2" descr="C:\Users\User\Downloads\WhatsApp Image 2022-10-11 at 2.02.06 PM.jpeg"/>
          <p:cNvPicPr>
            <a:picLocks noGrp="1" noChangeAspect="1" noChangeArrowheads="1"/>
          </p:cNvPicPr>
          <p:nvPr>
            <p:ph idx="1"/>
          </p:nvPr>
        </p:nvPicPr>
        <p:blipFill>
          <a:blip r:embed="rId3"/>
          <a:srcRect/>
          <a:stretch>
            <a:fillRect/>
          </a:stretch>
        </p:blipFill>
        <p:spPr bwMode="auto">
          <a:xfrm>
            <a:off x="173561" y="2154327"/>
            <a:ext cx="5770039" cy="4567148"/>
          </a:xfrm>
          <a:prstGeom prst="rect">
            <a:avLst/>
          </a:prstGeom>
          <a:noFill/>
        </p:spPr>
      </p:pic>
      <p:graphicFrame>
        <p:nvGraphicFramePr>
          <p:cNvPr id="7" name="Diagram 6"/>
          <p:cNvGraphicFramePr/>
          <p:nvPr/>
        </p:nvGraphicFramePr>
        <p:xfrm>
          <a:off x="5791200" y="1647483"/>
          <a:ext cx="3206246" cy="44005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984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DE7789-1394-B357-5F58-181B0A1E016A}"/>
              </a:ext>
            </a:extLst>
          </p:cNvPr>
          <p:cNvSpPr>
            <a:spLocks noGrp="1"/>
          </p:cNvSpPr>
          <p:nvPr>
            <p:ph type="title"/>
          </p:nvPr>
        </p:nvSpPr>
        <p:spPr/>
        <p:txBody>
          <a:bodyPr>
            <a:normAutofit/>
          </a:bodyPr>
          <a:lstStyle/>
          <a:p>
            <a:pPr algn="ctr"/>
            <a:r>
              <a:rPr lang="en-US" sz="2700" b="1" dirty="0">
                <a:latin typeface="Calibri" panose="020F0502020204030204" pitchFamily="34" charset="0"/>
                <a:cs typeface="Calibri" panose="020F0502020204030204" pitchFamily="34" charset="0"/>
              </a:rPr>
              <a:t>Prof. Umar Teaching Strategy Model</a:t>
            </a:r>
          </a:p>
        </p:txBody>
      </p:sp>
      <p:sp>
        <p:nvSpPr>
          <p:cNvPr id="6" name="Text Placeholder 5">
            <a:extLst>
              <a:ext uri="{FF2B5EF4-FFF2-40B4-BE49-F238E27FC236}">
                <a16:creationId xmlns:a16="http://schemas.microsoft.com/office/drawing/2014/main" id="{43D157CD-1399-5207-B798-F4E73ED14A83}"/>
              </a:ext>
            </a:extLst>
          </p:cNvPr>
          <p:cNvSpPr>
            <a:spLocks noGrp="1"/>
          </p:cNvSpPr>
          <p:nvPr>
            <p:ph type="body" idx="1"/>
          </p:nvPr>
        </p:nvSpPr>
        <p:spPr>
          <a:xfrm>
            <a:off x="555229" y="1298392"/>
            <a:ext cx="7884318" cy="876483"/>
          </a:xfrm>
        </p:spPr>
        <p:txBody>
          <a:bodyPr>
            <a:normAutofit fontScale="77500" lnSpcReduction="20000"/>
          </a:bodyPr>
          <a:lstStyle/>
          <a:p>
            <a:r>
              <a:rPr lang="en-US" dirty="0">
                <a:latin typeface="Calibri" panose="020F0502020204030204" pitchFamily="34" charset="0"/>
                <a:cs typeface="Calibri" panose="020F0502020204030204" pitchFamily="34" charset="0"/>
              </a:rPr>
              <a:t>Lecture available on website : </a:t>
            </a:r>
            <a:r>
              <a:rPr lang="en-US" dirty="0">
                <a:latin typeface="Calibri" panose="020F0502020204030204" pitchFamily="34" charset="0"/>
                <a:cs typeface="Calibri" panose="020F0502020204030204" pitchFamily="34" charset="0"/>
                <a:hlinkClick r:id="rId2"/>
              </a:rPr>
              <a:t>https://rmur.edu.pk/department-of-anatomy/</a:t>
            </a:r>
            <a:r>
              <a:rPr lang="en-US" dirty="0">
                <a:latin typeface="Calibri" panose="020F0502020204030204" pitchFamily="34" charset="0"/>
                <a:cs typeface="Calibri" panose="020F0502020204030204" pitchFamily="34" charset="0"/>
              </a:rPr>
              <a:t> </a:t>
            </a:r>
          </a:p>
          <a:p>
            <a:r>
              <a:rPr lang="en-US" dirty="0"/>
              <a:t>SDL (</a:t>
            </a:r>
            <a:r>
              <a:rPr lang="en-US" b="0" i="0" u="none" strike="noStrike" dirty="0">
                <a:solidFill>
                  <a:srgbClr val="000000"/>
                </a:solidFill>
                <a:effectLst/>
                <a:latin typeface="-webkit-standard"/>
              </a:rPr>
              <a:t>Access and Read the Lecture on the Website Before Class)</a:t>
            </a:r>
            <a:endParaRPr lang="en-US" dirty="0"/>
          </a:p>
        </p:txBody>
      </p:sp>
      <p:sp>
        <p:nvSpPr>
          <p:cNvPr id="5" name="Content Placeholder 4">
            <a:extLst>
              <a:ext uri="{FF2B5EF4-FFF2-40B4-BE49-F238E27FC236}">
                <a16:creationId xmlns:a16="http://schemas.microsoft.com/office/drawing/2014/main" id="{C277D641-CCE2-E7E6-5E77-7A2DD5012957}"/>
              </a:ext>
            </a:extLst>
          </p:cNvPr>
          <p:cNvSpPr>
            <a:spLocks noGrp="1"/>
          </p:cNvSpPr>
          <p:nvPr>
            <p:ph sz="half" idx="2"/>
          </p:nvPr>
        </p:nvSpPr>
        <p:spPr/>
        <p:txBody>
          <a:bodyPr>
            <a:normAutofit fontScale="85000" lnSpcReduction="10000"/>
          </a:bodyPr>
          <a:lstStyle/>
          <a:p>
            <a:r>
              <a:rPr lang="en-US" b="1" dirty="0"/>
              <a:t>SDL Assessment</a:t>
            </a:r>
          </a:p>
          <a:p>
            <a:pPr marL="0" indent="0">
              <a:buNone/>
            </a:pPr>
            <a:r>
              <a:rPr lang="en-US" dirty="0"/>
              <a:t>1. The secondary </a:t>
            </a:r>
            <a:r>
              <a:rPr lang="en-US" dirty="0" err="1"/>
              <a:t>occyte</a:t>
            </a:r>
            <a:r>
              <a:rPr lang="en-US" dirty="0"/>
              <a:t> undergoes completion of the second maturation division:</a:t>
            </a:r>
          </a:p>
          <a:p>
            <a:pPr marL="514350" indent="-514350">
              <a:buAutoNum type="alphaLcParenR"/>
            </a:pPr>
            <a:r>
              <a:rPr lang="en-US" dirty="0"/>
              <a:t>Before ovulation</a:t>
            </a:r>
          </a:p>
          <a:p>
            <a:pPr marL="514350" indent="-514350">
              <a:buAutoNum type="alphaLcParenR"/>
            </a:pPr>
            <a:r>
              <a:rPr lang="en-US" dirty="0">
                <a:solidFill>
                  <a:srgbClr val="FF0000"/>
                </a:solidFill>
              </a:rPr>
              <a:t>At fertilization </a:t>
            </a:r>
          </a:p>
          <a:p>
            <a:pPr marL="514350" indent="-514350">
              <a:buAutoNum type="alphaLcParenR"/>
            </a:pPr>
            <a:r>
              <a:rPr lang="en-US" dirty="0"/>
              <a:t>After ovulation</a:t>
            </a:r>
          </a:p>
          <a:p>
            <a:pPr marL="514350" indent="-514350">
              <a:buAutoNum type="alphaLcParenR"/>
            </a:pPr>
            <a:r>
              <a:rPr lang="en-US" dirty="0"/>
              <a:t>Prenatally</a:t>
            </a:r>
          </a:p>
          <a:p>
            <a:pPr marL="514350" indent="-514350">
              <a:buAutoNum type="alphaLcParenR"/>
            </a:pPr>
            <a:r>
              <a:rPr lang="en-US" dirty="0"/>
              <a:t>At puberty </a:t>
            </a:r>
          </a:p>
          <a:p>
            <a:pPr marL="385763" indent="-385763">
              <a:buAutoNum type="alphaLcPeriod"/>
            </a:pPr>
            <a:endParaRPr lang="en-US" dirty="0"/>
          </a:p>
        </p:txBody>
      </p:sp>
      <p:sp>
        <p:nvSpPr>
          <p:cNvPr id="8" name="Content Placeholder 7">
            <a:extLst>
              <a:ext uri="{FF2B5EF4-FFF2-40B4-BE49-F238E27FC236}">
                <a16:creationId xmlns:a16="http://schemas.microsoft.com/office/drawing/2014/main" id="{73008B69-ADCF-277A-A262-FE178A09B3A9}"/>
              </a:ext>
            </a:extLst>
          </p:cNvPr>
          <p:cNvSpPr>
            <a:spLocks noGrp="1"/>
          </p:cNvSpPr>
          <p:nvPr>
            <p:ph sz="quarter" idx="4"/>
          </p:nvPr>
        </p:nvSpPr>
        <p:spPr>
          <a:xfrm>
            <a:off x="4552156" y="2590800"/>
            <a:ext cx="3887391" cy="2763441"/>
          </a:xfrm>
        </p:spPr>
        <p:txBody>
          <a:bodyPr>
            <a:normAutofit fontScale="85000" lnSpcReduction="10000"/>
          </a:bodyPr>
          <a:lstStyle/>
          <a:p>
            <a:pPr marL="0" indent="0">
              <a:buNone/>
            </a:pPr>
            <a:r>
              <a:rPr lang="en-US" dirty="0"/>
              <a:t>2. Oogonia divide by mitosis during:</a:t>
            </a:r>
          </a:p>
          <a:p>
            <a:pPr marL="514350" indent="-514350">
              <a:buAutoNum type="alphaLcParenR"/>
            </a:pPr>
            <a:r>
              <a:rPr lang="en-US" dirty="0"/>
              <a:t>Their migration to gonadal ridges</a:t>
            </a:r>
          </a:p>
          <a:p>
            <a:pPr marL="514350" indent="-514350">
              <a:buAutoNum type="alphaLcParenR"/>
            </a:pPr>
            <a:r>
              <a:rPr lang="en-US" dirty="0"/>
              <a:t>Late fetal life</a:t>
            </a:r>
          </a:p>
          <a:p>
            <a:pPr marL="514350" indent="-514350">
              <a:buAutoNum type="alphaLcParenR"/>
            </a:pPr>
            <a:r>
              <a:rPr lang="en-US" dirty="0"/>
              <a:t>Postnatal life</a:t>
            </a:r>
          </a:p>
          <a:p>
            <a:pPr marL="514350" indent="-514350">
              <a:buAutoNum type="alphaLcParenR"/>
            </a:pPr>
            <a:r>
              <a:rPr lang="en-US" dirty="0"/>
              <a:t>Puberty to menopause</a:t>
            </a:r>
          </a:p>
          <a:p>
            <a:pPr marL="514350" indent="-514350">
              <a:buAutoNum type="alphaLcParenR"/>
            </a:pPr>
            <a:r>
              <a:rPr lang="en-US" dirty="0">
                <a:solidFill>
                  <a:srgbClr val="FF0000"/>
                </a:solidFill>
              </a:rPr>
              <a:t>2</a:t>
            </a:r>
            <a:r>
              <a:rPr lang="en-US" baseline="30000" dirty="0">
                <a:solidFill>
                  <a:srgbClr val="FF0000"/>
                </a:solidFill>
              </a:rPr>
              <a:t>nd</a:t>
            </a:r>
            <a:r>
              <a:rPr lang="en-US" dirty="0">
                <a:solidFill>
                  <a:srgbClr val="FF0000"/>
                </a:solidFill>
              </a:rPr>
              <a:t> to 5</a:t>
            </a:r>
            <a:r>
              <a:rPr lang="en-US" baseline="30000" dirty="0">
                <a:solidFill>
                  <a:srgbClr val="FF0000"/>
                </a:solidFill>
              </a:rPr>
              <a:t>th</a:t>
            </a:r>
            <a:r>
              <a:rPr lang="en-US" dirty="0">
                <a:solidFill>
                  <a:srgbClr val="FF0000"/>
                </a:solidFill>
              </a:rPr>
              <a:t> month of prenatal life </a:t>
            </a:r>
          </a:p>
          <a:p>
            <a:pPr marL="0" indent="0">
              <a:buNone/>
            </a:pPr>
            <a:endParaRPr lang="en-US" dirty="0"/>
          </a:p>
        </p:txBody>
      </p:sp>
    </p:spTree>
    <p:extLst>
      <p:ext uri="{BB962C8B-B14F-4D97-AF65-F5344CB8AC3E}">
        <p14:creationId xmlns:p14="http://schemas.microsoft.com/office/powerpoint/2010/main" val="251291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9CE69-F45F-55AC-4F78-71FC3F34D91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85B101-15BC-B10F-68D0-A58DFF5552F9}"/>
              </a:ext>
            </a:extLst>
          </p:cNvPr>
          <p:cNvSpPr>
            <a:spLocks noGrp="1"/>
          </p:cNvSpPr>
          <p:nvPr>
            <p:ph type="title"/>
          </p:nvPr>
        </p:nvSpPr>
        <p:spPr/>
        <p:txBody>
          <a:bodyPr>
            <a:normAutofit/>
          </a:bodyPr>
          <a:lstStyle/>
          <a:p>
            <a:pPr algn="ctr"/>
            <a:r>
              <a:rPr lang="en-US" sz="2700" b="1" dirty="0">
                <a:latin typeface="Calibri" panose="020F0502020204030204" pitchFamily="34" charset="0"/>
                <a:cs typeface="Calibri" panose="020F0502020204030204" pitchFamily="34" charset="0"/>
              </a:rPr>
              <a:t>Prof. Umar Teaching Strategy Model</a:t>
            </a:r>
          </a:p>
        </p:txBody>
      </p:sp>
      <p:sp>
        <p:nvSpPr>
          <p:cNvPr id="6" name="Text Placeholder 5">
            <a:extLst>
              <a:ext uri="{FF2B5EF4-FFF2-40B4-BE49-F238E27FC236}">
                <a16:creationId xmlns:a16="http://schemas.microsoft.com/office/drawing/2014/main" id="{18EAE86B-A707-5B0B-A3EF-F3D1FADF1D20}"/>
              </a:ext>
            </a:extLst>
          </p:cNvPr>
          <p:cNvSpPr>
            <a:spLocks noGrp="1"/>
          </p:cNvSpPr>
          <p:nvPr>
            <p:ph type="body" idx="1"/>
          </p:nvPr>
        </p:nvSpPr>
        <p:spPr>
          <a:xfrm>
            <a:off x="555229" y="1298392"/>
            <a:ext cx="7884318" cy="876483"/>
          </a:xfrm>
        </p:spPr>
        <p:txBody>
          <a:bodyPr>
            <a:normAutofit fontScale="77500" lnSpcReduction="20000"/>
          </a:bodyPr>
          <a:lstStyle/>
          <a:p>
            <a:r>
              <a:rPr lang="en-US" dirty="0">
                <a:latin typeface="Calibri" panose="020F0502020204030204" pitchFamily="34" charset="0"/>
                <a:cs typeface="Calibri" panose="020F0502020204030204" pitchFamily="34" charset="0"/>
              </a:rPr>
              <a:t>Lecture available on website : </a:t>
            </a:r>
            <a:r>
              <a:rPr lang="en-US" dirty="0">
                <a:latin typeface="Calibri" panose="020F0502020204030204" pitchFamily="34" charset="0"/>
                <a:cs typeface="Calibri" panose="020F0502020204030204" pitchFamily="34" charset="0"/>
                <a:hlinkClick r:id="rId2"/>
              </a:rPr>
              <a:t>https://rmur.edu.pk/department-of-anatomy/</a:t>
            </a:r>
            <a:r>
              <a:rPr lang="en-US" dirty="0">
                <a:latin typeface="Calibri" panose="020F0502020204030204" pitchFamily="34" charset="0"/>
                <a:cs typeface="Calibri" panose="020F0502020204030204" pitchFamily="34" charset="0"/>
              </a:rPr>
              <a:t> </a:t>
            </a:r>
          </a:p>
          <a:p>
            <a:r>
              <a:rPr lang="en-US" dirty="0"/>
              <a:t>SDL (</a:t>
            </a:r>
            <a:r>
              <a:rPr lang="en-US" b="0" i="0" u="none" strike="noStrike" dirty="0">
                <a:solidFill>
                  <a:srgbClr val="000000"/>
                </a:solidFill>
                <a:effectLst/>
                <a:latin typeface="-webkit-standard"/>
              </a:rPr>
              <a:t>Access and Read the Lecture on the Website Before Class)</a:t>
            </a:r>
            <a:endParaRPr lang="en-US" dirty="0"/>
          </a:p>
        </p:txBody>
      </p:sp>
      <p:sp>
        <p:nvSpPr>
          <p:cNvPr id="5" name="Content Placeholder 4">
            <a:extLst>
              <a:ext uri="{FF2B5EF4-FFF2-40B4-BE49-F238E27FC236}">
                <a16:creationId xmlns:a16="http://schemas.microsoft.com/office/drawing/2014/main" id="{53D82CF0-7EE4-069D-FC99-6AF196F570B7}"/>
              </a:ext>
            </a:extLst>
          </p:cNvPr>
          <p:cNvSpPr>
            <a:spLocks noGrp="1"/>
          </p:cNvSpPr>
          <p:nvPr>
            <p:ph sz="half" idx="2"/>
          </p:nvPr>
        </p:nvSpPr>
        <p:spPr/>
        <p:txBody>
          <a:bodyPr>
            <a:normAutofit fontScale="92500" lnSpcReduction="10000"/>
          </a:bodyPr>
          <a:lstStyle/>
          <a:p>
            <a:r>
              <a:rPr lang="en-US" b="1" dirty="0"/>
              <a:t>SDL Assessment</a:t>
            </a:r>
          </a:p>
          <a:p>
            <a:pPr marL="0" indent="0">
              <a:buNone/>
            </a:pPr>
            <a:r>
              <a:rPr lang="en-US" dirty="0"/>
              <a:t>3. In contrast to mitosis, the first meiotic division is characterized by: </a:t>
            </a:r>
          </a:p>
          <a:p>
            <a:pPr marL="514350" indent="-514350">
              <a:buAutoNum type="alphaLcParenR"/>
            </a:pPr>
            <a:r>
              <a:rPr lang="en-US" dirty="0"/>
              <a:t>Cytokinesis</a:t>
            </a:r>
          </a:p>
          <a:p>
            <a:pPr marL="514350" indent="-514350">
              <a:buAutoNum type="alphaLcParenR"/>
            </a:pPr>
            <a:r>
              <a:rPr lang="en-US" dirty="0"/>
              <a:t>Synthesis of DNA</a:t>
            </a:r>
          </a:p>
          <a:p>
            <a:pPr marL="514350" indent="-514350">
              <a:buAutoNum type="alphaLcParenR"/>
            </a:pPr>
            <a:r>
              <a:rPr lang="en-US" dirty="0">
                <a:solidFill>
                  <a:srgbClr val="FF0000"/>
                </a:solidFill>
              </a:rPr>
              <a:t>Pairing of homologous chromosomes</a:t>
            </a:r>
          </a:p>
          <a:p>
            <a:pPr marL="514350" indent="-514350">
              <a:buAutoNum type="alphaLcParenR"/>
            </a:pPr>
            <a:r>
              <a:rPr lang="en-US" dirty="0"/>
              <a:t>Separation of chromatids into daughter cells. </a:t>
            </a:r>
          </a:p>
          <a:p>
            <a:pPr marL="514350" indent="-514350">
              <a:buAutoNum type="alphaLcParenR"/>
            </a:pPr>
            <a:r>
              <a:rPr lang="en-US" dirty="0"/>
              <a:t>None of the above.</a:t>
            </a:r>
          </a:p>
          <a:p>
            <a:pPr marL="0" indent="0">
              <a:buNone/>
            </a:pPr>
            <a:endParaRPr lang="en-US" dirty="0"/>
          </a:p>
        </p:txBody>
      </p:sp>
      <p:sp>
        <p:nvSpPr>
          <p:cNvPr id="8" name="Content Placeholder 7">
            <a:extLst>
              <a:ext uri="{FF2B5EF4-FFF2-40B4-BE49-F238E27FC236}">
                <a16:creationId xmlns:a16="http://schemas.microsoft.com/office/drawing/2014/main" id="{A5F1F99B-A471-8960-F51F-2C7DEE7F104D}"/>
              </a:ext>
            </a:extLst>
          </p:cNvPr>
          <p:cNvSpPr>
            <a:spLocks noGrp="1"/>
          </p:cNvSpPr>
          <p:nvPr>
            <p:ph sz="quarter" idx="4"/>
          </p:nvPr>
        </p:nvSpPr>
        <p:spPr>
          <a:xfrm>
            <a:off x="4552156" y="2590800"/>
            <a:ext cx="3887391" cy="2763441"/>
          </a:xfrm>
        </p:spPr>
        <p:txBody>
          <a:bodyPr>
            <a:normAutofit fontScale="92500" lnSpcReduction="10000"/>
          </a:bodyPr>
          <a:lstStyle/>
          <a:p>
            <a:pPr marL="0" indent="0">
              <a:buNone/>
            </a:pPr>
            <a:r>
              <a:rPr lang="en-US" dirty="0"/>
              <a:t>4. Primordial germ cells migrate to the gonads from the:</a:t>
            </a:r>
          </a:p>
          <a:p>
            <a:pPr marL="514350" indent="-514350">
              <a:buAutoNum type="alphaLcParenR"/>
            </a:pPr>
            <a:r>
              <a:rPr lang="en-US" dirty="0"/>
              <a:t>Intermediate mesoderm</a:t>
            </a:r>
          </a:p>
          <a:p>
            <a:pPr marL="514350" indent="-514350">
              <a:buAutoNum type="alphaLcParenR"/>
            </a:pPr>
            <a:r>
              <a:rPr lang="en-US" dirty="0">
                <a:solidFill>
                  <a:srgbClr val="FF0000"/>
                </a:solidFill>
              </a:rPr>
              <a:t>Wall of yolk sac</a:t>
            </a:r>
          </a:p>
          <a:p>
            <a:pPr marL="514350" indent="-514350">
              <a:buAutoNum type="alphaLcParenR"/>
            </a:pPr>
            <a:r>
              <a:rPr lang="en-US" dirty="0"/>
              <a:t>Lateral plate mesoderm</a:t>
            </a:r>
          </a:p>
          <a:p>
            <a:pPr marL="514350" indent="-514350">
              <a:buAutoNum type="alphaLcParenR"/>
            </a:pPr>
            <a:r>
              <a:rPr lang="en-US" dirty="0"/>
              <a:t>Endoderm of bilaminar disc</a:t>
            </a:r>
          </a:p>
          <a:p>
            <a:pPr marL="514350" indent="-514350">
              <a:buAutoNum type="alphaLcParenR"/>
            </a:pPr>
            <a:r>
              <a:rPr lang="en-US" dirty="0"/>
              <a:t>Splanchnic mesoderm </a:t>
            </a:r>
          </a:p>
          <a:p>
            <a:pPr marL="0" indent="0">
              <a:buNone/>
            </a:pPr>
            <a:endParaRPr lang="en-US" dirty="0"/>
          </a:p>
        </p:txBody>
      </p:sp>
    </p:spTree>
    <p:extLst>
      <p:ext uri="{BB962C8B-B14F-4D97-AF65-F5344CB8AC3E}">
        <p14:creationId xmlns:p14="http://schemas.microsoft.com/office/powerpoint/2010/main" val="1781521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2E556-F7B3-9E0C-F9DC-8AA4F5CDD15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D4F8E8-36B3-9120-22AF-F5C46CFD9211}"/>
              </a:ext>
            </a:extLst>
          </p:cNvPr>
          <p:cNvSpPr>
            <a:spLocks noGrp="1"/>
          </p:cNvSpPr>
          <p:nvPr>
            <p:ph type="title"/>
          </p:nvPr>
        </p:nvSpPr>
        <p:spPr/>
        <p:txBody>
          <a:bodyPr>
            <a:normAutofit/>
          </a:bodyPr>
          <a:lstStyle/>
          <a:p>
            <a:pPr algn="ctr"/>
            <a:r>
              <a:rPr lang="en-US" sz="2700" b="1" dirty="0">
                <a:latin typeface="Calibri" panose="020F0502020204030204" pitchFamily="34" charset="0"/>
                <a:cs typeface="Calibri" panose="020F0502020204030204" pitchFamily="34" charset="0"/>
              </a:rPr>
              <a:t>Prof. Umar Teaching Strategy Model</a:t>
            </a:r>
          </a:p>
        </p:txBody>
      </p:sp>
      <p:sp>
        <p:nvSpPr>
          <p:cNvPr id="6" name="Text Placeholder 5">
            <a:extLst>
              <a:ext uri="{FF2B5EF4-FFF2-40B4-BE49-F238E27FC236}">
                <a16:creationId xmlns:a16="http://schemas.microsoft.com/office/drawing/2014/main" id="{3DF891A3-0BDF-F517-62FC-D2243B93A5FE}"/>
              </a:ext>
            </a:extLst>
          </p:cNvPr>
          <p:cNvSpPr>
            <a:spLocks noGrp="1"/>
          </p:cNvSpPr>
          <p:nvPr>
            <p:ph type="body" idx="1"/>
          </p:nvPr>
        </p:nvSpPr>
        <p:spPr>
          <a:xfrm>
            <a:off x="555229" y="1298392"/>
            <a:ext cx="7884318" cy="876483"/>
          </a:xfrm>
        </p:spPr>
        <p:txBody>
          <a:bodyPr>
            <a:normAutofit fontScale="77500" lnSpcReduction="20000"/>
          </a:bodyPr>
          <a:lstStyle/>
          <a:p>
            <a:r>
              <a:rPr lang="en-US" dirty="0">
                <a:latin typeface="Calibri" panose="020F0502020204030204" pitchFamily="34" charset="0"/>
                <a:cs typeface="Calibri" panose="020F0502020204030204" pitchFamily="34" charset="0"/>
              </a:rPr>
              <a:t>Lecture available on website : </a:t>
            </a:r>
            <a:r>
              <a:rPr lang="en-US" dirty="0">
                <a:latin typeface="Calibri" panose="020F0502020204030204" pitchFamily="34" charset="0"/>
                <a:cs typeface="Calibri" panose="020F0502020204030204" pitchFamily="34" charset="0"/>
                <a:hlinkClick r:id="rId2"/>
              </a:rPr>
              <a:t>https://rmur.edu.pk/department-of-anatomy/</a:t>
            </a:r>
            <a:r>
              <a:rPr lang="en-US" dirty="0">
                <a:latin typeface="Calibri" panose="020F0502020204030204" pitchFamily="34" charset="0"/>
                <a:cs typeface="Calibri" panose="020F0502020204030204" pitchFamily="34" charset="0"/>
              </a:rPr>
              <a:t> </a:t>
            </a:r>
          </a:p>
          <a:p>
            <a:r>
              <a:rPr lang="en-US" dirty="0"/>
              <a:t>SDL (</a:t>
            </a:r>
            <a:r>
              <a:rPr lang="en-US" b="0" i="0" u="none" strike="noStrike" dirty="0">
                <a:solidFill>
                  <a:srgbClr val="000000"/>
                </a:solidFill>
                <a:effectLst/>
                <a:latin typeface="-webkit-standard"/>
              </a:rPr>
              <a:t>Access and Read the Lecture on the Website Before Class)</a:t>
            </a:r>
            <a:endParaRPr lang="en-US" dirty="0"/>
          </a:p>
        </p:txBody>
      </p:sp>
      <p:sp>
        <p:nvSpPr>
          <p:cNvPr id="5" name="Content Placeholder 4">
            <a:extLst>
              <a:ext uri="{FF2B5EF4-FFF2-40B4-BE49-F238E27FC236}">
                <a16:creationId xmlns:a16="http://schemas.microsoft.com/office/drawing/2014/main" id="{383ADAB7-E6F0-2C45-5B4C-3E207BDCBCE9}"/>
              </a:ext>
            </a:extLst>
          </p:cNvPr>
          <p:cNvSpPr>
            <a:spLocks noGrp="1"/>
          </p:cNvSpPr>
          <p:nvPr>
            <p:ph sz="half" idx="2"/>
          </p:nvPr>
        </p:nvSpPr>
        <p:spPr/>
        <p:txBody>
          <a:bodyPr>
            <a:normAutofit/>
          </a:bodyPr>
          <a:lstStyle/>
          <a:p>
            <a:r>
              <a:rPr lang="en-US" b="1" dirty="0"/>
              <a:t>SDL Assessment</a:t>
            </a:r>
          </a:p>
          <a:p>
            <a:pPr marL="0" indent="0">
              <a:buNone/>
            </a:pPr>
            <a:r>
              <a:rPr lang="en-US" dirty="0"/>
              <a:t>5. The follicle in which cavity first appears is :</a:t>
            </a:r>
          </a:p>
          <a:p>
            <a:pPr marL="514350" indent="-514350">
              <a:buAutoNum type="alphaLcParenR"/>
            </a:pPr>
            <a:r>
              <a:rPr lang="en-US" dirty="0"/>
              <a:t>Primary follicle</a:t>
            </a:r>
          </a:p>
          <a:p>
            <a:pPr marL="514350" indent="-514350">
              <a:buAutoNum type="alphaLcParenR"/>
            </a:pPr>
            <a:r>
              <a:rPr lang="en-US" dirty="0"/>
              <a:t>Antral follicle</a:t>
            </a:r>
          </a:p>
          <a:p>
            <a:pPr marL="514350" indent="-514350">
              <a:buAutoNum type="alphaLcParenR"/>
            </a:pPr>
            <a:r>
              <a:rPr lang="en-US" dirty="0"/>
              <a:t>Tertiary follicle</a:t>
            </a:r>
          </a:p>
          <a:p>
            <a:pPr marL="514350" indent="-514350">
              <a:buAutoNum type="alphaLcParenR"/>
            </a:pPr>
            <a:r>
              <a:rPr lang="en-US" dirty="0">
                <a:solidFill>
                  <a:srgbClr val="FF0000"/>
                </a:solidFill>
              </a:rPr>
              <a:t>Secondary follicle </a:t>
            </a:r>
          </a:p>
          <a:p>
            <a:pPr marL="514350" indent="-514350">
              <a:buAutoNum type="alphaLcParenR"/>
            </a:pPr>
            <a:r>
              <a:rPr lang="en-US" dirty="0"/>
              <a:t>Primordial follicle </a:t>
            </a:r>
          </a:p>
          <a:p>
            <a:pPr marL="0" indent="0">
              <a:buNone/>
            </a:pPr>
            <a:endParaRPr lang="en-US" dirty="0"/>
          </a:p>
        </p:txBody>
      </p:sp>
      <p:sp>
        <p:nvSpPr>
          <p:cNvPr id="8" name="Content Placeholder 7">
            <a:extLst>
              <a:ext uri="{FF2B5EF4-FFF2-40B4-BE49-F238E27FC236}">
                <a16:creationId xmlns:a16="http://schemas.microsoft.com/office/drawing/2014/main" id="{3A232AC4-71DC-562D-7A36-14F928766676}"/>
              </a:ext>
            </a:extLst>
          </p:cNvPr>
          <p:cNvSpPr>
            <a:spLocks noGrp="1"/>
          </p:cNvSpPr>
          <p:nvPr>
            <p:ph sz="quarter" idx="4"/>
          </p:nvPr>
        </p:nvSpPr>
        <p:spPr>
          <a:xfrm>
            <a:off x="4552156" y="2590800"/>
            <a:ext cx="3887391" cy="2763441"/>
          </a:xfrm>
        </p:spPr>
        <p:txBody>
          <a:bodyPr>
            <a:normAutofit/>
          </a:bodyPr>
          <a:lstStyle/>
          <a:p>
            <a:pPr marL="0" indent="0">
              <a:buNone/>
            </a:pPr>
            <a:endParaRPr lang="en-US" dirty="0"/>
          </a:p>
        </p:txBody>
      </p:sp>
    </p:spTree>
    <p:extLst>
      <p:ext uri="{BB962C8B-B14F-4D97-AF65-F5344CB8AC3E}">
        <p14:creationId xmlns:p14="http://schemas.microsoft.com/office/powerpoint/2010/main" val="2991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92EFF-F65E-FAD2-0911-5A21D972AC1B}"/>
              </a:ext>
            </a:extLst>
          </p:cNvPr>
          <p:cNvSpPr>
            <a:spLocks noGrp="1"/>
          </p:cNvSpPr>
          <p:nvPr>
            <p:ph type="title"/>
          </p:nvPr>
        </p:nvSpPr>
        <p:spPr/>
        <p:txBody>
          <a:bodyPr>
            <a:normAutofit/>
          </a:bodyPr>
          <a:lstStyle/>
          <a:p>
            <a:r>
              <a:rPr lang="en-US" sz="4400" b="1" dirty="0"/>
              <a:t>Learning Objectives</a:t>
            </a:r>
            <a:endParaRPr lang="en-US" dirty="0"/>
          </a:p>
        </p:txBody>
      </p:sp>
      <p:sp>
        <p:nvSpPr>
          <p:cNvPr id="3" name="Content Placeholder 2">
            <a:extLst>
              <a:ext uri="{FF2B5EF4-FFF2-40B4-BE49-F238E27FC236}">
                <a16:creationId xmlns:a16="http://schemas.microsoft.com/office/drawing/2014/main" id="{15E34100-23B7-B25F-F978-099C3D877020}"/>
              </a:ext>
            </a:extLst>
          </p:cNvPr>
          <p:cNvSpPr>
            <a:spLocks noGrp="1"/>
          </p:cNvSpPr>
          <p:nvPr>
            <p:ph idx="1"/>
          </p:nvPr>
        </p:nvSpPr>
        <p:spPr/>
        <p:txBody>
          <a:bodyPr>
            <a:normAutofit fontScale="92500" lnSpcReduction="10000"/>
          </a:bodyPr>
          <a:lstStyle/>
          <a:p>
            <a:pPr marL="0" indent="0">
              <a:buNone/>
            </a:pPr>
            <a:r>
              <a:rPr lang="en-US" sz="2800" dirty="0"/>
              <a:t>At the end of the lecture, students will be able to:</a:t>
            </a:r>
          </a:p>
          <a:p>
            <a:r>
              <a:rPr lang="en-US" sz="2800" dirty="0"/>
              <a:t>Describe anatomy of female reproductive system</a:t>
            </a:r>
          </a:p>
          <a:p>
            <a:r>
              <a:rPr lang="en-US" sz="2800" dirty="0"/>
              <a:t>Outline the functions of female reproductive system</a:t>
            </a:r>
          </a:p>
          <a:p>
            <a:r>
              <a:rPr lang="en-US" sz="2800" dirty="0"/>
              <a:t>Discuss role of female hormones during oogenesis</a:t>
            </a:r>
          </a:p>
          <a:p>
            <a:r>
              <a:rPr lang="en-US" sz="2800" dirty="0"/>
              <a:t>Define the role of oocyte maturation inhibitor factor</a:t>
            </a:r>
          </a:p>
          <a:p>
            <a:r>
              <a:rPr lang="en-US" sz="2800" dirty="0"/>
              <a:t>Compare and contrast different stages of oogenesis</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Correlate with the clinical conditions</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Practice the principles of bioethics in the related scenario</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Apply strategic use of A.I in the given scenario</a:t>
            </a:r>
          </a:p>
          <a:p>
            <a:pPr lvl="0" algn="just">
              <a:lnSpc>
                <a:spcPct val="110000"/>
              </a:lnSpc>
              <a:spcBef>
                <a:spcPts val="0"/>
              </a:spcBef>
            </a:pPr>
            <a:r>
              <a:rPr lang="en-US" sz="2800" dirty="0">
                <a:latin typeface="Calibri" panose="020F0502020204030204" pitchFamily="34" charset="0"/>
                <a:ea typeface="Times New Roman" panose="02020603050405020304" pitchFamily="18" charset="0"/>
                <a:cs typeface="Calibri" panose="020F0502020204030204" pitchFamily="34" charset="0"/>
              </a:rPr>
              <a:t>Read relevant research articles related to </a:t>
            </a:r>
            <a:endParaRPr lang="en-US" sz="2800" dirty="0"/>
          </a:p>
        </p:txBody>
      </p:sp>
      <p:sp>
        <p:nvSpPr>
          <p:cNvPr id="4" name="Slide Number Placeholder 3">
            <a:extLst>
              <a:ext uri="{FF2B5EF4-FFF2-40B4-BE49-F238E27FC236}">
                <a16:creationId xmlns:a16="http://schemas.microsoft.com/office/drawing/2014/main" id="{A3E1FB3A-6E3A-7753-7280-A69EC8A52F07}"/>
              </a:ext>
            </a:extLst>
          </p:cNvPr>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spTree>
    <p:extLst>
      <p:ext uri="{BB962C8B-B14F-4D97-AF65-F5344CB8AC3E}">
        <p14:creationId xmlns:p14="http://schemas.microsoft.com/office/powerpoint/2010/main" val="934243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1BF2-48FF-04CD-8E41-0D9C0BF717CE}"/>
              </a:ext>
            </a:extLst>
          </p:cNvPr>
          <p:cNvSpPr>
            <a:spLocks noGrp="1"/>
          </p:cNvSpPr>
          <p:nvPr>
            <p:ph type="title"/>
          </p:nvPr>
        </p:nvSpPr>
        <p:spPr/>
        <p:txBody>
          <a:bodyPr/>
          <a:lstStyle/>
          <a:p>
            <a:r>
              <a:rPr lang="en-GB" dirty="0"/>
              <a:t>Interactive session </a:t>
            </a:r>
          </a:p>
        </p:txBody>
      </p:sp>
      <p:sp>
        <p:nvSpPr>
          <p:cNvPr id="3" name="Content Placeholder 2">
            <a:extLst>
              <a:ext uri="{FF2B5EF4-FFF2-40B4-BE49-F238E27FC236}">
                <a16:creationId xmlns:a16="http://schemas.microsoft.com/office/drawing/2014/main" id="{FADFD2D8-4361-7D17-CC28-FECA3775BEFF}"/>
              </a:ext>
            </a:extLst>
          </p:cNvPr>
          <p:cNvSpPr>
            <a:spLocks noGrp="1"/>
          </p:cNvSpPr>
          <p:nvPr>
            <p:ph sz="half" idx="1"/>
          </p:nvPr>
        </p:nvSpPr>
        <p:spPr/>
        <p:txBody>
          <a:bodyPr>
            <a:normAutofit fontScale="85000" lnSpcReduction="10000"/>
          </a:bodyPr>
          <a:lstStyle/>
          <a:p>
            <a:r>
              <a:rPr lang="en-US" dirty="0"/>
              <a:t>A 17 years old female was brought to the gynecology clinic for primary amenorrhea. Examination revealed lack of development of secondary sexual characteristics, short stature, webbed neck and widely spaced nipples. Karyotyping was performed and revealed XO chromosomal abnormality. </a:t>
            </a:r>
          </a:p>
          <a:p>
            <a:endParaRPr lang="en-GB" dirty="0"/>
          </a:p>
        </p:txBody>
      </p:sp>
      <p:sp>
        <p:nvSpPr>
          <p:cNvPr id="5" name="Slide Number Placeholder 4">
            <a:extLst>
              <a:ext uri="{FF2B5EF4-FFF2-40B4-BE49-F238E27FC236}">
                <a16:creationId xmlns:a16="http://schemas.microsoft.com/office/drawing/2014/main" id="{89DFD92B-C4EC-242B-4AA2-E96F24188BB8}"/>
              </a:ext>
            </a:extLst>
          </p:cNvPr>
          <p:cNvSpPr>
            <a:spLocks noGrp="1"/>
          </p:cNvSpPr>
          <p:nvPr>
            <p:ph type="sldNum" sz="quarter" idx="12"/>
          </p:nvPr>
        </p:nvSpPr>
        <p:spPr/>
        <p:txBody>
          <a:bodyPr/>
          <a:lstStyle/>
          <a:p>
            <a:pPr>
              <a:defRPr/>
            </a:pPr>
            <a:fld id="{7A259807-4E02-4090-954C-8862AE38006D}" type="slidenum">
              <a:rPr lang="en-US" smtClean="0"/>
              <a:pPr>
                <a:defRPr/>
              </a:pPr>
              <a:t>9</a:t>
            </a:fld>
            <a:endParaRPr lang="en-US"/>
          </a:p>
        </p:txBody>
      </p:sp>
      <p:pic>
        <p:nvPicPr>
          <p:cNvPr id="1026" name="Picture 2" descr="https://upload.medbullets.com/topic/116019/images/turner%20syndrome.jpg">
            <a:extLst>
              <a:ext uri="{FF2B5EF4-FFF2-40B4-BE49-F238E27FC236}">
                <a16:creationId xmlns:a16="http://schemas.microsoft.com/office/drawing/2014/main" id="{7019DFE2-105F-45B5-A92E-6B71DFF5190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414851" y="1600200"/>
            <a:ext cx="2505297"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3108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6646</TotalTime>
  <Words>1721</Words>
  <Application>Microsoft Office PowerPoint</Application>
  <PresentationFormat>On-screen Show (4:3)</PresentationFormat>
  <Paragraphs>294</Paragraphs>
  <Slides>38</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Arial</vt:lpstr>
      <vt:lpstr>Arial Black</vt:lpstr>
      <vt:lpstr>BlinkMacSystemFont</vt:lpstr>
      <vt:lpstr>Calibri</vt:lpstr>
      <vt:lpstr>Century Gothic</vt:lpstr>
      <vt:lpstr>Merriweather</vt:lpstr>
      <vt:lpstr>Segoe UI</vt:lpstr>
      <vt:lpstr>Söhne</vt:lpstr>
      <vt:lpstr>Times New Roman</vt:lpstr>
      <vt:lpstr>-webkit-standard</vt:lpstr>
      <vt:lpstr>Office Theme</vt:lpstr>
      <vt:lpstr>PowerPoint Presentation</vt:lpstr>
      <vt:lpstr>Foundation Module 1st Year MBBS(LGIS) Gametogenesis: Oogenesis  </vt:lpstr>
      <vt:lpstr>Motto, Vision, The Dream</vt:lpstr>
      <vt:lpstr> Professor Umar Model of  Integrated Lecture </vt:lpstr>
      <vt:lpstr>Prof. Umar Teaching Strategy Model</vt:lpstr>
      <vt:lpstr>Prof. Umar Teaching Strategy Model</vt:lpstr>
      <vt:lpstr>Prof. Umar Teaching Strategy Model</vt:lpstr>
      <vt:lpstr>Learning Objectives</vt:lpstr>
      <vt:lpstr>Interactive session </vt:lpstr>
      <vt:lpstr>PowerPoint Presentation</vt:lpstr>
      <vt:lpstr>PowerPoint Presentation</vt:lpstr>
      <vt:lpstr>Oogenesis</vt:lpstr>
      <vt:lpstr>Maturation of oocytes before birth</vt:lpstr>
      <vt:lpstr>Maturation of oocytes before birth</vt:lpstr>
      <vt:lpstr>Maturation of oocytes before birth</vt:lpstr>
      <vt:lpstr>Primordial follicle</vt:lpstr>
      <vt:lpstr>PowerPoint Presentation</vt:lpstr>
      <vt:lpstr>PowerPoint Presentation</vt:lpstr>
      <vt:lpstr>Maturation of oocytes continues at puberty</vt:lpstr>
      <vt:lpstr>Follicular Phase (pre-ovulatory phase)</vt:lpstr>
      <vt:lpstr>Primary Follicle</vt:lpstr>
      <vt:lpstr>Primary follicle</vt:lpstr>
      <vt:lpstr>PowerPoint Presentation</vt:lpstr>
      <vt:lpstr>Secondary Follicle</vt:lpstr>
      <vt:lpstr>Tertiary or Graafian Follicle</vt:lpstr>
      <vt:lpstr>PowerPoint Presentation</vt:lpstr>
      <vt:lpstr>       Tertiary or Graafian Follicle</vt:lpstr>
      <vt:lpstr>       Ovulation</vt:lpstr>
      <vt:lpstr>       Oogenesis </vt:lpstr>
      <vt:lpstr>Differences between Spermatogenesis and Oogenesis</vt:lpstr>
      <vt:lpstr>Let’s Recap</vt:lpstr>
      <vt:lpstr>Trisomy 21-Down Syndrome</vt:lpstr>
      <vt:lpstr>       Ethical Consideration of Down Syndrome</vt:lpstr>
      <vt:lpstr>Managing Down Syndrome</vt:lpstr>
      <vt:lpstr> Cytoplasmic maturation in human oocytes: an ultrastructural study</vt:lpstr>
      <vt:lpstr>Learning Resources</vt:lpstr>
      <vt:lpstr>Take Home Message</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Sumyyia Bashir</cp:lastModifiedBy>
  <cp:revision>360</cp:revision>
  <dcterms:created xsi:type="dcterms:W3CDTF">2019-11-22T16:50:55Z</dcterms:created>
  <dcterms:modified xsi:type="dcterms:W3CDTF">2025-03-01T06:02:42Z</dcterms:modified>
</cp:coreProperties>
</file>