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52"/>
  </p:notesMasterIdLst>
  <p:sldIdLst>
    <p:sldId id="395" r:id="rId5"/>
    <p:sldId id="257" r:id="rId6"/>
    <p:sldId id="398" r:id="rId7"/>
    <p:sldId id="370" r:id="rId8"/>
    <p:sldId id="401" r:id="rId9"/>
    <p:sldId id="373" r:id="rId10"/>
    <p:sldId id="360" r:id="rId11"/>
    <p:sldId id="371" r:id="rId12"/>
    <p:sldId id="397" r:id="rId13"/>
    <p:sldId id="390" r:id="rId14"/>
    <p:sldId id="391" r:id="rId15"/>
    <p:sldId id="378" r:id="rId16"/>
    <p:sldId id="381" r:id="rId17"/>
    <p:sldId id="382" r:id="rId18"/>
    <p:sldId id="392" r:id="rId19"/>
    <p:sldId id="383" r:id="rId20"/>
    <p:sldId id="384" r:id="rId21"/>
    <p:sldId id="386" r:id="rId22"/>
    <p:sldId id="389" r:id="rId23"/>
    <p:sldId id="385" r:id="rId24"/>
    <p:sldId id="408" r:id="rId25"/>
    <p:sldId id="265" r:id="rId26"/>
    <p:sldId id="267" r:id="rId27"/>
    <p:sldId id="268" r:id="rId28"/>
    <p:sldId id="376" r:id="rId29"/>
    <p:sldId id="377" r:id="rId30"/>
    <p:sldId id="388" r:id="rId31"/>
    <p:sldId id="366" r:id="rId32"/>
    <p:sldId id="272" r:id="rId33"/>
    <p:sldId id="273" r:id="rId34"/>
    <p:sldId id="275" r:id="rId35"/>
    <p:sldId id="276" r:id="rId36"/>
    <p:sldId id="280" r:id="rId37"/>
    <p:sldId id="279" r:id="rId38"/>
    <p:sldId id="352" r:id="rId39"/>
    <p:sldId id="281" r:id="rId40"/>
    <p:sldId id="282" r:id="rId41"/>
    <p:sldId id="407" r:id="rId42"/>
    <p:sldId id="403" r:id="rId43"/>
    <p:sldId id="368" r:id="rId44"/>
    <p:sldId id="402" r:id="rId45"/>
    <p:sldId id="400" r:id="rId46"/>
    <p:sldId id="404" r:id="rId47"/>
    <p:sldId id="399" r:id="rId48"/>
    <p:sldId id="405" r:id="rId49"/>
    <p:sldId id="369" r:id="rId50"/>
    <p:sldId id="34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8AD8"/>
    <a:srgbClr val="D56F17"/>
    <a:srgbClr val="FFFF00"/>
    <a:srgbClr val="4E8F00"/>
    <a:srgbClr val="FF8290"/>
    <a:srgbClr val="FFCC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7"/>
    <p:restoredTop sz="94479" autoAdjust="0"/>
  </p:normalViewPr>
  <p:slideViewPr>
    <p:cSldViewPr>
      <p:cViewPr>
        <p:scale>
          <a:sx n="66" d="100"/>
          <a:sy n="66" d="100"/>
        </p:scale>
        <p:origin x="-183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56" y="-37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05F21-83BE-4EBE-9D06-DC99B6BD0237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6A05DC-C2C4-4E42-8D8D-7734A68E7ED4}">
      <dgm:prSet phldrT="[Text]"/>
      <dgm:spPr/>
      <dgm:t>
        <a:bodyPr/>
        <a:lstStyle/>
        <a:p>
          <a:r>
            <a:rPr lang="en-US" dirty="0"/>
            <a:t>Violations</a:t>
          </a:r>
        </a:p>
      </dgm:t>
    </dgm:pt>
    <dgm:pt modelId="{F1D94CFC-5988-4A1A-8453-60634D48BE77}" type="parTrans" cxnId="{4EE2EC3C-FBD4-4725-9F4D-A13025CB4BF2}">
      <dgm:prSet/>
      <dgm:spPr/>
      <dgm:t>
        <a:bodyPr/>
        <a:lstStyle/>
        <a:p>
          <a:endParaRPr lang="en-US"/>
        </a:p>
      </dgm:t>
    </dgm:pt>
    <dgm:pt modelId="{6D0D0E57-1AF0-4E8B-9B37-13408ED99ABB}" type="sibTrans" cxnId="{4EE2EC3C-FBD4-4725-9F4D-A13025CB4BF2}">
      <dgm:prSet/>
      <dgm:spPr/>
      <dgm:t>
        <a:bodyPr/>
        <a:lstStyle/>
        <a:p>
          <a:endParaRPr lang="en-US"/>
        </a:p>
      </dgm:t>
    </dgm:pt>
    <dgm:pt modelId="{751F43ED-B1A6-4675-887C-3D460C0CB191}">
      <dgm:prSet phldrT="[Text]"/>
      <dgm:spPr/>
      <dgm:t>
        <a:bodyPr/>
        <a:lstStyle/>
        <a:p>
          <a:r>
            <a:rPr lang="en-US" dirty="0"/>
            <a:t>Quality of care</a:t>
          </a:r>
        </a:p>
      </dgm:t>
    </dgm:pt>
    <dgm:pt modelId="{909B7466-EE92-4379-B74F-7CE4205A7332}" type="parTrans" cxnId="{08A4CF67-DA79-4B4B-A121-FA0A65CB0741}">
      <dgm:prSet/>
      <dgm:spPr/>
      <dgm:t>
        <a:bodyPr/>
        <a:lstStyle/>
        <a:p>
          <a:endParaRPr lang="en-US"/>
        </a:p>
      </dgm:t>
    </dgm:pt>
    <dgm:pt modelId="{A89084F7-8F36-4F25-9001-49D78AFB7B12}" type="sibTrans" cxnId="{08A4CF67-DA79-4B4B-A121-FA0A65CB0741}">
      <dgm:prSet/>
      <dgm:spPr/>
      <dgm:t>
        <a:bodyPr/>
        <a:lstStyle/>
        <a:p>
          <a:endParaRPr lang="en-US"/>
        </a:p>
      </dgm:t>
    </dgm:pt>
    <dgm:pt modelId="{6A9FC954-ED57-4830-80B9-9873BECAFEC9}">
      <dgm:prSet phldrT="[Text]"/>
      <dgm:spPr/>
      <dgm:t>
        <a:bodyPr/>
        <a:lstStyle/>
        <a:p>
          <a:r>
            <a:rPr lang="en-US" dirty="0"/>
            <a:t>Negligent practice</a:t>
          </a:r>
        </a:p>
      </dgm:t>
    </dgm:pt>
    <dgm:pt modelId="{B7234C29-1344-4E4F-AF48-239C367601EB}" type="parTrans" cxnId="{4E7AD58A-D88F-49D8-9F41-E95C48265845}">
      <dgm:prSet/>
      <dgm:spPr/>
      <dgm:t>
        <a:bodyPr/>
        <a:lstStyle/>
        <a:p>
          <a:endParaRPr lang="en-US"/>
        </a:p>
      </dgm:t>
    </dgm:pt>
    <dgm:pt modelId="{F04F135D-6C64-4591-8054-0A165189D090}" type="sibTrans" cxnId="{4E7AD58A-D88F-49D8-9F41-E95C48265845}">
      <dgm:prSet/>
      <dgm:spPr/>
      <dgm:t>
        <a:bodyPr/>
        <a:lstStyle/>
        <a:p>
          <a:endParaRPr lang="en-US"/>
        </a:p>
      </dgm:t>
    </dgm:pt>
    <dgm:pt modelId="{91330C70-A94A-4279-9FAB-6C80C6645228}">
      <dgm:prSet phldrT="[Text]"/>
      <dgm:spPr/>
      <dgm:t>
        <a:bodyPr/>
        <a:lstStyle/>
        <a:p>
          <a:r>
            <a:rPr lang="en-US" dirty="0"/>
            <a:t>Administrative</a:t>
          </a:r>
        </a:p>
      </dgm:t>
    </dgm:pt>
    <dgm:pt modelId="{13A31FB8-CC4C-4A6D-A9DA-31189E6FC973}" type="parTrans" cxnId="{882AA1D7-369C-455F-9CA4-CC05613C3DDF}">
      <dgm:prSet/>
      <dgm:spPr/>
      <dgm:t>
        <a:bodyPr/>
        <a:lstStyle/>
        <a:p>
          <a:endParaRPr lang="en-US"/>
        </a:p>
      </dgm:t>
    </dgm:pt>
    <dgm:pt modelId="{34C2D50B-6A93-4303-BEA6-EA8FF79D5FD2}" type="sibTrans" cxnId="{882AA1D7-369C-455F-9CA4-CC05613C3DDF}">
      <dgm:prSet/>
      <dgm:spPr/>
      <dgm:t>
        <a:bodyPr/>
        <a:lstStyle/>
        <a:p>
          <a:endParaRPr lang="en-US"/>
        </a:p>
      </dgm:t>
    </dgm:pt>
    <dgm:pt modelId="{270937CC-D7BB-4D65-9B79-16E90C2AF10A}" type="pres">
      <dgm:prSet presAssocID="{1E305F21-83BE-4EBE-9D06-DC99B6BD02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BDE485-F009-43EF-B731-31ED1E72E590}" type="pres">
      <dgm:prSet presAssocID="{506A05DC-C2C4-4E42-8D8D-7734A68E7ED4}" presName="centerShape" presStyleLbl="node0" presStyleIdx="0" presStyleCnt="1"/>
      <dgm:spPr/>
      <dgm:t>
        <a:bodyPr/>
        <a:lstStyle/>
        <a:p>
          <a:endParaRPr lang="en-US"/>
        </a:p>
      </dgm:t>
    </dgm:pt>
    <dgm:pt modelId="{FDBC9C7A-3014-498C-A617-5A6FF9C89DC0}" type="pres">
      <dgm:prSet presAssocID="{909B7466-EE92-4379-B74F-7CE4205A733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C25D536-8725-4A1C-A75B-52F9464B0F0B}" type="pres">
      <dgm:prSet presAssocID="{751F43ED-B1A6-4675-887C-3D460C0CB1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095D3-C944-4BEA-9CEE-1BE90E222D00}" type="pres">
      <dgm:prSet presAssocID="{B7234C29-1344-4E4F-AF48-239C367601E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0E1B0AB-3659-4E22-931F-5815C73229F2}" type="pres">
      <dgm:prSet presAssocID="{6A9FC954-ED57-4830-80B9-9873BECAFE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0E381-87B5-4E6E-8330-925286CA9F1D}" type="pres">
      <dgm:prSet presAssocID="{13A31FB8-CC4C-4A6D-A9DA-31189E6FC973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B5FBEE5-6ABB-4010-BEC8-700AF0A22F59}" type="pres">
      <dgm:prSet presAssocID="{91330C70-A94A-4279-9FAB-6C80C66452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E2EC3C-FBD4-4725-9F4D-A13025CB4BF2}" srcId="{1E305F21-83BE-4EBE-9D06-DC99B6BD0237}" destId="{506A05DC-C2C4-4E42-8D8D-7734A68E7ED4}" srcOrd="0" destOrd="0" parTransId="{F1D94CFC-5988-4A1A-8453-60634D48BE77}" sibTransId="{6D0D0E57-1AF0-4E8B-9B37-13408ED99ABB}"/>
    <dgm:cxn modelId="{4E7AD58A-D88F-49D8-9F41-E95C48265845}" srcId="{506A05DC-C2C4-4E42-8D8D-7734A68E7ED4}" destId="{6A9FC954-ED57-4830-80B9-9873BECAFEC9}" srcOrd="1" destOrd="0" parTransId="{B7234C29-1344-4E4F-AF48-239C367601EB}" sibTransId="{F04F135D-6C64-4591-8054-0A165189D090}"/>
    <dgm:cxn modelId="{962A7D3F-52D8-4008-AA3C-DE2F58BB9312}" type="presOf" srcId="{91330C70-A94A-4279-9FAB-6C80C6645228}" destId="{9B5FBEE5-6ABB-4010-BEC8-700AF0A22F59}" srcOrd="0" destOrd="0" presId="urn:microsoft.com/office/officeart/2005/8/layout/radial4"/>
    <dgm:cxn modelId="{8BD96EF2-6511-4EF8-86B7-1F6BE7F05285}" type="presOf" srcId="{909B7466-EE92-4379-B74F-7CE4205A7332}" destId="{FDBC9C7A-3014-498C-A617-5A6FF9C89DC0}" srcOrd="0" destOrd="0" presId="urn:microsoft.com/office/officeart/2005/8/layout/radial4"/>
    <dgm:cxn modelId="{4FAE9D1B-3FF2-44F1-AEE5-C34810F3AB9B}" type="presOf" srcId="{1E305F21-83BE-4EBE-9D06-DC99B6BD0237}" destId="{270937CC-D7BB-4D65-9B79-16E90C2AF10A}" srcOrd="0" destOrd="0" presId="urn:microsoft.com/office/officeart/2005/8/layout/radial4"/>
    <dgm:cxn modelId="{6D0BE7A0-A988-427E-88B0-19201420BF4C}" type="presOf" srcId="{751F43ED-B1A6-4675-887C-3D460C0CB191}" destId="{BC25D536-8725-4A1C-A75B-52F9464B0F0B}" srcOrd="0" destOrd="0" presId="urn:microsoft.com/office/officeart/2005/8/layout/radial4"/>
    <dgm:cxn modelId="{D6033DFD-8B8E-4542-9722-3704A2AA56A8}" type="presOf" srcId="{B7234C29-1344-4E4F-AF48-239C367601EB}" destId="{7F3095D3-C944-4BEA-9CEE-1BE90E222D00}" srcOrd="0" destOrd="0" presId="urn:microsoft.com/office/officeart/2005/8/layout/radial4"/>
    <dgm:cxn modelId="{2E54601B-3F09-46ED-855C-0D28A0411D63}" type="presOf" srcId="{6A9FC954-ED57-4830-80B9-9873BECAFEC9}" destId="{F0E1B0AB-3659-4E22-931F-5815C73229F2}" srcOrd="0" destOrd="0" presId="urn:microsoft.com/office/officeart/2005/8/layout/radial4"/>
    <dgm:cxn modelId="{D624C4C2-780F-48FF-8CE9-D6EEFB93D093}" type="presOf" srcId="{506A05DC-C2C4-4E42-8D8D-7734A68E7ED4}" destId="{7CBDE485-F009-43EF-B731-31ED1E72E590}" srcOrd="0" destOrd="0" presId="urn:microsoft.com/office/officeart/2005/8/layout/radial4"/>
    <dgm:cxn modelId="{882AA1D7-369C-455F-9CA4-CC05613C3DDF}" srcId="{506A05DC-C2C4-4E42-8D8D-7734A68E7ED4}" destId="{91330C70-A94A-4279-9FAB-6C80C6645228}" srcOrd="2" destOrd="0" parTransId="{13A31FB8-CC4C-4A6D-A9DA-31189E6FC973}" sibTransId="{34C2D50B-6A93-4303-BEA6-EA8FF79D5FD2}"/>
    <dgm:cxn modelId="{08A4CF67-DA79-4B4B-A121-FA0A65CB0741}" srcId="{506A05DC-C2C4-4E42-8D8D-7734A68E7ED4}" destId="{751F43ED-B1A6-4675-887C-3D460C0CB191}" srcOrd="0" destOrd="0" parTransId="{909B7466-EE92-4379-B74F-7CE4205A7332}" sibTransId="{A89084F7-8F36-4F25-9001-49D78AFB7B12}"/>
    <dgm:cxn modelId="{05584DC4-498A-440A-8B05-B61A0C2492E1}" type="presOf" srcId="{13A31FB8-CC4C-4A6D-A9DA-31189E6FC973}" destId="{F0F0E381-87B5-4E6E-8330-925286CA9F1D}" srcOrd="0" destOrd="0" presId="urn:microsoft.com/office/officeart/2005/8/layout/radial4"/>
    <dgm:cxn modelId="{3E96FBF6-CAE3-4799-A36D-A81B641A712A}" type="presParOf" srcId="{270937CC-D7BB-4D65-9B79-16E90C2AF10A}" destId="{7CBDE485-F009-43EF-B731-31ED1E72E590}" srcOrd="0" destOrd="0" presId="urn:microsoft.com/office/officeart/2005/8/layout/radial4"/>
    <dgm:cxn modelId="{1AB30478-2DD6-4355-B31B-1E7FBAAB65A8}" type="presParOf" srcId="{270937CC-D7BB-4D65-9B79-16E90C2AF10A}" destId="{FDBC9C7A-3014-498C-A617-5A6FF9C89DC0}" srcOrd="1" destOrd="0" presId="urn:microsoft.com/office/officeart/2005/8/layout/radial4"/>
    <dgm:cxn modelId="{E523C727-F0D4-4A8E-96B8-9173CF90F204}" type="presParOf" srcId="{270937CC-D7BB-4D65-9B79-16E90C2AF10A}" destId="{BC25D536-8725-4A1C-A75B-52F9464B0F0B}" srcOrd="2" destOrd="0" presId="urn:microsoft.com/office/officeart/2005/8/layout/radial4"/>
    <dgm:cxn modelId="{86559EDF-3EAF-4813-8283-64730D751EB3}" type="presParOf" srcId="{270937CC-D7BB-4D65-9B79-16E90C2AF10A}" destId="{7F3095D3-C944-4BEA-9CEE-1BE90E222D00}" srcOrd="3" destOrd="0" presId="urn:microsoft.com/office/officeart/2005/8/layout/radial4"/>
    <dgm:cxn modelId="{8A199744-B858-44AD-8D1C-F17CAEEF4165}" type="presParOf" srcId="{270937CC-D7BB-4D65-9B79-16E90C2AF10A}" destId="{F0E1B0AB-3659-4E22-931F-5815C73229F2}" srcOrd="4" destOrd="0" presId="urn:microsoft.com/office/officeart/2005/8/layout/radial4"/>
    <dgm:cxn modelId="{19E2CE2A-1184-4A9C-96AF-34C5BB0DC353}" type="presParOf" srcId="{270937CC-D7BB-4D65-9B79-16E90C2AF10A}" destId="{F0F0E381-87B5-4E6E-8330-925286CA9F1D}" srcOrd="5" destOrd="0" presId="urn:microsoft.com/office/officeart/2005/8/layout/radial4"/>
    <dgm:cxn modelId="{C3C3B514-0112-46AC-90B1-28B348616C96}" type="presParOf" srcId="{270937CC-D7BB-4D65-9B79-16E90C2AF10A}" destId="{9B5FBEE5-6ABB-4010-BEC8-700AF0A22F5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DE485-F009-43EF-B731-31ED1E72E590}">
      <dsp:nvSpPr>
        <dsp:cNvPr id="0" name=""/>
        <dsp:cNvSpPr/>
      </dsp:nvSpPr>
      <dsp:spPr>
        <a:xfrm>
          <a:off x="3071071" y="2484432"/>
          <a:ext cx="2087457" cy="20874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Violations</a:t>
          </a:r>
        </a:p>
      </dsp:txBody>
      <dsp:txXfrm>
        <a:off x="3376772" y="2790133"/>
        <a:ext cx="1476055" cy="1476055"/>
      </dsp:txXfrm>
    </dsp:sp>
    <dsp:sp modelId="{FDBC9C7A-3014-498C-A617-5A6FF9C89DC0}">
      <dsp:nvSpPr>
        <dsp:cNvPr id="0" name=""/>
        <dsp:cNvSpPr/>
      </dsp:nvSpPr>
      <dsp:spPr>
        <a:xfrm rot="12900000">
          <a:off x="1730064" y="2120381"/>
          <a:ext cx="1598078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25D536-8725-4A1C-A75B-52F9464B0F0B}">
      <dsp:nvSpPr>
        <dsp:cNvPr id="0" name=""/>
        <dsp:cNvSpPr/>
      </dsp:nvSpPr>
      <dsp:spPr>
        <a:xfrm>
          <a:off x="883026" y="1166300"/>
          <a:ext cx="1983084" cy="158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Quality of care</a:t>
          </a:r>
        </a:p>
      </dsp:txBody>
      <dsp:txXfrm>
        <a:off x="929492" y="1212766"/>
        <a:ext cx="1890152" cy="1493535"/>
      </dsp:txXfrm>
    </dsp:sp>
    <dsp:sp modelId="{7F3095D3-C944-4BEA-9CEE-1BE90E222D00}">
      <dsp:nvSpPr>
        <dsp:cNvPr id="0" name=""/>
        <dsp:cNvSpPr/>
      </dsp:nvSpPr>
      <dsp:spPr>
        <a:xfrm rot="16200000">
          <a:off x="3315760" y="1294920"/>
          <a:ext cx="1598078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1B0AB-3659-4E22-931F-5815C73229F2}">
      <dsp:nvSpPr>
        <dsp:cNvPr id="0" name=""/>
        <dsp:cNvSpPr/>
      </dsp:nvSpPr>
      <dsp:spPr>
        <a:xfrm>
          <a:off x="3123257" y="110"/>
          <a:ext cx="1983084" cy="158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Negligent practice</a:t>
          </a:r>
        </a:p>
      </dsp:txBody>
      <dsp:txXfrm>
        <a:off x="3169723" y="46576"/>
        <a:ext cx="1890152" cy="1493535"/>
      </dsp:txXfrm>
    </dsp:sp>
    <dsp:sp modelId="{F0F0E381-87B5-4E6E-8330-925286CA9F1D}">
      <dsp:nvSpPr>
        <dsp:cNvPr id="0" name=""/>
        <dsp:cNvSpPr/>
      </dsp:nvSpPr>
      <dsp:spPr>
        <a:xfrm rot="19500000">
          <a:off x="4901457" y="2120381"/>
          <a:ext cx="1598078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5FBEE5-6ABB-4010-BEC8-700AF0A22F59}">
      <dsp:nvSpPr>
        <dsp:cNvPr id="0" name=""/>
        <dsp:cNvSpPr/>
      </dsp:nvSpPr>
      <dsp:spPr>
        <a:xfrm>
          <a:off x="5363488" y="1166300"/>
          <a:ext cx="1983084" cy="158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Administrative</a:t>
          </a:r>
        </a:p>
      </dsp:txBody>
      <dsp:txXfrm>
        <a:off x="5409954" y="1212766"/>
        <a:ext cx="1890152" cy="1493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A24EC-1942-40CF-8FF8-C78CE14A27FE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1C5FB-C50A-4CEE-ACB7-5333AD44D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8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54F9BF-2101-48B6-8C43-A3BE8D270FD4}" type="slidenum">
              <a:rPr lang="en-US" altLang="en-US" sz="1200" smtClean="0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US" alt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C5FB-C50A-4CEE-ACB7-5333AD44D5D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1C5FB-C50A-4CEE-ACB7-5333AD44D5D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173A0-D987-405A-8562-DD2D643C80A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1C5FB-C50A-4CEE-ACB7-5333AD44D5D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34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3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53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5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8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04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8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9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6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34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9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3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69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0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66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17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57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55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18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6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16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07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96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40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8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8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307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3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26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2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AB49-8DDF-4731-8B6E-4F4F97EFA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5E8-EF56-42F8-81CA-4A12C1D1462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90AB49-8DDF-4731-8B6E-4F4F97EFA5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3635E8-EF56-42F8-81CA-4A12C1D1462D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90AB49-8DDF-4731-8B6E-4F4F97EFA5C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06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72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3635E8-EF56-42F8-81CA-4A12C1D1462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90AB49-8DDF-4731-8B6E-4F4F97EFA5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4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urkewitzlaw.com/surgical-mistakes.ht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1237990/pdf/westjmed00257-0121.pdf" TargetMode="External"/><Relationship Id="rId2" Type="http://schemas.openxmlformats.org/officeDocument/2006/relationships/hyperlink" Target="http://www.nejm.org/doi/full/10.1056/NEJMc060089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google.com.sa/url?sa=t&amp;rct=j&amp;q=&amp;esrc=s&amp;frm=1&amp;source=web&amp;cd=6&amp;ved=0CEcQFjAF&amp;url=http://web1.aapa.org/10ACSyllabi/1509UnprofessionalStudent.pdf&amp;ei=TK-OT7q-NMSYOtzUhPQK&amp;usg=AFQjCNGO2vLCaVOGMnKIQCglpDOOd3s97Q" TargetMode="External"/><Relationship Id="rId4" Type="http://schemas.openxmlformats.org/officeDocument/2006/relationships/hyperlink" Target="http://macmedlaw.hubpages.com/hub/Unprofessional-or-Disruptive-Conduct-by-Physician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C4690-793E-5041-BCD1-ADCF71C7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828800"/>
          </a:xfrm>
        </p:spPr>
        <p:txBody>
          <a:bodyPr>
            <a:normAutofit/>
          </a:bodyPr>
          <a:lstStyle/>
          <a:p>
            <a:r>
              <a:rPr lang="en-US" sz="3100" dirty="0"/>
              <a:t>                Please only mark your own attendance.</a:t>
            </a:r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900E95F8-C3FD-F64E-ABDD-19A11A67F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</p:spPr>
      </p:pic>
    </p:spTree>
    <p:extLst>
      <p:ext uri="{BB962C8B-B14F-4D97-AF65-F5344CB8AC3E}">
        <p14:creationId xmlns:p14="http://schemas.microsoft.com/office/powerpoint/2010/main" val="79730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DA8EA-0829-2B43-A8AF-57709FAA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What is non-maleficence?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="" xmlns:a16="http://schemas.microsoft.com/office/drawing/2014/main" id="{B2229EB4-BC60-174A-97AF-F7B712DBF8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8350"/>
            <a:ext cx="4038600" cy="4138937"/>
          </a:xfrm>
        </p:spPr>
      </p:pic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CE2BAB9D-6733-3A49-A59E-A4C7334921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principle of non-maleficence – </a:t>
            </a:r>
            <a:r>
              <a:rPr lang="en-US" dirty="0">
                <a:solidFill>
                  <a:srgbClr val="FF0000"/>
                </a:solidFill>
              </a:rPr>
              <a:t>do no harm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– Asserts that a health care professional should act in such a way that he or she does no harm</a:t>
            </a:r>
          </a:p>
          <a:p>
            <a:pPr marL="0" indent="0">
              <a:buNone/>
            </a:pPr>
            <a:r>
              <a:rPr lang="en-US" dirty="0"/>
              <a:t> Even if patient or client requests this.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4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18D520-6C61-3644-AB5D-1466E97E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/>
          <a:lstStyle/>
          <a:p>
            <a:r>
              <a:rPr lang="en-US" dirty="0"/>
              <a:t>Non-maleficence?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1F9E79-3EEF-D84D-9E0B-9E4108954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are a gynecologist and your patient request you to induce labor because you are going abroad &amp; she wants to be delivered by you. </a:t>
            </a:r>
          </a:p>
          <a:p>
            <a:r>
              <a:rPr lang="en-US" dirty="0"/>
              <a:t>You know artificial induction of labor increases chances of major Operation. What will you do?</a:t>
            </a:r>
          </a:p>
          <a:p>
            <a:endParaRPr lang="en-US" dirty="0"/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3713AD88-6099-8E40-9A82-CFBF650143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0" y="1828800"/>
            <a:ext cx="3949700" cy="4572000"/>
          </a:xfrm>
        </p:spPr>
      </p:pic>
    </p:spTree>
    <p:extLst>
      <p:ext uri="{BB962C8B-B14F-4D97-AF65-F5344CB8AC3E}">
        <p14:creationId xmlns:p14="http://schemas.microsoft.com/office/powerpoint/2010/main" val="116650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1A9B1C-D821-EB47-B302-109CD43C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04800"/>
            <a:ext cx="8229600" cy="1143000"/>
          </a:xfrm>
        </p:spPr>
        <p:txBody>
          <a:bodyPr/>
          <a:lstStyle/>
          <a:p>
            <a:r>
              <a:rPr lang="en-US" dirty="0"/>
              <a:t>What is Beneficence?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919787-A841-0B47-9D83-E74367E5F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Beneficence is an ethical principle that addresses the idea that a health care provider's </a:t>
            </a:r>
            <a:r>
              <a:rPr lang="en-US" sz="2800" b="1" dirty="0"/>
              <a:t>actions </a:t>
            </a:r>
            <a:r>
              <a:rPr lang="en-US" sz="2800" dirty="0"/>
              <a:t>should promote </a:t>
            </a:r>
            <a:r>
              <a:rPr lang="en-US" sz="2800" b="1" dirty="0"/>
              <a:t>good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FF8AD8"/>
                </a:solidFill>
              </a:rPr>
              <a:t>Doing </a:t>
            </a:r>
            <a:r>
              <a:rPr lang="en-US" sz="2800" b="1" dirty="0">
                <a:solidFill>
                  <a:srgbClr val="FF8AD8"/>
                </a:solidFill>
              </a:rPr>
              <a:t>good</a:t>
            </a:r>
            <a:r>
              <a:rPr lang="en-US" sz="2800" dirty="0">
                <a:solidFill>
                  <a:srgbClr val="FF8AD8"/>
                </a:solidFill>
              </a:rPr>
              <a:t> is </a:t>
            </a:r>
            <a:r>
              <a:rPr lang="en-US" sz="2800" b="1" dirty="0">
                <a:solidFill>
                  <a:srgbClr val="FF8AD8"/>
                </a:solidFill>
              </a:rPr>
              <a:t>thought</a:t>
            </a:r>
            <a:r>
              <a:rPr lang="en-US" sz="2800" dirty="0">
                <a:solidFill>
                  <a:srgbClr val="FF8AD8"/>
                </a:solidFill>
              </a:rPr>
              <a:t> of as doing what is best for the patient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.</a:t>
            </a:r>
          </a:p>
          <a:p>
            <a:r>
              <a:rPr lang="en-US" sz="2800" dirty="0"/>
              <a:t>Non-maleficence: involves the omission of harmful action </a:t>
            </a:r>
          </a:p>
          <a:p>
            <a:r>
              <a:rPr lang="en-US" sz="2800" dirty="0"/>
              <a:t> Beneficence: Active contribution towards the welfare of patients</a:t>
            </a:r>
          </a:p>
        </p:txBody>
      </p:sp>
    </p:spTree>
    <p:extLst>
      <p:ext uri="{BB962C8B-B14F-4D97-AF65-F5344CB8AC3E}">
        <p14:creationId xmlns:p14="http://schemas.microsoft.com/office/powerpoint/2010/main" val="292059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B54CF1-605D-CA4E-A434-BF12BE33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1477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What is Health maximization?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71965C-321D-1747-A37C-F3E81CB5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4920"/>
          </a:xfrm>
        </p:spPr>
        <p:txBody>
          <a:bodyPr/>
          <a:lstStyle/>
          <a:p>
            <a:r>
              <a:rPr lang="en-US" sz="2800" dirty="0"/>
              <a:t>Public health professionals have an obligation to maximize health in the populations for which they are responsible.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8290"/>
                </a:solidFill>
              </a:rPr>
              <a:t>In addition to benefit of an individual patient, we are responsible for the overall health care of our people. </a:t>
            </a:r>
          </a:p>
          <a:p>
            <a:endParaRPr lang="en-US" sz="2800" dirty="0"/>
          </a:p>
          <a:p>
            <a:r>
              <a:rPr lang="en-US" sz="2800" dirty="0"/>
              <a:t>The preventive medicine is for overall benefit of population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26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6E0E4B-6862-3A4C-B2ED-BF6C802A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85800"/>
            <a:ext cx="6737498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What is Efficiency?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E4A6EA-72F7-1E4C-874C-D834C929D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98" y="1905000"/>
            <a:ext cx="8229600" cy="5181600"/>
          </a:xfrm>
        </p:spPr>
        <p:txBody>
          <a:bodyPr>
            <a:noAutofit/>
          </a:bodyPr>
          <a:lstStyle/>
          <a:p>
            <a:r>
              <a:rPr lang="en-US" sz="3200" dirty="0"/>
              <a:t>It refers to effective and justified use of resources</a:t>
            </a:r>
          </a:p>
          <a:p>
            <a:r>
              <a:rPr lang="en-US" sz="3200" dirty="0">
                <a:solidFill>
                  <a:srgbClr val="FF8290"/>
                </a:solidFill>
              </a:rPr>
              <a:t>There will always be more health need than resources to deal with that need.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r>
              <a:rPr lang="en-US" sz="3200" dirty="0"/>
              <a:t>Literally all health care systems, worldwide lack adequate resources. </a:t>
            </a:r>
          </a:p>
        </p:txBody>
      </p:sp>
    </p:spTree>
    <p:extLst>
      <p:ext uri="{BB962C8B-B14F-4D97-AF65-F5344CB8AC3E}">
        <p14:creationId xmlns:p14="http://schemas.microsoft.com/office/powerpoint/2010/main" val="212714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9BC967-315B-754A-A326-A35A6043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8229600" cy="1143000"/>
          </a:xfrm>
        </p:spPr>
        <p:txBody>
          <a:bodyPr/>
          <a:lstStyle/>
          <a:p>
            <a:r>
              <a:rPr lang="en-US" dirty="0"/>
              <a:t>Efficiency?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BFDA10-BE22-8446-A146-F1CC07B17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505200" cy="4434840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Thus it is our  moral duty to use scarce health resources efficiently to treat maximum number of patients.</a:t>
            </a:r>
          </a:p>
          <a:p>
            <a:endParaRPr lang="en-US" dirty="0"/>
          </a:p>
        </p:txBody>
      </p:sp>
      <p:pic>
        <p:nvPicPr>
          <p:cNvPr id="6" name="Content Placeholder 5" descr="A person in a suit and tie&#10;&#10;Description automatically generated">
            <a:extLst>
              <a:ext uri="{FF2B5EF4-FFF2-40B4-BE49-F238E27FC236}">
                <a16:creationId xmlns="" xmlns:a16="http://schemas.microsoft.com/office/drawing/2014/main" id="{14531774-44DC-BA4B-AD70-D2BC15F692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02364"/>
            <a:ext cx="4800600" cy="4727036"/>
          </a:xfrm>
        </p:spPr>
      </p:pic>
    </p:spTree>
    <p:extLst>
      <p:ext uri="{BB962C8B-B14F-4D97-AF65-F5344CB8AC3E}">
        <p14:creationId xmlns:p14="http://schemas.microsoft.com/office/powerpoint/2010/main" val="36343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B2C020-DE2B-F146-B0FE-BC276002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81000"/>
            <a:ext cx="8229600" cy="1143000"/>
          </a:xfrm>
        </p:spPr>
        <p:txBody>
          <a:bodyPr/>
          <a:lstStyle/>
          <a:p>
            <a:r>
              <a:rPr lang="en-US" dirty="0"/>
              <a:t>Respect for autonomy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7B0250-E68D-5648-B475-AC9571E9F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Respect for the autonomy of the patient, who is being served by the health care professional, is very important. </a:t>
            </a:r>
          </a:p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There are some cases in which autonomy of an individual has to be restricted for wider public health goals</a:t>
            </a:r>
            <a:r>
              <a:rPr lang="en-US" sz="3200" dirty="0"/>
              <a:t>. For example,</a:t>
            </a:r>
            <a:r>
              <a:rPr lang="en-US" sz="3200" dirty="0">
                <a:solidFill>
                  <a:srgbClr val="FF0000"/>
                </a:solidFill>
              </a:rPr>
              <a:t> legislation banning smoking in public places</a:t>
            </a:r>
          </a:p>
        </p:txBody>
      </p:sp>
    </p:spTree>
    <p:extLst>
      <p:ext uri="{BB962C8B-B14F-4D97-AF65-F5344CB8AC3E}">
        <p14:creationId xmlns:p14="http://schemas.microsoft.com/office/powerpoint/2010/main" val="293254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6D33B7-6AE0-B34A-BD43-2D5D6812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67818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What is Justice in health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27567A-3A6D-C542-919E-32945AE47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0680"/>
            <a:ext cx="8686800" cy="5227320"/>
          </a:xfrm>
        </p:spPr>
        <p:txBody>
          <a:bodyPr>
            <a:normAutofit/>
          </a:bodyPr>
          <a:lstStyle/>
          <a:p>
            <a:r>
              <a:rPr lang="en-US" dirty="0"/>
              <a:t>Justice in health care demands equal opportunities for remaining healthy and receiving treatment. </a:t>
            </a:r>
          </a:p>
          <a:p>
            <a:r>
              <a:rPr lang="en-US" dirty="0"/>
              <a:t>This also includes a fair distribution of health outcomes in societies, which is often discussed in terms of public health as ‘health equity’. </a:t>
            </a:r>
          </a:p>
          <a:p>
            <a:r>
              <a:rPr lang="en-US" b="1" dirty="0">
                <a:solidFill>
                  <a:srgbClr val="FF8AD8"/>
                </a:solidFill>
              </a:rPr>
              <a:t>Health equity means</a:t>
            </a:r>
            <a:r>
              <a:rPr lang="en-US" dirty="0"/>
              <a:t> that everyone has a fair opportunity to live a long, </a:t>
            </a:r>
            <a:r>
              <a:rPr lang="en-US" b="1" dirty="0">
                <a:solidFill>
                  <a:srgbClr val="FF8AD8"/>
                </a:solidFill>
              </a:rPr>
              <a:t>healthy</a:t>
            </a:r>
            <a:r>
              <a:rPr lang="en-US" dirty="0"/>
              <a:t> life. </a:t>
            </a:r>
            <a:r>
              <a:rPr lang="en-US" dirty="0" smtClean="0"/>
              <a:t>(justice is long </a:t>
            </a:r>
            <a:r>
              <a:rPr lang="en-US" smtClean="0"/>
              <a:t>term equity)</a:t>
            </a:r>
            <a:endParaRPr lang="en-US" dirty="0"/>
          </a:p>
          <a:p>
            <a:r>
              <a:rPr lang="en-US" dirty="0"/>
              <a:t>It implies that </a:t>
            </a:r>
            <a:r>
              <a:rPr lang="en-US" b="1" dirty="0">
                <a:solidFill>
                  <a:srgbClr val="FF8AD8"/>
                </a:solidFill>
              </a:rPr>
              <a:t>health</a:t>
            </a:r>
            <a:r>
              <a:rPr lang="en-US" dirty="0"/>
              <a:t> should not be compromised or disadvantaged because of an individual or population group's race, ethnicity, gender, income, sexual orientation, neighborhood or other social condition.</a:t>
            </a:r>
          </a:p>
        </p:txBody>
      </p:sp>
    </p:spTree>
    <p:extLst>
      <p:ext uri="{BB962C8B-B14F-4D97-AF65-F5344CB8AC3E}">
        <p14:creationId xmlns:p14="http://schemas.microsoft.com/office/powerpoint/2010/main" val="2312519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DB0560-59B3-B343-9342-A2B96B8F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200F21C-9AD9-6945-B083-358C51E6C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458200" cy="6248399"/>
          </a:xfrm>
        </p:spPr>
      </p:pic>
    </p:spTree>
    <p:extLst>
      <p:ext uri="{BB962C8B-B14F-4D97-AF65-F5344CB8AC3E}">
        <p14:creationId xmlns:p14="http://schemas.microsoft.com/office/powerpoint/2010/main" val="172908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5B47B7-7AD1-0246-9831-C7AC42CB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812B7-3CAF-BF4E-9BC9-2C4CA71E96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demands that in weighing and balancing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Individual freedom </a:t>
            </a:r>
          </a:p>
          <a:p>
            <a:pPr marL="0" indent="0">
              <a:buNone/>
            </a:pPr>
            <a:r>
              <a:rPr lang="en-US" dirty="0"/>
              <a:t>Against </a:t>
            </a:r>
          </a:p>
          <a:p>
            <a:pPr marL="0" indent="0">
              <a:buNone/>
            </a:pPr>
            <a:r>
              <a:rPr lang="en-US" dirty="0">
                <a:solidFill>
                  <a:srgbClr val="FF8290"/>
                </a:solidFill>
              </a:rPr>
              <a:t>Wider social goods</a:t>
            </a:r>
            <a:r>
              <a:rPr lang="en-US" dirty="0"/>
              <a:t> considerations will be made in a proportionate way. </a:t>
            </a:r>
          </a:p>
          <a:p>
            <a:endParaRPr lang="en-US" dirty="0"/>
          </a:p>
        </p:txBody>
      </p:sp>
      <p:pic>
        <p:nvPicPr>
          <p:cNvPr id="6" name="Content Placeholder 5" descr="A picture containing sky, water, sitting&#10;&#10;Description automatically generated">
            <a:extLst>
              <a:ext uri="{FF2B5EF4-FFF2-40B4-BE49-F238E27FC236}">
                <a16:creationId xmlns="" xmlns:a16="http://schemas.microsoft.com/office/drawing/2014/main" id="{E21773A1-ACAD-AE4A-A858-E8ECA31A12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920085"/>
            <a:ext cx="3390900" cy="4307681"/>
          </a:xfrm>
        </p:spPr>
      </p:pic>
    </p:spTree>
    <p:extLst>
      <p:ext uri="{BB962C8B-B14F-4D97-AF65-F5344CB8AC3E}">
        <p14:creationId xmlns:p14="http://schemas.microsoft.com/office/powerpoint/2010/main" val="187131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2819400"/>
          </a:xfrm>
        </p:spPr>
        <p:txBody>
          <a:bodyPr>
            <a:normAutofit/>
          </a:bodyPr>
          <a:lstStyle/>
          <a:p>
            <a:pPr marL="0" algn="ctr"/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Medical Ethics and Desired Professional 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Behavior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7854696" cy="3048000"/>
          </a:xfrm>
        </p:spPr>
        <p:txBody>
          <a:bodyPr>
            <a:normAutofit fontScale="70000" lnSpcReduction="20000"/>
          </a:bodyPr>
          <a:lstStyle/>
          <a:p>
            <a:pPr marL="258366" indent="-258366" algn="ctr">
              <a:lnSpc>
                <a:spcPct val="130000"/>
              </a:lnSpc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sz="4000" b="1" dirty="0" smtClean="0"/>
              <a:t>Reproductive Module, Final year MBBS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Prepared by: Prof </a:t>
            </a:r>
            <a:r>
              <a:rPr lang="en-US" sz="4000" b="1" dirty="0" err="1" smtClean="0"/>
              <a:t>Lubna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Ejaz</a:t>
            </a:r>
            <a:endParaRPr lang="en-US" sz="4000" b="1" dirty="0" smtClean="0"/>
          </a:p>
          <a:p>
            <a:pPr marL="258366" indent="-258366" algn="ctr">
              <a:lnSpc>
                <a:spcPct val="130000"/>
              </a:lnSpc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sz="4000" b="1" dirty="0" smtClean="0"/>
              <a:t>Modified by</a:t>
            </a:r>
          </a:p>
          <a:p>
            <a:pPr marL="258366" indent="-258366" algn="ctr">
              <a:lnSpc>
                <a:spcPct val="130000"/>
              </a:lnSpc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altLang="en-US" sz="3200" b="1" dirty="0" err="1" smtClean="0">
                <a:latin typeface="Times New Roman" panose="02020603050405020304" pitchFamily="18" charset="0"/>
              </a:rPr>
              <a:t>Dr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Amara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Arooj</a:t>
            </a:r>
            <a:endParaRPr lang="en-US" altLang="en-US" sz="3200" b="1" dirty="0" smtClean="0">
              <a:latin typeface="Times New Roman" panose="02020603050405020304" pitchFamily="18" charset="0"/>
            </a:endParaRPr>
          </a:p>
          <a:p>
            <a:pPr marL="258366" indent="-258366" algn="ctr">
              <a:lnSpc>
                <a:spcPct val="130000"/>
              </a:lnSpc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altLang="en-US" sz="3200" b="1" dirty="0" smtClean="0">
                <a:latin typeface="Times New Roman" panose="02020603050405020304" pitchFamily="18" charset="0"/>
              </a:rPr>
              <a:t>Assistant Prof   </a:t>
            </a:r>
          </a:p>
          <a:p>
            <a:pPr marL="258366" indent="-258366" algn="ctr">
              <a:lnSpc>
                <a:spcPct val="130000"/>
              </a:lnSpc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altLang="en-US" sz="3200" b="1" dirty="0" smtClean="0">
                <a:latin typeface="Times New Roman" panose="02020603050405020304" pitchFamily="18" charset="0"/>
              </a:rPr>
              <a:t>OBGYN, RMU</a:t>
            </a:r>
          </a:p>
          <a:p>
            <a:pPr marL="258366" indent="-258366" algn="ctr">
              <a:lnSpc>
                <a:spcPct val="130000"/>
              </a:lnSpc>
              <a:spcBef>
                <a:spcPct val="0"/>
              </a:spcBef>
              <a:buClr>
                <a:schemeClr val="accent6"/>
              </a:buClr>
              <a:defRPr/>
            </a:pPr>
            <a:r>
              <a:rPr lang="en-US" altLang="en-US" sz="3200" b="1" dirty="0" smtClean="0">
                <a:latin typeface="Times New Roman" panose="02020603050405020304" pitchFamily="18" charset="0"/>
              </a:rPr>
              <a:t>Date: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10:9:24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A4828D-667C-6C4D-AE9E-854FF6F2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/>
          <a:lstStyle/>
          <a:p>
            <a:r>
              <a:rPr lang="en-US" dirty="0"/>
              <a:t>Proportionality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89F093-D863-C14D-AED5-B128C791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600200"/>
            <a:ext cx="8763000" cy="4389120"/>
          </a:xfrm>
        </p:spPr>
        <p:txBody>
          <a:bodyPr>
            <a:noAutofit/>
          </a:bodyPr>
          <a:lstStyle/>
          <a:p>
            <a:r>
              <a:rPr lang="en-US" sz="3200" dirty="0"/>
              <a:t>It forms the basis for reasoning in relation to problems of individual welfare versus collective benefit in public health.</a:t>
            </a:r>
          </a:p>
          <a:p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chief appeal of the proportionality principle is that it can provide a practical and reasonable way of resolving the </a:t>
            </a:r>
            <a:r>
              <a:rPr lang="en-US" sz="3200" dirty="0">
                <a:solidFill>
                  <a:srgbClr val="FF0000"/>
                </a:solidFill>
              </a:rPr>
              <a:t>conflict between individual rights and the common good </a:t>
            </a:r>
            <a:r>
              <a:rPr lang="en-US" sz="3200" dirty="0"/>
              <a:t>which often arises in public health ethics and policy</a:t>
            </a:r>
          </a:p>
        </p:txBody>
      </p:sp>
    </p:spTree>
    <p:extLst>
      <p:ext uri="{BB962C8B-B14F-4D97-AF65-F5344CB8AC3E}">
        <p14:creationId xmlns:p14="http://schemas.microsoft.com/office/powerpoint/2010/main" val="512235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C's of medical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Confidentiality</a:t>
            </a:r>
          </a:p>
          <a:p>
            <a:r>
              <a:rPr lang="en-US" sz="2800" b="1" dirty="0" smtClean="0"/>
              <a:t>Consent</a:t>
            </a:r>
          </a:p>
          <a:p>
            <a:r>
              <a:rPr lang="en-US" sz="2800" b="1" dirty="0" smtClean="0"/>
              <a:t>Capacity</a:t>
            </a:r>
          </a:p>
          <a:p>
            <a:pPr marL="0" indent="0">
              <a:buNone/>
            </a:pPr>
            <a:r>
              <a:rPr lang="en-US" sz="2400" dirty="0" smtClean="0"/>
              <a:t>         is ability of a person to make an informed and balanced decision. Ability to understand the information presented to them. </a:t>
            </a:r>
            <a:r>
              <a:rPr lang="en-US" sz="2400" dirty="0"/>
              <a:t>T</a:t>
            </a:r>
            <a:r>
              <a:rPr lang="en-US" sz="2400" dirty="0" smtClean="0"/>
              <a:t>he ability to weigh the pros and cons and come with reasonable decision.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5175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0"/>
            <a:ext cx="8603456" cy="1143000"/>
          </a:xfrm>
        </p:spPr>
        <p:txBody>
          <a:bodyPr>
            <a:normAutofit/>
          </a:bodyPr>
          <a:lstStyle/>
          <a:p>
            <a:pPr marL="0"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What is a good professional behavior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499" y="2209800"/>
            <a:ext cx="7239001" cy="3733800"/>
          </a:xfrm>
        </p:spPr>
        <p:txBody>
          <a:bodyPr>
            <a:normAutofit/>
          </a:bodyPr>
          <a:lstStyle/>
          <a:p>
            <a:pPr algn="l" rtl="1"/>
            <a:endParaRPr lang="en-US" sz="3200" dirty="0"/>
          </a:p>
          <a:p>
            <a:pPr algn="l" rtl="1">
              <a:lnSpc>
                <a:spcPct val="150000"/>
              </a:lnSpc>
            </a:pPr>
            <a:r>
              <a:rPr lang="en-US" sz="3200" dirty="0"/>
              <a:t>It refers to one’s actions/attitude being kept with the standards expected in a specific position/ situation.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740" y="1066800"/>
            <a:ext cx="8610600" cy="1104900"/>
          </a:xfrm>
        </p:spPr>
        <p:txBody>
          <a:bodyPr>
            <a:normAutofit fontScale="90000"/>
          </a:bodyPr>
          <a:lstStyle/>
          <a:p>
            <a:pPr marL="0"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Why should we adopt Good Professional behavior?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915400" cy="4114800"/>
          </a:xfrm>
        </p:spPr>
        <p:txBody>
          <a:bodyPr>
            <a:normAutofit/>
          </a:bodyPr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Decreases workplace difficulties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Enhances morale of other staff members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Improves patient care 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28" y="533400"/>
            <a:ext cx="84582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Unprofessional behaviors-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five categories: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379" y="2062655"/>
            <a:ext cx="5105400" cy="4648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Illegal or criminal acts</a:t>
            </a:r>
          </a:p>
          <a:p>
            <a:pPr marL="514350" indent="-514350" algn="l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Immoral acts</a:t>
            </a:r>
          </a:p>
          <a:p>
            <a:pPr algn="l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Business related acts</a:t>
            </a:r>
          </a:p>
          <a:p>
            <a:pPr marR="0" lvl="0" algn="l">
              <a:buClr>
                <a:srgbClr val="0BD0D9"/>
              </a:buClr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lvl="0" algn="l">
              <a:buClr>
                <a:srgbClr val="0BD0D9"/>
              </a:buClr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Violation of medical practices</a:t>
            </a:r>
          </a:p>
          <a:p>
            <a:pPr marL="457200" marR="0" lvl="0" indent="-457200" algn="l">
              <a:buClr>
                <a:srgbClr val="0BD0D9"/>
              </a:buClr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lvl="0" algn="l">
              <a:buClr>
                <a:srgbClr val="0BD0D9"/>
              </a:buClr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Plagiarism</a:t>
            </a:r>
          </a:p>
          <a:p>
            <a:pPr marL="514350" marR="0" lvl="0" indent="-514350" algn="l">
              <a:buClr>
                <a:srgbClr val="0BD0D9"/>
              </a:buClr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/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638800" y="2057400"/>
            <a:ext cx="3505200" cy="4648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C5C508-4B46-094C-A70A-A0060930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71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is the category of  unprofessional behavior in following case?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And what is the expected punishment?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7F9D0A-2B30-1C47-B0DC-3F51F1A15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514600"/>
            <a:ext cx="8763000" cy="4724400"/>
          </a:xfrm>
        </p:spPr>
        <p:txBody>
          <a:bodyPr/>
          <a:lstStyle/>
          <a:p>
            <a:r>
              <a:rPr lang="en-US" sz="2800" dirty="0"/>
              <a:t> Dr. </a:t>
            </a:r>
            <a:r>
              <a:rPr lang="en-US" sz="2800" dirty="0" err="1"/>
              <a:t>Rednam</a:t>
            </a:r>
            <a:r>
              <a:rPr lang="en-US" sz="2800" dirty="0"/>
              <a:t> was the lead partner in a group of eye clinics across greater St. Louis. </a:t>
            </a:r>
          </a:p>
          <a:p>
            <a:r>
              <a:rPr lang="en-US" sz="2800"/>
              <a:t>He </a:t>
            </a:r>
            <a:r>
              <a:rPr lang="en-US" sz="2800" dirty="0"/>
              <a:t>was punished at age of 61 years because an audit revealed that he was billing Medicare insurance for expensive drugs, but injecting cheaper, still-experimental drugs into his patients' eyes.</a:t>
            </a:r>
          </a:p>
          <a:p>
            <a:r>
              <a:rPr lang="en-US" sz="2800" dirty="0"/>
              <a:t>He also would sometimes split a single-use vial among multiple patients, billing each of them for a full dose.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00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C3449E-E2D2-3E45-9CB8-BB540F38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It is 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Illegal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F46854-558F-2D47-9D5A-D81CA4A4D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848600" cy="4434840"/>
          </a:xfrm>
        </p:spPr>
        <p:txBody>
          <a:bodyPr>
            <a:normAutofit/>
          </a:bodyPr>
          <a:lstStyle/>
          <a:p>
            <a:r>
              <a:rPr lang="en-US" sz="3200" dirty="0"/>
              <a:t>Dr. </a:t>
            </a:r>
            <a:r>
              <a:rPr lang="en-US" sz="3200" dirty="0" err="1"/>
              <a:t>Rednam</a:t>
            </a:r>
            <a:r>
              <a:rPr lang="en-US" sz="3200" dirty="0"/>
              <a:t> was sentenced to six months in prison and four months of home confinement, and fined $30,000. He agreed to repay $304,000 to Medicare and $65,000 to Medicare contractors.</a:t>
            </a:r>
          </a:p>
          <a:p>
            <a:endParaRPr lang="en-US" sz="3200" dirty="0"/>
          </a:p>
          <a:p>
            <a:r>
              <a:rPr lang="en-US" sz="3200" dirty="0"/>
              <a:t>His license was cancelled for 7 years.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B5102D6-EC1E-1E49-85E9-9604A15FA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8400" y="1600200"/>
            <a:ext cx="914400" cy="443484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05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60ED32-C57C-A64F-93C2-A341FF27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erson standing in front of a window&#10;&#10;Description automatically generated">
            <a:extLst>
              <a:ext uri="{FF2B5EF4-FFF2-40B4-BE49-F238E27FC236}">
                <a16:creationId xmlns="" xmlns:a16="http://schemas.microsoft.com/office/drawing/2014/main" id="{332949F3-0626-2D40-BB8D-2C611AE485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572000" cy="6248400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57995B-EEAF-BD4A-8E55-AF710071A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838200"/>
            <a:ext cx="3048000" cy="4434840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physician may be disciplined and </a:t>
            </a:r>
            <a:r>
              <a:rPr lang="en-US" sz="3200" b="1" dirty="0">
                <a:solidFill>
                  <a:srgbClr val="C00000"/>
                </a:solidFill>
              </a:rPr>
              <a:t>lose his medical license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the fact that he was convicted for a crime or offense.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32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685800"/>
            <a:ext cx="8610600" cy="762000"/>
          </a:xfrm>
        </p:spPr>
        <p:txBody>
          <a:bodyPr>
            <a:normAutofit/>
          </a:bodyPr>
          <a:lstStyle/>
          <a:p>
            <a:pPr marL="0" algn="ctr"/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 Immoral 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686800" cy="5105400"/>
          </a:xfrm>
        </p:spPr>
        <p:txBody>
          <a:bodyPr>
            <a:noAutofit/>
          </a:bodyPr>
          <a:lstStyle/>
          <a:p>
            <a:pPr lvl="1" algn="l">
              <a:buClr>
                <a:srgbClr val="FFFF00"/>
              </a:buClr>
            </a:pPr>
            <a:r>
              <a:rPr lang="en-US" sz="3200" b="1" dirty="0">
                <a:solidFill>
                  <a:srgbClr val="C00000"/>
                </a:solidFill>
              </a:rPr>
              <a:t>Physicians should not take advantage of the doctor-patient relationship</a:t>
            </a:r>
          </a:p>
          <a:p>
            <a:pPr lvl="1" algn="l">
              <a:buClr>
                <a:srgbClr val="FFFF00"/>
              </a:buClr>
            </a:pPr>
            <a:endParaRPr lang="en-US" sz="3200" dirty="0"/>
          </a:p>
          <a:p>
            <a:pPr lvl="1" algn="l"/>
            <a:r>
              <a:rPr lang="en-US" sz="3200" b="1" dirty="0">
                <a:solidFill>
                  <a:srgbClr val="FF8AD8"/>
                </a:solidFill>
              </a:rPr>
              <a:t>Because:</a:t>
            </a:r>
            <a:r>
              <a:rPr lang="en-US" sz="3200" dirty="0">
                <a:solidFill>
                  <a:srgbClr val="FF8AD8"/>
                </a:solidFill>
              </a:rPr>
              <a:t> </a:t>
            </a:r>
          </a:p>
          <a:p>
            <a:pPr marL="914400" lvl="1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Some patients are particularly vulnerable</a:t>
            </a:r>
          </a:p>
          <a:p>
            <a:pPr marL="914400" lvl="1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Trust in the profession will be undermined</a:t>
            </a:r>
          </a:p>
          <a:p>
            <a:pPr marL="914400" lvl="1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The patient's medical care may be compromised </a:t>
            </a:r>
          </a:p>
          <a:p>
            <a:pPr lvl="1" algn="l">
              <a:buFont typeface="Wingdings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489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672" y="533400"/>
            <a:ext cx="8298656" cy="823911"/>
          </a:xfrm>
        </p:spPr>
        <p:txBody>
          <a:bodyPr>
            <a:noAutofit/>
          </a:bodyPr>
          <a:lstStyle/>
          <a:p>
            <a:pPr marL="0" algn="ctr"/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3. Business related 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340328" cy="5181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rgbClr val="FF8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acts are related to the business operations</a:t>
            </a:r>
          </a:p>
          <a:p>
            <a:pPr algn="l"/>
            <a:r>
              <a:rPr lang="en-US" sz="2800" b="1" dirty="0">
                <a:solidFill>
                  <a:srgbClr val="FF8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may or may not directly effect the quality of patient care 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 or renew medicine practicing license by bribery, fraud or misrepresentation by using misleading, inaccurate or incomplete statements.</a:t>
            </a:r>
          </a:p>
          <a:p>
            <a:pPr marL="914400" lvl="1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Aiding or advising, either directly or indirectly, any unlicensed person to engage in the practice of medicine 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BC9DB14-1B1E-946A-17FF-884BA1B2362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38200"/>
            <a:ext cx="8966200" cy="54684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 UMAR’s MODEL OF INTEGRATED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4F500807-2B14-15E4-9098-4876DECB01C6}"/>
              </a:ext>
            </a:extLst>
          </p:cNvPr>
          <p:cNvPicPr>
            <a:picLocks noChangeAspect="1" noEditPoint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054600" cy="47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610600" cy="990600"/>
          </a:xfrm>
        </p:spPr>
        <p:txBody>
          <a:bodyPr>
            <a:normAutofit/>
          </a:bodyPr>
          <a:lstStyle/>
          <a:p>
            <a:pPr marL="0"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3.  Business related 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915400" cy="4876800"/>
          </a:xfrm>
        </p:spPr>
        <p:txBody>
          <a:bodyPr>
            <a:normAutofit lnSpcReduction="10000"/>
          </a:bodyPr>
          <a:lstStyle/>
          <a:p>
            <a:pPr algn="l">
              <a:buClr>
                <a:srgbClr val="FFFF00"/>
              </a:buClr>
              <a:buFont typeface="Wingdings" pitchFamily="2" charset="2"/>
              <a:buChar char="q"/>
            </a:pPr>
            <a:endParaRPr lang="en-US" sz="3200" dirty="0"/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Receive compensation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8290"/>
                </a:solidFill>
              </a:rPr>
              <a:t>in the form of  commission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Charge for </a:t>
            </a:r>
            <a:r>
              <a:rPr lang="en-US" sz="3200" dirty="0">
                <a:solidFill>
                  <a:srgbClr val="FF8290"/>
                </a:solidFill>
              </a:rPr>
              <a:t>visits</a:t>
            </a:r>
            <a:r>
              <a:rPr lang="en-US" sz="3200" dirty="0"/>
              <a:t>, which did not occur, or </a:t>
            </a:r>
            <a:r>
              <a:rPr lang="en-US" sz="3200" dirty="0">
                <a:solidFill>
                  <a:srgbClr val="FF8290"/>
                </a:solidFill>
              </a:rPr>
              <a:t>services</a:t>
            </a:r>
            <a:r>
              <a:rPr lang="en-US" sz="3200" dirty="0"/>
              <a:t> not rendered</a:t>
            </a:r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False or misleading MEDICAL </a:t>
            </a:r>
            <a:r>
              <a:rPr lang="en-US" sz="3200" dirty="0">
                <a:solidFill>
                  <a:srgbClr val="FF8290"/>
                </a:solidFill>
              </a:rPr>
              <a:t>advertising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Practicing or attempting to practice medicine under </a:t>
            </a:r>
            <a:r>
              <a:rPr lang="en-US" sz="3200" dirty="0">
                <a:solidFill>
                  <a:srgbClr val="FF8290"/>
                </a:solidFill>
              </a:rPr>
              <a:t>another name</a:t>
            </a:r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610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3.  Business related acts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305800" cy="4953000"/>
          </a:xfrm>
        </p:spPr>
        <p:txBody>
          <a:bodyPr>
            <a:normAutofit lnSpcReduction="10000"/>
          </a:bodyPr>
          <a:lstStyle/>
          <a:p>
            <a:pPr algn="l">
              <a:buClr>
                <a:srgbClr val="FFFF00"/>
              </a:buClr>
              <a:buFont typeface="Wingdings" pitchFamily="2" charset="2"/>
              <a:buChar char="q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8290"/>
                </a:solidFill>
              </a:rPr>
              <a:t>Referring a patient </a:t>
            </a:r>
            <a:r>
              <a:rPr lang="en-US" sz="3200" dirty="0"/>
              <a:t>to a health facility, medical laboratory or commercial establishment in </a:t>
            </a:r>
            <a:r>
              <a:rPr lang="en-US" sz="3200" dirty="0">
                <a:solidFill>
                  <a:srgbClr val="FF8AD8"/>
                </a:solidFill>
              </a:rPr>
              <a:t>which the doctor has a financial interest. This is Conflict of interest, he will advise test not only for patient but also for his benefit.</a:t>
            </a:r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Attempting to retain or obtain a patient, or </a:t>
            </a:r>
            <a:r>
              <a:rPr lang="en-US" sz="3200" dirty="0">
                <a:solidFill>
                  <a:srgbClr val="FFFF00"/>
                </a:solidFill>
              </a:rPr>
              <a:t>discourage a second opinion</a:t>
            </a:r>
            <a:r>
              <a:rPr lang="en-US" sz="3200" dirty="0"/>
              <a:t>, through the use of deception.  </a:t>
            </a:r>
          </a:p>
          <a:p>
            <a:pPr algn="l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458200" cy="2286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4.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Violation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medical practices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solidFill>
                  <a:srgbClr val="FF8AD8"/>
                </a:solidFill>
                <a:effectLst/>
              </a:rPr>
              <a:t>3 categories of misconduct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81000" y="2286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51648" cy="8382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Quality of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8229600" cy="5105400"/>
          </a:xfrm>
        </p:spPr>
        <p:txBody>
          <a:bodyPr>
            <a:normAutofit/>
          </a:bodyPr>
          <a:lstStyle/>
          <a:p>
            <a:pPr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Is an act by a health care provider in which the </a:t>
            </a:r>
            <a:r>
              <a:rPr lang="en-US" sz="3200" dirty="0">
                <a:solidFill>
                  <a:srgbClr val="FF8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provided falls below the accepted standard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practice in the medical community and causes injury or death.</a:t>
            </a:r>
          </a:p>
          <a:p>
            <a:pPr algn="l">
              <a:buClr>
                <a:srgbClr val="FFFF00"/>
              </a:buClr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Standards and regulations for medical malpractice </a:t>
            </a:r>
            <a:r>
              <a:rPr lang="en-US" sz="3200" u="sng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vary from country to country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local jurisdiction.</a:t>
            </a:r>
          </a:p>
          <a:p>
            <a:pPr algn="l">
              <a:buClr>
                <a:srgbClr val="FFFF00"/>
              </a:buClr>
            </a:pPr>
            <a:r>
              <a:rPr lang="en-US" sz="3200" dirty="0"/>
              <a:t>	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5690" y="76200"/>
            <a:ext cx="908882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Negligent practices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1"/>
            <a:ext cx="8839200" cy="4953000"/>
          </a:xfrm>
        </p:spPr>
        <p:txBody>
          <a:bodyPr>
            <a:noAutofit/>
          </a:bodyPr>
          <a:lstStyle/>
          <a:p>
            <a:pPr algn="ctr">
              <a:lnSpc>
                <a:spcPct val="160000"/>
              </a:lnSpc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deals with the way, a doctor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performs duties and involves a failure to act competently and responsibly.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Failure to </a:t>
            </a:r>
            <a:r>
              <a:rPr lang="en-US" sz="3200" dirty="0">
                <a:solidFill>
                  <a:srgbClr val="FF8AD8"/>
                </a:solidFill>
              </a:rPr>
              <a:t>maintain patient records </a:t>
            </a:r>
          </a:p>
          <a:p>
            <a:pPr marL="914400" lvl="1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8AD8"/>
                </a:solidFill>
              </a:rPr>
              <a:t>Altering </a:t>
            </a:r>
            <a:r>
              <a:rPr lang="en-US" sz="3200" dirty="0"/>
              <a:t>medical records </a:t>
            </a:r>
          </a:p>
          <a:p>
            <a:pPr marL="914400" lvl="1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Failure</a:t>
            </a:r>
            <a:r>
              <a:rPr lang="en-US" sz="3200" dirty="0">
                <a:solidFill>
                  <a:srgbClr val="FF8AD8"/>
                </a:solidFill>
              </a:rPr>
              <a:t> </a:t>
            </a:r>
            <a:r>
              <a:rPr lang="en-US" sz="3200" dirty="0"/>
              <a:t>to make medical records </a:t>
            </a:r>
            <a:r>
              <a:rPr lang="en-US" sz="3200" dirty="0">
                <a:solidFill>
                  <a:srgbClr val="FF8AD8"/>
                </a:solidFill>
              </a:rPr>
              <a:t>available for </a:t>
            </a:r>
            <a:r>
              <a:rPr lang="en-US" sz="3200" dirty="0" smtClean="0">
                <a:solidFill>
                  <a:srgbClr val="FF8AD8"/>
                </a:solidFill>
              </a:rPr>
              <a:t>inspection</a:t>
            </a:r>
          </a:p>
          <a:p>
            <a:pPr lvl="1" algn="l">
              <a:buClr>
                <a:srgbClr val="FFFF00"/>
              </a:buClr>
            </a:pPr>
            <a:r>
              <a:rPr lang="en-US" sz="3200" dirty="0" smtClean="0">
                <a:solidFill>
                  <a:srgbClr val="FFC000"/>
                </a:solidFill>
              </a:rPr>
              <a:t>Error: They are not foreseeable and occur without</a:t>
            </a:r>
          </a:p>
          <a:p>
            <a:pPr lvl="1" algn="l">
              <a:buClr>
                <a:srgbClr val="FFFF00"/>
              </a:buClr>
            </a:pPr>
            <a:r>
              <a:rPr lang="en-US" sz="3200" dirty="0" smtClean="0">
                <a:solidFill>
                  <a:srgbClr val="FFC000"/>
                </a:solidFill>
              </a:rPr>
              <a:t>Malicious intent.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16984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Negligent practices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(example)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algn="ctr"/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vista\Pictures\surgical mist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4" y="2270975"/>
            <a:ext cx="3810000" cy="4038600"/>
          </a:xfrm>
          <a:prstGeom prst="rect">
            <a:avLst/>
          </a:prstGeom>
          <a:noFill/>
        </p:spPr>
      </p:pic>
      <p:pic>
        <p:nvPicPr>
          <p:cNvPr id="2051" name="Picture 3" descr="C:\Users\vista\Pictures\retained-blade-tip-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43071"/>
            <a:ext cx="4495800" cy="4038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324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Reference:           http://www.turkewitzlaw.com/surgical-mistakes.htm</a:t>
            </a: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851648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Negligent practices: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229600" cy="51816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In order to prove negligence it must prove four elements: </a:t>
            </a:r>
          </a:p>
          <a:p>
            <a:pPr marL="514350" indent="-51435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A </a:t>
            </a:r>
            <a:r>
              <a:rPr lang="en-US" sz="3200" dirty="0">
                <a:solidFill>
                  <a:schemeClr val="tx1"/>
                </a:solidFill>
              </a:rPr>
              <a:t>duty of care was owed by the physician. </a:t>
            </a:r>
          </a:p>
          <a:p>
            <a:pPr marL="514350" indent="-51435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</a:t>
            </a:r>
            <a:r>
              <a:rPr lang="en-US" sz="3200" dirty="0">
                <a:solidFill>
                  <a:schemeClr val="tx1"/>
                </a:solidFill>
              </a:rPr>
              <a:t>he physician violated the applicable standard of care.</a:t>
            </a:r>
          </a:p>
          <a:p>
            <a:pPr marL="514350" indent="-51435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</a:t>
            </a:r>
            <a:r>
              <a:rPr lang="en-US" sz="3200" dirty="0">
                <a:solidFill>
                  <a:schemeClr val="tx1"/>
                </a:solidFill>
              </a:rPr>
              <a:t>he patient suffered a </a:t>
            </a:r>
            <a:r>
              <a:rPr lang="en-US" sz="3200" dirty="0">
                <a:solidFill>
                  <a:srgbClr val="FFC000"/>
                </a:solidFill>
              </a:rPr>
              <a:t>COMPENSABLE INJURY.</a:t>
            </a:r>
          </a:p>
          <a:p>
            <a:pPr marL="514350" indent="-51435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injury was caused by the substandard conduct.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5928"/>
            <a:ext cx="8534400" cy="990600"/>
          </a:xfrm>
        </p:spPr>
        <p:txBody>
          <a:bodyPr>
            <a:normAutofit/>
          </a:bodyPr>
          <a:lstStyle/>
          <a:p>
            <a:pPr marL="0"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Administrative errors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305800" cy="4042272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rgbClr val="FF8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Physician’s Failure to report about any person who is:</a:t>
            </a:r>
          </a:p>
          <a:p>
            <a:pPr lvl="1"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Violating the law </a:t>
            </a:r>
          </a:p>
          <a:p>
            <a:pPr lvl="1"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Violating the code of professional conduct</a:t>
            </a:r>
          </a:p>
          <a:p>
            <a:pPr lvl="1"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Impaired or disruptive </a:t>
            </a: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5928"/>
            <a:ext cx="8534400" cy="990600"/>
          </a:xfrm>
        </p:spPr>
        <p:txBody>
          <a:bodyPr>
            <a:normAutofit/>
          </a:bodyPr>
          <a:lstStyle/>
          <a:p>
            <a:pPr marL="0" algn="ctr"/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5:Plagiarism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610600" cy="4042272"/>
          </a:xfrm>
        </p:spPr>
        <p:txBody>
          <a:bodyPr>
            <a:normAutofit/>
          </a:bodyPr>
          <a:lstStyle/>
          <a:p>
            <a:pPr algn="l"/>
            <a:r>
              <a:rPr lang="en-US" sz="3500" dirty="0" err="1" smtClean="0">
                <a:solidFill>
                  <a:srgbClr val="FF8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Unetical</a:t>
            </a:r>
            <a:r>
              <a:rPr lang="en-US" sz="3500" dirty="0" smtClean="0">
                <a:solidFill>
                  <a:srgbClr val="FF8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dishonest act whereby an individual :</a:t>
            </a:r>
            <a:endParaRPr lang="en-US" sz="3500" dirty="0">
              <a:solidFill>
                <a:srgbClr val="FF8A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work of another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 literacy theft</a:t>
            </a:r>
          </a:p>
          <a:p>
            <a:pPr lvl="1"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work as an original idea without crediting the source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312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BIOETHICS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5E786C-5138-5D4A-B6C1-E222D7F2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By the end of this session, you will be able to discuss: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B35C94-E699-0B4E-9C6D-608652CA9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sz="3200" dirty="0"/>
              <a:t>Stern model of professionalism</a:t>
            </a:r>
          </a:p>
          <a:p>
            <a:r>
              <a:rPr lang="en-US" sz="3200" dirty="0"/>
              <a:t>  Principles that govern ethical decision making to the major ethical dilemmas in medicine (beneficence, non-maleficence, efficiency, autonomy, probity, health maximization, justice and proportionality) </a:t>
            </a:r>
          </a:p>
          <a:p>
            <a:r>
              <a:rPr lang="en-US" sz="3200" dirty="0"/>
              <a:t>How Unprofessional Behaviors compromise Altruism, Honesty, Respect and integrity in various clinical interactions. 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18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"/>
            <a:ext cx="7467600" cy="6400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BIOETHICS </a:t>
            </a:r>
          </a:p>
          <a:p>
            <a:pPr algn="ctr">
              <a:lnSpc>
                <a:spcPct val="150000"/>
              </a:lnSpc>
            </a:pP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patients, visitors and healthcare team members are considered to be the most effective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surveillance tools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detecting unprofessional behavior. </a:t>
            </a:r>
          </a:p>
        </p:txBody>
      </p:sp>
    </p:spTree>
    <p:extLst>
      <p:ext uri="{BB962C8B-B14F-4D97-AF65-F5344CB8AC3E}">
        <p14:creationId xmlns:p14="http://schemas.microsoft.com/office/powerpoint/2010/main" val="660849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Family Medicine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1143000"/>
          </a:xfrm>
        </p:spPr>
        <p:txBody>
          <a:bodyPr/>
          <a:lstStyle/>
          <a:p>
            <a:r>
              <a:rPr lang="en-US" dirty="0" smtClean="0"/>
              <a:t>Family Medicine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20000" cy="3474720"/>
          </a:xfrm>
        </p:spPr>
        <p:txBody>
          <a:bodyPr/>
          <a:lstStyle/>
          <a:p>
            <a:r>
              <a:rPr lang="en-US" dirty="0" smtClean="0"/>
              <a:t>Professionalism or medical ethics is the foundation for  patient care .</a:t>
            </a:r>
          </a:p>
          <a:p>
            <a:r>
              <a:rPr lang="en-US" dirty="0" smtClean="0"/>
              <a:t>Professionalism is the core to sustain trust between health care provider and community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RESEARCH 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82000" cy="762000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smtClean="0"/>
              <a:t>esearch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8613648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Unprofessional Behavior among Medical Students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http://www.nejm.org/doi/full/10.1056/NEJMc060089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Unprofessional physicians </a:t>
            </a:r>
            <a:r>
              <a:rPr lang="en-US" dirty="0">
                <a:hlinkClick r:id="rId3"/>
              </a:rPr>
              <a:t>http://www.ncbi.nlm.nih.gov/pmc/articles/PMC1237990/pdf/westjmed00257-0121.pdf</a:t>
            </a:r>
            <a:endParaRPr lang="en-US" dirty="0"/>
          </a:p>
          <a:p>
            <a:endParaRPr lang="en-US" dirty="0"/>
          </a:p>
          <a:p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Unprofessional or Disruptive Conduct by Physicians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http://macmedlaw.hubpages.com/hub/Unprofessional-or-Disruptive-Conduct-by-Physicians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The 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Unprofessional Student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 Objectives Professionalism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>
                <a:solidFill>
                  <a:srgbClr val="FFFF00"/>
                </a:solidFill>
              </a:rPr>
              <a:t>web1.aapa.org/10ACSyllabi/1509</a:t>
            </a:r>
            <a:r>
              <a:rPr lang="en-US" b="1" i="1" dirty="0">
                <a:solidFill>
                  <a:srgbClr val="FFFF00"/>
                </a:solidFill>
              </a:rPr>
              <a:t>UnprofessionalStudent</a:t>
            </a:r>
            <a:r>
              <a:rPr lang="en-US" i="1" dirty="0">
                <a:solidFill>
                  <a:srgbClr val="FFFF00"/>
                </a:solidFill>
              </a:rPr>
              <a:t>.pdf</a:t>
            </a:r>
          </a:p>
          <a:p>
            <a:endParaRPr lang="en-US" i="1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742" t="32975" r="9677" b="32616"/>
          <a:stretch>
            <a:fillRect/>
          </a:stretch>
        </p:blipFill>
        <p:spPr bwMode="auto">
          <a:xfrm>
            <a:off x="381000" y="1219200"/>
            <a:ext cx="655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8333" t="18519" r="24167" b="51111"/>
          <a:stretch>
            <a:fillRect/>
          </a:stretch>
        </p:blipFill>
        <p:spPr bwMode="auto">
          <a:xfrm>
            <a:off x="381000" y="3429000"/>
            <a:ext cx="655320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839200" cy="38862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6000" dirty="0">
                <a:solidFill>
                  <a:schemeClr val="tx1"/>
                </a:solidFill>
                <a:effectLst/>
              </a:rPr>
              <a:t>Who else </a:t>
            </a:r>
            <a:r>
              <a:rPr lang="en-US" sz="6000" dirty="0">
                <a:solidFill>
                  <a:srgbClr val="FFFF00"/>
                </a:solidFill>
                <a:effectLst/>
              </a:rPr>
              <a:t>hears </a:t>
            </a:r>
            <a:r>
              <a:rPr lang="en-US" sz="6000" dirty="0">
                <a:solidFill>
                  <a:schemeClr val="tx1"/>
                </a:solidFill>
                <a:effectLst/>
              </a:rPr>
              <a:t>and </a:t>
            </a:r>
            <a:r>
              <a:rPr lang="en-US" sz="6000" dirty="0">
                <a:solidFill>
                  <a:srgbClr val="FFFF00"/>
                </a:solidFill>
                <a:effectLst/>
              </a:rPr>
              <a:t>watches</a:t>
            </a:r>
            <a:r>
              <a:rPr lang="en-US" sz="6000" dirty="0">
                <a:solidFill>
                  <a:schemeClr val="tx1"/>
                </a:solidFill>
                <a:effectLst/>
              </a:rPr>
              <a:t> us </a:t>
            </a:r>
          </a:p>
        </p:txBody>
      </p:sp>
    </p:spTree>
    <p:extLst>
      <p:ext uri="{BB962C8B-B14F-4D97-AF65-F5344CB8AC3E}">
        <p14:creationId xmlns:p14="http://schemas.microsoft.com/office/powerpoint/2010/main" val="397660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52600" y="221677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D56F17"/>
                </a:solidFill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dirty="0"/>
              <a:t>                                </a:t>
            </a:r>
          </a:p>
          <a:p>
            <a:endParaRPr lang="en-US" sz="6000" dirty="0"/>
          </a:p>
          <a:p>
            <a:endParaRPr lang="en-US" sz="6000" dirty="0"/>
          </a:p>
          <a:p>
            <a:pPr lvl="8">
              <a:buNone/>
            </a:pPr>
            <a:r>
              <a:rPr lang="en-US" sz="4600" dirty="0"/>
              <a:t>            </a:t>
            </a:r>
            <a:r>
              <a:rPr lang="en-US" dirty="0"/>
              <a:t> </a:t>
            </a:r>
          </a:p>
        </p:txBody>
      </p:sp>
      <p:pic>
        <p:nvPicPr>
          <p:cNvPr id="4" name="Content Placeholder 4" descr="A bouquet of flowers&#10;&#10;Description automatically generated">
            <a:extLst>
              <a:ext uri="{FF2B5EF4-FFF2-40B4-BE49-F238E27FC236}">
                <a16:creationId xmlns="" xmlns:a16="http://schemas.microsoft.com/office/drawing/2014/main" id="{4FA884FB-170E-9549-8B34-F5DAC96E6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57" y="1910117"/>
            <a:ext cx="5872039" cy="4389437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229600" cy="1143000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DE5E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subject  60%</a:t>
            </a:r>
            <a:endParaRPr lang="en-US" b="1" i="1" dirty="0">
              <a:solidFill>
                <a:srgbClr val="DE5E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 What is Stern model of Professionalism?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" y="1752600"/>
            <a:ext cx="850392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sz="2400" i="1" dirty="0" smtClean="0"/>
              <a:t>   </a:t>
            </a:r>
            <a:r>
              <a:rPr lang="en-US" altLang="en-US" sz="2400" b="1" dirty="0" smtClean="0"/>
              <a:t>The </a:t>
            </a:r>
            <a:r>
              <a:rPr lang="en-US" altLang="en-US" sz="2400" b="1" dirty="0" err="1" smtClean="0"/>
              <a:t>cometence</a:t>
            </a:r>
            <a:r>
              <a:rPr lang="en-US" altLang="en-US" sz="2400" b="1" dirty="0" smtClean="0"/>
              <a:t> or skill expected of a profession</a:t>
            </a:r>
          </a:p>
          <a:p>
            <a:pPr algn="l" rtl="0">
              <a:buNone/>
            </a:pPr>
            <a:r>
              <a:rPr lang="en-US" altLang="en-US" sz="2400" i="1" dirty="0" smtClean="0"/>
              <a:t> </a:t>
            </a:r>
            <a:r>
              <a:rPr lang="en-US" altLang="en-US" sz="2400" dirty="0"/>
              <a:t>Professionalism is demonstrated though a </a:t>
            </a:r>
            <a:r>
              <a:rPr lang="en-US" altLang="en-US" sz="2400" b="1" dirty="0">
                <a:solidFill>
                  <a:schemeClr val="accent1"/>
                </a:solidFill>
              </a:rPr>
              <a:t>foundation</a:t>
            </a:r>
            <a:r>
              <a:rPr lang="en-US" altLang="en-US" sz="2400" b="1" dirty="0"/>
              <a:t> </a:t>
            </a:r>
            <a:r>
              <a:rPr lang="en-US" altLang="en-US" sz="2400" dirty="0"/>
              <a:t>of: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2400" dirty="0"/>
              <a:t>         </a:t>
            </a:r>
            <a:r>
              <a:rPr lang="en-US" altLang="en-US" sz="2400" dirty="0" smtClean="0">
                <a:solidFill>
                  <a:schemeClr val="accent1"/>
                </a:solidFill>
              </a:rPr>
              <a:t>Clinical </a:t>
            </a:r>
            <a:r>
              <a:rPr lang="en-US" altLang="en-US" sz="2400" dirty="0">
                <a:solidFill>
                  <a:schemeClr val="accent1"/>
                </a:solidFill>
              </a:rPr>
              <a:t>competence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</a:rPr>
              <a:t>         Communication skills 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</a:rPr>
              <a:t>         Ethical &amp; legal understanding</a:t>
            </a:r>
          </a:p>
          <a:p>
            <a:pPr algn="l" rtl="0"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 algn="l" rtl="0">
              <a:buNone/>
            </a:pPr>
            <a:r>
              <a:rPr lang="en-US" altLang="en-US" sz="2400" b="1" dirty="0">
                <a:solidFill>
                  <a:srgbClr val="0070C0"/>
                </a:solidFill>
              </a:rPr>
              <a:t>P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rinciples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of professionalism: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2400" b="1" dirty="0"/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Excellence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 Humanism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Accountability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Altruism</a:t>
            </a:r>
            <a:endParaRPr lang="ar-S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457200" y="81997"/>
            <a:ext cx="8382000" cy="6477000"/>
            <a:chOff x="1800" y="1440"/>
            <a:chExt cx="8640" cy="6120"/>
          </a:xfrm>
        </p:grpSpPr>
        <p:sp>
          <p:nvSpPr>
            <p:cNvPr id="29701" name="AutoShape 3"/>
            <p:cNvSpPr>
              <a:spLocks noChangeAspect="1" noChangeArrowheads="1"/>
            </p:cNvSpPr>
            <p:nvPr/>
          </p:nvSpPr>
          <p:spPr bwMode="auto">
            <a:xfrm>
              <a:off x="1800" y="1440"/>
              <a:ext cx="8640" cy="6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9702" name="Rectangle 4"/>
            <p:cNvSpPr>
              <a:spLocks noChangeArrowheads="1"/>
            </p:cNvSpPr>
            <p:nvPr/>
          </p:nvSpPr>
          <p:spPr bwMode="auto">
            <a:xfrm>
              <a:off x="2700" y="6660"/>
              <a:ext cx="6480" cy="5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46464A"/>
                  </a:solidFill>
                  <a:latin typeface="Tahoma" pitchFamily="34" charset="0"/>
                </a:rPr>
                <a:t>Clinical Competence (Knowledge of Medicine)</a:t>
              </a:r>
            </a:p>
          </p:txBody>
        </p:sp>
        <p:sp>
          <p:nvSpPr>
            <p:cNvPr id="29703" name="Rectangle 5"/>
            <p:cNvSpPr>
              <a:spLocks noChangeArrowheads="1"/>
            </p:cNvSpPr>
            <p:nvPr/>
          </p:nvSpPr>
          <p:spPr bwMode="auto">
            <a:xfrm>
              <a:off x="3060" y="6120"/>
              <a:ext cx="5760" cy="54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46464A"/>
                  </a:solidFill>
                  <a:latin typeface="Tahoma" pitchFamily="34" charset="0"/>
                </a:rPr>
                <a:t>Communication Skills</a:t>
              </a:r>
            </a:p>
          </p:txBody>
        </p:sp>
        <p:sp>
          <p:nvSpPr>
            <p:cNvPr id="29704" name="Rectangle 6"/>
            <p:cNvSpPr>
              <a:spLocks noChangeArrowheads="1"/>
            </p:cNvSpPr>
            <p:nvPr/>
          </p:nvSpPr>
          <p:spPr bwMode="auto">
            <a:xfrm>
              <a:off x="3420" y="5580"/>
              <a:ext cx="5040" cy="54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46464A"/>
                  </a:solidFill>
                  <a:latin typeface="Tahoma" pitchFamily="34" charset="0"/>
                </a:rPr>
                <a:t>Ethical and Legal Understanding</a:t>
              </a:r>
            </a:p>
          </p:txBody>
        </p:sp>
        <p:sp>
          <p:nvSpPr>
            <p:cNvPr id="29705" name="Rectangle 7"/>
            <p:cNvSpPr>
              <a:spLocks noChangeArrowheads="1"/>
            </p:cNvSpPr>
            <p:nvPr/>
          </p:nvSpPr>
          <p:spPr bwMode="auto">
            <a:xfrm>
              <a:off x="3600" y="3240"/>
              <a:ext cx="54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b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46464A"/>
                  </a:solidFill>
                  <a:latin typeface="Tahoma" pitchFamily="34" charset="0"/>
                </a:rPr>
                <a:t>Excellence</a:t>
              </a:r>
            </a:p>
          </p:txBody>
        </p:sp>
        <p:sp>
          <p:nvSpPr>
            <p:cNvPr id="29706" name="Rectangle 8"/>
            <p:cNvSpPr>
              <a:spLocks noChangeArrowheads="1"/>
            </p:cNvSpPr>
            <p:nvPr/>
          </p:nvSpPr>
          <p:spPr bwMode="auto">
            <a:xfrm>
              <a:off x="5040" y="3240"/>
              <a:ext cx="54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46464A"/>
                  </a:solidFill>
                  <a:latin typeface="Tahoma" pitchFamily="34" charset="0"/>
                </a:rPr>
                <a:t>Humanism</a:t>
              </a:r>
            </a:p>
          </p:txBody>
        </p:sp>
        <p:sp>
          <p:nvSpPr>
            <p:cNvPr id="29707" name="Rectangle 9"/>
            <p:cNvSpPr>
              <a:spLocks noChangeArrowheads="1"/>
            </p:cNvSpPr>
            <p:nvPr/>
          </p:nvSpPr>
          <p:spPr bwMode="auto">
            <a:xfrm>
              <a:off x="6480" y="3240"/>
              <a:ext cx="54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46464A"/>
                  </a:solidFill>
                  <a:latin typeface="Tahoma" pitchFamily="34" charset="0"/>
                </a:rPr>
                <a:t>Accountability</a:t>
              </a:r>
            </a:p>
          </p:txBody>
        </p:sp>
        <p:sp>
          <p:nvSpPr>
            <p:cNvPr id="29708" name="Rectangle 10"/>
            <p:cNvSpPr>
              <a:spLocks noChangeArrowheads="1"/>
            </p:cNvSpPr>
            <p:nvPr/>
          </p:nvSpPr>
          <p:spPr bwMode="auto">
            <a:xfrm>
              <a:off x="7740" y="3240"/>
              <a:ext cx="54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46464A"/>
                  </a:solidFill>
                  <a:latin typeface="Tahoma" pitchFamily="34" charset="0"/>
                </a:rPr>
                <a:t>Altruism</a:t>
              </a:r>
            </a:p>
          </p:txBody>
        </p:sp>
        <p:sp>
          <p:nvSpPr>
            <p:cNvPr id="29709" name="AutoShape 11"/>
            <p:cNvSpPr>
              <a:spLocks noChangeArrowheads="1"/>
            </p:cNvSpPr>
            <p:nvPr/>
          </p:nvSpPr>
          <p:spPr bwMode="auto">
            <a:xfrm>
              <a:off x="3600" y="1980"/>
              <a:ext cx="4680" cy="126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9710" name="Text Box 12"/>
            <p:cNvSpPr txBox="1">
              <a:spLocks noChangeArrowheads="1"/>
            </p:cNvSpPr>
            <p:nvPr/>
          </p:nvSpPr>
          <p:spPr bwMode="auto">
            <a:xfrm>
              <a:off x="4680" y="2700"/>
              <a:ext cx="2520" cy="5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46464A"/>
                  </a:solidFill>
                  <a:latin typeface="Tahoma" pitchFamily="34" charset="0"/>
                </a:rPr>
                <a:t>Professionalism</a:t>
              </a:r>
            </a:p>
          </p:txBody>
        </p:sp>
      </p:grpSp>
      <p:sp>
        <p:nvSpPr>
          <p:cNvPr id="29699" name="Text Box 13"/>
          <p:cNvSpPr txBox="1">
            <a:spLocks noChangeArrowheads="1"/>
          </p:cNvSpPr>
          <p:nvPr/>
        </p:nvSpPr>
        <p:spPr bwMode="auto">
          <a:xfrm>
            <a:off x="5562600" y="6324599"/>
            <a:ext cx="3429000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ahoma" pitchFamily="34" charset="0"/>
              </a:rPr>
              <a:t>Arnold and Stern, 2006</a:t>
            </a:r>
          </a:p>
        </p:txBody>
      </p:sp>
      <p:sp>
        <p:nvSpPr>
          <p:cNvPr id="29700" name="Text Box 14"/>
          <p:cNvSpPr txBox="1">
            <a:spLocks noChangeArrowheads="1"/>
          </p:cNvSpPr>
          <p:nvPr/>
        </p:nvSpPr>
        <p:spPr bwMode="auto">
          <a:xfrm>
            <a:off x="4724400" y="64008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FFFF"/>
                </a:solidFill>
                <a:latin typeface="Tahoma" pitchFamily="34" charset="0"/>
              </a:rPr>
              <a:t>Arnold and Stern, 2006</a:t>
            </a:r>
          </a:p>
        </p:txBody>
      </p:sp>
      <p:sp>
        <p:nvSpPr>
          <p:cNvPr id="3" name="Down Arrow Callout 2"/>
          <p:cNvSpPr/>
          <p:nvPr/>
        </p:nvSpPr>
        <p:spPr>
          <a:xfrm rot="19791026">
            <a:off x="233082" y="338539"/>
            <a:ext cx="2327557" cy="1584827"/>
          </a:xfrm>
          <a:prstGeom prst="downArrowCallout">
            <a:avLst>
              <a:gd name="adj1" fmla="val 0"/>
              <a:gd name="adj2" fmla="val 306697"/>
              <a:gd name="adj3" fmla="val 0"/>
              <a:gd name="adj4" fmla="val 86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Stern Model </a:t>
            </a:r>
          </a:p>
        </p:txBody>
      </p:sp>
    </p:spTree>
    <p:extLst>
      <p:ext uri="{BB962C8B-B14F-4D97-AF65-F5344CB8AC3E}">
        <p14:creationId xmlns:p14="http://schemas.microsoft.com/office/powerpoint/2010/main" val="205109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04DE5-DFAF-594A-A690-9407CD83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6644167" cy="71292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What is Altruism?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260DD1-F28E-3149-9814-42C1123C5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2895600" cy="3429000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Altruism: 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Willingness to do things that bring advantages to others, even if it results in disadvantage for yourself.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 descr="A person standing in front of a building&#10;&#10;Description automatically generated">
            <a:extLst>
              <a:ext uri="{FF2B5EF4-FFF2-40B4-BE49-F238E27FC236}">
                <a16:creationId xmlns="" xmlns:a16="http://schemas.microsoft.com/office/drawing/2014/main" id="{8C6C4A37-08F2-3642-8EAB-479E361262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09" y="1639114"/>
            <a:ext cx="5651500" cy="5042655"/>
          </a:xfrm>
        </p:spPr>
      </p:pic>
    </p:spTree>
    <p:extLst>
      <p:ext uri="{BB962C8B-B14F-4D97-AF65-F5344CB8AC3E}">
        <p14:creationId xmlns:p14="http://schemas.microsoft.com/office/powerpoint/2010/main" val="186273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A4C7ED-30BE-F047-ACA1-9523B0EF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200" b="1" dirty="0"/>
              <a:t>Seven principles of public health  teaching</a:t>
            </a:r>
            <a:endParaRPr lang="x-non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77EE83-3AAF-F648-AD1B-558850407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Non-maleficence. ...</a:t>
            </a:r>
            <a:r>
              <a:rPr lang="en-US" sz="2400" dirty="0"/>
              <a:t> 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Beneficence. ... </a:t>
            </a:r>
          </a:p>
          <a:p>
            <a:r>
              <a:rPr lang="en-US" sz="2400" dirty="0">
                <a:solidFill>
                  <a:srgbClr val="C00000"/>
                </a:solidFill>
              </a:rPr>
              <a:t>Health maximization. ... 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Efficiency. ... </a:t>
            </a:r>
          </a:p>
          <a:p>
            <a:r>
              <a:rPr lang="en-US" sz="2400" dirty="0">
                <a:solidFill>
                  <a:srgbClr val="FF8290"/>
                </a:solidFill>
              </a:rPr>
              <a:t>Respect for autonomy. ... </a:t>
            </a:r>
          </a:p>
          <a:p>
            <a:r>
              <a:rPr lang="en-US" sz="2400" dirty="0">
                <a:solidFill>
                  <a:srgbClr val="7030A0"/>
                </a:solidFill>
              </a:rPr>
              <a:t>Justice. ... 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Proportionality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dirty="0" err="1"/>
              <a:t>Schröder-Bäck</a:t>
            </a:r>
            <a:r>
              <a:rPr lang="en-US" sz="1800" dirty="0"/>
              <a:t> P, Duncan P, </a:t>
            </a:r>
            <a:r>
              <a:rPr lang="en-US" sz="1800" dirty="0" err="1"/>
              <a:t>Sherlaw</a:t>
            </a:r>
            <a:r>
              <a:rPr lang="en-US" sz="1800" dirty="0"/>
              <a:t> W, </a:t>
            </a:r>
            <a:r>
              <a:rPr lang="en-US" sz="1800" dirty="0" err="1"/>
              <a:t>Brall</a:t>
            </a:r>
            <a:r>
              <a:rPr lang="en-US" sz="1800" dirty="0"/>
              <a:t> C, </a:t>
            </a:r>
            <a:r>
              <a:rPr lang="en-US" sz="1800" dirty="0" err="1"/>
              <a:t>Czabanowska</a:t>
            </a:r>
            <a:r>
              <a:rPr lang="en-US" sz="1800" dirty="0"/>
              <a:t> K. Teaching seven principles for public health ethics: towards a curriculum for a short course on ethics in public health </a:t>
            </a:r>
            <a:r>
              <a:rPr lang="en-US" sz="1800" dirty="0" err="1"/>
              <a:t>programmes</a:t>
            </a:r>
            <a:r>
              <a:rPr lang="en-US" sz="1800" dirty="0"/>
              <a:t>. BMC medical ethics. 2014 Dec;15(1):73.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84309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3573</TotalTime>
  <Words>1363</Words>
  <Application>Microsoft Office PowerPoint</Application>
  <PresentationFormat>On-screen Show (4:3)</PresentationFormat>
  <Paragraphs>230</Paragraphs>
  <Slides>47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Flow</vt:lpstr>
      <vt:lpstr>1_Flow</vt:lpstr>
      <vt:lpstr>3_Flow</vt:lpstr>
      <vt:lpstr>4_Flow</vt:lpstr>
      <vt:lpstr>                Please only mark your own attendance.</vt:lpstr>
      <vt:lpstr>Medical Ethics and Desired Professional Behavior</vt:lpstr>
      <vt:lpstr>PowerPoint Presentation</vt:lpstr>
      <vt:lpstr>By the end of this session, you will be able to discuss:</vt:lpstr>
      <vt:lpstr>Core subject  60%</vt:lpstr>
      <vt:lpstr> What is Stern model of Professionalism?</vt:lpstr>
      <vt:lpstr>PowerPoint Presentation</vt:lpstr>
      <vt:lpstr>What is Altruism?</vt:lpstr>
      <vt:lpstr>Seven principles of public health  teaching</vt:lpstr>
      <vt:lpstr>What is non-maleficence?</vt:lpstr>
      <vt:lpstr>Non-maleficence?</vt:lpstr>
      <vt:lpstr>What is Beneficence?</vt:lpstr>
      <vt:lpstr>What is Health maximization?</vt:lpstr>
      <vt:lpstr>    What is Efficiency? </vt:lpstr>
      <vt:lpstr>Efficiency?</vt:lpstr>
      <vt:lpstr>Respect for autonomy </vt:lpstr>
      <vt:lpstr>What is Justice in health care?</vt:lpstr>
      <vt:lpstr>PowerPoint Presentation</vt:lpstr>
      <vt:lpstr>Proportionality</vt:lpstr>
      <vt:lpstr>Proportionality</vt:lpstr>
      <vt:lpstr>3 C's of medical ethics</vt:lpstr>
      <vt:lpstr>What is a good professional behavior</vt:lpstr>
      <vt:lpstr>           Why should we adopt Good Professional behavior?</vt:lpstr>
      <vt:lpstr>  Unprofessional behaviors- five categories: </vt:lpstr>
      <vt:lpstr>What is the category of  unprofessional behavior in following case?  And what is the expected punishment?</vt:lpstr>
      <vt:lpstr>It is an Illegal and criminal act </vt:lpstr>
      <vt:lpstr>PowerPoint Presentation</vt:lpstr>
      <vt:lpstr>2. Immoral acts</vt:lpstr>
      <vt:lpstr>3. Business related acts</vt:lpstr>
      <vt:lpstr>3.  Business related acts</vt:lpstr>
      <vt:lpstr>3.  Business related acts </vt:lpstr>
      <vt:lpstr>4. Violation of medical practices 3 categories of misconduct  </vt:lpstr>
      <vt:lpstr>Quality of Care</vt:lpstr>
      <vt:lpstr>        Negligent practices</vt:lpstr>
      <vt:lpstr>Negligent practices (example)</vt:lpstr>
      <vt:lpstr>Negligent practices:</vt:lpstr>
      <vt:lpstr>Administrative errors</vt:lpstr>
      <vt:lpstr>5:Plagiarism</vt:lpstr>
      <vt:lpstr>BIOETHICS</vt:lpstr>
      <vt:lpstr>PowerPoint Presentation</vt:lpstr>
      <vt:lpstr>Family Medicine </vt:lpstr>
      <vt:lpstr>Family Medicine </vt:lpstr>
      <vt:lpstr>RESEARCH </vt:lpstr>
      <vt:lpstr>Research  </vt:lpstr>
      <vt:lpstr>PowerPoint Presentation</vt:lpstr>
      <vt:lpstr>Who else hears and watches us </vt:lpstr>
      <vt:lpstr>THANK YOU</vt:lpstr>
    </vt:vector>
  </TitlesOfParts>
  <Company>PNU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NZM</dc:creator>
  <cp:lastModifiedBy>ismail - [2010]</cp:lastModifiedBy>
  <cp:revision>255</cp:revision>
  <dcterms:created xsi:type="dcterms:W3CDTF">2012-04-14T11:22:27Z</dcterms:created>
  <dcterms:modified xsi:type="dcterms:W3CDTF">2024-10-10T02:29:32Z</dcterms:modified>
</cp:coreProperties>
</file>