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1"/>
  </p:notesMasterIdLst>
  <p:sldIdLst>
    <p:sldId id="256" r:id="rId2"/>
    <p:sldId id="303" r:id="rId3"/>
    <p:sldId id="304" r:id="rId4"/>
    <p:sldId id="315" r:id="rId5"/>
    <p:sldId id="261" r:id="rId6"/>
    <p:sldId id="262" r:id="rId7"/>
    <p:sldId id="284" r:id="rId8"/>
    <p:sldId id="287" r:id="rId9"/>
    <p:sldId id="258" r:id="rId10"/>
    <p:sldId id="29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301" r:id="rId19"/>
    <p:sldId id="272" r:id="rId20"/>
    <p:sldId id="273" r:id="rId21"/>
    <p:sldId id="274" r:id="rId22"/>
    <p:sldId id="275" r:id="rId23"/>
    <p:sldId id="276" r:id="rId24"/>
    <p:sldId id="277" r:id="rId25"/>
    <p:sldId id="292" r:id="rId26"/>
    <p:sldId id="278" r:id="rId27"/>
    <p:sldId id="279" r:id="rId28"/>
    <p:sldId id="293" r:id="rId29"/>
    <p:sldId id="281" r:id="rId30"/>
    <p:sldId id="299" r:id="rId31"/>
    <p:sldId id="296" r:id="rId32"/>
    <p:sldId id="298" r:id="rId33"/>
    <p:sldId id="297" r:id="rId34"/>
    <p:sldId id="305" r:id="rId35"/>
    <p:sldId id="306" r:id="rId36"/>
    <p:sldId id="307" r:id="rId37"/>
    <p:sldId id="314" r:id="rId38"/>
    <p:sldId id="316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8B3C-1F1B-431E-962E-8BEE93C3083E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5DDF-DE21-49BE-8523-C928C5CCE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Rate of absorption depends upon</a:t>
            </a:r>
          </a:p>
          <a:p>
            <a:r>
              <a:rPr lang="en-GB" dirty="0"/>
              <a:t> 1. Conc of alcohol</a:t>
            </a:r>
          </a:p>
          <a:p>
            <a:r>
              <a:rPr lang="en-GB" dirty="0"/>
              <a:t> 2. Food</a:t>
            </a:r>
          </a:p>
          <a:p>
            <a:r>
              <a:rPr lang="en-GB" dirty="0"/>
              <a:t> 3. Stomach wall</a:t>
            </a:r>
          </a:p>
          <a:p>
            <a:r>
              <a:rPr lang="en-GB" dirty="0"/>
              <a:t> 4. Quantity of alcohol</a:t>
            </a:r>
          </a:p>
          <a:p>
            <a:r>
              <a:rPr lang="en-GB" dirty="0"/>
              <a:t> 5. Rate of drinking</a:t>
            </a:r>
          </a:p>
          <a:p>
            <a:r>
              <a:rPr lang="en-GB" dirty="0"/>
              <a:t> 6. Weight of the person</a:t>
            </a:r>
          </a:p>
          <a:p>
            <a:r>
              <a:rPr lang="en-GB" dirty="0"/>
              <a:t>7. </a:t>
            </a:r>
            <a:r>
              <a:rPr lang="en-GB" dirty="0" err="1"/>
              <a:t>Tolerence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17AB-350B-4AF9-848E-CCFB1A6A8D2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3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17AB-350B-4AF9-848E-CCFB1A6A8D2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82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17AB-350B-4AF9-848E-CCFB1A6A8D2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9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earth-and-planetary" TargetMode="External"/><Relationship Id="rId2" Type="http://schemas.openxmlformats.org/officeDocument/2006/relationships/hyperlink" Target="https://www.ncbi.nlm.nih.gov/books/NBK55614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.pk/scholar?q=ethyl+alcohol+research&amp;hl=en&amp;as_sdt=0&amp;as_vis=1&amp;oi=scholart" TargetMode="External"/><Relationship Id="rId4" Type="http://schemas.openxmlformats.org/officeDocument/2006/relationships/hyperlink" Target="https://en.wikipedia.org/wiki/Ethano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4724400" cy="1089025"/>
          </a:xfrm>
        </p:spPr>
        <p:txBody>
          <a:bodyPr/>
          <a:lstStyle/>
          <a:p>
            <a:r>
              <a:rPr lang="en-GB" b="1" dirty="0"/>
              <a:t>Alcohol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3352800" cy="68580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Dr. </a:t>
            </a:r>
            <a:r>
              <a:rPr lang="en-GB" dirty="0" err="1">
                <a:solidFill>
                  <a:schemeClr val="tx1"/>
                </a:solidFill>
              </a:rPr>
              <a:t>Filza</a:t>
            </a:r>
            <a:r>
              <a:rPr lang="en-GB" dirty="0">
                <a:solidFill>
                  <a:schemeClr val="tx1"/>
                </a:solidFill>
              </a:rPr>
              <a:t> Ali</a:t>
            </a:r>
          </a:p>
          <a:p>
            <a:r>
              <a:rPr lang="en-GB" dirty="0">
                <a:solidFill>
                  <a:schemeClr val="tx1"/>
                </a:solidFill>
              </a:rPr>
              <a:t>Dr. </a:t>
            </a:r>
            <a:r>
              <a:rPr lang="en-GB" dirty="0" err="1">
                <a:solidFill>
                  <a:schemeClr val="tx1"/>
                </a:solidFill>
              </a:rPr>
              <a:t>Naila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main-qimg-4406f45e96466b152b0e4486daacf3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665220"/>
            <a:ext cx="6019800" cy="281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Types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95800" cy="4876800"/>
          </a:xfrm>
        </p:spPr>
        <p:txBody>
          <a:bodyPr/>
          <a:lstStyle/>
          <a:p>
            <a:r>
              <a:rPr lang="en-US" dirty="0"/>
              <a:t>Distillation and fermentation sum up the procedures and some of them are also aged. </a:t>
            </a:r>
          </a:p>
          <a:p>
            <a:r>
              <a:rPr lang="en-US" b="1" dirty="0"/>
              <a:t>Whisky</a:t>
            </a:r>
            <a:r>
              <a:rPr lang="en-US" dirty="0"/>
              <a:t>, </a:t>
            </a:r>
            <a:r>
              <a:rPr lang="en-US" b="1" dirty="0"/>
              <a:t>gin</a:t>
            </a:r>
            <a:r>
              <a:rPr lang="en-US" dirty="0"/>
              <a:t>, </a:t>
            </a:r>
            <a:r>
              <a:rPr lang="en-US" b="1" dirty="0"/>
              <a:t>vodka</a:t>
            </a:r>
            <a:r>
              <a:rPr lang="en-US" dirty="0"/>
              <a:t> and </a:t>
            </a:r>
            <a:r>
              <a:rPr lang="en-US" b="1" dirty="0"/>
              <a:t>rum</a:t>
            </a:r>
            <a:r>
              <a:rPr lang="en-US" dirty="0"/>
              <a:t> fall in the category of spirits.</a:t>
            </a:r>
            <a:endParaRPr lang="en-US" b="1" dirty="0"/>
          </a:p>
          <a:p>
            <a:r>
              <a:rPr lang="en-US" b="1" dirty="0"/>
              <a:t>Beers</a:t>
            </a:r>
            <a:r>
              <a:rPr lang="en-US" dirty="0"/>
              <a:t> are the most common type of alcohol. Beer is another class of alcoholic beverage that is almost as popular as tea. </a:t>
            </a:r>
          </a:p>
          <a:p>
            <a:r>
              <a:rPr lang="en-US" b="1" dirty="0"/>
              <a:t>Wines and Champagne </a:t>
            </a:r>
            <a:r>
              <a:rPr lang="en-US" dirty="0"/>
              <a:t>are made from grapes</a:t>
            </a:r>
          </a:p>
        </p:txBody>
      </p:sp>
      <p:pic>
        <p:nvPicPr>
          <p:cNvPr id="4" name="Picture 3" descr="alocholic-drin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828800"/>
            <a:ext cx="3657600" cy="398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1C9-7F05-42F1-9A34-D7DDF6B9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219200"/>
          </a:xfrm>
        </p:spPr>
        <p:txBody>
          <a:bodyPr/>
          <a:lstStyle/>
          <a:p>
            <a:r>
              <a:rPr lang="en-GB" b="1" dirty="0"/>
              <a:t>Ethyl Alcohol</a:t>
            </a:r>
            <a:br>
              <a:rPr lang="en-GB" b="1" dirty="0"/>
            </a:br>
            <a:r>
              <a:rPr lang="en-GB" sz="2400" b="1" dirty="0"/>
              <a:t>Most commonly ingested alcohol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D223-11B1-4FBF-9BEA-9E48FDAF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8534400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GB" sz="3600" b="1" dirty="0">
                <a:solidFill>
                  <a:schemeClr val="tx1"/>
                </a:solidFill>
              </a:rPr>
              <a:t>Metabolism</a:t>
            </a:r>
            <a:endParaRPr lang="en-GB" sz="28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Rapidly absorbed from GIT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Peak conc in blood in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1 hour to 90 minutes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Approx.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90% </a:t>
            </a:r>
            <a:r>
              <a:rPr lang="en-GB" sz="2400" dirty="0">
                <a:solidFill>
                  <a:schemeClr val="tx1"/>
                </a:solidFill>
              </a:rPr>
              <a:t>oxidised in liver</a:t>
            </a:r>
          </a:p>
          <a:p>
            <a:pPr lvl="1">
              <a:lnSpc>
                <a:spcPct val="150000"/>
              </a:lnSpc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10%</a:t>
            </a:r>
            <a:r>
              <a:rPr lang="en-GB" sz="2400" dirty="0">
                <a:solidFill>
                  <a:schemeClr val="tx1"/>
                </a:solidFill>
              </a:rPr>
              <a:t> excreted by the kidneys and lungs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Half fluid ounce metabolized per hour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15 to 18 mg fall per 100ml of blood per hour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Conc in glomerular filtrate = conc in plasma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340497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CBD5-0670-4346-89C4-63CF394B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96" y="526869"/>
            <a:ext cx="6750604" cy="1149531"/>
          </a:xfrm>
        </p:spPr>
        <p:txBody>
          <a:bodyPr/>
          <a:lstStyle/>
          <a:p>
            <a:r>
              <a:rPr lang="en-GB" b="1" dirty="0"/>
              <a:t>Acute Ethanol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66B5-B3DD-434C-AC12-DD0CCC14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706880"/>
            <a:ext cx="7902252" cy="455676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Depression of CNS in descending order from cortex to medulla</a:t>
            </a:r>
          </a:p>
          <a:p>
            <a:pPr marL="788670" lvl="1" indent="-514350">
              <a:buFont typeface="+mj-lt"/>
              <a:buAutoNum type="romanUcPeriod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Stage of excitement:-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30 to 100mg%</a:t>
            </a:r>
          </a:p>
          <a:p>
            <a:pPr lvl="1">
              <a:buNone/>
            </a:pPr>
            <a:r>
              <a:rPr lang="en-GB" sz="2400" dirty="0"/>
              <a:t>Higher centres which control judgement and behaviour</a:t>
            </a:r>
          </a:p>
          <a:p>
            <a:pPr lvl="1">
              <a:buFont typeface="Wingdings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u="sng" dirty="0">
                <a:solidFill>
                  <a:schemeClr val="tx1"/>
                </a:solidFill>
              </a:rPr>
              <a:t>Presentation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Euphoria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Goofy smiles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Loss over emotions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Discloses secrets</a:t>
            </a:r>
          </a:p>
          <a:p>
            <a:pPr lvl="2"/>
            <a:r>
              <a:rPr lang="en-GB" sz="2000" dirty="0" err="1"/>
              <a:t>Inappropiate</a:t>
            </a:r>
            <a:r>
              <a:rPr lang="en-GB" sz="2000" dirty="0">
                <a:solidFill>
                  <a:schemeClr val="tx1"/>
                </a:solidFill>
              </a:rPr>
              <a:t> language</a:t>
            </a:r>
          </a:p>
        </p:txBody>
      </p:sp>
      <p:pic>
        <p:nvPicPr>
          <p:cNvPr id="4" name="Picture 3" descr="cc1d7123badc6940866349876f296558.png"/>
          <p:cNvPicPr>
            <a:picLocks noChangeAspect="1"/>
          </p:cNvPicPr>
          <p:nvPr/>
        </p:nvPicPr>
        <p:blipFill>
          <a:blip r:embed="rId3" cstate="print"/>
          <a:srcRect t="8228" b="9494"/>
          <a:stretch>
            <a:fillRect/>
          </a:stretch>
        </p:blipFill>
        <p:spPr>
          <a:xfrm>
            <a:off x="4267200" y="4876800"/>
            <a:ext cx="2407920" cy="1981200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 cstate="print"/>
          <a:srcRect t="13333" b="13333"/>
          <a:stretch>
            <a:fillRect/>
          </a:stretch>
        </p:blipFill>
        <p:spPr>
          <a:xfrm>
            <a:off x="6629400" y="3581400"/>
            <a:ext cx="2493818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0"/>
            <a:ext cx="20574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64677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F35D-01DF-4C97-ADC4-CFE3D90F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1158240"/>
          </a:xfrm>
        </p:spPr>
        <p:txBody>
          <a:bodyPr>
            <a:normAutofit/>
          </a:bodyPr>
          <a:lstStyle/>
          <a:p>
            <a:r>
              <a:rPr lang="en-GB" sz="4400" b="1" dirty="0"/>
              <a:t>Acute Ethanol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BC22-890C-4A74-8B60-432982AC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2120"/>
            <a:ext cx="8196661" cy="4450080"/>
          </a:xfrm>
        </p:spPr>
        <p:txBody>
          <a:bodyPr>
            <a:normAutofit lnSpcReduction="10000"/>
          </a:bodyPr>
          <a:lstStyle/>
          <a:p>
            <a:pPr marL="845820" lvl="1" indent="-571500">
              <a:buFont typeface="+mj-lt"/>
              <a:buAutoNum type="romanUcPeriod" startAt="2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Stage of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incoordination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:-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100 to 300mg%</a:t>
            </a:r>
          </a:p>
          <a:p>
            <a:pPr lvl="1">
              <a:buNone/>
            </a:pPr>
            <a:r>
              <a:rPr lang="en-GB" sz="2800" dirty="0"/>
              <a:t>Motor centres (e.g. </a:t>
            </a:r>
            <a:r>
              <a:rPr lang="en-GB" sz="2800" dirty="0" err="1"/>
              <a:t>Broca’s</a:t>
            </a:r>
            <a:r>
              <a:rPr lang="en-GB" sz="2800" dirty="0"/>
              <a:t> area)</a:t>
            </a:r>
          </a:p>
          <a:p>
            <a:pPr lvl="1"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u="sng" dirty="0">
                <a:solidFill>
                  <a:schemeClr val="tx1"/>
                </a:solidFill>
              </a:rPr>
              <a:t>Presentation</a:t>
            </a:r>
            <a:r>
              <a:rPr lang="en-GB" sz="2800" dirty="0">
                <a:solidFill>
                  <a:schemeClr val="tx1"/>
                </a:solidFill>
              </a:rPr>
              <a:t>:</a:t>
            </a:r>
          </a:p>
          <a:p>
            <a:pPr marL="730250" lvl="2" indent="-330200"/>
            <a:r>
              <a:rPr lang="en-GB" sz="2400" dirty="0">
                <a:solidFill>
                  <a:schemeClr val="tx1"/>
                </a:solidFill>
              </a:rPr>
              <a:t>Slurred speech</a:t>
            </a:r>
          </a:p>
          <a:p>
            <a:pPr marL="730250" lvl="2" indent="-330200"/>
            <a:r>
              <a:rPr lang="en-GB" sz="2400" dirty="0">
                <a:solidFill>
                  <a:schemeClr val="tx1"/>
                </a:solidFill>
              </a:rPr>
              <a:t>Staggering gait </a:t>
            </a:r>
          </a:p>
          <a:p>
            <a:pPr marL="730250" lvl="2" indent="-330200"/>
            <a:r>
              <a:rPr lang="en-GB" sz="2400" dirty="0">
                <a:solidFill>
                  <a:schemeClr val="tx1"/>
                </a:solidFill>
              </a:rPr>
              <a:t>Confusion  </a:t>
            </a:r>
          </a:p>
          <a:p>
            <a:pPr marL="730250" lvl="2" indent="-330200"/>
            <a:r>
              <a:rPr lang="en-GB" sz="2400" dirty="0">
                <a:solidFill>
                  <a:schemeClr val="tx1"/>
                </a:solidFill>
              </a:rPr>
              <a:t>Hiccups  </a:t>
            </a:r>
          </a:p>
          <a:p>
            <a:pPr marL="730250" lvl="2" indent="-330200"/>
            <a:r>
              <a:rPr lang="en-GB" sz="2400" dirty="0">
                <a:solidFill>
                  <a:schemeClr val="tx1"/>
                </a:solidFill>
              </a:rPr>
              <a:t>Pupils dilated</a:t>
            </a:r>
          </a:p>
          <a:p>
            <a:pPr marL="730250" lvl="2" indent="-330200"/>
            <a:r>
              <a:rPr lang="en-GB" sz="2400" dirty="0">
                <a:solidFill>
                  <a:schemeClr val="tx1"/>
                </a:solidFill>
              </a:rPr>
              <a:t>Offences and violent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8732d3dad8fb4be6141e5617a7db0cd3.jpg"/>
          <p:cNvPicPr>
            <a:picLocks noChangeAspect="1"/>
          </p:cNvPicPr>
          <p:nvPr/>
        </p:nvPicPr>
        <p:blipFill>
          <a:blip r:embed="rId3" cstate="print"/>
          <a:srcRect l="4982"/>
          <a:stretch>
            <a:fillRect/>
          </a:stretch>
        </p:blipFill>
        <p:spPr>
          <a:xfrm>
            <a:off x="3962400" y="4114800"/>
            <a:ext cx="2906843" cy="248818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133600"/>
            <a:ext cx="2438400" cy="287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86600" y="0"/>
            <a:ext cx="20574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80590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691D-EE99-4B63-A704-46DBD1E7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381000"/>
            <a:ext cx="8049491" cy="1219200"/>
          </a:xfrm>
        </p:spPr>
        <p:txBody>
          <a:bodyPr/>
          <a:lstStyle/>
          <a:p>
            <a:r>
              <a:rPr lang="en-GB" b="1" dirty="0"/>
              <a:t>Acute Ethanol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AF45-01ED-4CA0-A555-201B464A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71600"/>
            <a:ext cx="8229600" cy="41148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Stage of narcosis:-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more than 300mg%</a:t>
            </a:r>
            <a:endParaRPr lang="en-GB" sz="2800" dirty="0"/>
          </a:p>
          <a:p>
            <a:pPr marL="571500" indent="-571500">
              <a:buNone/>
            </a:pPr>
            <a:r>
              <a:rPr lang="en-GB" sz="3200" dirty="0">
                <a:solidFill>
                  <a:schemeClr val="tx1"/>
                </a:solidFill>
              </a:rPr>
              <a:t>      </a:t>
            </a:r>
            <a:r>
              <a:rPr lang="en-GB" dirty="0">
                <a:solidFill>
                  <a:schemeClr val="tx1"/>
                </a:solidFill>
              </a:rPr>
              <a:t>Medulla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u="sng" dirty="0">
                <a:solidFill>
                  <a:schemeClr val="tx1"/>
                </a:solidFill>
              </a:rPr>
              <a:t>Presentation:</a:t>
            </a:r>
          </a:p>
          <a:p>
            <a:pPr marL="504825" lvl="2" indent="-330200"/>
            <a:r>
              <a:rPr lang="en-GB" sz="2400" dirty="0">
                <a:solidFill>
                  <a:schemeClr val="tx1"/>
                </a:solidFill>
              </a:rPr>
              <a:t>Deep sleep</a:t>
            </a:r>
          </a:p>
          <a:p>
            <a:pPr marL="504825" lvl="2" indent="-330200"/>
            <a:r>
              <a:rPr lang="en-GB" sz="2400" dirty="0">
                <a:solidFill>
                  <a:schemeClr val="tx1"/>
                </a:solidFill>
              </a:rPr>
              <a:t>Rapid pulse</a:t>
            </a:r>
          </a:p>
          <a:p>
            <a:pPr marL="504825" lvl="2" indent="-330200"/>
            <a:r>
              <a:rPr lang="en-GB" sz="2400" dirty="0" err="1">
                <a:solidFill>
                  <a:schemeClr val="tx1"/>
                </a:solidFill>
              </a:rPr>
              <a:t>Stertorous</a:t>
            </a:r>
            <a:r>
              <a:rPr lang="en-GB" sz="2400" dirty="0">
                <a:solidFill>
                  <a:schemeClr val="tx1"/>
                </a:solidFill>
              </a:rPr>
              <a:t> breathing</a:t>
            </a:r>
          </a:p>
          <a:p>
            <a:pPr marL="504825" lvl="2" indent="-330200"/>
            <a:r>
              <a:rPr lang="en-GB" sz="2400" dirty="0">
                <a:solidFill>
                  <a:schemeClr val="tx1"/>
                </a:solidFill>
              </a:rPr>
              <a:t>Pupils constricted</a:t>
            </a:r>
          </a:p>
          <a:p>
            <a:pPr marL="504825" lvl="2" indent="-330200"/>
            <a:r>
              <a:rPr lang="en-GB" sz="2400" dirty="0">
                <a:solidFill>
                  <a:schemeClr val="tx1"/>
                </a:solidFill>
              </a:rPr>
              <a:t>Macewan’s sign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rcRect l="4433" t="9901"/>
          <a:stretch>
            <a:fillRect/>
          </a:stretch>
        </p:blipFill>
        <p:spPr>
          <a:xfrm>
            <a:off x="3124200" y="1981200"/>
            <a:ext cx="2904711" cy="1838991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895600"/>
            <a:ext cx="29718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364190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7CE1-A8A2-4504-B396-02AD0575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Acute Ethanol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AED1-ED72-421F-A600-B0A784E0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4343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u="sng" dirty="0">
                <a:solidFill>
                  <a:schemeClr val="accent1">
                    <a:lumMod val="75000"/>
                  </a:schemeClr>
                </a:solidFill>
              </a:rPr>
              <a:t>Hangover</a:t>
            </a:r>
          </a:p>
          <a:p>
            <a:pPr lvl="1">
              <a:buNone/>
            </a:pPr>
            <a:r>
              <a:rPr lang="en-GB" sz="2800" dirty="0">
                <a:solidFill>
                  <a:schemeClr val="tx1"/>
                </a:solidFill>
              </a:rPr>
              <a:t>Cerebral oedema</a:t>
            </a:r>
          </a:p>
          <a:p>
            <a:pPr lvl="1"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u="sng" dirty="0">
                <a:solidFill>
                  <a:schemeClr val="tx1"/>
                </a:solidFill>
              </a:rPr>
              <a:t>Presentation</a:t>
            </a:r>
            <a:r>
              <a:rPr lang="en-GB" sz="28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GB" sz="2400" dirty="0">
                <a:solidFill>
                  <a:schemeClr val="tx1"/>
                </a:solidFill>
              </a:rPr>
              <a:t>Headache</a:t>
            </a:r>
          </a:p>
          <a:p>
            <a:pPr lvl="2"/>
            <a:r>
              <a:rPr lang="en-GB" sz="2400" dirty="0">
                <a:solidFill>
                  <a:schemeClr val="tx1"/>
                </a:solidFill>
              </a:rPr>
              <a:t>Acute depression</a:t>
            </a:r>
          </a:p>
          <a:p>
            <a:pPr lvl="2"/>
            <a:r>
              <a:rPr lang="en-GB" sz="2400" dirty="0">
                <a:solidFill>
                  <a:schemeClr val="tx1"/>
                </a:solidFill>
              </a:rPr>
              <a:t>Gastrointestinal irritation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4" name="Picture 3" descr="800px_COLOURBOX37411331.jpg"/>
          <p:cNvPicPr>
            <a:picLocks noChangeAspect="1"/>
          </p:cNvPicPr>
          <p:nvPr/>
        </p:nvPicPr>
        <p:blipFill>
          <a:blip r:embed="rId2" cstate="print"/>
          <a:srcRect l="11250" t="18750" r="13750" b="18750"/>
          <a:stretch>
            <a:fillRect/>
          </a:stretch>
        </p:blipFill>
        <p:spPr>
          <a:xfrm>
            <a:off x="4953000" y="1600200"/>
            <a:ext cx="37338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073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28FC-9747-4F18-B69F-AB90022A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Acute Ethanol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3BD1-5033-4035-B04D-FDC1D043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4772890" cy="44320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u="sng" dirty="0">
                <a:solidFill>
                  <a:schemeClr val="accent1">
                    <a:lumMod val="75000"/>
                  </a:schemeClr>
                </a:solidFill>
              </a:rPr>
              <a:t>Death</a:t>
            </a:r>
          </a:p>
          <a:p>
            <a:pPr marL="287338" lvl="1" indent="-287338">
              <a:buFont typeface="Wingdings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Uncommon in acute alcoholism</a:t>
            </a:r>
          </a:p>
          <a:p>
            <a:pPr marL="287338" lvl="1" indent="-287338">
              <a:buFont typeface="Wingdings" pitchFamily="2" charset="2"/>
              <a:buChar char="ü"/>
            </a:pPr>
            <a:r>
              <a:rPr lang="en-GB" sz="2400" dirty="0"/>
              <a:t>If stage of narcosis persists for more than 12 hrs death can occur due to :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Cardiac centre paralysis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Respiratory centre paralysis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Pulmonary oedema</a:t>
            </a:r>
          </a:p>
          <a:p>
            <a:endParaRPr lang="en-GB" sz="2400" dirty="0"/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295400"/>
            <a:ext cx="2743200" cy="239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72b011c575a5038ce9f53350ab634874.jpg"/>
          <p:cNvPicPr>
            <a:picLocks noChangeAspect="1"/>
          </p:cNvPicPr>
          <p:nvPr/>
        </p:nvPicPr>
        <p:blipFill>
          <a:blip r:embed="rId3" cstate="print"/>
          <a:srcRect l="8308" t="4745" r="3776" b="3285"/>
          <a:stretch>
            <a:fillRect/>
          </a:stretch>
        </p:blipFill>
        <p:spPr>
          <a:xfrm>
            <a:off x="4876800" y="3855563"/>
            <a:ext cx="4038600" cy="262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188912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7014-9CB7-449F-8499-13A37E17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259080"/>
            <a:ext cx="8229600" cy="1295400"/>
          </a:xfrm>
        </p:spPr>
        <p:txBody>
          <a:bodyPr/>
          <a:lstStyle/>
          <a:p>
            <a:r>
              <a:rPr lang="en-GB" b="1" dirty="0"/>
              <a:t>Acute Ethanol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1056E-A1F0-43ED-B604-C7F414F3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48006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Fatal dose </a:t>
            </a:r>
            <a:r>
              <a:rPr lang="en-GB" dirty="0">
                <a:solidFill>
                  <a:schemeClr val="tx1"/>
                </a:solidFill>
              </a:rPr>
              <a:t>– depends upon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Patient’s age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Drinking habits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Strength of the liquid taken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350mg% and above </a:t>
            </a:r>
          </a:p>
        </p:txBody>
      </p:sp>
      <p:pic>
        <p:nvPicPr>
          <p:cNvPr id="4" name="Picture 3" descr="stages-intoxi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83058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3716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Fatal period</a:t>
            </a:r>
          </a:p>
          <a:p>
            <a:pPr lvl="1"/>
            <a:r>
              <a:rPr lang="en-GB" sz="2400" dirty="0"/>
              <a:t>Usual is 12 -24 hrs</a:t>
            </a:r>
          </a:p>
          <a:p>
            <a:pPr lvl="1"/>
            <a:r>
              <a:rPr lang="en-GB" sz="2400" dirty="0"/>
              <a:t>May be delayed to 5 – 6 days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66643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Uremic coma </a:t>
            </a:r>
          </a:p>
          <a:p>
            <a:r>
              <a:rPr lang="en-US" dirty="0" err="1"/>
              <a:t>Hypoglcemic</a:t>
            </a:r>
            <a:r>
              <a:rPr lang="en-US" dirty="0"/>
              <a:t> coma </a:t>
            </a:r>
          </a:p>
          <a:p>
            <a:r>
              <a:rPr lang="en-US" dirty="0"/>
              <a:t>Diabetic coma</a:t>
            </a:r>
          </a:p>
          <a:p>
            <a:r>
              <a:rPr lang="en-US" dirty="0"/>
              <a:t>Carbolic acid poisoning</a:t>
            </a:r>
          </a:p>
          <a:p>
            <a:r>
              <a:rPr lang="en-US" dirty="0"/>
              <a:t>Morphine / Opium poisoning</a:t>
            </a:r>
          </a:p>
          <a:p>
            <a:pPr>
              <a:buNone/>
            </a:pPr>
            <a:r>
              <a:rPr lang="en-US" sz="3200" b="1" dirty="0">
                <a:solidFill>
                  <a:schemeClr val="tx2"/>
                </a:solidFill>
              </a:rPr>
              <a:t>Lab Investigations: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BAC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Serum </a:t>
            </a:r>
            <a:r>
              <a:rPr lang="en-US" dirty="0" err="1"/>
              <a:t>osmolality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Electrolytes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Blood sugar random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Blood urea nitrogen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LFTs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ABGs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Urine/ blood </a:t>
            </a:r>
            <a:r>
              <a:rPr lang="en-US" dirty="0" err="1"/>
              <a:t>ketones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CXR-PA view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0"/>
            <a:ext cx="2667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A8E3F-AF2C-40C7-A0B3-51685ED5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560"/>
            <a:ext cx="8229600" cy="1188720"/>
          </a:xfrm>
        </p:spPr>
        <p:txBody>
          <a:bodyPr/>
          <a:lstStyle/>
          <a:p>
            <a:r>
              <a:rPr lang="en-GB" b="1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7153-70EC-407E-A542-73B6F215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291051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GB" sz="3400" dirty="0">
                <a:solidFill>
                  <a:schemeClr val="tx1"/>
                </a:solidFill>
              </a:rPr>
              <a:t>Gastric lavage with 5% Sodium Bicarbonate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GB" sz="3400" dirty="0">
                <a:solidFill>
                  <a:schemeClr val="tx1"/>
                </a:solidFill>
              </a:rPr>
              <a:t>Keep the patient warm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GB" sz="3400" dirty="0">
                <a:solidFill>
                  <a:schemeClr val="tx1"/>
                </a:solidFill>
              </a:rPr>
              <a:t>Treatment is largely supportive and consists of 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3400" dirty="0">
                <a:solidFill>
                  <a:schemeClr val="tx1"/>
                </a:solidFill>
              </a:rPr>
              <a:t>Identification and correction of hypovolemia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3400" dirty="0">
                <a:solidFill>
                  <a:schemeClr val="tx1"/>
                </a:solidFill>
              </a:rPr>
              <a:t>Identification and correction of hypoglycaemia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3400" dirty="0">
                <a:solidFill>
                  <a:schemeClr val="tx1"/>
                </a:solidFill>
              </a:rPr>
              <a:t>Close monitoring of respiratory status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3400" dirty="0">
                <a:solidFill>
                  <a:schemeClr val="tx1"/>
                </a:solidFill>
              </a:rPr>
              <a:t>Intravenous thiamine in patients at risk of Wernicke's encephalopathy.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 startAt="4"/>
            </a:pPr>
            <a:r>
              <a:rPr lang="en-GB" sz="3400" dirty="0">
                <a:solidFill>
                  <a:schemeClr val="tx1"/>
                </a:solidFill>
              </a:rPr>
              <a:t>Hemodialysis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2799" y="0"/>
            <a:ext cx="1975821" cy="2895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6435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VISION OF RMU</a:t>
            </a:r>
            <a:br>
              <a:rPr lang="en-US" b="1" dirty="0"/>
            </a:br>
            <a:r>
              <a:rPr lang="en-US" b="1" dirty="0"/>
              <a:t>THE DREAM/ TOMORROW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 marL="338138" indent="-3381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338138" algn="l"/>
              </a:tabLst>
              <a:defRPr/>
            </a:pPr>
            <a:r>
              <a:rPr lang="en-US" dirty="0"/>
              <a:t>To impart evidence based research oriented medical education</a:t>
            </a:r>
          </a:p>
          <a:p>
            <a:pPr marL="338138" indent="-3381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338138" algn="l"/>
              </a:tabLst>
              <a:defRPr/>
            </a:pPr>
            <a:r>
              <a:rPr lang="en-US" dirty="0"/>
              <a:t>To provide best possible patient care</a:t>
            </a:r>
          </a:p>
          <a:p>
            <a:pPr marL="338138" indent="-3381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338138" algn="l"/>
              </a:tabLst>
              <a:defRPr/>
            </a:pPr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6324917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63A93-80A0-5E6E-3D9D-BAA77A08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567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D4D0-06CF-4919-9D39-2058474E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1219200"/>
          </a:xfrm>
        </p:spPr>
        <p:txBody>
          <a:bodyPr/>
          <a:lstStyle/>
          <a:p>
            <a:r>
              <a:rPr lang="en-GB" b="1" dirty="0"/>
              <a:t>Post-mortem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3A78-3CE0-4D65-9024-15151566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19834" cy="4297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External appearance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Clothes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Stains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Rigor mortis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Injuries/bruises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Alcoholic odour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6477000" y="0"/>
            <a:ext cx="2667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27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CF8E-55C7-4FD9-96B1-45B45595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472440"/>
            <a:ext cx="8229600" cy="1127760"/>
          </a:xfrm>
        </p:spPr>
        <p:txBody>
          <a:bodyPr/>
          <a:lstStyle/>
          <a:p>
            <a:r>
              <a:rPr lang="en-GB" b="1" dirty="0"/>
              <a:t>Post-mortem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88FC-BCEF-491D-AE7B-D30ACB30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8280"/>
            <a:ext cx="4191000" cy="48463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Internal appearance: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Odour of alcohol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Fluidity of blood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Brain may be oedematous and may have hematomas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Fatty liver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Pancreatitis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Alcoholic gastritis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Oedematous nonulcerated small intestine</a:t>
            </a:r>
          </a:p>
        </p:txBody>
      </p:sp>
      <p:pic>
        <p:nvPicPr>
          <p:cNvPr id="5" name="Picture 4" descr="l24-alcoholic-liver-disease-20-638.jpg"/>
          <p:cNvPicPr>
            <a:picLocks noChangeAspect="1"/>
          </p:cNvPicPr>
          <p:nvPr/>
        </p:nvPicPr>
        <p:blipFill>
          <a:blip r:embed="rId2" cstate="print"/>
          <a:srcRect l="10815" t="20772" r="12382" b="8246"/>
          <a:stretch>
            <a:fillRect/>
          </a:stretch>
        </p:blipFill>
        <p:spPr>
          <a:xfrm>
            <a:off x="5029200" y="1371600"/>
            <a:ext cx="3733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-s2.0-S0379073808002521-g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061064"/>
            <a:ext cx="3641985" cy="256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91724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C7A-BEB1-4DA4-82AC-3098BFBB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8160"/>
            <a:ext cx="8229600" cy="1005840"/>
          </a:xfrm>
        </p:spPr>
        <p:txBody>
          <a:bodyPr/>
          <a:lstStyle/>
          <a:p>
            <a:r>
              <a:rPr lang="en-GB" b="1" dirty="0"/>
              <a:t>Medicolegal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931B-8E1A-4746-B94A-C55F9654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5867400" cy="4099560"/>
          </a:xfrm>
        </p:spPr>
        <p:txBody>
          <a:bodyPr>
            <a:noAutofit/>
          </a:bodyPr>
          <a:lstStyle/>
          <a:p>
            <a:pPr marL="400050" indent="-400050" algn="just">
              <a:lnSpc>
                <a:spcPct val="150000"/>
              </a:lnSpc>
              <a:buFont typeface="Wingdings" pitchFamily="2" charset="2"/>
              <a:buChar char=""/>
            </a:pPr>
            <a:r>
              <a:rPr lang="en-GB" sz="1800" dirty="0">
                <a:solidFill>
                  <a:schemeClr val="tx1"/>
                </a:solidFill>
              </a:rPr>
              <a:t>The prohibition (Enforcement of </a:t>
            </a:r>
            <a:r>
              <a:rPr lang="en-GB" sz="1800" dirty="0" err="1">
                <a:solidFill>
                  <a:schemeClr val="tx1"/>
                </a:solidFill>
              </a:rPr>
              <a:t>Hadd</a:t>
            </a:r>
            <a:r>
              <a:rPr lang="en-GB" sz="1800" dirty="0">
                <a:solidFill>
                  <a:schemeClr val="tx1"/>
                </a:solidFill>
              </a:rPr>
              <a:t>) Order (Sec-4 of 1979 Alcohol prohibition Act) extending to whole of Pakistan, imposes the total prohibition on the consumption, manufacture and selling of intoxicating liquor by the </a:t>
            </a:r>
            <a:r>
              <a:rPr lang="en-GB" sz="1800" dirty="0" err="1"/>
              <a:t>m</a:t>
            </a:r>
            <a:r>
              <a:rPr lang="en-GB" sz="1800" dirty="0" err="1">
                <a:solidFill>
                  <a:schemeClr val="tx1"/>
                </a:solidFill>
              </a:rPr>
              <a:t>uslims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pPr marL="400050" indent="-400050" algn="just">
              <a:lnSpc>
                <a:spcPct val="150000"/>
              </a:lnSpc>
              <a:buFont typeface="Wingdings" pitchFamily="2" charset="2"/>
              <a:buChar char=""/>
            </a:pPr>
            <a:endParaRPr lang="en-GB" sz="1800" dirty="0">
              <a:solidFill>
                <a:schemeClr val="tx1"/>
              </a:solidFill>
            </a:endParaRPr>
          </a:p>
          <a:p>
            <a:pPr marL="400050" indent="-400050" algn="just">
              <a:lnSpc>
                <a:spcPct val="150000"/>
              </a:lnSpc>
              <a:buFont typeface="Wingdings" pitchFamily="2" charset="2"/>
              <a:buChar char=""/>
            </a:pPr>
            <a:r>
              <a:rPr lang="en-GB" sz="1800" dirty="0">
                <a:solidFill>
                  <a:schemeClr val="tx1"/>
                </a:solidFill>
              </a:rPr>
              <a:t>Road traffic Act 1958 prohibits driving under the influence of alcohol –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Reaction Time (0.3 Sec) </a:t>
            </a:r>
            <a:r>
              <a:rPr lang="en-GB" sz="1800" dirty="0"/>
              <a:t>in normal person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00050" indent="-400050" algn="just">
              <a:lnSpc>
                <a:spcPct val="150000"/>
              </a:lnSpc>
              <a:buFont typeface="Wingdings" pitchFamily="2" charset="2"/>
              <a:buChar char=""/>
            </a:pPr>
            <a:r>
              <a:rPr lang="en-GB" sz="1800" dirty="0"/>
              <a:t>Reaction time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0.5 sec or more </a:t>
            </a:r>
            <a:r>
              <a:rPr lang="en-GB" sz="1800" dirty="0"/>
              <a:t>if person is under the influence of alcohol.</a:t>
            </a: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rcRect l="19001" r="17120"/>
          <a:stretch>
            <a:fillRect/>
          </a:stretch>
        </p:blipFill>
        <p:spPr>
          <a:xfrm>
            <a:off x="6324600" y="1295400"/>
            <a:ext cx="2286000" cy="219456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886200"/>
            <a:ext cx="2514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162800" y="0"/>
            <a:ext cx="1981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120727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ABFB-9787-41C2-A6A9-07D201303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3657600"/>
          </a:xfrm>
        </p:spPr>
        <p:txBody>
          <a:bodyPr>
            <a:normAutofit/>
          </a:bodyPr>
          <a:lstStyle/>
          <a:p>
            <a:pPr marL="400050" indent="-400050">
              <a:lnSpc>
                <a:spcPct val="150000"/>
              </a:lnSpc>
              <a:buFont typeface="Wingdings" pitchFamily="2" charset="2"/>
              <a:buChar char=""/>
            </a:pPr>
            <a:r>
              <a:rPr lang="en-GB" dirty="0">
                <a:solidFill>
                  <a:schemeClr val="tx1"/>
                </a:solidFill>
              </a:rPr>
              <a:t>Direct death unlikely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"/>
            </a:pPr>
            <a:r>
              <a:rPr lang="en-GB" dirty="0">
                <a:solidFill>
                  <a:schemeClr val="tx1"/>
                </a:solidFill>
              </a:rPr>
              <a:t>Liable to cause fatal complications like head injuries, serious bleeding, suffocation, drowning 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"/>
            </a:pPr>
            <a:r>
              <a:rPr lang="en-GB" dirty="0">
                <a:solidFill>
                  <a:schemeClr val="tx1"/>
                </a:solidFill>
              </a:rPr>
              <a:t>Chronic alcoholism – sexual jealousy crimes usually homicidal natures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"/>
            </a:pPr>
            <a:r>
              <a:rPr lang="en-GB" dirty="0">
                <a:solidFill>
                  <a:schemeClr val="tx1"/>
                </a:solidFill>
              </a:rPr>
              <a:t>Driving casualties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  <p:pic>
        <p:nvPicPr>
          <p:cNvPr id="4" name="Picture 3" descr="800px_COLOURBOX31397466.jpg"/>
          <p:cNvPicPr>
            <a:picLocks noChangeAspect="1"/>
          </p:cNvPicPr>
          <p:nvPr/>
        </p:nvPicPr>
        <p:blipFill>
          <a:blip r:embed="rId2" cstate="print"/>
          <a:srcRect l="5000" t="10000" r="3750" b="10000"/>
          <a:stretch>
            <a:fillRect/>
          </a:stretch>
        </p:blipFill>
        <p:spPr>
          <a:xfrm>
            <a:off x="5334000" y="3429000"/>
            <a:ext cx="3429000" cy="315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ow-Car-Technology-Will-Prevent-Drunk-Driving.jpg"/>
          <p:cNvPicPr>
            <a:picLocks noChangeAspect="1"/>
          </p:cNvPicPr>
          <p:nvPr/>
        </p:nvPicPr>
        <p:blipFill>
          <a:blip r:embed="rId3" cstate="print"/>
          <a:srcRect l="21667" t="4262" r="16667" b="13187"/>
          <a:stretch>
            <a:fillRect/>
          </a:stretch>
        </p:blipFill>
        <p:spPr>
          <a:xfrm>
            <a:off x="1066800" y="4343400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239000" y="0"/>
            <a:ext cx="1905000" cy="2703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3410989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71D3-1D68-4906-9F11-566FFBA9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457200"/>
            <a:ext cx="8229600" cy="1143000"/>
          </a:xfrm>
        </p:spPr>
        <p:txBody>
          <a:bodyPr/>
          <a:lstStyle/>
          <a:p>
            <a:r>
              <a:rPr lang="en-GB" b="1" dirty="0"/>
              <a:t>Chronic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01CC-F67D-41E6-872F-B609B1ED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305352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800" dirty="0">
                <a:solidFill>
                  <a:schemeClr val="tx1"/>
                </a:solidFill>
              </a:rPr>
              <a:t>Common clinical syndromes</a:t>
            </a:r>
          </a:p>
          <a:p>
            <a:pPr lvl="1"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</a:rPr>
              <a:t>Delirium tremens</a:t>
            </a:r>
          </a:p>
          <a:p>
            <a:pPr lvl="1">
              <a:lnSpc>
                <a:spcPct val="150000"/>
              </a:lnSpc>
            </a:pPr>
            <a:r>
              <a:rPr lang="en-GB" sz="2800" dirty="0" err="1">
                <a:solidFill>
                  <a:schemeClr val="tx1"/>
                </a:solidFill>
              </a:rPr>
              <a:t>Korsakoff’s</a:t>
            </a:r>
            <a:r>
              <a:rPr lang="en-GB" sz="2800" dirty="0">
                <a:solidFill>
                  <a:schemeClr val="tx1"/>
                </a:solidFill>
              </a:rPr>
              <a:t> psychosis</a:t>
            </a:r>
            <a:r>
              <a:rPr lang="en-US" sz="2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Wernicke’s</a:t>
            </a:r>
            <a:r>
              <a:rPr lang="en-US" sz="2800" dirty="0"/>
              <a:t> encephalopathy</a:t>
            </a:r>
            <a:endParaRPr lang="en-GB" sz="2800" dirty="0"/>
          </a:p>
          <a:p>
            <a:pPr lvl="1"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</a:rPr>
              <a:t>Acute hallucinosis</a:t>
            </a:r>
          </a:p>
        </p:txBody>
      </p:sp>
      <p:pic>
        <p:nvPicPr>
          <p:cNvPr id="4" name="Picture 3" descr="slide_1.jpg"/>
          <p:cNvPicPr>
            <a:picLocks noChangeAspect="1"/>
          </p:cNvPicPr>
          <p:nvPr/>
        </p:nvPicPr>
        <p:blipFill>
          <a:blip r:embed="rId2" cstate="print"/>
          <a:srcRect l="25224" t="28070" r="17129"/>
          <a:stretch>
            <a:fillRect/>
          </a:stretch>
        </p:blipFill>
        <p:spPr>
          <a:xfrm>
            <a:off x="5638800" y="2286000"/>
            <a:ext cx="3276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52122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g-Term-Effects-of-Alcohol-Ab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2296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714A-8678-481B-A233-5863047C0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u="sng" dirty="0">
                <a:solidFill>
                  <a:schemeClr val="accent1">
                    <a:lumMod val="75000"/>
                  </a:schemeClr>
                </a:solidFill>
              </a:rPr>
              <a:t>Delirium tremens</a:t>
            </a:r>
          </a:p>
          <a:p>
            <a:pPr marL="287338" lvl="1" indent="-12700">
              <a:spcAft>
                <a:spcPts val="50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State of excitement with hallucinosis – last 3 to 4 days</a:t>
            </a:r>
          </a:p>
          <a:p>
            <a:pPr marL="0" lvl="1" indent="0">
              <a:buNone/>
            </a:pPr>
            <a:r>
              <a:rPr lang="en-GB" sz="2600" b="1" dirty="0">
                <a:solidFill>
                  <a:schemeClr val="tx1"/>
                </a:solidFill>
              </a:rPr>
              <a:t>Causes:</a:t>
            </a:r>
          </a:p>
          <a:p>
            <a:pPr marL="730250" lvl="2" indent="-392113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Unusual bout of drinking</a:t>
            </a:r>
          </a:p>
          <a:p>
            <a:pPr marL="730250" lvl="2" indent="-392113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Sudden withdrawal</a:t>
            </a:r>
          </a:p>
          <a:p>
            <a:pPr marL="730250" lvl="2" indent="-392113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Acute infection</a:t>
            </a:r>
          </a:p>
          <a:p>
            <a:pPr marL="730250" lvl="2" indent="-392113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Shock(fracture bone)</a:t>
            </a:r>
          </a:p>
          <a:p>
            <a:pPr marL="730250" lvl="2" indent="-392113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Exposure to cold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3579987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B62E9-8528-4A3F-A877-743982E5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7666725" cy="54102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Treatment</a:t>
            </a:r>
          </a:p>
          <a:p>
            <a:pPr marL="730250" lvl="2" indent="-392113">
              <a:lnSpc>
                <a:spcPct val="150000"/>
              </a:lnSpc>
              <a:buFont typeface="Wingdings" pitchFamily="2" charset="2"/>
              <a:buChar char="q"/>
              <a:tabLst>
                <a:tab pos="400050" algn="l"/>
              </a:tabLst>
            </a:pPr>
            <a:r>
              <a:rPr lang="en-GB" sz="2400" dirty="0">
                <a:solidFill>
                  <a:schemeClr val="tx1"/>
                </a:solidFill>
              </a:rPr>
              <a:t>Sedatives – chlorpromazine</a:t>
            </a:r>
          </a:p>
          <a:p>
            <a:pPr marL="730250" lvl="2" indent="-392113">
              <a:lnSpc>
                <a:spcPct val="150000"/>
              </a:lnSpc>
              <a:buFont typeface="Wingdings" pitchFamily="2" charset="2"/>
              <a:buChar char="q"/>
              <a:tabLst>
                <a:tab pos="400050" algn="l"/>
              </a:tabLst>
            </a:pPr>
            <a:r>
              <a:rPr lang="en-GB" sz="2400" dirty="0">
                <a:solidFill>
                  <a:schemeClr val="tx1"/>
                </a:solidFill>
              </a:rPr>
              <a:t>IV hypertonic glucose</a:t>
            </a:r>
          </a:p>
          <a:p>
            <a:pPr marL="730250" lvl="2" indent="-392113">
              <a:lnSpc>
                <a:spcPct val="150000"/>
              </a:lnSpc>
              <a:buFont typeface="Wingdings" pitchFamily="2" charset="2"/>
              <a:buChar char="q"/>
              <a:tabLst>
                <a:tab pos="400050" algn="l"/>
              </a:tabLst>
            </a:pPr>
            <a:r>
              <a:rPr lang="en-GB" sz="2400" dirty="0">
                <a:solidFill>
                  <a:schemeClr val="tx1"/>
                </a:solidFill>
              </a:rPr>
              <a:t>Treatment of infection</a:t>
            </a:r>
          </a:p>
          <a:p>
            <a:pPr>
              <a:lnSpc>
                <a:spcPct val="150000"/>
              </a:lnSpc>
              <a:buNone/>
            </a:pPr>
            <a:r>
              <a:rPr lang="en-GB" sz="3200" b="1" u="sng" dirty="0" err="1">
                <a:solidFill>
                  <a:schemeClr val="accent1">
                    <a:lumMod val="75000"/>
                  </a:schemeClr>
                </a:solidFill>
              </a:rPr>
              <a:t>Korsakoff’s</a:t>
            </a:r>
            <a:r>
              <a:rPr lang="en-GB" sz="3200" b="1" u="sng" dirty="0">
                <a:solidFill>
                  <a:schemeClr val="accent1">
                    <a:lumMod val="75000"/>
                  </a:schemeClr>
                </a:solidFill>
              </a:rPr>
              <a:t> psychosis</a:t>
            </a:r>
          </a:p>
          <a:p>
            <a:pPr marL="688975" lvl="1" indent="-414338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Hallucinations, disorientation, multiple neuritis</a:t>
            </a:r>
          </a:p>
          <a:p>
            <a:pPr marL="688975" lvl="1" indent="-414338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Loss of recent memory</a:t>
            </a:r>
          </a:p>
          <a:p>
            <a:pPr marL="688975" lvl="1" indent="-414338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Confabulation </a:t>
            </a:r>
          </a:p>
          <a:p>
            <a:pPr marL="688975" lvl="1" indent="-414338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Lasts from about 1 month to a year</a:t>
            </a:r>
          </a:p>
          <a:p>
            <a:pPr marL="730250" lvl="2" indent="-392113">
              <a:lnSpc>
                <a:spcPct val="150000"/>
              </a:lnSpc>
              <a:buFont typeface="Wingdings" pitchFamily="2" charset="2"/>
              <a:buChar char="q"/>
              <a:tabLst>
                <a:tab pos="400050" algn="l"/>
              </a:tabLst>
            </a:pPr>
            <a:endParaRPr lang="en-GB" sz="2400" dirty="0">
              <a:solidFill>
                <a:schemeClr val="tx1"/>
              </a:solidFill>
            </a:endParaRPr>
          </a:p>
          <a:p>
            <a:pPr marL="730250" lvl="2" indent="-392113">
              <a:lnSpc>
                <a:spcPct val="150000"/>
              </a:lnSpc>
              <a:buNone/>
              <a:tabLst>
                <a:tab pos="400050" algn="l"/>
              </a:tabLst>
            </a:pPr>
            <a:endParaRPr lang="en-GB" sz="2400" dirty="0">
              <a:solidFill>
                <a:schemeClr val="tx1"/>
              </a:solidFill>
            </a:endParaRPr>
          </a:p>
          <a:p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13036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uses+of+Wernicke-Korsakoff+Synd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491"/>
          <a:stretch>
            <a:fillRect/>
          </a:stretch>
        </p:blipFill>
        <p:spPr>
          <a:xfrm>
            <a:off x="381000" y="381000"/>
            <a:ext cx="8458200" cy="6248400"/>
          </a:xfrm>
        </p:spPr>
      </p:pic>
      <p:sp>
        <p:nvSpPr>
          <p:cNvPr id="3" name="Rectangle 2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B94E-2392-46D5-8B85-7108B99E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u="sng" dirty="0">
                <a:solidFill>
                  <a:schemeClr val="accent1">
                    <a:lumMod val="75000"/>
                  </a:schemeClr>
                </a:solidFill>
              </a:rPr>
              <a:t>Acute hallucinosis</a:t>
            </a:r>
          </a:p>
          <a:p>
            <a:pPr lvl="1" indent="-395288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Auditory hallucinations with systemised delusion of persecution</a:t>
            </a:r>
          </a:p>
          <a:p>
            <a:pPr lvl="1" indent="-395288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Lasts weeks to months</a:t>
            </a:r>
          </a:p>
          <a:p>
            <a:pPr lvl="1" indent="-395288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Psychiatric emergency - homicidal or suicidal</a:t>
            </a:r>
          </a:p>
          <a:p>
            <a:pPr lvl="1" indent="-395288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Patient must be hospitalized, sedated closely observed</a:t>
            </a:r>
          </a:p>
          <a:p>
            <a:pPr lvl="1" indent="-395288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Treated as for delirium tremens</a:t>
            </a:r>
          </a:p>
          <a:p>
            <a:pPr marL="338138" indent="-338138">
              <a:buNone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Choice of drug is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Disulfiram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– 0.5 gm OD</a:t>
            </a:r>
          </a:p>
          <a:p>
            <a:pPr marL="338138" indent="-338138">
              <a:buNone/>
            </a:pPr>
            <a:endParaRPr lang="en-GB" sz="4100" b="1" dirty="0"/>
          </a:p>
          <a:p>
            <a:pPr marL="0" indent="0">
              <a:buNone/>
            </a:pPr>
            <a:endParaRPr lang="en-GB" sz="4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981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425315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PROF Dr. UMAR’s LGIS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6858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66BDB-964D-D567-FF4D-5673F0C6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12551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169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sz="4100" b="1" dirty="0"/>
              <a:t>Post-mortem </a:t>
            </a:r>
            <a:r>
              <a:rPr lang="en-GB" b="1" dirty="0"/>
              <a:t>Findings in Chronic Alcoholism</a:t>
            </a:r>
            <a:br>
              <a:rPr lang="en-GB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876800"/>
          </a:xfrm>
        </p:spPr>
        <p:txBody>
          <a:bodyPr/>
          <a:lstStyle/>
          <a:p>
            <a:endParaRPr lang="en-US" dirty="0"/>
          </a:p>
          <a:p>
            <a:pPr marL="338138" indent="-338138">
              <a:buFont typeface="Wingdings" pitchFamily="2" charset="2"/>
              <a:buChar char="Ø"/>
            </a:pPr>
            <a:r>
              <a:rPr lang="en-GB" dirty="0"/>
              <a:t>Degenerative changes in liver, kidney and brain</a:t>
            </a:r>
          </a:p>
          <a:p>
            <a:pPr marL="338138" indent="-338138">
              <a:buFont typeface="Wingdings" pitchFamily="2" charset="2"/>
              <a:buChar char="Ø"/>
            </a:pPr>
            <a:r>
              <a:rPr lang="en-GB" dirty="0"/>
              <a:t>Cirrhosis of liver</a:t>
            </a:r>
          </a:p>
          <a:p>
            <a:pPr marL="338138" indent="-338138">
              <a:buFont typeface="Wingdings" pitchFamily="2" charset="2"/>
              <a:buChar char="Ø"/>
            </a:pPr>
            <a:r>
              <a:rPr lang="en-GB" dirty="0"/>
              <a:t>Atrophic gastritis</a:t>
            </a:r>
          </a:p>
          <a:p>
            <a:pPr marL="338138" indent="-338138">
              <a:buFont typeface="Wingdings" pitchFamily="2" charset="2"/>
              <a:buChar char="Ø"/>
            </a:pPr>
            <a:r>
              <a:rPr lang="en-GB" dirty="0" err="1"/>
              <a:t>Cardiomyopathy</a:t>
            </a:r>
            <a:endParaRPr lang="en-GB" dirty="0"/>
          </a:p>
          <a:p>
            <a:pPr>
              <a:lnSpc>
                <a:spcPct val="150000"/>
              </a:lnSpc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0"/>
            <a:ext cx="20574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dirty="0"/>
              <a:t>Sudden withdrawal of alcoholic drinks.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b="1" dirty="0" err="1"/>
              <a:t>Antabuse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disulfiram</a:t>
            </a:r>
            <a:r>
              <a:rPr lang="en-US" dirty="0"/>
              <a:t>) is given as an aversion technique. </a:t>
            </a:r>
          </a:p>
          <a:p>
            <a:pPr marL="463550" indent="-463550" algn="just">
              <a:lnSpc>
                <a:spcPct val="150000"/>
              </a:lnSpc>
            </a:pPr>
            <a:r>
              <a:rPr lang="en-US" dirty="0" err="1"/>
              <a:t>Disulfiram</a:t>
            </a:r>
            <a:r>
              <a:rPr lang="en-US" dirty="0"/>
              <a:t> blocks metabolism of alcohol at the acetaldehyde stage. Acetaldehyde accumulates in blood causing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Disulfiram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-ethanol reaction (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Aldehyde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syndrome)</a:t>
            </a:r>
          </a:p>
          <a:p>
            <a:pPr marL="463550" indent="-463550" algn="just">
              <a:lnSpc>
                <a:spcPct val="150000"/>
              </a:lnSpc>
            </a:pPr>
            <a:r>
              <a:rPr lang="en-US" b="1" dirty="0"/>
              <a:t>Contraindications of </a:t>
            </a:r>
            <a:r>
              <a:rPr lang="en-US" b="1" dirty="0" err="1"/>
              <a:t>Disulfiram</a:t>
            </a:r>
            <a:r>
              <a:rPr lang="en-US" b="1" dirty="0"/>
              <a:t>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63550" indent="-463550" algn="just">
              <a:lnSpc>
                <a:spcPct val="150000"/>
              </a:lnSpc>
              <a:buNone/>
            </a:pPr>
            <a:r>
              <a:rPr lang="en-US" dirty="0"/>
              <a:t>      Coronary artery disease, Liver failure, Chronic renal failure, Peripheral neuropathy, Muscular disease history of psychosis</a:t>
            </a:r>
          </a:p>
          <a:p>
            <a:pPr marL="463550" indent="-463550" algn="just">
              <a:lnSpc>
                <a:spcPct val="150000"/>
              </a:lnSpc>
              <a:buNone/>
            </a:pPr>
            <a:r>
              <a:rPr lang="en-US" dirty="0"/>
              <a:t>      and Pregnancy (1</a:t>
            </a:r>
            <a:r>
              <a:rPr lang="en-US" baseline="30000" dirty="0"/>
              <a:t>st</a:t>
            </a:r>
            <a:r>
              <a:rPr lang="en-US" dirty="0"/>
              <a:t> trimester)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15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b="1" dirty="0"/>
              <a:t>Citrated calcium </a:t>
            </a:r>
            <a:r>
              <a:rPr lang="en-US" b="1" dirty="0" err="1"/>
              <a:t>carbimide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Temposil</a:t>
            </a:r>
            <a:r>
              <a:rPr lang="en-US" dirty="0"/>
              <a:t>): 100 mg/ day in 2 divided doses instead of </a:t>
            </a:r>
            <a:r>
              <a:rPr lang="en-US" dirty="0" err="1"/>
              <a:t>antabuse</a:t>
            </a:r>
            <a:r>
              <a:rPr lang="en-US" dirty="0"/>
              <a:t> may be given.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b="1" dirty="0" err="1"/>
              <a:t>Metronidazole</a:t>
            </a:r>
            <a:r>
              <a:rPr lang="en-US" b="1" dirty="0"/>
              <a:t>, </a:t>
            </a:r>
            <a:r>
              <a:rPr lang="en-US" dirty="0" err="1"/>
              <a:t>nitrfezole</a:t>
            </a:r>
            <a:r>
              <a:rPr lang="en-US" dirty="0"/>
              <a:t> and </a:t>
            </a:r>
            <a:r>
              <a:rPr lang="en-US" dirty="0" err="1"/>
              <a:t>methyltetrazolethiol</a:t>
            </a:r>
            <a:r>
              <a:rPr lang="en-US" dirty="0"/>
              <a:t> are other alternatives.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b="1" dirty="0"/>
              <a:t>Nutrients, vitamins </a:t>
            </a:r>
            <a:r>
              <a:rPr lang="en-US" dirty="0"/>
              <a:t>and gradual return to a normal balanced diet.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b="1" dirty="0"/>
              <a:t>Symptomatic</a:t>
            </a:r>
            <a:r>
              <a:rPr lang="en-US" dirty="0"/>
              <a:t> treatment.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ALDEHYDE SYNDROME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76800"/>
          </a:xfrm>
        </p:spPr>
        <p:txBody>
          <a:bodyPr>
            <a:normAutofit fontScale="97500"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Symptoms: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274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Flushing</a:t>
            </a:r>
          </a:p>
          <a:p>
            <a:pPr marL="338138" indent="-338138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palpitation, </a:t>
            </a:r>
          </a:p>
          <a:p>
            <a:pPr marL="338138" indent="-338138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Nausea &amp; vomiting,</a:t>
            </a:r>
          </a:p>
          <a:p>
            <a:pPr marL="338138" indent="-338138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Anxiety, </a:t>
            </a:r>
          </a:p>
          <a:p>
            <a:pPr marL="338138" indent="-338138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Tightness of chest, </a:t>
            </a:r>
          </a:p>
          <a:p>
            <a:pPr marL="338138" indent="-338138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Hypotension</a:t>
            </a:r>
            <a:r>
              <a:rPr lang="en-US" dirty="0"/>
              <a:t>,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2286000"/>
            <a:ext cx="335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Sweating, </a:t>
            </a:r>
          </a:p>
          <a:p>
            <a:pPr marL="225425" indent="-225425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Throbbing headache, </a:t>
            </a:r>
          </a:p>
          <a:p>
            <a:pPr marL="225425" indent="-225425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Giddiness &amp; sense of impending doom</a:t>
            </a:r>
          </a:p>
          <a:p>
            <a:pPr marL="225425" indent="-225425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Abdominal	cramps appear due to which patient dislikes alcohol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2"/>
              </a:rPr>
              <a:t>https://www.ncbi.nlm.nih.gov/books/NBK556147/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3"/>
              </a:rPr>
              <a:t>https://www.sciencedirect.com/topics/earth-and-planetary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4"/>
              </a:rPr>
              <a:t>https://en.wikipedia.org/wiki/Ethanol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5"/>
              </a:rPr>
              <a:t>https://scholar.google.com.pk/scholar?q=ethyl+alcohol+research&amp;hl=en&amp;as_sdt=0&amp;as_vis=1&amp;oi=scholart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96200" y="0"/>
            <a:ext cx="1447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Research </a:t>
            </a:r>
          </a:p>
        </p:txBody>
      </p:sp>
    </p:spTree>
    <p:extLst>
      <p:ext uri="{BB962C8B-B14F-4D97-AF65-F5344CB8AC3E}">
        <p14:creationId xmlns:p14="http://schemas.microsoft.com/office/powerpoint/2010/main" val="2788864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rgbClr val="995733"/>
                </a:solidFill>
                <a:latin typeface="Cambria"/>
              </a:rPr>
              <a:t>SOCIAL AND ENVIRONMENTAL JUSTICE CONCERNS: </a:t>
            </a:r>
            <a:r>
              <a:rPr lang="en-US" dirty="0"/>
              <a:t>Research work to determine the practicality and feasibility of carrying out remedial work to reduce, limit, or eliminate exposures harmful to the public.</a:t>
            </a: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rgbClr val="995733"/>
                </a:solidFill>
                <a:latin typeface="Cambria"/>
              </a:rPr>
              <a:t>LOOKING AHEAD TO WHAT MUST BE DONE: </a:t>
            </a:r>
            <a:r>
              <a:rPr lang="en-US" dirty="0"/>
              <a:t>In the case of lead, preventing exposure is the only method known to be effective in reducing the risk of adverse health outcomes.</a:t>
            </a:r>
            <a:endParaRPr lang="en-US" dirty="0">
              <a:solidFill>
                <a:srgbClr val="995733"/>
              </a:solidFill>
              <a:latin typeface="Cambria"/>
            </a:endParaRP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rgbClr val="995733"/>
                </a:solidFill>
                <a:latin typeface="Cambria"/>
              </a:rPr>
              <a:t>HUMAN PROTECTION: </a:t>
            </a:r>
            <a:r>
              <a:rPr lang="en-US" dirty="0"/>
              <a:t>Work place protection and prevention should be made to avoid unnecessary exposure. 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01000" y="0"/>
            <a:ext cx="1143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ETHICS </a:t>
            </a:r>
          </a:p>
        </p:txBody>
      </p:sp>
    </p:spTree>
    <p:extLst>
      <p:ext uri="{BB962C8B-B14F-4D97-AF65-F5344CB8AC3E}">
        <p14:creationId xmlns:p14="http://schemas.microsoft.com/office/powerpoint/2010/main" val="4164684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876800"/>
          </a:xfrm>
        </p:spPr>
        <p:txBody>
          <a:bodyPr/>
          <a:lstStyle/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Treatment will depend on the underlying cause.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If victim received with lead poisoning , remove the source  of poison 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Health education and awareness 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Screening of family members 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Involving high authorities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4200" y="0"/>
            <a:ext cx="2209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Family medicine  </a:t>
            </a:r>
          </a:p>
        </p:txBody>
      </p:sp>
    </p:spTree>
    <p:extLst>
      <p:ext uri="{BB962C8B-B14F-4D97-AF65-F5344CB8AC3E}">
        <p14:creationId xmlns:p14="http://schemas.microsoft.com/office/powerpoint/2010/main" val="584556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4655"/>
            <a:ext cx="6966124" cy="3660345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902AE-4A34-0A86-D4BC-A1074F12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3718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709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62200"/>
            <a:ext cx="1447800" cy="1846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E8C0CB-2E9B-BE0D-82D0-605B7BE2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3718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85800"/>
            <a:ext cx="5105400" cy="144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pic>
        <p:nvPicPr>
          <p:cNvPr id="5" name="Picture 4" descr="stop-drinking-359x300-359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86000"/>
            <a:ext cx="5791200" cy="3626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756919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319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1AF26-8216-F2F0-41C0-DD59CAFC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12551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A65D-449C-41B8-96BC-EDACDB4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0"/>
            <a:ext cx="6813038" cy="128089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/>
              <a:t>Ethyl Alcohol / Ethanol Poisoning</a:t>
            </a:r>
          </a:p>
        </p:txBody>
      </p:sp>
      <p:pic>
        <p:nvPicPr>
          <p:cNvPr id="3" name="Picture 2" descr="572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048000"/>
            <a:ext cx="57912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66BDB-964D-D567-FF4D-5673F0C6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3718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69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80CE-8BCF-42E0-A599-9A93489B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GB" b="1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1513-89A1-4515-A2FA-B3E36746E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714061" cy="45396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/>
              <a:t>A 25 year old male was brought to the emergency department after being found unresponsive by his family. The family gave a history of the patient having consumed a drink at a wedding ceremony last night</a:t>
            </a:r>
            <a:r>
              <a:rPr lang="en-GB" sz="2400" dirty="0">
                <a:solidFill>
                  <a:schemeClr val="tx1"/>
                </a:solidFill>
              </a:rPr>
              <a:t>. He had a previous history of consuming 6 pints of beer per day since the age of 16 years.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According to his general physical examination:</a:t>
            </a:r>
          </a:p>
          <a:p>
            <a:r>
              <a:rPr lang="en-US" sz="2400" dirty="0"/>
              <a:t>Temperature 	– 	98.3 °F  </a:t>
            </a:r>
          </a:p>
          <a:p>
            <a:r>
              <a:rPr lang="en-US" sz="2400" dirty="0"/>
              <a:t>Respiratory rate 	– 	10/min</a:t>
            </a:r>
          </a:p>
          <a:p>
            <a:r>
              <a:rPr lang="en-US" sz="2400" dirty="0"/>
              <a:t>Pulse 		– 	90/min </a:t>
            </a:r>
          </a:p>
          <a:p>
            <a:r>
              <a:rPr lang="en-US" sz="2400" dirty="0"/>
              <a:t>Blood pressure	– 	110/70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7A9F4-428A-A99E-5FBE-57606C6A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3718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07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867400"/>
          </a:xfrm>
        </p:spPr>
        <p:txBody>
          <a:bodyPr>
            <a:normAutofit fontScale="70000" lnSpcReduction="20000"/>
          </a:bodyPr>
          <a:lstStyle/>
          <a:p>
            <a:pPr marL="463550" indent="-4635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Pupils contracted but dilate on pinching. 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MacEwen's</a:t>
            </a:r>
            <a:r>
              <a:rPr lang="en-US" b="1" dirty="0">
                <a:solidFill>
                  <a:schemeClr val="accent1"/>
                </a:solidFill>
              </a:rPr>
              <a:t> sign)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Initially his breathing was </a:t>
            </a:r>
            <a:r>
              <a:rPr lang="en-GB" dirty="0" err="1"/>
              <a:t>stertorous</a:t>
            </a:r>
            <a:r>
              <a:rPr lang="en-GB" dirty="0"/>
              <a:t> but later on depressed with no gag reflex and no response to pain. He was comatose with pinpoint (meiosis), but reactive pupils. He was in respiratory failure and was </a:t>
            </a:r>
            <a:r>
              <a:rPr lang="en-GB" dirty="0" err="1"/>
              <a:t>intubated</a:t>
            </a:r>
            <a:r>
              <a:rPr lang="en-GB" dirty="0"/>
              <a:t> later on in hospital. There was strong odour of spirit in the breath.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He did not have any needle track marks. </a:t>
            </a:r>
          </a:p>
          <a:p>
            <a:pPr marL="463550" indent="-463550" algn="just">
              <a:lnSpc>
                <a:spcPct val="150000"/>
              </a:lnSpc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Questions :</a:t>
            </a:r>
          </a:p>
          <a:p>
            <a:pPr marL="463550" indent="-4635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the most probable diagnosis?</a:t>
            </a:r>
          </a:p>
          <a:p>
            <a:pPr marL="463550" indent="-4635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the differential diagnosis?</a:t>
            </a:r>
          </a:p>
          <a:p>
            <a:pPr marL="463550" indent="-4635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How would you differentiate clinically this type of coma with other comatose state?</a:t>
            </a:r>
          </a:p>
          <a:p>
            <a:pPr marL="463550" indent="-4635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lab investigations should be necessary to confirm the diagnosis?</a:t>
            </a:r>
          </a:p>
          <a:p>
            <a:pPr marL="463550" indent="-4635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precautions should be taken while sending the specimen fluid for chemical analysis.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765C2-004B-460A-BA0C-F96D071A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3718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b="1" dirty="0"/>
              <a:t>Learning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/>
              <a:t>By the end of this session the students will be able to:</a:t>
            </a:r>
          </a:p>
          <a:p>
            <a:pPr marL="287338" lvl="0" indent="-2873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Enlist various types of alcohol.</a:t>
            </a:r>
          </a:p>
          <a:p>
            <a:pPr marL="287338" lvl="0" indent="-2873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Briefly describe the sign and symptoms of acute ethanol (ethyl alcohol) intoxication w.r.t. blood alcohol concentration (BAC).</a:t>
            </a:r>
          </a:p>
          <a:p>
            <a:pPr marL="287338" lvl="0" indent="-2873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Outline the management of an acute intoxication of ethanol (ethyl alcohol).</a:t>
            </a:r>
          </a:p>
          <a:p>
            <a:pPr marL="287338" lvl="0" indent="-2873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State the post mortem findings and medico legal aspects of ethanol (ethyl alcohol) intoxication.</a:t>
            </a:r>
          </a:p>
          <a:p>
            <a:pPr marL="287338" lvl="0" indent="-2873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Enumerate the clinical syndromes associated with chronic alcoholism.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FDFB0-37E8-A652-54B9-953C4181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3718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490A-B783-4215-973C-D951E4FA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Types of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6371-EDA0-45D1-ADE5-936F667DB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447800"/>
            <a:ext cx="5562600" cy="2590800"/>
          </a:xfrm>
        </p:spPr>
        <p:txBody>
          <a:bodyPr>
            <a:normAutofit/>
          </a:bodyPr>
          <a:lstStyle/>
          <a:p>
            <a:pPr marL="576263" indent="-576263">
              <a:buFont typeface="Wingdings" pitchFamily="2" charset="2"/>
              <a:buChar char=""/>
            </a:pPr>
            <a:r>
              <a:rPr lang="en-GB" sz="3200" dirty="0"/>
              <a:t>Ethyl alcohol / Ethanol</a:t>
            </a:r>
            <a:endParaRPr lang="en-GB" sz="3200" dirty="0">
              <a:solidFill>
                <a:schemeClr val="tx1"/>
              </a:solidFill>
            </a:endParaRPr>
          </a:p>
          <a:p>
            <a:pPr marL="576263" indent="-576263">
              <a:buFont typeface="Wingdings" pitchFamily="2" charset="2"/>
              <a:buChar char=""/>
            </a:pPr>
            <a:r>
              <a:rPr lang="en-GB" sz="3200" dirty="0">
                <a:solidFill>
                  <a:schemeClr val="tx1"/>
                </a:solidFill>
              </a:rPr>
              <a:t>Methyl alcohol / </a:t>
            </a:r>
            <a:r>
              <a:rPr lang="en-GB" sz="3200" dirty="0"/>
              <a:t>Methanol</a:t>
            </a:r>
            <a:endParaRPr lang="en-GB" sz="3200" dirty="0">
              <a:solidFill>
                <a:schemeClr val="tx1"/>
              </a:solidFill>
            </a:endParaRPr>
          </a:p>
          <a:p>
            <a:pPr marL="576263" indent="-576263">
              <a:buFont typeface="Wingdings" pitchFamily="2" charset="2"/>
              <a:buChar char=""/>
            </a:pPr>
            <a:r>
              <a:rPr lang="en-GB" sz="3200" dirty="0">
                <a:solidFill>
                  <a:schemeClr val="tx1"/>
                </a:solidFill>
              </a:rPr>
              <a:t>Isopropyl alcohol</a:t>
            </a:r>
          </a:p>
          <a:p>
            <a:pPr marL="576263" indent="-576263">
              <a:buFont typeface="Wingdings" pitchFamily="2" charset="2"/>
              <a:buChar char=""/>
            </a:pPr>
            <a:r>
              <a:rPr lang="en-GB" sz="3200" dirty="0">
                <a:solidFill>
                  <a:schemeClr val="tx1"/>
                </a:solidFill>
              </a:rPr>
              <a:t>Ethylene glycol</a:t>
            </a:r>
          </a:p>
        </p:txBody>
      </p:sp>
      <p:pic>
        <p:nvPicPr>
          <p:cNvPr id="4" name="Picture 3" descr="type-of-alcohol.jpg"/>
          <p:cNvPicPr>
            <a:picLocks noChangeAspect="1"/>
          </p:cNvPicPr>
          <p:nvPr/>
        </p:nvPicPr>
        <p:blipFill>
          <a:blip r:embed="rId2" cstate="print"/>
          <a:srcRect t="10476" r="2857" b="15238"/>
          <a:stretch>
            <a:fillRect/>
          </a:stretch>
        </p:blipFill>
        <p:spPr>
          <a:xfrm>
            <a:off x="533400" y="4038600"/>
            <a:ext cx="77724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892455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531</TotalTime>
  <Words>1717</Words>
  <Application>Microsoft Office PowerPoint</Application>
  <PresentationFormat>On-screen Show (4:3)</PresentationFormat>
  <Paragraphs>302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Bell MT</vt:lpstr>
      <vt:lpstr>Calibri</vt:lpstr>
      <vt:lpstr>Cambria</vt:lpstr>
      <vt:lpstr>Times New Roman</vt:lpstr>
      <vt:lpstr>Wingdings</vt:lpstr>
      <vt:lpstr>Theme1</vt:lpstr>
      <vt:lpstr>Alcohol</vt:lpstr>
      <vt:lpstr>VISION OF RMU THE DREAM/ TOMORROW</vt:lpstr>
      <vt:lpstr>PROF Dr. UMAR’s LGIS MODEL</vt:lpstr>
      <vt:lpstr>SEQUENCE OF LGIS</vt:lpstr>
      <vt:lpstr>Ethyl Alcohol / Ethanol Poisoning</vt:lpstr>
      <vt:lpstr>Case 1</vt:lpstr>
      <vt:lpstr>PowerPoint Presentation</vt:lpstr>
      <vt:lpstr>Learning Objectives:</vt:lpstr>
      <vt:lpstr>Types of Alcohol</vt:lpstr>
      <vt:lpstr>Types of Alcohol</vt:lpstr>
      <vt:lpstr>Ethyl Alcohol Most commonly ingested alcohol</vt:lpstr>
      <vt:lpstr>Acute Ethanol Poisoning</vt:lpstr>
      <vt:lpstr>Acute Ethanol Poisoning</vt:lpstr>
      <vt:lpstr>Acute Ethanol Poisoning</vt:lpstr>
      <vt:lpstr>Acute Ethanol Poisoning</vt:lpstr>
      <vt:lpstr>Acute Ethanol Poisoning</vt:lpstr>
      <vt:lpstr>Acute Ethanol Poisoning</vt:lpstr>
      <vt:lpstr>Differential Diagnosis:</vt:lpstr>
      <vt:lpstr>Treatment</vt:lpstr>
      <vt:lpstr>Post-mortem appearance</vt:lpstr>
      <vt:lpstr>Post-mortem Findings</vt:lpstr>
      <vt:lpstr>Medicolegal aspects</vt:lpstr>
      <vt:lpstr>PowerPoint Presentation</vt:lpstr>
      <vt:lpstr>Chronic poisoning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Post-mortem Findings in Chronic Alcoholism </vt:lpstr>
      <vt:lpstr>Treatment:</vt:lpstr>
      <vt:lpstr>Treatment:</vt:lpstr>
      <vt:lpstr>ALDEHYDE SYNDROME</vt:lpstr>
      <vt:lpstr>RESEARCH</vt:lpstr>
      <vt:lpstr>BIOMEDICAL ETHICS</vt:lpstr>
      <vt:lpstr>FAMILY MEDICINE</vt:lpstr>
      <vt:lpstr>How To Access Digital Library</vt:lpstr>
      <vt:lpstr>TEXT BOOKS &amp; PRACTICAL NOTEBOOK: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Forensic Lab</dc:creator>
  <cp:lastModifiedBy>54</cp:lastModifiedBy>
  <cp:revision>115</cp:revision>
  <dcterms:created xsi:type="dcterms:W3CDTF">2006-08-16T00:00:00Z</dcterms:created>
  <dcterms:modified xsi:type="dcterms:W3CDTF">2025-02-25T10:24:55Z</dcterms:modified>
</cp:coreProperties>
</file>