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9" r:id="rId3"/>
    <p:sldId id="278" r:id="rId4"/>
    <p:sldId id="281" r:id="rId5"/>
    <p:sldId id="293" r:id="rId6"/>
    <p:sldId id="282" r:id="rId7"/>
    <p:sldId id="266" r:id="rId8"/>
    <p:sldId id="262" r:id="rId9"/>
    <p:sldId id="271" r:id="rId10"/>
    <p:sldId id="273" r:id="rId11"/>
    <p:sldId id="291" r:id="rId12"/>
    <p:sldId id="292" r:id="rId13"/>
    <p:sldId id="268" r:id="rId14"/>
    <p:sldId id="269" r:id="rId15"/>
    <p:sldId id="275" r:id="rId16"/>
    <p:sldId id="277" r:id="rId17"/>
    <p:sldId id="276" r:id="rId18"/>
    <p:sldId id="274" r:id="rId19"/>
    <p:sldId id="258" r:id="rId20"/>
    <p:sldId id="272" r:id="rId21"/>
    <p:sldId id="256" r:id="rId22"/>
    <p:sldId id="668" r:id="rId23"/>
    <p:sldId id="286" r:id="rId24"/>
    <p:sldId id="672" r:id="rId25"/>
    <p:sldId id="289" r:id="rId26"/>
    <p:sldId id="287" r:id="rId27"/>
    <p:sldId id="288"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80" d="100"/>
          <a:sy n="80" d="100"/>
        </p:scale>
        <p:origin x="111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E514B608-1A43-4F01-BC39-35CBFF3FCD92}" type="presOf" srcId="{399ACE2F-90C5-48B1-9E65-700A32562848}" destId="{9815588C-16D0-4475-B64C-847FC87C8C32}" srcOrd="3" destOrd="0" presId="urn:microsoft.com/office/officeart/2005/8/layout/gear1#1"/>
    <dgm:cxn modelId="{134F420E-AF9E-4DCC-B90E-DA325B528363}" type="presOf" srcId="{188C389E-9423-41DE-9C5E-D4A7E95C7E62}" destId="{6DF3A3A0-5919-4E69-80DD-61760D6340A0}"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6DCA353-0E07-4685-A17E-384EC95548A4}" type="presOf" srcId="{DACAB5BA-B8B4-4D66-8B11-1D02259E020B}" destId="{8BC64EA7-2794-42B6-96C9-F39A52CB985A}" srcOrd="2" destOrd="0" presId="urn:microsoft.com/office/officeart/2005/8/layout/gear1#1"/>
    <dgm:cxn modelId="{55FB9358-B815-4597-AE1F-419064582648}" type="presOf" srcId="{399ACE2F-90C5-48B1-9E65-700A32562848}" destId="{23DC08E4-3725-4448-BFFF-1CCEA2F2987E}" srcOrd="1" destOrd="0" presId="urn:microsoft.com/office/officeart/2005/8/layout/gear1#1"/>
    <dgm:cxn modelId="{C775E28C-11C8-484E-AEE1-60CC9EB2E91A}" type="presOf" srcId="{23718C41-0A1F-40BF-86BE-8A5476EC271E}" destId="{398423B3-DD54-4226-99D7-017EFC1488DF}" srcOrd="0" destOrd="0" presId="urn:microsoft.com/office/officeart/2005/8/layout/gear1#1"/>
    <dgm:cxn modelId="{6AFE6390-7261-4883-9F92-0892828180A4}" type="presOf" srcId="{663C1E13-76F9-4B70-A2F2-CA23180743CE}" destId="{93300324-D62F-4E58-B882-734182BDB462}" srcOrd="0" destOrd="0" presId="urn:microsoft.com/office/officeart/2005/8/layout/gear1#1"/>
    <dgm:cxn modelId="{690D809A-0C22-4449-A2EA-26B9568F39AB}" type="presOf" srcId="{F9CEBA05-2F10-437E-89B2-54F4D9FAF478}" destId="{5ED88519-AC6C-4AA3-B76D-812B93A167E4}" srcOrd="0" destOrd="0" presId="urn:microsoft.com/office/officeart/2005/8/layout/gear1#1"/>
    <dgm:cxn modelId="{921042AD-9809-474A-9709-45A325F664D6}" type="presOf" srcId="{DACAB5BA-B8B4-4D66-8B11-1D02259E020B}" destId="{B6B6B41B-120B-4968-AB6A-FC6E7C8EF3C0}" srcOrd="1" destOrd="0" presId="urn:microsoft.com/office/officeart/2005/8/layout/gear1#1"/>
    <dgm:cxn modelId="{EB0EA3B1-350C-4E5D-94F4-CF183BF2B8C9}"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639213CB-EC6B-402D-9526-8F347295E121}" type="presOf" srcId="{DA82EADB-2721-42A0-95EA-F9B5521A38A6}" destId="{A09CEA93-9338-4361-A5E6-CF85B6019F5A}" srcOrd="0" destOrd="0" presId="urn:microsoft.com/office/officeart/2005/8/layout/gear1#1"/>
    <dgm:cxn modelId="{56CB5FD0-5DF1-43A4-BD5F-DD2B31CB6951}" type="presOf" srcId="{DACAB5BA-B8B4-4D66-8B11-1D02259E020B}" destId="{87622A90-D0D8-4EA3-BC0D-D537801AF2B1}" srcOrd="0" destOrd="0" presId="urn:microsoft.com/office/officeart/2005/8/layout/gear1#1"/>
    <dgm:cxn modelId="{3D1521D3-571D-4A2A-989E-30559A2F8492}" type="presOf" srcId="{663C1E13-76F9-4B70-A2F2-CA23180743CE}" destId="{B9330EE9-43E4-4FD4-8144-E92B1DD0FCDF}" srcOrd="1" destOrd="0" presId="urn:microsoft.com/office/officeart/2005/8/layout/gear1#1"/>
    <dgm:cxn modelId="{E7776CD8-4397-43B1-97CE-42D375769CED}" type="presOf" srcId="{399ACE2F-90C5-48B1-9E65-700A32562848}" destId="{59EDF28D-6C67-49D0-B5A1-DE5C3CBA2292}" srcOrd="0" destOrd="0" presId="urn:microsoft.com/office/officeart/2005/8/layout/gear1#1"/>
    <dgm:cxn modelId="{6C5009F8-821F-408F-890B-D5CB475936D5}" type="presOf" srcId="{663C1E13-76F9-4B70-A2F2-CA23180743CE}" destId="{4822A78E-EAEC-401F-941A-3A84E13E2357}" srcOrd="2" destOrd="0" presId="urn:microsoft.com/office/officeart/2005/8/layout/gear1#1"/>
    <dgm:cxn modelId="{E4371373-4852-4359-8799-E40B868EEC1A}" type="presParOf" srcId="{5ED88519-AC6C-4AA3-B76D-812B93A167E4}" destId="{87622A90-D0D8-4EA3-BC0D-D537801AF2B1}" srcOrd="0" destOrd="0" presId="urn:microsoft.com/office/officeart/2005/8/layout/gear1#1"/>
    <dgm:cxn modelId="{6FDB978D-BCF4-4323-B4B3-A0F51651AB3B}" type="presParOf" srcId="{5ED88519-AC6C-4AA3-B76D-812B93A167E4}" destId="{B6B6B41B-120B-4968-AB6A-FC6E7C8EF3C0}" srcOrd="1" destOrd="0" presId="urn:microsoft.com/office/officeart/2005/8/layout/gear1#1"/>
    <dgm:cxn modelId="{919DD3EE-2E1F-4BE7-B8A8-83A5C432BB8A}" type="presParOf" srcId="{5ED88519-AC6C-4AA3-B76D-812B93A167E4}" destId="{8BC64EA7-2794-42B6-96C9-F39A52CB985A}" srcOrd="2" destOrd="0" presId="urn:microsoft.com/office/officeart/2005/8/layout/gear1#1"/>
    <dgm:cxn modelId="{647802D0-F03B-46F9-9FDE-104D7A719919}" type="presParOf" srcId="{5ED88519-AC6C-4AA3-B76D-812B93A167E4}" destId="{93300324-D62F-4E58-B882-734182BDB462}" srcOrd="3" destOrd="0" presId="urn:microsoft.com/office/officeart/2005/8/layout/gear1#1"/>
    <dgm:cxn modelId="{B030E28D-63BE-4D8F-A7B8-8452CD9A3AC3}" type="presParOf" srcId="{5ED88519-AC6C-4AA3-B76D-812B93A167E4}" destId="{B9330EE9-43E4-4FD4-8144-E92B1DD0FCDF}" srcOrd="4" destOrd="0" presId="urn:microsoft.com/office/officeart/2005/8/layout/gear1#1"/>
    <dgm:cxn modelId="{72931D25-80D8-4F67-BFF1-40154819D512}" type="presParOf" srcId="{5ED88519-AC6C-4AA3-B76D-812B93A167E4}" destId="{4822A78E-EAEC-401F-941A-3A84E13E2357}" srcOrd="5" destOrd="0" presId="urn:microsoft.com/office/officeart/2005/8/layout/gear1#1"/>
    <dgm:cxn modelId="{F229087B-9125-4924-B0E9-49F969B61883}" type="presParOf" srcId="{5ED88519-AC6C-4AA3-B76D-812B93A167E4}" destId="{59EDF28D-6C67-49D0-B5A1-DE5C3CBA2292}" srcOrd="6" destOrd="0" presId="urn:microsoft.com/office/officeart/2005/8/layout/gear1#1"/>
    <dgm:cxn modelId="{512387B7-9C7A-4F41-BBC9-8B9BA67D3294}" type="presParOf" srcId="{5ED88519-AC6C-4AA3-B76D-812B93A167E4}" destId="{23DC08E4-3725-4448-BFFF-1CCEA2F2987E}" srcOrd="7" destOrd="0" presId="urn:microsoft.com/office/officeart/2005/8/layout/gear1#1"/>
    <dgm:cxn modelId="{AC2017B4-4323-4A5F-8621-0C9A58F7200F}" type="presParOf" srcId="{5ED88519-AC6C-4AA3-B76D-812B93A167E4}" destId="{7D3EFDB4-E5D1-439A-86D8-1FCF80D959BA}" srcOrd="8" destOrd="0" presId="urn:microsoft.com/office/officeart/2005/8/layout/gear1#1"/>
    <dgm:cxn modelId="{63CEBE68-41E1-4FA6-80C1-A8045CE157E9}" type="presParOf" srcId="{5ED88519-AC6C-4AA3-B76D-812B93A167E4}" destId="{9815588C-16D0-4475-B64C-847FC87C8C32}" srcOrd="9" destOrd="0" presId="urn:microsoft.com/office/officeart/2005/8/layout/gear1#1"/>
    <dgm:cxn modelId="{C455AD38-DB3D-492B-B4C0-D16CF2C6B83A}" type="presParOf" srcId="{5ED88519-AC6C-4AA3-B76D-812B93A167E4}" destId="{398423B3-DD54-4226-99D7-017EFC1488DF}" srcOrd="10" destOrd="0" presId="urn:microsoft.com/office/officeart/2005/8/layout/gear1#1"/>
    <dgm:cxn modelId="{0A28EB82-775C-45DB-8965-D056969F2866}" type="presParOf" srcId="{5ED88519-AC6C-4AA3-B76D-812B93A167E4}" destId="{6DF3A3A0-5919-4E69-80DD-61760D6340A0}" srcOrd="11" destOrd="0" presId="urn:microsoft.com/office/officeart/2005/8/layout/gear1#1"/>
    <dgm:cxn modelId="{C5CB09D3-FC3A-49A1-8249-D562C801FB08}"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846395" y="1391398"/>
          <a:ext cx="1037271" cy="1037271"/>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latin typeface="Arial Black" pitchFamily="34" charset="0"/>
            </a:rPr>
            <a:t>Wisdom</a:t>
          </a:r>
        </a:p>
      </dsp:txBody>
      <dsp:txXfrm>
        <a:off x="1054933" y="1634374"/>
        <a:ext cx="620195" cy="533178"/>
      </dsp:txXfrm>
    </dsp:sp>
    <dsp:sp modelId="{93300324-D62F-4E58-B882-734182BDB462}">
      <dsp:nvSpPr>
        <dsp:cNvPr id="0" name=""/>
        <dsp:cNvSpPr/>
      </dsp:nvSpPr>
      <dsp:spPr>
        <a:xfrm>
          <a:off x="245173" y="1148507"/>
          <a:ext cx="754379" cy="75437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latin typeface="Arial Black" pitchFamily="34" charset="0"/>
            </a:rPr>
            <a:t>Truth</a:t>
          </a:r>
          <a:r>
            <a:rPr lang="en-US" sz="700" kern="1200" dirty="0"/>
            <a:t> </a:t>
          </a:r>
        </a:p>
      </dsp:txBody>
      <dsp:txXfrm>
        <a:off x="435090" y="1339572"/>
        <a:ext cx="374545" cy="372249"/>
      </dsp:txXfrm>
    </dsp:sp>
    <dsp:sp modelId="{59EDF28D-6C67-49D0-B5A1-DE5C3CBA2292}">
      <dsp:nvSpPr>
        <dsp:cNvPr id="0" name=""/>
        <dsp:cNvSpPr/>
      </dsp:nvSpPr>
      <dsp:spPr>
        <a:xfrm rot="20700000">
          <a:off x="667702" y="628062"/>
          <a:ext cx="739138" cy="739138"/>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a:latin typeface="Arial Black" pitchFamily="34" charset="0"/>
            </a:rPr>
            <a:t>Servic</a:t>
          </a:r>
          <a:r>
            <a:rPr lang="en-US" sz="700" kern="1200">
              <a:latin typeface="Arial Black" pitchFamily="34" charset="0"/>
            </a:rPr>
            <a:t>e</a:t>
          </a:r>
          <a:r>
            <a:rPr lang="en-US" sz="700" kern="1200"/>
            <a:t> </a:t>
          </a:r>
        </a:p>
      </dsp:txBody>
      <dsp:txXfrm rot="-20700000">
        <a:off x="829817" y="790176"/>
        <a:ext cx="414908" cy="414908"/>
      </dsp:txXfrm>
    </dsp:sp>
    <dsp:sp modelId="{398423B3-DD54-4226-99D7-017EFC1488DF}">
      <dsp:nvSpPr>
        <dsp:cNvPr id="0" name=""/>
        <dsp:cNvSpPr/>
      </dsp:nvSpPr>
      <dsp:spPr>
        <a:xfrm>
          <a:off x="745951" y="1249747"/>
          <a:ext cx="1327708" cy="1327708"/>
        </a:xfrm>
        <a:prstGeom prst="circularArrow">
          <a:avLst>
            <a:gd name="adj1" fmla="val 4687"/>
            <a:gd name="adj2" fmla="val 299029"/>
            <a:gd name="adj3" fmla="val 2411686"/>
            <a:gd name="adj4" fmla="val 1610821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11574" y="991497"/>
          <a:ext cx="964662" cy="964662"/>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496732" y="476069"/>
          <a:ext cx="1040100" cy="1040100"/>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5FE894-5AA9-4D7E-9FF2-2052F9F40E7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141236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FE894-5AA9-4D7E-9FF2-2052F9F40E7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104290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FE894-5AA9-4D7E-9FF2-2052F9F40E7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128657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FE894-5AA9-4D7E-9FF2-2052F9F40E7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350812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FE894-5AA9-4D7E-9FF2-2052F9F40E7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148899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5FE894-5AA9-4D7E-9FF2-2052F9F40E77}"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51566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5FE894-5AA9-4D7E-9FF2-2052F9F40E77}"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100290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5FE894-5AA9-4D7E-9FF2-2052F9F40E77}"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315726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FE894-5AA9-4D7E-9FF2-2052F9F40E77}"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3367894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FE894-5AA9-4D7E-9FF2-2052F9F40E77}"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184523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FE894-5AA9-4D7E-9FF2-2052F9F40E77}"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C69A3-5519-4562-A539-70754005BB7C}" type="slidenum">
              <a:rPr lang="en-US" smtClean="0"/>
              <a:t>‹#›</a:t>
            </a:fld>
            <a:endParaRPr lang="en-US"/>
          </a:p>
        </p:txBody>
      </p:sp>
    </p:spTree>
    <p:extLst>
      <p:ext uri="{BB962C8B-B14F-4D97-AF65-F5344CB8AC3E}">
        <p14:creationId xmlns:p14="http://schemas.microsoft.com/office/powerpoint/2010/main" val="245661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FE894-5AA9-4D7E-9FF2-2052F9F40E77}" type="datetimeFigureOut">
              <a:rPr lang="en-US" smtClean="0"/>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C69A3-5519-4562-A539-70754005BB7C}" type="slidenum">
              <a:rPr lang="en-US" smtClean="0"/>
              <a:t>‹#›</a:t>
            </a:fld>
            <a:endParaRPr lang="en-US"/>
          </a:p>
        </p:txBody>
      </p:sp>
    </p:spTree>
    <p:extLst>
      <p:ext uri="{BB962C8B-B14F-4D97-AF65-F5344CB8AC3E}">
        <p14:creationId xmlns:p14="http://schemas.microsoft.com/office/powerpoint/2010/main" val="1989877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ubs.rsna.org/author/Stringer%2C+D+A" TargetMode="External"/><Relationship Id="rId2" Type="http://schemas.openxmlformats.org/officeDocument/2006/relationships/hyperlink" Target="https://pubs.rsna.org/author/Nadel%2C+H+R" TargetMode="External"/><Relationship Id="rId1" Type="http://schemas.openxmlformats.org/officeDocument/2006/relationships/slideLayout" Target="../slideLayouts/slideLayout2.xml"/><Relationship Id="rId6" Type="http://schemas.openxmlformats.org/officeDocument/2006/relationships/hyperlink" Target="https://pubs.rsna.org/author/Sturgess%2C+J+M" TargetMode="External"/><Relationship Id="rId5" Type="http://schemas.openxmlformats.org/officeDocument/2006/relationships/hyperlink" Target="https://pubs.rsna.org/author/Turner%2C+J+A" TargetMode="External"/><Relationship Id="rId4" Type="http://schemas.openxmlformats.org/officeDocument/2006/relationships/hyperlink" Target="https://pubs.rsna.org/author/Levison%2C+H"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80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Microvilli</a:t>
            </a:r>
            <a:endParaRPr lang="en-US" dirty="0"/>
          </a:p>
        </p:txBody>
      </p:sp>
      <p:sp>
        <p:nvSpPr>
          <p:cNvPr id="3" name="Content Placeholder 2"/>
          <p:cNvSpPr>
            <a:spLocks noGrp="1"/>
          </p:cNvSpPr>
          <p:nvPr>
            <p:ph idx="1"/>
          </p:nvPr>
        </p:nvSpPr>
        <p:spPr>
          <a:xfrm>
            <a:off x="457200" y="990600"/>
            <a:ext cx="8229600" cy="4525963"/>
          </a:xfrm>
        </p:spPr>
        <p:txBody>
          <a:bodyPr/>
          <a:lstStyle/>
          <a:p>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269"/>
          <a:stretch/>
        </p:blipFill>
        <p:spPr bwMode="auto">
          <a:xfrm>
            <a:off x="990600" y="1319214"/>
            <a:ext cx="7086600" cy="506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77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75474"/>
            <a:ext cx="8077200" cy="60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7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Sterocilia</a:t>
            </a:r>
            <a:r>
              <a:rPr lang="en-GB" dirty="0"/>
              <a:t> </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620"/>
          <a:stretch/>
        </p:blipFill>
        <p:spPr bwMode="auto">
          <a:xfrm>
            <a:off x="2133600" y="1840031"/>
            <a:ext cx="4286250" cy="341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54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Cilia </a:t>
            </a:r>
          </a:p>
        </p:txBody>
      </p:sp>
      <p:sp>
        <p:nvSpPr>
          <p:cNvPr id="3" name="Content Placeholder 2"/>
          <p:cNvSpPr>
            <a:spLocks noGrp="1"/>
          </p:cNvSpPr>
          <p:nvPr>
            <p:ph idx="1"/>
          </p:nvPr>
        </p:nvSpPr>
        <p:spPr/>
        <p:txBody>
          <a:bodyPr/>
          <a:lstStyle/>
          <a:p>
            <a:r>
              <a:rPr lang="en-US" dirty="0"/>
              <a:t>5–10 </a:t>
            </a:r>
            <a:r>
              <a:rPr lang="en-US" dirty="0" err="1"/>
              <a:t>μm</a:t>
            </a:r>
            <a:r>
              <a:rPr lang="en-US" dirty="0"/>
              <a:t> long and 0.2 </a:t>
            </a:r>
            <a:r>
              <a:rPr lang="en-US" dirty="0" err="1"/>
              <a:t>μm</a:t>
            </a:r>
            <a:r>
              <a:rPr lang="en-US" dirty="0"/>
              <a:t> in diameter</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784"/>
          <a:stretch/>
        </p:blipFill>
        <p:spPr bwMode="auto">
          <a:xfrm>
            <a:off x="533400" y="2209800"/>
            <a:ext cx="7848600" cy="451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70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Cilia And Basal Body</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342936"/>
            <a:ext cx="5715000" cy="294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50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Microtubule structure</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923"/>
          <a:stretch/>
        </p:blipFill>
        <p:spPr bwMode="auto">
          <a:xfrm>
            <a:off x="685800" y="1371600"/>
            <a:ext cx="8000999" cy="525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08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Microtubule structure</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595"/>
          <a:stretch/>
        </p:blipFill>
        <p:spPr bwMode="auto">
          <a:xfrm>
            <a:off x="1" y="2224088"/>
            <a:ext cx="8839200" cy="20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16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614"/>
          <a:stretch/>
        </p:blipFill>
        <p:spPr bwMode="auto">
          <a:xfrm>
            <a:off x="597090" y="152400"/>
            <a:ext cx="4038599" cy="619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943" t="22266" r="30600" b="10634"/>
          <a:stretch/>
        </p:blipFill>
        <p:spPr bwMode="auto">
          <a:xfrm>
            <a:off x="5562600" y="1628775"/>
            <a:ext cx="3051981" cy="490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7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Cilia </a:t>
            </a:r>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371"/>
          <a:stretch/>
        </p:blipFill>
        <p:spPr bwMode="auto">
          <a:xfrm>
            <a:off x="1143000" y="1453528"/>
            <a:ext cx="6629400" cy="486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22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CILIA</a:t>
            </a:r>
          </a:p>
        </p:txBody>
      </p:sp>
      <p:sp>
        <p:nvSpPr>
          <p:cNvPr id="5" name="Content Placeholder 4"/>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70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6119" y="647699"/>
            <a:ext cx="7772400" cy="1085851"/>
          </a:xfrm>
        </p:spPr>
        <p:txBody>
          <a:bodyPr>
            <a:normAutofit fontScale="90000"/>
          </a:bodyPr>
          <a:lstStyle/>
          <a:p>
            <a:br>
              <a:rPr lang="en-US" b="1" u="sng" dirty="0"/>
            </a:br>
            <a:br>
              <a:rPr lang="en-US" b="1" u="sng" dirty="0"/>
            </a:br>
            <a:br>
              <a:rPr lang="en-US" b="1" u="sng" dirty="0"/>
            </a:br>
            <a:r>
              <a:rPr lang="en-US" sz="4900" b="1" u="sng" dirty="0"/>
              <a:t>FOUNDATION MODULE</a:t>
            </a:r>
            <a:r>
              <a:rPr lang="en-US" sz="5300" dirty="0"/>
              <a:t>(LGIS)</a:t>
            </a:r>
            <a:br>
              <a:rPr lang="en-US" dirty="0"/>
            </a:br>
            <a:br>
              <a:rPr lang="en-US" dirty="0"/>
            </a:br>
            <a:r>
              <a:rPr lang="en-US" dirty="0"/>
              <a:t>           </a:t>
            </a:r>
            <a:endParaRPr lang="en-US" sz="5300" dirty="0"/>
          </a:p>
        </p:txBody>
      </p:sp>
      <p:sp>
        <p:nvSpPr>
          <p:cNvPr id="3" name="Content Placeholder 2"/>
          <p:cNvSpPr>
            <a:spLocks noGrp="1"/>
          </p:cNvSpPr>
          <p:nvPr>
            <p:ph type="subTitle" idx="1"/>
          </p:nvPr>
        </p:nvSpPr>
        <p:spPr>
          <a:xfrm>
            <a:off x="34119" y="4724398"/>
            <a:ext cx="8534400" cy="1676401"/>
          </a:xfrm>
        </p:spPr>
        <p:txBody>
          <a:bodyPr>
            <a:normAutofit fontScale="85000" lnSpcReduction="10000"/>
          </a:bodyPr>
          <a:lstStyle/>
          <a:p>
            <a:r>
              <a:rPr lang="en-US" sz="4800" dirty="0"/>
              <a:t>         Apical Cell Surface Specializations</a:t>
            </a:r>
          </a:p>
          <a:p>
            <a:pPr algn="l"/>
            <a:r>
              <a:rPr lang="en-GB" sz="1900" dirty="0"/>
              <a:t>	Presenter:</a:t>
            </a:r>
            <a:endParaRPr lang="en-US" sz="1900" dirty="0"/>
          </a:p>
          <a:p>
            <a:r>
              <a:rPr lang="en-US" sz="1900" dirty="0"/>
              <a:t>Dr. </a:t>
            </a:r>
            <a:r>
              <a:rPr lang="en-US" sz="1900" dirty="0" err="1"/>
              <a:t>Mohtasham</a:t>
            </a:r>
            <a:r>
              <a:rPr lang="en-US" sz="1900" dirty="0"/>
              <a:t> </a:t>
            </a:r>
            <a:r>
              <a:rPr lang="en-US" sz="1900" dirty="0" err="1"/>
              <a:t>Hina</a:t>
            </a:r>
            <a:r>
              <a:rPr lang="en-US" sz="1900" dirty="0"/>
              <a:t>                                                                              06-03-23</a:t>
            </a:r>
          </a:p>
        </p:txBody>
      </p:sp>
      <p:pic>
        <p:nvPicPr>
          <p:cNvPr id="6" name="Picture 5">
            <a:extLst>
              <a:ext uri="{FF2B5EF4-FFF2-40B4-BE49-F238E27FC236}">
                <a16:creationId xmlns:a16="http://schemas.microsoft.com/office/drawing/2014/main" id="{96888EFC-1160-45F1-BE8E-95A0E0E72A43}"/>
              </a:ext>
            </a:extLst>
          </p:cNvPr>
          <p:cNvPicPr>
            <a:picLocks noChangeAspect="1"/>
          </p:cNvPicPr>
          <p:nvPr/>
        </p:nvPicPr>
        <p:blipFill>
          <a:blip r:embed="rId2"/>
          <a:stretch>
            <a:fillRect/>
          </a:stretch>
        </p:blipFill>
        <p:spPr>
          <a:xfrm>
            <a:off x="1146175" y="2133602"/>
            <a:ext cx="6477000" cy="2419348"/>
          </a:xfrm>
          <a:prstGeom prst="rect">
            <a:avLst/>
          </a:prstGeom>
        </p:spPr>
      </p:pic>
      <p:pic>
        <p:nvPicPr>
          <p:cNvPr id="5" name="Picture 4">
            <a:extLst>
              <a:ext uri="{FF2B5EF4-FFF2-40B4-BE49-F238E27FC236}">
                <a16:creationId xmlns:a16="http://schemas.microsoft.com/office/drawing/2014/main" id="{0B535567-8603-4388-BA66-683CC88E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11552"/>
            <a:ext cx="924592" cy="855248"/>
          </a:xfrm>
          <a:prstGeom prst="rect">
            <a:avLst/>
          </a:prstGeom>
        </p:spPr>
      </p:pic>
      <p:pic>
        <p:nvPicPr>
          <p:cNvPr id="7" name="Picture 6" descr="A logo with a skull and text&#10;&#10;Description automatically generated">
            <a:extLst>
              <a:ext uri="{FF2B5EF4-FFF2-40B4-BE49-F238E27FC236}">
                <a16:creationId xmlns:a16="http://schemas.microsoft.com/office/drawing/2014/main" id="{BAA1865F-71F7-422A-B0F7-F337D5ECB5EF}"/>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11654" y="325071"/>
            <a:ext cx="1090386" cy="933651"/>
          </a:xfrm>
          <a:prstGeom prst="rect">
            <a:avLst/>
          </a:prstGeom>
          <a:noFill/>
          <a:ln>
            <a:noFill/>
          </a:ln>
        </p:spPr>
      </p:pic>
    </p:spTree>
    <p:extLst>
      <p:ext uri="{BB962C8B-B14F-4D97-AF65-F5344CB8AC3E}">
        <p14:creationId xmlns:p14="http://schemas.microsoft.com/office/powerpoint/2010/main" val="315840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CILIA</a:t>
            </a:r>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519"/>
          <a:stretch/>
        </p:blipFill>
        <p:spPr bwMode="auto">
          <a:xfrm>
            <a:off x="1066800" y="1170134"/>
            <a:ext cx="6429375" cy="48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42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Apical domain of cell</a:t>
            </a:r>
            <a:br>
              <a:rPr lang="en-US" dirty="0"/>
            </a:br>
            <a:endParaRPr lang="en-US" dirty="0"/>
          </a:p>
        </p:txBody>
      </p:sp>
      <p:sp>
        <p:nvSpPr>
          <p:cNvPr id="3" name="Subtitle 2"/>
          <p:cNvSpPr>
            <a:spLocks noGrp="1"/>
          </p:cNvSpPr>
          <p:nvPr>
            <p:ph type="subTitle" idx="1"/>
          </p:nvPr>
        </p:nvSpPr>
        <p:spPr/>
        <p:txBody>
          <a:bodyPr/>
          <a:lstStyle/>
          <a:p>
            <a:r>
              <a:rPr lang="en-US" dirty="0" err="1"/>
              <a:t>Dr</a:t>
            </a:r>
            <a:r>
              <a:rPr lang="en-US" dirty="0"/>
              <a:t> </a:t>
            </a:r>
            <a:r>
              <a:rPr lang="en-US" dirty="0" err="1"/>
              <a:t>Mohtasham</a:t>
            </a:r>
            <a:r>
              <a:rPr lang="en-US" dirty="0"/>
              <a:t> </a:t>
            </a:r>
            <a:r>
              <a:rPr lang="en-US" dirty="0" err="1"/>
              <a:t>Hina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5370212"/>
              </p:ext>
            </p:extLst>
          </p:nvPr>
        </p:nvGraphicFramePr>
        <p:xfrm>
          <a:off x="1524000" y="1397000"/>
          <a:ext cx="6096000" cy="43484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Cilia </a:t>
                      </a:r>
                    </a:p>
                  </a:txBody>
                  <a:tcPr/>
                </a:tc>
                <a:tc>
                  <a:txBody>
                    <a:bodyPr/>
                    <a:lstStyle/>
                    <a:p>
                      <a:r>
                        <a:rPr lang="en-US" dirty="0"/>
                        <a:t>Microvilli </a:t>
                      </a:r>
                    </a:p>
                  </a:txBody>
                  <a:tcPr/>
                </a:tc>
                <a:extLst>
                  <a:ext uri="{0D108BD9-81ED-4DB2-BD59-A6C34878D82A}">
                    <a16:rowId xmlns:a16="http://schemas.microsoft.com/office/drawing/2014/main" val="10000"/>
                  </a:ext>
                </a:extLst>
              </a:tr>
              <a:tr h="370840">
                <a:tc>
                  <a:txBody>
                    <a:bodyPr/>
                    <a:lstStyle/>
                    <a:p>
                      <a:r>
                        <a:rPr lang="en-US" dirty="0" err="1"/>
                        <a:t>Narrow,long</a:t>
                      </a:r>
                      <a:r>
                        <a:rPr lang="en-US" dirty="0"/>
                        <a:t>,</a:t>
                      </a:r>
                      <a:r>
                        <a:rPr lang="en-US" baseline="0" dirty="0"/>
                        <a:t> hair like structure </a:t>
                      </a:r>
                      <a:endParaRPr lang="en-US" dirty="0"/>
                    </a:p>
                  </a:txBody>
                  <a:tcPr/>
                </a:tc>
                <a:tc>
                  <a:txBody>
                    <a:bodyPr/>
                    <a:lstStyle/>
                    <a:p>
                      <a:r>
                        <a:rPr lang="en-US" dirty="0"/>
                        <a:t>Finger</a:t>
                      </a:r>
                      <a:r>
                        <a:rPr lang="en-US" baseline="0" dirty="0"/>
                        <a:t> like membrane </a:t>
                      </a:r>
                      <a:r>
                        <a:rPr lang="en-US" baseline="0" dirty="0" err="1"/>
                        <a:t>protrousions</a:t>
                      </a:r>
                      <a:endParaRPr lang="en-US" dirty="0"/>
                    </a:p>
                  </a:txBody>
                  <a:tcPr/>
                </a:tc>
                <a:extLst>
                  <a:ext uri="{0D108BD9-81ED-4DB2-BD59-A6C34878D82A}">
                    <a16:rowId xmlns:a16="http://schemas.microsoft.com/office/drawing/2014/main" val="10001"/>
                  </a:ext>
                </a:extLst>
              </a:tr>
              <a:tr h="370840">
                <a:tc>
                  <a:txBody>
                    <a:bodyPr/>
                    <a:lstStyle/>
                    <a:p>
                      <a:r>
                        <a:rPr lang="en-US" dirty="0"/>
                        <a:t>Cylindrical  with tapering ends</a:t>
                      </a:r>
                    </a:p>
                  </a:txBody>
                  <a:tcPr/>
                </a:tc>
                <a:tc>
                  <a:txBody>
                    <a:bodyPr/>
                    <a:lstStyle/>
                    <a:p>
                      <a:r>
                        <a:rPr lang="en-US" dirty="0"/>
                        <a:t>Cylindrical with blunt ends</a:t>
                      </a:r>
                    </a:p>
                  </a:txBody>
                  <a:tcPr/>
                </a:tc>
                <a:extLst>
                  <a:ext uri="{0D108BD9-81ED-4DB2-BD59-A6C34878D82A}">
                    <a16:rowId xmlns:a16="http://schemas.microsoft.com/office/drawing/2014/main" val="10002"/>
                  </a:ext>
                </a:extLst>
              </a:tr>
              <a:tr h="370840">
                <a:tc>
                  <a:txBody>
                    <a:bodyPr/>
                    <a:lstStyle/>
                    <a:p>
                      <a:r>
                        <a:rPr lang="en-US" dirty="0"/>
                        <a:t>Longer than microvilli</a:t>
                      </a:r>
                    </a:p>
                  </a:txBody>
                  <a:tcPr/>
                </a:tc>
                <a:tc>
                  <a:txBody>
                    <a:bodyPr/>
                    <a:lstStyle/>
                    <a:p>
                      <a:r>
                        <a:rPr lang="en-US" dirty="0"/>
                        <a:t>Shorter than cilia</a:t>
                      </a:r>
                    </a:p>
                  </a:txBody>
                  <a:tcPr/>
                </a:tc>
                <a:extLst>
                  <a:ext uri="{0D108BD9-81ED-4DB2-BD59-A6C34878D82A}">
                    <a16:rowId xmlns:a16="http://schemas.microsoft.com/office/drawing/2014/main" val="10003"/>
                  </a:ext>
                </a:extLst>
              </a:tr>
              <a:tr h="370840">
                <a:tc>
                  <a:txBody>
                    <a:bodyPr/>
                    <a:lstStyle/>
                    <a:p>
                      <a:r>
                        <a:rPr lang="en-US" dirty="0"/>
                        <a:t>Thinner </a:t>
                      </a:r>
                    </a:p>
                  </a:txBody>
                  <a:tcPr/>
                </a:tc>
                <a:tc>
                  <a:txBody>
                    <a:bodyPr/>
                    <a:lstStyle/>
                    <a:p>
                      <a:r>
                        <a:rPr lang="en-US" dirty="0"/>
                        <a:t>Thicker than cilia</a:t>
                      </a:r>
                    </a:p>
                  </a:txBody>
                  <a:tcPr/>
                </a:tc>
                <a:extLst>
                  <a:ext uri="{0D108BD9-81ED-4DB2-BD59-A6C34878D82A}">
                    <a16:rowId xmlns:a16="http://schemas.microsoft.com/office/drawing/2014/main" val="10004"/>
                  </a:ext>
                </a:extLst>
              </a:tr>
              <a:tr h="370840">
                <a:tc>
                  <a:txBody>
                    <a:bodyPr/>
                    <a:lstStyle/>
                    <a:p>
                      <a:r>
                        <a:rPr lang="en-US" dirty="0"/>
                        <a:t>Not covered with </a:t>
                      </a:r>
                      <a:r>
                        <a:rPr lang="en-US" dirty="0" err="1"/>
                        <a:t>glycocalyx</a:t>
                      </a:r>
                      <a:endParaRPr lang="en-US" dirty="0"/>
                    </a:p>
                  </a:txBody>
                  <a:tcPr/>
                </a:tc>
                <a:tc>
                  <a:txBody>
                    <a:bodyPr/>
                    <a:lstStyle/>
                    <a:p>
                      <a:r>
                        <a:rPr lang="en-US" dirty="0"/>
                        <a:t>Covered with </a:t>
                      </a:r>
                      <a:r>
                        <a:rPr lang="en-US" dirty="0" err="1"/>
                        <a:t>glycocalyx</a:t>
                      </a:r>
                      <a:endParaRPr lang="en-US" dirty="0"/>
                    </a:p>
                  </a:txBody>
                  <a:tcPr/>
                </a:tc>
                <a:extLst>
                  <a:ext uri="{0D108BD9-81ED-4DB2-BD59-A6C34878D82A}">
                    <a16:rowId xmlns:a16="http://schemas.microsoft.com/office/drawing/2014/main" val="10005"/>
                  </a:ext>
                </a:extLst>
              </a:tr>
              <a:tr h="370840">
                <a:tc>
                  <a:txBody>
                    <a:bodyPr/>
                    <a:lstStyle/>
                    <a:p>
                      <a:r>
                        <a:rPr lang="en-US" dirty="0"/>
                        <a:t>Motile </a:t>
                      </a:r>
                    </a:p>
                  </a:txBody>
                  <a:tcPr/>
                </a:tc>
                <a:tc>
                  <a:txBody>
                    <a:bodyPr/>
                    <a:lstStyle/>
                    <a:p>
                      <a:r>
                        <a:rPr lang="en-US" dirty="0"/>
                        <a:t>Non motile</a:t>
                      </a:r>
                    </a:p>
                  </a:txBody>
                  <a:tcPr/>
                </a:tc>
                <a:extLst>
                  <a:ext uri="{0D108BD9-81ED-4DB2-BD59-A6C34878D82A}">
                    <a16:rowId xmlns:a16="http://schemas.microsoft.com/office/drawing/2014/main" val="10006"/>
                  </a:ext>
                </a:extLst>
              </a:tr>
              <a:tr h="370840">
                <a:tc>
                  <a:txBody>
                    <a:bodyPr/>
                    <a:lstStyle/>
                    <a:p>
                      <a:r>
                        <a:rPr lang="en-US" dirty="0"/>
                        <a:t>9+2 </a:t>
                      </a:r>
                      <a:r>
                        <a:rPr lang="en-US" dirty="0" err="1"/>
                        <a:t>axonem</a:t>
                      </a:r>
                      <a:endParaRPr lang="en-US" dirty="0"/>
                    </a:p>
                  </a:txBody>
                  <a:tcPr/>
                </a:tc>
                <a:tc>
                  <a:txBody>
                    <a:bodyPr/>
                    <a:lstStyle/>
                    <a:p>
                      <a:r>
                        <a:rPr lang="en-US" dirty="0"/>
                        <a:t>absent</a:t>
                      </a:r>
                    </a:p>
                  </a:txBody>
                  <a:tcPr/>
                </a:tc>
                <a:extLst>
                  <a:ext uri="{0D108BD9-81ED-4DB2-BD59-A6C34878D82A}">
                    <a16:rowId xmlns:a16="http://schemas.microsoft.com/office/drawing/2014/main" val="10007"/>
                  </a:ext>
                </a:extLst>
              </a:tr>
              <a:tr h="370840">
                <a:tc>
                  <a:txBody>
                    <a:bodyPr/>
                    <a:lstStyle/>
                    <a:p>
                      <a:r>
                        <a:rPr lang="en-US" dirty="0"/>
                        <a:t>Non</a:t>
                      </a:r>
                      <a:r>
                        <a:rPr lang="en-US" baseline="0" dirty="0"/>
                        <a:t> absorptive</a:t>
                      </a:r>
                      <a:endParaRPr lang="en-US" dirty="0"/>
                    </a:p>
                  </a:txBody>
                  <a:tcPr/>
                </a:tc>
                <a:tc>
                  <a:txBody>
                    <a:bodyPr/>
                    <a:lstStyle/>
                    <a:p>
                      <a:r>
                        <a:rPr lang="en-US" dirty="0"/>
                        <a:t>absorptive</a:t>
                      </a:r>
                    </a:p>
                  </a:txBody>
                  <a:tcPr/>
                </a:tc>
                <a:extLst>
                  <a:ext uri="{0D108BD9-81ED-4DB2-BD59-A6C34878D82A}">
                    <a16:rowId xmlns:a16="http://schemas.microsoft.com/office/drawing/2014/main" val="10008"/>
                  </a:ext>
                </a:extLst>
              </a:tr>
              <a:tr h="370840">
                <a:tc>
                  <a:txBody>
                    <a:bodyPr/>
                    <a:lstStyle/>
                    <a:p>
                      <a:r>
                        <a:rPr lang="en-US" dirty="0"/>
                        <a:t>Do not increase surface area</a:t>
                      </a:r>
                    </a:p>
                  </a:txBody>
                  <a:tcPr/>
                </a:tc>
                <a:tc>
                  <a:txBody>
                    <a:bodyPr/>
                    <a:lstStyle/>
                    <a:p>
                      <a:r>
                        <a:rPr lang="en-US" dirty="0"/>
                        <a:t>Increase surface area</a:t>
                      </a:r>
                    </a:p>
                  </a:txBody>
                  <a:tcPr/>
                </a:tc>
                <a:extLst>
                  <a:ext uri="{0D108BD9-81ED-4DB2-BD59-A6C34878D82A}">
                    <a16:rowId xmlns:a16="http://schemas.microsoft.com/office/drawing/2014/main" val="1000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85515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642" y="1035355"/>
            <a:ext cx="5773352" cy="857250"/>
          </a:xfrm>
        </p:spPr>
        <p:txBody>
          <a:bodyPr>
            <a:normAutofit fontScale="90000"/>
          </a:bodyPr>
          <a:lstStyle/>
          <a:p>
            <a:r>
              <a:rPr lang="en-GB" dirty="0"/>
              <a:t>Primary ciliary Dyskinesia</a:t>
            </a:r>
          </a:p>
        </p:txBody>
      </p:sp>
      <p:sp>
        <p:nvSpPr>
          <p:cNvPr id="3" name="Content Placeholder 2">
            <a:extLst>
              <a:ext uri="{FF2B5EF4-FFF2-40B4-BE49-F238E27FC236}">
                <a16:creationId xmlns:a16="http://schemas.microsoft.com/office/drawing/2014/main" id="{97705B04-434C-4DC8-B07D-7BA0E2AB87D6}"/>
              </a:ext>
            </a:extLst>
          </p:cNvPr>
          <p:cNvSpPr>
            <a:spLocks noGrp="1"/>
          </p:cNvSpPr>
          <p:nvPr>
            <p:ph idx="1"/>
          </p:nvPr>
        </p:nvSpPr>
        <p:spPr/>
        <p:txBody>
          <a:bodyPr>
            <a:normAutofit/>
          </a:bodyPr>
          <a:lstStyle/>
          <a:p>
            <a:r>
              <a:rPr lang="en-GB" dirty="0"/>
              <a:t> </a:t>
            </a:r>
            <a:endParaRPr lang="en-GB" b="1" dirty="0"/>
          </a:p>
        </p:txBody>
      </p:sp>
      <p:sp>
        <p:nvSpPr>
          <p:cNvPr id="7" name="AutoShape 2" descr="mk:@MSITStore:D:\BOOKS\histology\Junqueira's%20Basic%20Histology%20(2).chm::/New%20folder%205/loadBinary.gif">
            <a:extLst>
              <a:ext uri="{FF2B5EF4-FFF2-40B4-BE49-F238E27FC236}">
                <a16:creationId xmlns:a16="http://schemas.microsoft.com/office/drawing/2014/main" id="{405DC27D-D26A-49D5-B68F-21A6912B7985}"/>
              </a:ext>
            </a:extLst>
          </p:cNvPr>
          <p:cNvSpPr>
            <a:spLocks noChangeAspect="1" noChangeArrowheads="1"/>
          </p:cNvSpPr>
          <p:nvPr/>
        </p:nvSpPr>
        <p:spPr bwMode="auto">
          <a:xfrm>
            <a:off x="1432323" y="1414463"/>
            <a:ext cx="6279356" cy="4029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Slide Number Placeholder 7">
            <a:extLst>
              <a:ext uri="{FF2B5EF4-FFF2-40B4-BE49-F238E27FC236}">
                <a16:creationId xmlns:a16="http://schemas.microsoft.com/office/drawing/2014/main" id="{5EC959E9-A570-4EBE-B610-39E793C01D94}"/>
              </a:ext>
            </a:extLst>
          </p:cNvPr>
          <p:cNvSpPr>
            <a:spLocks noGrp="1"/>
          </p:cNvSpPr>
          <p:nvPr>
            <p:ph type="sldNum" sz="quarter" idx="12"/>
          </p:nvPr>
        </p:nvSpPr>
        <p:spPr/>
        <p:txBody>
          <a:bodyPr/>
          <a:lstStyle/>
          <a:p>
            <a:fld id="{A866EE9C-08DF-4FA9-A98B-22BE51D1B032}" type="slidenum">
              <a:rPr lang="en-US" smtClean="0"/>
              <a:t>22</a:t>
            </a:fld>
            <a:endParaRPr lang="en-US"/>
          </a:p>
        </p:txBody>
      </p:sp>
      <p:sp>
        <p:nvSpPr>
          <p:cNvPr id="10" name="Rectangle 9">
            <a:extLst>
              <a:ext uri="{FF2B5EF4-FFF2-40B4-BE49-F238E27FC236}">
                <a16:creationId xmlns:a16="http://schemas.microsoft.com/office/drawing/2014/main" id="{19832B83-83B5-47CB-933D-4DE35A1D6E6C}"/>
              </a:ext>
            </a:extLst>
          </p:cNvPr>
          <p:cNvSpPr/>
          <p:nvPr/>
        </p:nvSpPr>
        <p:spPr>
          <a:xfrm>
            <a:off x="-55978" y="1102363"/>
            <a:ext cx="1763561" cy="300082"/>
          </a:xfrm>
          <a:prstGeom prst="rect">
            <a:avLst/>
          </a:prstGeom>
          <a:noFill/>
        </p:spPr>
        <p:txBody>
          <a:bodyPr wrap="none">
            <a:spAutoFit/>
          </a:bodyPr>
          <a:lstStyle/>
          <a:p>
            <a:pPr algn="ctr"/>
            <a:r>
              <a:rPr lang="en-GB" sz="1350" dirty="0"/>
              <a:t>Horizontal Integration </a:t>
            </a:r>
          </a:p>
        </p:txBody>
      </p:sp>
      <p:sp>
        <p:nvSpPr>
          <p:cNvPr id="12" name="Rectangle 11">
            <a:extLst>
              <a:ext uri="{FF2B5EF4-FFF2-40B4-BE49-F238E27FC236}">
                <a16:creationId xmlns:a16="http://schemas.microsoft.com/office/drawing/2014/main" id="{D7BC32B8-D6A4-410C-B490-64ADFA809C4C}"/>
              </a:ext>
            </a:extLst>
          </p:cNvPr>
          <p:cNvSpPr/>
          <p:nvPr/>
        </p:nvSpPr>
        <p:spPr>
          <a:xfrm>
            <a:off x="7360994" y="1080991"/>
            <a:ext cx="1758943" cy="300082"/>
          </a:xfrm>
          <a:prstGeom prst="rect">
            <a:avLst/>
          </a:prstGeom>
          <a:noFill/>
          <a:ln>
            <a:solidFill>
              <a:schemeClr val="accent1"/>
            </a:solidFill>
          </a:ln>
        </p:spPr>
        <p:txBody>
          <a:bodyPr wrap="none">
            <a:spAutoFit/>
          </a:bodyPr>
          <a:lstStyle/>
          <a:p>
            <a:pPr algn="ctr"/>
            <a:r>
              <a:rPr lang="en-GB" sz="1350" dirty="0"/>
              <a:t>Physiological Anatomy</a:t>
            </a:r>
          </a:p>
        </p:txBody>
      </p:sp>
      <p:pic>
        <p:nvPicPr>
          <p:cNvPr id="14" name="Picture 13">
            <a:extLst>
              <a:ext uri="{FF2B5EF4-FFF2-40B4-BE49-F238E27FC236}">
                <a16:creationId xmlns:a16="http://schemas.microsoft.com/office/drawing/2014/main" id="{48EA95E1-A007-4125-A220-2B012641B2F5}"/>
              </a:ext>
            </a:extLst>
          </p:cNvPr>
          <p:cNvPicPr>
            <a:picLocks noChangeAspect="1"/>
          </p:cNvPicPr>
          <p:nvPr/>
        </p:nvPicPr>
        <p:blipFill>
          <a:blip r:embed="rId2"/>
          <a:stretch>
            <a:fillRect/>
          </a:stretch>
        </p:blipFill>
        <p:spPr>
          <a:xfrm>
            <a:off x="2057401" y="2462869"/>
            <a:ext cx="5303594" cy="3921868"/>
          </a:xfrm>
          <a:prstGeom prst="rect">
            <a:avLst/>
          </a:prstGeom>
        </p:spPr>
      </p:pic>
      <p:pic>
        <p:nvPicPr>
          <p:cNvPr id="11" name="Picture 10">
            <a:extLst>
              <a:ext uri="{FF2B5EF4-FFF2-40B4-BE49-F238E27FC236}">
                <a16:creationId xmlns:a16="http://schemas.microsoft.com/office/drawing/2014/main" id="{055855B1-6E58-4CB8-BCE6-D1EA948C103B}"/>
              </a:ext>
            </a:extLst>
          </p:cNvPr>
          <p:cNvPicPr>
            <a:picLocks noChangeAspect="1"/>
          </p:cNvPicPr>
          <p:nvPr/>
        </p:nvPicPr>
        <p:blipFill>
          <a:blip r:embed="rId3"/>
          <a:stretch>
            <a:fillRect/>
          </a:stretch>
        </p:blipFill>
        <p:spPr>
          <a:xfrm>
            <a:off x="114300" y="135947"/>
            <a:ext cx="685800" cy="594530"/>
          </a:xfrm>
          <a:prstGeom prst="rect">
            <a:avLst/>
          </a:prstGeom>
        </p:spPr>
      </p:pic>
    </p:spTree>
    <p:extLst>
      <p:ext uri="{BB962C8B-B14F-4D97-AF65-F5344CB8AC3E}">
        <p14:creationId xmlns:p14="http://schemas.microsoft.com/office/powerpoint/2010/main" val="425821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Clinical Correlation</a:t>
            </a:r>
            <a:endParaRPr lang="en-US" dirty="0"/>
          </a:p>
        </p:txBody>
      </p:sp>
      <p:sp>
        <p:nvSpPr>
          <p:cNvPr id="5" name="Content Placeholder 4"/>
          <p:cNvSpPr>
            <a:spLocks noGrp="1"/>
          </p:cNvSpPr>
          <p:nvPr>
            <p:ph idx="1"/>
          </p:nvPr>
        </p:nvSpPr>
        <p:spPr>
          <a:noFill/>
        </p:spPr>
        <p:txBody>
          <a:bodyPr/>
          <a:lstStyle/>
          <a:p>
            <a:r>
              <a:rPr lang="en-US" dirty="0"/>
              <a:t>Several mutations have been described in the proteins of the cilia and flagella. They are responsible for the immotile cilia syndrome, the symptoms of which are immotile spermatozoa, male infertility, and chronic respiratory infections caused by the lack of the cleansing action of cilia in the respiratory tract </a:t>
            </a:r>
          </a:p>
        </p:txBody>
      </p:sp>
    </p:spTree>
    <p:extLst>
      <p:ext uri="{BB962C8B-B14F-4D97-AF65-F5344CB8AC3E}">
        <p14:creationId xmlns:p14="http://schemas.microsoft.com/office/powerpoint/2010/main" val="2785465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264" y="334792"/>
            <a:ext cx="6741871" cy="994172"/>
          </a:xfrm>
        </p:spPr>
        <p:txBody>
          <a:bodyPr/>
          <a:lstStyle/>
          <a:p>
            <a:pPr algn="ctr"/>
            <a:r>
              <a:rPr lang="en-GB" b="1" dirty="0" err="1"/>
              <a:t>kartagener</a:t>
            </a:r>
            <a:r>
              <a:rPr lang="en-GB" b="1" dirty="0"/>
              <a:t> Syndrome</a:t>
            </a:r>
          </a:p>
        </p:txBody>
      </p:sp>
      <p:pic>
        <p:nvPicPr>
          <p:cNvPr id="6" name="Content Placeholder 5">
            <a:extLst>
              <a:ext uri="{FF2B5EF4-FFF2-40B4-BE49-F238E27FC236}">
                <a16:creationId xmlns:a16="http://schemas.microsoft.com/office/drawing/2014/main" id="{0CC10B25-1A1B-475A-ABA7-7AFC8170866F}"/>
              </a:ext>
            </a:extLst>
          </p:cNvPr>
          <p:cNvPicPr>
            <a:picLocks noGrp="1" noChangeAspect="1"/>
          </p:cNvPicPr>
          <p:nvPr>
            <p:ph sz="half" idx="1"/>
          </p:nvPr>
        </p:nvPicPr>
        <p:blipFill rotWithShape="1">
          <a:blip r:embed="rId2"/>
          <a:srcRect l="6629" t="24012" r="65136"/>
          <a:stretch/>
        </p:blipFill>
        <p:spPr>
          <a:xfrm>
            <a:off x="6683707" y="1501324"/>
            <a:ext cx="2055941" cy="2351528"/>
          </a:xfrm>
          <a:prstGeom prst="rect">
            <a:avLst/>
          </a:prstGeom>
        </p:spPr>
      </p:pic>
      <p:sp>
        <p:nvSpPr>
          <p:cNvPr id="15" name="Content Placeholder 14">
            <a:extLst>
              <a:ext uri="{FF2B5EF4-FFF2-40B4-BE49-F238E27FC236}">
                <a16:creationId xmlns:a16="http://schemas.microsoft.com/office/drawing/2014/main" id="{4F47762C-FA83-47F5-8938-05DB31CFB65F}"/>
              </a:ext>
            </a:extLst>
          </p:cNvPr>
          <p:cNvSpPr>
            <a:spLocks noGrp="1"/>
          </p:cNvSpPr>
          <p:nvPr>
            <p:ph sz="half" idx="2"/>
          </p:nvPr>
        </p:nvSpPr>
        <p:spPr/>
        <p:txBody>
          <a:bodyPr/>
          <a:lstStyle/>
          <a:p>
            <a:endParaRPr lang="en-US" dirty="0"/>
          </a:p>
        </p:txBody>
      </p:sp>
      <p:sp>
        <p:nvSpPr>
          <p:cNvPr id="12" name="Slide Number Placeholder 11">
            <a:extLst>
              <a:ext uri="{FF2B5EF4-FFF2-40B4-BE49-F238E27FC236}">
                <a16:creationId xmlns:a16="http://schemas.microsoft.com/office/drawing/2014/main" id="{926C15F1-C730-4576-B846-FD6BE9FFF8EB}"/>
              </a:ext>
            </a:extLst>
          </p:cNvPr>
          <p:cNvSpPr>
            <a:spLocks noGrp="1"/>
          </p:cNvSpPr>
          <p:nvPr>
            <p:ph type="sldNum" sz="quarter" idx="12"/>
          </p:nvPr>
        </p:nvSpPr>
        <p:spPr/>
        <p:txBody>
          <a:bodyPr/>
          <a:lstStyle/>
          <a:p>
            <a:fld id="{A866EE9C-08DF-4FA9-A98B-22BE51D1B032}" type="slidenum">
              <a:rPr lang="en-US" smtClean="0"/>
              <a:t>24</a:t>
            </a:fld>
            <a:endParaRPr lang="en-US"/>
          </a:p>
        </p:txBody>
      </p:sp>
      <p:pic>
        <p:nvPicPr>
          <p:cNvPr id="5" name="Picture 4">
            <a:extLst>
              <a:ext uri="{FF2B5EF4-FFF2-40B4-BE49-F238E27FC236}">
                <a16:creationId xmlns:a16="http://schemas.microsoft.com/office/drawing/2014/main" id="{19317C8C-7756-465E-9238-56D47B54E940}"/>
              </a:ext>
            </a:extLst>
          </p:cNvPr>
          <p:cNvPicPr>
            <a:picLocks noChangeAspect="1"/>
          </p:cNvPicPr>
          <p:nvPr/>
        </p:nvPicPr>
        <p:blipFill>
          <a:blip r:embed="rId3"/>
          <a:stretch>
            <a:fillRect/>
          </a:stretch>
        </p:blipFill>
        <p:spPr>
          <a:xfrm>
            <a:off x="136394" y="189609"/>
            <a:ext cx="685800" cy="594530"/>
          </a:xfrm>
          <a:prstGeom prst="rect">
            <a:avLst/>
          </a:prstGeom>
        </p:spPr>
      </p:pic>
      <p:sp>
        <p:nvSpPr>
          <p:cNvPr id="7" name="AutoShape 2" descr="mk:@MSITStore:D:\BOOKS\histology\Junqueira's%20Basic%20Histology%20(2).chm::/New%20folder%205/loadBinary.gif">
            <a:extLst>
              <a:ext uri="{FF2B5EF4-FFF2-40B4-BE49-F238E27FC236}">
                <a16:creationId xmlns:a16="http://schemas.microsoft.com/office/drawing/2014/main" id="{405DC27D-D26A-49D5-B68F-21A6912B7985}"/>
              </a:ext>
            </a:extLst>
          </p:cNvPr>
          <p:cNvSpPr>
            <a:spLocks noChangeAspect="1" noChangeArrowheads="1"/>
          </p:cNvSpPr>
          <p:nvPr/>
        </p:nvSpPr>
        <p:spPr bwMode="auto">
          <a:xfrm>
            <a:off x="404353" y="2281603"/>
            <a:ext cx="3045749" cy="37255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Rectangle 10">
            <a:extLst>
              <a:ext uri="{FF2B5EF4-FFF2-40B4-BE49-F238E27FC236}">
                <a16:creationId xmlns:a16="http://schemas.microsoft.com/office/drawing/2014/main" id="{EB8615D7-E772-4A99-83DE-E7EB424FA899}"/>
              </a:ext>
            </a:extLst>
          </p:cNvPr>
          <p:cNvSpPr/>
          <p:nvPr/>
        </p:nvSpPr>
        <p:spPr>
          <a:xfrm>
            <a:off x="-32084" y="1052945"/>
            <a:ext cx="1568699" cy="300082"/>
          </a:xfrm>
          <a:prstGeom prst="rect">
            <a:avLst/>
          </a:prstGeom>
          <a:noFill/>
        </p:spPr>
        <p:txBody>
          <a:bodyPr wrap="none">
            <a:spAutoFit/>
          </a:bodyPr>
          <a:lstStyle/>
          <a:p>
            <a:pPr algn="ctr"/>
            <a:r>
              <a:rPr lang="en-GB" sz="1350" dirty="0"/>
              <a:t>Vertical Integration </a:t>
            </a:r>
          </a:p>
        </p:txBody>
      </p:sp>
      <p:pic>
        <p:nvPicPr>
          <p:cNvPr id="13" name="Picture 12">
            <a:extLst>
              <a:ext uri="{FF2B5EF4-FFF2-40B4-BE49-F238E27FC236}">
                <a16:creationId xmlns:a16="http://schemas.microsoft.com/office/drawing/2014/main" id="{E3B36074-9631-49D0-9551-986EEF4E2970}"/>
              </a:ext>
            </a:extLst>
          </p:cNvPr>
          <p:cNvPicPr>
            <a:picLocks noChangeAspect="1"/>
          </p:cNvPicPr>
          <p:nvPr/>
        </p:nvPicPr>
        <p:blipFill rotWithShape="1">
          <a:blip r:embed="rId2"/>
          <a:srcRect l="40846" t="12665" r="39192" b="8665"/>
          <a:stretch/>
        </p:blipFill>
        <p:spPr>
          <a:xfrm>
            <a:off x="4572000" y="2567236"/>
            <a:ext cx="1825284" cy="3057277"/>
          </a:xfrm>
          <a:prstGeom prst="rect">
            <a:avLst/>
          </a:prstGeom>
        </p:spPr>
      </p:pic>
      <p:pic>
        <p:nvPicPr>
          <p:cNvPr id="14" name="Picture 13">
            <a:extLst>
              <a:ext uri="{FF2B5EF4-FFF2-40B4-BE49-F238E27FC236}">
                <a16:creationId xmlns:a16="http://schemas.microsoft.com/office/drawing/2014/main" id="{4ADA451E-75D4-4E5F-B704-03B03F588DAA}"/>
              </a:ext>
            </a:extLst>
          </p:cNvPr>
          <p:cNvPicPr>
            <a:picLocks noChangeAspect="1"/>
          </p:cNvPicPr>
          <p:nvPr/>
        </p:nvPicPr>
        <p:blipFill rotWithShape="1">
          <a:blip r:embed="rId2"/>
          <a:srcRect l="66231" t="24798" b="9479"/>
          <a:stretch/>
        </p:blipFill>
        <p:spPr>
          <a:xfrm>
            <a:off x="6544290" y="3986414"/>
            <a:ext cx="2334776" cy="1931180"/>
          </a:xfrm>
          <a:prstGeom prst="rect">
            <a:avLst/>
          </a:prstGeom>
        </p:spPr>
      </p:pic>
      <p:sp>
        <p:nvSpPr>
          <p:cNvPr id="16" name="Rectangle 15">
            <a:extLst>
              <a:ext uri="{FF2B5EF4-FFF2-40B4-BE49-F238E27FC236}">
                <a16:creationId xmlns:a16="http://schemas.microsoft.com/office/drawing/2014/main" id="{C44EF86A-6225-4AD5-9D90-DEF3C6F7E0F2}"/>
              </a:ext>
            </a:extLst>
          </p:cNvPr>
          <p:cNvSpPr/>
          <p:nvPr/>
        </p:nvSpPr>
        <p:spPr>
          <a:xfrm>
            <a:off x="222731" y="2012797"/>
            <a:ext cx="3472082" cy="3970318"/>
          </a:xfrm>
          <a:prstGeom prst="rect">
            <a:avLst/>
          </a:prstGeom>
        </p:spPr>
        <p:txBody>
          <a:bodyPr wrap="square">
            <a:spAutoFit/>
          </a:bodyPr>
          <a:lstStyle/>
          <a:p>
            <a:r>
              <a:rPr lang="en-US" sz="2100" b="1" dirty="0"/>
              <a:t>Specific Kartagener syndrome treatment includes:</a:t>
            </a:r>
            <a:endParaRPr lang="en-US" sz="2100" dirty="0"/>
          </a:p>
          <a:p>
            <a:pPr>
              <a:buFont typeface="Arial" panose="020B0604020202020204" pitchFamily="34" charset="0"/>
              <a:buChar char="•"/>
            </a:pPr>
            <a:r>
              <a:rPr lang="en-US" sz="2100" dirty="0"/>
              <a:t>Regular sinus washes.</a:t>
            </a:r>
          </a:p>
          <a:p>
            <a:pPr>
              <a:buFont typeface="Arial" panose="020B0604020202020204" pitchFamily="34" charset="0"/>
              <a:buChar char="•"/>
            </a:pPr>
            <a:r>
              <a:rPr lang="en-US" sz="2100" dirty="0"/>
              <a:t>Regular ear canal washes.</a:t>
            </a:r>
          </a:p>
          <a:p>
            <a:pPr>
              <a:buFont typeface="Arial" panose="020B0604020202020204" pitchFamily="34" charset="0"/>
              <a:buChar char="•"/>
            </a:pPr>
            <a:r>
              <a:rPr lang="en-US" sz="2100" dirty="0"/>
              <a:t>Steroids.</a:t>
            </a:r>
          </a:p>
          <a:p>
            <a:pPr>
              <a:buFont typeface="Arial" panose="020B0604020202020204" pitchFamily="34" charset="0"/>
              <a:buChar char="•"/>
            </a:pPr>
            <a:r>
              <a:rPr lang="en-US" sz="2100" dirty="0"/>
              <a:t>Mucus thinners, called mucolytics.</a:t>
            </a:r>
          </a:p>
          <a:p>
            <a:pPr>
              <a:buFont typeface="Arial" panose="020B0604020202020204" pitchFamily="34" charset="0"/>
              <a:buChar char="•"/>
            </a:pPr>
            <a:r>
              <a:rPr lang="en-US" sz="2100" dirty="0"/>
              <a:t>Antibiotics.</a:t>
            </a:r>
          </a:p>
          <a:p>
            <a:pPr>
              <a:buFont typeface="Arial" panose="020B0604020202020204" pitchFamily="34" charset="0"/>
              <a:buChar char="•"/>
            </a:pPr>
            <a:r>
              <a:rPr lang="en-US" sz="2100" dirty="0"/>
              <a:t>Bronchodilators to relax lung muscles for easier breathing.</a:t>
            </a:r>
          </a:p>
          <a:p>
            <a:pPr>
              <a:buFont typeface="Arial" panose="020B0604020202020204" pitchFamily="34" charset="0"/>
              <a:buChar char="•"/>
            </a:pPr>
            <a:r>
              <a:rPr lang="en-US" sz="2100" dirty="0"/>
              <a:t>Ear tubes.</a:t>
            </a:r>
          </a:p>
          <a:p>
            <a:pPr>
              <a:buFont typeface="Arial" panose="020B0604020202020204" pitchFamily="34" charset="0"/>
              <a:buChar char="•"/>
            </a:pPr>
            <a:r>
              <a:rPr lang="en-US" sz="2100" dirty="0"/>
              <a:t>Speech therapy</a:t>
            </a:r>
          </a:p>
        </p:txBody>
      </p:sp>
    </p:spTree>
    <p:extLst>
      <p:ext uri="{BB962C8B-B14F-4D97-AF65-F5344CB8AC3E}">
        <p14:creationId xmlns:p14="http://schemas.microsoft.com/office/powerpoint/2010/main" val="1981783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Kartagener syndrome (primary ciliary dyskinesia)</a:t>
            </a:r>
            <a:endParaRPr lang="en-US" dirty="0"/>
          </a:p>
        </p:txBody>
      </p:sp>
      <p:sp>
        <p:nvSpPr>
          <p:cNvPr id="3" name="Content Placeholder 2"/>
          <p:cNvSpPr>
            <a:spLocks noGrp="1"/>
          </p:cNvSpPr>
          <p:nvPr>
            <p:ph idx="1"/>
          </p:nvPr>
        </p:nvSpPr>
        <p:spPr/>
        <p:txBody>
          <a:bodyPr>
            <a:normAutofit fontScale="85000" lnSpcReduction="20000"/>
          </a:bodyPr>
          <a:lstStyle/>
          <a:p>
            <a:r>
              <a:rPr lang="en-GB" dirty="0"/>
              <a:t>Ethical considerations surrounding genetic testing for PCD are important. Patients and their families may need counselling.</a:t>
            </a:r>
          </a:p>
          <a:p>
            <a:r>
              <a:rPr lang="en-GB" dirty="0"/>
              <a:t>Individuals with PCD may face challenges related to infertility. Ethical questions may arise concerning assisted reproductive technologies, such as in vitro fertilization (IVF)</a:t>
            </a:r>
          </a:p>
          <a:p>
            <a:r>
              <a:rPr lang="en-US" b="1" dirty="0"/>
              <a:t>Privacy and Genetic Information:</a:t>
            </a:r>
          </a:p>
          <a:p>
            <a:r>
              <a:rPr lang="en-US" b="1" dirty="0"/>
              <a:t>Patient Autonomy</a:t>
            </a:r>
          </a:p>
          <a:p>
            <a:r>
              <a:rPr lang="en-US" b="1" dirty="0"/>
              <a:t>Stigmatization and Discrimination</a:t>
            </a:r>
            <a:endParaRPr lang="en-US" dirty="0"/>
          </a:p>
          <a:p>
            <a:br>
              <a:rPr lang="en-US" dirty="0"/>
            </a:br>
            <a:endParaRPr lang="en-US" dirty="0"/>
          </a:p>
        </p:txBody>
      </p:sp>
      <p:pic>
        <p:nvPicPr>
          <p:cNvPr id="4" name="Picture 3">
            <a:extLst>
              <a:ext uri="{FF2B5EF4-FFF2-40B4-BE49-F238E27FC236}">
                <a16:creationId xmlns:a16="http://schemas.microsoft.com/office/drawing/2014/main" id="{84B2EA52-7D53-4885-B141-DAD009FD5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863181"/>
            <a:ext cx="3080050" cy="2057400"/>
          </a:xfrm>
          <a:prstGeom prst="rect">
            <a:avLst/>
          </a:prstGeom>
        </p:spPr>
      </p:pic>
      <p:sp>
        <p:nvSpPr>
          <p:cNvPr id="5" name="Rectangle 4">
            <a:extLst>
              <a:ext uri="{FF2B5EF4-FFF2-40B4-BE49-F238E27FC236}">
                <a16:creationId xmlns:a16="http://schemas.microsoft.com/office/drawing/2014/main" id="{263423AA-3516-41F1-80C0-BEA01AA2828C}"/>
              </a:ext>
            </a:extLst>
          </p:cNvPr>
          <p:cNvSpPr/>
          <p:nvPr/>
        </p:nvSpPr>
        <p:spPr>
          <a:xfrm>
            <a:off x="21136" y="993460"/>
            <a:ext cx="1086068" cy="369332"/>
          </a:xfrm>
          <a:prstGeom prst="rect">
            <a:avLst/>
          </a:prstGeom>
          <a:noFill/>
        </p:spPr>
        <p:txBody>
          <a:bodyPr wrap="none">
            <a:spAutoFit/>
          </a:bodyPr>
          <a:lstStyle/>
          <a:p>
            <a:pPr algn="ctr"/>
            <a:r>
              <a:rPr lang="en-GB" dirty="0"/>
              <a:t>Bio Ethics</a:t>
            </a:r>
          </a:p>
        </p:txBody>
      </p:sp>
    </p:spTree>
    <p:extLst>
      <p:ext uri="{BB962C8B-B14F-4D97-AF65-F5344CB8AC3E}">
        <p14:creationId xmlns:p14="http://schemas.microsoft.com/office/powerpoint/2010/main" val="143943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Article </a:t>
            </a:r>
          </a:p>
        </p:txBody>
      </p:sp>
      <p:sp>
        <p:nvSpPr>
          <p:cNvPr id="3" name="Content Placeholder 2"/>
          <p:cNvSpPr>
            <a:spLocks noGrp="1"/>
          </p:cNvSpPr>
          <p:nvPr>
            <p:ph idx="1"/>
          </p:nvPr>
        </p:nvSpPr>
        <p:spPr/>
        <p:txBody>
          <a:bodyPr>
            <a:normAutofit/>
          </a:bodyPr>
          <a:lstStyle/>
          <a:p>
            <a:r>
              <a:rPr lang="it-IT" b="1" dirty="0"/>
              <a:t>The immotile cilia syndrome: radiological manifestations</a:t>
            </a:r>
          </a:p>
          <a:p>
            <a:endParaRPr lang="en-US" dirty="0"/>
          </a:p>
          <a:p>
            <a:r>
              <a:rPr lang="pt-BR" dirty="0">
                <a:hlinkClick r:id="rId2" tooltip="H R Nadel"/>
              </a:rPr>
              <a:t>H R Nadel</a:t>
            </a:r>
            <a:r>
              <a:rPr lang="pt-BR" dirty="0"/>
              <a:t>, </a:t>
            </a:r>
            <a:r>
              <a:rPr lang="pt-BR" dirty="0">
                <a:hlinkClick r:id="rId3" tooltip="D A Stringer"/>
              </a:rPr>
              <a:t>D A Stringer</a:t>
            </a:r>
            <a:r>
              <a:rPr lang="pt-BR" dirty="0"/>
              <a:t>, </a:t>
            </a:r>
            <a:r>
              <a:rPr lang="pt-BR" dirty="0">
                <a:hlinkClick r:id="rId4" tooltip="H Levison"/>
              </a:rPr>
              <a:t>H Levison</a:t>
            </a:r>
            <a:r>
              <a:rPr lang="pt-BR" dirty="0"/>
              <a:t>, </a:t>
            </a:r>
            <a:r>
              <a:rPr lang="pt-BR" dirty="0">
                <a:hlinkClick r:id="rId5" tooltip="J A Turner"/>
              </a:rPr>
              <a:t>J A Turner</a:t>
            </a:r>
            <a:r>
              <a:rPr lang="pt-BR" dirty="0"/>
              <a:t>, </a:t>
            </a:r>
            <a:r>
              <a:rPr lang="pt-BR" dirty="0">
                <a:hlinkClick r:id="rId6" tooltip="J M Sturgess"/>
              </a:rPr>
              <a:t>J M Sturgess</a:t>
            </a:r>
            <a:endParaRPr lang="pt-BR" dirty="0"/>
          </a:p>
          <a:p>
            <a:r>
              <a:rPr lang="en-US" dirty="0"/>
              <a:t>https://pubs.rsna.org/author/Nadel%2C+H+R</a:t>
            </a:r>
          </a:p>
          <a:p>
            <a:endParaRPr lang="en-US" dirty="0"/>
          </a:p>
        </p:txBody>
      </p:sp>
    </p:spTree>
    <p:extLst>
      <p:ext uri="{BB962C8B-B14F-4D97-AF65-F5344CB8AC3E}">
        <p14:creationId xmlns:p14="http://schemas.microsoft.com/office/powerpoint/2010/main" val="23646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Digital Library</a:t>
            </a:r>
          </a:p>
        </p:txBody>
      </p:sp>
      <p:sp>
        <p:nvSpPr>
          <p:cNvPr id="3" name="Content Placeholder 2"/>
          <p:cNvSpPr>
            <a:spLocks noGrp="1"/>
          </p:cNvSpPr>
          <p:nvPr>
            <p:ph idx="1"/>
          </p:nvPr>
        </p:nvSpPr>
        <p:spPr/>
        <p:txBody>
          <a:bodyPr>
            <a:normAutofit fontScale="77500" lnSpcReduction="20000"/>
          </a:bodyPr>
          <a:lstStyle/>
          <a:p>
            <a:pPr lvl="0"/>
            <a:r>
              <a:rPr lang="en-US" dirty="0"/>
              <a:t>Go to the website of HEC National Digital Library.</a:t>
            </a:r>
          </a:p>
          <a:p>
            <a:pPr lvl="0"/>
            <a:r>
              <a:rPr lang="en-US" dirty="0"/>
              <a:t>On Home Page, click on the INSTITUTES.</a:t>
            </a:r>
          </a:p>
          <a:p>
            <a:pPr lvl="0"/>
            <a:r>
              <a:rPr lang="en-US" dirty="0"/>
              <a:t>A page will appear showing the universities from Public and Private Sector and other Institutes which have access to HEC National Digital Library HNDL.</a:t>
            </a:r>
          </a:p>
          <a:p>
            <a:pPr lvl="0"/>
            <a:r>
              <a:rPr lang="en-US" dirty="0"/>
              <a:t>Select your desired Institute.</a:t>
            </a:r>
          </a:p>
          <a:p>
            <a:r>
              <a:rPr lang="en-US" dirty="0"/>
              <a:t>       5.  A page will appear showing the resources of the institution</a:t>
            </a:r>
          </a:p>
          <a:p>
            <a:r>
              <a:rPr lang="en-US" dirty="0"/>
              <a:t>       6. Journals and Researches will appear</a:t>
            </a:r>
          </a:p>
          <a:p>
            <a:r>
              <a:rPr lang="en-US" dirty="0"/>
              <a:t>       7. You can find a Journal by clicking on JOURNALS AND DATABASE and enter a keyword to search for        your desired journal.</a:t>
            </a:r>
          </a:p>
          <a:p>
            <a:endParaRPr lang="en-US" dirty="0"/>
          </a:p>
        </p:txBody>
      </p:sp>
    </p:spTree>
    <p:extLst>
      <p:ext uri="{BB962C8B-B14F-4D97-AF65-F5344CB8AC3E}">
        <p14:creationId xmlns:p14="http://schemas.microsoft.com/office/powerpoint/2010/main" val="1947470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Resources</a:t>
            </a:r>
          </a:p>
        </p:txBody>
      </p:sp>
      <p:sp>
        <p:nvSpPr>
          <p:cNvPr id="3" name="Content Placeholder 2"/>
          <p:cNvSpPr>
            <a:spLocks noGrp="1"/>
          </p:cNvSpPr>
          <p:nvPr>
            <p:ph idx="1"/>
          </p:nvPr>
        </p:nvSpPr>
        <p:spPr/>
        <p:txBody>
          <a:bodyPr/>
          <a:lstStyle/>
          <a:p>
            <a:r>
              <a:rPr lang="en-US" dirty="0" err="1"/>
              <a:t>Junqueira’s</a:t>
            </a:r>
            <a:r>
              <a:rPr lang="en-US" dirty="0"/>
              <a:t> Basic Histology 12</a:t>
            </a:r>
            <a:r>
              <a:rPr lang="en-US" baseline="30000" dirty="0"/>
              <a:t>th</a:t>
            </a:r>
            <a:r>
              <a:rPr lang="en-US" dirty="0"/>
              <a:t> Edition, Chapter 4</a:t>
            </a:r>
          </a:p>
          <a:p>
            <a:r>
              <a:rPr lang="en-US" dirty="0"/>
              <a:t>Histology , A text and Atlas by Michael </a:t>
            </a:r>
            <a:r>
              <a:rPr lang="en-US" dirty="0" err="1"/>
              <a:t>H.Ross</a:t>
            </a:r>
            <a:r>
              <a:rPr lang="en-US" dirty="0"/>
              <a:t> 7</a:t>
            </a:r>
            <a:r>
              <a:rPr lang="en-US" baseline="30000" dirty="0"/>
              <a:t>th</a:t>
            </a:r>
            <a:r>
              <a:rPr lang="en-US" dirty="0"/>
              <a:t> Edition, Chapter 5</a:t>
            </a:r>
          </a:p>
          <a:p>
            <a:r>
              <a:rPr lang="en-US" dirty="0" err="1"/>
              <a:t>DiFiore's</a:t>
            </a:r>
            <a:r>
              <a:rPr lang="en-US" dirty="0"/>
              <a:t> Atlas of Histology with Functional Correlations 11</a:t>
            </a:r>
            <a:r>
              <a:rPr lang="en-US" baseline="30000" dirty="0"/>
              <a:t>th</a:t>
            </a:r>
            <a:r>
              <a:rPr lang="en-US" dirty="0"/>
              <a:t> Edition, Chapter 2</a:t>
            </a:r>
          </a:p>
          <a:p>
            <a:r>
              <a:rPr lang="en-US" dirty="0"/>
              <a:t>Google scholar</a:t>
            </a:r>
          </a:p>
          <a:p>
            <a:pPr marL="114300" indent="0">
              <a:buNone/>
            </a:pPr>
            <a:endParaRPr lang="en-US" dirty="0"/>
          </a:p>
        </p:txBody>
      </p:sp>
    </p:spTree>
    <p:extLst>
      <p:ext uri="{BB962C8B-B14F-4D97-AF65-F5344CB8AC3E}">
        <p14:creationId xmlns:p14="http://schemas.microsoft.com/office/powerpoint/2010/main" val="5089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657351" y="1905000"/>
          <a:ext cx="188594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485900" y="1676402"/>
            <a:ext cx="3086100" cy="4449763"/>
          </a:xfrm>
        </p:spPr>
        <p:txBody>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4626770" y="1676402"/>
            <a:ext cx="3031331" cy="4449763"/>
          </a:xfrm>
        </p:spPr>
        <p:txBody>
          <a:bodyPr>
            <a:normAutofit lnSpcReduction="10000"/>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Footer Placeholder 1"/>
          <p:cNvSpPr>
            <a:spLocks noGrp="1"/>
          </p:cNvSpPr>
          <p:nvPr>
            <p:ph type="ftr" sz="quarter" idx="11"/>
          </p:nvPr>
        </p:nvSpPr>
        <p:spPr>
          <a:xfrm rot="16200000">
            <a:off x="9819640" y="3439161"/>
            <a:ext cx="2367281" cy="365760"/>
          </a:xfrm>
        </p:spPr>
        <p:txBody>
          <a:bodyPr/>
          <a:lstStyle/>
          <a:p>
            <a:r>
              <a:rPr lang="en-US" dirty="0"/>
              <a:t>ore concept</a:t>
            </a:r>
          </a:p>
        </p:txBody>
      </p:sp>
    </p:spTree>
    <p:extLst>
      <p:ext uri="{BB962C8B-B14F-4D97-AF65-F5344CB8AC3E}">
        <p14:creationId xmlns:p14="http://schemas.microsoft.com/office/powerpoint/2010/main" val="384182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At the end of lecture 1</a:t>
            </a:r>
            <a:r>
              <a:rPr lang="en-US" baseline="30000" dirty="0"/>
              <a:t>st</a:t>
            </a:r>
            <a:r>
              <a:rPr lang="en-US" dirty="0"/>
              <a:t> year students should be able to</a:t>
            </a:r>
          </a:p>
          <a:p>
            <a:r>
              <a:rPr lang="en-US" dirty="0"/>
              <a:t>Different types of apical cell surface domains</a:t>
            </a:r>
          </a:p>
          <a:p>
            <a:r>
              <a:rPr lang="en-US" dirty="0"/>
              <a:t>Explain histological structure of apical cell surface modifications</a:t>
            </a:r>
          </a:p>
          <a:p>
            <a:r>
              <a:rPr lang="en-US" dirty="0"/>
              <a:t>Location and functions of modifications</a:t>
            </a:r>
          </a:p>
          <a:p>
            <a:r>
              <a:rPr lang="en-US" dirty="0"/>
              <a:t> correlate clinical aspects of modifications</a:t>
            </a:r>
          </a:p>
          <a:p>
            <a:r>
              <a:rPr lang="en-US" dirty="0"/>
              <a:t>To understand bio-physiological aspect of different types of modifications</a:t>
            </a:r>
          </a:p>
          <a:p>
            <a:r>
              <a:rPr lang="en-US" dirty="0"/>
              <a:t>Read a research article</a:t>
            </a:r>
          </a:p>
          <a:p>
            <a:r>
              <a:rPr lang="en-US" dirty="0"/>
              <a:t>Use digital library</a:t>
            </a:r>
          </a:p>
        </p:txBody>
      </p:sp>
    </p:spTree>
    <p:extLst>
      <p:ext uri="{BB962C8B-B14F-4D97-AF65-F5344CB8AC3E}">
        <p14:creationId xmlns:p14="http://schemas.microsoft.com/office/powerpoint/2010/main" val="149937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A 45 years male patient came to medical OPD with chest infection. He gave history of recurrent episodes of such infection since childhood.  He also gave history of treatment failure for infertility as he was married for past 13 years.</a:t>
            </a:r>
            <a:br>
              <a:rPr lang="en-US" dirty="0"/>
            </a:br>
            <a:endParaRPr lang="en-US" dirty="0"/>
          </a:p>
        </p:txBody>
      </p:sp>
      <p:sp>
        <p:nvSpPr>
          <p:cNvPr id="4" name="Content Placeholder 3">
            <a:extLst>
              <a:ext uri="{FF2B5EF4-FFF2-40B4-BE49-F238E27FC236}">
                <a16:creationId xmlns:a16="http://schemas.microsoft.com/office/drawing/2014/main" id="{5B851C19-3438-4685-9D4F-7BA883815FF5}"/>
              </a:ext>
            </a:extLst>
          </p:cNvPr>
          <p:cNvSpPr>
            <a:spLocks noGrp="1"/>
          </p:cNvSpPr>
          <p:nvPr>
            <p:ph idx="1"/>
          </p:nvPr>
        </p:nvSpPr>
        <p:spPr>
          <a:xfrm>
            <a:off x="457200" y="1417638"/>
            <a:ext cx="8229600" cy="4525963"/>
          </a:xfrm>
        </p:spPr>
        <p:txBody>
          <a:bodyPr/>
          <a:lstStyle/>
          <a:p>
            <a:pPr marL="0" indent="0">
              <a:buNone/>
            </a:pPr>
            <a:endParaRPr lang="en-US" dirty="0"/>
          </a:p>
        </p:txBody>
      </p:sp>
    </p:spTree>
    <p:extLst>
      <p:ext uri="{BB962C8B-B14F-4D97-AF65-F5344CB8AC3E}">
        <p14:creationId xmlns:p14="http://schemas.microsoft.com/office/powerpoint/2010/main" val="186315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Core Concept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405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Apical cell surface modifications</a:t>
            </a:r>
          </a:p>
        </p:txBody>
      </p:sp>
      <p:sp>
        <p:nvSpPr>
          <p:cNvPr id="3" name="Content Placeholder 2"/>
          <p:cNvSpPr>
            <a:spLocks noGrp="1"/>
          </p:cNvSpPr>
          <p:nvPr>
            <p:ph idx="1"/>
          </p:nvPr>
        </p:nvSpPr>
        <p:spPr/>
        <p:txBody>
          <a:bodyPr/>
          <a:lstStyle/>
          <a:p>
            <a:r>
              <a:rPr lang="en-US" dirty="0"/>
              <a:t>Microvilli</a:t>
            </a:r>
          </a:p>
          <a:p>
            <a:r>
              <a:rPr lang="en-US" dirty="0"/>
              <a:t>Cilia</a:t>
            </a:r>
          </a:p>
          <a:p>
            <a:r>
              <a:rPr lang="en-US" dirty="0" err="1"/>
              <a:t>sterocilia</a:t>
            </a:r>
            <a:endParaRPr lang="en-US" dirty="0"/>
          </a:p>
        </p:txBody>
      </p:sp>
    </p:spTree>
    <p:extLst>
      <p:ext uri="{BB962C8B-B14F-4D97-AF65-F5344CB8AC3E}">
        <p14:creationId xmlns:p14="http://schemas.microsoft.com/office/powerpoint/2010/main" val="310628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Microvilli </a:t>
            </a: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524000"/>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4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Microvilli</a:t>
            </a:r>
            <a:endParaRPr lang="en-US" dirty="0"/>
          </a:p>
        </p:txBody>
      </p:sp>
      <p:sp>
        <p:nvSpPr>
          <p:cNvPr id="3" name="Content Placeholder 2"/>
          <p:cNvSpPr>
            <a:spLocks noGrp="1"/>
          </p:cNvSpPr>
          <p:nvPr>
            <p:ph idx="1"/>
          </p:nvPr>
        </p:nvSpPr>
        <p:spPr/>
        <p:txBody>
          <a:bodyPr/>
          <a:lstStyle/>
          <a:p>
            <a:r>
              <a:rPr lang="en-US" dirty="0"/>
              <a:t>0.1μm</a:t>
            </a:r>
          </a:p>
          <a:p>
            <a:r>
              <a:rPr lang="en-US" dirty="0"/>
              <a:t>0.08 </a:t>
            </a:r>
            <a:r>
              <a:rPr lang="en-US" dirty="0" err="1"/>
              <a:t>μm</a:t>
            </a:r>
            <a:r>
              <a:rPr lang="en-US" dirty="0"/>
              <a:t> wide</a:t>
            </a:r>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660"/>
          <a:stretch/>
        </p:blipFill>
        <p:spPr bwMode="auto">
          <a:xfrm>
            <a:off x="3280611" y="838200"/>
            <a:ext cx="57912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181255" y="3289104"/>
            <a:ext cx="1113318" cy="369332"/>
          </a:xfrm>
          <a:prstGeom prst="rect">
            <a:avLst/>
          </a:prstGeom>
          <a:noFill/>
        </p:spPr>
        <p:txBody>
          <a:bodyPr wrap="none" rtlCol="0">
            <a:spAutoFit/>
          </a:bodyPr>
          <a:lstStyle/>
          <a:p>
            <a:r>
              <a:rPr lang="en-US" dirty="0" err="1"/>
              <a:t>Myosine</a:t>
            </a:r>
            <a:r>
              <a:rPr lang="en-US" dirty="0"/>
              <a:t>-I</a:t>
            </a:r>
          </a:p>
        </p:txBody>
      </p:sp>
      <p:sp>
        <p:nvSpPr>
          <p:cNvPr id="5" name="TextBox 4">
            <a:extLst>
              <a:ext uri="{FF2B5EF4-FFF2-40B4-BE49-F238E27FC236}">
                <a16:creationId xmlns:a16="http://schemas.microsoft.com/office/drawing/2014/main" id="{404434CB-8987-4CF1-ADDA-9BDEDA8E2E1A}"/>
              </a:ext>
            </a:extLst>
          </p:cNvPr>
          <p:cNvSpPr txBox="1"/>
          <p:nvPr/>
        </p:nvSpPr>
        <p:spPr>
          <a:xfrm>
            <a:off x="344906" y="3962400"/>
            <a:ext cx="1524000" cy="381000"/>
          </a:xfrm>
          <a:prstGeom prst="rect">
            <a:avLst/>
          </a:prstGeom>
          <a:noFill/>
        </p:spPr>
        <p:txBody>
          <a:bodyPr wrap="square" rtlCol="0">
            <a:spAutoFit/>
          </a:bodyPr>
          <a:lstStyle/>
          <a:p>
            <a:r>
              <a:rPr lang="en-GB" dirty="0"/>
              <a:t>Terminal web </a:t>
            </a:r>
            <a:endParaRPr lang="en-US" dirty="0"/>
          </a:p>
        </p:txBody>
      </p:sp>
    </p:spTree>
    <p:extLst>
      <p:ext uri="{BB962C8B-B14F-4D97-AF65-F5344CB8AC3E}">
        <p14:creationId xmlns:p14="http://schemas.microsoft.com/office/powerpoint/2010/main" val="27591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633</Words>
  <Application>Microsoft Office PowerPoint</Application>
  <PresentationFormat>On-screen Show (4:3)</PresentationFormat>
  <Paragraphs>111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Times New Roman</vt:lpstr>
      <vt:lpstr>Office Theme</vt:lpstr>
      <vt:lpstr>PowerPoint Presentation</vt:lpstr>
      <vt:lpstr>   FOUNDATION MODULE(LGIS)             </vt:lpstr>
      <vt:lpstr>Vision; The Dream/Tomorrow</vt:lpstr>
      <vt:lpstr>Learning Objectives</vt:lpstr>
      <vt:lpstr>            A 45 years male patient came to medical OPD with chest infection. He gave history of recurrent episodes of such infection since childhood.  He also gave history of treatment failure for infertility as he was married for past 13 years. </vt:lpstr>
      <vt:lpstr>Core Concept</vt:lpstr>
      <vt:lpstr>Apical cell surface modifications</vt:lpstr>
      <vt:lpstr>Microvilli </vt:lpstr>
      <vt:lpstr>Microvilli</vt:lpstr>
      <vt:lpstr>Microvilli</vt:lpstr>
      <vt:lpstr>PowerPoint Presentation</vt:lpstr>
      <vt:lpstr>Sterocilia </vt:lpstr>
      <vt:lpstr>Cilia </vt:lpstr>
      <vt:lpstr>Cilia And Basal Body</vt:lpstr>
      <vt:lpstr>Microtubule structure</vt:lpstr>
      <vt:lpstr>Microtubule structure</vt:lpstr>
      <vt:lpstr>PowerPoint Presentation</vt:lpstr>
      <vt:lpstr>Cilia </vt:lpstr>
      <vt:lpstr>CILIA</vt:lpstr>
      <vt:lpstr>CILIA</vt:lpstr>
      <vt:lpstr>Apical domain of cell </vt:lpstr>
      <vt:lpstr>Primary ciliary Dyskinesia</vt:lpstr>
      <vt:lpstr>Clinical Correlation</vt:lpstr>
      <vt:lpstr>kartagener Syndrome</vt:lpstr>
      <vt:lpstr>Kartagener syndrome (primary ciliary dyskinesia)</vt:lpstr>
      <vt:lpstr>Research Article </vt:lpstr>
      <vt:lpstr>How To Access Digital Library</vt:lpstr>
      <vt:lpstr>Learning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Apical domain of cell</dc:title>
  <dc:creator>Dr Mohtasham</dc:creator>
  <cp:lastModifiedBy>Haier</cp:lastModifiedBy>
  <cp:revision>29</cp:revision>
  <dcterms:created xsi:type="dcterms:W3CDTF">2021-03-13T07:49:45Z</dcterms:created>
  <dcterms:modified xsi:type="dcterms:W3CDTF">2025-02-11T07:05:02Z</dcterms:modified>
</cp:coreProperties>
</file>