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5" r:id="rId1"/>
    <p:sldMasterId id="2147483737" r:id="rId2"/>
  </p:sldMasterIdLst>
  <p:notesMasterIdLst>
    <p:notesMasterId r:id="rId58"/>
  </p:notesMasterIdLst>
  <p:handoutMasterIdLst>
    <p:handoutMasterId r:id="rId59"/>
  </p:handoutMasterIdLst>
  <p:sldIdLst>
    <p:sldId id="318" r:id="rId3"/>
    <p:sldId id="317" r:id="rId4"/>
    <p:sldId id="329" r:id="rId5"/>
    <p:sldId id="296" r:id="rId6"/>
    <p:sldId id="258" r:id="rId7"/>
    <p:sldId id="280" r:id="rId8"/>
    <p:sldId id="408" r:id="rId9"/>
    <p:sldId id="409" r:id="rId10"/>
    <p:sldId id="410" r:id="rId11"/>
    <p:sldId id="411" r:id="rId12"/>
    <p:sldId id="412" r:id="rId13"/>
    <p:sldId id="413" r:id="rId14"/>
    <p:sldId id="414" r:id="rId15"/>
    <p:sldId id="415" r:id="rId16"/>
    <p:sldId id="419" r:id="rId17"/>
    <p:sldId id="420" r:id="rId18"/>
    <p:sldId id="416" r:id="rId19"/>
    <p:sldId id="421" r:id="rId20"/>
    <p:sldId id="418" r:id="rId21"/>
    <p:sldId id="348" r:id="rId22"/>
    <p:sldId id="457" r:id="rId23"/>
    <p:sldId id="349" r:id="rId24"/>
    <p:sldId id="350" r:id="rId25"/>
    <p:sldId id="260" r:id="rId26"/>
    <p:sldId id="351" r:id="rId27"/>
    <p:sldId id="455" r:id="rId28"/>
    <p:sldId id="354" r:id="rId29"/>
    <p:sldId id="355" r:id="rId30"/>
    <p:sldId id="278" r:id="rId31"/>
    <p:sldId id="622" r:id="rId32"/>
    <p:sldId id="565" r:id="rId33"/>
    <p:sldId id="359" r:id="rId34"/>
    <p:sldId id="360" r:id="rId35"/>
    <p:sldId id="361" r:id="rId36"/>
    <p:sldId id="362" r:id="rId37"/>
    <p:sldId id="364" r:id="rId38"/>
    <p:sldId id="366" r:id="rId39"/>
    <p:sldId id="368" r:id="rId40"/>
    <p:sldId id="369" r:id="rId41"/>
    <p:sldId id="370" r:id="rId42"/>
    <p:sldId id="371" r:id="rId43"/>
    <p:sldId id="372" r:id="rId44"/>
    <p:sldId id="375" r:id="rId45"/>
    <p:sldId id="377" r:id="rId46"/>
    <p:sldId id="378" r:id="rId47"/>
    <p:sldId id="379" r:id="rId48"/>
    <p:sldId id="389" r:id="rId49"/>
    <p:sldId id="390" r:id="rId50"/>
    <p:sldId id="392" r:id="rId51"/>
    <p:sldId id="288" r:id="rId52"/>
    <p:sldId id="453" r:id="rId53"/>
    <p:sldId id="289" r:id="rId54"/>
    <p:sldId id="437" r:id="rId55"/>
    <p:sldId id="623" r:id="rId56"/>
    <p:sldId id="339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061" autoAdjust="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23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-28452"/>
    </p:cViewPr>
  </p:sorterViewPr>
  <p:notesViewPr>
    <p:cSldViewPr>
      <p:cViewPr varScale="1">
        <p:scale>
          <a:sx n="48" d="100"/>
          <a:sy n="48" d="100"/>
        </p:scale>
        <p:origin x="2752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37186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Core Knowledge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0346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339B-1A0F-4DF1-B983-F5045D96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24E21-1EC0-4992-B383-396CA4E9D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A79A-0104-486C-BABB-AD47E2DC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0FCE-1029-4286-A9B1-20E675F4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1AE6-7E4A-4CD3-A931-0BEF3435F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2EB9E-C9D4-4E0C-BA38-5477167C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B317-1D1C-44EF-90B1-59D42369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2743-622B-4376-B1C3-B2D9707C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A579C-298E-4186-ADFB-353829272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DD574-A4CB-4028-BBF8-DB26CE3E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C697-2D1D-4BE7-ABA4-3FB39D59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6CC-1F03-4B53-A837-1D71242B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AA1E-B6CE-4F81-AC77-6E80D1C5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5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6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Autofit/>
          </a:bodyPr>
          <a:lstStyle>
            <a:lvl1pPr algn="l"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25CD-6B15-4481-A70D-B3C0A31080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</a:t>
            </a:r>
            <a:r>
              <a:rPr lang="en-US" dirty="0" err="1"/>
              <a:t>taaaaaaaaaaaaaaaaao</a:t>
            </a:r>
            <a:r>
              <a:rPr lang="en-US" dirty="0"/>
              <a:t>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CBDD-376F-43C6-874C-C003300609F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4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>
            <a:normAutofit/>
          </a:bodyPr>
          <a:lstStyle>
            <a:lvl1pPr algn="l">
              <a:defRPr sz="2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D0DA-8C8D-40C3-81A3-0FD4F8CF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1A3D6-B0C8-4101-AB7E-1F2FECA4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F271-4C8C-4C92-BCD2-73128F81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9B71-8062-472A-AA84-60884DE2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111F-522C-429F-AF9F-169041294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4AE87-C088-45A9-9D1B-3CA5B3C13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B131-9884-4401-808D-E49137FA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6E73-578E-44B4-870E-D34403BD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B5F5-05A0-4725-9FFB-13C5E16F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1CF3A-E8B9-4FC3-A328-A4B5FECC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9D43E-BF9B-4E08-B150-D61FC59A0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5A596-37FA-4645-8A28-53B1CBD91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F2DD-9A80-47BE-9AB6-394A6BBC0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7CF0D-D006-4121-AF66-7EAA45D5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50719-FF02-4B5C-A2BD-6F9161E1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81457-CF38-4BF3-A83E-A45422BF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E945-7B58-414B-A22A-D052072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20FB-AFD7-4A13-9FC6-5198B249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7C7BD-2012-4ED5-8E80-921690C2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FA745-F9CF-413F-9814-6983092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5CFAB-1419-497B-BA4B-E1BAC92E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8459-21C6-4B02-9448-E21C8156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F9980-1758-416C-9FEB-07778127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29F2-2149-49F4-B99E-AC437D62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C35-FC01-4EF8-B9E0-3DA7674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98421-F48E-481D-9A23-71AF9319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5F0F8-DEB3-44DE-9CA5-EC67F37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38C0-112D-43DD-972B-04839137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09AE-C087-49E2-A3A1-3D991635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7CE3-34F6-4A34-AEAF-20A9AB8A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67304-9ABF-4D55-8CB7-51A7D43CB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1C563-435A-4272-A7E2-EB976B48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1702D-5572-4CF5-8A94-8866F636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97477-8585-4545-84E9-3E52115A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A439F-40D6-4F7E-A551-BDF2F179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3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53D72-BF5F-4B63-B9E1-FA50183E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AEC91-12AC-400D-9E70-A85AEE37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81B8-CDAD-4D4B-80CD-FB6D99ACB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old and pink art on a colorful background&#10;&#10;AI-generated content may be incorrect.">
            <a:extLst>
              <a:ext uri="{FF2B5EF4-FFF2-40B4-BE49-F238E27FC236}">
                <a16:creationId xmlns:a16="http://schemas.microsoft.com/office/drawing/2014/main" id="{9AECB0EC-B09E-F604-BC4E-FFB8EEDAD4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4" r="16261" b="-1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77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Image result for anatomy of git ppt">
            <a:extLst>
              <a:ext uri="{FF2B5EF4-FFF2-40B4-BE49-F238E27FC236}">
                <a16:creationId xmlns:a16="http://schemas.microsoft.com/office/drawing/2014/main" id="{9160FFDA-3264-A0E2-0BF0-56A457E5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" y="2344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E35B2691-DF08-78BB-05BB-43C9568A92D0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260F00-1A42-240B-714C-9419C7F3C0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9497" y="-135194"/>
            <a:ext cx="8458200" cy="1219200"/>
          </a:xfrm>
        </p:spPr>
        <p:txBody>
          <a:bodyPr>
            <a:normAutofit/>
          </a:bodyPr>
          <a:lstStyle/>
          <a:p>
            <a:pPr algn="l"/>
            <a:br>
              <a:rPr lang="en-US" altLang="en-US" sz="3600" b="1" dirty="0"/>
            </a:br>
            <a:r>
              <a:rPr lang="en-US" altLang="en-US" sz="3600" b="1" dirty="0"/>
              <a:t>9  Regions of the </a:t>
            </a:r>
            <a:r>
              <a:rPr lang="en-US" altLang="en-US" sz="3600" b="1" dirty="0" err="1"/>
              <a:t>abdomino</a:t>
            </a:r>
            <a:r>
              <a:rPr lang="en-US" altLang="en-US" sz="3600" b="1" dirty="0"/>
              <a:t>-pelvic wall</a:t>
            </a:r>
            <a:r>
              <a:rPr lang="en-US" altLang="en-US" sz="3200" dirty="0"/>
              <a:t> </a:t>
            </a:r>
          </a:p>
        </p:txBody>
      </p:sp>
      <p:sp>
        <p:nvSpPr>
          <p:cNvPr id="135171" name="Content Placeholder 4">
            <a:extLst>
              <a:ext uri="{FF2B5EF4-FFF2-40B4-BE49-F238E27FC236}">
                <a16:creationId xmlns:a16="http://schemas.microsoft.com/office/drawing/2014/main" id="{BB1EC884-44D3-2721-28D0-E080D780B6EC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1953162"/>
            <a:ext cx="3429000" cy="4052888"/>
          </a:xfrm>
        </p:spPr>
        <p:txBody>
          <a:bodyPr>
            <a:normAutofit lnSpcReduction="10000"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b="1" dirty="0"/>
              <a:t>Sagittal planes  (Vertical planes)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b="1" dirty="0"/>
              <a:t>    </a:t>
            </a:r>
            <a:r>
              <a:rPr lang="en-US" altLang="en-US" sz="2400" dirty="0"/>
              <a:t>1. Mid-clavicular plane 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b="1" dirty="0"/>
              <a:t>Transverse / Horizontal planes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b="1" dirty="0"/>
              <a:t>    </a:t>
            </a:r>
            <a:r>
              <a:rPr lang="en-US" altLang="en-US" sz="2400" dirty="0"/>
              <a:t>1- Trans-pyloric plane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/>
              <a:t>    2- Inter-tubercular plane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/>
              <a:t>    3- Subcostal plane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/>
              <a:t>    4- Interspinous plane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/>
              <a:t>    5- Trans-umbilical plane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 b="1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sz="2400" b="1" dirty="0"/>
          </a:p>
        </p:txBody>
      </p:sp>
      <p:pic>
        <p:nvPicPr>
          <p:cNvPr id="135172" name="Content Placeholder 3">
            <a:extLst>
              <a:ext uri="{FF2B5EF4-FFF2-40B4-BE49-F238E27FC236}">
                <a16:creationId xmlns:a16="http://schemas.microsoft.com/office/drawing/2014/main" id="{CAFDA74B-BC83-18DF-E3C6-D35BCE40AE5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1" t="18810" r="28499" b="32372"/>
          <a:stretch>
            <a:fillRect/>
          </a:stretch>
        </p:blipFill>
        <p:spPr>
          <a:xfrm>
            <a:off x="3276600" y="990600"/>
            <a:ext cx="5840361" cy="5884606"/>
          </a:xfrm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04E0EDE9-00CA-21D8-E999-DC3A420C4781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3">
            <a:extLst>
              <a:ext uri="{FF2B5EF4-FFF2-40B4-BE49-F238E27FC236}">
                <a16:creationId xmlns:a16="http://schemas.microsoft.com/office/drawing/2014/main" id="{83AA5426-7E78-8C06-E4C7-FB67C2293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403225"/>
            <a:ext cx="8229600" cy="762000"/>
          </a:xfrm>
        </p:spPr>
        <p:txBody>
          <a:bodyPr/>
          <a:lstStyle/>
          <a:p>
            <a:r>
              <a:rPr lang="en-US" altLang="en-US" sz="3600" b="1"/>
              <a:t>Midclavicular plane</a:t>
            </a:r>
          </a:p>
        </p:txBody>
      </p:sp>
      <p:pic>
        <p:nvPicPr>
          <p:cNvPr id="136195" name="Content Placeholder 3">
            <a:extLst>
              <a:ext uri="{FF2B5EF4-FFF2-40B4-BE49-F238E27FC236}">
                <a16:creationId xmlns:a16="http://schemas.microsoft.com/office/drawing/2014/main" id="{AA5249C1-266B-3DB4-ACB2-71F021D09E2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3" t="63187" r="50996" b="20071"/>
          <a:stretch>
            <a:fillRect/>
          </a:stretch>
        </p:blipFill>
        <p:spPr>
          <a:xfrm>
            <a:off x="0" y="1371600"/>
            <a:ext cx="4876800" cy="5486400"/>
          </a:xfrm>
        </p:spPr>
      </p:pic>
      <p:sp>
        <p:nvSpPr>
          <p:cNvPr id="136196" name="Content Placeholder 5">
            <a:extLst>
              <a:ext uri="{FF2B5EF4-FFF2-40B4-BE49-F238E27FC236}">
                <a16:creationId xmlns:a16="http://schemas.microsoft.com/office/drawing/2014/main" id="{922DE5E0-C48E-2DCA-DDBC-2CB269A15C9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802188" y="1600200"/>
            <a:ext cx="4341812" cy="4670425"/>
          </a:xfrm>
        </p:spPr>
        <p:txBody>
          <a:bodyPr/>
          <a:lstStyle/>
          <a:p>
            <a:pPr marL="228600" indent="-228600"/>
            <a:r>
              <a:rPr lang="en-US" altLang="en-US" sz="2800" dirty="0"/>
              <a:t>2 sagittal planes are </a:t>
            </a:r>
            <a:r>
              <a:rPr lang="en-US" altLang="en-US" sz="2800" b="1" dirty="0"/>
              <a:t>Midclavicular planes </a:t>
            </a:r>
          </a:p>
          <a:p>
            <a:pPr marL="228600" indent="-228600"/>
            <a:r>
              <a:rPr lang="en-US" altLang="en-US" sz="2800" dirty="0"/>
              <a:t>Passes through the middle part of the clavicle &amp;  mid inguinal point.</a:t>
            </a:r>
          </a:p>
          <a:p>
            <a:pPr marL="228600" indent="-228600">
              <a:buFont typeface="Arial" panose="020B0604020202020204" pitchFamily="34" charset="0"/>
              <a:buNone/>
            </a:pPr>
            <a:endParaRPr lang="en-US" altLang="en-US" sz="2800" dirty="0"/>
          </a:p>
        </p:txBody>
      </p:sp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22215E26-56CB-3F03-CD3C-8CDF88FB7473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BD489-26F0-54DD-D6B0-7FB435C325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215" y="402722"/>
            <a:ext cx="7599363" cy="568325"/>
          </a:xfrm>
        </p:spPr>
        <p:txBody>
          <a:bodyPr>
            <a:normAutofit fontScale="90000"/>
          </a:bodyPr>
          <a:lstStyle/>
          <a:p>
            <a:r>
              <a:rPr lang="en-US" altLang="en-US" sz="3600" b="1" dirty="0"/>
              <a:t>Subcostal  plane</a:t>
            </a:r>
            <a:r>
              <a:rPr lang="en-US" altLang="en-US" sz="3200" b="1" dirty="0"/>
              <a:t>.</a:t>
            </a:r>
          </a:p>
        </p:txBody>
      </p:sp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9789AD4F-ECD4-64C4-C2DD-A4BECA9BB2E0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1026" name="Picture 2" descr="The Ribs - Rib Cage - Articulations - Fracture - TeachMeAnatomy">
            <a:extLst>
              <a:ext uri="{FF2B5EF4-FFF2-40B4-BE49-F238E27FC236}">
                <a16:creationId xmlns:a16="http://schemas.microsoft.com/office/drawing/2014/main" id="{E177BE04-5A15-9AEE-6AFD-BD31D1B5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" y="1119467"/>
            <a:ext cx="5943600" cy="487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F6F0E79-3A70-F3F6-E1CA-5D2D9651B2D6}"/>
              </a:ext>
            </a:extLst>
          </p:cNvPr>
          <p:cNvSpPr txBox="1">
            <a:spLocks/>
          </p:cNvSpPr>
          <p:nvPr/>
        </p:nvSpPr>
        <p:spPr>
          <a:xfrm>
            <a:off x="5725772" y="30822"/>
            <a:ext cx="3321785" cy="279369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/>
            <a:r>
              <a:rPr lang="en-US" altLang="en-US" sz="2800" dirty="0"/>
              <a:t>horizontal </a:t>
            </a:r>
            <a:r>
              <a:rPr lang="en-US" altLang="en-US" sz="2800" dirty="0" err="1"/>
              <a:t>planes,through</a:t>
            </a:r>
            <a:r>
              <a:rPr lang="en-US" altLang="en-US" sz="2800" dirty="0"/>
              <a:t> upper border of </a:t>
            </a:r>
            <a:r>
              <a:rPr lang="en-US" altLang="en-US" sz="2800" b="1" dirty="0"/>
              <a:t>L3</a:t>
            </a:r>
            <a:endParaRPr lang="en-US" altLang="en-US" sz="2800" dirty="0"/>
          </a:p>
          <a:p>
            <a:pPr marL="228600" indent="-228600"/>
            <a:r>
              <a:rPr lang="en-US" altLang="en-US" sz="2800" dirty="0"/>
              <a:t>Passing through inferior border of </a:t>
            </a:r>
            <a:r>
              <a:rPr lang="en-US" altLang="en-US" sz="2800" b="1" dirty="0"/>
              <a:t>10</a:t>
            </a:r>
            <a:r>
              <a:rPr lang="en-US" altLang="en-US" sz="2800" b="1" baseline="30000" dirty="0"/>
              <a:t>th</a:t>
            </a:r>
            <a:r>
              <a:rPr lang="en-US" altLang="en-US" sz="2800" b="1" dirty="0"/>
              <a:t> costal cartilage</a:t>
            </a:r>
            <a:r>
              <a:rPr lang="en-US" altLang="en-US" sz="2800" dirty="0"/>
              <a:t> on each side.</a:t>
            </a:r>
          </a:p>
          <a:p>
            <a:pPr marL="228600" indent="-228600"/>
            <a:endParaRPr lang="en-US" altLang="en-US" sz="2800" dirty="0"/>
          </a:p>
          <a:p>
            <a:pPr marL="228600" indent="-228600"/>
            <a:endParaRPr lang="en-US" altLang="en-US" dirty="0"/>
          </a:p>
          <a:p>
            <a:pPr marL="228600" indent="-228600"/>
            <a:endParaRPr lang="en-US" altLang="en-US" dirty="0"/>
          </a:p>
          <a:p>
            <a:pPr marL="228600" indent="-228600"/>
            <a:endParaRPr lang="en-US" altLang="en-US" dirty="0"/>
          </a:p>
          <a:p>
            <a:pPr marL="228600" indent="-228600"/>
            <a:endParaRPr lang="en-US" altLang="en-US" dirty="0"/>
          </a:p>
          <a:p>
            <a:pPr marL="228600" indent="-228600"/>
            <a:endParaRPr lang="en-US" altLang="en-US" dirty="0"/>
          </a:p>
          <a:p>
            <a:pPr marL="228600" indent="-228600"/>
            <a:endParaRPr lang="en-US" altLang="en-US" dirty="0"/>
          </a:p>
          <a:p>
            <a:pPr marL="228600" indent="-228600"/>
            <a:endParaRPr lang="en-US" alt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6255DF7-FDD2-A719-F4F7-EBDC55588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 t="18810" r="28767" b="31036"/>
          <a:stretch>
            <a:fillRect/>
          </a:stretch>
        </p:blipFill>
        <p:spPr bwMode="auto">
          <a:xfrm>
            <a:off x="3581400" y="2520466"/>
            <a:ext cx="5111256" cy="433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3">
            <a:extLst>
              <a:ext uri="{FF2B5EF4-FFF2-40B4-BE49-F238E27FC236}">
                <a16:creationId xmlns:a16="http://schemas.microsoft.com/office/drawing/2014/main" id="{9D524AC5-529E-B976-5438-0FF6F7C175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57300" y="745911"/>
            <a:ext cx="6116638" cy="5080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/>
              <a:t>Transpyloric plane </a:t>
            </a:r>
            <a:endParaRPr lang="en-US" altLang="en-US" sz="36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9CDBE2-6554-7280-CE00-4A0D4ADCC32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9718" y="1905000"/>
            <a:ext cx="4965700" cy="5572125"/>
          </a:xfrm>
        </p:spPr>
        <p:txBody>
          <a:bodyPr>
            <a:normAutofit/>
          </a:bodyPr>
          <a:lstStyle/>
          <a:p>
            <a:pPr marL="228600" indent="-228600">
              <a:lnSpc>
                <a:spcPct val="70000"/>
              </a:lnSpc>
            </a:pPr>
            <a:r>
              <a:rPr lang="en-US" altLang="en-US" b="1" dirty="0"/>
              <a:t>Midway</a:t>
            </a:r>
            <a:r>
              <a:rPr lang="en-US" altLang="en-US" dirty="0"/>
              <a:t>  b/w  the superior border of manubrium </a:t>
            </a:r>
            <a:r>
              <a:rPr lang="en-US" altLang="en-US" dirty="0" err="1"/>
              <a:t>sterni</a:t>
            </a:r>
            <a:r>
              <a:rPr lang="en-US" altLang="en-US" dirty="0"/>
              <a:t> (</a:t>
            </a:r>
            <a:r>
              <a:rPr lang="en-US" altLang="en-US" b="1" dirty="0"/>
              <a:t>suprasterna</a:t>
            </a:r>
            <a:r>
              <a:rPr lang="en-US" altLang="en-US" dirty="0"/>
              <a:t>l </a:t>
            </a:r>
            <a:r>
              <a:rPr lang="en-US" altLang="en-US" b="1" dirty="0"/>
              <a:t>notch)</a:t>
            </a:r>
            <a:r>
              <a:rPr lang="en-US" altLang="en-US" dirty="0"/>
              <a:t> &amp; superior border of pubic symphysis</a:t>
            </a:r>
          </a:p>
          <a:p>
            <a:pPr marL="228600" indent="-22860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altLang="en-US" dirty="0"/>
              <a:t> </a:t>
            </a:r>
          </a:p>
          <a:p>
            <a:pPr marL="228600" indent="-228600">
              <a:lnSpc>
                <a:spcPct val="70000"/>
              </a:lnSpc>
            </a:pPr>
            <a:r>
              <a:rPr lang="en-US" altLang="en-US" b="1" dirty="0"/>
              <a:t>Midway</a:t>
            </a:r>
            <a:r>
              <a:rPr lang="en-US" altLang="en-US" dirty="0"/>
              <a:t> b/w </a:t>
            </a:r>
            <a:r>
              <a:rPr lang="en-US" altLang="en-US" dirty="0" err="1"/>
              <a:t>umblicus</a:t>
            </a:r>
            <a:r>
              <a:rPr lang="en-US" altLang="en-US" dirty="0"/>
              <a:t> &amp; sternal body</a:t>
            </a:r>
          </a:p>
          <a:p>
            <a:pPr marL="228600" indent="-22860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altLang="en-US" dirty="0"/>
          </a:p>
          <a:p>
            <a:pPr marL="228600" indent="-228600">
              <a:lnSpc>
                <a:spcPct val="70000"/>
              </a:lnSpc>
            </a:pPr>
            <a:r>
              <a:rPr lang="en-US" altLang="en-US" dirty="0"/>
              <a:t>Intersects at </a:t>
            </a:r>
            <a:r>
              <a:rPr lang="en-US" altLang="en-US" b="1" dirty="0"/>
              <a:t>L1 </a:t>
            </a:r>
            <a:r>
              <a:rPr lang="en-US" altLang="en-US" dirty="0"/>
              <a:t>body lower border, meeting tip of</a:t>
            </a:r>
            <a:r>
              <a:rPr lang="en-US" altLang="en-US" b="1" dirty="0"/>
              <a:t> 9</a:t>
            </a:r>
            <a:r>
              <a:rPr lang="en-US" altLang="en-US" b="1" baseline="30000" dirty="0"/>
              <a:t>th</a:t>
            </a:r>
            <a:r>
              <a:rPr lang="en-US" altLang="en-US" b="1" dirty="0"/>
              <a:t> </a:t>
            </a:r>
            <a:r>
              <a:rPr lang="en-US" altLang="en-US" dirty="0"/>
              <a:t>costal cartilage</a:t>
            </a:r>
          </a:p>
        </p:txBody>
      </p:sp>
      <p:pic>
        <p:nvPicPr>
          <p:cNvPr id="138245" name="Picture 5">
            <a:extLst>
              <a:ext uri="{FF2B5EF4-FFF2-40B4-BE49-F238E27FC236}">
                <a16:creationId xmlns:a16="http://schemas.microsoft.com/office/drawing/2014/main" id="{AB7029E1-D71F-58A0-6BDE-353218247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85800"/>
            <a:ext cx="3962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9A9C2796-C0C1-157C-B352-4DEFCD9F3631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4" name="Rectangle 4">
            <a:extLst>
              <a:ext uri="{FF2B5EF4-FFF2-40B4-BE49-F238E27FC236}">
                <a16:creationId xmlns:a16="http://schemas.microsoft.com/office/drawing/2014/main" id="{137FEAD8-1C94-C6AC-45A1-D71E5EC42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1000"/>
            <a:ext cx="4800600" cy="623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3600" b="1" dirty="0"/>
          </a:p>
          <a:p>
            <a:r>
              <a:rPr lang="en-US" altLang="en-US" sz="3600" b="1" dirty="0"/>
              <a:t>Structures lying at this plane.</a:t>
            </a:r>
          </a:p>
          <a:p>
            <a:endParaRPr lang="en-US" altLang="en-US" sz="3600" b="1" dirty="0"/>
          </a:p>
          <a:p>
            <a:r>
              <a:rPr lang="en-US" altLang="en-US" sz="2400" dirty="0"/>
              <a:t>1- Pylorus in lying down position.</a:t>
            </a:r>
          </a:p>
          <a:p>
            <a:r>
              <a:rPr lang="en-US" altLang="en-US" sz="2400" dirty="0"/>
              <a:t>2- Fundus of gall bladder </a:t>
            </a:r>
          </a:p>
          <a:p>
            <a:r>
              <a:rPr lang="en-US" altLang="en-US" sz="2400" dirty="0"/>
              <a:t>3- Neck of the pancreas.</a:t>
            </a:r>
          </a:p>
          <a:p>
            <a:r>
              <a:rPr lang="en-US" altLang="en-US" sz="2400" dirty="0"/>
              <a:t>4- The origin of the superior mesenteric artery </a:t>
            </a:r>
          </a:p>
          <a:p>
            <a:r>
              <a:rPr lang="en-US" altLang="en-US" sz="2400" dirty="0"/>
              <a:t>5- Hepatic portal vein.</a:t>
            </a:r>
          </a:p>
          <a:p>
            <a:r>
              <a:rPr lang="en-US" altLang="en-US" sz="2400" dirty="0"/>
              <a:t>6- Root of the transverse mesocolon.</a:t>
            </a:r>
          </a:p>
          <a:p>
            <a:r>
              <a:rPr lang="en-US" altLang="en-US" sz="2400" dirty="0"/>
              <a:t>7- Duodenojejunal junction </a:t>
            </a:r>
          </a:p>
          <a:p>
            <a:r>
              <a:rPr lang="en-US" altLang="en-US" sz="2400" dirty="0"/>
              <a:t>8- Hila of the kidney</a:t>
            </a:r>
            <a:r>
              <a:rPr lang="en-US" altLang="en-US" sz="2800" dirty="0"/>
              <a:t>.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altLang="en-US" sz="2800" dirty="0">
              <a:latin typeface="Calibri" panose="020F0502020204030204" pitchFamily="34" charset="0"/>
            </a:endParaRPr>
          </a:p>
        </p:txBody>
      </p:sp>
      <p:pic>
        <p:nvPicPr>
          <p:cNvPr id="143366" name="Picture 6">
            <a:extLst>
              <a:ext uri="{FF2B5EF4-FFF2-40B4-BE49-F238E27FC236}">
                <a16:creationId xmlns:a16="http://schemas.microsoft.com/office/drawing/2014/main" id="{89A173F8-7E72-076E-BA1C-562EEF9CD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228600"/>
            <a:ext cx="4611687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1CA5FBF2-70B6-F21B-6F6A-701D205091E8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3">
            <a:extLst>
              <a:ext uri="{FF2B5EF4-FFF2-40B4-BE49-F238E27FC236}">
                <a16:creationId xmlns:a16="http://schemas.microsoft.com/office/drawing/2014/main" id="{E6993728-7244-EE60-09DA-CD7E169134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088" y="278883"/>
            <a:ext cx="7886700" cy="930274"/>
          </a:xfrm>
        </p:spPr>
        <p:txBody>
          <a:bodyPr/>
          <a:lstStyle/>
          <a:p>
            <a:r>
              <a:rPr lang="en-US" altLang="en-US" sz="3600" b="1" dirty="0"/>
              <a:t>Trans tubercular plane </a:t>
            </a:r>
          </a:p>
        </p:txBody>
      </p:sp>
      <p:sp>
        <p:nvSpPr>
          <p:cNvPr id="139267" name="Content Placeholder 4">
            <a:extLst>
              <a:ext uri="{FF2B5EF4-FFF2-40B4-BE49-F238E27FC236}">
                <a16:creationId xmlns:a16="http://schemas.microsoft.com/office/drawing/2014/main" id="{AF6B24FD-01D6-3669-7122-2994A5E2DEC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57200" y="1600200"/>
            <a:ext cx="2814639" cy="4525963"/>
          </a:xfrm>
        </p:spPr>
        <p:txBody>
          <a:bodyPr/>
          <a:lstStyle/>
          <a:p>
            <a:pPr marL="228600" indent="-228600"/>
            <a:r>
              <a:rPr lang="en-US" altLang="en-US" sz="2800" dirty="0"/>
              <a:t>Passing through </a:t>
            </a:r>
            <a:r>
              <a:rPr lang="en-US" altLang="en-US" sz="2800" b="1" dirty="0"/>
              <a:t>iliac tubercles.(5 cm post. To ASIS). </a:t>
            </a:r>
          </a:p>
          <a:p>
            <a:pPr marL="228600" indent="-228600"/>
            <a:r>
              <a:rPr lang="en-US" altLang="en-US" sz="2800" dirty="0"/>
              <a:t>It cuts the front of </a:t>
            </a:r>
            <a:r>
              <a:rPr lang="en-US" altLang="en-US" sz="2800" b="1" dirty="0"/>
              <a:t>L5 vertebral body near it’s upper border</a:t>
            </a:r>
            <a:r>
              <a:rPr lang="en-US" altLang="en-US" sz="2800" dirty="0"/>
              <a:t>.</a:t>
            </a:r>
          </a:p>
        </p:txBody>
      </p:sp>
      <p:pic>
        <p:nvPicPr>
          <p:cNvPr id="139268" name="Content Placeholder 3">
            <a:extLst>
              <a:ext uri="{FF2B5EF4-FFF2-40B4-BE49-F238E27FC236}">
                <a16:creationId xmlns:a16="http://schemas.microsoft.com/office/drawing/2014/main" id="{DBBEA8C9-1406-E298-5FE0-F3D093357AF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3" t="63187" r="50996" b="20071"/>
          <a:stretch>
            <a:fillRect/>
          </a:stretch>
        </p:blipFill>
        <p:spPr>
          <a:xfrm>
            <a:off x="3594305" y="990600"/>
            <a:ext cx="5321095" cy="5722938"/>
          </a:xfrm>
        </p:spPr>
      </p:pic>
      <p:pic>
        <p:nvPicPr>
          <p:cNvPr id="139273" name="Ink 11">
            <a:extLst>
              <a:ext uri="{FF2B5EF4-FFF2-40B4-BE49-F238E27FC236}">
                <a16:creationId xmlns:a16="http://schemas.microsoft.com/office/drawing/2014/main" id="{8049F046-9C13-1506-B417-9D6E2DE01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5811838"/>
            <a:ext cx="809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7654B047-52D8-D620-CB52-54235E41F814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3">
            <a:extLst>
              <a:ext uri="{FF2B5EF4-FFF2-40B4-BE49-F238E27FC236}">
                <a16:creationId xmlns:a16="http://schemas.microsoft.com/office/drawing/2014/main" id="{7AAF7BE4-D698-A138-91ED-361B91168A4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5105400" cy="1325563"/>
          </a:xfrm>
        </p:spPr>
        <p:txBody>
          <a:bodyPr/>
          <a:lstStyle/>
          <a:p>
            <a:r>
              <a:rPr lang="en-US" altLang="en-US" sz="3600" b="1" u="sng" dirty="0"/>
              <a:t>Interspinous plane</a:t>
            </a:r>
            <a:r>
              <a:rPr lang="en-US" altLang="en-US" sz="3600" dirty="0"/>
              <a:t>.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40291" name="Content Placeholder 4">
            <a:extLst>
              <a:ext uri="{FF2B5EF4-FFF2-40B4-BE49-F238E27FC236}">
                <a16:creationId xmlns:a16="http://schemas.microsoft.com/office/drawing/2014/main" id="{8312E360-B65C-A7A8-40F7-2BC55DD0C3B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46075" y="1784350"/>
            <a:ext cx="3886200" cy="4351338"/>
          </a:xfrm>
        </p:spPr>
        <p:txBody>
          <a:bodyPr/>
          <a:lstStyle/>
          <a:p>
            <a:pPr marL="228600" indent="-228600"/>
            <a:r>
              <a:rPr lang="en-US" altLang="en-US" dirty="0"/>
              <a:t>Passes through Easily palpated </a:t>
            </a:r>
            <a:r>
              <a:rPr lang="en-US" altLang="en-US" b="1" dirty="0"/>
              <a:t>ASIS on each side.</a:t>
            </a:r>
          </a:p>
          <a:p>
            <a:pPr marL="228600" indent="-228600"/>
            <a:r>
              <a:rPr lang="en-US" altLang="en-US" b="1" dirty="0"/>
              <a:t>L4</a:t>
            </a:r>
          </a:p>
        </p:txBody>
      </p:sp>
      <p:pic>
        <p:nvPicPr>
          <p:cNvPr id="140292" name="Content Placeholder 3">
            <a:extLst>
              <a:ext uri="{FF2B5EF4-FFF2-40B4-BE49-F238E27FC236}">
                <a16:creationId xmlns:a16="http://schemas.microsoft.com/office/drawing/2014/main" id="{D5EB334C-000F-5760-BAE6-B7993D6C667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3" t="18810" r="28767" b="31036"/>
          <a:stretch>
            <a:fillRect/>
          </a:stretch>
        </p:blipFill>
        <p:spPr>
          <a:xfrm>
            <a:off x="4343400" y="0"/>
            <a:ext cx="4498975" cy="6858000"/>
          </a:xfrm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43EE6BE8-3362-32C1-815A-E2CC9693D951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>
            <a:extLst>
              <a:ext uri="{FF2B5EF4-FFF2-40B4-BE49-F238E27FC236}">
                <a16:creationId xmlns:a16="http://schemas.microsoft.com/office/drawing/2014/main" id="{8971A9B5-F86B-2623-1DD2-66E373D3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/>
              <a:t>Supra-</a:t>
            </a:r>
            <a:r>
              <a:rPr lang="en-US" altLang="en-US" sz="3600" b="1" dirty="0" err="1"/>
              <a:t>cristal</a:t>
            </a:r>
            <a:r>
              <a:rPr lang="en-US" altLang="en-US" sz="3600" b="1" dirty="0"/>
              <a:t> Plane</a:t>
            </a:r>
          </a:p>
        </p:txBody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91D31686-8BCB-34DB-A9A7-1E96904BD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7418" y="2407444"/>
            <a:ext cx="4572000" cy="2971800"/>
          </a:xfrm>
        </p:spPr>
        <p:txBody>
          <a:bodyPr>
            <a:normAutofit/>
          </a:bodyPr>
          <a:lstStyle/>
          <a:p>
            <a:r>
              <a:rPr lang="en-US" altLang="en-US" dirty="0"/>
              <a:t>Present on </a:t>
            </a:r>
            <a:r>
              <a:rPr lang="en-US" altLang="en-US" b="1" dirty="0"/>
              <a:t>posterior /dorsal</a:t>
            </a:r>
            <a:r>
              <a:rPr lang="en-US" altLang="en-US" dirty="0"/>
              <a:t> surface of body</a:t>
            </a:r>
          </a:p>
          <a:p>
            <a:r>
              <a:rPr lang="en-US" altLang="en-US" dirty="0"/>
              <a:t>Transverse line b/w highest point of </a:t>
            </a:r>
            <a:r>
              <a:rPr lang="en-US" altLang="en-US" b="1" dirty="0"/>
              <a:t>iliac crest</a:t>
            </a:r>
          </a:p>
          <a:p>
            <a:r>
              <a:rPr lang="en-US" altLang="en-US" dirty="0"/>
              <a:t>At level of </a:t>
            </a:r>
            <a:r>
              <a:rPr lang="en-US" altLang="en-US" b="1" dirty="0"/>
              <a:t>L4</a:t>
            </a:r>
            <a:r>
              <a:rPr lang="en-US" altLang="en-US" dirty="0"/>
              <a:t> spinous process</a:t>
            </a:r>
          </a:p>
        </p:txBody>
      </p:sp>
      <p:pic>
        <p:nvPicPr>
          <p:cNvPr id="147462" name="Picture 6" descr="2: The Abdomen and Pelvis | Basicmedical Key">
            <a:extLst>
              <a:ext uri="{FF2B5EF4-FFF2-40B4-BE49-F238E27FC236}">
                <a16:creationId xmlns:a16="http://schemas.microsoft.com/office/drawing/2014/main" id="{7A688B3D-9F87-7579-1B57-AA772332C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7160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0E292449-4B9D-086B-2A44-C9D64CF74167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3">
            <a:extLst>
              <a:ext uri="{FF2B5EF4-FFF2-40B4-BE49-F238E27FC236}">
                <a16:creationId xmlns:a16="http://schemas.microsoft.com/office/drawing/2014/main" id="{F0A8F294-4D5E-6C8F-8AA2-7EB255BF2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.</a:t>
            </a:r>
          </a:p>
        </p:txBody>
      </p:sp>
      <p:pic>
        <p:nvPicPr>
          <p:cNvPr id="142339" name="Content Placeholder 6">
            <a:extLst>
              <a:ext uri="{FF2B5EF4-FFF2-40B4-BE49-F238E27FC236}">
                <a16:creationId xmlns:a16="http://schemas.microsoft.com/office/drawing/2014/main" id="{1F46FA94-C63F-7118-6864-F389C93F21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t="8955" r="23393" b="5470"/>
          <a:stretch>
            <a:fillRect/>
          </a:stretch>
        </p:blipFill>
        <p:spPr>
          <a:xfrm>
            <a:off x="996950" y="396875"/>
            <a:ext cx="6772275" cy="6461125"/>
          </a:xfrm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ED6438FC-E6F2-557F-BC5E-6823D20891ED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Times New Roman" pitchFamily="18" charset="0"/>
              </a:rPr>
              <a:t>Gastrointestinal Tract (GIT) Module</a:t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3200" dirty="0">
                <a:cs typeface="Times New Roman" pitchFamily="18" charset="0"/>
              </a:rPr>
              <a:t>2</a:t>
            </a:r>
            <a:r>
              <a:rPr lang="en-US" sz="3200" baseline="30000" dirty="0">
                <a:cs typeface="Times New Roman" pitchFamily="18" charset="0"/>
              </a:rPr>
              <a:t>nd</a:t>
            </a:r>
            <a:r>
              <a:rPr lang="en-US" sz="3200" dirty="0">
                <a:cs typeface="Times New Roman" pitchFamily="18" charset="0"/>
              </a:rPr>
              <a:t> Year MBBS(SGD)</a:t>
            </a:r>
            <a:br>
              <a:rPr lang="en-US" sz="4000" u="sng" dirty="0">
                <a:cs typeface="Times New Roman" pitchFamily="18" charset="0"/>
              </a:rPr>
            </a:br>
            <a:r>
              <a:rPr lang="en-US" altLang="en-US" sz="3600" b="1" dirty="0"/>
              <a:t>Topography Organization of GIT &amp; Tongue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72629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solidFill>
                  <a:schemeClr val="tx1"/>
                </a:solidFill>
                <a:cs typeface="Times New Roman" pitchFamily="18" charset="0"/>
              </a:rPr>
              <a:t>Presenter: Dr. Minahil Haq				Date: 24-02-25</a:t>
            </a:r>
          </a:p>
          <a:p>
            <a:pPr algn="l"/>
            <a:r>
              <a:rPr lang="en-US" sz="7200" b="1" dirty="0">
                <a:solidFill>
                  <a:schemeClr val="tx1"/>
                </a:solidFill>
                <a:cs typeface="Times New Roman" pitchFamily="18" charset="0"/>
              </a:rPr>
              <a:t>(Demonstrator)                                         			</a:t>
            </a:r>
            <a:r>
              <a:rPr lang="en-US" sz="3300" b="1" dirty="0">
                <a:solidFill>
                  <a:schemeClr val="tx1"/>
                </a:solidFill>
                <a:cs typeface="Times New Roman" pitchFamily="18" charset="0"/>
              </a:rPr>
              <a:t>			</a:t>
            </a:r>
            <a:r>
              <a:rPr lang="en-US" sz="2400" b="1" dirty="0">
                <a:solidFill>
                  <a:schemeClr val="tx1"/>
                </a:solidFill>
                <a:cs typeface="Times New Roman" pitchFamily="18" charset="0"/>
              </a:rPr>
              <a:t>		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3028"/>
            <a:ext cx="1204686" cy="100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B8D805-C0BF-AD2D-7D7A-254F47B29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8652" y="2878292"/>
            <a:ext cx="2466696" cy="260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9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Image result for extrinsic muscles of tongue ppt">
            <a:extLst>
              <a:ext uri="{FF2B5EF4-FFF2-40B4-BE49-F238E27FC236}">
                <a16:creationId xmlns:a16="http://schemas.microsoft.com/office/drawing/2014/main" id="{7BE8C295-A46D-1213-A598-396BFB9C9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00"/>
            <a:ext cx="85725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1B374A09-01FA-DD29-4622-F1EEA7A279D6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3" name="4 Dikdörtgen">
            <a:extLst>
              <a:ext uri="{FF2B5EF4-FFF2-40B4-BE49-F238E27FC236}">
                <a16:creationId xmlns:a16="http://schemas.microsoft.com/office/drawing/2014/main" id="{1CC1DB53-6C13-FD10-A105-C676CDA49C1F}"/>
              </a:ext>
            </a:extLst>
          </p:cNvPr>
          <p:cNvSpPr/>
          <p:nvPr/>
        </p:nvSpPr>
        <p:spPr>
          <a:xfrm>
            <a:off x="3276600" y="185928"/>
            <a:ext cx="17225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</a:t>
            </a:r>
            <a:endParaRPr lang="tr-TR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6386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21183" y="1074174"/>
            <a:ext cx="561761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/>
              <a:t>A mass of striated muscle covered mucous membrane</a:t>
            </a:r>
            <a:r>
              <a:rPr lang="en-US" sz="2800" dirty="0"/>
              <a:t>.</a:t>
            </a:r>
          </a:p>
          <a:p>
            <a:r>
              <a:rPr lang="tr-TR" sz="2800" dirty="0"/>
              <a:t>Forms part of floor of oral cavity and part of anterior wall oropharynx.</a:t>
            </a:r>
            <a:endParaRPr lang="en-US" sz="2800" dirty="0"/>
          </a:p>
          <a:p>
            <a:r>
              <a:rPr lang="tr-TR" sz="2800" dirty="0"/>
              <a:t>Its anterior part is in the oral cavity and is somewhat triangular in shape with a blunt </a:t>
            </a:r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apex of tongue</a:t>
            </a:r>
            <a:r>
              <a:rPr lang="tr-TR" sz="2800" dirty="0"/>
              <a:t>.</a:t>
            </a:r>
          </a:p>
          <a:p>
            <a:endParaRPr lang="tr-TR" sz="2800" dirty="0"/>
          </a:p>
          <a:p>
            <a:r>
              <a:rPr lang="tr-TR" sz="2800" dirty="0"/>
              <a:t>The apex is directed anteriorly .</a:t>
            </a:r>
          </a:p>
          <a:p>
            <a:endParaRPr lang="tr-TR" sz="2800" dirty="0"/>
          </a:p>
          <a:p>
            <a:r>
              <a:rPr lang="tr-TR" sz="2800" dirty="0"/>
              <a:t>The root of tongue is attached to mandible and the hyoid bone.</a:t>
            </a:r>
          </a:p>
          <a:p>
            <a:r>
              <a:rPr lang="tr-TR" sz="2800" dirty="0"/>
              <a:t>  </a:t>
            </a:r>
          </a:p>
          <a:p>
            <a:endParaRPr lang="tr-TR" sz="2800" dirty="0"/>
          </a:p>
        </p:txBody>
      </p:sp>
      <p:pic>
        <p:nvPicPr>
          <p:cNvPr id="3" name="2 Resim" descr="apex root tong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1981200"/>
            <a:ext cx="3086100" cy="4400550"/>
          </a:xfrm>
          <a:prstGeom prst="rect">
            <a:avLst/>
          </a:prstGeom>
        </p:spPr>
      </p:pic>
      <p:sp>
        <p:nvSpPr>
          <p:cNvPr id="4" name="4 Dikdörtgen">
            <a:extLst>
              <a:ext uri="{FF2B5EF4-FFF2-40B4-BE49-F238E27FC236}">
                <a16:creationId xmlns:a16="http://schemas.microsoft.com/office/drawing/2014/main" id="{BB2A8976-A0FA-3ACB-9F1E-52352A474E41}"/>
              </a:ext>
            </a:extLst>
          </p:cNvPr>
          <p:cNvSpPr/>
          <p:nvPr/>
        </p:nvSpPr>
        <p:spPr>
          <a:xfrm>
            <a:off x="3276600" y="185928"/>
            <a:ext cx="17225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40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</a:t>
            </a:r>
            <a:endParaRPr lang="tr-TR" sz="40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31440315-BF73-9F30-9460-FC2C4723EAC4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Image result for parts of tongue ppt">
            <a:extLst>
              <a:ext uri="{FF2B5EF4-FFF2-40B4-BE49-F238E27FC236}">
                <a16:creationId xmlns:a16="http://schemas.microsoft.com/office/drawing/2014/main" id="{CA13A726-631C-F26E-FF7F-29A7E3481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152400"/>
            <a:ext cx="916781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F523824B-C765-28EA-A796-8C1CABD878E6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4F35DF-B5AE-F6BF-B924-3C72A274A69B}"/>
              </a:ext>
            </a:extLst>
          </p:cNvPr>
          <p:cNvSpPr/>
          <p:nvPr/>
        </p:nvSpPr>
        <p:spPr>
          <a:xfrm>
            <a:off x="6629400" y="5638800"/>
            <a:ext cx="2514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71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Image result for anatomy of tongue ppt">
            <a:extLst>
              <a:ext uri="{FF2B5EF4-FFF2-40B4-BE49-F238E27FC236}">
                <a16:creationId xmlns:a16="http://schemas.microsoft.com/office/drawing/2014/main" id="{8DFEBA6F-5831-A35A-1CAC-636EEB098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0CFC7CB9-CA82-51AD-5138-90A1EC9E0AC9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096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5407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Gross Features of Tongue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1" y="1447800"/>
            <a:ext cx="4888592" cy="5403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0"/>
            <a:ext cx="2514600" cy="480241"/>
            <a:chOff x="0" y="34747"/>
            <a:chExt cx="2783536" cy="480241"/>
          </a:xfrm>
          <a:scene3d>
            <a:camera prst="orthographicFront"/>
            <a:lightRig rig="flat" dir="t"/>
          </a:scene3d>
        </p:grpSpPr>
        <p:sp>
          <p:nvSpPr>
            <p:cNvPr id="5" name="Round Same Side Corner Rectangle 4"/>
            <p:cNvSpPr/>
            <p:nvPr/>
          </p:nvSpPr>
          <p:spPr>
            <a:xfrm>
              <a:off x="0" y="34747"/>
              <a:ext cx="2783536" cy="480241"/>
            </a:xfrm>
            <a:prstGeom prst="round2SameRect">
              <a:avLst>
                <a:gd name="adj1" fmla="val 16670"/>
                <a:gd name="adj2" fmla="val 0"/>
              </a:avLst>
            </a:prstGeom>
            <a:solidFill>
              <a:schemeClr val="bg1"/>
            </a:solidFill>
            <a:ln>
              <a:noFill/>
            </a:ln>
            <a:sp3d prstMaterial="plastic">
              <a:bevelT w="120900" h="88900"/>
              <a:bevelB w="88900" h="31750" prst="angle"/>
            </a:sp3d>
          </p:spPr>
          <p:style>
            <a:lnRef idx="1">
              <a:schemeClr val="accent4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" name="Round Same Side Corner Rectangle 4"/>
            <p:cNvSpPr/>
            <p:nvPr/>
          </p:nvSpPr>
          <p:spPr>
            <a:xfrm>
              <a:off x="23448" y="58195"/>
              <a:ext cx="2736640" cy="456793"/>
            </a:xfrm>
            <a:prstGeom prst="rect">
              <a:avLst/>
            </a:prstGeom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3815" tIns="43815" rIns="43815" bIns="43815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300" b="1" kern="1200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Core</a:t>
              </a:r>
              <a:r>
                <a:rPr lang="en-GB" sz="2300" b="1" kern="1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GB" sz="2300" b="1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Knowledge</a:t>
              </a:r>
              <a:endParaRPr lang="en-GB" sz="23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14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Image result for anatomy of tongue ppt">
            <a:extLst>
              <a:ext uri="{FF2B5EF4-FFF2-40B4-BE49-F238E27FC236}">
                <a16:creationId xmlns:a16="http://schemas.microsoft.com/office/drawing/2014/main" id="{00713F5A-4A9A-3831-77B8-6F9357481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BB5F5B83-EBFB-51D3-22F0-4DAD43EEFE9D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88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0231132C-437D-FF95-B507-0BD4D62E2335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84DE6-0DCC-DDEC-156D-D71AAACEB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90" y="1143000"/>
            <a:ext cx="789402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80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AutoShape 2" descr="Image result for extrinsic muscles of tongue ppt">
            <a:extLst>
              <a:ext uri="{FF2B5EF4-FFF2-40B4-BE49-F238E27FC236}">
                <a16:creationId xmlns:a16="http://schemas.microsoft.com/office/drawing/2014/main" id="{EC3D9673-91F9-CFD0-49D0-E0E6C55ADD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4514" name="Picture 4" descr="Image result for extrinsic muscles of tongue ppt">
            <a:extLst>
              <a:ext uri="{FF2B5EF4-FFF2-40B4-BE49-F238E27FC236}">
                <a16:creationId xmlns:a16="http://schemas.microsoft.com/office/drawing/2014/main" id="{D40F3369-20E0-6DE8-5F99-0108E8CD1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07339A89-D363-AD6D-D2D5-8C9DFA66C840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165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AutoShape 2" descr="Image result for extrinsic muscles of tongue ppt">
            <a:extLst>
              <a:ext uri="{FF2B5EF4-FFF2-40B4-BE49-F238E27FC236}">
                <a16:creationId xmlns:a16="http://schemas.microsoft.com/office/drawing/2014/main" id="{B3A4C5D9-36FA-C542-E521-B7C03F07A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5538" name="AutoShape 4" descr="Image result for extrinsic muscles of tongue ppt">
            <a:extLst>
              <a:ext uri="{FF2B5EF4-FFF2-40B4-BE49-F238E27FC236}">
                <a16:creationId xmlns:a16="http://schemas.microsoft.com/office/drawing/2014/main" id="{E26A4775-25B8-07EF-0854-86A4AA3F13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5539" name="AutoShape 6" descr="Image result for extrinsic muscles of tongue ppt">
            <a:extLst>
              <a:ext uri="{FF2B5EF4-FFF2-40B4-BE49-F238E27FC236}">
                <a16:creationId xmlns:a16="http://schemas.microsoft.com/office/drawing/2014/main" id="{307FFE4D-BDD2-F0F1-B123-6505867602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5540" name="AutoShape 8" descr="Image result for extrinsic muscles of tongue ppt">
            <a:extLst>
              <a:ext uri="{FF2B5EF4-FFF2-40B4-BE49-F238E27FC236}">
                <a16:creationId xmlns:a16="http://schemas.microsoft.com/office/drawing/2014/main" id="{3C610EDE-71FC-DFC5-FD2D-0820090C0E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65541" name="AutoShape 10" descr="Image result for extrinsic muscles of tongue ppt">
            <a:extLst>
              <a:ext uri="{FF2B5EF4-FFF2-40B4-BE49-F238E27FC236}">
                <a16:creationId xmlns:a16="http://schemas.microsoft.com/office/drawing/2014/main" id="{F7555A30-B998-AEB8-8D62-8D38BB03D9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5542" name="Picture 12" descr="Image result for extrinsic muscles of tongue ppt">
            <a:extLst>
              <a:ext uri="{FF2B5EF4-FFF2-40B4-BE49-F238E27FC236}">
                <a16:creationId xmlns:a16="http://schemas.microsoft.com/office/drawing/2014/main" id="{A39BD4A7-08E9-A0FC-BC8F-D268F6E65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7945F456-EBEC-A660-5680-04365B4FB77B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563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etin kutusu"/>
          <p:cNvSpPr txBox="1"/>
          <p:nvPr/>
        </p:nvSpPr>
        <p:spPr>
          <a:xfrm>
            <a:off x="190500" y="1524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Intrinsic muscles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tr-TR" sz="2400" dirty="0"/>
              <a:t>confined to the tongue, are not attached to bone. </a:t>
            </a:r>
          </a:p>
          <a:p>
            <a:r>
              <a:rPr lang="tr-T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xtrinsic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muscles</a:t>
            </a:r>
            <a:r>
              <a:rPr lang="tr-T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dirty="0"/>
              <a:t>attached to bones and the soft palate.</a:t>
            </a:r>
            <a:endParaRPr lang="tr-TR" sz="2400" dirty="0"/>
          </a:p>
          <a:p>
            <a:endParaRPr lang="tr-TR" sz="2400" dirty="0"/>
          </a:p>
          <a:p>
            <a:endParaRPr lang="tr-TR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FD78A6-A7F7-4CF5-B95D-667EEE053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50" y="990600"/>
            <a:ext cx="8877300" cy="5867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A38E36E-F1BB-EC1F-1293-83DCD4545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137" y="457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0000"/>
                </a:solidFill>
                <a:effectLst/>
                <a:latin typeface="+mn-lt"/>
              </a:rPr>
              <a:t>Prof. Umar’s Model of Teaching Strategy</a:t>
            </a:r>
            <a:br>
              <a:rPr lang="en-US" sz="3600" dirty="0">
                <a:solidFill>
                  <a:srgbClr val="000000"/>
                </a:solidFill>
                <a:effectLst/>
                <a:latin typeface="+mn-lt"/>
              </a:rPr>
            </a:br>
            <a:r>
              <a:rPr lang="en-US" sz="3600" dirty="0">
                <a:solidFill>
                  <a:srgbClr val="1B4B88"/>
                </a:solidFill>
                <a:effectLst/>
                <a:latin typeface="+mn-lt"/>
              </a:rPr>
              <a:t>Self Directed Learning Assessment Program</a:t>
            </a:r>
            <a:br>
              <a:rPr lang="en-US" sz="3600" dirty="0">
                <a:solidFill>
                  <a:srgbClr val="1B4B88"/>
                </a:solidFill>
                <a:effectLst/>
                <a:latin typeface="+mn-lt"/>
              </a:rPr>
            </a:br>
            <a:endParaRPr lang="en-US" sz="3600" dirty="0">
              <a:latin typeface="+mn-lt"/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632C0C3-CFAB-4FE7-5BEC-5AEC7FA43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en-US" sz="4000" dirty="0">
                <a:solidFill>
                  <a:srgbClr val="1B4B88"/>
                </a:solidFill>
                <a:effectLst/>
              </a:rPr>
              <a:t>Objectives </a:t>
            </a:r>
            <a:r>
              <a:rPr lang="en-US" sz="4000" dirty="0">
                <a:solidFill>
                  <a:srgbClr val="000000"/>
                </a:solidFill>
                <a:effectLst/>
              </a:rPr>
              <a:t>:To cultivate critical thinking, analytical reasoning, and problem-solving competencies.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	       To instill a culture of self-directed learning, fostering        lifelong learning habits and autonomy.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1B4B88"/>
                </a:solidFill>
                <a:effectLst/>
              </a:rPr>
              <a:t>How to Assess?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➢Ten randomly selected students will be evaluated within the first 10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minutes of the lecture through 10 multiple-choice questions (MCQs)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based on the PowerPoint presentation shared on Students Official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WhatsApp group, one day before the teaching session.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➢The number of MCQs from the components of the lecture will follow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000000"/>
                </a:solidFill>
                <a:effectLst/>
              </a:rPr>
              <a:t>the guidelines outlined in the Prof. Umar model of Integrated Lecture.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F575B-5AA6-BEB5-15CC-9900A635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0AE4E9C-0A19-ECEA-E908-C2357B32D5D1}"/>
              </a:ext>
            </a:extLst>
          </p:cNvPr>
          <p:cNvGraphicFramePr>
            <a:graphicFrameLocks noGrp="1"/>
          </p:cNvGraphicFramePr>
          <p:nvPr/>
        </p:nvGraphicFramePr>
        <p:xfrm>
          <a:off x="762000" y="5344160"/>
          <a:ext cx="7162800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3520">
                  <a:extLst>
                    <a:ext uri="{9D8B030D-6E8A-4147-A177-3AD203B41FA5}">
                      <a16:colId xmlns:a16="http://schemas.microsoft.com/office/drawing/2014/main" val="2176836460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1423510649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450577253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353295001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0555257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Component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of LGIS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Core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Knowledge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Horizontal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Vertical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Spiral</a:t>
                      </a:r>
                    </a:p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Integration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01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No. of MCQs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6-7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0491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14066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B14166-6124-474E-A46E-F0EEF84C2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705600"/>
          </a:xfrm>
        </p:spPr>
      </p:pic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EF47D713-7A05-CFD3-46DA-A5658D9DFA5A}"/>
              </a:ext>
            </a:extLst>
          </p:cNvPr>
          <p:cNvSpPr/>
          <p:nvPr/>
        </p:nvSpPr>
        <p:spPr>
          <a:xfrm>
            <a:off x="21183" y="23449"/>
            <a:ext cx="3255417" cy="28135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55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A14BE3-73B8-476B-93A9-E3031A0DD8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69" y="33265"/>
            <a:ext cx="9085602" cy="6672335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3C497F74-4D39-46F6-AF59-E0352C6EDCE4}"/>
              </a:ext>
            </a:extLst>
          </p:cNvPr>
          <p:cNvSpPr/>
          <p:nvPr/>
        </p:nvSpPr>
        <p:spPr>
          <a:xfrm rot="18245844">
            <a:off x="2803711" y="4113994"/>
            <a:ext cx="800100" cy="2108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B55F248D-11E8-4314-B32F-E1E0A6AD8A0F}"/>
              </a:ext>
            </a:extLst>
          </p:cNvPr>
          <p:cNvSpPr/>
          <p:nvPr/>
        </p:nvSpPr>
        <p:spPr>
          <a:xfrm>
            <a:off x="5105400" y="3581400"/>
            <a:ext cx="685800" cy="2378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E0A87188-9544-4D3A-9F26-85D00DA9D962}"/>
              </a:ext>
            </a:extLst>
          </p:cNvPr>
          <p:cNvSpPr/>
          <p:nvPr/>
        </p:nvSpPr>
        <p:spPr>
          <a:xfrm rot="628231">
            <a:off x="5763162" y="2590115"/>
            <a:ext cx="857250" cy="2857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1A50DBB-EC15-44B6-9697-86F2B1C15B05}"/>
              </a:ext>
            </a:extLst>
          </p:cNvPr>
          <p:cNvSpPr/>
          <p:nvPr/>
        </p:nvSpPr>
        <p:spPr>
          <a:xfrm>
            <a:off x="5155790" y="1943100"/>
            <a:ext cx="215846" cy="571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A2D2BD-35CC-50C6-B029-965CCE0D6F3E}"/>
              </a:ext>
            </a:extLst>
          </p:cNvPr>
          <p:cNvSpPr/>
          <p:nvPr/>
        </p:nvSpPr>
        <p:spPr>
          <a:xfrm>
            <a:off x="4800600" y="5852680"/>
            <a:ext cx="4502258" cy="742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Muscle of Tongue</a:t>
            </a:r>
          </a:p>
        </p:txBody>
      </p:sp>
    </p:spTree>
    <p:extLst>
      <p:ext uri="{BB962C8B-B14F-4D97-AF65-F5344CB8AC3E}">
        <p14:creationId xmlns:p14="http://schemas.microsoft.com/office/powerpoint/2010/main" val="172987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Image result for superficial and deep relations of hyoglossus muscles of tongue ppt">
            <a:extLst>
              <a:ext uri="{FF2B5EF4-FFF2-40B4-BE49-F238E27FC236}">
                <a16:creationId xmlns:a16="http://schemas.microsoft.com/office/drawing/2014/main" id="{E7871704-EDE2-BA63-798B-CB8F76834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59DAD921-FC73-38B5-8212-33D25C520FC8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949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2" descr="Image result for hyoglossus muscles of tongue ppt">
            <a:extLst>
              <a:ext uri="{FF2B5EF4-FFF2-40B4-BE49-F238E27FC236}">
                <a16:creationId xmlns:a16="http://schemas.microsoft.com/office/drawing/2014/main" id="{3C9525BE-C438-79BB-2906-25C5C24C6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379417B9-E1A5-F6DE-A5E0-F3D87784FEF3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26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Image result for superficial and deep relations of hyoglossus muscles of tongue ppt">
            <a:extLst>
              <a:ext uri="{FF2B5EF4-FFF2-40B4-BE49-F238E27FC236}">
                <a16:creationId xmlns:a16="http://schemas.microsoft.com/office/drawing/2014/main" id="{BA0CAEDF-6DC2-516C-067F-28C740C07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9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812A49A1-3F02-F009-7FCB-BD90E60A4667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09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 descr="Image result for superficial and deep relations of hyoglossus muscles of tongue ppt">
            <a:extLst>
              <a:ext uri="{FF2B5EF4-FFF2-40B4-BE49-F238E27FC236}">
                <a16:creationId xmlns:a16="http://schemas.microsoft.com/office/drawing/2014/main" id="{0BA95AF8-36ED-897F-320C-175743FE1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7250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CADF6A1B-AE95-0CF4-28A9-70AB633F8219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0598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 descr="Image result for blood supply of tongue ppt">
            <a:extLst>
              <a:ext uri="{FF2B5EF4-FFF2-40B4-BE49-F238E27FC236}">
                <a16:creationId xmlns:a16="http://schemas.microsoft.com/office/drawing/2014/main" id="{9B38B6B7-F0BE-218F-B66A-0D72F53E4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C7422497-FA44-14D7-EA19-28ECCFD773CF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847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 descr="Image result for arterial supply of tongue">
            <a:extLst>
              <a:ext uri="{FF2B5EF4-FFF2-40B4-BE49-F238E27FC236}">
                <a16:creationId xmlns:a16="http://schemas.microsoft.com/office/drawing/2014/main" id="{6FD1A560-BAA9-00AC-AD7A-7F95578A1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772400" cy="58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6C1AE27E-055A-A5F8-3854-C0EA3120B1F1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5922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2" descr="Image result for venous drainage of tongue">
            <a:extLst>
              <a:ext uri="{FF2B5EF4-FFF2-40B4-BE49-F238E27FC236}">
                <a16:creationId xmlns:a16="http://schemas.microsoft.com/office/drawing/2014/main" id="{92A70682-6914-41A5-1966-88E389B79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81534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4E4998D2-6435-980C-E917-ECDEF67B4EE8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3DCBEE-21FB-4E8E-1C9F-566F00E54910}"/>
              </a:ext>
            </a:extLst>
          </p:cNvPr>
          <p:cNvSpPr/>
          <p:nvPr/>
        </p:nvSpPr>
        <p:spPr>
          <a:xfrm>
            <a:off x="2764384" y="0"/>
            <a:ext cx="3886200" cy="8909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Venous Drainage</a:t>
            </a:r>
          </a:p>
        </p:txBody>
      </p:sp>
    </p:spTree>
    <p:extLst>
      <p:ext uri="{BB962C8B-B14F-4D97-AF65-F5344CB8AC3E}">
        <p14:creationId xmlns:p14="http://schemas.microsoft.com/office/powerpoint/2010/main" val="22736069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2" descr="Image result for lymphatic drainage of tongue">
            <a:extLst>
              <a:ext uri="{FF2B5EF4-FFF2-40B4-BE49-F238E27FC236}">
                <a16:creationId xmlns:a16="http://schemas.microsoft.com/office/drawing/2014/main" id="{922ACE1E-A706-BAEB-BA84-9B2076690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2C70795E-25A6-9903-C206-5BEF3CC5ACA5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932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04900"/>
            <a:ext cx="8382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Image result for nerve supply of tongue">
            <a:extLst>
              <a:ext uri="{FF2B5EF4-FFF2-40B4-BE49-F238E27FC236}">
                <a16:creationId xmlns:a16="http://schemas.microsoft.com/office/drawing/2014/main" id="{3AF0CA20-6933-129B-7A35-4B346A27C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220B8329-852A-601A-A445-65C4635DD071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753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 descr="Image result for innervation of tongue">
            <a:extLst>
              <a:ext uri="{FF2B5EF4-FFF2-40B4-BE49-F238E27FC236}">
                <a16:creationId xmlns:a16="http://schemas.microsoft.com/office/drawing/2014/main" id="{060C465F-425B-EC6C-1121-BE77123B6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42888"/>
            <a:ext cx="3733800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90F6ADDA-034D-4E58-93CA-737F494AFBAE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85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 descr="Image result for aglossia congÃªnita">
            <a:extLst>
              <a:ext uri="{FF2B5EF4-FFF2-40B4-BE49-F238E27FC236}">
                <a16:creationId xmlns:a16="http://schemas.microsoft.com/office/drawing/2014/main" id="{3ED17A01-C767-FFC9-FEEE-561FD62C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1600"/>
            <a:ext cx="67056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itle 2">
            <a:extLst>
              <a:ext uri="{FF2B5EF4-FFF2-40B4-BE49-F238E27FC236}">
                <a16:creationId xmlns:a16="http://schemas.microsoft.com/office/drawing/2014/main" id="{C1D55639-DCA4-63A5-3E87-AB53CBB46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Aglossia Congenita</a:t>
            </a:r>
          </a:p>
        </p:txBody>
      </p:sp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5369D227-DCAF-3F6B-9FBD-6847EB8A41C7}"/>
              </a:ext>
            </a:extLst>
          </p:cNvPr>
          <p:cNvSpPr/>
          <p:nvPr/>
        </p:nvSpPr>
        <p:spPr>
          <a:xfrm>
            <a:off x="0" y="0"/>
            <a:ext cx="4111625" cy="449262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400" b="1" dirty="0">
                <a:solidFill>
                  <a:schemeClr val="tx1"/>
                </a:solidFill>
              </a:rPr>
              <a:t>Vertical </a:t>
            </a:r>
            <a:r>
              <a:rPr lang="en-US" altLang="en-US" sz="2400" b="1" dirty="0" err="1">
                <a:solidFill>
                  <a:schemeClr val="tx1"/>
                </a:solidFill>
              </a:rPr>
              <a:t>Integration</a:t>
            </a:r>
            <a:r>
              <a:rPr lang="en-US" altLang="en-US" sz="2400" b="1" dirty="0" err="1"/>
              <a:t>Integration</a:t>
            </a:r>
            <a:endParaRPr lang="en-GB" sz="24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303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2" descr="Image result for clinicals of oral cavity">
            <a:extLst>
              <a:ext uri="{FF2B5EF4-FFF2-40B4-BE49-F238E27FC236}">
                <a16:creationId xmlns:a16="http://schemas.microsoft.com/office/drawing/2014/main" id="{281C7540-A08B-0E96-3315-9537899A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20908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928CE5B7-176D-C5A4-5D1B-B1696A7D7B99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253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Image result for tongue tie">
            <a:extLst>
              <a:ext uri="{FF2B5EF4-FFF2-40B4-BE49-F238E27FC236}">
                <a16:creationId xmlns:a16="http://schemas.microsoft.com/office/drawing/2014/main" id="{F3DDFBF5-394F-4C85-2D3C-AD47F60E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50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itle 4">
            <a:extLst>
              <a:ext uri="{FF2B5EF4-FFF2-40B4-BE49-F238E27FC236}">
                <a16:creationId xmlns:a16="http://schemas.microsoft.com/office/drawing/2014/main" id="{B4BDC90B-13CF-97E7-1AEF-A93C2AF6CA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altLang="en-US"/>
              <a:t>Tongue tie</a:t>
            </a:r>
          </a:p>
        </p:txBody>
      </p:sp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C6D9DCCF-CCE9-A8D7-C8B8-6738F0898046}"/>
              </a:ext>
            </a:extLst>
          </p:cNvPr>
          <p:cNvSpPr/>
          <p:nvPr/>
        </p:nvSpPr>
        <p:spPr>
          <a:xfrm>
            <a:off x="0" y="158444"/>
            <a:ext cx="4111625" cy="449262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400" b="1" dirty="0">
                <a:solidFill>
                  <a:schemeClr val="tx1"/>
                </a:solidFill>
              </a:rPr>
              <a:t>Vertical </a:t>
            </a:r>
            <a:r>
              <a:rPr lang="en-US" altLang="en-US" sz="2400" b="1" dirty="0" err="1">
                <a:solidFill>
                  <a:schemeClr val="tx1"/>
                </a:solidFill>
              </a:rPr>
              <a:t>Integration</a:t>
            </a:r>
            <a:r>
              <a:rPr lang="en-US" altLang="en-US" sz="2400" b="1" dirty="0" err="1"/>
              <a:t>Integration</a:t>
            </a:r>
            <a:endParaRPr lang="en-GB" sz="24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082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Image result for CLINICALS of tongue">
            <a:extLst>
              <a:ext uri="{FF2B5EF4-FFF2-40B4-BE49-F238E27FC236}">
                <a16:creationId xmlns:a16="http://schemas.microsoft.com/office/drawing/2014/main" id="{33E097CA-3E71-7204-FC6A-5ABDDE648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737552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F65D97-D810-3F12-5392-E0395BD1D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FISSURED TONGUE(Fe def. </a:t>
            </a:r>
            <a:r>
              <a:rPr lang="en-US" dirty="0" err="1"/>
              <a:t>anaemia</a:t>
            </a:r>
            <a:r>
              <a:rPr lang="en-US" dirty="0"/>
              <a:t>)</a:t>
            </a:r>
          </a:p>
        </p:txBody>
      </p:sp>
      <p:sp>
        <p:nvSpPr>
          <p:cNvPr id="4" name="Round Same Side Corner Rectangle 4">
            <a:extLst>
              <a:ext uri="{FF2B5EF4-FFF2-40B4-BE49-F238E27FC236}">
                <a16:creationId xmlns:a16="http://schemas.microsoft.com/office/drawing/2014/main" id="{C902152B-18D5-E3B4-E11A-0B098276F47C}"/>
              </a:ext>
            </a:extLst>
          </p:cNvPr>
          <p:cNvSpPr/>
          <p:nvPr/>
        </p:nvSpPr>
        <p:spPr>
          <a:xfrm>
            <a:off x="0" y="158444"/>
            <a:ext cx="4111625" cy="449262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400" b="1" dirty="0">
                <a:solidFill>
                  <a:schemeClr val="tx1"/>
                </a:solidFill>
              </a:rPr>
              <a:t>Vertical </a:t>
            </a:r>
            <a:r>
              <a:rPr lang="en-US" altLang="en-US" sz="2400" b="1" dirty="0" err="1">
                <a:solidFill>
                  <a:schemeClr val="tx1"/>
                </a:solidFill>
              </a:rPr>
              <a:t>Integration</a:t>
            </a:r>
            <a:r>
              <a:rPr lang="en-US" altLang="en-US" sz="2400" b="1" dirty="0" err="1"/>
              <a:t>Integration</a:t>
            </a:r>
            <a:endParaRPr lang="en-GB" sz="24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212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Image result for cyanosis of tongue causes">
            <a:extLst>
              <a:ext uri="{FF2B5EF4-FFF2-40B4-BE49-F238E27FC236}">
                <a16:creationId xmlns:a16="http://schemas.microsoft.com/office/drawing/2014/main" id="{B8DA79FC-A204-5CAA-9CBC-E61AB5B8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6463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itle 3">
            <a:extLst>
              <a:ext uri="{FF2B5EF4-FFF2-40B4-BE49-F238E27FC236}">
                <a16:creationId xmlns:a16="http://schemas.microsoft.com/office/drawing/2014/main" id="{DBA032A4-3D89-6612-415A-74929787B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Central cynosis</a:t>
            </a:r>
          </a:p>
        </p:txBody>
      </p:sp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1B606313-4458-96BE-DEA2-30EF4B3C7828}"/>
              </a:ext>
            </a:extLst>
          </p:cNvPr>
          <p:cNvSpPr/>
          <p:nvPr/>
        </p:nvSpPr>
        <p:spPr>
          <a:xfrm>
            <a:off x="0" y="158444"/>
            <a:ext cx="4111625" cy="449262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400" b="1" dirty="0">
                <a:solidFill>
                  <a:schemeClr val="tx1"/>
                </a:solidFill>
              </a:rPr>
              <a:t>Vertical </a:t>
            </a:r>
            <a:r>
              <a:rPr lang="en-US" altLang="en-US" sz="2400" b="1" dirty="0" err="1">
                <a:solidFill>
                  <a:schemeClr val="tx1"/>
                </a:solidFill>
              </a:rPr>
              <a:t>Integration</a:t>
            </a:r>
            <a:r>
              <a:rPr lang="en-US" altLang="en-US" sz="2400" b="1" dirty="0" err="1"/>
              <a:t>Integration</a:t>
            </a:r>
            <a:endParaRPr lang="en-GB" sz="24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0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AutoShape 2" descr="Image result for tongue ulcer">
            <a:extLst>
              <a:ext uri="{FF2B5EF4-FFF2-40B4-BE49-F238E27FC236}">
                <a16:creationId xmlns:a16="http://schemas.microsoft.com/office/drawing/2014/main" id="{18F83C6E-A32B-835D-6E0B-FF36F45640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0354" name="AutoShape 4" descr="Image result for tongue ulcer">
            <a:extLst>
              <a:ext uri="{FF2B5EF4-FFF2-40B4-BE49-F238E27FC236}">
                <a16:creationId xmlns:a16="http://schemas.microsoft.com/office/drawing/2014/main" id="{E160EB9C-23B2-2E19-5047-8FC4DDD8C3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00355" name="Picture 6" descr="Image result for tongue ulcer">
            <a:extLst>
              <a:ext uri="{FF2B5EF4-FFF2-40B4-BE49-F238E27FC236}">
                <a16:creationId xmlns:a16="http://schemas.microsoft.com/office/drawing/2014/main" id="{BEBE4F7E-CEED-CDF2-E162-5DD7DDF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333500"/>
            <a:ext cx="62484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itle 4">
            <a:extLst>
              <a:ext uri="{FF2B5EF4-FFF2-40B4-BE49-F238E27FC236}">
                <a16:creationId xmlns:a16="http://schemas.microsoft.com/office/drawing/2014/main" id="{DDE4A8FB-0BCC-67A7-54FE-17F4D156329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29000" y="335371"/>
            <a:ext cx="2971800" cy="1143000"/>
          </a:xfrm>
        </p:spPr>
        <p:txBody>
          <a:bodyPr/>
          <a:lstStyle/>
          <a:p>
            <a:r>
              <a:rPr lang="en-US" altLang="en-US" dirty="0"/>
              <a:t>Tongue ulcer</a:t>
            </a:r>
          </a:p>
        </p:txBody>
      </p:sp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6A93F495-4A00-E1A8-42FC-57DFFD4B3830}"/>
              </a:ext>
            </a:extLst>
          </p:cNvPr>
          <p:cNvSpPr/>
          <p:nvPr/>
        </p:nvSpPr>
        <p:spPr>
          <a:xfrm>
            <a:off x="0" y="158444"/>
            <a:ext cx="4111625" cy="449262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en-US" sz="2400" b="1" dirty="0">
                <a:solidFill>
                  <a:schemeClr val="tx1"/>
                </a:solidFill>
              </a:rPr>
              <a:t>Vertical </a:t>
            </a:r>
            <a:r>
              <a:rPr lang="en-US" altLang="en-US" sz="2400" b="1" dirty="0" err="1">
                <a:solidFill>
                  <a:schemeClr val="tx1"/>
                </a:solidFill>
              </a:rPr>
              <a:t>Integration</a:t>
            </a:r>
            <a:r>
              <a:rPr lang="en-US" altLang="en-US" sz="2400" b="1" dirty="0" err="1"/>
              <a:t>Integration</a:t>
            </a:r>
            <a:endParaRPr lang="en-GB" sz="24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7650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Image result for hypoglossal nerve paralysis why tongue deviation">
            <a:extLst>
              <a:ext uri="{FF2B5EF4-FFF2-40B4-BE49-F238E27FC236}">
                <a16:creationId xmlns:a16="http://schemas.microsoft.com/office/drawing/2014/main" id="{CFA77E1F-E6CF-BC48-F1D1-260634603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F3C26353-09AA-D2FE-95B7-50B4C7F50E51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143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AutoShape 2" descr="Image result for tongue cancer">
            <a:extLst>
              <a:ext uri="{FF2B5EF4-FFF2-40B4-BE49-F238E27FC236}">
                <a16:creationId xmlns:a16="http://schemas.microsoft.com/office/drawing/2014/main" id="{FBAFE45E-AB23-5FE8-EE0C-F2D6DC331F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3426" name="AutoShape 4" descr="Image result for tongue cancer">
            <a:extLst>
              <a:ext uri="{FF2B5EF4-FFF2-40B4-BE49-F238E27FC236}">
                <a16:creationId xmlns:a16="http://schemas.microsoft.com/office/drawing/2014/main" id="{B929D7AC-DE0E-9CA9-3F9E-3B0B0994F72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03427" name="Picture 6" descr="Image result for tongue cancer">
            <a:extLst>
              <a:ext uri="{FF2B5EF4-FFF2-40B4-BE49-F238E27FC236}">
                <a16:creationId xmlns:a16="http://schemas.microsoft.com/office/drawing/2014/main" id="{760DBB20-D86A-0719-6FA5-84FAF5F7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C52F454D-6472-7CD7-050C-6EFB7563ABCC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832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34" y="887083"/>
            <a:ext cx="9089366" cy="5943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800" dirty="0">
                <a:latin typeface="Calibri" pitchFamily="34" charset="0"/>
              </a:rPr>
              <a:t>At the end of this session students should be able to</a:t>
            </a:r>
          </a:p>
          <a:p>
            <a:pPr marL="0" indent="0" algn="just">
              <a:buNone/>
            </a:pPr>
            <a:endParaRPr lang="en-US" sz="2800" dirty="0">
              <a:latin typeface="Calibri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2800" dirty="0"/>
              <a:t>Enlist components of gastrointestinal tract</a:t>
            </a:r>
          </a:p>
          <a:p>
            <a:pPr>
              <a:lnSpc>
                <a:spcPct val="70000"/>
              </a:lnSpc>
            </a:pPr>
            <a:r>
              <a:rPr lang="en-US" altLang="en-US" sz="2800" dirty="0"/>
              <a:t>Mark the planes dividing the abdomen into nine quadrants</a:t>
            </a:r>
          </a:p>
          <a:p>
            <a:pPr>
              <a:lnSpc>
                <a:spcPct val="70000"/>
              </a:lnSpc>
            </a:pPr>
            <a:r>
              <a:rPr lang="en-US" altLang="en-US" sz="2800" dirty="0"/>
              <a:t>Enumerate the parts of GIT lying in various quadrants </a:t>
            </a:r>
          </a:p>
          <a:p>
            <a:pPr>
              <a:lnSpc>
                <a:spcPct val="70000"/>
              </a:lnSpc>
            </a:pPr>
            <a:r>
              <a:rPr lang="en-US" altLang="en-US" sz="2800"/>
              <a:t>Tabulate </a:t>
            </a:r>
            <a:r>
              <a:rPr lang="en-US" altLang="en-US" sz="2800" dirty="0"/>
              <a:t>the extrinsic &amp; intrinsic muscles of tongue</a:t>
            </a:r>
          </a:p>
          <a:p>
            <a:pPr>
              <a:lnSpc>
                <a:spcPct val="70000"/>
              </a:lnSpc>
            </a:pPr>
            <a:r>
              <a:rPr lang="en-US" altLang="en-US" sz="2800" dirty="0"/>
              <a:t>Correlate Physiology and Biochemistry </a:t>
            </a:r>
          </a:p>
          <a:p>
            <a:pPr>
              <a:lnSpc>
                <a:spcPct val="70000"/>
              </a:lnSpc>
            </a:pPr>
            <a:r>
              <a:rPr lang="en-US" altLang="en-US" sz="2800" dirty="0"/>
              <a:t>Correlate clinical aspects </a:t>
            </a:r>
          </a:p>
          <a:p>
            <a:pPr>
              <a:lnSpc>
                <a:spcPct val="70000"/>
              </a:lnSpc>
            </a:pPr>
            <a:r>
              <a:rPr lang="en-US" altLang="en-US" sz="2800" dirty="0"/>
              <a:t>Practice principles of Bioethics with professionalism/ communication skills</a:t>
            </a:r>
          </a:p>
          <a:p>
            <a:pPr>
              <a:lnSpc>
                <a:spcPct val="70000"/>
              </a:lnSpc>
            </a:pPr>
            <a:r>
              <a:rPr lang="en-US" altLang="en-US" sz="2800" dirty="0"/>
              <a:t>Apply strategic use of AI in health care</a:t>
            </a:r>
          </a:p>
          <a:p>
            <a:pPr>
              <a:lnSpc>
                <a:spcPct val="70000"/>
              </a:lnSpc>
            </a:pPr>
            <a:r>
              <a:rPr lang="en-US" altLang="en-US" sz="2800" dirty="0"/>
              <a:t>Able to read relevant research article  </a:t>
            </a:r>
          </a:p>
          <a:p>
            <a:pPr>
              <a:lnSpc>
                <a:spcPct val="70000"/>
              </a:lnSpc>
            </a:pPr>
            <a:endParaRPr lang="en-US" altLang="en-US" sz="2800" dirty="0"/>
          </a:p>
          <a:p>
            <a:pPr>
              <a:lnSpc>
                <a:spcPct val="70000"/>
              </a:lnSpc>
            </a:pPr>
            <a:endParaRPr lang="en-US" altLang="en-US" sz="2800" dirty="0"/>
          </a:p>
          <a:p>
            <a:pPr lvl="0">
              <a:spcBef>
                <a:spcPts val="0"/>
              </a:spcBef>
              <a:buFont typeface="Symbol"/>
              <a:buChar char=""/>
            </a:pPr>
            <a:endParaRPr lang="en-US" sz="2800" dirty="0">
              <a:solidFill>
                <a:srgbClr val="000000"/>
              </a:solidFill>
              <a:latin typeface="Calibri" pitchFamily="34" charset="0"/>
              <a:ea typeface="MS Mincho"/>
            </a:endParaRPr>
          </a:p>
          <a:p>
            <a:pPr lvl="0">
              <a:spcBef>
                <a:spcPts val="0"/>
              </a:spcBef>
              <a:buFont typeface="Symbol"/>
              <a:buChar char=""/>
            </a:pPr>
            <a:endParaRPr lang="en-US" sz="2800" dirty="0">
              <a:latin typeface="+mj-lt"/>
              <a:ea typeface="MS Mincho"/>
            </a:endParaRP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318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/>
          <p:cNvSpPr/>
          <p:nvPr/>
        </p:nvSpPr>
        <p:spPr>
          <a:xfrm>
            <a:off x="7492412" y="0"/>
            <a:ext cx="16552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Bioethics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Ethical Considerations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762000" y="1400628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dirty="0">
                <a:solidFill>
                  <a:srgbClr val="0D0D0D"/>
                </a:solidFill>
              </a:rPr>
              <a:t>From an ethical standpoint, the scenario raises considerations regarding </a:t>
            </a:r>
            <a:r>
              <a:rPr lang="en-US" sz="2800" b="1" dirty="0">
                <a:solidFill>
                  <a:srgbClr val="0D0D0D"/>
                </a:solidFill>
              </a:rPr>
              <a:t>patient autonomy</a:t>
            </a:r>
            <a:r>
              <a:rPr lang="en-US" sz="2800" dirty="0">
                <a:solidFill>
                  <a:srgbClr val="0D0D0D"/>
                </a:solidFill>
              </a:rPr>
              <a:t>, </a:t>
            </a:r>
            <a:r>
              <a:rPr lang="en-US" sz="2800" b="1" dirty="0">
                <a:solidFill>
                  <a:srgbClr val="0D0D0D"/>
                </a:solidFill>
              </a:rPr>
              <a:t>informed consent</a:t>
            </a:r>
            <a:r>
              <a:rPr lang="en-US" sz="2800" dirty="0">
                <a:solidFill>
                  <a:srgbClr val="0D0D0D"/>
                </a:solidFill>
              </a:rPr>
              <a:t>, and </a:t>
            </a:r>
            <a:r>
              <a:rPr lang="en-US" sz="2800" b="1" dirty="0">
                <a:solidFill>
                  <a:srgbClr val="0D0D0D"/>
                </a:solidFill>
              </a:rPr>
              <a:t>confidentiality</a:t>
            </a:r>
            <a:r>
              <a:rPr lang="en-US" sz="2800" dirty="0">
                <a:solidFill>
                  <a:srgbClr val="0D0D0D"/>
                </a:solidFill>
              </a:rPr>
              <a:t>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The physician must ensure that patient fully understands her diagnosis, treatment options, and potential implications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Discuss the necessity of a tongue biopsy for confirmation of oral thrush and obtaining informed consent for the procedure </a:t>
            </a:r>
          </a:p>
          <a:p>
            <a:pPr algn="just"/>
            <a:r>
              <a:rPr lang="en-US" sz="2800" dirty="0">
                <a:solidFill>
                  <a:srgbClr val="0D0D0D"/>
                </a:solidFill>
              </a:rPr>
              <a:t>Additionally, the physician must respect patient’s privacy and confidentiality throughout the diagnostic and treatment process</a:t>
            </a:r>
            <a:endParaRPr lang="en-US" sz="28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430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B4622-5A4D-564E-F3E8-78A0B73DF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ame Side Corner Rectangle 4">
            <a:extLst>
              <a:ext uri="{FF2B5EF4-FFF2-40B4-BE49-F238E27FC236}">
                <a16:creationId xmlns:a16="http://schemas.microsoft.com/office/drawing/2014/main" id="{6475F89F-1E21-30E9-705A-FE7F87D3C0B6}"/>
              </a:ext>
            </a:extLst>
          </p:cNvPr>
          <p:cNvSpPr/>
          <p:nvPr/>
        </p:nvSpPr>
        <p:spPr>
          <a:xfrm>
            <a:off x="21183" y="23448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EC07A39B-06D7-E035-2730-D916228CFCD7}"/>
              </a:ext>
            </a:extLst>
          </p:cNvPr>
          <p:cNvSpPr txBox="1">
            <a:spLocks/>
          </p:cNvSpPr>
          <p:nvPr/>
        </p:nvSpPr>
        <p:spPr>
          <a:xfrm>
            <a:off x="152401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Management of Glossitis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181527E0-EBBF-8703-7976-280598EAC2CC}"/>
              </a:ext>
            </a:extLst>
          </p:cNvPr>
          <p:cNvSpPr txBox="1">
            <a:spLocks/>
          </p:cNvSpPr>
          <p:nvPr/>
        </p:nvSpPr>
        <p:spPr>
          <a:xfrm>
            <a:off x="776514" y="1429656"/>
            <a:ext cx="7886700" cy="4957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000" dirty="0">
                <a:solidFill>
                  <a:srgbClr val="0D0D0D"/>
                </a:solidFill>
              </a:rPr>
              <a:t>Conduct a thorough </a:t>
            </a:r>
            <a:r>
              <a:rPr lang="en-US" sz="3000" b="1" dirty="0">
                <a:solidFill>
                  <a:srgbClr val="0D0D0D"/>
                </a:solidFill>
              </a:rPr>
              <a:t>medical history</a:t>
            </a:r>
            <a:r>
              <a:rPr lang="en-US" sz="3000" dirty="0">
                <a:solidFill>
                  <a:srgbClr val="0D0D0D"/>
                </a:solidFill>
              </a:rPr>
              <a:t>, including inquiries about recent antibiotic use, immunocompromised status</a:t>
            </a:r>
          </a:p>
          <a:p>
            <a:pPr algn="just"/>
            <a:r>
              <a:rPr lang="en-US" sz="3000" dirty="0">
                <a:solidFill>
                  <a:srgbClr val="0D0D0D"/>
                </a:solidFill>
              </a:rPr>
              <a:t>Perform a </a:t>
            </a:r>
            <a:r>
              <a:rPr lang="en-US" sz="3000" b="1" dirty="0">
                <a:solidFill>
                  <a:srgbClr val="0D0D0D"/>
                </a:solidFill>
              </a:rPr>
              <a:t>physical examination</a:t>
            </a:r>
            <a:r>
              <a:rPr lang="en-US" sz="3000" dirty="0">
                <a:solidFill>
                  <a:srgbClr val="0D0D0D"/>
                </a:solidFill>
              </a:rPr>
              <a:t>, focusing on the oral cavity to assess the extent and severity of oral thrush lesions</a:t>
            </a:r>
          </a:p>
          <a:p>
            <a:pPr algn="just"/>
            <a:r>
              <a:rPr lang="en-US" sz="3000" b="1" dirty="0">
                <a:solidFill>
                  <a:srgbClr val="0D0D0D"/>
                </a:solidFill>
              </a:rPr>
              <a:t>Vitamin B12 supplementation </a:t>
            </a:r>
            <a:r>
              <a:rPr lang="en-US" sz="3000" dirty="0">
                <a:solidFill>
                  <a:srgbClr val="0D0D0D"/>
                </a:solidFill>
              </a:rPr>
              <a:t>(oral or intramuscular depending on severity).Dietary modifications (increase intake of animal products like meat, eggs, dairy).Monitor neurological symptoms, as recovery may be slow if nerve damage is extensive.</a:t>
            </a:r>
          </a:p>
          <a:p>
            <a:pPr algn="just"/>
            <a:endParaRPr lang="en-US" sz="3000" dirty="0">
              <a:solidFill>
                <a:srgbClr val="0D0D0D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BF893-0628-9D40-5DFB-500FD09E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B1A8C1D0-2AAC-3C3B-EC30-CF903B779869}"/>
              </a:ext>
            </a:extLst>
          </p:cNvPr>
          <p:cNvSpPr/>
          <p:nvPr/>
        </p:nvSpPr>
        <p:spPr>
          <a:xfrm>
            <a:off x="6477000" y="-21771"/>
            <a:ext cx="29506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Family Medicine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38DB39-9E16-5906-3ED6-E9635A04B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32266"/>
            <a:ext cx="31290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494152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/>
          <p:cNvSpPr/>
          <p:nvPr/>
        </p:nvSpPr>
        <p:spPr>
          <a:xfrm>
            <a:off x="6040983" y="46017"/>
            <a:ext cx="3103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Artificial Intelligence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365127"/>
            <a:ext cx="8686800" cy="8540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Role of AI in Glossitis</a:t>
            </a:r>
            <a:endParaRPr lang="en-US" sz="3600" b="1" dirty="0">
              <a:latin typeface="+mn-lt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578757" y="1711008"/>
            <a:ext cx="7986486" cy="5123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2800" dirty="0">
                <a:solidFill>
                  <a:srgbClr val="0D0D0D"/>
                </a:solidFill>
              </a:rPr>
              <a:t>AI can potentially aid in </a:t>
            </a:r>
            <a:r>
              <a:rPr lang="en-US" sz="2800" b="1" dirty="0">
                <a:solidFill>
                  <a:srgbClr val="0D0D0D"/>
                </a:solidFill>
              </a:rPr>
              <a:t>enhancing diagnostic accuracy and efficiency. 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AI-powered decision support systems can also help clinicians in </a:t>
            </a:r>
            <a:r>
              <a:rPr lang="en-US" sz="2800" b="1" dirty="0">
                <a:solidFill>
                  <a:srgbClr val="0D0D0D"/>
                </a:solidFill>
              </a:rPr>
              <a:t>selecting appropriate treatment modalities</a:t>
            </a:r>
          </a:p>
          <a:p>
            <a:pPr fontAlgn="base"/>
            <a:r>
              <a:rPr lang="en-US" sz="2800" dirty="0">
                <a:solidFill>
                  <a:srgbClr val="0D0D0D"/>
                </a:solidFill>
              </a:rPr>
              <a:t>AI-driven predictive models may help </a:t>
            </a:r>
            <a:r>
              <a:rPr lang="en-US" sz="2800" b="1" dirty="0">
                <a:solidFill>
                  <a:srgbClr val="0D0D0D"/>
                </a:solidFill>
              </a:rPr>
              <a:t>anticipate the risk of  recurrence</a:t>
            </a:r>
            <a:r>
              <a:rPr lang="en-US" sz="2800" dirty="0">
                <a:solidFill>
                  <a:srgbClr val="0D0D0D"/>
                </a:solidFill>
              </a:rPr>
              <a:t> in susceptible populations</a:t>
            </a:r>
            <a:endParaRPr lang="en-US" sz="280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9" name="Round Same Side Corner Rectangle 4"/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2" name="Picture 5" descr="What is AI? Everything to know about artificial intelligence | ZDNET">
            <a:extLst>
              <a:ext uri="{FF2B5EF4-FFF2-40B4-BE49-F238E27FC236}">
                <a16:creationId xmlns:a16="http://schemas.microsoft.com/office/drawing/2014/main" id="{01F877BB-FDEC-F010-7B61-F9C931B12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052" y="4665401"/>
            <a:ext cx="2514600" cy="173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893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8" name="Rectangle 6">
            <a:extLst>
              <a:ext uri="{FF2B5EF4-FFF2-40B4-BE49-F238E27FC236}">
                <a16:creationId xmlns:a16="http://schemas.microsoft.com/office/drawing/2014/main" id="{F34BE057-D2B0-C437-B76A-A866F307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23448"/>
            <a:ext cx="2722017" cy="609600"/>
          </a:xfrm>
        </p:spPr>
        <p:txBody>
          <a:bodyPr>
            <a:normAutofit/>
          </a:bodyPr>
          <a:lstStyle/>
          <a:p>
            <a:r>
              <a:rPr lang="en-US" altLang="en-US" sz="2800" b="1" dirty="0"/>
              <a:t>Research Article</a:t>
            </a:r>
          </a:p>
        </p:txBody>
      </p:sp>
      <p:sp>
        <p:nvSpPr>
          <p:cNvPr id="3" name="Round Same Side Corner Rectangle 4">
            <a:extLst>
              <a:ext uri="{FF2B5EF4-FFF2-40B4-BE49-F238E27FC236}">
                <a16:creationId xmlns:a16="http://schemas.microsoft.com/office/drawing/2014/main" id="{CC311DF3-EF95-0772-644D-E8407867F2BA}"/>
              </a:ext>
            </a:extLst>
          </p:cNvPr>
          <p:cNvSpPr/>
          <p:nvPr/>
        </p:nvSpPr>
        <p:spPr>
          <a:xfrm>
            <a:off x="21183" y="23448"/>
            <a:ext cx="2722017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Spiral Integration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6EB6B0-77F3-C091-72FC-23B5B8D1DDF4}"/>
              </a:ext>
            </a:extLst>
          </p:cNvPr>
          <p:cNvSpPr txBox="1"/>
          <p:nvPr/>
        </p:nvSpPr>
        <p:spPr>
          <a:xfrm>
            <a:off x="21183" y="914400"/>
            <a:ext cx="8588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Treatment of symptomatic benign migratory glossitis: a systematic review </a:t>
            </a:r>
          </a:p>
          <a:p>
            <a:r>
              <a:rPr lang="en-US" sz="2000" dirty="0"/>
              <a:t>Wladimir </a:t>
            </a:r>
            <a:r>
              <a:rPr lang="en-US" sz="2000" dirty="0" err="1"/>
              <a:t>Gushiken</a:t>
            </a:r>
            <a:r>
              <a:rPr lang="en-US" sz="2000" dirty="0"/>
              <a:t> de Campos1 &amp; Camila Vieira Esteves1 &amp; </a:t>
            </a:r>
            <a:r>
              <a:rPr lang="en-US" sz="2000" dirty="0" err="1"/>
              <a:t>Lígia</a:t>
            </a:r>
            <a:r>
              <a:rPr lang="en-US" sz="2000" dirty="0"/>
              <a:t> Gonzaga Fernandes1 &amp; Carina Domaneschi1 &amp; Celso Augusto Lemos Júnior1</a:t>
            </a:r>
          </a:p>
          <a:p>
            <a:endParaRPr lang="en-US" sz="2000" dirty="0"/>
          </a:p>
          <a:p>
            <a:r>
              <a:rPr lang="en-US" sz="2000" dirty="0"/>
              <a:t> Received: 2 May 2018 /Accepted: 28 June 2018 /Published online: 7 July 2018 # Springer-Verlag GmbH Germany, part of Springer Nature 2018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                  </a:t>
            </a:r>
            <a:r>
              <a:rPr lang="en-US" sz="2400" dirty="0"/>
              <a:t>Benign migratory glossitis (geographic tongue) is a common clinical finding in routine pediatric dentistry. The condition usually is discovered on routine clinical examination, appearing as an asymptomatic, ulcer-like region on the dorsum of the tongue. The lesion may recur at different sites on the tongue, creating a migratory appearance, and in many cases, will resolve completely.</a:t>
            </a:r>
          </a:p>
        </p:txBody>
      </p:sp>
    </p:spTree>
    <p:extLst>
      <p:ext uri="{BB962C8B-B14F-4D97-AF65-F5344CB8AC3E}">
        <p14:creationId xmlns:p14="http://schemas.microsoft.com/office/powerpoint/2010/main" val="8191482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Swallowing Reflex, Phases and Overview of Neural Control, Animation._YQm5RCz9Pxc_360p (1)">
            <a:hlinkClick r:id="" action="ppaction://media"/>
            <a:extLst>
              <a:ext uri="{FF2B5EF4-FFF2-40B4-BE49-F238E27FC236}">
                <a16:creationId xmlns:a16="http://schemas.microsoft.com/office/drawing/2014/main" id="{71145CFE-5994-4871-963E-883F3B41DD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76200"/>
            <a:ext cx="8813834" cy="5912942"/>
          </a:xfrm>
        </p:spPr>
      </p:pic>
    </p:spTree>
    <p:extLst>
      <p:ext uri="{BB962C8B-B14F-4D97-AF65-F5344CB8AC3E}">
        <p14:creationId xmlns:p14="http://schemas.microsoft.com/office/powerpoint/2010/main" val="32151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8948C-D789-C59A-CF9C-C1B4A8327D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1941192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5437" y="1698324"/>
            <a:ext cx="4114800" cy="5105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A 45-year-old female presents to the outpatient department with complaints of a burning sensation on her tongue for the past two months. She also reports difficulty in swallowing, fatigue, and occasional tingling in her hands and feet. On examination, her tongue appears </a:t>
            </a:r>
          </a:p>
          <a:p>
            <a:pPr marL="0" indent="0" algn="just">
              <a:buNone/>
            </a:pPr>
            <a:r>
              <a:rPr lang="en-US" dirty="0"/>
              <a:t>smooth, erythematous, and atrophic.</a:t>
            </a:r>
            <a:endParaRPr lang="en-US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Interactive Session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0C19BD-3574-FB95-0254-F94A93B1EC7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Glossitis - Wikipedia">
            <a:extLst>
              <a:ext uri="{FF2B5EF4-FFF2-40B4-BE49-F238E27FC236}">
                <a16:creationId xmlns:a16="http://schemas.microsoft.com/office/drawing/2014/main" id="{BE83DC49-5AA8-25BC-0185-D0E225BDD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509713"/>
            <a:ext cx="38100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946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4">
            <a:extLst>
              <a:ext uri="{FF2B5EF4-FFF2-40B4-BE49-F238E27FC236}">
                <a16:creationId xmlns:a16="http://schemas.microsoft.com/office/drawing/2014/main" id="{2889EC85-082E-90CC-FB50-5E942D12C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381000"/>
            <a:ext cx="4114800" cy="1325563"/>
          </a:xfrm>
        </p:spPr>
        <p:txBody>
          <a:bodyPr>
            <a:normAutofit/>
          </a:bodyPr>
          <a:lstStyle/>
          <a:p>
            <a:r>
              <a:rPr lang="en-US" altLang="en-US" sz="3600" b="1" dirty="0"/>
              <a:t>Digestive System</a:t>
            </a:r>
          </a:p>
        </p:txBody>
      </p:sp>
      <p:sp>
        <p:nvSpPr>
          <p:cNvPr id="129029" name="Rectangle 5">
            <a:extLst>
              <a:ext uri="{FF2B5EF4-FFF2-40B4-BE49-F238E27FC236}">
                <a16:creationId xmlns:a16="http://schemas.microsoft.com/office/drawing/2014/main" id="{6F12DA53-753C-AA4B-C334-1DE135436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800" b="1" dirty="0"/>
              <a:t>Muscular tube</a:t>
            </a:r>
            <a:r>
              <a:rPr lang="en-US" altLang="en-US" sz="2800" dirty="0"/>
              <a:t> lined by mucous membrane continuous with outer skin at mouth &amp; anus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b="1" dirty="0"/>
              <a:t>Functions</a:t>
            </a:r>
            <a:r>
              <a:rPr lang="en-US" altLang="en-US" sz="2800" dirty="0"/>
              <a:t> : Ingestion, mastication, digestion, absorption of food and elimination of wastes.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/>
              <a:t>Elements</a:t>
            </a:r>
            <a:r>
              <a:rPr lang="en-US" altLang="en-US" sz="2800" dirty="0"/>
              <a:t> : Alimentary canal &amp; Accessory organs ( tongue, teeth, salivary glands, liver &amp; pancreas)</a:t>
            </a:r>
          </a:p>
          <a:p>
            <a:pPr>
              <a:lnSpc>
                <a:spcPct val="90000"/>
              </a:lnSpc>
            </a:pPr>
            <a:r>
              <a:rPr lang="en-US" altLang="en-US" sz="2800" b="1" dirty="0"/>
              <a:t>Other relevant structures</a:t>
            </a:r>
            <a:r>
              <a:rPr lang="en-US" altLang="en-US" sz="2800" dirty="0"/>
              <a:t> : Abdominal cavity, peritoneum &amp; spleen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47B4AB60-BC13-AE4D-B621-D339F3260B1C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5" name="Picture 5" descr="Duke Embryology - Gut Development">
            <a:extLst>
              <a:ext uri="{FF2B5EF4-FFF2-40B4-BE49-F238E27FC236}">
                <a16:creationId xmlns:a16="http://schemas.microsoft.com/office/drawing/2014/main" id="{1DD53CC4-84BB-596B-B699-A5F8A70D6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475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6" name="Title 5">
            <a:extLst>
              <a:ext uri="{FF2B5EF4-FFF2-40B4-BE49-F238E27FC236}">
                <a16:creationId xmlns:a16="http://schemas.microsoft.com/office/drawing/2014/main" id="{71C60036-79DB-074A-2FC4-B5E825F58B8D}"/>
              </a:ext>
            </a:extLst>
          </p:cNvPr>
          <p:cNvSpPr>
            <a:spLocks/>
          </p:cNvSpPr>
          <p:nvPr/>
        </p:nvSpPr>
        <p:spPr bwMode="auto">
          <a:xfrm>
            <a:off x="6858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600" dirty="0"/>
              <a:t>18-day embryo GIT components</a:t>
            </a:r>
          </a:p>
        </p:txBody>
      </p:sp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41501164-37B0-4749-B31B-B4D88B679869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9" name="AutoShape 5" descr="Embryo of Alimentary &amp; Paraalimentary Tract 5/22 Flashcards | Memorang">
            <a:extLst>
              <a:ext uri="{FF2B5EF4-FFF2-40B4-BE49-F238E27FC236}">
                <a16:creationId xmlns:a16="http://schemas.microsoft.com/office/drawing/2014/main" id="{DF000168-09A4-B9D7-4219-7199C49585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4151" name="AutoShape 7" descr="Embryo of Alimentary &amp; Paraalimentary Tract 5/22 Flashcards | Memorang">
            <a:extLst>
              <a:ext uri="{FF2B5EF4-FFF2-40B4-BE49-F238E27FC236}">
                <a16:creationId xmlns:a16="http://schemas.microsoft.com/office/drawing/2014/main" id="{74C2D9FD-D4D9-9DEF-3EE6-428B851C89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4152" name="Picture 8">
            <a:extLst>
              <a:ext uri="{FF2B5EF4-FFF2-40B4-BE49-F238E27FC236}">
                <a16:creationId xmlns:a16="http://schemas.microsoft.com/office/drawing/2014/main" id="{3F0F33DD-E39E-606F-3845-0B34A98CF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" y="231249"/>
            <a:ext cx="9144000" cy="686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 Same Side Corner Rectangle 4">
            <a:extLst>
              <a:ext uri="{FF2B5EF4-FFF2-40B4-BE49-F238E27FC236}">
                <a16:creationId xmlns:a16="http://schemas.microsoft.com/office/drawing/2014/main" id="{DBF12C17-6F72-AC35-AEEC-3551DEBDA19F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1870</TotalTime>
  <Words>1174</Words>
  <Application>Microsoft Office PowerPoint</Application>
  <PresentationFormat>On-screen Show (4:3)</PresentationFormat>
  <Paragraphs>203</Paragraphs>
  <Slides>55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Calibri Light</vt:lpstr>
      <vt:lpstr>Segoe UI</vt:lpstr>
      <vt:lpstr>Symbol</vt:lpstr>
      <vt:lpstr>Times New Roman</vt:lpstr>
      <vt:lpstr>Office Theme</vt:lpstr>
      <vt:lpstr>1_Office Theme</vt:lpstr>
      <vt:lpstr>PowerPoint Presentation</vt:lpstr>
      <vt:lpstr>Gastrointestinal Tract (GIT) Module 2nd Year MBBS(SGD) Topography Organization of GIT &amp; Tongue</vt:lpstr>
      <vt:lpstr>Prof. Umar’s Model of Teaching Strategy Self Directed Learning Assessment Program </vt:lpstr>
      <vt:lpstr>PowerPoint Presentation</vt:lpstr>
      <vt:lpstr>PowerPoint Presentation</vt:lpstr>
      <vt:lpstr>PowerPoint Presentation</vt:lpstr>
      <vt:lpstr>Digestive System</vt:lpstr>
      <vt:lpstr>PowerPoint Presentation</vt:lpstr>
      <vt:lpstr>PowerPoint Presentation</vt:lpstr>
      <vt:lpstr>PowerPoint Presentation</vt:lpstr>
      <vt:lpstr> 9  Regions of the abdomino-pelvic wall </vt:lpstr>
      <vt:lpstr>Midclavicular plane</vt:lpstr>
      <vt:lpstr>Subcostal  plane.</vt:lpstr>
      <vt:lpstr>Transpyloric plane </vt:lpstr>
      <vt:lpstr>PowerPoint Presentation</vt:lpstr>
      <vt:lpstr>Trans tubercular plane </vt:lpstr>
      <vt:lpstr>Interspinous plane. </vt:lpstr>
      <vt:lpstr>Supra-cristal Plane</vt:lpstr>
      <vt:lpstr>.</vt:lpstr>
      <vt:lpstr>PowerPoint Presentation</vt:lpstr>
      <vt:lpstr>PowerPoint Presentation</vt:lpstr>
      <vt:lpstr>PowerPoint Presentation</vt:lpstr>
      <vt:lpstr>PowerPoint Presentation</vt:lpstr>
      <vt:lpstr>Gross Features of Tongue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Aglossia Congenita</vt:lpstr>
      <vt:lpstr>PowerPoint Presentation</vt:lpstr>
      <vt:lpstr>Tongue tie</vt:lpstr>
      <vt:lpstr>FISSURED TONGUE(Fe def. anaemia)</vt:lpstr>
      <vt:lpstr>Central cynosis</vt:lpstr>
      <vt:lpstr>Tongue ulcer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Research Article</vt:lpstr>
      <vt:lpstr>PowerPoint Presentation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Tongue</dc:title>
  <dc:creator>hp</dc:creator>
  <cp:lastModifiedBy>Dr Minahil Haq</cp:lastModifiedBy>
  <cp:revision>114</cp:revision>
  <dcterms:created xsi:type="dcterms:W3CDTF">2006-08-16T00:00:00Z</dcterms:created>
  <dcterms:modified xsi:type="dcterms:W3CDTF">2025-03-22T06:08:39Z</dcterms:modified>
</cp:coreProperties>
</file>