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sldIdLst>
    <p:sldId id="294" r:id="rId5"/>
    <p:sldId id="290" r:id="rId6"/>
    <p:sldId id="257" r:id="rId7"/>
    <p:sldId id="274" r:id="rId8"/>
    <p:sldId id="258" r:id="rId9"/>
    <p:sldId id="259" r:id="rId10"/>
    <p:sldId id="260" r:id="rId11"/>
    <p:sldId id="289" r:id="rId12"/>
    <p:sldId id="261" r:id="rId13"/>
    <p:sldId id="288" r:id="rId14"/>
    <p:sldId id="265" r:id="rId15"/>
    <p:sldId id="293" r:id="rId16"/>
    <p:sldId id="280" r:id="rId17"/>
    <p:sldId id="275" r:id="rId18"/>
    <p:sldId id="277" r:id="rId19"/>
    <p:sldId id="279" r:id="rId20"/>
    <p:sldId id="281" r:id="rId21"/>
    <p:sldId id="282" r:id="rId22"/>
    <p:sldId id="266" r:id="rId23"/>
    <p:sldId id="267" r:id="rId24"/>
    <p:sldId id="268" r:id="rId25"/>
    <p:sldId id="291" r:id="rId26"/>
    <p:sldId id="297" r:id="rId27"/>
    <p:sldId id="298" r:id="rId28"/>
    <p:sldId id="299" r:id="rId29"/>
    <p:sldId id="292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29"/>
    <p:restoredTop sz="94643"/>
  </p:normalViewPr>
  <p:slideViewPr>
    <p:cSldViewPr snapToGrid="0" snapToObjects="1">
      <p:cViewPr varScale="1">
        <p:scale>
          <a:sx n="66" d="100"/>
          <a:sy n="66" d="100"/>
        </p:scale>
        <p:origin x="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56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38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77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47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698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17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492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59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76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81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20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74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C4B88-3C67-405B-9BAC-9E72A3DF6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1300" y="974725"/>
            <a:ext cx="7772400" cy="1676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dirty="0"/>
              <a:t>CVS &amp;Respiration MODULE</a:t>
            </a:r>
            <a:r>
              <a:rPr lang="en-GB" sz="3200" dirty="0"/>
              <a:t> _VII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Rheumatic fever</a:t>
            </a:r>
            <a:endParaRPr lang="en-US" altLang="en-US" sz="32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2448650" y="3576797"/>
            <a:ext cx="8496300" cy="20066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1600" b="1" dirty="0">
                <a:solidFill>
                  <a:srgbClr val="7F7F7F"/>
                </a:solidFill>
              </a:rPr>
              <a:t>Dr. </a:t>
            </a:r>
            <a:r>
              <a:rPr lang="en-US" altLang="en-US" sz="1600" b="1" dirty="0" err="1">
                <a:solidFill>
                  <a:srgbClr val="7F7F7F"/>
                </a:solidFill>
              </a:rPr>
              <a:t>Mudassira</a:t>
            </a:r>
            <a:r>
              <a:rPr lang="en-US" altLang="en-US" sz="1600" b="1" dirty="0">
                <a:solidFill>
                  <a:srgbClr val="7F7F7F"/>
                </a:solidFill>
              </a:rPr>
              <a:t> </a:t>
            </a:r>
            <a:r>
              <a:rPr lang="en-US" altLang="en-US" sz="1600" b="1" dirty="0" err="1">
                <a:solidFill>
                  <a:srgbClr val="7F7F7F"/>
                </a:solidFill>
              </a:rPr>
              <a:t>Zahid</a:t>
            </a:r>
            <a:endParaRPr lang="en-US" altLang="en-US" sz="1600" b="1" dirty="0">
              <a:solidFill>
                <a:srgbClr val="7F7F7F"/>
              </a:solidFill>
            </a:endParaRPr>
          </a:p>
          <a:p>
            <a:r>
              <a:rPr lang="en-US" altLang="en-US" sz="1600" b="1" dirty="0">
                <a:solidFill>
                  <a:srgbClr val="7F7F7F"/>
                </a:solidFill>
              </a:rPr>
              <a:t>Dr. Fatima-</a:t>
            </a:r>
            <a:r>
              <a:rPr lang="en-US" altLang="en-US" sz="1600" b="1" dirty="0" err="1">
                <a:solidFill>
                  <a:srgbClr val="7F7F7F"/>
                </a:solidFill>
              </a:rPr>
              <a:t>tuz</a:t>
            </a:r>
            <a:r>
              <a:rPr lang="en-US" altLang="en-US" sz="1600" b="1" dirty="0">
                <a:solidFill>
                  <a:srgbClr val="7F7F7F"/>
                </a:solidFill>
              </a:rPr>
              <a:t>-Zahra</a:t>
            </a:r>
          </a:p>
          <a:p>
            <a:r>
              <a:rPr lang="en-US" altLang="en-US" sz="1600" b="1" dirty="0">
                <a:solidFill>
                  <a:srgbClr val="7F7F7F"/>
                </a:solidFill>
              </a:rPr>
              <a:t>MBBS, M.Phil. (</a:t>
            </a:r>
            <a:r>
              <a:rPr lang="en-US" altLang="en-US" sz="1600" b="1" dirty="0" err="1">
                <a:solidFill>
                  <a:srgbClr val="7F7F7F"/>
                </a:solidFill>
              </a:rPr>
              <a:t>Chem</a:t>
            </a:r>
            <a:r>
              <a:rPr lang="en-US" altLang="en-US" sz="1600" b="1" dirty="0">
                <a:solidFill>
                  <a:srgbClr val="7F7F7F"/>
                </a:solidFill>
              </a:rPr>
              <a:t>), FCPS(</a:t>
            </a:r>
            <a:r>
              <a:rPr lang="en-US" altLang="en-US" sz="1600" b="1" dirty="0" err="1">
                <a:solidFill>
                  <a:srgbClr val="7F7F7F"/>
                </a:solidFill>
              </a:rPr>
              <a:t>Chem</a:t>
            </a:r>
            <a:r>
              <a:rPr lang="en-US" altLang="en-US" sz="1600" b="1" dirty="0">
                <a:solidFill>
                  <a:srgbClr val="7F7F7F"/>
                </a:solidFill>
              </a:rPr>
              <a:t>), CHPE</a:t>
            </a:r>
          </a:p>
          <a:p>
            <a:r>
              <a:rPr lang="en-US" altLang="en-US" sz="1600" b="1" dirty="0">
                <a:solidFill>
                  <a:srgbClr val="7F7F7F"/>
                </a:solidFill>
              </a:rPr>
              <a:t>Pathology Department, RMU </a:t>
            </a:r>
          </a:p>
          <a:p>
            <a:r>
              <a:rPr lang="en-US" altLang="en-US" sz="1600" b="1" dirty="0">
                <a:solidFill>
                  <a:srgbClr val="7F7F7F"/>
                </a:solidFill>
              </a:rPr>
              <a:t>Assistant Professor Pathology</a:t>
            </a:r>
          </a:p>
        </p:txBody>
      </p:sp>
      <p:pic>
        <p:nvPicPr>
          <p:cNvPr id="1126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6" t="3564" b="-32"/>
          <a:stretch>
            <a:fillRect/>
          </a:stretch>
        </p:blipFill>
        <p:spPr bwMode="auto">
          <a:xfrm>
            <a:off x="1955597" y="280035"/>
            <a:ext cx="964609" cy="1002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8044543" y="3807778"/>
            <a:ext cx="1828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LGIS</a:t>
            </a:r>
            <a:endParaRPr lang="en-US" altLang="en-US" sz="18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23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8094A-4B9F-9442-96BC-95AF92EAD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87017"/>
            <a:ext cx="9603275" cy="1366737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Modified Jones Criteria(for diagnosis)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DBBF8-64F9-FA4A-B344-B54C6A696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81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Minor criteria </a:t>
            </a:r>
          </a:p>
          <a:p>
            <a:pPr marL="0" indent="0">
              <a:buNone/>
            </a:pPr>
            <a:r>
              <a:rPr lang="en-US" dirty="0"/>
              <a:t>      Fever</a:t>
            </a:r>
          </a:p>
          <a:p>
            <a:pPr marL="0" indent="0">
              <a:buNone/>
            </a:pPr>
            <a:r>
              <a:rPr lang="en-US" dirty="0"/>
              <a:t>      Arthralgia (unless arthritis counted as major criterion) </a:t>
            </a:r>
          </a:p>
          <a:p>
            <a:pPr marL="0" indent="0">
              <a:buNone/>
            </a:pPr>
            <a:r>
              <a:rPr lang="en-US" dirty="0"/>
              <a:t>      Previous rheumatic fever </a:t>
            </a:r>
          </a:p>
          <a:p>
            <a:pPr marL="0" indent="0">
              <a:buNone/>
            </a:pPr>
            <a:r>
              <a:rPr lang="en-US" dirty="0"/>
              <a:t>      Raised ESR/C-reactive protein </a:t>
            </a:r>
          </a:p>
          <a:p>
            <a:pPr marL="0" indent="0">
              <a:buNone/>
            </a:pPr>
            <a:r>
              <a:rPr lang="en-US" dirty="0"/>
              <a:t>      Leukocytosis</a:t>
            </a:r>
          </a:p>
          <a:p>
            <a:pPr marL="0" indent="0">
              <a:buNone/>
            </a:pPr>
            <a:r>
              <a:rPr lang="en-US" dirty="0"/>
              <a:t>         [</a:t>
            </a:r>
            <a:r>
              <a:rPr lang="en-US" b="1" dirty="0"/>
              <a:t>Diagnostic: if 2 or more major criteria or 1 major and 2 or more minor criteria; along with evidence of current streptococcal infection</a:t>
            </a:r>
            <a:r>
              <a:rPr lang="en-US" dirty="0"/>
              <a:t>]</a:t>
            </a:r>
          </a:p>
        </p:txBody>
      </p:sp>
      <p:sp>
        <p:nvSpPr>
          <p:cNvPr id="4" name="Rectangle 3"/>
          <p:cNvSpPr/>
          <p:nvPr/>
        </p:nvSpPr>
        <p:spPr>
          <a:xfrm>
            <a:off x="484648" y="97807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99050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3D546-9BD6-E345-90BC-2984E0BAA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RHEUMATIC FEVER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038D7-7F21-794F-B529-998F18A29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E3FF01-53A9-AB47-B9E7-225738DCA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9590" y="2890387"/>
            <a:ext cx="2586990" cy="18773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56C7AB-4CBD-8C4D-9B95-32A6E02C4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216" y="2890387"/>
            <a:ext cx="2540000" cy="194196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84648" y="97807"/>
            <a:ext cx="992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Verticle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68971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7C852-817F-F446-8D50-1735FB75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S. PYOGENES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F31F0-707D-D448-B926-D6D77FD0A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Pyogenic diseases</a:t>
            </a:r>
          </a:p>
          <a:p>
            <a:r>
              <a:rPr lang="en-US" dirty="0"/>
              <a:t>Toxigenic diseases , toxic shock syndrome, scarlet fever</a:t>
            </a:r>
          </a:p>
          <a:p>
            <a:r>
              <a:rPr lang="en-US" dirty="0"/>
              <a:t>Immunologic diseases- Rheumatic fever, acute glomerulonephritis</a:t>
            </a:r>
          </a:p>
        </p:txBody>
      </p:sp>
      <p:sp>
        <p:nvSpPr>
          <p:cNvPr id="4" name="Rectangle 3"/>
          <p:cNvSpPr/>
          <p:nvPr/>
        </p:nvSpPr>
        <p:spPr>
          <a:xfrm>
            <a:off x="484648" y="97807"/>
            <a:ext cx="1050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Verticle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4445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1E561-D0C4-814E-B60F-C48EEE944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STREPTOCOCCUs PYOGENES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84CEE-3E26-8449-9CCF-E00F1524D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Gram Positive spherical bacteria- form pairs </a:t>
            </a:r>
          </a:p>
          <a:p>
            <a:pPr marL="0" indent="0">
              <a:buNone/>
            </a:pPr>
            <a:r>
              <a:rPr lang="en-US" sz="2400" dirty="0"/>
              <a:t>or chains.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Members of normal human flora</a:t>
            </a:r>
          </a:p>
          <a:p>
            <a:endParaRPr lang="en-US" sz="2400" dirty="0"/>
          </a:p>
          <a:p>
            <a:r>
              <a:rPr lang="en-US" sz="2400" dirty="0"/>
              <a:t>Associated with important human diseases</a:t>
            </a:r>
          </a:p>
        </p:txBody>
      </p:sp>
      <p:pic>
        <p:nvPicPr>
          <p:cNvPr id="4" name="Picture 3" descr="streptococcus_pneumonia2.jpg">
            <a:extLst>
              <a:ext uri="{FF2B5EF4-FFF2-40B4-BE49-F238E27FC236}">
                <a16:creationId xmlns:a16="http://schemas.microsoft.com/office/drawing/2014/main" id="{3B5A7F2F-901C-1C44-81F1-32C36EDF45E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18442" y="4192349"/>
            <a:ext cx="1864471" cy="1592569"/>
          </a:xfrm>
          <a:prstGeom prst="rect">
            <a:avLst/>
          </a:prstGeom>
        </p:spPr>
      </p:pic>
      <p:pic>
        <p:nvPicPr>
          <p:cNvPr id="5" name="Picture 4" descr="s-pneumoniae.jpg">
            <a:extLst>
              <a:ext uri="{FF2B5EF4-FFF2-40B4-BE49-F238E27FC236}">
                <a16:creationId xmlns:a16="http://schemas.microsoft.com/office/drawing/2014/main" id="{778CD694-67B0-3F40-921B-9E8F5A93F70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92384" y="1853754"/>
            <a:ext cx="2581633" cy="222307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1335" y="167305"/>
            <a:ext cx="992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Verticle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2825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4F196-9188-A84B-8E5D-2FF4BABE5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49087"/>
            <a:ext cx="9603275" cy="1704667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CLASSIFICATION OF STREPTOCOCCI-</a:t>
            </a:r>
            <a:br>
              <a:rPr lang="en-US" sz="4000" dirty="0">
                <a:solidFill>
                  <a:srgbClr val="C00000"/>
                </a:solidFill>
              </a:rPr>
            </a:br>
            <a:r>
              <a:rPr lang="en-US" sz="4000" dirty="0">
                <a:solidFill>
                  <a:srgbClr val="C00000"/>
                </a:solidFill>
              </a:rPr>
              <a:t>HEMOLYSIS</a:t>
            </a:r>
            <a:br>
              <a:rPr lang="en-US" sz="4000" dirty="0">
                <a:solidFill>
                  <a:srgbClr val="C00000"/>
                </a:solidFill>
              </a:rPr>
            </a:b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9C847-E9B3-674C-92AA-B9119E3ED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a hemolysis.jpg">
            <a:extLst>
              <a:ext uri="{FF2B5EF4-FFF2-40B4-BE49-F238E27FC236}">
                <a16:creationId xmlns:a16="http://schemas.microsoft.com/office/drawing/2014/main" id="{A7B893CA-EB55-F442-957B-ECBC4A25A48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5152" y="2857500"/>
            <a:ext cx="2438400" cy="1981200"/>
          </a:xfrm>
          <a:prstGeom prst="rect">
            <a:avLst/>
          </a:prstGeom>
        </p:spPr>
      </p:pic>
      <p:pic>
        <p:nvPicPr>
          <p:cNvPr id="5" name="Picture 4" descr="Betahemolysis.jpeg">
            <a:extLst>
              <a:ext uri="{FF2B5EF4-FFF2-40B4-BE49-F238E27FC236}">
                <a16:creationId xmlns:a16="http://schemas.microsoft.com/office/drawing/2014/main" id="{7080B72F-167A-634E-9663-6D261ED1499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95916" y="2895600"/>
            <a:ext cx="2514600" cy="1981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84648" y="97807"/>
            <a:ext cx="1050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Verticle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57520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7D954-B68D-314D-BF25-B014F4363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solidFill>
                  <a:srgbClr val="C00000"/>
                </a:solidFill>
              </a:rPr>
              <a:t>CLASSIFICATION OF STREPTOCOCCI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CF587-80D9-CA45-B1D7-160D3AC04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Group-specific carbohydrate(Lancefield grouping)</a:t>
            </a:r>
          </a:p>
          <a:p>
            <a:pPr>
              <a:buFontTx/>
              <a:buChar char="-"/>
            </a:pPr>
            <a:r>
              <a:rPr lang="en-US" dirty="0"/>
              <a:t>A-U</a:t>
            </a:r>
            <a:r>
              <a:rPr lang="en-US" i="1" dirty="0"/>
              <a:t>.</a:t>
            </a:r>
          </a:p>
          <a:p>
            <a:pPr>
              <a:buFontTx/>
              <a:buChar char="-"/>
            </a:pPr>
            <a:r>
              <a:rPr lang="en-US" dirty="0"/>
              <a:t>Human pathogens- A, B, C, D, F and G.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Gp</a:t>
            </a:r>
            <a:r>
              <a:rPr lang="en-US" dirty="0"/>
              <a:t> A -</a:t>
            </a:r>
            <a:r>
              <a:rPr lang="en-US" i="1" dirty="0" err="1"/>
              <a:t>S.pyogenes</a:t>
            </a:r>
            <a:r>
              <a:rPr lang="en-US" i="1" dirty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Gp</a:t>
            </a:r>
            <a:r>
              <a:rPr lang="en-US" dirty="0"/>
              <a:t> B- </a:t>
            </a:r>
            <a:r>
              <a:rPr lang="en-US" i="1" dirty="0"/>
              <a:t>S. agalactiae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Gp</a:t>
            </a:r>
            <a:r>
              <a:rPr lang="en-US" dirty="0"/>
              <a:t> D- </a:t>
            </a:r>
            <a:r>
              <a:rPr lang="en-US" i="1" dirty="0"/>
              <a:t>Enterococcus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4648" y="97807"/>
            <a:ext cx="1050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Verticle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5578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11C8D-38F4-8144-9D83-5607E06DD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Virulence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3857C-5217-0147-B290-DDA98BFBF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Capsule.</a:t>
            </a:r>
          </a:p>
          <a:p>
            <a:r>
              <a:rPr lang="en-US" dirty="0"/>
              <a:t>M protein- major  virulence factor, promotes adherence, antiphagocytic, anticomplement.</a:t>
            </a:r>
          </a:p>
          <a:p>
            <a:r>
              <a:rPr lang="en-US" dirty="0"/>
              <a:t>C- carbohydrates- protect against lysozyme.</a:t>
            </a:r>
          </a:p>
          <a:p>
            <a:r>
              <a:rPr lang="en-US" dirty="0"/>
              <a:t>Fimbriae- adherence.</a:t>
            </a:r>
          </a:p>
          <a:p>
            <a:r>
              <a:rPr lang="en-US" dirty="0"/>
              <a:t>Hyaluronic acid capsule- provokes no immune response.</a:t>
            </a:r>
          </a:p>
          <a:p>
            <a:r>
              <a:rPr lang="en-US" dirty="0"/>
              <a:t>C5a protease hinders complement and neutrophil response.</a:t>
            </a:r>
          </a:p>
          <a:p>
            <a:r>
              <a:rPr lang="en-US" dirty="0"/>
              <a:t>Exoenzymes- Streptokinase, </a:t>
            </a:r>
            <a:r>
              <a:rPr lang="en-US" dirty="0" err="1"/>
              <a:t>streptodornase</a:t>
            </a:r>
            <a:r>
              <a:rPr lang="en-US" dirty="0"/>
              <a:t>, hyaluronidase.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4648" y="97807"/>
            <a:ext cx="1050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4236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AD433-79A3-0744-9435-FDED1A00D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29209"/>
            <a:ext cx="9603275" cy="1724545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Infections caused by S. pyogenes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807E0-36E6-B64C-ADC4-96D6F4B32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78689"/>
          </a:xfrm>
        </p:spPr>
        <p:txBody>
          <a:bodyPr>
            <a:noAutofit/>
          </a:bodyPr>
          <a:lstStyle/>
          <a:p>
            <a:r>
              <a:rPr lang="en-US" b="1" dirty="0"/>
              <a:t>Superficia</a:t>
            </a:r>
            <a:r>
              <a:rPr lang="en-US" dirty="0"/>
              <a:t>l</a:t>
            </a:r>
          </a:p>
          <a:p>
            <a:pPr>
              <a:buNone/>
            </a:pPr>
            <a:r>
              <a:rPr lang="en-US" dirty="0"/>
              <a:t>      -Pharyngitis, skin and soft tissue </a:t>
            </a:r>
            <a:r>
              <a:rPr lang="en-US" dirty="0" err="1"/>
              <a:t>inf</a:t>
            </a:r>
            <a:r>
              <a:rPr lang="en-US" dirty="0"/>
              <a:t>.,erysipelas, impetigo, vaginitis, post partum infections, stomatitis.</a:t>
            </a:r>
          </a:p>
          <a:p>
            <a:r>
              <a:rPr lang="en-US" b="1" dirty="0"/>
              <a:t>Deep </a:t>
            </a:r>
          </a:p>
          <a:p>
            <a:pPr>
              <a:buNone/>
            </a:pPr>
            <a:r>
              <a:rPr lang="en-US" dirty="0"/>
              <a:t>   -Cellulitis, myositis, deep soft tissue inf., puerperal sepsis, pericarditis, meningitis, pneumonia.</a:t>
            </a:r>
          </a:p>
          <a:p>
            <a:r>
              <a:rPr lang="en-US" b="1" dirty="0"/>
              <a:t>Toxin</a:t>
            </a:r>
            <a:r>
              <a:rPr lang="en-US" dirty="0"/>
              <a:t> mediated</a:t>
            </a:r>
          </a:p>
          <a:p>
            <a:pPr>
              <a:buNone/>
            </a:pPr>
            <a:r>
              <a:rPr lang="en-US" dirty="0"/>
              <a:t>   -Scarlet fever, toxic shock syndrome</a:t>
            </a:r>
          </a:p>
          <a:p>
            <a:r>
              <a:rPr lang="en-US" b="1" dirty="0"/>
              <a:t>Immunologically mediated</a:t>
            </a:r>
            <a:r>
              <a:rPr lang="en-US" dirty="0"/>
              <a:t>- </a:t>
            </a:r>
            <a:r>
              <a:rPr lang="en-US" dirty="0" err="1"/>
              <a:t>Glomeruloneph</a:t>
            </a:r>
            <a:r>
              <a:rPr lang="en-US" dirty="0"/>
              <a:t>., Rheumatic fever</a:t>
            </a:r>
          </a:p>
          <a:p>
            <a:pPr>
              <a:buNone/>
            </a:pPr>
            <a:r>
              <a:rPr lang="en-US" dirty="0"/>
              <a:t>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484648" y="97807"/>
            <a:ext cx="1050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933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D5989-A6DF-A344-BC68-C231B9DD4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99321-19C2-AC45-B834-AC0A6AC05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Specimens- throat swab, pus, blood.</a:t>
            </a:r>
          </a:p>
          <a:p>
            <a:r>
              <a:rPr lang="en-US" dirty="0"/>
              <a:t>Microscopy.</a:t>
            </a:r>
          </a:p>
          <a:p>
            <a:r>
              <a:rPr lang="en-US" dirty="0"/>
              <a:t>Culture- bacitracin disc.</a:t>
            </a:r>
          </a:p>
          <a:p>
            <a:r>
              <a:rPr lang="en-US" dirty="0"/>
              <a:t>Catalase negative.</a:t>
            </a:r>
          </a:p>
          <a:p>
            <a:r>
              <a:rPr lang="en-US" dirty="0"/>
              <a:t>Antigen detection.</a:t>
            </a:r>
          </a:p>
          <a:p>
            <a:r>
              <a:rPr lang="en-US" dirty="0"/>
              <a:t>Antibody detection</a:t>
            </a:r>
          </a:p>
          <a:p>
            <a:pPr>
              <a:buNone/>
            </a:pPr>
            <a:r>
              <a:rPr lang="en-US" dirty="0"/>
              <a:t>   -ASO titer- for throat infection.</a:t>
            </a:r>
          </a:p>
          <a:p>
            <a:pPr>
              <a:buNone/>
            </a:pPr>
            <a:r>
              <a:rPr lang="en-US" dirty="0"/>
              <a:t>   -anti </a:t>
            </a:r>
            <a:r>
              <a:rPr lang="en-US" dirty="0" err="1"/>
              <a:t>DNAase</a:t>
            </a:r>
            <a:r>
              <a:rPr lang="en-US" dirty="0"/>
              <a:t>, </a:t>
            </a:r>
            <a:r>
              <a:rPr lang="en-US" dirty="0" err="1"/>
              <a:t>antihyaluronidase</a:t>
            </a:r>
            <a:r>
              <a:rPr lang="en-US" dirty="0"/>
              <a:t>- for skin infections.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4648" y="97807"/>
            <a:ext cx="1050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57681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1EAB6-2EF3-9642-B504-C5A53E4B9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Treatment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0B2BD-A144-8147-AD6F-134FC695F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0911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 Bed rest 2-6 weeks(till inflammation subsided) </a:t>
            </a:r>
          </a:p>
          <a:p>
            <a:r>
              <a:rPr lang="en-US" dirty="0"/>
              <a:t> Supportive therapy- treatment of heart failure </a:t>
            </a:r>
          </a:p>
          <a:p>
            <a:r>
              <a:rPr lang="en-US" dirty="0"/>
              <a:t>Eradication of organism anti-streptococcal therapy- Benzathine penicillin(long acting) 1.2 million units once(IM injection) or oral penicillin 10 days, if allergic to penicillin erythromycin 10 days</a:t>
            </a:r>
          </a:p>
          <a:p>
            <a:r>
              <a:rPr lang="en-US" dirty="0"/>
              <a:t> Anti-inflammatory agents- </a:t>
            </a:r>
          </a:p>
          <a:p>
            <a:pPr marL="0" indent="0">
              <a:buNone/>
            </a:pPr>
            <a:r>
              <a:rPr lang="en-US" dirty="0"/>
              <a:t>   a. for Polyarthritis &amp; mild </a:t>
            </a:r>
            <a:r>
              <a:rPr lang="en-US" dirty="0" err="1"/>
              <a:t>carditis</a:t>
            </a:r>
            <a:r>
              <a:rPr lang="en-US" dirty="0"/>
              <a:t>; anti-inflammatory therapy with salicylates: Aspirin 100 mg/kg per day for arthritis and in the absence of </a:t>
            </a:r>
            <a:r>
              <a:rPr lang="en-US" dirty="0" err="1"/>
              <a:t>carditis</a:t>
            </a:r>
            <a:r>
              <a:rPr lang="en-US" dirty="0"/>
              <a:t>- for 4-6 weeks to be tapered off  </a:t>
            </a:r>
          </a:p>
          <a:p>
            <a:pPr marL="0" indent="0">
              <a:buNone/>
            </a:pPr>
            <a:r>
              <a:rPr lang="en-US" dirty="0"/>
              <a:t>  b. For severe </a:t>
            </a:r>
            <a:r>
              <a:rPr lang="en-US" dirty="0" err="1"/>
              <a:t>carditis</a:t>
            </a:r>
            <a:r>
              <a:rPr lang="en-US" dirty="0"/>
              <a:t> with cardiomegaly: Corticosteroid 1-2 mg/kg per day – for 4-6 </a:t>
            </a:r>
            <a:r>
              <a:rPr lang="en-US" dirty="0" err="1"/>
              <a:t>wks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4647" y="97807"/>
            <a:ext cx="4334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Horizontal Pharmacology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8531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B3C3-33B6-F745-B4FD-D1213CA2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E1CF4-B8DA-D24F-9E98-B91D3BCCB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 the end of the lecture the students should be able to:</a:t>
            </a:r>
          </a:p>
          <a:p>
            <a:pPr marL="457200" indent="-457200">
              <a:buAutoNum type="arabicPeriod"/>
            </a:pPr>
            <a:r>
              <a:rPr lang="en-US" dirty="0"/>
              <a:t>Describe the etiology and pathogenesis of rheumatic fever.</a:t>
            </a:r>
          </a:p>
          <a:p>
            <a:pPr marL="457200" indent="-457200">
              <a:buAutoNum type="arabicPeriod"/>
            </a:pPr>
            <a:r>
              <a:rPr lang="en-US" dirty="0"/>
              <a:t>Summarize the presenting features of the disease.</a:t>
            </a:r>
          </a:p>
          <a:p>
            <a:pPr marL="457200" indent="-457200">
              <a:buAutoNum type="arabicPeriod"/>
            </a:pPr>
            <a:r>
              <a:rPr lang="en-US" dirty="0"/>
              <a:t>Enlist various tests which may be done for the diagnosis of the disease.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441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40671-F6CF-7D4D-8883-7B3A1083D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Source Sans Pro"/>
              </a:rPr>
              <a:t>Prevention 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109E9-7359-5648-8C3D-47C5827A6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28192"/>
            <a:ext cx="9603275" cy="4164496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70C0"/>
                </a:solidFill>
                <a:latin typeface="Source Sans Pro"/>
              </a:rPr>
              <a:t>Secondary prevention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accent4"/>
                </a:solidFill>
              </a:rPr>
              <a:t>Prevention of recurrent attacks </a:t>
            </a:r>
          </a:p>
          <a:p>
            <a:r>
              <a:rPr lang="en-US" dirty="0"/>
              <a:t> Benzathine penicillin G 1.2 million units IM every 4 weeks </a:t>
            </a:r>
          </a:p>
          <a:p>
            <a:pPr marL="0" indent="0">
              <a:buNone/>
            </a:pPr>
            <a:r>
              <a:rPr lang="en-US" dirty="0"/>
              <a:t>    Or Penicillin V 250 mg twice daily orally </a:t>
            </a:r>
          </a:p>
          <a:p>
            <a:pPr marL="0" indent="0">
              <a:buNone/>
            </a:pPr>
            <a:r>
              <a:rPr lang="en-US" dirty="0"/>
              <a:t>• If allergic– Erythromycin 250 mg twice daily orally 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sz="2200" dirty="0">
                <a:solidFill>
                  <a:schemeClr val="accent4"/>
                </a:solidFill>
              </a:rPr>
              <a:t>Duration of secondary rheumatic fever prophylaxis </a:t>
            </a:r>
          </a:p>
          <a:p>
            <a:pPr marL="0" indent="0">
              <a:buNone/>
            </a:pPr>
            <a:r>
              <a:rPr lang="en-US" dirty="0"/>
              <a:t>• Rheumatic fever + </a:t>
            </a:r>
            <a:r>
              <a:rPr lang="en-US" dirty="0" err="1"/>
              <a:t>carditis</a:t>
            </a:r>
            <a:r>
              <a:rPr lang="en-US" dirty="0"/>
              <a:t> - life long. </a:t>
            </a:r>
          </a:p>
          <a:p>
            <a:pPr marL="0" indent="0">
              <a:buNone/>
            </a:pPr>
            <a:r>
              <a:rPr lang="en-US" dirty="0"/>
              <a:t>• Rheumatic fever without </a:t>
            </a:r>
            <a:r>
              <a:rPr lang="en-US" dirty="0" err="1"/>
              <a:t>carditis</a:t>
            </a:r>
            <a:r>
              <a:rPr lang="en-US" dirty="0"/>
              <a:t>- 5 years or until 21 years whichever is longer. </a:t>
            </a:r>
          </a:p>
          <a:p>
            <a:pPr marL="0" indent="0">
              <a:buNone/>
            </a:pPr>
            <a:r>
              <a:rPr lang="en-US" dirty="0"/>
              <a:t>• (Continuous prophylaxis is important since patient may have asymptomatic GAS infection)</a:t>
            </a:r>
          </a:p>
        </p:txBody>
      </p:sp>
      <p:sp>
        <p:nvSpPr>
          <p:cNvPr id="4" name="Rectangle 3"/>
          <p:cNvSpPr/>
          <p:nvPr/>
        </p:nvSpPr>
        <p:spPr>
          <a:xfrm>
            <a:off x="260546" y="36677"/>
            <a:ext cx="2512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Community Medicine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02536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CB644-6191-EE43-9AA7-2EFFBD63C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Prognosis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CC96B-6751-2944-9E92-638CC5D8E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020272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2400" dirty="0"/>
              <a:t>R.F. may cause permanent damage to the heart.</a:t>
            </a:r>
          </a:p>
          <a:p>
            <a:r>
              <a:rPr lang="en-US" sz="2400" dirty="0"/>
              <a:t>The prognosis of acute rheumatic fever depends on the degree of permanent cardiac damage. </a:t>
            </a:r>
          </a:p>
          <a:p>
            <a:r>
              <a:rPr lang="en-US" sz="2400" dirty="0"/>
              <a:t> Cardiac involvement may resolve completely, especially if it is the first episode and the prophylactic regimen is followed. </a:t>
            </a:r>
          </a:p>
          <a:p>
            <a:r>
              <a:rPr lang="en-US" sz="2400" dirty="0"/>
              <a:t> The severity of cardiac involvement worsens with each recurrence of rheumatic fever.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173461" y="0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57127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DA0C6-9378-3D48-8BA0-1D312249F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E2B44-CF96-304F-9AFC-E575F5808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Rheumatic fever is an immunologically mediated inflammatory disorder, which occurs as a sequel to group A streptococcal pharyngeal infection.</a:t>
            </a:r>
          </a:p>
          <a:p>
            <a:pPr marL="0" indent="0">
              <a:buNone/>
            </a:pPr>
            <a:r>
              <a:rPr lang="en-US" dirty="0"/>
              <a:t>• Multisystem disease affecting the heart, joints, brain, cutaneous and subcutaneous tissues    </a:t>
            </a:r>
          </a:p>
          <a:p>
            <a:pPr marL="0" indent="0">
              <a:buNone/>
            </a:pPr>
            <a:r>
              <a:rPr lang="en-US" dirty="0"/>
              <a:t> • Acute rheumatic fever remains an important preventable cause of cardiac disease.</a:t>
            </a:r>
          </a:p>
          <a:p>
            <a:pPr marL="0" indent="0">
              <a:buNone/>
            </a:pPr>
            <a:r>
              <a:rPr lang="en-US" dirty="0"/>
              <a:t> • It is most common in children 6 to 15 years old. </a:t>
            </a:r>
          </a:p>
          <a:p>
            <a:r>
              <a:rPr lang="en-US" dirty="0"/>
              <a:t>Cardiac involvement may resolve completely, especially if it is the first episode and the prophylactic regimen is followed.</a:t>
            </a:r>
          </a:p>
        </p:txBody>
      </p:sp>
    </p:spTree>
    <p:extLst>
      <p:ext uri="{BB962C8B-B14F-4D97-AF65-F5344CB8AC3E}">
        <p14:creationId xmlns:p14="http://schemas.microsoft.com/office/powerpoint/2010/main" val="1971216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2100" y="1843773"/>
            <a:ext cx="6535062" cy="16671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41162" y="3811471"/>
            <a:ext cx="83043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Fira Sans"/>
              </a:rPr>
              <a:t>Recent modifications to the Jones Criteria include echocardiographic diagnosis of </a:t>
            </a:r>
            <a:r>
              <a:rPr lang="en-US" dirty="0" err="1">
                <a:solidFill>
                  <a:srgbClr val="333333"/>
                </a:solidFill>
                <a:latin typeface="Fira Sans"/>
              </a:rPr>
              <a:t>carditis</a:t>
            </a:r>
            <a:r>
              <a:rPr lang="en-US" dirty="0">
                <a:solidFill>
                  <a:srgbClr val="333333"/>
                </a:solidFill>
                <a:latin typeface="Fira Sans"/>
              </a:rPr>
              <a:t> and different criteria based on underlying population risk,</a:t>
            </a:r>
            <a:r>
              <a:rPr lang="en-US" baseline="30000" dirty="0">
                <a:solidFill>
                  <a:srgbClr val="005B92"/>
                </a:solidFill>
                <a:latin typeface="Fira Sans"/>
              </a:rPr>
              <a:t>4</a:t>
            </a:r>
            <a:r>
              <a:rPr lang="en-US" dirty="0">
                <a:solidFill>
                  <a:srgbClr val="333333"/>
                </a:solidFill>
                <a:latin typeface="Fira Sans"/>
              </a:rPr>
              <a:t> but there have been no other substantive recent changes to diagnostic approach. I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33118" y="0"/>
            <a:ext cx="1568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Longitudinal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653367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Informed Consent: Patients, especially minors, should be informed about diagnostic tests and possible implications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Non-Maleficence</a:t>
            </a:r>
            <a:r>
              <a:rPr lang="en-US" dirty="0"/>
              <a:t>: Avoid unnecessary tests or misdiagnosis that may lead to undue anxiety or harm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Beneficence</a:t>
            </a:r>
            <a:r>
              <a:rPr lang="en-US" dirty="0"/>
              <a:t>: Early and accurate diagnosis ensures timely treatment, preventing complications like rheumatic heart disease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Justice</a:t>
            </a:r>
            <a:r>
              <a:rPr lang="en-US" dirty="0"/>
              <a:t>: Equitable access to diagnostic tools and treatment, regardless of socioeconomic status, is essential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Autonomy</a:t>
            </a:r>
            <a:r>
              <a:rPr lang="en-US" dirty="0"/>
              <a:t>: Patients and guardians should be involved in decision-making regarding investigations and treatment plans.</a:t>
            </a:r>
          </a:p>
        </p:txBody>
      </p:sp>
      <p:sp>
        <p:nvSpPr>
          <p:cNvPr id="5" name="Rectangle 4"/>
          <p:cNvSpPr/>
          <p:nvPr/>
        </p:nvSpPr>
        <p:spPr>
          <a:xfrm>
            <a:off x="333118" y="0"/>
            <a:ext cx="1568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Longitudinal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58827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A </a:t>
            </a:r>
            <a:r>
              <a:rPr lang="en-US" smtClean="0"/>
              <a:t>12-year- </a:t>
            </a:r>
            <a:r>
              <a:rPr lang="en-US" dirty="0"/>
              <a:t>boy presents with fever, joint pain, and shortness of breath. His mother reports that he had a sore throat three weeks ago that resolved without treatment. On examination, he has a temperature of 38.5°C (101.3°F), a new </a:t>
            </a:r>
            <a:r>
              <a:rPr lang="en-US" dirty="0" err="1"/>
              <a:t>holosystolic</a:t>
            </a:r>
            <a:r>
              <a:rPr lang="en-US" dirty="0"/>
              <a:t> murmur at the apex, and swelling with tenderness in his knees and elbows. Laboratory tests show elevated ESR and CRP. An echocardiogram reveals mitral regurgitation.</a:t>
            </a:r>
          </a:p>
          <a:p>
            <a:r>
              <a:rPr lang="en-US" dirty="0"/>
              <a:t>Which of the following is the most likely diagnosis?</a:t>
            </a:r>
          </a:p>
          <a:p>
            <a:r>
              <a:rPr lang="en-US" b="1" dirty="0"/>
              <a:t>A)</a:t>
            </a:r>
            <a:r>
              <a:rPr lang="en-US" dirty="0"/>
              <a:t> Reactive arthritis</a:t>
            </a:r>
            <a:br>
              <a:rPr lang="en-US" dirty="0"/>
            </a:br>
            <a:r>
              <a:rPr lang="en-US" b="1" dirty="0"/>
              <a:t>B)</a:t>
            </a:r>
            <a:r>
              <a:rPr lang="en-US" dirty="0"/>
              <a:t> Infective endocarditis</a:t>
            </a:r>
            <a:br>
              <a:rPr lang="en-US" dirty="0"/>
            </a:br>
            <a:r>
              <a:rPr lang="en-US" b="1" dirty="0"/>
              <a:t>C)</a:t>
            </a:r>
            <a:r>
              <a:rPr lang="en-US" dirty="0"/>
              <a:t> Juvenile idiopathic arthritis</a:t>
            </a:r>
            <a:br>
              <a:rPr lang="en-US" dirty="0"/>
            </a:br>
            <a:r>
              <a:rPr lang="en-US" b="1" dirty="0"/>
              <a:t>D)</a:t>
            </a:r>
            <a:r>
              <a:rPr lang="en-US" dirty="0"/>
              <a:t> Acute rheumatic fever</a:t>
            </a:r>
            <a:br>
              <a:rPr lang="en-US" dirty="0"/>
            </a:br>
            <a:r>
              <a:rPr lang="en-US" b="1" dirty="0"/>
              <a:t>E)</a:t>
            </a:r>
            <a:r>
              <a:rPr lang="en-US" dirty="0"/>
              <a:t> Viral myocarditis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515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32D5151-86B4-6742-9E60-F77510B4DAC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104571" y="584881"/>
            <a:ext cx="6423025" cy="4681537"/>
          </a:xfrm>
        </p:spPr>
      </p:pic>
      <p:sp>
        <p:nvSpPr>
          <p:cNvPr id="3" name="Rectangle 2"/>
          <p:cNvSpPr/>
          <p:nvPr/>
        </p:nvSpPr>
        <p:spPr>
          <a:xfrm>
            <a:off x="333118" y="0"/>
            <a:ext cx="1568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Longitudinal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96796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B3CD2-34E8-FB4F-A751-C9F776841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ETIOLOGY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A6CAF-C9E0-034D-9BC7-FAD3B2F91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• </a:t>
            </a:r>
            <a:r>
              <a:rPr lang="en-US" sz="2400" dirty="0"/>
              <a:t>Rheumatic fever is an immunologically mediated inflammatory disorder, which occurs as a sequel to group A streptococcal pharyngeal infection.</a:t>
            </a:r>
          </a:p>
          <a:p>
            <a:pPr marL="0" indent="0">
              <a:buNone/>
            </a:pPr>
            <a:r>
              <a:rPr lang="en-US" sz="2400" dirty="0"/>
              <a:t>• Multisystem disease affecting the heart, joints, brain, cutaneous and subcutaneous tissues    </a:t>
            </a:r>
          </a:p>
          <a:p>
            <a:pPr marL="0" indent="0">
              <a:buNone/>
            </a:pPr>
            <a:r>
              <a:rPr lang="en-US" sz="2400" dirty="0"/>
              <a:t> • acute rheumatic fever remains an important preventable cause of cardiac disease.</a:t>
            </a:r>
          </a:p>
          <a:p>
            <a:pPr marL="0" indent="0">
              <a:buNone/>
            </a:pPr>
            <a:r>
              <a:rPr lang="en-US" sz="2400" dirty="0"/>
              <a:t> • It is most common in children 6 to 15 years old. </a:t>
            </a:r>
          </a:p>
          <a:p>
            <a:pPr marL="0" indent="0">
              <a:buNone/>
            </a:pPr>
            <a:r>
              <a:rPr lang="en-US" sz="2400" dirty="0"/>
              <a:t> • A family history of rheumatic fever and lower socioeconomic status are additional factors.</a:t>
            </a:r>
          </a:p>
        </p:txBody>
      </p:sp>
    </p:spTree>
    <p:extLst>
      <p:ext uri="{BB962C8B-B14F-4D97-AF65-F5344CB8AC3E}">
        <p14:creationId xmlns:p14="http://schemas.microsoft.com/office/powerpoint/2010/main" val="7445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094A1-1164-3C41-ACF7-BA399A2AD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pharyngitis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3E0E9-6A6B-B146-ADA9-99AD666DC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7D5E6F4-8368-8842-93D1-746232B67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0320" y="2159888"/>
            <a:ext cx="50292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1359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95B88-46C1-4E44-AA62-D2BBC24B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28601"/>
            <a:ext cx="9603275" cy="1625154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Rheumatic fever-pathogenesis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F0939-D158-144F-8A8E-0DBF727CD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There is no direct invasion to the tissue by the microorganism but its an autoimmune disease that involves Ag-Ab interaction.</a:t>
            </a:r>
          </a:p>
          <a:p>
            <a:r>
              <a:rPr lang="en-US" sz="2400" dirty="0"/>
              <a:t>  It is due to an immunologic reaction that is a delayed sequela of group A beta hemolytic streptococcal infections of the pharynx. </a:t>
            </a:r>
          </a:p>
          <a:p>
            <a:r>
              <a:rPr lang="en-US" sz="2400" dirty="0"/>
              <a:t>It must be pharyngeal infection not skin infection.</a:t>
            </a:r>
          </a:p>
        </p:txBody>
      </p:sp>
    </p:spTree>
    <p:extLst>
      <p:ext uri="{BB962C8B-B14F-4D97-AF65-F5344CB8AC3E}">
        <p14:creationId xmlns:p14="http://schemas.microsoft.com/office/powerpoint/2010/main" val="3723666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AA900-2BBF-F140-A71B-0CA9057EC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0"/>
            <a:ext cx="9603275" cy="1943206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Group A streptococcal(GAS) pharyngeal infection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5EC23-747D-C64B-BB4D-7E4D17339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06002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Body produce antibodies against streptococci </a:t>
            </a:r>
          </a:p>
          <a:p>
            <a:r>
              <a:rPr lang="en-US" sz="2400" dirty="0"/>
              <a:t> These antibodies cross react with human tissues because of the antigenic similarity between streptococcal components and human connective tissues (molecular mimicry)[there is certain amino acid sequence that is similar between GAS and human tissue]-</a:t>
            </a:r>
          </a:p>
          <a:p>
            <a:r>
              <a:rPr lang="en-US" sz="2400" dirty="0"/>
              <a:t>  Immunologically mediated inflammation &amp; damage (autoimmune) to human tissues which have antigenic similarity with streptococcal components- like heart, joint, brain connective tissues</a:t>
            </a:r>
            <a:r>
              <a:rPr lang="en-US" dirty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72877" y="167305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verticle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96412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29565-8DA1-8448-A857-A6956126E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Clinical </a:t>
            </a:r>
            <a:r>
              <a:rPr lang="en-US" sz="5400" dirty="0" smtClean="0">
                <a:solidFill>
                  <a:srgbClr val="C00000"/>
                </a:solidFill>
              </a:rPr>
              <a:t>Features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3D7FD-0351-2E43-996B-DF7B67124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45673"/>
            <a:ext cx="9603275" cy="4312227"/>
          </a:xfrm>
        </p:spPr>
        <p:txBody>
          <a:bodyPr>
            <a:noAutofit/>
          </a:bodyPr>
          <a:lstStyle/>
          <a:p>
            <a:r>
              <a:rPr lang="en-US" dirty="0"/>
              <a:t>Presents suddenly with </a:t>
            </a:r>
            <a:r>
              <a:rPr lang="en-US" b="1" dirty="0"/>
              <a:t>fever, joint pain and malaise </a:t>
            </a:r>
          </a:p>
          <a:p>
            <a:r>
              <a:rPr lang="en-US" dirty="0"/>
              <a:t>    </a:t>
            </a:r>
            <a:r>
              <a:rPr lang="en-US" b="1" dirty="0"/>
              <a:t>Cardiac Manifestation </a:t>
            </a:r>
          </a:p>
          <a:p>
            <a:pPr marL="0" indent="0">
              <a:buNone/>
            </a:pPr>
            <a:r>
              <a:rPr lang="en-US" dirty="0"/>
              <a:t>         - heart murmur , cardiac enlargement or cardiac failure </a:t>
            </a:r>
          </a:p>
          <a:p>
            <a:pPr marL="0" indent="0">
              <a:buNone/>
            </a:pPr>
            <a:r>
              <a:rPr lang="en-US" dirty="0"/>
              <a:t>        - Pericardial effusion, ECG changes of pericarditis, myocarditis</a:t>
            </a:r>
          </a:p>
          <a:p>
            <a:r>
              <a:rPr lang="en-US" b="1" dirty="0"/>
              <a:t>     Skin </a:t>
            </a:r>
            <a:r>
              <a:rPr lang="en-US" b="1" dirty="0" smtClean="0"/>
              <a:t>Manifestation </a:t>
            </a:r>
            <a:r>
              <a:rPr lang="en-US" b="1" dirty="0" err="1" smtClean="0"/>
              <a:t>verticle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Erythema marginatum(transient pink rashes edges, occurs in 20% of cases) </a:t>
            </a:r>
          </a:p>
          <a:p>
            <a:pPr marL="0" indent="0">
              <a:buNone/>
            </a:pPr>
            <a:r>
              <a:rPr lang="en-US" dirty="0"/>
              <a:t>        - Erythematous area found mainly </a:t>
            </a:r>
            <a:r>
              <a:rPr lang="en-US" dirty="0">
                <a:solidFill>
                  <a:srgbClr val="3B3835"/>
                </a:solidFill>
                <a:latin typeface="Source Sans Pro"/>
              </a:rPr>
              <a:t>on trunk and limbs </a:t>
            </a:r>
          </a:p>
          <a:p>
            <a:pPr marL="0" indent="0">
              <a:buNone/>
            </a:pPr>
            <a:r>
              <a:rPr lang="en-US" dirty="0">
                <a:solidFill>
                  <a:srgbClr val="3B3835"/>
                </a:solidFill>
                <a:latin typeface="Source Sans Pro"/>
              </a:rPr>
              <a:t>        - Subcutaneous nodules which are painless, pea-sized, hard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7765" y="149276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verticle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2689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5A7F8-367D-C549-BBA3-3D9E2166A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C6418-228D-D04A-8187-AFF37DC0E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 </a:t>
            </a:r>
            <a:r>
              <a:rPr lang="en-US" b="1" dirty="0"/>
              <a:t>Arthritis </a:t>
            </a:r>
          </a:p>
          <a:p>
            <a:pPr marL="0" indent="0">
              <a:buNone/>
            </a:pPr>
            <a:r>
              <a:rPr lang="en-US" dirty="0"/>
              <a:t>     -  Fleeting migratory polyarthritis</a:t>
            </a:r>
          </a:p>
          <a:p>
            <a:pPr marL="0" indent="0">
              <a:buNone/>
            </a:pPr>
            <a:r>
              <a:rPr lang="en-US" dirty="0"/>
              <a:t>       - Affects large joints i.e. knee, elbows, ankle and wrist </a:t>
            </a:r>
          </a:p>
          <a:p>
            <a:r>
              <a:rPr lang="en-US" b="1" dirty="0"/>
              <a:t>Sydenham’s chorea</a:t>
            </a:r>
          </a:p>
          <a:p>
            <a:pPr marL="0" indent="0">
              <a:buNone/>
            </a:pPr>
            <a:r>
              <a:rPr lang="en-US" dirty="0"/>
              <a:t>      - Occurs late after Streptococcal infection </a:t>
            </a:r>
          </a:p>
          <a:p>
            <a:pPr marL="0" indent="0">
              <a:buNone/>
            </a:pPr>
            <a:r>
              <a:rPr lang="en-US" dirty="0"/>
              <a:t>      - CNS involvement</a:t>
            </a:r>
          </a:p>
          <a:p>
            <a:pPr marL="0" indent="0">
              <a:buNone/>
            </a:pPr>
            <a:r>
              <a:rPr lang="en-US" dirty="0"/>
              <a:t>      - presents long after infection has resolved, more common in females, </a:t>
            </a:r>
          </a:p>
          <a:p>
            <a:pPr marL="0" indent="0">
              <a:buNone/>
            </a:pPr>
            <a:r>
              <a:rPr lang="en-US" dirty="0"/>
              <a:t>      - Spasmodic, unintentional, jerky choreiform movements, speech affected.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791" y="210848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verticle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8884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72DAD-13F7-6F40-8B90-D23ED9BD2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67139"/>
            <a:ext cx="9603275" cy="1386615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Modified Jones Criteria(for diagnosis)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9622F-0190-4F46-AC0A-740320583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561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   </a:t>
            </a:r>
            <a:r>
              <a:rPr lang="en-US" b="1" dirty="0"/>
              <a:t>Evidence of antecedent streptococcal infection</a:t>
            </a:r>
          </a:p>
          <a:p>
            <a:r>
              <a:rPr lang="en-US" dirty="0"/>
              <a:t>Positive throat culture for group A streptococcus </a:t>
            </a:r>
          </a:p>
          <a:p>
            <a:r>
              <a:rPr lang="en-US" dirty="0"/>
              <a:t>History of (e.g. of scarlet fever)  </a:t>
            </a:r>
          </a:p>
          <a:p>
            <a:r>
              <a:rPr lang="en-US" dirty="0"/>
              <a:t>Elevated anti-</a:t>
            </a:r>
            <a:r>
              <a:rPr lang="en-US" dirty="0" err="1"/>
              <a:t>streptolysin</a:t>
            </a:r>
            <a:r>
              <a:rPr lang="en-US" dirty="0"/>
              <a:t> O titer (or other serological assay for streptococci)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b="1" dirty="0"/>
              <a:t>Major criteria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Carditis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Polyarthritis </a:t>
            </a:r>
          </a:p>
          <a:p>
            <a:pPr marL="0" indent="0">
              <a:buNone/>
            </a:pPr>
            <a:r>
              <a:rPr lang="en-US" dirty="0"/>
              <a:t>    Chorea , Erythema marginatum/Subcutaneous nodules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84648" y="97807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4147269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A09F1BC1C0E24D92697B5216910FDC" ma:contentTypeVersion="4" ma:contentTypeDescription="Create a new document." ma:contentTypeScope="" ma:versionID="7931bc464a6fdd9e1e51dfd061ccaabf">
  <xsd:schema xmlns:xsd="http://www.w3.org/2001/XMLSchema" xmlns:xs="http://www.w3.org/2001/XMLSchema" xmlns:p="http://schemas.microsoft.com/office/2006/metadata/properties" xmlns:ns2="5c3e28f8-f7ee-4fcb-97db-49fc796bc5a2" targetNamespace="http://schemas.microsoft.com/office/2006/metadata/properties" ma:root="true" ma:fieldsID="68f701b5bd835ad8b44bd73f486ee193" ns2:_="">
    <xsd:import namespace="5c3e28f8-f7ee-4fcb-97db-49fc796bc5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e28f8-f7ee-4fcb-97db-49fc796bc5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46270D-DC95-4E6D-BDD3-25CCBCF54BC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5c3e28f8-f7ee-4fcb-97db-49fc796bc5a2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1EBB99-DAA7-472F-8106-9370C26D9B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C3980A-C116-417E-8EE7-AFB760A0EE37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474</TotalTime>
  <Words>1266</Words>
  <Application>Microsoft Office PowerPoint</Application>
  <PresentationFormat>Widescreen</PresentationFormat>
  <Paragraphs>167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Century Gothic</vt:lpstr>
      <vt:lpstr>Fira Sans</vt:lpstr>
      <vt:lpstr>Palatino Linotype</vt:lpstr>
      <vt:lpstr>Source Sans Pro</vt:lpstr>
      <vt:lpstr>Gallery</vt:lpstr>
      <vt:lpstr>CVS &amp;Respiration MODULE _VII Rheumatic fever</vt:lpstr>
      <vt:lpstr>LEARNING OUTCOMES</vt:lpstr>
      <vt:lpstr>ETIOLOGY </vt:lpstr>
      <vt:lpstr>pharyngitis</vt:lpstr>
      <vt:lpstr>Rheumatic fever-pathogenesis</vt:lpstr>
      <vt:lpstr>Group A streptococcal(GAS) pharyngeal infection </vt:lpstr>
      <vt:lpstr>Clinical Features</vt:lpstr>
      <vt:lpstr>PowerPoint Presentation</vt:lpstr>
      <vt:lpstr>Modified Jones Criteria(for diagnosis)</vt:lpstr>
      <vt:lpstr>Modified Jones Criteria(for diagnosis)</vt:lpstr>
      <vt:lpstr>RHEUMATIC FEVER</vt:lpstr>
      <vt:lpstr>S. PYOGENES</vt:lpstr>
      <vt:lpstr>STREPTOCOCCUs PYOGENES</vt:lpstr>
      <vt:lpstr>CLASSIFICATION OF STREPTOCOCCI- HEMOLYSIS </vt:lpstr>
      <vt:lpstr>CLASSIFICATION OF STREPTOCOCCI</vt:lpstr>
      <vt:lpstr>Virulence factors</vt:lpstr>
      <vt:lpstr>Infections caused by S. pyogenes</vt:lpstr>
      <vt:lpstr>Diagnosis</vt:lpstr>
      <vt:lpstr>Treatment </vt:lpstr>
      <vt:lpstr>Prevention </vt:lpstr>
      <vt:lpstr>Prognosis</vt:lpstr>
      <vt:lpstr>SUMMARY</vt:lpstr>
      <vt:lpstr>Research</vt:lpstr>
      <vt:lpstr>bioethics</vt:lpstr>
      <vt:lpstr>EOLA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Rheumatic fever   </dc:title>
  <dc:creator>Microsoft Office User</dc:creator>
  <cp:lastModifiedBy>Moorche</cp:lastModifiedBy>
  <cp:revision>28</cp:revision>
  <dcterms:created xsi:type="dcterms:W3CDTF">2022-03-01T06:15:59Z</dcterms:created>
  <dcterms:modified xsi:type="dcterms:W3CDTF">2025-02-20T19:11:51Z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0x01010024A09F1BC1C0E24D92697B5216910FDC</vt:lpwstr>
  </property>
</Properties>
</file>