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5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4" r:id="rId25"/>
    <p:sldId id="285" r:id="rId26"/>
    <p:sldId id="287" r:id="rId27"/>
    <p:sldId id="288" r:id="rId28"/>
    <p:sldId id="290" r:id="rId29"/>
    <p:sldId id="291" r:id="rId30"/>
    <p:sldId id="293" r:id="rId31"/>
    <p:sldId id="294" r:id="rId32"/>
    <p:sldId id="295" r:id="rId33"/>
    <p:sldId id="297" r:id="rId34"/>
    <p:sldId id="318" r:id="rId35"/>
    <p:sldId id="320" r:id="rId36"/>
    <p:sldId id="321" r:id="rId37"/>
    <p:sldId id="322" r:id="rId3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1738" y="168605"/>
            <a:ext cx="6729730" cy="333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2328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328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328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328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365759"/>
            <a:ext cx="9144000" cy="82550"/>
          </a:xfrm>
          <a:custGeom>
            <a:avLst/>
            <a:gdLst/>
            <a:ahLst/>
            <a:cxnLst/>
            <a:rect l="l" t="t" r="r" b="b"/>
            <a:pathLst>
              <a:path w="9144000" h="82550">
                <a:moveTo>
                  <a:pt x="0" y="82295"/>
                </a:moveTo>
                <a:lnTo>
                  <a:pt x="9144000" y="82295"/>
                </a:lnTo>
                <a:lnTo>
                  <a:pt x="914400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9144000" y="0"/>
                </a:moveTo>
                <a:lnTo>
                  <a:pt x="0" y="0"/>
                </a:lnTo>
                <a:lnTo>
                  <a:pt x="0" y="365760"/>
                </a:lnTo>
                <a:lnTo>
                  <a:pt x="9144000" y="365760"/>
                </a:lnTo>
                <a:lnTo>
                  <a:pt x="9144000" y="0"/>
                </a:lnTo>
                <a:close/>
              </a:path>
            </a:pathLst>
          </a:custGeom>
          <a:solidFill>
            <a:srgbClr val="619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6244" y="698068"/>
            <a:ext cx="675322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232852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244" y="1556265"/>
            <a:ext cx="7846059" cy="4634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C4B88-3C67-405B-9BAC-9E72A3DF6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493293"/>
            <a:ext cx="7772400" cy="1676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/>
              <a:t>CVS &amp;Respiration MODULE</a:t>
            </a:r>
            <a:r>
              <a:rPr lang="en-GB" sz="3200" dirty="0"/>
              <a:t> _VII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spc="-85" dirty="0"/>
              <a:t>Asthma</a:t>
            </a:r>
            <a:r>
              <a:rPr lang="en-US" sz="3200" spc="-425" dirty="0"/>
              <a:t> </a:t>
            </a:r>
            <a:r>
              <a:rPr lang="en-US" sz="3200" spc="-50"/>
              <a:t>&amp; </a:t>
            </a:r>
            <a:r>
              <a:rPr lang="en-US" sz="3200" spc="-135" smtClean="0"/>
              <a:t>Emphysema</a:t>
            </a:r>
            <a:endParaRPr lang="en-US" altLang="en-US" sz="32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4294967295"/>
          </p:nvPr>
        </p:nvSpPr>
        <p:spPr>
          <a:xfrm>
            <a:off x="924650" y="3366598"/>
            <a:ext cx="8496300" cy="2006600"/>
          </a:xfrm>
        </p:spPr>
        <p:txBody>
          <a:bodyPr/>
          <a:lstStyle/>
          <a:p>
            <a:pPr marR="0" eaLnBrk="1" hangingPunct="1"/>
            <a:r>
              <a:rPr lang="en-US" altLang="en-US" sz="1600" b="1" dirty="0" smtClean="0">
                <a:solidFill>
                  <a:srgbClr val="7F7F7F"/>
                </a:solidFill>
              </a:rPr>
              <a:t>Dr. </a:t>
            </a:r>
            <a:r>
              <a:rPr lang="en-US" altLang="en-US" sz="1600" b="1" dirty="0" err="1" smtClean="0">
                <a:solidFill>
                  <a:srgbClr val="7F7F7F"/>
                </a:solidFill>
              </a:rPr>
              <a:t>Mudassira</a:t>
            </a:r>
            <a:r>
              <a:rPr lang="en-US" altLang="en-US" sz="1600" b="1" dirty="0" smtClean="0">
                <a:solidFill>
                  <a:srgbClr val="7F7F7F"/>
                </a:solidFill>
              </a:rPr>
              <a:t> </a:t>
            </a:r>
            <a:r>
              <a:rPr lang="en-US" altLang="en-US" sz="1600" b="1" dirty="0" err="1" smtClean="0">
                <a:solidFill>
                  <a:srgbClr val="7F7F7F"/>
                </a:solidFill>
              </a:rPr>
              <a:t>Zahid</a:t>
            </a:r>
            <a:endParaRPr lang="en-US" altLang="en-US" sz="1600" b="1" dirty="0" smtClean="0">
              <a:solidFill>
                <a:srgbClr val="7F7F7F"/>
              </a:solidFill>
            </a:endParaRPr>
          </a:p>
          <a:p>
            <a:pPr marR="0" eaLnBrk="1" hangingPunct="1"/>
            <a:r>
              <a:rPr lang="en-US" altLang="en-US" sz="1600" b="1" dirty="0" smtClean="0">
                <a:solidFill>
                  <a:srgbClr val="7F7F7F"/>
                </a:solidFill>
              </a:rPr>
              <a:t>Dr. Fatima-</a:t>
            </a:r>
            <a:r>
              <a:rPr lang="en-US" altLang="en-US" sz="1600" b="1" dirty="0" err="1" smtClean="0">
                <a:solidFill>
                  <a:srgbClr val="7F7F7F"/>
                </a:solidFill>
              </a:rPr>
              <a:t>tuz</a:t>
            </a:r>
            <a:r>
              <a:rPr lang="en-US" altLang="en-US" sz="1600" b="1" dirty="0" smtClean="0">
                <a:solidFill>
                  <a:srgbClr val="7F7F7F"/>
                </a:solidFill>
              </a:rPr>
              <a:t>-Zahra</a:t>
            </a:r>
          </a:p>
          <a:p>
            <a:pPr marR="0" eaLnBrk="1" hangingPunct="1"/>
            <a:r>
              <a:rPr lang="en-US" altLang="en-US" sz="1600" b="1" dirty="0" smtClean="0">
                <a:solidFill>
                  <a:srgbClr val="7F7F7F"/>
                </a:solidFill>
              </a:rPr>
              <a:t>MBBS, M.Phil. (</a:t>
            </a:r>
            <a:r>
              <a:rPr lang="en-US" altLang="en-US" sz="1600" b="1" dirty="0" err="1" smtClean="0">
                <a:solidFill>
                  <a:srgbClr val="7F7F7F"/>
                </a:solidFill>
              </a:rPr>
              <a:t>Chem</a:t>
            </a:r>
            <a:r>
              <a:rPr lang="en-US" altLang="en-US" sz="1600" b="1" dirty="0" smtClean="0">
                <a:solidFill>
                  <a:srgbClr val="7F7F7F"/>
                </a:solidFill>
              </a:rPr>
              <a:t>), FCPS(</a:t>
            </a:r>
            <a:r>
              <a:rPr lang="en-US" altLang="en-US" sz="1600" b="1" dirty="0" err="1" smtClean="0">
                <a:solidFill>
                  <a:srgbClr val="7F7F7F"/>
                </a:solidFill>
              </a:rPr>
              <a:t>Chem</a:t>
            </a:r>
            <a:r>
              <a:rPr lang="en-US" altLang="en-US" sz="1600" b="1" dirty="0" smtClean="0">
                <a:solidFill>
                  <a:srgbClr val="7F7F7F"/>
                </a:solidFill>
              </a:rPr>
              <a:t>), CHPE</a:t>
            </a:r>
          </a:p>
          <a:p>
            <a:pPr marR="0" eaLnBrk="1" hangingPunct="1"/>
            <a:r>
              <a:rPr lang="en-US" altLang="en-US" sz="1600" b="1" dirty="0" smtClean="0">
                <a:solidFill>
                  <a:srgbClr val="7F7F7F"/>
                </a:solidFill>
              </a:rPr>
              <a:t>Pathology Department, RMU </a:t>
            </a:r>
          </a:p>
          <a:p>
            <a:pPr marR="0" eaLnBrk="1" hangingPunct="1"/>
            <a:r>
              <a:rPr lang="en-US" altLang="en-US" sz="1600" b="1" dirty="0" smtClean="0">
                <a:solidFill>
                  <a:srgbClr val="7F7F7F"/>
                </a:solidFill>
              </a:rPr>
              <a:t>Assistant Professor Pathology</a:t>
            </a:r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6" t="3564" b="-32"/>
          <a:stretch>
            <a:fillRect/>
          </a:stretch>
        </p:blipFill>
        <p:spPr bwMode="auto">
          <a:xfrm>
            <a:off x="431596" y="280034"/>
            <a:ext cx="964609" cy="100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5867400" y="3345816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LGIS</a:t>
            </a:r>
            <a:endParaRPr lang="en-US" altLang="en-US" sz="1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7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0" dirty="0"/>
              <a:t>Triggers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25041"/>
            <a:ext cx="7661909" cy="3576954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1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Episodes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bronchospasm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can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triggered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by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diverse mechanisms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Respiratory</a:t>
            </a:r>
            <a:r>
              <a:rPr sz="2000" spc="-9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infections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Especially</a:t>
            </a:r>
            <a:r>
              <a:rPr sz="1800" spc="-7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viral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infections</a:t>
            </a:r>
            <a:endParaRPr sz="18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5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Environmental</a:t>
            </a:r>
            <a:r>
              <a:rPr sz="2000" spc="-9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exposure to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irritants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e.g.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Smoke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Fumes</a:t>
            </a:r>
            <a:endParaRPr sz="18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5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Cold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air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Stress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Exercise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98068"/>
            <a:ext cx="34207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5" dirty="0">
                <a:latin typeface="Arial"/>
                <a:cs typeface="Arial"/>
              </a:rPr>
              <a:t>Atopic</a:t>
            </a:r>
            <a:r>
              <a:rPr spc="-155" dirty="0">
                <a:latin typeface="Arial"/>
                <a:cs typeface="Arial"/>
              </a:rPr>
              <a:t> </a:t>
            </a:r>
            <a:r>
              <a:rPr spc="-95" dirty="0">
                <a:latin typeface="Arial"/>
                <a:cs typeface="Arial"/>
              </a:rPr>
              <a:t>Asthma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3829"/>
            <a:ext cx="7673975" cy="36112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Most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common</a:t>
            </a:r>
            <a:r>
              <a:rPr sz="2400" spc="-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type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  <a:p>
            <a:pPr marL="195580" marR="5080" indent="-182880">
              <a:lnSpc>
                <a:spcPct val="100000"/>
              </a:lnSpc>
              <a:spcBef>
                <a:spcPts val="5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Classic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example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type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IgE-</a:t>
            </a:r>
            <a:r>
              <a:rPr sz="2400" dirty="0">
                <a:latin typeface="Microsoft Sans Serif"/>
                <a:cs typeface="Microsoft Sans Serif"/>
              </a:rPr>
              <a:t>mediated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hypersensitivity reaction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Disease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usually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begins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childhood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Triggered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by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environmental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allergens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such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as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Dusts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Pollens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animal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dander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Foods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98068"/>
            <a:ext cx="45237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>
                <a:latin typeface="Arial"/>
                <a:cs typeface="Arial"/>
              </a:rPr>
              <a:t>Non-</a:t>
            </a:r>
            <a:r>
              <a:rPr spc="-125" dirty="0">
                <a:latin typeface="Arial"/>
                <a:cs typeface="Arial"/>
              </a:rPr>
              <a:t>Atopic </a:t>
            </a:r>
            <a:r>
              <a:rPr spc="-90" dirty="0">
                <a:latin typeface="Arial"/>
                <a:cs typeface="Arial"/>
              </a:rPr>
              <a:t>Asthma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3829"/>
            <a:ext cx="8004175" cy="40519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Does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not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have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evidence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allergen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sensitization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Skin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test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results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are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usually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negative</a:t>
            </a:r>
            <a:endParaRPr sz="2400">
              <a:latin typeface="Microsoft Sans Serif"/>
              <a:cs typeface="Microsoft Sans Serif"/>
            </a:endParaRPr>
          </a:p>
          <a:p>
            <a:pPr marL="195580" marR="701675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A</a:t>
            </a:r>
            <a:r>
              <a:rPr sz="2400" spc="-1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positive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family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history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asthma</a:t>
            </a:r>
            <a:r>
              <a:rPr sz="2400" spc="-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less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common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in </a:t>
            </a:r>
            <a:r>
              <a:rPr sz="2400" dirty="0">
                <a:latin typeface="Microsoft Sans Serif"/>
                <a:cs typeface="Microsoft Sans Serif"/>
              </a:rPr>
              <a:t>these </a:t>
            </a:r>
            <a:r>
              <a:rPr sz="2400" spc="-10" dirty="0">
                <a:latin typeface="Microsoft Sans Serif"/>
                <a:cs typeface="Microsoft Sans Serif"/>
              </a:rPr>
              <a:t>patients</a:t>
            </a:r>
            <a:endParaRPr sz="2400">
              <a:latin typeface="Microsoft Sans Serif"/>
              <a:cs typeface="Microsoft Sans Serif"/>
            </a:endParaRPr>
          </a:p>
          <a:p>
            <a:pPr marL="195580" marR="5080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Respiratory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infections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due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viruses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are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common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triggers </a:t>
            </a:r>
            <a:r>
              <a:rPr sz="2400" spc="-20" dirty="0">
                <a:latin typeface="Microsoft Sans Serif"/>
                <a:cs typeface="Microsoft Sans Serif"/>
              </a:rPr>
              <a:t>e.g.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Rhinovirus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Parainfluenza</a:t>
            </a:r>
            <a:r>
              <a:rPr sz="2000" spc="-1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virus</a:t>
            </a:r>
            <a:endParaRPr sz="2000">
              <a:latin typeface="Microsoft Sans Serif"/>
              <a:cs typeface="Microsoft Sans Serif"/>
            </a:endParaRPr>
          </a:p>
          <a:p>
            <a:pPr marL="195580" marR="424180" indent="-182880">
              <a:lnSpc>
                <a:spcPct val="100000"/>
              </a:lnSpc>
              <a:spcBef>
                <a:spcPts val="58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Hyperirritability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bronchial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tree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probably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underlies </a:t>
            </a:r>
            <a:r>
              <a:rPr sz="2400" dirty="0">
                <a:latin typeface="Microsoft Sans Serif"/>
                <a:cs typeface="Microsoft Sans Serif"/>
              </a:rPr>
              <a:t>their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98068"/>
            <a:ext cx="45237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20" dirty="0">
                <a:latin typeface="Arial"/>
                <a:cs typeface="Arial"/>
              </a:rPr>
              <a:t>Non-</a:t>
            </a:r>
            <a:r>
              <a:rPr b="1" spc="-125" dirty="0">
                <a:latin typeface="Arial"/>
                <a:cs typeface="Arial"/>
              </a:rPr>
              <a:t>Atopic </a:t>
            </a:r>
            <a:r>
              <a:rPr b="1" spc="-90" dirty="0">
                <a:latin typeface="Arial"/>
                <a:cs typeface="Arial"/>
              </a:rPr>
              <a:t>Asthma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8026400" cy="241554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Pathogenesis</a:t>
            </a:r>
            <a:endParaRPr sz="2400">
              <a:latin typeface="Microsoft Sans Serif"/>
              <a:cs typeface="Microsoft Sans Serif"/>
            </a:endParaRPr>
          </a:p>
          <a:p>
            <a:pPr marL="468630" marR="38100" lvl="1" indent="-182245">
              <a:lnSpc>
                <a:spcPct val="100499"/>
              </a:lnSpc>
              <a:spcBef>
                <a:spcPts val="459"/>
              </a:spcBef>
              <a:buClr>
                <a:srgbClr val="619DD1"/>
              </a:buClr>
              <a:buSzPct val="85000"/>
              <a:buChar char="•"/>
              <a:tabLst>
                <a:tab pos="469900" algn="l"/>
              </a:tabLst>
            </a:pPr>
            <a:r>
              <a:rPr sz="2000" dirty="0">
                <a:latin typeface="Microsoft Sans Serif"/>
                <a:cs typeface="Microsoft Sans Serif"/>
              </a:rPr>
              <a:t>It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is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thought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that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virus-</a:t>
            </a:r>
            <a:r>
              <a:rPr sz="2000" spc="-10" dirty="0">
                <a:latin typeface="Microsoft Sans Serif"/>
                <a:cs typeface="Microsoft Sans Serif"/>
              </a:rPr>
              <a:t>induced</a:t>
            </a:r>
            <a:r>
              <a:rPr sz="2000" spc="-10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inflammation</a:t>
            </a:r>
            <a:r>
              <a:rPr sz="2000" spc="-10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respiratory 	</a:t>
            </a:r>
            <a:r>
              <a:rPr sz="2000" dirty="0">
                <a:latin typeface="Microsoft Sans Serif"/>
                <a:cs typeface="Microsoft Sans Serif"/>
              </a:rPr>
              <a:t>mucosa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lowers</a:t>
            </a:r>
            <a:r>
              <a:rPr sz="2000" spc="5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threshold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subepithelial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vagal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receptors</a:t>
            </a:r>
            <a:r>
              <a:rPr sz="2000" spc="-1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to 	</a:t>
            </a:r>
            <a:r>
              <a:rPr sz="2000" spc="-10" dirty="0">
                <a:latin typeface="Microsoft Sans Serif"/>
                <a:cs typeface="Microsoft Sans Serif"/>
              </a:rPr>
              <a:t>irritants</a:t>
            </a:r>
            <a:endParaRPr sz="2000">
              <a:latin typeface="Microsoft Sans Serif"/>
              <a:cs typeface="Microsoft Sans Serif"/>
            </a:endParaRPr>
          </a:p>
          <a:p>
            <a:pPr marL="468630" marR="5080" lvl="1" indent="-182245">
              <a:lnSpc>
                <a:spcPct val="999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900" algn="l"/>
              </a:tabLst>
            </a:pPr>
            <a:r>
              <a:rPr sz="2000" dirty="0">
                <a:latin typeface="Microsoft Sans Serif"/>
                <a:cs typeface="Microsoft Sans Serif"/>
              </a:rPr>
              <a:t>Inhaled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air</a:t>
            </a:r>
            <a:r>
              <a:rPr sz="2000" spc="-6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pollutants,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such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as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sulfur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dioxide,</a:t>
            </a:r>
            <a:r>
              <a:rPr sz="2000" spc="-9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ozone,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and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nitrogen 	</a:t>
            </a:r>
            <a:r>
              <a:rPr sz="2000" dirty="0">
                <a:latin typeface="Microsoft Sans Serif"/>
                <a:cs typeface="Microsoft Sans Serif"/>
              </a:rPr>
              <a:t>dioxide,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may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also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contribute</a:t>
            </a:r>
            <a:r>
              <a:rPr sz="2000" spc="-10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chronic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airway inflammation</a:t>
            </a:r>
            <a:r>
              <a:rPr sz="2000" spc="-1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and 	</a:t>
            </a:r>
            <a:r>
              <a:rPr sz="2000" spc="-10" dirty="0">
                <a:latin typeface="Microsoft Sans Serif"/>
                <a:cs typeface="Microsoft Sans Serif"/>
              </a:rPr>
              <a:t>hyperreactivity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36183"/>
            <a:ext cx="8022590" cy="420560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740"/>
              </a:spcBef>
              <a:buClr>
                <a:srgbClr val="619DD1"/>
              </a:buClr>
              <a:buSzPct val="85416"/>
              <a:buFont typeface="Microsoft Sans Serif"/>
              <a:buChar char="•"/>
              <a:tabLst>
                <a:tab pos="195580" algn="l"/>
              </a:tabLst>
            </a:pPr>
            <a:r>
              <a:rPr sz="2400" b="1" u="sng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Non-</a:t>
            </a:r>
            <a:r>
              <a:rPr sz="2400" b="1" u="sng" spc="-170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 </a:t>
            </a:r>
            <a:r>
              <a:rPr sz="2400" b="1" u="sng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Atopic</a:t>
            </a:r>
            <a:r>
              <a:rPr sz="2400" b="1" u="sng" spc="-110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 </a:t>
            </a:r>
            <a:r>
              <a:rPr sz="2400" b="1" u="sng" spc="-10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Arial"/>
                <a:cs typeface="Arial"/>
              </a:rPr>
              <a:t>Asthma</a:t>
            </a:r>
            <a:endParaRPr sz="2400">
              <a:latin typeface="Arial"/>
              <a:cs typeface="Arial"/>
            </a:endParaRPr>
          </a:p>
          <a:p>
            <a:pPr marL="194310" indent="-181610">
              <a:lnSpc>
                <a:spcPct val="100000"/>
              </a:lnSpc>
              <a:spcBef>
                <a:spcPts val="545"/>
              </a:spcBef>
              <a:buClr>
                <a:srgbClr val="619DD1"/>
              </a:buClr>
              <a:buSzPct val="85000"/>
              <a:buChar char="•"/>
              <a:tabLst>
                <a:tab pos="194310" algn="l"/>
              </a:tabLst>
            </a:pP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Exact</a:t>
            </a:r>
            <a:r>
              <a:rPr sz="2000" spc="-1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mechanism</a:t>
            </a:r>
            <a:r>
              <a:rPr sz="2000" spc="-90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of</a:t>
            </a:r>
            <a:r>
              <a:rPr sz="2000" spc="2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bronchial</a:t>
            </a:r>
            <a:r>
              <a:rPr sz="2000" spc="-4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hyperactivity</a:t>
            </a:r>
            <a:r>
              <a:rPr sz="2000" spc="-9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in intrinsic</a:t>
            </a:r>
            <a:r>
              <a:rPr sz="2000" spc="-10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asthma</a:t>
            </a:r>
            <a:r>
              <a:rPr sz="2000" spc="-30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000066"/>
                </a:solidFill>
                <a:latin typeface="Microsoft Sans Serif"/>
                <a:cs typeface="Microsoft Sans Serif"/>
              </a:rPr>
              <a:t>is</a:t>
            </a:r>
            <a:endParaRPr sz="2000">
              <a:latin typeface="Microsoft Sans Serif"/>
              <a:cs typeface="Microsoft Sans Serif"/>
            </a:endParaRPr>
          </a:p>
          <a:p>
            <a:pPr marL="195580">
              <a:lnSpc>
                <a:spcPct val="100000"/>
              </a:lnSpc>
              <a:spcBef>
                <a:spcPts val="15"/>
              </a:spcBef>
            </a:pP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unknown</a:t>
            </a:r>
            <a:r>
              <a:rPr sz="2000" spc="-2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.Following</a:t>
            </a:r>
            <a:r>
              <a:rPr sz="2000" spc="3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is</a:t>
            </a:r>
            <a:r>
              <a:rPr sz="2000" spc="-80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the</a:t>
            </a:r>
            <a:r>
              <a:rPr sz="2000" spc="-60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0066"/>
                </a:solidFill>
                <a:latin typeface="Microsoft Sans Serif"/>
                <a:cs typeface="Microsoft Sans Serif"/>
              </a:rPr>
              <a:t>suggested</a:t>
            </a:r>
            <a:r>
              <a:rPr sz="2000" spc="-120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0066"/>
                </a:solidFill>
                <a:latin typeface="Microsoft Sans Serif"/>
                <a:cs typeface="Microsoft Sans Serif"/>
              </a:rPr>
              <a:t>mechanism:</a:t>
            </a:r>
            <a:endParaRPr sz="2000">
              <a:latin typeface="Microsoft Sans Serif"/>
              <a:cs typeface="Microsoft Sans Serif"/>
            </a:endParaRPr>
          </a:p>
          <a:p>
            <a:pPr marL="195580" marR="5080" indent="-182880">
              <a:lnSpc>
                <a:spcPct val="100000"/>
              </a:lnSpc>
              <a:spcBef>
                <a:spcPts val="484"/>
              </a:spcBef>
              <a:buSzPct val="85000"/>
              <a:buFont typeface="Wingdings"/>
              <a:buChar char=""/>
              <a:tabLst>
                <a:tab pos="195580" algn="l"/>
                <a:tab pos="263525" algn="l"/>
              </a:tabLst>
            </a:pPr>
            <a:r>
              <a:rPr sz="2000" dirty="0">
                <a:solidFill>
                  <a:srgbClr val="619DD1"/>
                </a:solidFill>
                <a:latin typeface="Microsoft Sans Serif"/>
                <a:cs typeface="Microsoft Sans Serif"/>
              </a:rPr>
              <a:t>	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Bronchial</a:t>
            </a:r>
            <a:r>
              <a:rPr sz="2000" spc="-6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smooth</a:t>
            </a:r>
            <a:r>
              <a:rPr sz="2000" spc="-4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muscles</a:t>
            </a:r>
            <a:r>
              <a:rPr sz="2000" spc="-1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and</a:t>
            </a:r>
            <a:r>
              <a:rPr sz="2000" spc="-1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bronchial</a:t>
            </a:r>
            <a:r>
              <a:rPr sz="2000" spc="-6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secretions</a:t>
            </a:r>
            <a:r>
              <a:rPr sz="2000" spc="-114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are</a:t>
            </a:r>
            <a:r>
              <a:rPr sz="2000" spc="-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controlled</a:t>
            </a:r>
            <a:r>
              <a:rPr sz="2000" spc="2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800000"/>
                </a:solidFill>
                <a:latin typeface="Microsoft Sans Serif"/>
                <a:cs typeface="Microsoft Sans Serif"/>
              </a:rPr>
              <a:t>by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autonomic</a:t>
            </a:r>
            <a:r>
              <a:rPr sz="2000" spc="-9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nervous</a:t>
            </a:r>
            <a:r>
              <a:rPr sz="2000" spc="-12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system</a:t>
            </a:r>
            <a:r>
              <a:rPr sz="2000" spc="-5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;</a:t>
            </a:r>
            <a:r>
              <a:rPr sz="2000" spc="1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400" u="sng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Cholinergic</a:t>
            </a:r>
            <a:r>
              <a:rPr sz="2400" u="sng" spc="25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u="sng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and</a:t>
            </a:r>
            <a:r>
              <a:rPr sz="2400" u="sng" spc="-5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u="sng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alpha- </a:t>
            </a:r>
            <a:r>
              <a:rPr sz="2400" u="sng" spc="-10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adrenergic</a:t>
            </a:r>
            <a:r>
              <a:rPr sz="2400" spc="-10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400" u="sng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stimulation</a:t>
            </a:r>
            <a:r>
              <a:rPr sz="2400" u="sng" spc="-140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u="sng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causes</a:t>
            </a:r>
            <a:r>
              <a:rPr sz="2400" u="sng" spc="-25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400" u="sng" spc="-10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broncho-</a:t>
            </a:r>
            <a:r>
              <a:rPr sz="2400" u="sng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constriction</a:t>
            </a:r>
            <a:r>
              <a:rPr sz="2400" u="sng" spc="-105" dirty="0">
                <a:solidFill>
                  <a:srgbClr val="000066"/>
                </a:solidFill>
                <a:uFill>
                  <a:solidFill>
                    <a:srgbClr val="000066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while</a:t>
            </a:r>
            <a:r>
              <a:rPr sz="2000" spc="4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800000"/>
                </a:solidFill>
                <a:latin typeface="Microsoft Sans Serif"/>
                <a:cs typeface="Microsoft Sans Serif"/>
              </a:rPr>
              <a:t>beta-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adrenergic</a:t>
            </a:r>
            <a:r>
              <a:rPr sz="2000" spc="-7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stimulation</a:t>
            </a:r>
            <a:r>
              <a:rPr sz="2000" spc="-8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causes</a:t>
            </a:r>
            <a:r>
              <a:rPr sz="2000" spc="-4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800000"/>
                </a:solidFill>
                <a:latin typeface="Microsoft Sans Serif"/>
                <a:cs typeface="Microsoft Sans Serif"/>
              </a:rPr>
              <a:t>relaxation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110"/>
              </a:spcBef>
              <a:buClr>
                <a:srgbClr val="619DD1"/>
              </a:buClr>
              <a:buFont typeface="Wingdings"/>
              <a:buChar char=""/>
            </a:pPr>
            <a:endParaRPr sz="2000">
              <a:latin typeface="Microsoft Sans Serif"/>
              <a:cs typeface="Microsoft Sans Serif"/>
            </a:endParaRPr>
          </a:p>
          <a:p>
            <a:pPr marL="195580" marR="170180" indent="-184785">
              <a:lnSpc>
                <a:spcPct val="100099"/>
              </a:lnSpc>
              <a:buClr>
                <a:srgbClr val="619DD1"/>
              </a:buClr>
              <a:buSzPct val="85000"/>
              <a:buFont typeface="Wingdings"/>
              <a:buChar char=""/>
              <a:tabLst>
                <a:tab pos="195580" algn="l"/>
                <a:tab pos="1364615" algn="l"/>
                <a:tab pos="6993890" algn="l"/>
              </a:tabLst>
            </a:pP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It</a:t>
            </a:r>
            <a:r>
              <a:rPr sz="2000" spc="-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is</a:t>
            </a:r>
            <a:r>
              <a:rPr sz="2000" spc="-4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theorized</a:t>
            </a:r>
            <a:r>
              <a:rPr sz="2000" spc="-5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that</a:t>
            </a:r>
            <a:r>
              <a:rPr sz="2000" spc="-3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exposure</a:t>
            </a:r>
            <a:r>
              <a:rPr sz="2000" spc="-5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to</a:t>
            </a:r>
            <a:r>
              <a:rPr sz="2000" spc="-5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cold,</a:t>
            </a:r>
            <a:r>
              <a:rPr sz="2000" spc="2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exercise</a:t>
            </a:r>
            <a:r>
              <a:rPr sz="2000" spc="-9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,</a:t>
            </a:r>
            <a:r>
              <a:rPr sz="2000" spc="-3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air</a:t>
            </a:r>
            <a:r>
              <a:rPr sz="2000" spc="-4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pollution</a:t>
            </a:r>
            <a:r>
              <a:rPr sz="2000" spc="5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, </a:t>
            </a:r>
            <a:r>
              <a:rPr sz="2000" spc="-10" dirty="0">
                <a:solidFill>
                  <a:srgbClr val="800000"/>
                </a:solidFill>
                <a:latin typeface="Microsoft Sans Serif"/>
                <a:cs typeface="Microsoft Sans Serif"/>
              </a:rPr>
              <a:t>emotion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and</a:t>
            </a:r>
            <a:r>
              <a:rPr sz="2000" spc="-3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aspirin</a:t>
            </a:r>
            <a:r>
              <a:rPr sz="2000" spc="-9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stimulate</a:t>
            </a:r>
            <a:r>
              <a:rPr sz="2000" spc="-6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cholinergic</a:t>
            </a:r>
            <a:r>
              <a:rPr sz="2000" spc="-5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and</a:t>
            </a:r>
            <a:r>
              <a:rPr sz="2000" spc="-3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alpha</a:t>
            </a:r>
            <a:r>
              <a:rPr sz="2000" spc="4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spc="530" dirty="0">
                <a:solidFill>
                  <a:srgbClr val="800000"/>
                </a:solidFill>
                <a:latin typeface="Microsoft Sans Serif"/>
                <a:cs typeface="Microsoft Sans Serif"/>
              </a:rPr>
              <a:t>–</a:t>
            </a:r>
            <a:r>
              <a:rPr sz="2000" spc="-2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adrenergic</a:t>
            </a:r>
            <a:r>
              <a:rPr sz="2000" spc="-9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800000"/>
                </a:solidFill>
                <a:latin typeface="Microsoft Sans Serif"/>
                <a:cs typeface="Microsoft Sans Serif"/>
              </a:rPr>
              <a:t>system resulting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	in</a:t>
            </a:r>
            <a:r>
              <a:rPr sz="2000" spc="-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bronchial</a:t>
            </a:r>
            <a:r>
              <a:rPr sz="2000" spc="-5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constriction</a:t>
            </a:r>
            <a:r>
              <a:rPr sz="2000" spc="-114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and</a:t>
            </a:r>
            <a:r>
              <a:rPr sz="2000" spc="-5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increased</a:t>
            </a:r>
            <a:r>
              <a:rPr sz="2000" spc="-80" dirty="0">
                <a:solidFill>
                  <a:srgbClr val="800000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800000"/>
                </a:solidFill>
                <a:latin typeface="Microsoft Sans Serif"/>
                <a:cs typeface="Microsoft Sans Serif"/>
              </a:rPr>
              <a:t>bronchial</a:t>
            </a:r>
            <a:r>
              <a:rPr sz="2000" dirty="0">
                <a:solidFill>
                  <a:srgbClr val="800000"/>
                </a:solidFill>
                <a:latin typeface="Microsoft Sans Serif"/>
                <a:cs typeface="Microsoft Sans Serif"/>
              </a:rPr>
              <a:t>	</a:t>
            </a:r>
            <a:r>
              <a:rPr sz="2000" spc="-10" dirty="0">
                <a:solidFill>
                  <a:srgbClr val="800000"/>
                </a:solidFill>
                <a:latin typeface="Microsoft Sans Serif"/>
                <a:cs typeface="Microsoft Sans Serif"/>
              </a:rPr>
              <a:t>mucus secretion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98068"/>
            <a:ext cx="5065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25" dirty="0">
                <a:latin typeface="Arial"/>
                <a:cs typeface="Arial"/>
              </a:rPr>
              <a:t>Drug-</a:t>
            </a:r>
            <a:r>
              <a:rPr b="1" spc="-100" dirty="0">
                <a:latin typeface="Arial"/>
                <a:cs typeface="Arial"/>
              </a:rPr>
              <a:t>Induced</a:t>
            </a:r>
            <a:r>
              <a:rPr b="1" spc="-235" dirty="0">
                <a:latin typeface="Arial"/>
                <a:cs typeface="Arial"/>
              </a:rPr>
              <a:t> </a:t>
            </a:r>
            <a:r>
              <a:rPr b="1" spc="-85" dirty="0">
                <a:latin typeface="Arial"/>
                <a:cs typeface="Arial"/>
              </a:rPr>
              <a:t>Asthma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6577330" cy="3535679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Several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pharmacologic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agents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provoke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Aspirin-</a:t>
            </a:r>
            <a:r>
              <a:rPr sz="2000" spc="-10" dirty="0">
                <a:latin typeface="Microsoft Sans Serif"/>
                <a:cs typeface="Microsoft Sans Serif"/>
              </a:rPr>
              <a:t>sensitive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asthma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Nonsteroidal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anti-</a:t>
            </a:r>
            <a:r>
              <a:rPr sz="2000" spc="-10" dirty="0">
                <a:latin typeface="Microsoft Sans Serif"/>
                <a:cs typeface="Microsoft Sans Serif"/>
              </a:rPr>
              <a:t>inflammatory</a:t>
            </a:r>
            <a:r>
              <a:rPr sz="2000" spc="-6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medications</a:t>
            </a:r>
            <a:endParaRPr sz="20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Occur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individuals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with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Recurrent</a:t>
            </a:r>
            <a:r>
              <a:rPr sz="2000" spc="-8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rhinitis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Nasal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polyps</a:t>
            </a:r>
            <a:endParaRPr sz="20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9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Clinical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features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Asthmatic</a:t>
            </a:r>
            <a:r>
              <a:rPr sz="2000" spc="-7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attacks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Urticaria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98068"/>
            <a:ext cx="50653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25" dirty="0">
                <a:latin typeface="Arial"/>
                <a:cs typeface="Arial"/>
              </a:rPr>
              <a:t>Drug-</a:t>
            </a:r>
            <a:r>
              <a:rPr b="1" spc="-100" dirty="0">
                <a:latin typeface="Arial"/>
                <a:cs typeface="Arial"/>
              </a:rPr>
              <a:t>Induced</a:t>
            </a:r>
            <a:r>
              <a:rPr b="1" spc="-235" dirty="0">
                <a:latin typeface="Arial"/>
                <a:cs typeface="Arial"/>
              </a:rPr>
              <a:t> </a:t>
            </a:r>
            <a:r>
              <a:rPr b="1" spc="-85" dirty="0">
                <a:latin typeface="Arial"/>
                <a:cs typeface="Arial"/>
              </a:rPr>
              <a:t>Asthma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b="0" spc="-10" dirty="0">
                <a:latin typeface="Microsoft Sans Serif"/>
                <a:cs typeface="Microsoft Sans Serif"/>
              </a:rPr>
              <a:t>Pathogenesis</a:t>
            </a: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Aspirin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triggers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asthma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these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patients</a:t>
            </a:r>
            <a:r>
              <a:rPr sz="2000" spc="-9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by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Inhibiting</a:t>
            </a:r>
            <a:r>
              <a:rPr sz="1800" spc="-7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the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cyclooxygenase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pathway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of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arachidonic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acid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metabolism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Without</a:t>
            </a:r>
            <a:r>
              <a:rPr sz="1800" spc="-10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affecting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the</a:t>
            </a:r>
            <a:r>
              <a:rPr sz="1800" spc="8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lipoxygenase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route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Tipping</a:t>
            </a:r>
            <a:r>
              <a:rPr sz="1800" spc="-9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the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balance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toward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elaboration</a:t>
            </a:r>
            <a:r>
              <a:rPr sz="1800" spc="-8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of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the</a:t>
            </a:r>
            <a:r>
              <a:rPr sz="1800" spc="6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bronchoconstrictor</a:t>
            </a:r>
            <a:endParaRPr sz="1800">
              <a:latin typeface="Microsoft Sans Serif"/>
              <a:cs typeface="Microsoft Sans Serif"/>
            </a:endParaRPr>
          </a:p>
          <a:p>
            <a:pPr marL="744220">
              <a:lnSpc>
                <a:spcPct val="100000"/>
              </a:lnSpc>
              <a:spcBef>
                <a:spcPts val="5"/>
              </a:spcBef>
            </a:pPr>
            <a:r>
              <a:rPr sz="1800" b="0" spc="-10" dirty="0">
                <a:latin typeface="Microsoft Sans Serif"/>
                <a:cs typeface="Microsoft Sans Serif"/>
              </a:rPr>
              <a:t>leukotrienes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7883525" cy="382968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82880" marR="1019175" indent="-182880" algn="r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828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major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etiologic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factors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atopic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asthma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are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50" dirty="0">
                <a:latin typeface="Microsoft Sans Serif"/>
                <a:cs typeface="Microsoft Sans Serif"/>
              </a:rPr>
              <a:t>a</a:t>
            </a:r>
            <a:endParaRPr sz="2400">
              <a:latin typeface="Microsoft Sans Serif"/>
              <a:cs typeface="Microsoft Sans Serif"/>
            </a:endParaRPr>
          </a:p>
          <a:p>
            <a:pPr marL="182245" marR="1074420" lvl="1" indent="-182245" algn="r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182245" algn="l"/>
              </a:tabLst>
            </a:pPr>
            <a:r>
              <a:rPr sz="2000" dirty="0">
                <a:latin typeface="Microsoft Sans Serif"/>
                <a:cs typeface="Microsoft Sans Serif"/>
              </a:rPr>
              <a:t>Genetic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predisposition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 type</a:t>
            </a:r>
            <a:r>
              <a:rPr sz="2000" spc="8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hypersensitivity</a:t>
            </a:r>
            <a:r>
              <a:rPr sz="2000" spc="-7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(“atopy”)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Exposure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environmental</a:t>
            </a:r>
            <a:r>
              <a:rPr sz="2000" spc="-8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triggers</a:t>
            </a:r>
            <a:r>
              <a:rPr sz="2000" spc="-10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that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remain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poorly </a:t>
            </a:r>
            <a:r>
              <a:rPr sz="2000" spc="-10" dirty="0">
                <a:latin typeface="Microsoft Sans Serif"/>
                <a:cs typeface="Microsoft Sans Serif"/>
              </a:rPr>
              <a:t>defined</a:t>
            </a:r>
            <a:endParaRPr sz="2000">
              <a:latin typeface="Microsoft Sans Serif"/>
              <a:cs typeface="Microsoft Sans Serif"/>
            </a:endParaRPr>
          </a:p>
          <a:p>
            <a:pPr marL="195580" marR="5080" indent="-182880">
              <a:lnSpc>
                <a:spcPct val="100000"/>
              </a:lnSpc>
              <a:spcBef>
                <a:spcPts val="58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It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postulated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that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inheritance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susceptibility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genes </a:t>
            </a:r>
            <a:r>
              <a:rPr sz="2400" dirty="0">
                <a:latin typeface="Microsoft Sans Serif"/>
                <a:cs typeface="Microsoft Sans Serif"/>
              </a:rPr>
              <a:t>makes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individuals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prone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develop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strong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TH2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reactions </a:t>
            </a:r>
            <a:r>
              <a:rPr sz="2400" dirty="0">
                <a:latin typeface="Microsoft Sans Serif"/>
                <a:cs typeface="Microsoft Sans Serif"/>
              </a:rPr>
              <a:t>against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environmental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antigens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(allergens)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that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are </a:t>
            </a:r>
            <a:r>
              <a:rPr sz="2400" dirty="0">
                <a:latin typeface="Microsoft Sans Serif"/>
                <a:cs typeface="Microsoft Sans Serif"/>
              </a:rPr>
              <a:t>ignored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or elicit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harmless</a:t>
            </a:r>
            <a:r>
              <a:rPr sz="2400" spc="-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responses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most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individuals.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airways</a:t>
            </a:r>
            <a:r>
              <a:rPr sz="2400" spc="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scene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reaction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set by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initial </a:t>
            </a:r>
            <a:r>
              <a:rPr sz="2400" dirty="0">
                <a:latin typeface="Microsoft Sans Serif"/>
                <a:cs typeface="Microsoft Sans Serif"/>
              </a:rPr>
              <a:t>sensitization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inhaled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allergens,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which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stimulate </a:t>
            </a:r>
            <a:r>
              <a:rPr sz="2400" dirty="0">
                <a:latin typeface="Microsoft Sans Serif"/>
                <a:cs typeface="Microsoft Sans Serif"/>
              </a:rPr>
              <a:t>induction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 </a:t>
            </a:r>
            <a:r>
              <a:rPr sz="2400" i="1" dirty="0">
                <a:latin typeface="Arial"/>
                <a:cs typeface="Arial"/>
              </a:rPr>
              <a:t>TH2</a:t>
            </a:r>
            <a:r>
              <a:rPr sz="2400" i="1" spc="-65" dirty="0">
                <a:latin typeface="Arial"/>
                <a:cs typeface="Arial"/>
              </a:rPr>
              <a:t> </a:t>
            </a:r>
            <a:r>
              <a:rPr sz="2400" i="1" spc="-20" dirty="0">
                <a:latin typeface="Arial"/>
                <a:cs typeface="Arial"/>
              </a:rPr>
              <a:t>cells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7754620" cy="405193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TH2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cells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secrete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cytokines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that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promote</a:t>
            </a:r>
            <a:r>
              <a:rPr sz="2000" spc="-114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allergic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inflammation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stimulate</a:t>
            </a:r>
            <a:r>
              <a:rPr sz="2000" spc="-9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cells</a:t>
            </a:r>
            <a:r>
              <a:rPr sz="2000" spc="9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produce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IgE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and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other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antibodies</a:t>
            </a:r>
            <a:endParaRPr sz="20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Cytokines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include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IL-</a:t>
            </a:r>
            <a:r>
              <a:rPr sz="2000" spc="-50" dirty="0">
                <a:latin typeface="Microsoft Sans Serif"/>
                <a:cs typeface="Microsoft Sans Serif"/>
              </a:rPr>
              <a:t>4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Stimulates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the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production</a:t>
            </a:r>
            <a:r>
              <a:rPr sz="1800" spc="-9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of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IgE</a:t>
            </a:r>
            <a:endParaRPr sz="18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5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IL-</a:t>
            </a:r>
            <a:r>
              <a:rPr sz="2000" spc="-50" dirty="0">
                <a:latin typeface="Microsoft Sans Serif"/>
                <a:cs typeface="Microsoft Sans Serif"/>
              </a:rPr>
              <a:t>5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Which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activates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locally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recruited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eosinophils</a:t>
            </a:r>
            <a:endParaRPr sz="18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5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IL-</a:t>
            </a:r>
            <a:r>
              <a:rPr sz="2000" spc="-25" dirty="0">
                <a:latin typeface="Microsoft Sans Serif"/>
                <a:cs typeface="Microsoft Sans Serif"/>
              </a:rPr>
              <a:t>13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Which</a:t>
            </a:r>
            <a:r>
              <a:rPr sz="1800" spc="-10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stimulates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mucus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secretion</a:t>
            </a:r>
            <a:r>
              <a:rPr sz="1800" spc="-9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from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bronchial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submucosal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glands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Promotes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IgE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production</a:t>
            </a:r>
            <a:r>
              <a:rPr sz="1800" spc="-9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by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B </a:t>
            </a:r>
            <a:r>
              <a:rPr sz="1800" spc="-10" dirty="0">
                <a:latin typeface="Microsoft Sans Serif"/>
                <a:cs typeface="Microsoft Sans Serif"/>
              </a:rPr>
              <a:t>cells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698068"/>
            <a:ext cx="29622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0" dirty="0">
                <a:solidFill>
                  <a:srgbClr val="232852"/>
                </a:solidFill>
                <a:latin typeface="Microsoft Sans Serif"/>
                <a:cs typeface="Microsoft Sans Serif"/>
              </a:rPr>
              <a:t>Pathogenesis</a:t>
            </a:r>
            <a:endParaRPr sz="40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546350" y="1892554"/>
            <a:ext cx="3960495" cy="3936365"/>
            <a:chOff x="2546350" y="1892554"/>
            <a:chExt cx="3960495" cy="3936365"/>
          </a:xfrm>
        </p:grpSpPr>
        <p:sp>
          <p:nvSpPr>
            <p:cNvPr id="4" name="object 4"/>
            <p:cNvSpPr/>
            <p:nvPr/>
          </p:nvSpPr>
          <p:spPr>
            <a:xfrm>
              <a:off x="2560320" y="4101083"/>
              <a:ext cx="3932554" cy="1713864"/>
            </a:xfrm>
            <a:custGeom>
              <a:avLst/>
              <a:gdLst/>
              <a:ahLst/>
              <a:cxnLst/>
              <a:rect l="l" t="t" r="r" b="b"/>
              <a:pathLst>
                <a:path w="3932554" h="1713864">
                  <a:moveTo>
                    <a:pt x="2926080" y="1335024"/>
                  </a:moveTo>
                  <a:lnTo>
                    <a:pt x="2926080" y="1583093"/>
                  </a:lnTo>
                  <a:lnTo>
                    <a:pt x="3932174" y="1583093"/>
                  </a:lnTo>
                  <a:lnTo>
                    <a:pt x="3932174" y="1713420"/>
                  </a:lnTo>
                </a:path>
                <a:path w="3932554" h="1713864">
                  <a:moveTo>
                    <a:pt x="2927222" y="1335024"/>
                  </a:moveTo>
                  <a:lnTo>
                    <a:pt x="2927222" y="1565821"/>
                  </a:lnTo>
                  <a:lnTo>
                    <a:pt x="918971" y="1565821"/>
                  </a:lnTo>
                  <a:lnTo>
                    <a:pt x="918971" y="1696148"/>
                  </a:lnTo>
                </a:path>
                <a:path w="3932554" h="1713864">
                  <a:moveTo>
                    <a:pt x="1467612" y="0"/>
                  </a:moveTo>
                  <a:lnTo>
                    <a:pt x="1467612" y="311404"/>
                  </a:lnTo>
                  <a:lnTo>
                    <a:pt x="2923794" y="311404"/>
                  </a:lnTo>
                  <a:lnTo>
                    <a:pt x="2923794" y="441706"/>
                  </a:lnTo>
                </a:path>
                <a:path w="3932554" h="1713864">
                  <a:moveTo>
                    <a:pt x="0" y="1298448"/>
                  </a:moveTo>
                  <a:lnTo>
                    <a:pt x="0" y="1565440"/>
                  </a:lnTo>
                  <a:lnTo>
                    <a:pt x="1118234" y="1565440"/>
                  </a:lnTo>
                  <a:lnTo>
                    <a:pt x="1118234" y="1695767"/>
                  </a:lnTo>
                </a:path>
                <a:path w="3932554" h="1713864">
                  <a:moveTo>
                    <a:pt x="1470152" y="0"/>
                  </a:moveTo>
                  <a:lnTo>
                    <a:pt x="1470152" y="275209"/>
                  </a:lnTo>
                  <a:lnTo>
                    <a:pt x="0" y="275209"/>
                  </a:lnTo>
                  <a:lnTo>
                    <a:pt x="0" y="405511"/>
                  </a:lnTo>
                </a:path>
              </a:pathLst>
            </a:custGeom>
            <a:ln w="27432">
              <a:solidFill>
                <a:srgbClr val="578E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27932" y="2798064"/>
              <a:ext cx="0" cy="409575"/>
            </a:xfrm>
            <a:custGeom>
              <a:avLst/>
              <a:gdLst/>
              <a:ahLst/>
              <a:cxnLst/>
              <a:rect l="l" t="t" r="r" b="b"/>
              <a:pathLst>
                <a:path h="409575">
                  <a:moveTo>
                    <a:pt x="0" y="0"/>
                  </a:moveTo>
                  <a:lnTo>
                    <a:pt x="0" y="409194"/>
                  </a:lnTo>
                </a:path>
              </a:pathLst>
            </a:custGeom>
            <a:ln w="27432">
              <a:solidFill>
                <a:srgbClr val="4D7B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78607" y="1906524"/>
              <a:ext cx="2903220" cy="891540"/>
            </a:xfrm>
            <a:custGeom>
              <a:avLst/>
              <a:gdLst/>
              <a:ahLst/>
              <a:cxnLst/>
              <a:rect l="l" t="t" r="r" b="b"/>
              <a:pathLst>
                <a:path w="2903220" h="891539">
                  <a:moveTo>
                    <a:pt x="2814066" y="0"/>
                  </a:moveTo>
                  <a:lnTo>
                    <a:pt x="89154" y="0"/>
                  </a:lnTo>
                  <a:lnTo>
                    <a:pt x="54435" y="7000"/>
                  </a:lnTo>
                  <a:lnTo>
                    <a:pt x="26098" y="26098"/>
                  </a:lnTo>
                  <a:lnTo>
                    <a:pt x="7000" y="54435"/>
                  </a:lnTo>
                  <a:lnTo>
                    <a:pt x="0" y="89153"/>
                  </a:lnTo>
                  <a:lnTo>
                    <a:pt x="0" y="802386"/>
                  </a:lnTo>
                  <a:lnTo>
                    <a:pt x="7000" y="837104"/>
                  </a:lnTo>
                  <a:lnTo>
                    <a:pt x="26098" y="865441"/>
                  </a:lnTo>
                  <a:lnTo>
                    <a:pt x="54435" y="884539"/>
                  </a:lnTo>
                  <a:lnTo>
                    <a:pt x="89154" y="891539"/>
                  </a:lnTo>
                  <a:lnTo>
                    <a:pt x="2814066" y="891539"/>
                  </a:lnTo>
                  <a:lnTo>
                    <a:pt x="2848784" y="884539"/>
                  </a:lnTo>
                  <a:lnTo>
                    <a:pt x="2877121" y="865441"/>
                  </a:lnTo>
                  <a:lnTo>
                    <a:pt x="2896219" y="837104"/>
                  </a:lnTo>
                  <a:lnTo>
                    <a:pt x="2903220" y="802386"/>
                  </a:lnTo>
                  <a:lnTo>
                    <a:pt x="2903220" y="89153"/>
                  </a:lnTo>
                  <a:lnTo>
                    <a:pt x="2896219" y="54435"/>
                  </a:lnTo>
                  <a:lnTo>
                    <a:pt x="2877121" y="26098"/>
                  </a:lnTo>
                  <a:lnTo>
                    <a:pt x="2848784" y="7000"/>
                  </a:lnTo>
                  <a:lnTo>
                    <a:pt x="2814066" y="0"/>
                  </a:lnTo>
                  <a:close/>
                </a:path>
              </a:pathLst>
            </a:custGeom>
            <a:solidFill>
              <a:srgbClr val="619D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78607" y="1906524"/>
              <a:ext cx="2903220" cy="891540"/>
            </a:xfrm>
            <a:custGeom>
              <a:avLst/>
              <a:gdLst/>
              <a:ahLst/>
              <a:cxnLst/>
              <a:rect l="l" t="t" r="r" b="b"/>
              <a:pathLst>
                <a:path w="2903220" h="891539">
                  <a:moveTo>
                    <a:pt x="0" y="89153"/>
                  </a:moveTo>
                  <a:lnTo>
                    <a:pt x="7000" y="54435"/>
                  </a:lnTo>
                  <a:lnTo>
                    <a:pt x="26098" y="26098"/>
                  </a:lnTo>
                  <a:lnTo>
                    <a:pt x="54435" y="7000"/>
                  </a:lnTo>
                  <a:lnTo>
                    <a:pt x="89154" y="0"/>
                  </a:lnTo>
                  <a:lnTo>
                    <a:pt x="2814066" y="0"/>
                  </a:lnTo>
                  <a:lnTo>
                    <a:pt x="2848784" y="7000"/>
                  </a:lnTo>
                  <a:lnTo>
                    <a:pt x="2877121" y="26098"/>
                  </a:lnTo>
                  <a:lnTo>
                    <a:pt x="2896219" y="54435"/>
                  </a:lnTo>
                  <a:lnTo>
                    <a:pt x="2903220" y="89153"/>
                  </a:lnTo>
                  <a:lnTo>
                    <a:pt x="2903220" y="802386"/>
                  </a:lnTo>
                  <a:lnTo>
                    <a:pt x="2896219" y="837104"/>
                  </a:lnTo>
                  <a:lnTo>
                    <a:pt x="2877121" y="865441"/>
                  </a:lnTo>
                  <a:lnTo>
                    <a:pt x="2848784" y="884539"/>
                  </a:lnTo>
                  <a:lnTo>
                    <a:pt x="2814066" y="891539"/>
                  </a:lnTo>
                  <a:lnTo>
                    <a:pt x="89154" y="891539"/>
                  </a:lnTo>
                  <a:lnTo>
                    <a:pt x="54435" y="884539"/>
                  </a:lnTo>
                  <a:lnTo>
                    <a:pt x="26098" y="865441"/>
                  </a:lnTo>
                  <a:lnTo>
                    <a:pt x="7000" y="837104"/>
                  </a:lnTo>
                  <a:lnTo>
                    <a:pt x="0" y="802386"/>
                  </a:lnTo>
                  <a:lnTo>
                    <a:pt x="0" y="89153"/>
                  </a:lnTo>
                  <a:close/>
                </a:path>
              </a:pathLst>
            </a:custGeom>
            <a:ln w="274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34055" y="2057400"/>
              <a:ext cx="2903220" cy="891540"/>
            </a:xfrm>
            <a:custGeom>
              <a:avLst/>
              <a:gdLst/>
              <a:ahLst/>
              <a:cxnLst/>
              <a:rect l="l" t="t" r="r" b="b"/>
              <a:pathLst>
                <a:path w="2903220" h="891539">
                  <a:moveTo>
                    <a:pt x="2814066" y="0"/>
                  </a:moveTo>
                  <a:lnTo>
                    <a:pt x="89154" y="0"/>
                  </a:lnTo>
                  <a:lnTo>
                    <a:pt x="54435" y="7000"/>
                  </a:lnTo>
                  <a:lnTo>
                    <a:pt x="26098" y="26098"/>
                  </a:lnTo>
                  <a:lnTo>
                    <a:pt x="7000" y="54435"/>
                  </a:lnTo>
                  <a:lnTo>
                    <a:pt x="0" y="89153"/>
                  </a:lnTo>
                  <a:lnTo>
                    <a:pt x="0" y="802386"/>
                  </a:lnTo>
                  <a:lnTo>
                    <a:pt x="7000" y="837104"/>
                  </a:lnTo>
                  <a:lnTo>
                    <a:pt x="26098" y="865441"/>
                  </a:lnTo>
                  <a:lnTo>
                    <a:pt x="54435" y="884539"/>
                  </a:lnTo>
                  <a:lnTo>
                    <a:pt x="89154" y="891539"/>
                  </a:lnTo>
                  <a:lnTo>
                    <a:pt x="2814066" y="891539"/>
                  </a:lnTo>
                  <a:lnTo>
                    <a:pt x="2848784" y="884539"/>
                  </a:lnTo>
                  <a:lnTo>
                    <a:pt x="2877121" y="865441"/>
                  </a:lnTo>
                  <a:lnTo>
                    <a:pt x="2896219" y="837104"/>
                  </a:lnTo>
                  <a:lnTo>
                    <a:pt x="2903220" y="802386"/>
                  </a:lnTo>
                  <a:lnTo>
                    <a:pt x="2903220" y="89153"/>
                  </a:lnTo>
                  <a:lnTo>
                    <a:pt x="2896219" y="54435"/>
                  </a:lnTo>
                  <a:lnTo>
                    <a:pt x="2877121" y="26098"/>
                  </a:lnTo>
                  <a:lnTo>
                    <a:pt x="2848784" y="7000"/>
                  </a:lnTo>
                  <a:lnTo>
                    <a:pt x="281406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34055" y="2057400"/>
              <a:ext cx="2903220" cy="891540"/>
            </a:xfrm>
            <a:custGeom>
              <a:avLst/>
              <a:gdLst/>
              <a:ahLst/>
              <a:cxnLst/>
              <a:rect l="l" t="t" r="r" b="b"/>
              <a:pathLst>
                <a:path w="2903220" h="891539">
                  <a:moveTo>
                    <a:pt x="0" y="89153"/>
                  </a:moveTo>
                  <a:lnTo>
                    <a:pt x="7000" y="54435"/>
                  </a:lnTo>
                  <a:lnTo>
                    <a:pt x="26098" y="26098"/>
                  </a:lnTo>
                  <a:lnTo>
                    <a:pt x="54435" y="7000"/>
                  </a:lnTo>
                  <a:lnTo>
                    <a:pt x="89154" y="0"/>
                  </a:lnTo>
                  <a:lnTo>
                    <a:pt x="2814066" y="0"/>
                  </a:lnTo>
                  <a:lnTo>
                    <a:pt x="2848784" y="7000"/>
                  </a:lnTo>
                  <a:lnTo>
                    <a:pt x="2877121" y="26098"/>
                  </a:lnTo>
                  <a:lnTo>
                    <a:pt x="2896219" y="54435"/>
                  </a:lnTo>
                  <a:lnTo>
                    <a:pt x="2903220" y="89153"/>
                  </a:lnTo>
                  <a:lnTo>
                    <a:pt x="2903220" y="802386"/>
                  </a:lnTo>
                  <a:lnTo>
                    <a:pt x="2896219" y="837104"/>
                  </a:lnTo>
                  <a:lnTo>
                    <a:pt x="2877121" y="865441"/>
                  </a:lnTo>
                  <a:lnTo>
                    <a:pt x="2848784" y="884539"/>
                  </a:lnTo>
                  <a:lnTo>
                    <a:pt x="2814066" y="891539"/>
                  </a:lnTo>
                  <a:lnTo>
                    <a:pt x="89154" y="891539"/>
                  </a:lnTo>
                  <a:lnTo>
                    <a:pt x="54435" y="884539"/>
                  </a:lnTo>
                  <a:lnTo>
                    <a:pt x="26098" y="865441"/>
                  </a:lnTo>
                  <a:lnTo>
                    <a:pt x="7000" y="837104"/>
                  </a:lnTo>
                  <a:lnTo>
                    <a:pt x="0" y="802386"/>
                  </a:lnTo>
                  <a:lnTo>
                    <a:pt x="0" y="89153"/>
                  </a:lnTo>
                  <a:close/>
                </a:path>
              </a:pathLst>
            </a:custGeom>
            <a:ln w="27431">
              <a:solidFill>
                <a:srgbClr val="619D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121279" y="2248661"/>
            <a:ext cx="2128520" cy="477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lnSpc>
                <a:spcPts val="1760"/>
              </a:lnSpc>
              <a:spcBef>
                <a:spcPts val="130"/>
              </a:spcBef>
            </a:pPr>
            <a:r>
              <a:rPr sz="1550" dirty="0">
                <a:latin typeface="Microsoft Sans Serif"/>
                <a:cs typeface="Microsoft Sans Serif"/>
              </a:rPr>
              <a:t>Repeat</a:t>
            </a:r>
            <a:r>
              <a:rPr sz="1550" spc="17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exposure</a:t>
            </a:r>
            <a:r>
              <a:rPr sz="1550" spc="15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to</a:t>
            </a:r>
            <a:r>
              <a:rPr sz="1550" spc="85" dirty="0">
                <a:latin typeface="Microsoft Sans Serif"/>
                <a:cs typeface="Microsoft Sans Serif"/>
              </a:rPr>
              <a:t> </a:t>
            </a:r>
            <a:r>
              <a:rPr sz="1550" spc="-25" dirty="0">
                <a:latin typeface="Microsoft Sans Serif"/>
                <a:cs typeface="Microsoft Sans Serif"/>
              </a:rPr>
              <a:t>the</a:t>
            </a:r>
            <a:endParaRPr sz="1550">
              <a:latin typeface="Microsoft Sans Serif"/>
              <a:cs typeface="Microsoft Sans Serif"/>
            </a:endParaRPr>
          </a:p>
          <a:p>
            <a:pPr marL="1905" algn="ctr">
              <a:lnSpc>
                <a:spcPts val="1760"/>
              </a:lnSpc>
            </a:pPr>
            <a:r>
              <a:rPr sz="1550" spc="-10" dirty="0">
                <a:latin typeface="Microsoft Sans Serif"/>
                <a:cs typeface="Microsoft Sans Serif"/>
              </a:rPr>
              <a:t>allergen</a:t>
            </a:r>
            <a:endParaRPr sz="1550">
              <a:latin typeface="Microsoft Sans Serif"/>
              <a:cs typeface="Microsoft Sans Serif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413761" y="3195573"/>
            <a:ext cx="3388360" cy="1070610"/>
            <a:chOff x="2413761" y="3195573"/>
            <a:chExt cx="3388360" cy="1070610"/>
          </a:xfrm>
        </p:grpSpPr>
        <p:sp>
          <p:nvSpPr>
            <p:cNvPr id="12" name="object 12"/>
            <p:cNvSpPr/>
            <p:nvPr/>
          </p:nvSpPr>
          <p:spPr>
            <a:xfrm>
              <a:off x="2427731" y="3209543"/>
              <a:ext cx="3205480" cy="891540"/>
            </a:xfrm>
            <a:custGeom>
              <a:avLst/>
              <a:gdLst/>
              <a:ahLst/>
              <a:cxnLst/>
              <a:rect l="l" t="t" r="r" b="b"/>
              <a:pathLst>
                <a:path w="3205479" h="891539">
                  <a:moveTo>
                    <a:pt x="3115818" y="0"/>
                  </a:moveTo>
                  <a:lnTo>
                    <a:pt x="89154" y="0"/>
                  </a:lnTo>
                  <a:lnTo>
                    <a:pt x="54435" y="7000"/>
                  </a:lnTo>
                  <a:lnTo>
                    <a:pt x="26098" y="26098"/>
                  </a:lnTo>
                  <a:lnTo>
                    <a:pt x="7000" y="54435"/>
                  </a:lnTo>
                  <a:lnTo>
                    <a:pt x="0" y="89153"/>
                  </a:lnTo>
                  <a:lnTo>
                    <a:pt x="0" y="802385"/>
                  </a:lnTo>
                  <a:lnTo>
                    <a:pt x="7000" y="837104"/>
                  </a:lnTo>
                  <a:lnTo>
                    <a:pt x="26098" y="865441"/>
                  </a:lnTo>
                  <a:lnTo>
                    <a:pt x="54435" y="884539"/>
                  </a:lnTo>
                  <a:lnTo>
                    <a:pt x="89154" y="891539"/>
                  </a:lnTo>
                  <a:lnTo>
                    <a:pt x="3115818" y="891539"/>
                  </a:lnTo>
                  <a:lnTo>
                    <a:pt x="3150536" y="884539"/>
                  </a:lnTo>
                  <a:lnTo>
                    <a:pt x="3178873" y="865441"/>
                  </a:lnTo>
                  <a:lnTo>
                    <a:pt x="3197971" y="837104"/>
                  </a:lnTo>
                  <a:lnTo>
                    <a:pt x="3204972" y="802385"/>
                  </a:lnTo>
                  <a:lnTo>
                    <a:pt x="3204972" y="89153"/>
                  </a:lnTo>
                  <a:lnTo>
                    <a:pt x="3197971" y="54435"/>
                  </a:lnTo>
                  <a:lnTo>
                    <a:pt x="3178873" y="26098"/>
                  </a:lnTo>
                  <a:lnTo>
                    <a:pt x="3150536" y="7000"/>
                  </a:lnTo>
                  <a:lnTo>
                    <a:pt x="3115818" y="0"/>
                  </a:lnTo>
                  <a:close/>
                </a:path>
              </a:pathLst>
            </a:custGeom>
            <a:solidFill>
              <a:srgbClr val="619D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27731" y="3209543"/>
              <a:ext cx="3205480" cy="891540"/>
            </a:xfrm>
            <a:custGeom>
              <a:avLst/>
              <a:gdLst/>
              <a:ahLst/>
              <a:cxnLst/>
              <a:rect l="l" t="t" r="r" b="b"/>
              <a:pathLst>
                <a:path w="3205479" h="891539">
                  <a:moveTo>
                    <a:pt x="0" y="89153"/>
                  </a:moveTo>
                  <a:lnTo>
                    <a:pt x="7000" y="54435"/>
                  </a:lnTo>
                  <a:lnTo>
                    <a:pt x="26098" y="26098"/>
                  </a:lnTo>
                  <a:lnTo>
                    <a:pt x="54435" y="7000"/>
                  </a:lnTo>
                  <a:lnTo>
                    <a:pt x="89154" y="0"/>
                  </a:lnTo>
                  <a:lnTo>
                    <a:pt x="3115818" y="0"/>
                  </a:lnTo>
                  <a:lnTo>
                    <a:pt x="3150536" y="7000"/>
                  </a:lnTo>
                  <a:lnTo>
                    <a:pt x="3178873" y="26098"/>
                  </a:lnTo>
                  <a:lnTo>
                    <a:pt x="3197971" y="54435"/>
                  </a:lnTo>
                  <a:lnTo>
                    <a:pt x="3204972" y="89153"/>
                  </a:lnTo>
                  <a:lnTo>
                    <a:pt x="3204972" y="802385"/>
                  </a:lnTo>
                  <a:lnTo>
                    <a:pt x="3197971" y="837104"/>
                  </a:lnTo>
                  <a:lnTo>
                    <a:pt x="3178873" y="865441"/>
                  </a:lnTo>
                  <a:lnTo>
                    <a:pt x="3150536" y="884539"/>
                  </a:lnTo>
                  <a:lnTo>
                    <a:pt x="3115818" y="891539"/>
                  </a:lnTo>
                  <a:lnTo>
                    <a:pt x="89154" y="891539"/>
                  </a:lnTo>
                  <a:lnTo>
                    <a:pt x="54435" y="884539"/>
                  </a:lnTo>
                  <a:lnTo>
                    <a:pt x="26098" y="865441"/>
                  </a:lnTo>
                  <a:lnTo>
                    <a:pt x="7000" y="837104"/>
                  </a:lnTo>
                  <a:lnTo>
                    <a:pt x="0" y="802385"/>
                  </a:lnTo>
                  <a:lnTo>
                    <a:pt x="0" y="89153"/>
                  </a:lnTo>
                  <a:close/>
                </a:path>
              </a:pathLst>
            </a:custGeom>
            <a:ln w="274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83179" y="3355847"/>
              <a:ext cx="3205480" cy="896619"/>
            </a:xfrm>
            <a:custGeom>
              <a:avLst/>
              <a:gdLst/>
              <a:ahLst/>
              <a:cxnLst/>
              <a:rect l="l" t="t" r="r" b="b"/>
              <a:pathLst>
                <a:path w="3205479" h="896620">
                  <a:moveTo>
                    <a:pt x="3115310" y="0"/>
                  </a:moveTo>
                  <a:lnTo>
                    <a:pt x="89662" y="0"/>
                  </a:lnTo>
                  <a:lnTo>
                    <a:pt x="54756" y="7044"/>
                  </a:lnTo>
                  <a:lnTo>
                    <a:pt x="26257" y="26257"/>
                  </a:lnTo>
                  <a:lnTo>
                    <a:pt x="7044" y="54756"/>
                  </a:lnTo>
                  <a:lnTo>
                    <a:pt x="0" y="89662"/>
                  </a:lnTo>
                  <a:lnTo>
                    <a:pt x="0" y="806450"/>
                  </a:lnTo>
                  <a:lnTo>
                    <a:pt x="7044" y="841355"/>
                  </a:lnTo>
                  <a:lnTo>
                    <a:pt x="26257" y="869854"/>
                  </a:lnTo>
                  <a:lnTo>
                    <a:pt x="54756" y="889067"/>
                  </a:lnTo>
                  <a:lnTo>
                    <a:pt x="89662" y="896112"/>
                  </a:lnTo>
                  <a:lnTo>
                    <a:pt x="3115310" y="896112"/>
                  </a:lnTo>
                  <a:lnTo>
                    <a:pt x="3150215" y="889067"/>
                  </a:lnTo>
                  <a:lnTo>
                    <a:pt x="3178714" y="869854"/>
                  </a:lnTo>
                  <a:lnTo>
                    <a:pt x="3197927" y="841355"/>
                  </a:lnTo>
                  <a:lnTo>
                    <a:pt x="3204972" y="806450"/>
                  </a:lnTo>
                  <a:lnTo>
                    <a:pt x="3204972" y="89662"/>
                  </a:lnTo>
                  <a:lnTo>
                    <a:pt x="3197927" y="54756"/>
                  </a:lnTo>
                  <a:lnTo>
                    <a:pt x="3178714" y="26257"/>
                  </a:lnTo>
                  <a:lnTo>
                    <a:pt x="3150215" y="7044"/>
                  </a:lnTo>
                  <a:lnTo>
                    <a:pt x="311531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83179" y="3355847"/>
              <a:ext cx="3205480" cy="896619"/>
            </a:xfrm>
            <a:custGeom>
              <a:avLst/>
              <a:gdLst/>
              <a:ahLst/>
              <a:cxnLst/>
              <a:rect l="l" t="t" r="r" b="b"/>
              <a:pathLst>
                <a:path w="3205479" h="896620">
                  <a:moveTo>
                    <a:pt x="0" y="89662"/>
                  </a:moveTo>
                  <a:lnTo>
                    <a:pt x="7044" y="54756"/>
                  </a:lnTo>
                  <a:lnTo>
                    <a:pt x="26257" y="26257"/>
                  </a:lnTo>
                  <a:lnTo>
                    <a:pt x="54756" y="7044"/>
                  </a:lnTo>
                  <a:lnTo>
                    <a:pt x="89662" y="0"/>
                  </a:lnTo>
                  <a:lnTo>
                    <a:pt x="3115310" y="0"/>
                  </a:lnTo>
                  <a:lnTo>
                    <a:pt x="3150215" y="7044"/>
                  </a:lnTo>
                  <a:lnTo>
                    <a:pt x="3178714" y="26257"/>
                  </a:lnTo>
                  <a:lnTo>
                    <a:pt x="3197927" y="54756"/>
                  </a:lnTo>
                  <a:lnTo>
                    <a:pt x="3204972" y="89662"/>
                  </a:lnTo>
                  <a:lnTo>
                    <a:pt x="3204972" y="806450"/>
                  </a:lnTo>
                  <a:lnTo>
                    <a:pt x="3197927" y="841355"/>
                  </a:lnTo>
                  <a:lnTo>
                    <a:pt x="3178714" y="869854"/>
                  </a:lnTo>
                  <a:lnTo>
                    <a:pt x="3150215" y="889067"/>
                  </a:lnTo>
                  <a:lnTo>
                    <a:pt x="3115310" y="896112"/>
                  </a:lnTo>
                  <a:lnTo>
                    <a:pt x="89662" y="896112"/>
                  </a:lnTo>
                  <a:lnTo>
                    <a:pt x="54756" y="889067"/>
                  </a:lnTo>
                  <a:lnTo>
                    <a:pt x="26257" y="869854"/>
                  </a:lnTo>
                  <a:lnTo>
                    <a:pt x="7044" y="841355"/>
                  </a:lnTo>
                  <a:lnTo>
                    <a:pt x="0" y="806450"/>
                  </a:lnTo>
                  <a:lnTo>
                    <a:pt x="0" y="89662"/>
                  </a:lnTo>
                  <a:close/>
                </a:path>
              </a:pathLst>
            </a:custGeom>
            <a:ln w="27432">
              <a:solidFill>
                <a:srgbClr val="619D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785617" y="3551631"/>
            <a:ext cx="2796540" cy="4781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ts val="1760"/>
              </a:lnSpc>
              <a:spcBef>
                <a:spcPts val="135"/>
              </a:spcBef>
            </a:pPr>
            <a:r>
              <a:rPr sz="1550" dirty="0">
                <a:latin typeface="Microsoft Sans Serif"/>
                <a:cs typeface="Microsoft Sans Serif"/>
              </a:rPr>
              <a:t>Triggers</a:t>
            </a:r>
            <a:r>
              <a:rPr sz="1550" spc="12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IgE</a:t>
            </a:r>
            <a:r>
              <a:rPr sz="1550" spc="7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coats</a:t>
            </a:r>
            <a:r>
              <a:rPr sz="1550" spc="130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submucosal</a:t>
            </a:r>
            <a:endParaRPr sz="1550">
              <a:latin typeface="Microsoft Sans Serif"/>
              <a:cs typeface="Microsoft Sans Serif"/>
            </a:endParaRPr>
          </a:p>
          <a:p>
            <a:pPr marL="4445" algn="ctr">
              <a:lnSpc>
                <a:spcPts val="1760"/>
              </a:lnSpc>
            </a:pPr>
            <a:r>
              <a:rPr sz="1550" dirty="0">
                <a:latin typeface="Microsoft Sans Serif"/>
                <a:cs typeface="Microsoft Sans Serif"/>
              </a:rPr>
              <a:t>mast</a:t>
            </a:r>
            <a:r>
              <a:rPr sz="1550" spc="135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cells</a:t>
            </a:r>
            <a:endParaRPr sz="155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266189" y="4494021"/>
            <a:ext cx="2743835" cy="1070610"/>
            <a:chOff x="1266189" y="4494021"/>
            <a:chExt cx="2743835" cy="1070610"/>
          </a:xfrm>
        </p:grpSpPr>
        <p:sp>
          <p:nvSpPr>
            <p:cNvPr id="18" name="object 18"/>
            <p:cNvSpPr/>
            <p:nvPr/>
          </p:nvSpPr>
          <p:spPr>
            <a:xfrm>
              <a:off x="1280159" y="4507991"/>
              <a:ext cx="2560320" cy="891540"/>
            </a:xfrm>
            <a:custGeom>
              <a:avLst/>
              <a:gdLst/>
              <a:ahLst/>
              <a:cxnLst/>
              <a:rect l="l" t="t" r="r" b="b"/>
              <a:pathLst>
                <a:path w="2560320" h="891539">
                  <a:moveTo>
                    <a:pt x="2471166" y="0"/>
                  </a:moveTo>
                  <a:lnTo>
                    <a:pt x="89153" y="0"/>
                  </a:lnTo>
                  <a:lnTo>
                    <a:pt x="54435" y="7000"/>
                  </a:lnTo>
                  <a:lnTo>
                    <a:pt x="26098" y="26098"/>
                  </a:lnTo>
                  <a:lnTo>
                    <a:pt x="7000" y="54435"/>
                  </a:lnTo>
                  <a:lnTo>
                    <a:pt x="0" y="89153"/>
                  </a:lnTo>
                  <a:lnTo>
                    <a:pt x="0" y="802385"/>
                  </a:lnTo>
                  <a:lnTo>
                    <a:pt x="7000" y="837104"/>
                  </a:lnTo>
                  <a:lnTo>
                    <a:pt x="26098" y="865441"/>
                  </a:lnTo>
                  <a:lnTo>
                    <a:pt x="54435" y="884539"/>
                  </a:lnTo>
                  <a:lnTo>
                    <a:pt x="89153" y="891539"/>
                  </a:lnTo>
                  <a:lnTo>
                    <a:pt x="2471166" y="891539"/>
                  </a:lnTo>
                  <a:lnTo>
                    <a:pt x="2505884" y="884539"/>
                  </a:lnTo>
                  <a:lnTo>
                    <a:pt x="2534221" y="865441"/>
                  </a:lnTo>
                  <a:lnTo>
                    <a:pt x="2553319" y="837104"/>
                  </a:lnTo>
                  <a:lnTo>
                    <a:pt x="2560319" y="802385"/>
                  </a:lnTo>
                  <a:lnTo>
                    <a:pt x="2560319" y="89153"/>
                  </a:lnTo>
                  <a:lnTo>
                    <a:pt x="2553319" y="54435"/>
                  </a:lnTo>
                  <a:lnTo>
                    <a:pt x="2534221" y="26098"/>
                  </a:lnTo>
                  <a:lnTo>
                    <a:pt x="2505884" y="7000"/>
                  </a:lnTo>
                  <a:lnTo>
                    <a:pt x="2471166" y="0"/>
                  </a:lnTo>
                  <a:close/>
                </a:path>
              </a:pathLst>
            </a:custGeom>
            <a:solidFill>
              <a:srgbClr val="619D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80159" y="4507991"/>
              <a:ext cx="2560320" cy="891540"/>
            </a:xfrm>
            <a:custGeom>
              <a:avLst/>
              <a:gdLst/>
              <a:ahLst/>
              <a:cxnLst/>
              <a:rect l="l" t="t" r="r" b="b"/>
              <a:pathLst>
                <a:path w="2560320" h="891539">
                  <a:moveTo>
                    <a:pt x="0" y="89153"/>
                  </a:moveTo>
                  <a:lnTo>
                    <a:pt x="7000" y="54435"/>
                  </a:lnTo>
                  <a:lnTo>
                    <a:pt x="26098" y="26098"/>
                  </a:lnTo>
                  <a:lnTo>
                    <a:pt x="54435" y="7000"/>
                  </a:lnTo>
                  <a:lnTo>
                    <a:pt x="89153" y="0"/>
                  </a:lnTo>
                  <a:lnTo>
                    <a:pt x="2471166" y="0"/>
                  </a:lnTo>
                  <a:lnTo>
                    <a:pt x="2505884" y="7000"/>
                  </a:lnTo>
                  <a:lnTo>
                    <a:pt x="2534221" y="26098"/>
                  </a:lnTo>
                  <a:lnTo>
                    <a:pt x="2553319" y="54435"/>
                  </a:lnTo>
                  <a:lnTo>
                    <a:pt x="2560319" y="89153"/>
                  </a:lnTo>
                  <a:lnTo>
                    <a:pt x="2560319" y="802385"/>
                  </a:lnTo>
                  <a:lnTo>
                    <a:pt x="2553319" y="837104"/>
                  </a:lnTo>
                  <a:lnTo>
                    <a:pt x="2534221" y="865441"/>
                  </a:lnTo>
                  <a:lnTo>
                    <a:pt x="2505884" y="884539"/>
                  </a:lnTo>
                  <a:lnTo>
                    <a:pt x="2471166" y="891539"/>
                  </a:lnTo>
                  <a:lnTo>
                    <a:pt x="89153" y="891539"/>
                  </a:lnTo>
                  <a:lnTo>
                    <a:pt x="54435" y="884539"/>
                  </a:lnTo>
                  <a:lnTo>
                    <a:pt x="26098" y="865441"/>
                  </a:lnTo>
                  <a:lnTo>
                    <a:pt x="7000" y="837104"/>
                  </a:lnTo>
                  <a:lnTo>
                    <a:pt x="0" y="802385"/>
                  </a:lnTo>
                  <a:lnTo>
                    <a:pt x="0" y="89153"/>
                  </a:lnTo>
                  <a:close/>
                </a:path>
              </a:pathLst>
            </a:custGeom>
            <a:ln w="274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435607" y="4658867"/>
              <a:ext cx="2560320" cy="891540"/>
            </a:xfrm>
            <a:custGeom>
              <a:avLst/>
              <a:gdLst/>
              <a:ahLst/>
              <a:cxnLst/>
              <a:rect l="l" t="t" r="r" b="b"/>
              <a:pathLst>
                <a:path w="2560320" h="891539">
                  <a:moveTo>
                    <a:pt x="2471166" y="0"/>
                  </a:moveTo>
                  <a:lnTo>
                    <a:pt x="89153" y="0"/>
                  </a:lnTo>
                  <a:lnTo>
                    <a:pt x="54435" y="7000"/>
                  </a:lnTo>
                  <a:lnTo>
                    <a:pt x="26098" y="26098"/>
                  </a:lnTo>
                  <a:lnTo>
                    <a:pt x="7000" y="54435"/>
                  </a:lnTo>
                  <a:lnTo>
                    <a:pt x="0" y="89153"/>
                  </a:lnTo>
                  <a:lnTo>
                    <a:pt x="0" y="802385"/>
                  </a:lnTo>
                  <a:lnTo>
                    <a:pt x="7000" y="837104"/>
                  </a:lnTo>
                  <a:lnTo>
                    <a:pt x="26098" y="865441"/>
                  </a:lnTo>
                  <a:lnTo>
                    <a:pt x="54435" y="884539"/>
                  </a:lnTo>
                  <a:lnTo>
                    <a:pt x="89153" y="891539"/>
                  </a:lnTo>
                  <a:lnTo>
                    <a:pt x="2471166" y="891539"/>
                  </a:lnTo>
                  <a:lnTo>
                    <a:pt x="2505884" y="884539"/>
                  </a:lnTo>
                  <a:lnTo>
                    <a:pt x="2534221" y="865441"/>
                  </a:lnTo>
                  <a:lnTo>
                    <a:pt x="2553319" y="837104"/>
                  </a:lnTo>
                  <a:lnTo>
                    <a:pt x="2560319" y="802385"/>
                  </a:lnTo>
                  <a:lnTo>
                    <a:pt x="2560319" y="89153"/>
                  </a:lnTo>
                  <a:lnTo>
                    <a:pt x="2553319" y="54435"/>
                  </a:lnTo>
                  <a:lnTo>
                    <a:pt x="2534221" y="26098"/>
                  </a:lnTo>
                  <a:lnTo>
                    <a:pt x="2505884" y="7000"/>
                  </a:lnTo>
                  <a:lnTo>
                    <a:pt x="247116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35607" y="4658867"/>
              <a:ext cx="2560320" cy="891540"/>
            </a:xfrm>
            <a:custGeom>
              <a:avLst/>
              <a:gdLst/>
              <a:ahLst/>
              <a:cxnLst/>
              <a:rect l="l" t="t" r="r" b="b"/>
              <a:pathLst>
                <a:path w="2560320" h="891539">
                  <a:moveTo>
                    <a:pt x="0" y="89153"/>
                  </a:moveTo>
                  <a:lnTo>
                    <a:pt x="7000" y="54435"/>
                  </a:lnTo>
                  <a:lnTo>
                    <a:pt x="26098" y="26098"/>
                  </a:lnTo>
                  <a:lnTo>
                    <a:pt x="54435" y="7000"/>
                  </a:lnTo>
                  <a:lnTo>
                    <a:pt x="89153" y="0"/>
                  </a:lnTo>
                  <a:lnTo>
                    <a:pt x="2471166" y="0"/>
                  </a:lnTo>
                  <a:lnTo>
                    <a:pt x="2505884" y="7000"/>
                  </a:lnTo>
                  <a:lnTo>
                    <a:pt x="2534221" y="26098"/>
                  </a:lnTo>
                  <a:lnTo>
                    <a:pt x="2553319" y="54435"/>
                  </a:lnTo>
                  <a:lnTo>
                    <a:pt x="2560319" y="89153"/>
                  </a:lnTo>
                  <a:lnTo>
                    <a:pt x="2560319" y="802385"/>
                  </a:lnTo>
                  <a:lnTo>
                    <a:pt x="2553319" y="837104"/>
                  </a:lnTo>
                  <a:lnTo>
                    <a:pt x="2534221" y="865441"/>
                  </a:lnTo>
                  <a:lnTo>
                    <a:pt x="2505884" y="884539"/>
                  </a:lnTo>
                  <a:lnTo>
                    <a:pt x="2471166" y="891539"/>
                  </a:lnTo>
                  <a:lnTo>
                    <a:pt x="89153" y="891539"/>
                  </a:lnTo>
                  <a:lnTo>
                    <a:pt x="54435" y="884539"/>
                  </a:lnTo>
                  <a:lnTo>
                    <a:pt x="26098" y="865441"/>
                  </a:lnTo>
                  <a:lnTo>
                    <a:pt x="7000" y="837104"/>
                  </a:lnTo>
                  <a:lnTo>
                    <a:pt x="0" y="802385"/>
                  </a:lnTo>
                  <a:lnTo>
                    <a:pt x="0" y="89153"/>
                  </a:lnTo>
                  <a:close/>
                </a:path>
              </a:pathLst>
            </a:custGeom>
            <a:ln w="27431">
              <a:solidFill>
                <a:srgbClr val="619D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560067" y="4957064"/>
            <a:ext cx="2308860" cy="2673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50" dirty="0">
                <a:latin typeface="Microsoft Sans Serif"/>
                <a:cs typeface="Microsoft Sans Serif"/>
              </a:rPr>
              <a:t>Release</a:t>
            </a:r>
            <a:r>
              <a:rPr sz="1550" spc="15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granule</a:t>
            </a:r>
            <a:r>
              <a:rPr sz="1550" spc="160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contents</a:t>
            </a:r>
            <a:endParaRPr sz="1550">
              <a:latin typeface="Microsoft Sans Serif"/>
              <a:cs typeface="Microsoft Sans Serif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506470" y="4530597"/>
            <a:ext cx="3484879" cy="2323465"/>
            <a:chOff x="3506470" y="4530597"/>
            <a:chExt cx="3484879" cy="2323465"/>
          </a:xfrm>
        </p:grpSpPr>
        <p:sp>
          <p:nvSpPr>
            <p:cNvPr id="24" name="object 24"/>
            <p:cNvSpPr/>
            <p:nvPr/>
          </p:nvSpPr>
          <p:spPr>
            <a:xfrm>
              <a:off x="3520440" y="5797295"/>
              <a:ext cx="315595" cy="896619"/>
            </a:xfrm>
            <a:custGeom>
              <a:avLst/>
              <a:gdLst/>
              <a:ahLst/>
              <a:cxnLst/>
              <a:rect l="l" t="t" r="r" b="b"/>
              <a:pathLst>
                <a:path w="315595" h="896620">
                  <a:moveTo>
                    <a:pt x="283972" y="0"/>
                  </a:moveTo>
                  <a:lnTo>
                    <a:pt x="31496" y="0"/>
                  </a:lnTo>
                  <a:lnTo>
                    <a:pt x="19234" y="2478"/>
                  </a:lnTo>
                  <a:lnTo>
                    <a:pt x="9223" y="9239"/>
                  </a:lnTo>
                  <a:lnTo>
                    <a:pt x="2474" y="19266"/>
                  </a:lnTo>
                  <a:lnTo>
                    <a:pt x="0" y="31546"/>
                  </a:lnTo>
                  <a:lnTo>
                    <a:pt x="0" y="864565"/>
                  </a:lnTo>
                  <a:lnTo>
                    <a:pt x="2474" y="876845"/>
                  </a:lnTo>
                  <a:lnTo>
                    <a:pt x="9223" y="886872"/>
                  </a:lnTo>
                  <a:lnTo>
                    <a:pt x="19234" y="893633"/>
                  </a:lnTo>
                  <a:lnTo>
                    <a:pt x="31496" y="896111"/>
                  </a:lnTo>
                  <a:lnTo>
                    <a:pt x="283972" y="896111"/>
                  </a:lnTo>
                  <a:lnTo>
                    <a:pt x="296233" y="893633"/>
                  </a:lnTo>
                  <a:lnTo>
                    <a:pt x="306244" y="886872"/>
                  </a:lnTo>
                  <a:lnTo>
                    <a:pt x="312993" y="876845"/>
                  </a:lnTo>
                  <a:lnTo>
                    <a:pt x="315468" y="864565"/>
                  </a:lnTo>
                  <a:lnTo>
                    <a:pt x="315468" y="31546"/>
                  </a:lnTo>
                  <a:lnTo>
                    <a:pt x="312993" y="19266"/>
                  </a:lnTo>
                  <a:lnTo>
                    <a:pt x="306244" y="9239"/>
                  </a:lnTo>
                  <a:lnTo>
                    <a:pt x="296233" y="2478"/>
                  </a:lnTo>
                  <a:lnTo>
                    <a:pt x="283972" y="0"/>
                  </a:lnTo>
                  <a:close/>
                </a:path>
              </a:pathLst>
            </a:custGeom>
            <a:solidFill>
              <a:srgbClr val="619D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520440" y="5797295"/>
              <a:ext cx="315595" cy="896619"/>
            </a:xfrm>
            <a:custGeom>
              <a:avLst/>
              <a:gdLst/>
              <a:ahLst/>
              <a:cxnLst/>
              <a:rect l="l" t="t" r="r" b="b"/>
              <a:pathLst>
                <a:path w="315595" h="896620">
                  <a:moveTo>
                    <a:pt x="0" y="31546"/>
                  </a:moveTo>
                  <a:lnTo>
                    <a:pt x="2474" y="19266"/>
                  </a:lnTo>
                  <a:lnTo>
                    <a:pt x="9223" y="9239"/>
                  </a:lnTo>
                  <a:lnTo>
                    <a:pt x="19234" y="2478"/>
                  </a:lnTo>
                  <a:lnTo>
                    <a:pt x="31496" y="0"/>
                  </a:lnTo>
                  <a:lnTo>
                    <a:pt x="283972" y="0"/>
                  </a:lnTo>
                  <a:lnTo>
                    <a:pt x="296233" y="2478"/>
                  </a:lnTo>
                  <a:lnTo>
                    <a:pt x="306244" y="9239"/>
                  </a:lnTo>
                  <a:lnTo>
                    <a:pt x="312993" y="19266"/>
                  </a:lnTo>
                  <a:lnTo>
                    <a:pt x="315468" y="31546"/>
                  </a:lnTo>
                  <a:lnTo>
                    <a:pt x="315468" y="864565"/>
                  </a:lnTo>
                  <a:lnTo>
                    <a:pt x="312993" y="876845"/>
                  </a:lnTo>
                  <a:lnTo>
                    <a:pt x="306244" y="886872"/>
                  </a:lnTo>
                  <a:lnTo>
                    <a:pt x="296233" y="893633"/>
                  </a:lnTo>
                  <a:lnTo>
                    <a:pt x="283972" y="896111"/>
                  </a:lnTo>
                  <a:lnTo>
                    <a:pt x="31496" y="896111"/>
                  </a:lnTo>
                  <a:lnTo>
                    <a:pt x="19234" y="893633"/>
                  </a:lnTo>
                  <a:lnTo>
                    <a:pt x="9223" y="886872"/>
                  </a:lnTo>
                  <a:lnTo>
                    <a:pt x="2474" y="876845"/>
                  </a:lnTo>
                  <a:lnTo>
                    <a:pt x="0" y="864565"/>
                  </a:lnTo>
                  <a:lnTo>
                    <a:pt x="0" y="31546"/>
                  </a:lnTo>
                  <a:close/>
                </a:path>
              </a:pathLst>
            </a:custGeom>
            <a:ln w="274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675888" y="5948171"/>
              <a:ext cx="315595" cy="891540"/>
            </a:xfrm>
            <a:custGeom>
              <a:avLst/>
              <a:gdLst/>
              <a:ahLst/>
              <a:cxnLst/>
              <a:rect l="l" t="t" r="r" b="b"/>
              <a:pathLst>
                <a:path w="315595" h="891540">
                  <a:moveTo>
                    <a:pt x="283972" y="0"/>
                  </a:moveTo>
                  <a:lnTo>
                    <a:pt x="31496" y="0"/>
                  </a:lnTo>
                  <a:lnTo>
                    <a:pt x="19234" y="2478"/>
                  </a:lnTo>
                  <a:lnTo>
                    <a:pt x="9223" y="9239"/>
                  </a:lnTo>
                  <a:lnTo>
                    <a:pt x="2474" y="19266"/>
                  </a:lnTo>
                  <a:lnTo>
                    <a:pt x="0" y="31546"/>
                  </a:lnTo>
                  <a:lnTo>
                    <a:pt x="0" y="859993"/>
                  </a:lnTo>
                  <a:lnTo>
                    <a:pt x="2474" y="872272"/>
                  </a:lnTo>
                  <a:lnTo>
                    <a:pt x="9223" y="882300"/>
                  </a:lnTo>
                  <a:lnTo>
                    <a:pt x="19234" y="889060"/>
                  </a:lnTo>
                  <a:lnTo>
                    <a:pt x="31496" y="891539"/>
                  </a:lnTo>
                  <a:lnTo>
                    <a:pt x="283972" y="891539"/>
                  </a:lnTo>
                  <a:lnTo>
                    <a:pt x="296233" y="889060"/>
                  </a:lnTo>
                  <a:lnTo>
                    <a:pt x="306244" y="882300"/>
                  </a:lnTo>
                  <a:lnTo>
                    <a:pt x="312993" y="872272"/>
                  </a:lnTo>
                  <a:lnTo>
                    <a:pt x="315467" y="859993"/>
                  </a:lnTo>
                  <a:lnTo>
                    <a:pt x="315467" y="31546"/>
                  </a:lnTo>
                  <a:lnTo>
                    <a:pt x="312993" y="19266"/>
                  </a:lnTo>
                  <a:lnTo>
                    <a:pt x="306244" y="9239"/>
                  </a:lnTo>
                  <a:lnTo>
                    <a:pt x="296233" y="2478"/>
                  </a:lnTo>
                  <a:lnTo>
                    <a:pt x="28397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675888" y="5948171"/>
              <a:ext cx="315595" cy="891540"/>
            </a:xfrm>
            <a:custGeom>
              <a:avLst/>
              <a:gdLst/>
              <a:ahLst/>
              <a:cxnLst/>
              <a:rect l="l" t="t" r="r" b="b"/>
              <a:pathLst>
                <a:path w="315595" h="891540">
                  <a:moveTo>
                    <a:pt x="0" y="31546"/>
                  </a:moveTo>
                  <a:lnTo>
                    <a:pt x="2474" y="19266"/>
                  </a:lnTo>
                  <a:lnTo>
                    <a:pt x="9223" y="9239"/>
                  </a:lnTo>
                  <a:lnTo>
                    <a:pt x="19234" y="2478"/>
                  </a:lnTo>
                  <a:lnTo>
                    <a:pt x="31496" y="0"/>
                  </a:lnTo>
                  <a:lnTo>
                    <a:pt x="283972" y="0"/>
                  </a:lnTo>
                  <a:lnTo>
                    <a:pt x="296233" y="2478"/>
                  </a:lnTo>
                  <a:lnTo>
                    <a:pt x="306244" y="9239"/>
                  </a:lnTo>
                  <a:lnTo>
                    <a:pt x="312993" y="19266"/>
                  </a:lnTo>
                  <a:lnTo>
                    <a:pt x="315467" y="31546"/>
                  </a:lnTo>
                  <a:lnTo>
                    <a:pt x="315467" y="859993"/>
                  </a:lnTo>
                  <a:lnTo>
                    <a:pt x="312993" y="872272"/>
                  </a:lnTo>
                  <a:lnTo>
                    <a:pt x="306244" y="882300"/>
                  </a:lnTo>
                  <a:lnTo>
                    <a:pt x="296233" y="889060"/>
                  </a:lnTo>
                  <a:lnTo>
                    <a:pt x="283972" y="891539"/>
                  </a:lnTo>
                  <a:lnTo>
                    <a:pt x="31496" y="891539"/>
                  </a:lnTo>
                  <a:lnTo>
                    <a:pt x="19234" y="889060"/>
                  </a:lnTo>
                  <a:lnTo>
                    <a:pt x="9223" y="882300"/>
                  </a:lnTo>
                  <a:lnTo>
                    <a:pt x="2474" y="872272"/>
                  </a:lnTo>
                  <a:lnTo>
                    <a:pt x="0" y="859993"/>
                  </a:lnTo>
                  <a:lnTo>
                    <a:pt x="0" y="31546"/>
                  </a:lnTo>
                  <a:close/>
                </a:path>
              </a:pathLst>
            </a:custGeom>
            <a:ln w="27432">
              <a:solidFill>
                <a:srgbClr val="619D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151376" y="4544567"/>
              <a:ext cx="2670175" cy="891540"/>
            </a:xfrm>
            <a:custGeom>
              <a:avLst/>
              <a:gdLst/>
              <a:ahLst/>
              <a:cxnLst/>
              <a:rect l="l" t="t" r="r" b="b"/>
              <a:pathLst>
                <a:path w="2670175" h="891539">
                  <a:moveTo>
                    <a:pt x="2580894" y="0"/>
                  </a:moveTo>
                  <a:lnTo>
                    <a:pt x="89153" y="0"/>
                  </a:lnTo>
                  <a:lnTo>
                    <a:pt x="54435" y="7000"/>
                  </a:lnTo>
                  <a:lnTo>
                    <a:pt x="26098" y="26098"/>
                  </a:lnTo>
                  <a:lnTo>
                    <a:pt x="7000" y="54435"/>
                  </a:lnTo>
                  <a:lnTo>
                    <a:pt x="0" y="89153"/>
                  </a:lnTo>
                  <a:lnTo>
                    <a:pt x="0" y="802385"/>
                  </a:lnTo>
                  <a:lnTo>
                    <a:pt x="7000" y="837104"/>
                  </a:lnTo>
                  <a:lnTo>
                    <a:pt x="26098" y="865441"/>
                  </a:lnTo>
                  <a:lnTo>
                    <a:pt x="54435" y="884539"/>
                  </a:lnTo>
                  <a:lnTo>
                    <a:pt x="89153" y="891539"/>
                  </a:lnTo>
                  <a:lnTo>
                    <a:pt x="2580894" y="891539"/>
                  </a:lnTo>
                  <a:lnTo>
                    <a:pt x="2615612" y="884539"/>
                  </a:lnTo>
                  <a:lnTo>
                    <a:pt x="2643949" y="865441"/>
                  </a:lnTo>
                  <a:lnTo>
                    <a:pt x="2663047" y="837104"/>
                  </a:lnTo>
                  <a:lnTo>
                    <a:pt x="2670048" y="802385"/>
                  </a:lnTo>
                  <a:lnTo>
                    <a:pt x="2670048" y="89153"/>
                  </a:lnTo>
                  <a:lnTo>
                    <a:pt x="2663047" y="54435"/>
                  </a:lnTo>
                  <a:lnTo>
                    <a:pt x="2643949" y="26098"/>
                  </a:lnTo>
                  <a:lnTo>
                    <a:pt x="2615612" y="7000"/>
                  </a:lnTo>
                  <a:lnTo>
                    <a:pt x="2580894" y="0"/>
                  </a:lnTo>
                  <a:close/>
                </a:path>
              </a:pathLst>
            </a:custGeom>
            <a:solidFill>
              <a:srgbClr val="619D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151376" y="4544567"/>
              <a:ext cx="2670175" cy="891540"/>
            </a:xfrm>
            <a:custGeom>
              <a:avLst/>
              <a:gdLst/>
              <a:ahLst/>
              <a:cxnLst/>
              <a:rect l="l" t="t" r="r" b="b"/>
              <a:pathLst>
                <a:path w="2670175" h="891539">
                  <a:moveTo>
                    <a:pt x="0" y="89153"/>
                  </a:moveTo>
                  <a:lnTo>
                    <a:pt x="7000" y="54435"/>
                  </a:lnTo>
                  <a:lnTo>
                    <a:pt x="26098" y="26098"/>
                  </a:lnTo>
                  <a:lnTo>
                    <a:pt x="54435" y="7000"/>
                  </a:lnTo>
                  <a:lnTo>
                    <a:pt x="89153" y="0"/>
                  </a:lnTo>
                  <a:lnTo>
                    <a:pt x="2580894" y="0"/>
                  </a:lnTo>
                  <a:lnTo>
                    <a:pt x="2615612" y="7000"/>
                  </a:lnTo>
                  <a:lnTo>
                    <a:pt x="2643949" y="26098"/>
                  </a:lnTo>
                  <a:lnTo>
                    <a:pt x="2663047" y="54435"/>
                  </a:lnTo>
                  <a:lnTo>
                    <a:pt x="2670048" y="89153"/>
                  </a:lnTo>
                  <a:lnTo>
                    <a:pt x="2670048" y="802385"/>
                  </a:lnTo>
                  <a:lnTo>
                    <a:pt x="2663047" y="837104"/>
                  </a:lnTo>
                  <a:lnTo>
                    <a:pt x="2643949" y="865441"/>
                  </a:lnTo>
                  <a:lnTo>
                    <a:pt x="2615612" y="884539"/>
                  </a:lnTo>
                  <a:lnTo>
                    <a:pt x="2580894" y="891539"/>
                  </a:lnTo>
                  <a:lnTo>
                    <a:pt x="89153" y="891539"/>
                  </a:lnTo>
                  <a:lnTo>
                    <a:pt x="54435" y="884539"/>
                  </a:lnTo>
                  <a:lnTo>
                    <a:pt x="26098" y="865441"/>
                  </a:lnTo>
                  <a:lnTo>
                    <a:pt x="7000" y="837104"/>
                  </a:lnTo>
                  <a:lnTo>
                    <a:pt x="0" y="802385"/>
                  </a:lnTo>
                  <a:lnTo>
                    <a:pt x="0" y="89153"/>
                  </a:lnTo>
                  <a:close/>
                </a:path>
              </a:pathLst>
            </a:custGeom>
            <a:ln w="274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306824" y="4690871"/>
              <a:ext cx="2670175" cy="896619"/>
            </a:xfrm>
            <a:custGeom>
              <a:avLst/>
              <a:gdLst/>
              <a:ahLst/>
              <a:cxnLst/>
              <a:rect l="l" t="t" r="r" b="b"/>
              <a:pathLst>
                <a:path w="2670175" h="896620">
                  <a:moveTo>
                    <a:pt x="2580385" y="0"/>
                  </a:moveTo>
                  <a:lnTo>
                    <a:pt x="89662" y="0"/>
                  </a:lnTo>
                  <a:lnTo>
                    <a:pt x="54756" y="7044"/>
                  </a:lnTo>
                  <a:lnTo>
                    <a:pt x="26257" y="26257"/>
                  </a:lnTo>
                  <a:lnTo>
                    <a:pt x="7044" y="54756"/>
                  </a:lnTo>
                  <a:lnTo>
                    <a:pt x="0" y="89661"/>
                  </a:lnTo>
                  <a:lnTo>
                    <a:pt x="0" y="806449"/>
                  </a:lnTo>
                  <a:lnTo>
                    <a:pt x="7044" y="841355"/>
                  </a:lnTo>
                  <a:lnTo>
                    <a:pt x="26257" y="869854"/>
                  </a:lnTo>
                  <a:lnTo>
                    <a:pt x="54756" y="889067"/>
                  </a:lnTo>
                  <a:lnTo>
                    <a:pt x="89662" y="896111"/>
                  </a:lnTo>
                  <a:lnTo>
                    <a:pt x="2580385" y="896111"/>
                  </a:lnTo>
                  <a:lnTo>
                    <a:pt x="2615291" y="889067"/>
                  </a:lnTo>
                  <a:lnTo>
                    <a:pt x="2643790" y="869854"/>
                  </a:lnTo>
                  <a:lnTo>
                    <a:pt x="2663003" y="841355"/>
                  </a:lnTo>
                  <a:lnTo>
                    <a:pt x="2670048" y="806449"/>
                  </a:lnTo>
                  <a:lnTo>
                    <a:pt x="2670048" y="89661"/>
                  </a:lnTo>
                  <a:lnTo>
                    <a:pt x="2663003" y="54756"/>
                  </a:lnTo>
                  <a:lnTo>
                    <a:pt x="2643790" y="26257"/>
                  </a:lnTo>
                  <a:lnTo>
                    <a:pt x="2615291" y="7044"/>
                  </a:lnTo>
                  <a:lnTo>
                    <a:pt x="258038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306824" y="4690871"/>
              <a:ext cx="2670175" cy="896619"/>
            </a:xfrm>
            <a:custGeom>
              <a:avLst/>
              <a:gdLst/>
              <a:ahLst/>
              <a:cxnLst/>
              <a:rect l="l" t="t" r="r" b="b"/>
              <a:pathLst>
                <a:path w="2670175" h="896620">
                  <a:moveTo>
                    <a:pt x="0" y="89661"/>
                  </a:moveTo>
                  <a:lnTo>
                    <a:pt x="7044" y="54756"/>
                  </a:lnTo>
                  <a:lnTo>
                    <a:pt x="26257" y="26257"/>
                  </a:lnTo>
                  <a:lnTo>
                    <a:pt x="54756" y="7044"/>
                  </a:lnTo>
                  <a:lnTo>
                    <a:pt x="89662" y="0"/>
                  </a:lnTo>
                  <a:lnTo>
                    <a:pt x="2580385" y="0"/>
                  </a:lnTo>
                  <a:lnTo>
                    <a:pt x="2615291" y="7044"/>
                  </a:lnTo>
                  <a:lnTo>
                    <a:pt x="2643790" y="26257"/>
                  </a:lnTo>
                  <a:lnTo>
                    <a:pt x="2663003" y="54756"/>
                  </a:lnTo>
                  <a:lnTo>
                    <a:pt x="2670048" y="89661"/>
                  </a:lnTo>
                  <a:lnTo>
                    <a:pt x="2670048" y="806449"/>
                  </a:lnTo>
                  <a:lnTo>
                    <a:pt x="2663003" y="841355"/>
                  </a:lnTo>
                  <a:lnTo>
                    <a:pt x="2643790" y="869854"/>
                  </a:lnTo>
                  <a:lnTo>
                    <a:pt x="2615291" y="889067"/>
                  </a:lnTo>
                  <a:lnTo>
                    <a:pt x="2580385" y="896111"/>
                  </a:lnTo>
                  <a:lnTo>
                    <a:pt x="89662" y="896111"/>
                  </a:lnTo>
                  <a:lnTo>
                    <a:pt x="54756" y="889067"/>
                  </a:lnTo>
                  <a:lnTo>
                    <a:pt x="26257" y="869854"/>
                  </a:lnTo>
                  <a:lnTo>
                    <a:pt x="7044" y="841355"/>
                  </a:lnTo>
                  <a:lnTo>
                    <a:pt x="0" y="806449"/>
                  </a:lnTo>
                  <a:lnTo>
                    <a:pt x="0" y="89661"/>
                  </a:lnTo>
                  <a:close/>
                </a:path>
              </a:pathLst>
            </a:custGeom>
            <a:ln w="27432">
              <a:solidFill>
                <a:srgbClr val="619D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606797" y="4887544"/>
            <a:ext cx="2075814" cy="4781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ts val="1760"/>
              </a:lnSpc>
              <a:spcBef>
                <a:spcPts val="135"/>
              </a:spcBef>
            </a:pPr>
            <a:r>
              <a:rPr sz="1550" dirty="0">
                <a:latin typeface="Microsoft Sans Serif"/>
                <a:cs typeface="Microsoft Sans Serif"/>
              </a:rPr>
              <a:t>Produce</a:t>
            </a:r>
            <a:r>
              <a:rPr sz="1550" spc="16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cytokines</a:t>
            </a:r>
            <a:r>
              <a:rPr sz="1550" spc="215" dirty="0">
                <a:latin typeface="Microsoft Sans Serif"/>
                <a:cs typeface="Microsoft Sans Serif"/>
              </a:rPr>
              <a:t> </a:t>
            </a:r>
            <a:r>
              <a:rPr sz="1550" spc="-25" dirty="0">
                <a:latin typeface="Microsoft Sans Serif"/>
                <a:cs typeface="Microsoft Sans Serif"/>
              </a:rPr>
              <a:t>and</a:t>
            </a:r>
            <a:endParaRPr sz="1550">
              <a:latin typeface="Microsoft Sans Serif"/>
              <a:cs typeface="Microsoft Sans Serif"/>
            </a:endParaRPr>
          </a:p>
          <a:p>
            <a:pPr algn="ctr">
              <a:lnSpc>
                <a:spcPts val="1760"/>
              </a:lnSpc>
            </a:pPr>
            <a:r>
              <a:rPr sz="1550" dirty="0">
                <a:latin typeface="Microsoft Sans Serif"/>
                <a:cs typeface="Microsoft Sans Serif"/>
              </a:rPr>
              <a:t>other</a:t>
            </a:r>
            <a:r>
              <a:rPr sz="1550" spc="135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mediators</a:t>
            </a:r>
            <a:endParaRPr sz="1550">
              <a:latin typeface="Microsoft Sans Serif"/>
              <a:cs typeface="Microsoft Sans Serif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619501" y="5783326"/>
            <a:ext cx="1875155" cy="1070610"/>
            <a:chOff x="2619501" y="5783326"/>
            <a:chExt cx="1875155" cy="1070610"/>
          </a:xfrm>
        </p:grpSpPr>
        <p:sp>
          <p:nvSpPr>
            <p:cNvPr id="34" name="object 34"/>
            <p:cNvSpPr/>
            <p:nvPr/>
          </p:nvSpPr>
          <p:spPr>
            <a:xfrm>
              <a:off x="2633471" y="5797296"/>
              <a:ext cx="1687195" cy="896619"/>
            </a:xfrm>
            <a:custGeom>
              <a:avLst/>
              <a:gdLst/>
              <a:ahLst/>
              <a:cxnLst/>
              <a:rect l="l" t="t" r="r" b="b"/>
              <a:pathLst>
                <a:path w="1687195" h="896620">
                  <a:moveTo>
                    <a:pt x="1597405" y="0"/>
                  </a:moveTo>
                  <a:lnTo>
                    <a:pt x="89661" y="0"/>
                  </a:lnTo>
                  <a:lnTo>
                    <a:pt x="54756" y="7041"/>
                  </a:lnTo>
                  <a:lnTo>
                    <a:pt x="26257" y="26246"/>
                  </a:lnTo>
                  <a:lnTo>
                    <a:pt x="7044" y="54730"/>
                  </a:lnTo>
                  <a:lnTo>
                    <a:pt x="0" y="89611"/>
                  </a:lnTo>
                  <a:lnTo>
                    <a:pt x="0" y="806500"/>
                  </a:lnTo>
                  <a:lnTo>
                    <a:pt x="7044" y="841381"/>
                  </a:lnTo>
                  <a:lnTo>
                    <a:pt x="26257" y="869865"/>
                  </a:lnTo>
                  <a:lnTo>
                    <a:pt x="54756" y="889070"/>
                  </a:lnTo>
                  <a:lnTo>
                    <a:pt x="89661" y="896111"/>
                  </a:lnTo>
                  <a:lnTo>
                    <a:pt x="1597405" y="896111"/>
                  </a:lnTo>
                  <a:lnTo>
                    <a:pt x="1632311" y="889070"/>
                  </a:lnTo>
                  <a:lnTo>
                    <a:pt x="1660810" y="869865"/>
                  </a:lnTo>
                  <a:lnTo>
                    <a:pt x="1680023" y="841381"/>
                  </a:lnTo>
                  <a:lnTo>
                    <a:pt x="1687067" y="806500"/>
                  </a:lnTo>
                  <a:lnTo>
                    <a:pt x="1687067" y="89611"/>
                  </a:lnTo>
                  <a:lnTo>
                    <a:pt x="1680023" y="54730"/>
                  </a:lnTo>
                  <a:lnTo>
                    <a:pt x="1660810" y="26246"/>
                  </a:lnTo>
                  <a:lnTo>
                    <a:pt x="1632311" y="7041"/>
                  </a:lnTo>
                  <a:lnTo>
                    <a:pt x="1597405" y="0"/>
                  </a:lnTo>
                  <a:close/>
                </a:path>
              </a:pathLst>
            </a:custGeom>
            <a:solidFill>
              <a:srgbClr val="619D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633471" y="5797296"/>
              <a:ext cx="1687195" cy="896619"/>
            </a:xfrm>
            <a:custGeom>
              <a:avLst/>
              <a:gdLst/>
              <a:ahLst/>
              <a:cxnLst/>
              <a:rect l="l" t="t" r="r" b="b"/>
              <a:pathLst>
                <a:path w="1687195" h="896620">
                  <a:moveTo>
                    <a:pt x="0" y="89611"/>
                  </a:moveTo>
                  <a:lnTo>
                    <a:pt x="7044" y="54730"/>
                  </a:lnTo>
                  <a:lnTo>
                    <a:pt x="26257" y="26246"/>
                  </a:lnTo>
                  <a:lnTo>
                    <a:pt x="54756" y="7041"/>
                  </a:lnTo>
                  <a:lnTo>
                    <a:pt x="89661" y="0"/>
                  </a:lnTo>
                  <a:lnTo>
                    <a:pt x="1597405" y="0"/>
                  </a:lnTo>
                  <a:lnTo>
                    <a:pt x="1632311" y="7041"/>
                  </a:lnTo>
                  <a:lnTo>
                    <a:pt x="1660810" y="26246"/>
                  </a:lnTo>
                  <a:lnTo>
                    <a:pt x="1680023" y="54730"/>
                  </a:lnTo>
                  <a:lnTo>
                    <a:pt x="1687067" y="89611"/>
                  </a:lnTo>
                  <a:lnTo>
                    <a:pt x="1687067" y="806500"/>
                  </a:lnTo>
                  <a:lnTo>
                    <a:pt x="1680023" y="841381"/>
                  </a:lnTo>
                  <a:lnTo>
                    <a:pt x="1660810" y="869865"/>
                  </a:lnTo>
                  <a:lnTo>
                    <a:pt x="1632311" y="889070"/>
                  </a:lnTo>
                  <a:lnTo>
                    <a:pt x="1597405" y="896111"/>
                  </a:lnTo>
                  <a:lnTo>
                    <a:pt x="89661" y="896111"/>
                  </a:lnTo>
                  <a:lnTo>
                    <a:pt x="54756" y="889070"/>
                  </a:lnTo>
                  <a:lnTo>
                    <a:pt x="26257" y="869865"/>
                  </a:lnTo>
                  <a:lnTo>
                    <a:pt x="7044" y="841381"/>
                  </a:lnTo>
                  <a:lnTo>
                    <a:pt x="0" y="806500"/>
                  </a:lnTo>
                  <a:lnTo>
                    <a:pt x="0" y="89611"/>
                  </a:lnTo>
                  <a:close/>
                </a:path>
              </a:pathLst>
            </a:custGeom>
            <a:ln w="274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788919" y="5948172"/>
              <a:ext cx="1691639" cy="891540"/>
            </a:xfrm>
            <a:custGeom>
              <a:avLst/>
              <a:gdLst/>
              <a:ahLst/>
              <a:cxnLst/>
              <a:rect l="l" t="t" r="r" b="b"/>
              <a:pathLst>
                <a:path w="1691639" h="891540">
                  <a:moveTo>
                    <a:pt x="1602485" y="0"/>
                  </a:moveTo>
                  <a:lnTo>
                    <a:pt x="89154" y="0"/>
                  </a:lnTo>
                  <a:lnTo>
                    <a:pt x="54435" y="7006"/>
                  </a:lnTo>
                  <a:lnTo>
                    <a:pt x="26098" y="26112"/>
                  </a:lnTo>
                  <a:lnTo>
                    <a:pt x="7000" y="54451"/>
                  </a:lnTo>
                  <a:lnTo>
                    <a:pt x="0" y="89153"/>
                  </a:lnTo>
                  <a:lnTo>
                    <a:pt x="0" y="802385"/>
                  </a:lnTo>
                  <a:lnTo>
                    <a:pt x="7000" y="837089"/>
                  </a:lnTo>
                  <a:lnTo>
                    <a:pt x="26098" y="865427"/>
                  </a:lnTo>
                  <a:lnTo>
                    <a:pt x="54435" y="884533"/>
                  </a:lnTo>
                  <a:lnTo>
                    <a:pt x="89154" y="891539"/>
                  </a:lnTo>
                  <a:lnTo>
                    <a:pt x="1602485" y="891539"/>
                  </a:lnTo>
                  <a:lnTo>
                    <a:pt x="1637204" y="884533"/>
                  </a:lnTo>
                  <a:lnTo>
                    <a:pt x="1665541" y="865427"/>
                  </a:lnTo>
                  <a:lnTo>
                    <a:pt x="1684639" y="837089"/>
                  </a:lnTo>
                  <a:lnTo>
                    <a:pt x="1691640" y="802385"/>
                  </a:lnTo>
                  <a:lnTo>
                    <a:pt x="1691640" y="89153"/>
                  </a:lnTo>
                  <a:lnTo>
                    <a:pt x="1684639" y="54451"/>
                  </a:lnTo>
                  <a:lnTo>
                    <a:pt x="1665541" y="26112"/>
                  </a:lnTo>
                  <a:lnTo>
                    <a:pt x="1637204" y="7006"/>
                  </a:lnTo>
                  <a:lnTo>
                    <a:pt x="160248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788919" y="5948172"/>
              <a:ext cx="1691639" cy="891540"/>
            </a:xfrm>
            <a:custGeom>
              <a:avLst/>
              <a:gdLst/>
              <a:ahLst/>
              <a:cxnLst/>
              <a:rect l="l" t="t" r="r" b="b"/>
              <a:pathLst>
                <a:path w="1691639" h="891540">
                  <a:moveTo>
                    <a:pt x="0" y="89153"/>
                  </a:moveTo>
                  <a:lnTo>
                    <a:pt x="7000" y="54451"/>
                  </a:lnTo>
                  <a:lnTo>
                    <a:pt x="26098" y="26112"/>
                  </a:lnTo>
                  <a:lnTo>
                    <a:pt x="54435" y="7006"/>
                  </a:lnTo>
                  <a:lnTo>
                    <a:pt x="89154" y="0"/>
                  </a:lnTo>
                  <a:lnTo>
                    <a:pt x="1602485" y="0"/>
                  </a:lnTo>
                  <a:lnTo>
                    <a:pt x="1637204" y="7006"/>
                  </a:lnTo>
                  <a:lnTo>
                    <a:pt x="1665541" y="26112"/>
                  </a:lnTo>
                  <a:lnTo>
                    <a:pt x="1684639" y="54451"/>
                  </a:lnTo>
                  <a:lnTo>
                    <a:pt x="1691640" y="89153"/>
                  </a:lnTo>
                  <a:lnTo>
                    <a:pt x="1691640" y="802385"/>
                  </a:lnTo>
                  <a:lnTo>
                    <a:pt x="1684639" y="837089"/>
                  </a:lnTo>
                  <a:lnTo>
                    <a:pt x="1665541" y="865427"/>
                  </a:lnTo>
                  <a:lnTo>
                    <a:pt x="1637204" y="884533"/>
                  </a:lnTo>
                  <a:lnTo>
                    <a:pt x="1602485" y="891539"/>
                  </a:lnTo>
                  <a:lnTo>
                    <a:pt x="89154" y="891539"/>
                  </a:lnTo>
                  <a:lnTo>
                    <a:pt x="54435" y="884533"/>
                  </a:lnTo>
                  <a:lnTo>
                    <a:pt x="26098" y="865427"/>
                  </a:lnTo>
                  <a:lnTo>
                    <a:pt x="7000" y="837089"/>
                  </a:lnTo>
                  <a:lnTo>
                    <a:pt x="0" y="802385"/>
                  </a:lnTo>
                  <a:lnTo>
                    <a:pt x="0" y="89153"/>
                  </a:lnTo>
                  <a:close/>
                </a:path>
              </a:pathLst>
            </a:custGeom>
            <a:ln w="27432">
              <a:solidFill>
                <a:srgbClr val="619D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3125216" y="6143345"/>
            <a:ext cx="1024255" cy="4775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ts val="1760"/>
              </a:lnSpc>
              <a:spcBef>
                <a:spcPts val="135"/>
              </a:spcBef>
            </a:pPr>
            <a:r>
              <a:rPr sz="1550" dirty="0">
                <a:latin typeface="Microsoft Sans Serif"/>
                <a:cs typeface="Microsoft Sans Serif"/>
              </a:rPr>
              <a:t>Late-</a:t>
            </a:r>
            <a:r>
              <a:rPr sz="1550" spc="-10" dirty="0">
                <a:latin typeface="Microsoft Sans Serif"/>
                <a:cs typeface="Microsoft Sans Serif"/>
              </a:rPr>
              <a:t>phase</a:t>
            </a:r>
            <a:endParaRPr sz="1550">
              <a:latin typeface="Microsoft Sans Serif"/>
              <a:cs typeface="Microsoft Sans Serif"/>
            </a:endParaRPr>
          </a:p>
          <a:p>
            <a:pPr algn="ctr">
              <a:lnSpc>
                <a:spcPts val="1760"/>
              </a:lnSpc>
            </a:pPr>
            <a:r>
              <a:rPr sz="1550" spc="-10" dirty="0">
                <a:latin typeface="Microsoft Sans Serif"/>
                <a:cs typeface="Microsoft Sans Serif"/>
              </a:rPr>
              <a:t>reaction</a:t>
            </a:r>
            <a:endParaRPr sz="1550">
              <a:latin typeface="Microsoft Sans Serif"/>
              <a:cs typeface="Microsoft Sans Serif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5138928" y="5801867"/>
            <a:ext cx="2862580" cy="1069975"/>
            <a:chOff x="5138928" y="5801867"/>
            <a:chExt cx="2862580" cy="1069975"/>
          </a:xfrm>
        </p:grpSpPr>
        <p:sp>
          <p:nvSpPr>
            <p:cNvPr id="40" name="object 40"/>
            <p:cNvSpPr/>
            <p:nvPr/>
          </p:nvSpPr>
          <p:spPr>
            <a:xfrm>
              <a:off x="5152644" y="5815583"/>
              <a:ext cx="2679700" cy="896619"/>
            </a:xfrm>
            <a:custGeom>
              <a:avLst/>
              <a:gdLst/>
              <a:ahLst/>
              <a:cxnLst/>
              <a:rect l="l" t="t" r="r" b="b"/>
              <a:pathLst>
                <a:path w="2679700" h="896620">
                  <a:moveTo>
                    <a:pt x="2589529" y="0"/>
                  </a:moveTo>
                  <a:lnTo>
                    <a:pt x="89661" y="0"/>
                  </a:lnTo>
                  <a:lnTo>
                    <a:pt x="54756" y="7041"/>
                  </a:lnTo>
                  <a:lnTo>
                    <a:pt x="26257" y="26246"/>
                  </a:lnTo>
                  <a:lnTo>
                    <a:pt x="7044" y="54730"/>
                  </a:lnTo>
                  <a:lnTo>
                    <a:pt x="0" y="89611"/>
                  </a:lnTo>
                  <a:lnTo>
                    <a:pt x="0" y="806500"/>
                  </a:lnTo>
                  <a:lnTo>
                    <a:pt x="7044" y="841381"/>
                  </a:lnTo>
                  <a:lnTo>
                    <a:pt x="26257" y="869865"/>
                  </a:lnTo>
                  <a:lnTo>
                    <a:pt x="54756" y="889070"/>
                  </a:lnTo>
                  <a:lnTo>
                    <a:pt x="89661" y="896111"/>
                  </a:lnTo>
                  <a:lnTo>
                    <a:pt x="2589529" y="896111"/>
                  </a:lnTo>
                  <a:lnTo>
                    <a:pt x="2624435" y="889070"/>
                  </a:lnTo>
                  <a:lnTo>
                    <a:pt x="2652934" y="869865"/>
                  </a:lnTo>
                  <a:lnTo>
                    <a:pt x="2672147" y="841381"/>
                  </a:lnTo>
                  <a:lnTo>
                    <a:pt x="2679191" y="806500"/>
                  </a:lnTo>
                  <a:lnTo>
                    <a:pt x="2679191" y="89611"/>
                  </a:lnTo>
                  <a:lnTo>
                    <a:pt x="2672147" y="54730"/>
                  </a:lnTo>
                  <a:lnTo>
                    <a:pt x="2652934" y="26246"/>
                  </a:lnTo>
                  <a:lnTo>
                    <a:pt x="2624435" y="7041"/>
                  </a:lnTo>
                  <a:lnTo>
                    <a:pt x="2589529" y="0"/>
                  </a:lnTo>
                  <a:close/>
                </a:path>
              </a:pathLst>
            </a:custGeom>
            <a:solidFill>
              <a:srgbClr val="619D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152644" y="5815583"/>
              <a:ext cx="2679700" cy="896619"/>
            </a:xfrm>
            <a:custGeom>
              <a:avLst/>
              <a:gdLst/>
              <a:ahLst/>
              <a:cxnLst/>
              <a:rect l="l" t="t" r="r" b="b"/>
              <a:pathLst>
                <a:path w="2679700" h="896620">
                  <a:moveTo>
                    <a:pt x="0" y="89611"/>
                  </a:moveTo>
                  <a:lnTo>
                    <a:pt x="7044" y="54730"/>
                  </a:lnTo>
                  <a:lnTo>
                    <a:pt x="26257" y="26246"/>
                  </a:lnTo>
                  <a:lnTo>
                    <a:pt x="54756" y="7041"/>
                  </a:lnTo>
                  <a:lnTo>
                    <a:pt x="89661" y="0"/>
                  </a:lnTo>
                  <a:lnTo>
                    <a:pt x="2589529" y="0"/>
                  </a:lnTo>
                  <a:lnTo>
                    <a:pt x="2624435" y="7041"/>
                  </a:lnTo>
                  <a:lnTo>
                    <a:pt x="2652934" y="26246"/>
                  </a:lnTo>
                  <a:lnTo>
                    <a:pt x="2672147" y="54730"/>
                  </a:lnTo>
                  <a:lnTo>
                    <a:pt x="2679191" y="89611"/>
                  </a:lnTo>
                  <a:lnTo>
                    <a:pt x="2679191" y="806500"/>
                  </a:lnTo>
                  <a:lnTo>
                    <a:pt x="2672147" y="841381"/>
                  </a:lnTo>
                  <a:lnTo>
                    <a:pt x="2652934" y="869865"/>
                  </a:lnTo>
                  <a:lnTo>
                    <a:pt x="2624435" y="889070"/>
                  </a:lnTo>
                  <a:lnTo>
                    <a:pt x="2589529" y="896111"/>
                  </a:lnTo>
                  <a:lnTo>
                    <a:pt x="89661" y="896111"/>
                  </a:lnTo>
                  <a:lnTo>
                    <a:pt x="54756" y="889070"/>
                  </a:lnTo>
                  <a:lnTo>
                    <a:pt x="26257" y="869865"/>
                  </a:lnTo>
                  <a:lnTo>
                    <a:pt x="7044" y="841381"/>
                  </a:lnTo>
                  <a:lnTo>
                    <a:pt x="0" y="806500"/>
                  </a:lnTo>
                  <a:lnTo>
                    <a:pt x="0" y="89611"/>
                  </a:lnTo>
                  <a:close/>
                </a:path>
              </a:pathLst>
            </a:custGeom>
            <a:ln w="274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08092" y="5966459"/>
              <a:ext cx="2679700" cy="891540"/>
            </a:xfrm>
            <a:custGeom>
              <a:avLst/>
              <a:gdLst/>
              <a:ahLst/>
              <a:cxnLst/>
              <a:rect l="l" t="t" r="r" b="b"/>
              <a:pathLst>
                <a:path w="2679700" h="891540">
                  <a:moveTo>
                    <a:pt x="2590038" y="0"/>
                  </a:moveTo>
                  <a:lnTo>
                    <a:pt x="89154" y="0"/>
                  </a:lnTo>
                  <a:lnTo>
                    <a:pt x="54435" y="7006"/>
                  </a:lnTo>
                  <a:lnTo>
                    <a:pt x="26098" y="26112"/>
                  </a:lnTo>
                  <a:lnTo>
                    <a:pt x="7000" y="54451"/>
                  </a:lnTo>
                  <a:lnTo>
                    <a:pt x="0" y="89153"/>
                  </a:lnTo>
                  <a:lnTo>
                    <a:pt x="0" y="802385"/>
                  </a:lnTo>
                  <a:lnTo>
                    <a:pt x="7000" y="837089"/>
                  </a:lnTo>
                  <a:lnTo>
                    <a:pt x="26098" y="865427"/>
                  </a:lnTo>
                  <a:lnTo>
                    <a:pt x="54435" y="884533"/>
                  </a:lnTo>
                  <a:lnTo>
                    <a:pt x="89154" y="891539"/>
                  </a:lnTo>
                  <a:lnTo>
                    <a:pt x="2590038" y="891539"/>
                  </a:lnTo>
                  <a:lnTo>
                    <a:pt x="2624756" y="884533"/>
                  </a:lnTo>
                  <a:lnTo>
                    <a:pt x="2653093" y="865427"/>
                  </a:lnTo>
                  <a:lnTo>
                    <a:pt x="2672191" y="837089"/>
                  </a:lnTo>
                  <a:lnTo>
                    <a:pt x="2679191" y="802385"/>
                  </a:lnTo>
                  <a:lnTo>
                    <a:pt x="2679191" y="89153"/>
                  </a:lnTo>
                  <a:lnTo>
                    <a:pt x="2672191" y="54451"/>
                  </a:lnTo>
                  <a:lnTo>
                    <a:pt x="2653093" y="26112"/>
                  </a:lnTo>
                  <a:lnTo>
                    <a:pt x="2624756" y="7006"/>
                  </a:lnTo>
                  <a:lnTo>
                    <a:pt x="259003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08092" y="5966459"/>
              <a:ext cx="2679700" cy="891540"/>
            </a:xfrm>
            <a:custGeom>
              <a:avLst/>
              <a:gdLst/>
              <a:ahLst/>
              <a:cxnLst/>
              <a:rect l="l" t="t" r="r" b="b"/>
              <a:pathLst>
                <a:path w="2679700" h="891540">
                  <a:moveTo>
                    <a:pt x="0" y="89153"/>
                  </a:moveTo>
                  <a:lnTo>
                    <a:pt x="7000" y="54451"/>
                  </a:lnTo>
                  <a:lnTo>
                    <a:pt x="26098" y="26112"/>
                  </a:lnTo>
                  <a:lnTo>
                    <a:pt x="54435" y="7006"/>
                  </a:lnTo>
                  <a:lnTo>
                    <a:pt x="89154" y="0"/>
                  </a:lnTo>
                  <a:lnTo>
                    <a:pt x="2590038" y="0"/>
                  </a:lnTo>
                  <a:lnTo>
                    <a:pt x="2624756" y="7006"/>
                  </a:lnTo>
                  <a:lnTo>
                    <a:pt x="2653093" y="26112"/>
                  </a:lnTo>
                  <a:lnTo>
                    <a:pt x="2672191" y="54451"/>
                  </a:lnTo>
                  <a:lnTo>
                    <a:pt x="2679191" y="89153"/>
                  </a:lnTo>
                  <a:lnTo>
                    <a:pt x="2679191" y="802385"/>
                  </a:lnTo>
                  <a:lnTo>
                    <a:pt x="2672191" y="837089"/>
                  </a:lnTo>
                  <a:lnTo>
                    <a:pt x="2653093" y="865427"/>
                  </a:lnTo>
                  <a:lnTo>
                    <a:pt x="2624756" y="884533"/>
                  </a:lnTo>
                  <a:lnTo>
                    <a:pt x="2590038" y="891539"/>
                  </a:lnTo>
                  <a:lnTo>
                    <a:pt x="89154" y="891539"/>
                  </a:lnTo>
                  <a:lnTo>
                    <a:pt x="54435" y="884533"/>
                  </a:lnTo>
                  <a:lnTo>
                    <a:pt x="26098" y="865427"/>
                  </a:lnTo>
                  <a:lnTo>
                    <a:pt x="7000" y="837089"/>
                  </a:lnTo>
                  <a:lnTo>
                    <a:pt x="0" y="802385"/>
                  </a:lnTo>
                  <a:lnTo>
                    <a:pt x="0" y="89153"/>
                  </a:lnTo>
                  <a:close/>
                </a:path>
              </a:pathLst>
            </a:custGeom>
            <a:ln w="27432">
              <a:solidFill>
                <a:srgbClr val="619DD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5527040" y="6160719"/>
            <a:ext cx="2247265" cy="47752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 indent="36195">
              <a:lnSpc>
                <a:spcPts val="1660"/>
              </a:lnSpc>
              <a:spcBef>
                <a:spcPts val="355"/>
              </a:spcBef>
            </a:pPr>
            <a:r>
              <a:rPr sz="1550" dirty="0">
                <a:latin typeface="Microsoft Sans Serif"/>
                <a:cs typeface="Microsoft Sans Serif"/>
              </a:rPr>
              <a:t>Early-phase</a:t>
            </a:r>
            <a:r>
              <a:rPr sz="1550" spc="254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(immediate </a:t>
            </a:r>
            <a:r>
              <a:rPr sz="1550" dirty="0">
                <a:latin typeface="Microsoft Sans Serif"/>
                <a:cs typeface="Microsoft Sans Serif"/>
              </a:rPr>
              <a:t>hypersensitivity)</a:t>
            </a:r>
            <a:r>
              <a:rPr sz="1550" spc="290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reaction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xfrm>
            <a:off x="568858" y="92709"/>
            <a:ext cx="579120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20" dirty="0">
                <a:solidFill>
                  <a:srgbClr val="000000"/>
                </a:solidFill>
              </a:rPr>
              <a:t>Core</a:t>
            </a:r>
            <a:endParaRPr sz="2000"/>
          </a:p>
        </p:txBody>
      </p:sp>
      <p:sp>
        <p:nvSpPr>
          <p:cNvPr id="46" name="object 46"/>
          <p:cNvSpPr txBox="1"/>
          <p:nvPr/>
        </p:nvSpPr>
        <p:spPr>
          <a:xfrm>
            <a:off x="6058027" y="92709"/>
            <a:ext cx="1154430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Revision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3829"/>
            <a:ext cx="7588884" cy="35382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10" dirty="0">
                <a:latin typeface="Arial"/>
                <a:cs typeface="Arial"/>
              </a:rPr>
              <a:t>EMPHYSEMA</a:t>
            </a:r>
            <a:endParaRPr sz="2400">
              <a:latin typeface="Arial"/>
              <a:cs typeface="Arial"/>
            </a:endParaRPr>
          </a:p>
          <a:p>
            <a:pPr marL="195580" marR="5080" indent="-182880">
              <a:lnSpc>
                <a:spcPct val="100000"/>
              </a:lnSpc>
              <a:spcBef>
                <a:spcPts val="5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Emphysema</a:t>
            </a:r>
            <a:r>
              <a:rPr sz="2400" spc="-1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is a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chronic obstructive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airway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disease </a:t>
            </a:r>
            <a:r>
              <a:rPr sz="2400" dirty="0">
                <a:latin typeface="Microsoft Sans Serif"/>
                <a:cs typeface="Microsoft Sans Serif"/>
              </a:rPr>
              <a:t>characterized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by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permanent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enlargement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air </a:t>
            </a:r>
            <a:r>
              <a:rPr sz="2400" spc="-10" dirty="0">
                <a:latin typeface="Microsoft Sans Serif"/>
                <a:cs typeface="Microsoft Sans Serif"/>
              </a:rPr>
              <a:t>spaces </a:t>
            </a:r>
            <a:r>
              <a:rPr sz="2400" dirty="0">
                <a:latin typeface="Microsoft Sans Serif"/>
                <a:cs typeface="Microsoft Sans Serif"/>
              </a:rPr>
              <a:t>distal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terminal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bronchioles.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Subtypes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include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centriacinar</a:t>
            </a:r>
            <a:r>
              <a:rPr sz="2000" spc="-9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(most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common;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smoking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related),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panacinar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(seen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α1-antitrypsin</a:t>
            </a:r>
            <a:r>
              <a:rPr sz="2000" spc="-114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deficiency)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distal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acinar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irregular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7752715" cy="280416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82880" marR="5100955" indent="-182880" algn="r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828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early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reaction</a:t>
            </a:r>
            <a:endParaRPr sz="2400">
              <a:latin typeface="Microsoft Sans Serif"/>
              <a:cs typeface="Microsoft Sans Serif"/>
            </a:endParaRPr>
          </a:p>
          <a:p>
            <a:pPr marL="182245" marR="5029200" lvl="1" indent="-182245" algn="r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18224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Bronchoconstriction</a:t>
            </a:r>
            <a:endParaRPr sz="2000">
              <a:latin typeface="Microsoft Sans Serif"/>
              <a:cs typeface="Microsoft Sans Serif"/>
            </a:endParaRPr>
          </a:p>
          <a:p>
            <a:pPr marL="742950" marR="5080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4220" algn="l"/>
              </a:tabLst>
            </a:pPr>
            <a:r>
              <a:rPr sz="1800" dirty="0">
                <a:latin typeface="Microsoft Sans Serif"/>
                <a:cs typeface="Microsoft Sans Serif"/>
              </a:rPr>
              <a:t>Bronchoconstriction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is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triggered</a:t>
            </a:r>
            <a:r>
              <a:rPr sz="1800" spc="-8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by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direct</a:t>
            </a:r>
            <a:r>
              <a:rPr sz="1800" spc="-4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stimulation</a:t>
            </a:r>
            <a:r>
              <a:rPr sz="1800" spc="-8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of</a:t>
            </a:r>
            <a:r>
              <a:rPr sz="1800" spc="8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subepithelial 	</a:t>
            </a:r>
            <a:r>
              <a:rPr sz="1800" dirty="0">
                <a:latin typeface="Microsoft Sans Serif"/>
                <a:cs typeface="Microsoft Sans Serif"/>
              </a:rPr>
              <a:t>vagal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(parasympathetic)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receptors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through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both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central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and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local 	</a:t>
            </a:r>
            <a:r>
              <a:rPr sz="1800" dirty="0">
                <a:latin typeface="Microsoft Sans Serif"/>
                <a:cs typeface="Microsoft Sans Serif"/>
              </a:rPr>
              <a:t>reflexes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(including</a:t>
            </a:r>
            <a:r>
              <a:rPr sz="1800" spc="-9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those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mediated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by</a:t>
            </a:r>
            <a:r>
              <a:rPr sz="1800" spc="7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unmyelinated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sensory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C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fibers)</a:t>
            </a:r>
            <a:endParaRPr sz="18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5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Increased</a:t>
            </a:r>
            <a:r>
              <a:rPr sz="2000" spc="-6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mucus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production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Variable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degrees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 </a:t>
            </a:r>
            <a:r>
              <a:rPr sz="2000" spc="-10" dirty="0">
                <a:latin typeface="Microsoft Sans Serif"/>
                <a:cs typeface="Microsoft Sans Serif"/>
              </a:rPr>
              <a:t>vasodilation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Increased</a:t>
            </a:r>
            <a:r>
              <a:rPr sz="2000" spc="-8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vascular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permeability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7698740" cy="285369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late-</a:t>
            </a:r>
            <a:r>
              <a:rPr sz="2400" dirty="0">
                <a:latin typeface="Microsoft Sans Serif"/>
                <a:cs typeface="Microsoft Sans Serif"/>
              </a:rPr>
              <a:t>phase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reaction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Inflammation</a:t>
            </a:r>
            <a:endParaRPr sz="2000">
              <a:latin typeface="Microsoft Sans Serif"/>
              <a:cs typeface="Microsoft Sans Serif"/>
            </a:endParaRPr>
          </a:p>
          <a:p>
            <a:pPr marL="468630" marR="47625" lvl="1" indent="-182245">
              <a:lnSpc>
                <a:spcPct val="100600"/>
              </a:lnSpc>
              <a:spcBef>
                <a:spcPts val="465"/>
              </a:spcBef>
              <a:buClr>
                <a:srgbClr val="619DD1"/>
              </a:buClr>
              <a:buSzPct val="85000"/>
              <a:buChar char="•"/>
              <a:tabLst>
                <a:tab pos="469900" algn="l"/>
              </a:tabLst>
            </a:pPr>
            <a:r>
              <a:rPr sz="2000" dirty="0">
                <a:latin typeface="Microsoft Sans Serif"/>
                <a:cs typeface="Microsoft Sans Serif"/>
              </a:rPr>
              <a:t>Recruitment</a:t>
            </a:r>
            <a:r>
              <a:rPr sz="2000" spc="-1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leukocytes,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notably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eosinophils,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neutrophils,</a:t>
            </a:r>
            <a:r>
              <a:rPr sz="2000" spc="-9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and 	</a:t>
            </a:r>
            <a:r>
              <a:rPr sz="2000" dirty="0">
                <a:latin typeface="Microsoft Sans Serif"/>
                <a:cs typeface="Microsoft Sans Serif"/>
              </a:rPr>
              <a:t>more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cells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Leukocyte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recruitment</a:t>
            </a:r>
            <a:r>
              <a:rPr sz="2000" spc="-1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is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stimulated</a:t>
            </a:r>
            <a:r>
              <a:rPr sz="2000" spc="-8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by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chemokines</a:t>
            </a:r>
            <a:r>
              <a:rPr sz="2000" spc="-6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produced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by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Mast</a:t>
            </a:r>
            <a:r>
              <a:rPr sz="1800" spc="-10" dirty="0">
                <a:latin typeface="Microsoft Sans Serif"/>
                <a:cs typeface="Microsoft Sans Serif"/>
              </a:rPr>
              <a:t> cells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Epithelial</a:t>
            </a:r>
            <a:r>
              <a:rPr sz="1800" spc="-7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cells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T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cells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25041"/>
            <a:ext cx="6955790" cy="314134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1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This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second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wave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mediators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stimulates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late </a:t>
            </a:r>
            <a:r>
              <a:rPr sz="2400" dirty="0">
                <a:latin typeface="Microsoft Sans Serif"/>
                <a:cs typeface="Microsoft Sans Serif"/>
              </a:rPr>
              <a:t>reaction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e.g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Eotaxin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Produced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by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airway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epithelial</a:t>
            </a:r>
            <a:r>
              <a:rPr sz="1800" spc="-9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cells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Potent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chemoattractant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Activator</a:t>
            </a:r>
            <a:r>
              <a:rPr sz="1800" spc="-4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of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eosinophils</a:t>
            </a:r>
            <a:endParaRPr sz="18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5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The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major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basic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protein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eosinophils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Epithelial</a:t>
            </a:r>
            <a:r>
              <a:rPr sz="1800" spc="-7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damage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Airway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constriction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1625041"/>
            <a:ext cx="7817484" cy="310197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95580" marR="638175" indent="-182880">
              <a:lnSpc>
                <a:spcPct val="100000"/>
              </a:lnSpc>
              <a:spcBef>
                <a:spcPts val="11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Multiple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mediators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contribute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acute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asthmatic response</a:t>
            </a:r>
            <a:endParaRPr sz="2400">
              <a:latin typeface="Microsoft Sans Serif"/>
              <a:cs typeface="Microsoft Sans Serif"/>
            </a:endParaRPr>
          </a:p>
          <a:p>
            <a:pPr marL="195580" marR="138430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Composition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this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mediator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combo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might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differ</a:t>
            </a:r>
            <a:r>
              <a:rPr sz="2400" spc="-10" dirty="0">
                <a:latin typeface="Microsoft Sans Serif"/>
                <a:cs typeface="Microsoft Sans Serif"/>
              </a:rPr>
              <a:t> among </a:t>
            </a:r>
            <a:r>
              <a:rPr sz="2400" dirty="0">
                <a:latin typeface="Microsoft Sans Serif"/>
                <a:cs typeface="Microsoft Sans Serif"/>
              </a:rPr>
              <a:t>different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individuals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or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types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  <a:p>
            <a:pPr marL="195580" marR="5080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appreciation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 the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importance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 inflammatory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cells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mediators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asthma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has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led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greater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emphasis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on </a:t>
            </a:r>
            <a:r>
              <a:rPr sz="2400" spc="-10" dirty="0">
                <a:latin typeface="Microsoft Sans Serif"/>
                <a:cs typeface="Microsoft Sans Serif"/>
              </a:rPr>
              <a:t>anti-</a:t>
            </a:r>
            <a:r>
              <a:rPr sz="2400" dirty="0">
                <a:latin typeface="Microsoft Sans Serif"/>
                <a:cs typeface="Microsoft Sans Serif"/>
              </a:rPr>
              <a:t>inflammatory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drugs,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such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corticosteroids,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the </a:t>
            </a:r>
            <a:r>
              <a:rPr sz="2400" dirty="0">
                <a:latin typeface="Microsoft Sans Serif"/>
                <a:cs typeface="Microsoft Sans Serif"/>
              </a:rPr>
              <a:t>treatment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8858" y="92709"/>
            <a:ext cx="579120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20" dirty="0">
                <a:solidFill>
                  <a:srgbClr val="000000"/>
                </a:solidFill>
              </a:rPr>
              <a:t>Core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6058027" y="92709"/>
            <a:ext cx="1154430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2013719"/>
            <a:ext cx="7995284" cy="3462654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complex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interactions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are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poorly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understood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between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Immune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system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Airway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epithelium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Mesenchymal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tissues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airways</a:t>
            </a:r>
            <a:endParaRPr sz="2000">
              <a:latin typeface="Microsoft Sans Serif"/>
              <a:cs typeface="Microsoft Sans Serif"/>
            </a:endParaRPr>
          </a:p>
          <a:p>
            <a:pPr marL="195580" marR="5080" indent="-182880">
              <a:lnSpc>
                <a:spcPct val="100000"/>
              </a:lnSpc>
              <a:spcBef>
                <a:spcPts val="58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Infections</a:t>
            </a:r>
            <a:r>
              <a:rPr sz="2400" spc="-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with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common</a:t>
            </a:r>
            <a:r>
              <a:rPr sz="2400" spc="-1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respiratory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pathogens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can </a:t>
            </a:r>
            <a:r>
              <a:rPr sz="2400" dirty="0">
                <a:latin typeface="Microsoft Sans Serif"/>
                <a:cs typeface="Microsoft Sans Serif"/>
              </a:rPr>
              <a:t>exacerbate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chronic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changes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cause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serious </a:t>
            </a:r>
            <a:r>
              <a:rPr sz="2400" dirty="0">
                <a:latin typeface="Microsoft Sans Serif"/>
                <a:cs typeface="Microsoft Sans Serif"/>
              </a:rPr>
              <a:t>worsening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clinical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manifestations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disease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e.g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Respiratory</a:t>
            </a:r>
            <a:r>
              <a:rPr sz="2000" spc="-1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syncytial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virus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Influenza.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8858" y="92709"/>
            <a:ext cx="579120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58027" y="92709"/>
            <a:ext cx="1154430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0" dirty="0"/>
              <a:t>“Hygiene</a:t>
            </a:r>
            <a:r>
              <a:rPr spc="-135" dirty="0"/>
              <a:t> </a:t>
            </a:r>
            <a:r>
              <a:rPr spc="-95" dirty="0"/>
              <a:t>Hypothesis”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25041"/>
            <a:ext cx="8049259" cy="310197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95580" marR="239395" indent="-182880">
              <a:lnSpc>
                <a:spcPct val="100000"/>
              </a:lnSpc>
              <a:spcBef>
                <a:spcPts val="11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states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that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eradication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infections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may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promote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allergic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other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harmful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immune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responses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Although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infections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are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often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triggers</a:t>
            </a:r>
            <a:r>
              <a:rPr sz="2000" spc="-8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for </a:t>
            </a:r>
            <a:r>
              <a:rPr sz="2000" spc="-10" dirty="0">
                <a:latin typeface="Microsoft Sans Serif"/>
                <a:cs typeface="Microsoft Sans Serif"/>
              </a:rPr>
              <a:t>asthma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paradoxically,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some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infections</a:t>
            </a:r>
            <a:r>
              <a:rPr sz="2000" spc="-9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may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be </a:t>
            </a:r>
            <a:r>
              <a:rPr sz="2000" spc="-10" dirty="0">
                <a:latin typeface="Microsoft Sans Serif"/>
                <a:cs typeface="Microsoft Sans Serif"/>
              </a:rPr>
              <a:t>protective</a:t>
            </a:r>
            <a:endParaRPr sz="2000">
              <a:latin typeface="Microsoft Sans Serif"/>
              <a:cs typeface="Microsoft Sans Serif"/>
            </a:endParaRPr>
          </a:p>
          <a:p>
            <a:pPr marL="195580" marR="5080" indent="-182880">
              <a:lnSpc>
                <a:spcPct val="100000"/>
              </a:lnSpc>
              <a:spcBef>
                <a:spcPts val="58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Despite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fascination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with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this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idea,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there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is no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plausible </a:t>
            </a:r>
            <a:r>
              <a:rPr sz="2400" dirty="0">
                <a:latin typeface="Microsoft Sans Serif"/>
                <a:cs typeface="Microsoft Sans Serif"/>
              </a:rPr>
              <a:t>explanation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inverse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relationship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between</a:t>
            </a:r>
            <a:r>
              <a:rPr sz="2400" spc="-10" dirty="0">
                <a:latin typeface="Microsoft Sans Serif"/>
                <a:cs typeface="Microsoft Sans Serif"/>
              </a:rPr>
              <a:t> infections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453974"/>
            <a:ext cx="39052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0" dirty="0"/>
              <a:t>Air</a:t>
            </a:r>
            <a:r>
              <a:rPr sz="3600" spc="-155" dirty="0"/>
              <a:t> </a:t>
            </a:r>
            <a:r>
              <a:rPr sz="3600" spc="-70" dirty="0"/>
              <a:t>Way</a:t>
            </a:r>
            <a:r>
              <a:rPr sz="3600" spc="-260" dirty="0"/>
              <a:t> </a:t>
            </a:r>
            <a:r>
              <a:rPr sz="3600" spc="-95" dirty="0"/>
              <a:t>Morphology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65275" y="1522475"/>
            <a:ext cx="5769864" cy="4014216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95" dirty="0">
                <a:latin typeface="Arial"/>
                <a:cs typeface="Arial"/>
              </a:rPr>
              <a:t>Morphology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7962900" cy="374459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Font typeface="Microsoft Sans Serif"/>
              <a:buChar char="•"/>
              <a:tabLst>
                <a:tab pos="195580" algn="l"/>
              </a:tabLst>
            </a:pPr>
            <a:r>
              <a:rPr sz="2400" b="1" dirty="0">
                <a:latin typeface="Arial"/>
                <a:cs typeface="Arial"/>
              </a:rPr>
              <a:t>Status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asthmaticus</a:t>
            </a:r>
            <a:endParaRPr sz="2400">
              <a:latin typeface="Arial"/>
              <a:cs typeface="Arial"/>
            </a:endParaRPr>
          </a:p>
          <a:p>
            <a:pPr marL="182245" marR="6008370" lvl="1" indent="-182245" algn="r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18224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Histologically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Font typeface="Microsoft Sans Serif"/>
              <a:buChar char="•"/>
              <a:tabLst>
                <a:tab pos="743585" algn="l"/>
              </a:tabLst>
            </a:pPr>
            <a:r>
              <a:rPr sz="1800" b="1" dirty="0">
                <a:latin typeface="Arial"/>
                <a:cs typeface="Arial"/>
              </a:rPr>
              <a:t>Curschmann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spirals</a:t>
            </a:r>
            <a:endParaRPr sz="1800">
              <a:latin typeface="Arial"/>
              <a:cs typeface="Arial"/>
            </a:endParaRPr>
          </a:p>
          <a:p>
            <a:pPr marL="1017905" lvl="3" indent="-182245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Char char="•"/>
              <a:tabLst>
                <a:tab pos="1017905" algn="l"/>
              </a:tabLst>
            </a:pPr>
            <a:r>
              <a:rPr sz="1550" dirty="0">
                <a:latin typeface="Microsoft Sans Serif"/>
                <a:cs typeface="Microsoft Sans Serif"/>
              </a:rPr>
              <a:t>Well-known</a:t>
            </a:r>
            <a:r>
              <a:rPr sz="1550" spc="10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spiral</a:t>
            </a:r>
            <a:r>
              <a:rPr sz="1550" spc="13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shaped</a:t>
            </a:r>
            <a:r>
              <a:rPr sz="1550" spc="23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mucus</a:t>
            </a:r>
            <a:r>
              <a:rPr sz="1550" spc="210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plugs</a:t>
            </a:r>
            <a:endParaRPr sz="1550">
              <a:latin typeface="Microsoft Sans Serif"/>
              <a:cs typeface="Microsoft Sans Serif"/>
            </a:endParaRPr>
          </a:p>
          <a:p>
            <a:pPr marL="1018540" lvl="3" indent="-182880">
              <a:lnSpc>
                <a:spcPct val="100000"/>
              </a:lnSpc>
              <a:spcBef>
                <a:spcPts val="445"/>
              </a:spcBef>
              <a:buClr>
                <a:srgbClr val="619DD1"/>
              </a:buClr>
              <a:buChar char="•"/>
              <a:tabLst>
                <a:tab pos="1018540" algn="l"/>
              </a:tabLst>
            </a:pPr>
            <a:r>
              <a:rPr sz="1550" dirty="0">
                <a:latin typeface="Microsoft Sans Serif"/>
                <a:cs typeface="Microsoft Sans Serif"/>
              </a:rPr>
              <a:t>Mucus</a:t>
            </a:r>
            <a:r>
              <a:rPr sz="1550" spc="13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plugs</a:t>
            </a:r>
            <a:r>
              <a:rPr sz="1550" spc="9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contain</a:t>
            </a:r>
            <a:r>
              <a:rPr sz="1550" spc="15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whorls</a:t>
            </a:r>
            <a:r>
              <a:rPr sz="1550" spc="9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of</a:t>
            </a:r>
            <a:r>
              <a:rPr sz="1550" spc="12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shed</a:t>
            </a:r>
            <a:r>
              <a:rPr sz="1550" spc="114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epithelium</a:t>
            </a:r>
            <a:endParaRPr sz="1550">
              <a:latin typeface="Microsoft Sans Serif"/>
              <a:cs typeface="Microsoft Sans Serif"/>
            </a:endParaRPr>
          </a:p>
          <a:p>
            <a:pPr marL="1017905" lvl="3" indent="-182245">
              <a:lnSpc>
                <a:spcPct val="100000"/>
              </a:lnSpc>
              <a:spcBef>
                <a:spcPts val="445"/>
              </a:spcBef>
              <a:buClr>
                <a:srgbClr val="619DD1"/>
              </a:buClr>
              <a:buChar char="•"/>
              <a:tabLst>
                <a:tab pos="1017905" algn="l"/>
              </a:tabLst>
            </a:pPr>
            <a:r>
              <a:rPr sz="1550" dirty="0">
                <a:latin typeface="Microsoft Sans Serif"/>
                <a:cs typeface="Microsoft Sans Serif"/>
              </a:rPr>
              <a:t>These</a:t>
            </a:r>
            <a:r>
              <a:rPr sz="1550" spc="16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result</a:t>
            </a:r>
            <a:r>
              <a:rPr sz="1550" spc="95" dirty="0">
                <a:latin typeface="Microsoft Sans Serif"/>
                <a:cs typeface="Microsoft Sans Serif"/>
              </a:rPr>
              <a:t> </a:t>
            </a:r>
            <a:r>
              <a:rPr sz="1550" spc="-20" dirty="0">
                <a:latin typeface="Microsoft Sans Serif"/>
                <a:cs typeface="Microsoft Sans Serif"/>
              </a:rPr>
              <a:t>from</a:t>
            </a:r>
            <a:endParaRPr sz="1550">
              <a:latin typeface="Microsoft Sans Serif"/>
              <a:cs typeface="Microsoft Sans Serif"/>
            </a:endParaRPr>
          </a:p>
          <a:p>
            <a:pPr marL="1201420" lvl="4" indent="-137160">
              <a:lnSpc>
                <a:spcPct val="100000"/>
              </a:lnSpc>
              <a:spcBef>
                <a:spcPts val="345"/>
              </a:spcBef>
              <a:buClr>
                <a:srgbClr val="619DD1"/>
              </a:buClr>
              <a:buChar char="•"/>
              <a:tabLst>
                <a:tab pos="1201420" algn="l"/>
              </a:tabLst>
            </a:pPr>
            <a:r>
              <a:rPr sz="1400" dirty="0">
                <a:latin typeface="Microsoft Sans Serif"/>
                <a:cs typeface="Microsoft Sans Serif"/>
              </a:rPr>
              <a:t>Mucus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plugging</a:t>
            </a:r>
            <a:r>
              <a:rPr sz="1400" spc="-10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in</a:t>
            </a:r>
            <a:r>
              <a:rPr sz="1400" spc="5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subepithelial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mucous</a:t>
            </a:r>
            <a:r>
              <a:rPr sz="1400" spc="-9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gland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ducts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which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later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become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extruded</a:t>
            </a:r>
            <a:endParaRPr sz="1400">
              <a:latin typeface="Microsoft Sans Serif"/>
              <a:cs typeface="Microsoft Sans Serif"/>
            </a:endParaRPr>
          </a:p>
          <a:p>
            <a:pPr marL="1201420" lvl="4" indent="-137160">
              <a:lnSpc>
                <a:spcPct val="100000"/>
              </a:lnSpc>
              <a:spcBef>
                <a:spcPts val="340"/>
              </a:spcBef>
              <a:buClr>
                <a:srgbClr val="619DD1"/>
              </a:buClr>
              <a:buChar char="•"/>
              <a:tabLst>
                <a:tab pos="1201420" algn="l"/>
              </a:tabLst>
            </a:pPr>
            <a:r>
              <a:rPr sz="1400" dirty="0">
                <a:latin typeface="Microsoft Sans Serif"/>
                <a:cs typeface="Microsoft Sans Serif"/>
              </a:rPr>
              <a:t>Plugs</a:t>
            </a:r>
            <a:r>
              <a:rPr sz="1400" spc="-5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in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bronchioles</a:t>
            </a:r>
            <a:endParaRPr sz="1400">
              <a:latin typeface="Microsoft Sans Serif"/>
              <a:cs typeface="Microsoft Sans Serif"/>
            </a:endParaRPr>
          </a:p>
          <a:p>
            <a:pPr marL="182245" marR="6028055" lvl="2" indent="-182245" algn="r">
              <a:lnSpc>
                <a:spcPct val="100000"/>
              </a:lnSpc>
              <a:spcBef>
                <a:spcPts val="440"/>
              </a:spcBef>
              <a:buClr>
                <a:srgbClr val="619DD1"/>
              </a:buClr>
              <a:buSzPct val="88888"/>
              <a:buChar char="•"/>
              <a:tabLst>
                <a:tab pos="18224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Eosinophils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SzPct val="88888"/>
              <a:buFont typeface="Microsoft Sans Serif"/>
              <a:buChar char="•"/>
              <a:tabLst>
                <a:tab pos="743585" algn="l"/>
              </a:tabLst>
            </a:pPr>
            <a:r>
              <a:rPr sz="1800" b="1" spc="-10" dirty="0">
                <a:latin typeface="Arial"/>
                <a:cs typeface="Arial"/>
              </a:rPr>
              <a:t>Charcot-</a:t>
            </a:r>
            <a:r>
              <a:rPr sz="1800" b="1" dirty="0">
                <a:latin typeface="Arial"/>
                <a:cs typeface="Arial"/>
              </a:rPr>
              <a:t>Leyden </a:t>
            </a:r>
            <a:r>
              <a:rPr sz="1800" b="1" spc="-10" dirty="0">
                <a:latin typeface="Arial"/>
                <a:cs typeface="Arial"/>
              </a:rPr>
              <a:t>crystals</a:t>
            </a:r>
            <a:endParaRPr sz="1800">
              <a:latin typeface="Arial"/>
              <a:cs typeface="Arial"/>
            </a:endParaRPr>
          </a:p>
          <a:p>
            <a:pPr marL="1017269" marR="5080" lvl="3" indent="-182245">
              <a:lnSpc>
                <a:spcPct val="102699"/>
              </a:lnSpc>
              <a:spcBef>
                <a:spcPts val="385"/>
              </a:spcBef>
              <a:buClr>
                <a:srgbClr val="619DD1"/>
              </a:buClr>
              <a:buChar char="•"/>
              <a:tabLst>
                <a:tab pos="1018540" algn="l"/>
              </a:tabLst>
            </a:pPr>
            <a:r>
              <a:rPr sz="1550" dirty="0">
                <a:latin typeface="Microsoft Sans Serif"/>
                <a:cs typeface="Microsoft Sans Serif"/>
              </a:rPr>
              <a:t>Collections</a:t>
            </a:r>
            <a:r>
              <a:rPr sz="1550" spc="19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of</a:t>
            </a:r>
            <a:r>
              <a:rPr sz="1550" spc="12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crystalloid</a:t>
            </a:r>
            <a:r>
              <a:rPr sz="1550" spc="195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made</a:t>
            </a:r>
            <a:r>
              <a:rPr sz="1550" spc="8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up</a:t>
            </a:r>
            <a:r>
              <a:rPr sz="1550" spc="114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of</a:t>
            </a:r>
            <a:r>
              <a:rPr sz="1550" spc="12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an</a:t>
            </a:r>
            <a:r>
              <a:rPr sz="1550" spc="8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eosinophil</a:t>
            </a:r>
            <a:r>
              <a:rPr sz="1550" spc="20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lysophospholipase</a:t>
            </a:r>
            <a:r>
              <a:rPr sz="1550" spc="260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binding 	</a:t>
            </a:r>
            <a:r>
              <a:rPr sz="1550" dirty="0">
                <a:latin typeface="Microsoft Sans Serif"/>
                <a:cs typeface="Microsoft Sans Serif"/>
              </a:rPr>
              <a:t>protein</a:t>
            </a:r>
            <a:r>
              <a:rPr sz="1550" spc="120" dirty="0">
                <a:latin typeface="Microsoft Sans Serif"/>
                <a:cs typeface="Microsoft Sans Serif"/>
              </a:rPr>
              <a:t> </a:t>
            </a:r>
            <a:r>
              <a:rPr sz="1550" dirty="0">
                <a:latin typeface="Microsoft Sans Serif"/>
                <a:cs typeface="Microsoft Sans Serif"/>
              </a:rPr>
              <a:t>called</a:t>
            </a:r>
            <a:r>
              <a:rPr sz="1550" spc="145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galectin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14" dirty="0">
                <a:latin typeface="Arial"/>
                <a:cs typeface="Arial"/>
              </a:rPr>
              <a:t>“Airway</a:t>
            </a:r>
            <a:r>
              <a:rPr b="1" spc="-125" dirty="0">
                <a:latin typeface="Arial"/>
                <a:cs typeface="Arial"/>
              </a:rPr>
              <a:t> </a:t>
            </a:r>
            <a:r>
              <a:rPr b="1" spc="-85" dirty="0">
                <a:latin typeface="Arial"/>
                <a:cs typeface="Arial"/>
              </a:rPr>
              <a:t>remodeling”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3829"/>
            <a:ext cx="7906384" cy="27571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other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characteristic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histologic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findings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  <a:p>
            <a:pPr marL="528955" indent="-516255">
              <a:lnSpc>
                <a:spcPct val="100000"/>
              </a:lnSpc>
              <a:spcBef>
                <a:spcPts val="575"/>
              </a:spcBef>
              <a:buClr>
                <a:srgbClr val="619DD1"/>
              </a:buClr>
              <a:buSzPct val="85416"/>
              <a:buAutoNum type="arabicPeriod"/>
              <a:tabLst>
                <a:tab pos="528955" algn="l"/>
              </a:tabLst>
            </a:pPr>
            <a:r>
              <a:rPr sz="2400" b="1" dirty="0">
                <a:latin typeface="Arial"/>
                <a:cs typeface="Arial"/>
              </a:rPr>
              <a:t>Overall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thickening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airway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wall</a:t>
            </a:r>
            <a:endParaRPr sz="2400">
              <a:latin typeface="Arial"/>
              <a:cs typeface="Arial"/>
            </a:endParaRPr>
          </a:p>
          <a:p>
            <a:pPr marL="528955" indent="-516255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AutoNum type="arabicPeriod"/>
              <a:tabLst>
                <a:tab pos="528955" algn="l"/>
              </a:tabLst>
            </a:pPr>
            <a:r>
              <a:rPr sz="2400" b="1" spc="-10" dirty="0">
                <a:latin typeface="Arial"/>
                <a:cs typeface="Arial"/>
              </a:rPr>
              <a:t>Sub-</a:t>
            </a:r>
            <a:r>
              <a:rPr sz="2400" b="1" dirty="0">
                <a:latin typeface="Arial"/>
                <a:cs typeface="Arial"/>
              </a:rPr>
              <a:t>basement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membrane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fibrosis</a:t>
            </a:r>
            <a:endParaRPr sz="2400">
              <a:latin typeface="Arial"/>
              <a:cs typeface="Arial"/>
            </a:endParaRPr>
          </a:p>
          <a:p>
            <a:pPr marL="895350" marR="5080" lvl="1" indent="-516890">
              <a:lnSpc>
                <a:spcPct val="100499"/>
              </a:lnSpc>
              <a:spcBef>
                <a:spcPts val="464"/>
              </a:spcBef>
              <a:buClr>
                <a:srgbClr val="619DD1"/>
              </a:buClr>
              <a:buSzPct val="85000"/>
              <a:buChar char="•"/>
              <a:tabLst>
                <a:tab pos="895350" algn="l"/>
              </a:tabLst>
            </a:pPr>
            <a:r>
              <a:rPr sz="2000" dirty="0">
                <a:latin typeface="Microsoft Sans Serif"/>
                <a:cs typeface="Microsoft Sans Serif"/>
              </a:rPr>
              <a:t>Due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deposition</a:t>
            </a:r>
            <a:r>
              <a:rPr sz="2000" spc="-8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type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and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III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collagen</a:t>
            </a:r>
            <a:r>
              <a:rPr sz="2000" spc="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beneath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</a:t>
            </a:r>
            <a:r>
              <a:rPr sz="2000" spc="-10" dirty="0">
                <a:latin typeface="Microsoft Sans Serif"/>
                <a:cs typeface="Microsoft Sans Serif"/>
              </a:rPr>
              <a:t> classic </a:t>
            </a:r>
            <a:r>
              <a:rPr sz="2000" dirty="0">
                <a:latin typeface="Microsoft Sans Serif"/>
                <a:cs typeface="Microsoft Sans Serif"/>
              </a:rPr>
              <a:t>basement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membrane</a:t>
            </a:r>
            <a:r>
              <a:rPr sz="2000" spc="-8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composed</a:t>
            </a:r>
            <a:r>
              <a:rPr sz="2000" spc="-8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type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IV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collagen</a:t>
            </a:r>
            <a:r>
              <a:rPr sz="2000" spc="8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and </a:t>
            </a:r>
            <a:r>
              <a:rPr sz="2000" spc="-10" dirty="0">
                <a:latin typeface="Microsoft Sans Serif"/>
                <a:cs typeface="Microsoft Sans Serif"/>
              </a:rPr>
              <a:t>laminin</a:t>
            </a:r>
            <a:endParaRPr sz="2000">
              <a:latin typeface="Microsoft Sans Serif"/>
              <a:cs typeface="Microsoft Sans Serif"/>
            </a:endParaRPr>
          </a:p>
          <a:p>
            <a:pPr marL="528955" indent="-516255">
              <a:lnSpc>
                <a:spcPct val="100000"/>
              </a:lnSpc>
              <a:spcBef>
                <a:spcPts val="550"/>
              </a:spcBef>
              <a:buClr>
                <a:srgbClr val="619DD1"/>
              </a:buClr>
              <a:buSzPct val="85416"/>
              <a:buAutoNum type="arabicPeriod"/>
              <a:tabLst>
                <a:tab pos="528955" algn="l"/>
              </a:tabLst>
            </a:pPr>
            <a:r>
              <a:rPr sz="2400" b="1" dirty="0">
                <a:latin typeface="Arial"/>
                <a:cs typeface="Arial"/>
              </a:rPr>
              <a:t>Increased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vascularity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14" dirty="0">
                <a:latin typeface="Arial"/>
                <a:cs typeface="Arial"/>
              </a:rPr>
              <a:t>“Airway</a:t>
            </a:r>
            <a:r>
              <a:rPr b="1" spc="-125" dirty="0">
                <a:latin typeface="Arial"/>
                <a:cs typeface="Arial"/>
              </a:rPr>
              <a:t> </a:t>
            </a:r>
            <a:r>
              <a:rPr b="1" spc="-85" dirty="0">
                <a:latin typeface="Arial"/>
                <a:cs typeface="Arial"/>
              </a:rPr>
              <a:t>remodeling”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25041"/>
            <a:ext cx="7754620" cy="1929764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529590" marR="5080" indent="-517525">
              <a:lnSpc>
                <a:spcPct val="100000"/>
              </a:lnSpc>
              <a:spcBef>
                <a:spcPts val="115"/>
              </a:spcBef>
              <a:buClr>
                <a:srgbClr val="0D57C4"/>
              </a:buClr>
              <a:buAutoNum type="arabicPeriod" startAt="4"/>
              <a:tabLst>
                <a:tab pos="529590" algn="l"/>
              </a:tabLst>
            </a:pPr>
            <a:r>
              <a:rPr sz="2400" b="1" dirty="0">
                <a:latin typeface="Arial"/>
                <a:cs typeface="Arial"/>
              </a:rPr>
              <a:t>An</a:t>
            </a:r>
            <a:r>
              <a:rPr sz="2400" b="1" spc="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increase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size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submucosal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glands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sz="2400" b="1" spc="-25" dirty="0">
                <a:latin typeface="Arial"/>
                <a:cs typeface="Arial"/>
              </a:rPr>
              <a:t>and </a:t>
            </a:r>
            <a:r>
              <a:rPr sz="2400" b="1" dirty="0">
                <a:latin typeface="Arial"/>
                <a:cs typeface="Arial"/>
              </a:rPr>
              <a:t>mucous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metaplasia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airway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epithelial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cells</a:t>
            </a:r>
            <a:endParaRPr sz="2400">
              <a:latin typeface="Microsoft Sans Serif"/>
              <a:cs typeface="Microsoft Sans Serif"/>
            </a:endParaRPr>
          </a:p>
          <a:p>
            <a:pPr marL="529590" marR="239395" indent="-517525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AutoNum type="arabicPeriod" startAt="4"/>
              <a:tabLst>
                <a:tab pos="529590" algn="l"/>
              </a:tabLst>
            </a:pPr>
            <a:r>
              <a:rPr sz="2400" b="1" dirty="0">
                <a:latin typeface="Arial"/>
                <a:cs typeface="Arial"/>
              </a:rPr>
              <a:t>Hypertrophy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and/or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hyperplasia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of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the</a:t>
            </a:r>
            <a:r>
              <a:rPr sz="2400" b="1" spc="-8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bronchial </a:t>
            </a:r>
            <a:r>
              <a:rPr sz="2400" b="1" dirty="0">
                <a:latin typeface="Arial"/>
                <a:cs typeface="Arial"/>
              </a:rPr>
              <a:t>wall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muscle</a:t>
            </a:r>
            <a:endParaRPr sz="2400">
              <a:latin typeface="Arial"/>
              <a:cs typeface="Arial"/>
            </a:endParaRPr>
          </a:p>
          <a:p>
            <a:pPr marL="895350" lvl="1" indent="-516890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895350" algn="l"/>
              </a:tabLst>
            </a:pPr>
            <a:r>
              <a:rPr sz="2000" dirty="0">
                <a:latin typeface="Microsoft Sans Serif"/>
                <a:cs typeface="Microsoft Sans Serif"/>
              </a:rPr>
              <a:t>This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has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led</a:t>
            </a:r>
            <a:r>
              <a:rPr sz="2000" spc="8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novel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therapy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bronchial</a:t>
            </a:r>
            <a:r>
              <a:rPr sz="2000" spc="-11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thermoplasty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6629" y="4214876"/>
            <a:ext cx="9779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-50" dirty="0">
                <a:solidFill>
                  <a:srgbClr val="619DD1"/>
                </a:solidFill>
                <a:latin typeface="Microsoft Sans Serif"/>
                <a:cs typeface="Microsoft Sans Serif"/>
              </a:rPr>
              <a:t>•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6629" y="3587572"/>
            <a:ext cx="7368540" cy="904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9590" marR="5080" indent="-517525">
              <a:lnSpc>
                <a:spcPct val="100000"/>
              </a:lnSpc>
              <a:spcBef>
                <a:spcPts val="100"/>
              </a:spcBef>
              <a:buClr>
                <a:srgbClr val="619DD1"/>
              </a:buClr>
              <a:buSzPct val="88888"/>
              <a:buChar char="•"/>
              <a:tabLst>
                <a:tab pos="529590" algn="l"/>
              </a:tabLst>
            </a:pPr>
            <a:r>
              <a:rPr sz="1800" dirty="0">
                <a:latin typeface="Microsoft Sans Serif"/>
                <a:cs typeface="Microsoft Sans Serif"/>
              </a:rPr>
              <a:t>Radiofrequency</a:t>
            </a:r>
            <a:r>
              <a:rPr sz="1800" spc="-8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current</a:t>
            </a:r>
            <a:r>
              <a:rPr sz="1800" spc="-4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is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applied</a:t>
            </a:r>
            <a:r>
              <a:rPr sz="1800" spc="-7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to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the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walls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of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the central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airways </a:t>
            </a:r>
            <a:r>
              <a:rPr sz="1800" dirty="0">
                <a:latin typeface="Microsoft Sans Serif"/>
                <a:cs typeface="Microsoft Sans Serif"/>
              </a:rPr>
              <a:t>through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bronchoscopically</a:t>
            </a:r>
            <a:r>
              <a:rPr sz="1800" spc="-7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placed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probe</a:t>
            </a:r>
            <a:endParaRPr sz="1800">
              <a:latin typeface="Microsoft Sans Serif"/>
              <a:cs typeface="Microsoft Sans Serif"/>
            </a:endParaRPr>
          </a:p>
          <a:p>
            <a:pPr marL="529590">
              <a:lnSpc>
                <a:spcPct val="100000"/>
              </a:lnSpc>
              <a:spcBef>
                <a:spcPts val="439"/>
              </a:spcBef>
            </a:pPr>
            <a:r>
              <a:rPr sz="1800" dirty="0">
                <a:latin typeface="Microsoft Sans Serif"/>
                <a:cs typeface="Microsoft Sans Serif"/>
              </a:rPr>
              <a:t>Reduces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airway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hyper-responsiveness</a:t>
            </a:r>
            <a:r>
              <a:rPr sz="1800" spc="-8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for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up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to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at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least</a:t>
            </a:r>
            <a:r>
              <a:rPr sz="1800" spc="-4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year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Revision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3829"/>
            <a:ext cx="7633970" cy="24415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latin typeface="Arial"/>
                <a:cs typeface="Arial"/>
              </a:rPr>
              <a:t>CHRONIC</a:t>
            </a:r>
            <a:r>
              <a:rPr sz="2400" b="1" spc="-6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BRONCHITIS</a:t>
            </a:r>
            <a:endParaRPr sz="2400">
              <a:latin typeface="Arial"/>
              <a:cs typeface="Arial"/>
            </a:endParaRPr>
          </a:p>
          <a:p>
            <a:pPr marL="195580" marR="294640" indent="-182880">
              <a:lnSpc>
                <a:spcPct val="100000"/>
              </a:lnSpc>
              <a:spcBef>
                <a:spcPts val="5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Chronic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bronchitis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is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defined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as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persistent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productive </a:t>
            </a:r>
            <a:r>
              <a:rPr sz="2400" dirty="0">
                <a:latin typeface="Microsoft Sans Serif"/>
                <a:cs typeface="Microsoft Sans Serif"/>
              </a:rPr>
              <a:t>cough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at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least 3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consecutive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months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at least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50" dirty="0">
                <a:latin typeface="Microsoft Sans Serif"/>
                <a:cs typeface="Microsoft Sans Serif"/>
              </a:rPr>
              <a:t>2 </a:t>
            </a:r>
            <a:r>
              <a:rPr sz="2400" dirty="0">
                <a:latin typeface="Microsoft Sans Serif"/>
                <a:cs typeface="Microsoft Sans Serif"/>
              </a:rPr>
              <a:t>consecutive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years</a:t>
            </a:r>
            <a:endParaRPr sz="2400">
              <a:latin typeface="Microsoft Sans Serif"/>
              <a:cs typeface="Microsoft Sans Serif"/>
            </a:endParaRPr>
          </a:p>
          <a:p>
            <a:pPr marL="195580" marR="5080" indent="-182880">
              <a:lnSpc>
                <a:spcPct val="100000"/>
              </a:lnSpc>
              <a:spcBef>
                <a:spcPts val="58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Cigarette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smoking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is the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most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important</a:t>
            </a:r>
            <a:r>
              <a:rPr sz="2400" spc="-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underlying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risk </a:t>
            </a:r>
            <a:r>
              <a:rPr sz="2400" dirty="0">
                <a:latin typeface="Microsoft Sans Serif"/>
                <a:cs typeface="Microsoft Sans Serif"/>
              </a:rPr>
              <a:t>factor;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air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pollutants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also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contribute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Clinical</a:t>
            </a:r>
            <a:r>
              <a:rPr spc="-125" dirty="0"/>
              <a:t> </a:t>
            </a:r>
            <a:r>
              <a:rPr spc="-65" dirty="0"/>
              <a:t>Course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7132320" cy="398907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Classic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acute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asthmatic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attack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Lasts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up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several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hours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Symptoms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persist</a:t>
            </a:r>
            <a:r>
              <a:rPr sz="2000" spc="-6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at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low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level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constantly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Chest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tightness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Dyspnea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Wheezing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Cough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with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or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without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sputum</a:t>
            </a:r>
            <a:r>
              <a:rPr sz="1800" spc="-10" dirty="0">
                <a:latin typeface="Microsoft Sans Serif"/>
                <a:cs typeface="Microsoft Sans Serif"/>
              </a:rPr>
              <a:t> production</a:t>
            </a:r>
            <a:endParaRPr sz="18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5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Status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asthmaticus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Severe</a:t>
            </a:r>
            <a:r>
              <a:rPr sz="2000" spc="-8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acute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paroxysm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persists</a:t>
            </a:r>
            <a:r>
              <a:rPr sz="2000" spc="-7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for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days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and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even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weeks</a:t>
            </a:r>
            <a:endParaRPr sz="2000">
              <a:latin typeface="Microsoft Sans Serif"/>
              <a:cs typeface="Microsoft Sans Serif"/>
            </a:endParaRPr>
          </a:p>
          <a:p>
            <a:pPr marL="468630" marR="5080" lvl="1" indent="-182245">
              <a:lnSpc>
                <a:spcPct val="100600"/>
              </a:lnSpc>
              <a:spcBef>
                <a:spcPts val="465"/>
              </a:spcBef>
              <a:buClr>
                <a:srgbClr val="619DD1"/>
              </a:buClr>
              <a:buSzPct val="85000"/>
              <a:buChar char="•"/>
              <a:tabLst>
                <a:tab pos="469900" algn="l"/>
              </a:tabLst>
            </a:pPr>
            <a:r>
              <a:rPr sz="2000" dirty="0">
                <a:latin typeface="Microsoft Sans Serif"/>
                <a:cs typeface="Microsoft Sans Serif"/>
              </a:rPr>
              <a:t>Airflow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obstruction</a:t>
            </a:r>
            <a:r>
              <a:rPr sz="2000" spc="-1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might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be so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extreme</a:t>
            </a:r>
            <a:r>
              <a:rPr sz="2000" spc="-7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as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cause </a:t>
            </a:r>
            <a:r>
              <a:rPr sz="2000" spc="-10" dirty="0">
                <a:latin typeface="Microsoft Sans Serif"/>
                <a:cs typeface="Microsoft Sans Serif"/>
              </a:rPr>
              <a:t>severe 	</a:t>
            </a:r>
            <a:r>
              <a:rPr sz="2000" dirty="0">
                <a:latin typeface="Microsoft Sans Serif"/>
                <a:cs typeface="Microsoft Sans Serif"/>
              </a:rPr>
              <a:t>cyanosis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and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even</a:t>
            </a:r>
            <a:r>
              <a:rPr sz="2000" spc="-9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death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Clinical</a:t>
            </a:r>
            <a:r>
              <a:rPr spc="-125" dirty="0"/>
              <a:t> </a:t>
            </a:r>
            <a:r>
              <a:rPr spc="-65" dirty="0"/>
              <a:t>Course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b="0" dirty="0">
                <a:latin typeface="Microsoft Sans Serif"/>
                <a:cs typeface="Microsoft Sans Serif"/>
              </a:rPr>
              <a:t>Clinical</a:t>
            </a:r>
            <a:r>
              <a:rPr b="0" spc="-50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diagnosis</a:t>
            </a:r>
            <a:r>
              <a:rPr b="0" spc="-35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is</a:t>
            </a:r>
            <a:r>
              <a:rPr b="0" spc="-65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aided</a:t>
            </a:r>
            <a:r>
              <a:rPr b="0" spc="-30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by</a:t>
            </a:r>
            <a:r>
              <a:rPr b="0" spc="-40" dirty="0">
                <a:latin typeface="Microsoft Sans Serif"/>
                <a:cs typeface="Microsoft Sans Serif"/>
              </a:rPr>
              <a:t> </a:t>
            </a:r>
            <a:r>
              <a:rPr b="0" spc="-25" dirty="0">
                <a:latin typeface="Microsoft Sans Serif"/>
                <a:cs typeface="Microsoft Sans Serif"/>
              </a:rPr>
              <a:t>the</a:t>
            </a: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Demonstration</a:t>
            </a:r>
            <a:r>
              <a:rPr sz="2000" spc="-1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an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increase</a:t>
            </a:r>
            <a:r>
              <a:rPr sz="2000" spc="-7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airflow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obstruction</a:t>
            </a:r>
            <a:r>
              <a:rPr sz="2000" spc="-10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(from</a:t>
            </a:r>
            <a:r>
              <a:rPr sz="2000" spc="-9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baseline</a:t>
            </a:r>
            <a:endParaRPr sz="200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sz="2000" b="0" spc="-10" dirty="0">
                <a:latin typeface="Microsoft Sans Serif"/>
                <a:cs typeface="Microsoft Sans Serif"/>
              </a:rPr>
              <a:t>levels)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Difficulty</a:t>
            </a:r>
            <a:r>
              <a:rPr sz="2000" spc="-10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with</a:t>
            </a:r>
            <a:r>
              <a:rPr sz="2000" spc="-10" dirty="0">
                <a:latin typeface="Microsoft Sans Serif"/>
                <a:cs typeface="Microsoft Sans Serif"/>
              </a:rPr>
              <a:t> exhalation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Prolonged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expiration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Wheeze</a:t>
            </a:r>
            <a:endParaRPr sz="18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9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Peripheral</a:t>
            </a:r>
            <a:r>
              <a:rPr sz="2000" spc="-7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blood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Elevated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eosinophil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count</a:t>
            </a:r>
            <a:endParaRPr sz="18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Finding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sputum,</a:t>
            </a:r>
            <a:r>
              <a:rPr sz="2000" spc="-7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particularly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patients</a:t>
            </a:r>
            <a:r>
              <a:rPr sz="2000" spc="-1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with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atopic</a:t>
            </a:r>
            <a:r>
              <a:rPr sz="2000" spc="-8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asthma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Eosinophils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curschmann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spirals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charcot-leyden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crystals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1738" y="168605"/>
            <a:ext cx="6729730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58660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Medicine</a:t>
            </a:r>
            <a:r>
              <a:rPr sz="2000" dirty="0">
                <a:latin typeface="Microsoft Sans Serif"/>
                <a:cs typeface="Microsoft Sans Serif"/>
              </a:rPr>
              <a:t>	Vertical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Integration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0" dirty="0"/>
              <a:t>Clinical</a:t>
            </a:r>
            <a:r>
              <a:rPr spc="-125" dirty="0"/>
              <a:t> </a:t>
            </a:r>
            <a:r>
              <a:rPr spc="-65" dirty="0"/>
              <a:t>Course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b="0" dirty="0">
                <a:latin typeface="Microsoft Sans Serif"/>
                <a:cs typeface="Microsoft Sans Serif"/>
              </a:rPr>
              <a:t>Disease</a:t>
            </a:r>
            <a:r>
              <a:rPr b="0" spc="-40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is</a:t>
            </a:r>
            <a:r>
              <a:rPr b="0" spc="-45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more</a:t>
            </a:r>
            <a:r>
              <a:rPr b="0" spc="-35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discouraging</a:t>
            </a:r>
            <a:r>
              <a:rPr b="0" spc="-45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and</a:t>
            </a:r>
            <a:r>
              <a:rPr b="0" spc="-5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disabling</a:t>
            </a:r>
            <a:r>
              <a:rPr b="0" spc="-35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than</a:t>
            </a:r>
            <a:r>
              <a:rPr b="0" spc="-5" dirty="0">
                <a:latin typeface="Microsoft Sans Serif"/>
                <a:cs typeface="Microsoft Sans Serif"/>
              </a:rPr>
              <a:t> </a:t>
            </a:r>
            <a:r>
              <a:rPr b="0" spc="-10" dirty="0">
                <a:latin typeface="Microsoft Sans Serif"/>
                <a:cs typeface="Microsoft Sans Serif"/>
              </a:rPr>
              <a:t>lethal</a:t>
            </a: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b="0" dirty="0">
                <a:latin typeface="Microsoft Sans Serif"/>
                <a:cs typeface="Microsoft Sans Serif"/>
              </a:rPr>
              <a:t>Clinical</a:t>
            </a:r>
            <a:r>
              <a:rPr b="0" spc="-85" dirty="0">
                <a:latin typeface="Microsoft Sans Serif"/>
                <a:cs typeface="Microsoft Sans Serif"/>
              </a:rPr>
              <a:t> </a:t>
            </a:r>
            <a:r>
              <a:rPr b="0" spc="-10" dirty="0">
                <a:latin typeface="Microsoft Sans Serif"/>
                <a:cs typeface="Microsoft Sans Serif"/>
              </a:rPr>
              <a:t>course</a:t>
            </a: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Most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individuals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with asthma</a:t>
            </a:r>
            <a:r>
              <a:rPr sz="2000" spc="-7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are able</a:t>
            </a:r>
            <a:r>
              <a:rPr sz="2000" spc="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 maintain</a:t>
            </a:r>
            <a:r>
              <a:rPr sz="2000" spc="-1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 productive</a:t>
            </a:r>
            <a:r>
              <a:rPr sz="2000" spc="-11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life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70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With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appropriate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therapy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to</a:t>
            </a:r>
            <a:r>
              <a:rPr sz="1800" spc="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relieve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the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attacks</a:t>
            </a:r>
            <a:endParaRPr sz="18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5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Up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50%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childhood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asthma</a:t>
            </a:r>
            <a:r>
              <a:rPr sz="2000" spc="-9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remits</a:t>
            </a:r>
            <a:r>
              <a:rPr sz="2000" spc="-8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adolescence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only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to</a:t>
            </a:r>
            <a:endParaRPr sz="200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10"/>
              </a:spcBef>
            </a:pPr>
            <a:r>
              <a:rPr sz="2000" b="0" dirty="0">
                <a:latin typeface="Microsoft Sans Serif"/>
                <a:cs typeface="Microsoft Sans Serif"/>
              </a:rPr>
              <a:t>return</a:t>
            </a:r>
            <a:r>
              <a:rPr sz="2000" b="0" spc="-55" dirty="0">
                <a:latin typeface="Microsoft Sans Serif"/>
                <a:cs typeface="Microsoft Sans Serif"/>
              </a:rPr>
              <a:t> </a:t>
            </a:r>
            <a:r>
              <a:rPr sz="2000" b="0" dirty="0">
                <a:latin typeface="Microsoft Sans Serif"/>
                <a:cs typeface="Microsoft Sans Serif"/>
              </a:rPr>
              <a:t>in</a:t>
            </a:r>
            <a:r>
              <a:rPr sz="2000" b="0" spc="20" dirty="0">
                <a:latin typeface="Microsoft Sans Serif"/>
                <a:cs typeface="Microsoft Sans Serif"/>
              </a:rPr>
              <a:t> </a:t>
            </a:r>
            <a:r>
              <a:rPr sz="2000" b="0" spc="-10" dirty="0">
                <a:latin typeface="Microsoft Sans Serif"/>
                <a:cs typeface="Microsoft Sans Serif"/>
              </a:rPr>
              <a:t>adulthood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Variable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decline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baseline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lung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function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1738" y="168605"/>
            <a:ext cx="6729730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58660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Medicine</a:t>
            </a:r>
            <a:r>
              <a:rPr sz="2000" dirty="0">
                <a:latin typeface="Microsoft Sans Serif"/>
                <a:cs typeface="Microsoft Sans Serif"/>
              </a:rPr>
              <a:t>	Vertical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Integration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61722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3963" y="321005"/>
            <a:ext cx="579755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363080" y="321005"/>
            <a:ext cx="1155065" cy="3333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spc="-10" dirty="0">
                <a:solidFill>
                  <a:srgbClr val="000000"/>
                </a:solidFill>
              </a:rPr>
              <a:t>Pathology</a:t>
            </a:r>
            <a:endParaRPr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844" y="750188"/>
            <a:ext cx="5871845" cy="103314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85"/>
              </a:spcBef>
            </a:pPr>
            <a:r>
              <a:rPr sz="2200" spc="-80" dirty="0">
                <a:solidFill>
                  <a:srgbClr val="000066"/>
                </a:solidFill>
                <a:latin typeface="Microsoft Sans Serif"/>
                <a:cs typeface="Microsoft Sans Serif"/>
              </a:rPr>
              <a:t>DISORDERS</a:t>
            </a:r>
            <a:r>
              <a:rPr sz="2200" spc="110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200" spc="-125" dirty="0">
                <a:solidFill>
                  <a:srgbClr val="000066"/>
                </a:solidFill>
                <a:latin typeface="Microsoft Sans Serif"/>
                <a:cs typeface="Microsoft Sans Serif"/>
              </a:rPr>
              <a:t>ASSOCIATED</a:t>
            </a:r>
            <a:r>
              <a:rPr sz="2200" spc="-120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200" spc="-85" dirty="0">
                <a:solidFill>
                  <a:srgbClr val="000066"/>
                </a:solidFill>
                <a:latin typeface="Microsoft Sans Serif"/>
                <a:cs typeface="Microsoft Sans Serif"/>
              </a:rPr>
              <a:t>WITH</a:t>
            </a:r>
            <a:r>
              <a:rPr sz="2200" spc="-33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200" spc="-10" dirty="0">
                <a:solidFill>
                  <a:srgbClr val="000066"/>
                </a:solidFill>
                <a:latin typeface="Microsoft Sans Serif"/>
                <a:cs typeface="Microsoft Sans Serif"/>
              </a:rPr>
              <a:t>AIRFLOW </a:t>
            </a:r>
            <a:r>
              <a:rPr sz="2200" spc="-110" dirty="0">
                <a:solidFill>
                  <a:srgbClr val="000066"/>
                </a:solidFill>
                <a:latin typeface="Microsoft Sans Serif"/>
                <a:cs typeface="Microsoft Sans Serif"/>
              </a:rPr>
              <a:t>OBSTRUCTION</a:t>
            </a:r>
            <a:r>
              <a:rPr sz="2200" spc="-60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200" spc="-10" dirty="0">
                <a:solidFill>
                  <a:srgbClr val="000066"/>
                </a:solidFill>
                <a:latin typeface="Microsoft Sans Serif"/>
                <a:cs typeface="Microsoft Sans Serif"/>
              </a:rPr>
              <a:t>:</a:t>
            </a:r>
            <a:r>
              <a:rPr sz="2200" spc="-16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200" spc="-80" dirty="0">
                <a:solidFill>
                  <a:srgbClr val="000066"/>
                </a:solidFill>
                <a:latin typeface="Microsoft Sans Serif"/>
                <a:cs typeface="Microsoft Sans Serif"/>
              </a:rPr>
              <a:t>THE</a:t>
            </a:r>
            <a:r>
              <a:rPr sz="2200" spc="-15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200" spc="-105" dirty="0">
                <a:solidFill>
                  <a:srgbClr val="000066"/>
                </a:solidFill>
                <a:latin typeface="Microsoft Sans Serif"/>
                <a:cs typeface="Microsoft Sans Serif"/>
              </a:rPr>
              <a:t>SPECTRUM</a:t>
            </a:r>
            <a:r>
              <a:rPr sz="2200" spc="-12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200" spc="-85" dirty="0">
                <a:solidFill>
                  <a:srgbClr val="000066"/>
                </a:solidFill>
                <a:latin typeface="Microsoft Sans Serif"/>
                <a:cs typeface="Microsoft Sans Serif"/>
              </a:rPr>
              <a:t>OF</a:t>
            </a:r>
            <a:r>
              <a:rPr sz="2200" spc="-14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200" spc="-80" dirty="0">
                <a:solidFill>
                  <a:srgbClr val="000066"/>
                </a:solidFill>
                <a:latin typeface="Microsoft Sans Serif"/>
                <a:cs typeface="Microsoft Sans Serif"/>
              </a:rPr>
              <a:t>CHRONIC </a:t>
            </a:r>
            <a:r>
              <a:rPr sz="2200" spc="-110" dirty="0">
                <a:solidFill>
                  <a:srgbClr val="000066"/>
                </a:solidFill>
                <a:latin typeface="Microsoft Sans Serif"/>
                <a:cs typeface="Microsoft Sans Serif"/>
              </a:rPr>
              <a:t>OBSTRUCTIVE</a:t>
            </a:r>
            <a:r>
              <a:rPr sz="2200" spc="-50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200" spc="-120" dirty="0">
                <a:solidFill>
                  <a:srgbClr val="000066"/>
                </a:solidFill>
                <a:latin typeface="Microsoft Sans Serif"/>
                <a:cs typeface="Microsoft Sans Serif"/>
              </a:rPr>
              <a:t>PULMONARY</a:t>
            </a:r>
            <a:r>
              <a:rPr sz="2200" spc="-105" dirty="0">
                <a:solidFill>
                  <a:srgbClr val="000066"/>
                </a:solidFill>
                <a:latin typeface="Microsoft Sans Serif"/>
                <a:cs typeface="Microsoft Sans Serif"/>
              </a:rPr>
              <a:t> </a:t>
            </a:r>
            <a:r>
              <a:rPr sz="2200" spc="-10" dirty="0">
                <a:solidFill>
                  <a:srgbClr val="000066"/>
                </a:solidFill>
                <a:latin typeface="Microsoft Sans Serif"/>
                <a:cs typeface="Microsoft Sans Serif"/>
              </a:rPr>
              <a:t>DISEASE</a:t>
            </a:r>
            <a:endParaRPr sz="22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77923"/>
            <a:ext cx="9144000" cy="518007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586605" algn="l"/>
              </a:tabLst>
            </a:pPr>
            <a:r>
              <a:rPr sz="2000" spc="-10" dirty="0">
                <a:solidFill>
                  <a:srgbClr val="000000"/>
                </a:solidFill>
              </a:rPr>
              <a:t>Medicine</a:t>
            </a:r>
            <a:r>
              <a:rPr sz="2000" dirty="0">
                <a:solidFill>
                  <a:srgbClr val="000000"/>
                </a:solidFill>
              </a:rPr>
              <a:t>	Vertical</a:t>
            </a:r>
            <a:r>
              <a:rPr sz="2000" spc="-50" dirty="0">
                <a:solidFill>
                  <a:srgbClr val="000000"/>
                </a:solidFill>
              </a:rPr>
              <a:t> </a:t>
            </a:r>
            <a:r>
              <a:rPr sz="2000" spc="-10" dirty="0">
                <a:solidFill>
                  <a:srgbClr val="000000"/>
                </a:solidFill>
              </a:rPr>
              <a:t>Integration</a:t>
            </a:r>
            <a:endParaRPr sz="2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453974"/>
            <a:ext cx="61722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95" dirty="0"/>
              <a:t>Patient</a:t>
            </a:r>
            <a:r>
              <a:rPr sz="3600" spc="-145" dirty="0"/>
              <a:t> </a:t>
            </a:r>
            <a:r>
              <a:rPr sz="3600" spc="-95" dirty="0"/>
              <a:t>Education</a:t>
            </a:r>
            <a:r>
              <a:rPr sz="3600" spc="-175" dirty="0"/>
              <a:t> </a:t>
            </a:r>
            <a:r>
              <a:rPr sz="3600" dirty="0"/>
              <a:t>&amp;</a:t>
            </a:r>
            <a:r>
              <a:rPr sz="3600" spc="-145" dirty="0"/>
              <a:t> </a:t>
            </a:r>
            <a:r>
              <a:rPr sz="3600" spc="-95" dirty="0"/>
              <a:t>Counselling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625041"/>
            <a:ext cx="7987665" cy="273621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1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Evidence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shows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that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teaching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patients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about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this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disorder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importance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compliance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are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critical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good </a:t>
            </a:r>
            <a:r>
              <a:rPr sz="2400" spc="-10" dirty="0">
                <a:latin typeface="Microsoft Sans Serif"/>
                <a:cs typeface="Microsoft Sans Serif"/>
              </a:rPr>
              <a:t>outcomes.</a:t>
            </a:r>
            <a:endParaRPr sz="2400">
              <a:latin typeface="Microsoft Sans Serif"/>
              <a:cs typeface="Microsoft Sans Serif"/>
            </a:endParaRPr>
          </a:p>
          <a:p>
            <a:pPr marL="195580" marR="215265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patient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should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taught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about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monitoring </a:t>
            </a:r>
            <a:r>
              <a:rPr sz="2400" dirty="0">
                <a:latin typeface="Microsoft Sans Serif"/>
                <a:cs typeface="Microsoft Sans Serif"/>
              </a:rPr>
              <a:t>techniques,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inhaler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use,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modifying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environment.</a:t>
            </a:r>
            <a:endParaRPr sz="2400">
              <a:latin typeface="Microsoft Sans Serif"/>
              <a:cs typeface="Microsoft Sans Serif"/>
            </a:endParaRPr>
          </a:p>
          <a:p>
            <a:pPr marL="195580" marR="26670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  <a:tab pos="263525" algn="l"/>
              </a:tabLst>
            </a:pPr>
            <a:r>
              <a:rPr sz="2050" dirty="0">
                <a:solidFill>
                  <a:srgbClr val="619DD1"/>
                </a:solidFill>
                <a:latin typeface="Microsoft Sans Serif"/>
                <a:cs typeface="Microsoft Sans Serif"/>
              </a:rPr>
              <a:t>	</a:t>
            </a:r>
            <a:r>
              <a:rPr sz="2400" dirty="0">
                <a:latin typeface="Microsoft Sans Serif"/>
                <a:cs typeface="Microsoft Sans Serif"/>
              </a:rPr>
              <a:t>A</a:t>
            </a:r>
            <a:r>
              <a:rPr sz="2400" spc="-1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social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worker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should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involved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care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ensure </a:t>
            </a:r>
            <a:r>
              <a:rPr sz="2400" dirty="0">
                <a:latin typeface="Microsoft Sans Serif"/>
                <a:cs typeface="Microsoft Sans Serif"/>
              </a:rPr>
              <a:t>that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patient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has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adequate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home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support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facilities.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RESEARCH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88465"/>
            <a:ext cx="8064500" cy="449262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95580" marR="5080" indent="-182880">
              <a:lnSpc>
                <a:spcPts val="2590"/>
              </a:lnSpc>
              <a:spcBef>
                <a:spcPts val="44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Busse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WW,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Castro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Casale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TB.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Asthma</a:t>
            </a:r>
            <a:r>
              <a:rPr sz="2400" spc="-9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Management </a:t>
            </a:r>
            <a:r>
              <a:rPr sz="2400" spc="-25" dirty="0">
                <a:latin typeface="Microsoft Sans Serif"/>
                <a:cs typeface="Microsoft Sans Serif"/>
              </a:rPr>
              <a:t>in </a:t>
            </a:r>
            <a:r>
              <a:rPr sz="2400" dirty="0">
                <a:latin typeface="Microsoft Sans Serif"/>
                <a:cs typeface="Microsoft Sans Serif"/>
              </a:rPr>
              <a:t>Adults.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J</a:t>
            </a:r>
            <a:r>
              <a:rPr sz="2400" spc="-1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Allergy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Clin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Immunol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Pract.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2023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Jan;11(1):21-</a:t>
            </a:r>
            <a:endParaRPr sz="2400">
              <a:latin typeface="Microsoft Sans Serif"/>
              <a:cs typeface="Microsoft Sans Serif"/>
            </a:endParaRPr>
          </a:p>
          <a:p>
            <a:pPr marL="195580">
              <a:lnSpc>
                <a:spcPts val="2415"/>
              </a:lnSpc>
            </a:pPr>
            <a:r>
              <a:rPr sz="2400" dirty="0">
                <a:latin typeface="Microsoft Sans Serif"/>
                <a:cs typeface="Microsoft Sans Serif"/>
              </a:rPr>
              <a:t>33.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doi: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10.1016/j.jaip.2022.10.015.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Epub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2022 Oct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22.</a:t>
            </a:r>
            <a:endParaRPr sz="2400">
              <a:latin typeface="Microsoft Sans Serif"/>
              <a:cs typeface="Microsoft Sans Serif"/>
            </a:endParaRPr>
          </a:p>
          <a:p>
            <a:pPr marL="195580">
              <a:lnSpc>
                <a:spcPts val="2735"/>
              </a:lnSpc>
            </a:pPr>
            <a:r>
              <a:rPr sz="2400" dirty="0">
                <a:latin typeface="Microsoft Sans Serif"/>
                <a:cs typeface="Microsoft Sans Serif"/>
              </a:rPr>
              <a:t>PMID: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36283607.</a:t>
            </a:r>
            <a:endParaRPr sz="2400">
              <a:latin typeface="Microsoft Sans Serif"/>
              <a:cs typeface="Microsoft Sans Serif"/>
            </a:endParaRPr>
          </a:p>
          <a:p>
            <a:pPr marL="195580" marR="107314" indent="-182880">
              <a:lnSpc>
                <a:spcPct val="90100"/>
              </a:lnSpc>
              <a:spcBef>
                <a:spcPts val="575"/>
              </a:spcBef>
              <a:buChar char="•"/>
              <a:tabLst>
                <a:tab pos="195580" algn="l"/>
                <a:tab pos="277495" algn="l"/>
              </a:tabLst>
            </a:pPr>
            <a:r>
              <a:rPr sz="2050" dirty="0">
                <a:solidFill>
                  <a:srgbClr val="619DD1"/>
                </a:solidFill>
                <a:latin typeface="Microsoft Sans Serif"/>
                <a:cs typeface="Microsoft Sans Serif"/>
              </a:rPr>
              <a:t>	</a:t>
            </a:r>
            <a:r>
              <a:rPr sz="2400" dirty="0">
                <a:latin typeface="Microsoft Sans Serif"/>
                <a:cs typeface="Microsoft Sans Serif"/>
              </a:rPr>
              <a:t>Five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new biologics,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mepolizumab,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benralizumab, </a:t>
            </a:r>
            <a:r>
              <a:rPr sz="2400" dirty="0">
                <a:latin typeface="Microsoft Sans Serif"/>
                <a:cs typeface="Microsoft Sans Serif"/>
              </a:rPr>
              <a:t>reslizumab,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dupilumab,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tezepelumab,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were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approved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join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omalizumab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revolutionize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severe</a:t>
            </a:r>
            <a:r>
              <a:rPr sz="2400" spc="-10" dirty="0">
                <a:latin typeface="Microsoft Sans Serif"/>
                <a:cs typeface="Microsoft Sans Serif"/>
              </a:rPr>
              <a:t> asthma treatment.</a:t>
            </a:r>
            <a:endParaRPr sz="2400">
              <a:latin typeface="Microsoft Sans Serif"/>
              <a:cs typeface="Microsoft Sans Serif"/>
            </a:endParaRPr>
          </a:p>
          <a:p>
            <a:pPr marL="195580" marR="34290" indent="-182880">
              <a:lnSpc>
                <a:spcPct val="90100"/>
              </a:lnSpc>
              <a:spcBef>
                <a:spcPts val="5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These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biologics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significantly</a:t>
            </a:r>
            <a:r>
              <a:rPr sz="2400" spc="-1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prevent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exacerbations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to </a:t>
            </a:r>
            <a:r>
              <a:rPr sz="2400" dirty="0">
                <a:latin typeface="Microsoft Sans Serif"/>
                <a:cs typeface="Microsoft Sans Serif"/>
              </a:rPr>
              <a:t>spare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systemic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corticosteroids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use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their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side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effects. </a:t>
            </a:r>
            <a:r>
              <a:rPr sz="2400" dirty="0">
                <a:latin typeface="Microsoft Sans Serif"/>
                <a:cs typeface="Microsoft Sans Serif"/>
              </a:rPr>
              <a:t>Guidelines attest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effectiveness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 </a:t>
            </a:r>
            <a:r>
              <a:rPr sz="2400" spc="-10" dirty="0">
                <a:latin typeface="Microsoft Sans Serif"/>
                <a:cs typeface="Microsoft Sans Serif"/>
              </a:rPr>
              <a:t>inhaled corticosteroids/long-</a:t>
            </a:r>
            <a:r>
              <a:rPr sz="2400" dirty="0">
                <a:latin typeface="Microsoft Sans Serif"/>
                <a:cs typeface="Microsoft Sans Serif"/>
              </a:rPr>
              <a:t>acting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β-agonists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(formoterol)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for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both </a:t>
            </a:r>
            <a:r>
              <a:rPr sz="2400" dirty="0">
                <a:latin typeface="Microsoft Sans Serif"/>
                <a:cs typeface="Microsoft Sans Serif"/>
              </a:rPr>
              <a:t>maintenance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rescue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therapy.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Aims</a:t>
            </a:r>
            <a:r>
              <a:rPr spc="-170" dirty="0"/>
              <a:t> </a:t>
            </a:r>
            <a:r>
              <a:rPr spc="-35" dirty="0"/>
              <a:t>of</a:t>
            </a:r>
            <a:r>
              <a:rPr spc="-229" dirty="0"/>
              <a:t> </a:t>
            </a:r>
            <a:r>
              <a:rPr spc="-30" dirty="0"/>
              <a:t>my</a:t>
            </a:r>
            <a:r>
              <a:rPr spc="-200" dirty="0"/>
              <a:t> </a:t>
            </a:r>
            <a:r>
              <a:rPr spc="-70" dirty="0"/>
              <a:t>lecture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25041"/>
            <a:ext cx="7783830" cy="3907154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400" spc="-105" dirty="0">
                <a:latin typeface="Microsoft Sans Serif"/>
                <a:cs typeface="Microsoft Sans Serif"/>
              </a:rPr>
              <a:t>To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develop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understanding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the: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315"/>
              </a:spcBef>
            </a:pP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spc="-10" dirty="0">
                <a:latin typeface="Microsoft Sans Serif"/>
                <a:cs typeface="Microsoft Sans Serif"/>
              </a:rPr>
              <a:t>Types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Etiology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Pathogenesis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Genetic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associations</a:t>
            </a:r>
            <a:r>
              <a:rPr sz="2400" spc="-8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Morphological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changes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lungs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patient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with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asthma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Pathogenesis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 </a:t>
            </a:r>
            <a:r>
              <a:rPr sz="2400" spc="-10" dirty="0">
                <a:latin typeface="Microsoft Sans Serif"/>
                <a:cs typeface="Microsoft Sans Serif"/>
              </a:rPr>
              <a:t>bronchiectasis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  <a:tab pos="3467735" algn="l"/>
                <a:tab pos="5112385" algn="l"/>
              </a:tabLst>
            </a:pPr>
            <a:r>
              <a:rPr sz="2400" dirty="0">
                <a:latin typeface="Microsoft Sans Serif"/>
                <a:cs typeface="Microsoft Sans Serif"/>
              </a:rPr>
              <a:t>Gross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and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microscopic</a:t>
            </a:r>
            <a:r>
              <a:rPr sz="2400" dirty="0">
                <a:latin typeface="Microsoft Sans Serif"/>
                <a:cs typeface="Microsoft Sans Serif"/>
              </a:rPr>
              <a:t>	changes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in</a:t>
            </a:r>
            <a:r>
              <a:rPr sz="2400" dirty="0">
                <a:latin typeface="Microsoft Sans Serif"/>
                <a:cs typeface="Microsoft Sans Serif"/>
              </a:rPr>
              <a:t>	bronchiectatic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lung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98068"/>
            <a:ext cx="1675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>
                <a:latin typeface="Arial"/>
                <a:cs typeface="Arial"/>
              </a:rPr>
              <a:t>Asthma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7889875" cy="340360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Chronic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inflammatory</a:t>
            </a:r>
            <a:r>
              <a:rPr sz="2400" spc="-114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disorder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airways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that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causes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Recurrent</a:t>
            </a:r>
            <a:r>
              <a:rPr sz="2000" spc="-8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episodes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wheezing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Breathlessness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Chest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tightness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Cough</a:t>
            </a:r>
            <a:endParaRPr sz="20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These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symptoms</a:t>
            </a:r>
            <a:r>
              <a:rPr sz="2400" spc="-7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are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Particularly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at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night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and/or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early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morning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Associated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with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widespread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but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variable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bronchoconstriction</a:t>
            </a:r>
            <a:r>
              <a:rPr sz="2000" spc="-120" dirty="0">
                <a:latin typeface="Microsoft Sans Serif"/>
                <a:cs typeface="Microsoft Sans Serif"/>
              </a:rPr>
              <a:t> </a:t>
            </a:r>
            <a:r>
              <a:rPr sz="2000" spc="-25" dirty="0">
                <a:latin typeface="Microsoft Sans Serif"/>
                <a:cs typeface="Microsoft Sans Serif"/>
              </a:rPr>
              <a:t>and</a:t>
            </a:r>
            <a:endParaRPr sz="200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15"/>
              </a:spcBef>
            </a:pPr>
            <a:r>
              <a:rPr sz="2000" dirty="0">
                <a:latin typeface="Microsoft Sans Serif"/>
                <a:cs typeface="Microsoft Sans Serif"/>
              </a:rPr>
              <a:t>airflow</a:t>
            </a:r>
            <a:r>
              <a:rPr sz="2000" spc="-4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limitation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98068"/>
            <a:ext cx="1675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>
                <a:latin typeface="Arial"/>
                <a:cs typeface="Arial"/>
              </a:rPr>
              <a:t>Asthma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6617334" cy="192595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hallmarks</a:t>
            </a:r>
            <a:r>
              <a:rPr sz="2400" spc="-6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of the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disease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are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Increased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airway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responsiveness</a:t>
            </a:r>
            <a:r>
              <a:rPr sz="2000" spc="-9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to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a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variety</a:t>
            </a:r>
            <a:r>
              <a:rPr sz="2000" spc="-9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stimuli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Resulting</a:t>
            </a:r>
            <a:r>
              <a:rPr sz="2000" spc="-4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</a:t>
            </a:r>
            <a:r>
              <a:rPr sz="2000" spc="-3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episodic</a:t>
            </a:r>
            <a:r>
              <a:rPr sz="2000" spc="-7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bronchoconstriction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Inflammation</a:t>
            </a:r>
            <a:r>
              <a:rPr sz="2000" spc="-7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of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the bronchial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walls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Increased</a:t>
            </a:r>
            <a:r>
              <a:rPr sz="2000" spc="-65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mucus</a:t>
            </a:r>
            <a:r>
              <a:rPr sz="2000" spc="-50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secretion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98068"/>
            <a:ext cx="1675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95" dirty="0">
                <a:latin typeface="Arial"/>
                <a:cs typeface="Arial"/>
              </a:rPr>
              <a:t>Asthma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7143115" cy="265747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Many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cells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play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role in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inflammatory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response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Lymphocytes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Eosinophils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Mast</a:t>
            </a:r>
            <a:r>
              <a:rPr sz="2000" spc="-10" dirty="0">
                <a:latin typeface="Microsoft Sans Serif"/>
                <a:cs typeface="Microsoft Sans Serif"/>
              </a:rPr>
              <a:t> cells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Macrophages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Neutrophils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Epithelial</a:t>
            </a:r>
            <a:r>
              <a:rPr sz="2000" spc="-10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cells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698068"/>
            <a:ext cx="79667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25" dirty="0"/>
              <a:t>Classification</a:t>
            </a:r>
            <a:r>
              <a:rPr spc="-140" dirty="0"/>
              <a:t> </a:t>
            </a:r>
            <a:r>
              <a:rPr spc="-105" dirty="0"/>
              <a:t>based</a:t>
            </a:r>
            <a:r>
              <a:rPr spc="-140" dirty="0"/>
              <a:t> </a:t>
            </a:r>
            <a:r>
              <a:rPr spc="-50" dirty="0"/>
              <a:t>on</a:t>
            </a:r>
            <a:r>
              <a:rPr spc="-135" dirty="0"/>
              <a:t> </a:t>
            </a:r>
            <a:r>
              <a:rPr spc="-60" dirty="0"/>
              <a:t>pathogenesis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556265"/>
            <a:ext cx="4970780" cy="277114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5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Asthma</a:t>
            </a:r>
            <a:r>
              <a:rPr sz="2400" spc="-1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may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be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categorized </a:t>
            </a:r>
            <a:r>
              <a:rPr sz="2400" spc="-20" dirty="0">
                <a:latin typeface="Microsoft Sans Serif"/>
                <a:cs typeface="Microsoft Sans Serif"/>
              </a:rPr>
              <a:t>into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Atopic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Evidence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of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allergen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sensitization</a:t>
            </a:r>
            <a:endParaRPr sz="18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34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In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patient</a:t>
            </a:r>
            <a:r>
              <a:rPr sz="1800" spc="-4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with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history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of</a:t>
            </a:r>
            <a:endParaRPr sz="1800">
              <a:latin typeface="Microsoft Sans Serif"/>
              <a:cs typeface="Microsoft Sans Serif"/>
            </a:endParaRPr>
          </a:p>
          <a:p>
            <a:pPr marL="1018540" lvl="3" indent="-182880">
              <a:lnSpc>
                <a:spcPct val="100000"/>
              </a:lnSpc>
              <a:spcBef>
                <a:spcPts val="430"/>
              </a:spcBef>
              <a:buClr>
                <a:srgbClr val="619DD1"/>
              </a:buClr>
              <a:buChar char="•"/>
              <a:tabLst>
                <a:tab pos="1018540" algn="l"/>
              </a:tabLst>
            </a:pPr>
            <a:r>
              <a:rPr sz="1550" dirty="0">
                <a:latin typeface="Microsoft Sans Serif"/>
                <a:cs typeface="Microsoft Sans Serif"/>
              </a:rPr>
              <a:t>Allergic</a:t>
            </a:r>
            <a:r>
              <a:rPr sz="1550" spc="125" dirty="0">
                <a:latin typeface="Microsoft Sans Serif"/>
                <a:cs typeface="Microsoft Sans Serif"/>
              </a:rPr>
              <a:t> </a:t>
            </a:r>
            <a:r>
              <a:rPr sz="1550" spc="-10" dirty="0">
                <a:latin typeface="Microsoft Sans Serif"/>
                <a:cs typeface="Microsoft Sans Serif"/>
              </a:rPr>
              <a:t>rhinitis</a:t>
            </a:r>
            <a:endParaRPr sz="1550">
              <a:latin typeface="Microsoft Sans Serif"/>
              <a:cs typeface="Microsoft Sans Serif"/>
            </a:endParaRPr>
          </a:p>
          <a:p>
            <a:pPr marL="1017905" lvl="3" indent="-182245">
              <a:lnSpc>
                <a:spcPct val="100000"/>
              </a:lnSpc>
              <a:spcBef>
                <a:spcPts val="445"/>
              </a:spcBef>
              <a:buClr>
                <a:srgbClr val="619DD1"/>
              </a:buClr>
              <a:buChar char="•"/>
              <a:tabLst>
                <a:tab pos="1017905" algn="l"/>
              </a:tabLst>
            </a:pPr>
            <a:r>
              <a:rPr sz="1550" spc="-10" dirty="0">
                <a:latin typeface="Microsoft Sans Serif"/>
                <a:cs typeface="Microsoft Sans Serif"/>
              </a:rPr>
              <a:t>Eczema</a:t>
            </a:r>
            <a:endParaRPr sz="155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Non-atopic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dirty="0">
                <a:latin typeface="Microsoft Sans Serif"/>
                <a:cs typeface="Microsoft Sans Serif"/>
              </a:rPr>
              <a:t>Without</a:t>
            </a:r>
            <a:r>
              <a:rPr sz="1800" spc="-9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evidence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of</a:t>
            </a:r>
            <a:r>
              <a:rPr sz="1800" spc="6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allergen</a:t>
            </a:r>
            <a:r>
              <a:rPr sz="1800" spc="-9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sensitization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8858" y="92709"/>
            <a:ext cx="6644005" cy="3327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501640" algn="l"/>
              </a:tabLst>
            </a:pPr>
            <a:r>
              <a:rPr sz="2000" spc="-20" dirty="0">
                <a:latin typeface="Microsoft Sans Serif"/>
                <a:cs typeface="Microsoft Sans Serif"/>
              </a:rPr>
              <a:t>Core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-10" dirty="0">
                <a:latin typeface="Microsoft Sans Serif"/>
                <a:cs typeface="Microsoft Sans Serif"/>
              </a:rPr>
              <a:t>Pathology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644" y="975436"/>
            <a:ext cx="77527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5" dirty="0"/>
              <a:t>Classification</a:t>
            </a:r>
            <a:r>
              <a:rPr sz="3600" spc="-140" dirty="0"/>
              <a:t> </a:t>
            </a:r>
            <a:r>
              <a:rPr sz="3600" spc="-85" dirty="0"/>
              <a:t>based</a:t>
            </a:r>
            <a:r>
              <a:rPr sz="3600" spc="-190" dirty="0"/>
              <a:t> </a:t>
            </a:r>
            <a:r>
              <a:rPr sz="3600" spc="-10" dirty="0"/>
              <a:t>on</a:t>
            </a:r>
            <a:r>
              <a:rPr sz="3600" spc="-185" dirty="0"/>
              <a:t> </a:t>
            </a:r>
            <a:r>
              <a:rPr sz="3600" spc="-110" dirty="0"/>
              <a:t>triggering</a:t>
            </a:r>
            <a:r>
              <a:rPr sz="3600" spc="-70" dirty="0"/>
              <a:t> </a:t>
            </a:r>
            <a:r>
              <a:rPr sz="3600" spc="-60" dirty="0"/>
              <a:t>agents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6244" y="1625041"/>
            <a:ext cx="7915275" cy="335724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15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Asthma</a:t>
            </a:r>
            <a:r>
              <a:rPr sz="2400" spc="-114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may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also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be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classified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according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to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agents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or </a:t>
            </a:r>
            <a:r>
              <a:rPr sz="2400" dirty="0">
                <a:latin typeface="Microsoft Sans Serif"/>
                <a:cs typeface="Microsoft Sans Serif"/>
              </a:rPr>
              <a:t>events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that</a:t>
            </a:r>
            <a:r>
              <a:rPr sz="2400" spc="-5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trigger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bronchoconstriction</a:t>
            </a:r>
            <a:endParaRPr sz="2400">
              <a:latin typeface="Microsoft Sans Serif"/>
              <a:cs typeface="Microsoft Sans Serif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619DD1"/>
              </a:buClr>
              <a:buSzPct val="85416"/>
              <a:buChar char="•"/>
              <a:tabLst>
                <a:tab pos="195580" algn="l"/>
              </a:tabLst>
            </a:pPr>
            <a:r>
              <a:rPr sz="2400" dirty="0">
                <a:latin typeface="Microsoft Sans Serif"/>
                <a:cs typeface="Microsoft Sans Serif"/>
              </a:rPr>
              <a:t>These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include</a:t>
            </a:r>
            <a:endParaRPr sz="24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75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Seasonal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Exercise-</a:t>
            </a:r>
            <a:r>
              <a:rPr sz="2000" spc="-10" dirty="0">
                <a:latin typeface="Microsoft Sans Serif"/>
                <a:cs typeface="Microsoft Sans Serif"/>
              </a:rPr>
              <a:t>induced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spc="-10" dirty="0">
                <a:latin typeface="Microsoft Sans Serif"/>
                <a:cs typeface="Microsoft Sans Serif"/>
              </a:rPr>
              <a:t>Drug-</a:t>
            </a:r>
            <a:r>
              <a:rPr sz="2000" dirty="0">
                <a:latin typeface="Microsoft Sans Serif"/>
                <a:cs typeface="Microsoft Sans Serif"/>
              </a:rPr>
              <a:t>induced</a:t>
            </a:r>
            <a:r>
              <a:rPr sz="2000" spc="-60" dirty="0">
                <a:latin typeface="Microsoft Sans Serif"/>
                <a:cs typeface="Microsoft Sans Serif"/>
              </a:rPr>
              <a:t> </a:t>
            </a:r>
            <a:r>
              <a:rPr sz="2000" spc="-20" dirty="0">
                <a:latin typeface="Microsoft Sans Serif"/>
                <a:cs typeface="Microsoft Sans Serif"/>
              </a:rPr>
              <a:t>e.g.</a:t>
            </a:r>
            <a:endParaRPr sz="2000">
              <a:latin typeface="Microsoft Sans Serif"/>
              <a:cs typeface="Microsoft Sans Serif"/>
            </a:endParaRPr>
          </a:p>
          <a:p>
            <a:pPr marL="743585" lvl="2" indent="-182245">
              <a:lnSpc>
                <a:spcPct val="100000"/>
              </a:lnSpc>
              <a:spcBef>
                <a:spcPts val="465"/>
              </a:spcBef>
              <a:buClr>
                <a:srgbClr val="619DD1"/>
              </a:buClr>
              <a:buSzPct val="88888"/>
              <a:buChar char="•"/>
              <a:tabLst>
                <a:tab pos="743585" algn="l"/>
              </a:tabLst>
            </a:pPr>
            <a:r>
              <a:rPr sz="1800" spc="-10" dirty="0">
                <a:latin typeface="Microsoft Sans Serif"/>
                <a:cs typeface="Microsoft Sans Serif"/>
              </a:rPr>
              <a:t>Aspirin</a:t>
            </a:r>
            <a:endParaRPr sz="18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50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Occupational</a:t>
            </a:r>
            <a:r>
              <a:rPr sz="2000" spc="-10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asthma</a:t>
            </a:r>
            <a:endParaRPr sz="2000">
              <a:latin typeface="Microsoft Sans Serif"/>
              <a:cs typeface="Microsoft Sans Serif"/>
            </a:endParaRPr>
          </a:p>
          <a:p>
            <a:pPr marL="469265" lvl="1" indent="-182245">
              <a:lnSpc>
                <a:spcPct val="100000"/>
              </a:lnSpc>
              <a:spcBef>
                <a:spcPts val="484"/>
              </a:spcBef>
              <a:buClr>
                <a:srgbClr val="619DD1"/>
              </a:buClr>
              <a:buSzPct val="85000"/>
              <a:buChar char="•"/>
              <a:tabLst>
                <a:tab pos="469265" algn="l"/>
              </a:tabLst>
            </a:pPr>
            <a:r>
              <a:rPr sz="2000" dirty="0">
                <a:latin typeface="Microsoft Sans Serif"/>
                <a:cs typeface="Microsoft Sans Serif"/>
              </a:rPr>
              <a:t>Asthmatic</a:t>
            </a:r>
            <a:r>
              <a:rPr sz="2000" spc="-8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bronchitis</a:t>
            </a:r>
            <a:r>
              <a:rPr sz="2000" spc="-80" dirty="0">
                <a:latin typeface="Microsoft Sans Serif"/>
                <a:cs typeface="Microsoft Sans Serif"/>
              </a:rPr>
              <a:t> </a:t>
            </a:r>
            <a:r>
              <a:rPr sz="2000" dirty="0">
                <a:latin typeface="Microsoft Sans Serif"/>
                <a:cs typeface="Microsoft Sans Serif"/>
              </a:rPr>
              <a:t>in</a:t>
            </a:r>
            <a:r>
              <a:rPr sz="2000" spc="25" dirty="0">
                <a:latin typeface="Microsoft Sans Serif"/>
                <a:cs typeface="Microsoft Sans Serif"/>
              </a:rPr>
              <a:t> </a:t>
            </a:r>
            <a:r>
              <a:rPr sz="2000" spc="-10" dirty="0">
                <a:latin typeface="Microsoft Sans Serif"/>
                <a:cs typeface="Microsoft Sans Serif"/>
              </a:rPr>
              <a:t>smokers</a:t>
            </a:r>
            <a:endParaRPr sz="2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1277</Words>
  <Application>Microsoft Office PowerPoint</Application>
  <PresentationFormat>On-screen Show (4:3)</PresentationFormat>
  <Paragraphs>290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Century Gothic</vt:lpstr>
      <vt:lpstr>Microsoft Sans Serif</vt:lpstr>
      <vt:lpstr>Wingdings</vt:lpstr>
      <vt:lpstr>Office Theme</vt:lpstr>
      <vt:lpstr>CVS &amp;Respiration MODULE _VII Asthma &amp; Emphysema</vt:lpstr>
      <vt:lpstr>Revision</vt:lpstr>
      <vt:lpstr>Revision</vt:lpstr>
      <vt:lpstr>Aims of my lecture</vt:lpstr>
      <vt:lpstr>Asthma</vt:lpstr>
      <vt:lpstr>Asthma</vt:lpstr>
      <vt:lpstr>Asthma</vt:lpstr>
      <vt:lpstr>Classification based on pathogenesis</vt:lpstr>
      <vt:lpstr>Classification based on triggering agents</vt:lpstr>
      <vt:lpstr>Triggers</vt:lpstr>
      <vt:lpstr>Atopic Asthma</vt:lpstr>
      <vt:lpstr>Non-Atopic Asthma</vt:lpstr>
      <vt:lpstr>Non-Atopic Asthma</vt:lpstr>
      <vt:lpstr>Pathogenesis</vt:lpstr>
      <vt:lpstr>Drug-Induced Asthma</vt:lpstr>
      <vt:lpstr>Drug-Induced Asthma</vt:lpstr>
      <vt:lpstr>Pathogenesis</vt:lpstr>
      <vt:lpstr>Pathogenesis</vt:lpstr>
      <vt:lpstr>Core</vt:lpstr>
      <vt:lpstr>Pathogenesis</vt:lpstr>
      <vt:lpstr>Pathogenesis</vt:lpstr>
      <vt:lpstr>Pathogenesis</vt:lpstr>
      <vt:lpstr>Core</vt:lpstr>
      <vt:lpstr>PowerPoint Presentation</vt:lpstr>
      <vt:lpstr>“Hygiene Hypothesis”</vt:lpstr>
      <vt:lpstr>Air Way Morphology</vt:lpstr>
      <vt:lpstr>Morphology</vt:lpstr>
      <vt:lpstr>“Airway remodeling”</vt:lpstr>
      <vt:lpstr>“Airway remodeling”</vt:lpstr>
      <vt:lpstr>Clinical Course</vt:lpstr>
      <vt:lpstr>Clinical Course</vt:lpstr>
      <vt:lpstr>Clinical Course</vt:lpstr>
      <vt:lpstr>PowerPoint Presentation</vt:lpstr>
      <vt:lpstr>Pathology</vt:lpstr>
      <vt:lpstr>Medicine Vertical Integration</vt:lpstr>
      <vt:lpstr>Patient Education &amp; Counselling</vt:lpstr>
      <vt:lpstr>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&amp; BRONCHIECTASIS</dc:title>
  <cp:lastModifiedBy>Moorche</cp:lastModifiedBy>
  <cp:revision>7</cp:revision>
  <dcterms:created xsi:type="dcterms:W3CDTF">2025-02-19T14:35:56Z</dcterms:created>
  <dcterms:modified xsi:type="dcterms:W3CDTF">2025-02-20T19:05:32Z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2025-02-19T00:00:00Z</vt:filetime>
  </property>
  <property fmtid="{D5CDD505-2E9C-101B-9397-08002B2CF9AE}" pid="5" name="Producer">
    <vt:lpwstr>www.ilovepdf.com</vt:lpwstr>
  </property>
</Properties>
</file>