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6" r:id="rId2"/>
    <p:sldId id="345" r:id="rId3"/>
    <p:sldId id="346" r:id="rId4"/>
    <p:sldId id="433" r:id="rId5"/>
    <p:sldId id="310" r:id="rId6"/>
    <p:sldId id="286" r:id="rId7"/>
    <p:sldId id="260" r:id="rId8"/>
    <p:sldId id="261" r:id="rId9"/>
    <p:sldId id="262" r:id="rId10"/>
    <p:sldId id="263" r:id="rId11"/>
    <p:sldId id="265" r:id="rId12"/>
    <p:sldId id="285" r:id="rId13"/>
    <p:sldId id="268" r:id="rId14"/>
    <p:sldId id="270" r:id="rId15"/>
    <p:sldId id="297" r:id="rId16"/>
    <p:sldId id="296" r:id="rId17"/>
    <p:sldId id="298" r:id="rId18"/>
    <p:sldId id="271" r:id="rId19"/>
    <p:sldId id="278" r:id="rId20"/>
    <p:sldId id="276" r:id="rId21"/>
    <p:sldId id="301" r:id="rId22"/>
    <p:sldId id="300" r:id="rId23"/>
    <p:sldId id="299" r:id="rId24"/>
    <p:sldId id="302" r:id="rId25"/>
    <p:sldId id="443" r:id="rId26"/>
    <p:sldId id="444" r:id="rId27"/>
    <p:sldId id="445" r:id="rId28"/>
    <p:sldId id="277" r:id="rId29"/>
    <p:sldId id="279" r:id="rId30"/>
    <p:sldId id="304" r:id="rId31"/>
    <p:sldId id="280" r:id="rId32"/>
    <p:sldId id="303" r:id="rId33"/>
    <p:sldId id="281" r:id="rId34"/>
    <p:sldId id="282" r:id="rId35"/>
    <p:sldId id="307" r:id="rId36"/>
    <p:sldId id="309" r:id="rId37"/>
    <p:sldId id="30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7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1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4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9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0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1944-1FFE-49FC-B806-CBF83E5EE1D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62F9-E3CE-4984-A846-03EB1256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4B88-3C67-405B-9BAC-9E72A3DF6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026" y="1055528"/>
            <a:ext cx="7772400" cy="167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latin typeface="+mn-lt"/>
              </a:rPr>
              <a:t>CVS &amp;Respiration </a:t>
            </a:r>
            <a:r>
              <a:rPr lang="en-US" sz="3200" dirty="0">
                <a:latin typeface="+mn-lt"/>
              </a:rPr>
              <a:t>MODULE</a:t>
            </a:r>
            <a:r>
              <a:rPr lang="en-GB" sz="3200" dirty="0">
                <a:latin typeface="+mn-lt"/>
              </a:rPr>
              <a:t> _</a:t>
            </a:r>
            <a:r>
              <a:rPr lang="en-GB" sz="3200" dirty="0" smtClean="0">
                <a:latin typeface="+mn-lt"/>
              </a:rPr>
              <a:t>VII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 smtClean="0">
                <a:latin typeface="+mn-lt"/>
              </a:rPr>
              <a:t>Tuberculosis</a:t>
            </a:r>
            <a:endParaRPr lang="en-US" altLang="en-US" sz="32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8496300" cy="2006600"/>
          </a:xfrm>
        </p:spPr>
        <p:txBody>
          <a:bodyPr/>
          <a:lstStyle/>
          <a:p>
            <a:r>
              <a:rPr lang="en-US" altLang="en-US" sz="1600" b="1">
                <a:solidFill>
                  <a:srgbClr val="7F7F7F"/>
                </a:solidFill>
              </a:rPr>
              <a:t>Dr. Mudassira Zahid</a:t>
            </a:r>
          </a:p>
          <a:p>
            <a:r>
              <a:rPr lang="en-US" altLang="en-US" sz="1600" b="1">
                <a:solidFill>
                  <a:srgbClr val="7F7F7F"/>
                </a:solidFill>
              </a:rPr>
              <a:t>Dr. Fatima-tuz-Zahra</a:t>
            </a:r>
          </a:p>
          <a:p>
            <a:r>
              <a:rPr lang="en-US" altLang="en-US" sz="1600" b="1">
                <a:solidFill>
                  <a:srgbClr val="7F7F7F"/>
                </a:solidFill>
              </a:rPr>
              <a:t>MBBS, M.Phil. (Chem), FCPS(Chem), CHPE</a:t>
            </a:r>
          </a:p>
          <a:p>
            <a:r>
              <a:rPr lang="en-US" altLang="en-US" sz="1600" b="1">
                <a:solidFill>
                  <a:srgbClr val="7F7F7F"/>
                </a:solidFill>
              </a:rPr>
              <a:t>Pathology Department, RMU </a:t>
            </a:r>
          </a:p>
          <a:p>
            <a:r>
              <a:rPr lang="en-US" altLang="en-US" sz="1600" b="1">
                <a:solidFill>
                  <a:srgbClr val="7F7F7F"/>
                </a:solidFill>
              </a:rPr>
              <a:t>Assistant Professor Pathology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6" t="3564" b="-32"/>
          <a:stretch>
            <a:fillRect/>
          </a:stretch>
        </p:blipFill>
        <p:spPr bwMode="auto">
          <a:xfrm>
            <a:off x="1955597" y="280035"/>
            <a:ext cx="964609" cy="100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2212975" y="3357563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000000"/>
                </a:solidFill>
                <a:latin typeface="Century Gothic" panose="020B0502020202020204" pitchFamily="34" charset="0"/>
              </a:rPr>
              <a:t>LGIS</a:t>
            </a:r>
            <a:endParaRPr lang="en-US" altLang="en-US" sz="18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82" y="685800"/>
            <a:ext cx="11540836" cy="548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1721C-460D-D2C4-27E2-81C1313D60B2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0055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255" y="87746"/>
            <a:ext cx="8430491" cy="1186584"/>
          </a:xfrm>
        </p:spPr>
        <p:txBody>
          <a:bodyPr/>
          <a:lstStyle/>
          <a:p>
            <a:r>
              <a:rPr lang="en-US" b="1" u="sng" dirty="0"/>
              <a:t>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274331"/>
            <a:ext cx="11104418" cy="49026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Person to person by </a:t>
            </a:r>
            <a:r>
              <a:rPr lang="en-US" dirty="0">
                <a:solidFill>
                  <a:srgbClr val="FF0000"/>
                </a:solidFill>
              </a:rPr>
              <a:t>respiratory aerosols </a:t>
            </a:r>
            <a:r>
              <a:rPr lang="en-US" dirty="0"/>
              <a:t>produced by coughing. </a:t>
            </a:r>
          </a:p>
          <a:p>
            <a:r>
              <a:rPr lang="en-US" dirty="0"/>
              <a:t>The source of the organism is a cavity in the </a:t>
            </a:r>
            <a:r>
              <a:rPr lang="en-US" dirty="0">
                <a:solidFill>
                  <a:srgbClr val="FF0000"/>
                </a:solidFill>
              </a:rPr>
              <a:t>lung</a:t>
            </a:r>
            <a:r>
              <a:rPr lang="en-US" dirty="0"/>
              <a:t> that has eroded into a bronchus.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portal of entry </a:t>
            </a:r>
            <a:r>
              <a:rPr lang="en-US" dirty="0"/>
              <a:t>is the respiratory tract, and the </a:t>
            </a:r>
            <a:r>
              <a:rPr lang="en-US" dirty="0">
                <a:solidFill>
                  <a:srgbClr val="FF0000"/>
                </a:solidFill>
              </a:rPr>
              <a:t>initial site of infection </a:t>
            </a:r>
            <a:r>
              <a:rPr lang="en-US" dirty="0"/>
              <a:t>is the lung. 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tissue</a:t>
            </a:r>
            <a:r>
              <a:rPr lang="en-US" dirty="0"/>
              <a:t>, it resides within reticuloendothelial cells (e.g., </a:t>
            </a:r>
            <a:r>
              <a:rPr lang="en-US" b="1" u="sng" dirty="0">
                <a:solidFill>
                  <a:srgbClr val="FF0000"/>
                </a:solidFill>
              </a:rPr>
              <a:t>macrophages</a:t>
            </a:r>
            <a:r>
              <a:rPr lang="en-US" dirty="0"/>
              <a:t>).</a:t>
            </a:r>
          </a:p>
          <a:p>
            <a:r>
              <a:rPr lang="en-US" dirty="0"/>
              <a:t>Macrophages kill most, but not all, of the infecting organisms. </a:t>
            </a:r>
          </a:p>
          <a:p>
            <a:r>
              <a:rPr lang="en-US" dirty="0"/>
              <a:t>Can disseminate to </a:t>
            </a:r>
            <a:r>
              <a:rPr lang="en-US" dirty="0">
                <a:solidFill>
                  <a:srgbClr val="FF0000"/>
                </a:solidFill>
              </a:rPr>
              <a:t>other organs</a:t>
            </a:r>
            <a:r>
              <a:rPr lang="en-US" dirty="0"/>
              <a:t>. </a:t>
            </a:r>
          </a:p>
          <a:p>
            <a:r>
              <a:rPr lang="en-US" b="1" u="sng" dirty="0"/>
              <a:t>RESERVOIR: </a:t>
            </a:r>
            <a:r>
              <a:rPr lang="en-US" b="1" dirty="0"/>
              <a:t>Humans natural reservoir </a:t>
            </a:r>
            <a:r>
              <a:rPr lang="en-US" dirty="0"/>
              <a:t>of </a:t>
            </a:r>
            <a:r>
              <a:rPr lang="en-US" i="1" dirty="0"/>
              <a:t>M. tuberculosis</a:t>
            </a:r>
            <a:r>
              <a:rPr lang="en-US" dirty="0"/>
              <a:t>. </a:t>
            </a:r>
          </a:p>
          <a:p>
            <a:r>
              <a:rPr lang="en-US" dirty="0"/>
              <a:t>cattle, can be infected, they are not the main reservoir for human infection.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A74E4-4DB8-FED6-CA04-FCA6A081CCDA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1024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" y="0"/>
            <a:ext cx="120811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E2ABE0-0807-3F48-1A0B-F296F8B92FE4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1625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927"/>
            <a:ext cx="10515600" cy="50270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Primary tuberculosis, which typically results in a </a:t>
            </a:r>
            <a:r>
              <a:rPr lang="en-US" b="1" dirty="0" err="1">
                <a:solidFill>
                  <a:srgbClr val="FF0000"/>
                </a:solidFill>
              </a:rPr>
              <a:t>Ghon</a:t>
            </a:r>
            <a:r>
              <a:rPr lang="en-US" b="1" dirty="0">
                <a:solidFill>
                  <a:srgbClr val="FF0000"/>
                </a:solidFill>
              </a:rPr>
              <a:t> focus</a:t>
            </a:r>
            <a:r>
              <a:rPr lang="en-US" dirty="0"/>
              <a:t> in the lower lung</a:t>
            </a:r>
          </a:p>
          <a:p>
            <a:r>
              <a:rPr lang="en-US" dirty="0"/>
              <a:t>Primary tuberculosis can </a:t>
            </a:r>
            <a:r>
              <a:rPr lang="en-US" dirty="0">
                <a:solidFill>
                  <a:srgbClr val="FF0000"/>
                </a:solidFill>
              </a:rPr>
              <a:t>heal by fibrosis</a:t>
            </a:r>
            <a:r>
              <a:rPr lang="en-US" dirty="0"/>
              <a:t>, can lead to progressive lung disease, can cause </a:t>
            </a:r>
            <a:r>
              <a:rPr lang="en-US" dirty="0">
                <a:solidFill>
                  <a:srgbClr val="FF0000"/>
                </a:solidFill>
              </a:rPr>
              <a:t>bacteremia</a:t>
            </a:r>
            <a:r>
              <a:rPr lang="en-US" dirty="0"/>
              <a:t> and </a:t>
            </a:r>
            <a:r>
              <a:rPr lang="en-US" dirty="0" err="1">
                <a:solidFill>
                  <a:srgbClr val="FF0000"/>
                </a:solidFill>
              </a:rPr>
              <a:t>miliary</a:t>
            </a:r>
            <a:r>
              <a:rPr lang="en-US" dirty="0">
                <a:solidFill>
                  <a:srgbClr val="FF0000"/>
                </a:solidFill>
              </a:rPr>
              <a:t> tuberculosis</a:t>
            </a:r>
            <a:r>
              <a:rPr lang="en-US" dirty="0"/>
              <a:t>, or can cause </a:t>
            </a:r>
            <a:r>
              <a:rPr lang="en-US" b="1" dirty="0">
                <a:solidFill>
                  <a:srgbClr val="FF0000"/>
                </a:solidFill>
              </a:rPr>
              <a:t>hematogenous dissemination.</a:t>
            </a:r>
          </a:p>
          <a:p>
            <a:r>
              <a:rPr lang="en-US" dirty="0"/>
              <a:t>If the primary infection heals without causing disease, it is called a </a:t>
            </a:r>
            <a:r>
              <a:rPr lang="en-US" b="1" dirty="0"/>
              <a:t>latent infection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90%</a:t>
            </a:r>
            <a:r>
              <a:rPr lang="en-US" dirty="0"/>
              <a:t> develop latent infection and approximately </a:t>
            </a:r>
            <a:r>
              <a:rPr lang="en-US" dirty="0">
                <a:solidFill>
                  <a:srgbClr val="FF0000"/>
                </a:solidFill>
              </a:rPr>
              <a:t>10%</a:t>
            </a:r>
            <a:r>
              <a:rPr lang="en-US" dirty="0"/>
              <a:t> develop disease.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2889E-FC2F-6B2C-BD52-2E0AD6DCD1AA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9141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2644"/>
            <a:ext cx="11430000" cy="6858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organism preferentially infects </a:t>
            </a:r>
            <a:r>
              <a:rPr lang="en-US" b="1" dirty="0">
                <a:solidFill>
                  <a:srgbClr val="FF0000"/>
                </a:solidFill>
              </a:rPr>
              <a:t>macrophages</a:t>
            </a:r>
            <a:r>
              <a:rPr lang="en-US" b="1" dirty="0"/>
              <a:t> </a:t>
            </a:r>
            <a:r>
              <a:rPr lang="en-US" dirty="0"/>
              <a:t>and other </a:t>
            </a:r>
            <a:r>
              <a:rPr lang="en-US" b="1" dirty="0">
                <a:solidFill>
                  <a:srgbClr val="FF0000"/>
                </a:solidFill>
              </a:rPr>
              <a:t>reticuloendothelial cells. </a:t>
            </a:r>
          </a:p>
          <a:p>
            <a:r>
              <a:rPr lang="en-US" i="1" dirty="0"/>
              <a:t>Mycobacterium tuberculosis </a:t>
            </a:r>
            <a:r>
              <a:rPr lang="en-US" dirty="0"/>
              <a:t>survives and multiplies within a </a:t>
            </a:r>
            <a:r>
              <a:rPr lang="en-US" b="1" dirty="0"/>
              <a:t>cellular vacuole </a:t>
            </a:r>
            <a:r>
              <a:rPr lang="en-US" dirty="0"/>
              <a:t>called a </a:t>
            </a:r>
            <a:r>
              <a:rPr lang="en-US" dirty="0">
                <a:solidFill>
                  <a:srgbClr val="FF0000"/>
                </a:solidFill>
              </a:rPr>
              <a:t>phagosome.</a:t>
            </a:r>
            <a:r>
              <a:rPr lang="en-US" dirty="0"/>
              <a:t> </a:t>
            </a:r>
          </a:p>
          <a:p>
            <a:r>
              <a:rPr lang="en-US" dirty="0"/>
              <a:t>The organism produces a </a:t>
            </a:r>
            <a:r>
              <a:rPr lang="en-US" b="1" dirty="0"/>
              <a:t>protein </a:t>
            </a: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exported repetitive protein </a:t>
            </a:r>
            <a:r>
              <a:rPr lang="en-US" dirty="0"/>
              <a:t>that prevents the phagosome from fusing with the lysosome, thereby allowing the organism to escape the degradative enzymes in the lysosome.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1F44B-37CB-CC7C-5CFD-6D823FE900B9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7936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15CD-21BE-4919-AF15-C5F7F65E8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374073"/>
            <a:ext cx="10910455" cy="5802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LESION:</a:t>
            </a:r>
            <a:r>
              <a:rPr lang="en-US" dirty="0"/>
              <a:t> </a:t>
            </a:r>
          </a:p>
          <a:p>
            <a:r>
              <a:rPr lang="en-US" dirty="0"/>
              <a:t>Dependent on the presence of the organism and the host response. </a:t>
            </a:r>
          </a:p>
          <a:p>
            <a:r>
              <a:rPr lang="en-US" dirty="0"/>
              <a:t>Two types of lesions: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Exudative lesions</a:t>
            </a:r>
            <a:r>
              <a:rPr lang="en-US" dirty="0"/>
              <a:t>, </a:t>
            </a:r>
          </a:p>
          <a:p>
            <a:r>
              <a:rPr lang="en-US" dirty="0"/>
              <a:t>which consist of an </a:t>
            </a:r>
            <a:r>
              <a:rPr lang="en-US" dirty="0">
                <a:solidFill>
                  <a:srgbClr val="FF0000"/>
                </a:solidFill>
              </a:rPr>
              <a:t>acute inflammatory response </a:t>
            </a:r>
            <a:r>
              <a:rPr lang="en-US" dirty="0"/>
              <a:t>and occur chiefly in the </a:t>
            </a:r>
            <a:r>
              <a:rPr lang="en-US" dirty="0">
                <a:solidFill>
                  <a:srgbClr val="FF0000"/>
                </a:solidFill>
              </a:rPr>
              <a:t>lungs </a:t>
            </a:r>
            <a:r>
              <a:rPr lang="en-US" dirty="0"/>
              <a:t>at the initial site of infection.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b="1" dirty="0"/>
              <a:t>Granulomatous lesions</a:t>
            </a:r>
          </a:p>
          <a:p>
            <a:r>
              <a:rPr lang="en-US" dirty="0"/>
              <a:t>consist of a central area of </a:t>
            </a:r>
            <a:r>
              <a:rPr lang="en-US" dirty="0">
                <a:solidFill>
                  <a:srgbClr val="FF0000"/>
                </a:solidFill>
              </a:rPr>
              <a:t>giant cells </a:t>
            </a:r>
            <a:r>
              <a:rPr lang="en-US" dirty="0"/>
              <a:t>containing </a:t>
            </a:r>
            <a:r>
              <a:rPr lang="en-US" dirty="0">
                <a:solidFill>
                  <a:srgbClr val="FF0000"/>
                </a:solidFill>
              </a:rPr>
              <a:t>tubercle bacilli </a:t>
            </a:r>
            <a:r>
              <a:rPr lang="en-US" dirty="0"/>
              <a:t>surrounded by a zone of </a:t>
            </a:r>
            <a:r>
              <a:rPr lang="en-US" dirty="0">
                <a:solidFill>
                  <a:srgbClr val="FF0000"/>
                </a:solidFill>
              </a:rPr>
              <a:t>epithelioid cells</a:t>
            </a:r>
            <a:r>
              <a:rPr lang="en-US" dirty="0"/>
              <a:t>.</a:t>
            </a:r>
          </a:p>
          <a:p>
            <a:r>
              <a:rPr lang="en-US" dirty="0"/>
              <a:t>These giant cells, called </a:t>
            </a:r>
            <a:r>
              <a:rPr lang="en-US" b="1" dirty="0" err="1">
                <a:solidFill>
                  <a:srgbClr val="FF0000"/>
                </a:solidFill>
              </a:rPr>
              <a:t>Langhans</a:t>
            </a:r>
            <a:r>
              <a:rPr lang="en-US" b="1" dirty="0">
                <a:solidFill>
                  <a:srgbClr val="FF0000"/>
                </a:solidFill>
              </a:rPr>
              <a:t>’ giant cells</a:t>
            </a:r>
          </a:p>
          <a:p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tubercle</a:t>
            </a:r>
            <a:r>
              <a:rPr lang="en-US" b="1" dirty="0"/>
              <a:t> </a:t>
            </a:r>
            <a:r>
              <a:rPr lang="en-US" dirty="0"/>
              <a:t>is a granuloma surrounded by fibrous tissue that has undergone central </a:t>
            </a:r>
            <a:r>
              <a:rPr lang="en-US" b="1" dirty="0"/>
              <a:t>caseation necrosis</a:t>
            </a:r>
            <a:r>
              <a:rPr lang="en-US" dirty="0"/>
              <a:t>. </a:t>
            </a:r>
          </a:p>
          <a:p>
            <a:r>
              <a:rPr lang="en-US" dirty="0"/>
              <a:t>Tubercles heal by </a:t>
            </a:r>
            <a:r>
              <a:rPr lang="en-US" dirty="0">
                <a:solidFill>
                  <a:srgbClr val="FF0000"/>
                </a:solidFill>
              </a:rPr>
              <a:t>fibrosis and calcification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B011B6-53D7-C443-FB54-0F0D14F147C5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119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41C0-A177-467C-8651-B6C54BA0A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80" y="725978"/>
            <a:ext cx="10924309" cy="5816745"/>
          </a:xfrm>
        </p:spPr>
        <p:txBody>
          <a:bodyPr>
            <a:normAutofit/>
          </a:bodyPr>
          <a:lstStyle/>
          <a:p>
            <a:r>
              <a:rPr lang="en-US" dirty="0"/>
              <a:t>Primary lesion --lungs. </a:t>
            </a:r>
          </a:p>
          <a:p>
            <a:r>
              <a:rPr lang="en-US" dirty="0" err="1"/>
              <a:t>Ghon</a:t>
            </a:r>
            <a:r>
              <a:rPr lang="en-US" dirty="0"/>
              <a:t> complex--The parenchymal exudative</a:t>
            </a:r>
            <a:r>
              <a:rPr lang="en-US" dirty="0">
                <a:solidFill>
                  <a:srgbClr val="FF0000"/>
                </a:solidFill>
              </a:rPr>
              <a:t> lesion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draining lymph nodes.</a:t>
            </a:r>
            <a:endParaRPr lang="en-US" b="1" dirty="0"/>
          </a:p>
          <a:p>
            <a:r>
              <a:rPr lang="en-US" b="1" dirty="0"/>
              <a:t>Primary lesions </a:t>
            </a:r>
            <a:r>
              <a:rPr lang="en-US" dirty="0"/>
              <a:t>--occur in the </a:t>
            </a:r>
            <a:r>
              <a:rPr lang="en-US" dirty="0">
                <a:solidFill>
                  <a:srgbClr val="FF0000"/>
                </a:solidFill>
              </a:rPr>
              <a:t>lower lobes</a:t>
            </a:r>
            <a:r>
              <a:rPr lang="en-US" dirty="0"/>
              <a:t>, whereas reactivation lesions --</a:t>
            </a:r>
            <a:r>
              <a:rPr lang="en-US" dirty="0">
                <a:solidFill>
                  <a:srgbClr val="FF0000"/>
                </a:solidFill>
              </a:rPr>
              <a:t>apices</a:t>
            </a:r>
            <a:r>
              <a:rPr lang="en-US" dirty="0"/>
              <a:t>.</a:t>
            </a:r>
          </a:p>
          <a:p>
            <a:r>
              <a:rPr lang="en-US" b="1" dirty="0"/>
              <a:t>Reactivation lesions-</a:t>
            </a:r>
            <a:r>
              <a:rPr lang="en-US" dirty="0"/>
              <a:t>--other well-oxygenated sites such as the </a:t>
            </a:r>
            <a:r>
              <a:rPr lang="en-US" dirty="0">
                <a:solidFill>
                  <a:srgbClr val="FF0000"/>
                </a:solidFill>
              </a:rPr>
              <a:t>kidneys, brain, and bone.</a:t>
            </a:r>
            <a:r>
              <a:rPr lang="en-US" dirty="0"/>
              <a:t> </a:t>
            </a:r>
          </a:p>
          <a:p>
            <a:r>
              <a:rPr lang="en-US" dirty="0"/>
              <a:t>Reactivation is seen primarily in immunocompromised or debilitated patients.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896E3-A307-8FA8-487A-6491791C9927}"/>
              </a:ext>
            </a:extLst>
          </p:cNvPr>
          <p:cNvSpPr txBox="1"/>
          <p:nvPr/>
        </p:nvSpPr>
        <p:spPr>
          <a:xfrm>
            <a:off x="1811383" y="175552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078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3AA5-AA12-4936-8793-E51BB05C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318655"/>
            <a:ext cx="10716491" cy="585830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SPREAD OF ORGANISM:</a:t>
            </a:r>
          </a:p>
          <a:p>
            <a:r>
              <a:rPr lang="en-US" dirty="0"/>
              <a:t> two mechanisms: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 tubercle can </a:t>
            </a:r>
            <a:r>
              <a:rPr lang="en-US" dirty="0">
                <a:solidFill>
                  <a:srgbClr val="FF0000"/>
                </a:solidFill>
              </a:rPr>
              <a:t>erode into a bronchus</a:t>
            </a:r>
            <a:r>
              <a:rPr lang="en-US" dirty="0"/>
              <a:t>, empty its caseous contents, and thereby spread the organism to other parts of the lungs, to the gastrointestinal tract if swallowed, and to other persons if expectorated.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It can </a:t>
            </a:r>
            <a:r>
              <a:rPr lang="en-US" dirty="0">
                <a:solidFill>
                  <a:srgbClr val="FF0000"/>
                </a:solidFill>
              </a:rPr>
              <a:t>disseminate via the bloodstream </a:t>
            </a:r>
            <a:r>
              <a:rPr lang="en-US" dirty="0"/>
              <a:t>to many internal organs.</a:t>
            </a:r>
          </a:p>
          <a:p>
            <a:r>
              <a:rPr lang="en-US" dirty="0"/>
              <a:t> Dissemination can occur at an </a:t>
            </a:r>
            <a:r>
              <a:rPr lang="en-US" b="1" dirty="0"/>
              <a:t>early stage </a:t>
            </a:r>
            <a:r>
              <a:rPr lang="en-US" dirty="0"/>
              <a:t>if cell-mediated immunity fails to contain the initial infection or at a </a:t>
            </a:r>
            <a:r>
              <a:rPr lang="en-US" b="1" dirty="0"/>
              <a:t>late stage </a:t>
            </a:r>
            <a:r>
              <a:rPr lang="en-US" dirty="0"/>
              <a:t>if a person becomes immunocompromised.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DCA0A-0E07-C5FB-275A-B1F31813F1B7}"/>
              </a:ext>
            </a:extLst>
          </p:cNvPr>
          <p:cNvSpPr txBox="1"/>
          <p:nvPr/>
        </p:nvSpPr>
        <p:spPr>
          <a:xfrm>
            <a:off x="2346960" y="-129054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590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u="sng" dirty="0"/>
              <a:t>IMMUNITY AND HYPERSENSITIVITY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011382"/>
            <a:ext cx="10924309" cy="516558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After recovery </a:t>
            </a:r>
            <a:r>
              <a:rPr lang="en-US" dirty="0"/>
              <a:t>from the primary infection, resistance to the organism is mediated by </a:t>
            </a:r>
            <a:r>
              <a:rPr lang="en-US" b="1" dirty="0">
                <a:solidFill>
                  <a:srgbClr val="FF0000"/>
                </a:solidFill>
              </a:rPr>
              <a:t>cellular immunity </a:t>
            </a:r>
            <a:r>
              <a:rPr lang="en-US" dirty="0"/>
              <a:t>(i.e., by CD4-positive T cells and macrophages). </a:t>
            </a:r>
          </a:p>
          <a:p>
            <a:r>
              <a:rPr lang="en-US" dirty="0"/>
              <a:t>Circulating </a:t>
            </a:r>
            <a:r>
              <a:rPr lang="en-US" b="1" dirty="0">
                <a:solidFill>
                  <a:srgbClr val="FF0000"/>
                </a:solidFill>
              </a:rPr>
              <a:t>antibodies</a:t>
            </a:r>
            <a:r>
              <a:rPr lang="en-US" dirty="0"/>
              <a:t> are formed but has no role in resistance</a:t>
            </a:r>
          </a:p>
          <a:p>
            <a:r>
              <a:rPr lang="en-US" dirty="0">
                <a:solidFill>
                  <a:srgbClr val="FF0000"/>
                </a:solidFill>
              </a:rPr>
              <a:t>Deficient in cellular immunity</a:t>
            </a:r>
            <a:r>
              <a:rPr lang="en-US" dirty="0"/>
              <a:t>, such as patients with acquired immunodeficiency syndrome (</a:t>
            </a:r>
            <a:r>
              <a:rPr lang="en-US" b="1" dirty="0"/>
              <a:t>AIDS</a:t>
            </a:r>
            <a:r>
              <a:rPr lang="en-US" dirty="0"/>
              <a:t>), are at much higher risk for disseminated, life-threatening tuberculosis. </a:t>
            </a:r>
          </a:p>
          <a:p>
            <a:r>
              <a:rPr lang="en-US" dirty="0"/>
              <a:t>Mutations in the </a:t>
            </a:r>
            <a:r>
              <a:rPr lang="en-US" dirty="0">
                <a:solidFill>
                  <a:srgbClr val="FF0000"/>
                </a:solidFill>
              </a:rPr>
              <a:t>interferon-γ receptor gene </a:t>
            </a:r>
            <a:r>
              <a:rPr lang="en-US" dirty="0"/>
              <a:t>are another cause of defective cellular immunity that predisposes to severe tuberculosis. </a:t>
            </a:r>
          </a:p>
          <a:p>
            <a:r>
              <a:rPr lang="en-US" dirty="0"/>
              <a:t>This emphasizes the importance of activation of macrophages by interferon-γ in the host defense against </a:t>
            </a:r>
            <a:r>
              <a:rPr lang="en-US" i="1" dirty="0"/>
              <a:t>M. tuberculosis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81728-9D39-5A2D-C804-098D70C40E14}"/>
              </a:ext>
            </a:extLst>
          </p:cNvPr>
          <p:cNvSpPr txBox="1"/>
          <p:nvPr/>
        </p:nvSpPr>
        <p:spPr>
          <a:xfrm>
            <a:off x="3102219" y="1825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3173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245" y="18255"/>
            <a:ext cx="4523509" cy="1325563"/>
          </a:xfrm>
        </p:spPr>
        <p:txBody>
          <a:bodyPr/>
          <a:lstStyle/>
          <a:p>
            <a:r>
              <a:rPr lang="en-US" b="1" u="sng" dirty="0"/>
              <a:t>CLINICAL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Many organs </a:t>
            </a:r>
          </a:p>
          <a:p>
            <a:r>
              <a:rPr lang="en-US" dirty="0"/>
              <a:t>lungs --main site of infection.</a:t>
            </a:r>
          </a:p>
          <a:p>
            <a:r>
              <a:rPr lang="en-US" dirty="0"/>
              <a:t>Constitutional symptoms --fever, fatigue, night sweats, and weight loss.</a:t>
            </a:r>
          </a:p>
          <a:p>
            <a:r>
              <a:rPr lang="en-US" b="1" dirty="0"/>
              <a:t>Pulmonary tuberculosis</a:t>
            </a:r>
            <a:r>
              <a:rPr lang="en-US" dirty="0"/>
              <a:t>--cough and hemoptysis. </a:t>
            </a:r>
          </a:p>
          <a:p>
            <a:r>
              <a:rPr lang="en-US" dirty="0"/>
              <a:t>Chest X-ray findings-- </a:t>
            </a:r>
            <a:r>
              <a:rPr lang="en-US" dirty="0" smtClean="0"/>
              <a:t>Reactivation </a:t>
            </a:r>
            <a:r>
              <a:rPr lang="en-US" dirty="0"/>
              <a:t>tuberculosis of the lung include an </a:t>
            </a:r>
            <a:r>
              <a:rPr lang="en-US" dirty="0">
                <a:solidFill>
                  <a:srgbClr val="FF0000"/>
                </a:solidFill>
              </a:rPr>
              <a:t>infiltrate in the upper lobe </a:t>
            </a:r>
            <a:r>
              <a:rPr lang="en-US" dirty="0"/>
              <a:t>with or without a cavity.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2CA3F-F3EA-E0ED-C9C9-AA2E80369B2E}"/>
              </a:ext>
            </a:extLst>
          </p:cNvPr>
          <p:cNvSpPr txBox="1"/>
          <p:nvPr/>
        </p:nvSpPr>
        <p:spPr>
          <a:xfrm>
            <a:off x="1994263" y="76214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                                </a:t>
            </a:r>
            <a:r>
              <a:rPr lang="en-US" dirty="0" smtClean="0"/>
              <a:t>medicine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929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>
            <a:extLst>
              <a:ext uri="{FF2B5EF4-FFF2-40B4-BE49-F238E27FC236}">
                <a16:creationId xmlns:a16="http://schemas.microsoft.com/office/drawing/2014/main" id="{50DCC0E7-A40D-9DC8-8E66-DCCEE7AFC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26018" r="5933" b="10205"/>
          <a:stretch>
            <a:fillRect/>
          </a:stretch>
        </p:blipFill>
        <p:spPr bwMode="auto">
          <a:xfrm>
            <a:off x="1171575" y="-171450"/>
            <a:ext cx="984885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80109"/>
            <a:ext cx="7564581" cy="599685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Scrofula</a:t>
            </a:r>
          </a:p>
          <a:p>
            <a:r>
              <a:rPr lang="en-US" b="1" dirty="0"/>
              <a:t> </a:t>
            </a:r>
            <a:r>
              <a:rPr lang="en-US" dirty="0"/>
              <a:t>is mycobacterial </a:t>
            </a:r>
            <a:r>
              <a:rPr lang="en-US" dirty="0">
                <a:solidFill>
                  <a:srgbClr val="FF0000"/>
                </a:solidFill>
              </a:rPr>
              <a:t>cervical lymphadenitis </a:t>
            </a:r>
          </a:p>
          <a:p>
            <a:r>
              <a:rPr lang="en-US" dirty="0"/>
              <a:t>presents as swollen, nontender lymph nodes, usually unilaterally. </a:t>
            </a:r>
          </a:p>
          <a:p>
            <a:r>
              <a:rPr lang="en-US" dirty="0"/>
              <a:t>Lymphadenitis is the most </a:t>
            </a:r>
            <a:r>
              <a:rPr lang="en-US" b="1" dirty="0"/>
              <a:t>common extrapulmonary </a:t>
            </a:r>
            <a:r>
              <a:rPr lang="en-US" dirty="0"/>
              <a:t>manifestation of tuberculosis. </a:t>
            </a:r>
          </a:p>
          <a:p>
            <a:r>
              <a:rPr lang="en-US" dirty="0"/>
              <a:t>Patients infected with human immunodeficiency virus (</a:t>
            </a:r>
            <a:r>
              <a:rPr lang="en-US" b="1" dirty="0"/>
              <a:t>HIV</a:t>
            </a:r>
            <a:r>
              <a:rPr lang="en-US" dirty="0"/>
              <a:t>) are more likely to have </a:t>
            </a:r>
            <a:r>
              <a:rPr lang="en-US" b="1" dirty="0"/>
              <a:t>multifocal</a:t>
            </a:r>
            <a:r>
              <a:rPr lang="en-US" dirty="0"/>
              <a:t> lymphadenitis than those not infected with HIV.</a:t>
            </a:r>
          </a:p>
        </p:txBody>
      </p:sp>
      <p:pic>
        <p:nvPicPr>
          <p:cNvPr id="1026" name="Picture 2" descr="Scrofula due to Mycobacterium Avium Complex Lymphadenitis | sgim.org">
            <a:extLst>
              <a:ext uri="{FF2B5EF4-FFF2-40B4-BE49-F238E27FC236}">
                <a16:creationId xmlns:a16="http://schemas.microsoft.com/office/drawing/2014/main" id="{C1E6555C-F651-4D9B-A4B0-B28CF46B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180108"/>
            <a:ext cx="3671457" cy="27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rofula in a Child - The Journal of Pediatrics">
            <a:extLst>
              <a:ext uri="{FF2B5EF4-FFF2-40B4-BE49-F238E27FC236}">
                <a16:creationId xmlns:a16="http://schemas.microsoft.com/office/drawing/2014/main" id="{9007E740-F016-40CF-812A-CF61799A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3458009"/>
            <a:ext cx="3671457" cy="27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CAE84-5900-CE83-B4BA-EAB2DB6981E5}"/>
              </a:ext>
            </a:extLst>
          </p:cNvPr>
          <p:cNvSpPr txBox="1"/>
          <p:nvPr/>
        </p:nvSpPr>
        <p:spPr>
          <a:xfrm>
            <a:off x="2255893" y="-4558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                                </a:t>
            </a:r>
            <a:r>
              <a:rPr lang="en-US" dirty="0" smtClean="0"/>
              <a:t>medicine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5411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4610-6B3F-4481-A2FA-3330F5FA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858981"/>
            <a:ext cx="6082146" cy="531798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Erythema nodosum</a:t>
            </a:r>
          </a:p>
          <a:p>
            <a:r>
              <a:rPr lang="en-US" dirty="0"/>
              <a:t>characterized by </a:t>
            </a:r>
            <a:r>
              <a:rPr lang="en-US" dirty="0">
                <a:solidFill>
                  <a:srgbClr val="FF0000"/>
                </a:solidFill>
              </a:rPr>
              <a:t>tender nodules </a:t>
            </a:r>
            <a:r>
              <a:rPr lang="en-US" dirty="0"/>
              <a:t>along the extensor surfaces of the tibia and ulna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Erythema Nodosum Leprosum (Leprosy) - Dermatology Advisor">
            <a:extLst>
              <a:ext uri="{FF2B5EF4-FFF2-40B4-BE49-F238E27FC236}">
                <a16:creationId xmlns:a16="http://schemas.microsoft.com/office/drawing/2014/main" id="{CB8F2530-1EBB-4F02-B62C-6498CA164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17585"/>
            <a:ext cx="456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E729D5-8655-7A8E-8FF9-83A84E350575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0426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liary Tuberculosis Hematogenous dissemination of ... | GrepMed">
            <a:extLst>
              <a:ext uri="{FF2B5EF4-FFF2-40B4-BE49-F238E27FC236}">
                <a16:creationId xmlns:a16="http://schemas.microsoft.com/office/drawing/2014/main" id="{6F6927AB-483F-445E-9D72-D6997E5C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235527"/>
            <a:ext cx="10016836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616DD-86BF-00C4-44A2-81A93CF29312}"/>
              </a:ext>
            </a:extLst>
          </p:cNvPr>
          <p:cNvSpPr txBox="1"/>
          <p:nvPr/>
        </p:nvSpPr>
        <p:spPr>
          <a:xfrm>
            <a:off x="1445623" y="50861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                                </a:t>
            </a:r>
            <a:r>
              <a:rPr lang="en-US" dirty="0" smtClean="0"/>
              <a:t>medicine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179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6E1F7-9242-492A-8463-C166EA205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263236"/>
            <a:ext cx="10952018" cy="5913727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b="1" u="sng" dirty="0"/>
              <a:t>Tuberculous meningitis </a:t>
            </a:r>
            <a:r>
              <a:rPr lang="en-US" u="sng" dirty="0"/>
              <a:t>and </a:t>
            </a:r>
            <a:r>
              <a:rPr lang="en-US" b="1" u="sng" dirty="0"/>
              <a:t>tuberculous osteomyelitis</a:t>
            </a:r>
            <a:r>
              <a:rPr lang="en-US" dirty="0"/>
              <a:t>, </a:t>
            </a:r>
          </a:p>
          <a:p>
            <a:r>
              <a:rPr lang="en-US" dirty="0"/>
              <a:t>especially vertebral osteomyelitis (Pott’s disease)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Gastrointestinal tuberculosis </a:t>
            </a:r>
          </a:p>
          <a:p>
            <a:r>
              <a:rPr lang="en-US" dirty="0"/>
              <a:t>characterized by abdominal pain and diarrhea .</a:t>
            </a:r>
          </a:p>
          <a:p>
            <a:r>
              <a:rPr lang="en-US" dirty="0"/>
              <a:t>fever and weight loss. </a:t>
            </a:r>
          </a:p>
          <a:p>
            <a:r>
              <a:rPr lang="en-US" dirty="0"/>
              <a:t>Intestinal obstruction or hemorrhage may occur. </a:t>
            </a:r>
          </a:p>
          <a:p>
            <a:r>
              <a:rPr lang="en-US" dirty="0"/>
              <a:t>The ileocecal region is the site most often involved. </a:t>
            </a:r>
          </a:p>
          <a:p>
            <a:r>
              <a:rPr lang="en-US" dirty="0"/>
              <a:t>Caused--either </a:t>
            </a:r>
            <a:r>
              <a:rPr lang="en-US" i="1" dirty="0"/>
              <a:t>M. tuberculosis </a:t>
            </a:r>
            <a:r>
              <a:rPr lang="en-US" dirty="0"/>
              <a:t>when it is swallowed after being coughed up from a lung lesion or by </a:t>
            </a:r>
            <a:r>
              <a:rPr lang="en-US" i="1" dirty="0"/>
              <a:t>M. </a:t>
            </a:r>
            <a:r>
              <a:rPr lang="en-US" i="1" dirty="0" err="1"/>
              <a:t>bovis</a:t>
            </a:r>
            <a:r>
              <a:rPr lang="en-US" i="1" dirty="0"/>
              <a:t> </a:t>
            </a:r>
            <a:r>
              <a:rPr lang="en-US" dirty="0"/>
              <a:t>when it is ingested in </a:t>
            </a:r>
            <a:r>
              <a:rPr lang="en-US" b="1" dirty="0"/>
              <a:t>unpasteurized milk </a:t>
            </a:r>
            <a:r>
              <a:rPr lang="en-US" dirty="0"/>
              <a:t>products. </a:t>
            </a:r>
          </a:p>
          <a:p>
            <a:r>
              <a:rPr lang="en-US" b="1" dirty="0"/>
              <a:t>Oropharyngeal tuberculosis </a:t>
            </a:r>
            <a:r>
              <a:rPr lang="en-US" dirty="0"/>
              <a:t>--painless ulcer accompanied by local adenopathy.</a:t>
            </a:r>
          </a:p>
          <a:p>
            <a:pPr marL="0" indent="0">
              <a:buNone/>
            </a:pPr>
            <a:endParaRPr lang="en-US" b="1" u="sng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47870-E073-4B98-C0CF-5174AD21A96F}"/>
              </a:ext>
            </a:extLst>
          </p:cNvPr>
          <p:cNvSpPr txBox="1"/>
          <p:nvPr/>
        </p:nvSpPr>
        <p:spPr>
          <a:xfrm>
            <a:off x="2412274" y="78570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2516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52B5-EC5A-4EDB-978B-DF8B5AAD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512618"/>
            <a:ext cx="11526982" cy="5664345"/>
          </a:xfrm>
        </p:spPr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Renal tuberculosis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/>
              <a:t>dysuria, hematuria, and flank pain occur. </a:t>
            </a:r>
          </a:p>
          <a:p>
            <a:r>
              <a:rPr lang="en-US" dirty="0"/>
              <a:t>“</a:t>
            </a:r>
            <a:r>
              <a:rPr lang="en-US" b="1" dirty="0"/>
              <a:t>Sterile pyuria</a:t>
            </a:r>
            <a:r>
              <a:rPr lang="en-US" dirty="0"/>
              <a:t>” is a characteristic finding. </a:t>
            </a:r>
          </a:p>
          <a:p>
            <a:r>
              <a:rPr lang="en-US" dirty="0"/>
              <a:t>The urine contains white blood cells, but </a:t>
            </a:r>
            <a:r>
              <a:rPr lang="en-US" dirty="0">
                <a:solidFill>
                  <a:srgbClr val="FF0000"/>
                </a:solidFill>
              </a:rPr>
              <a:t>cultures</a:t>
            </a:r>
            <a:r>
              <a:rPr lang="en-US" dirty="0"/>
              <a:t> for the common urinary tract bacterial pathogens show </a:t>
            </a:r>
            <a:r>
              <a:rPr lang="en-US" dirty="0">
                <a:solidFill>
                  <a:srgbClr val="FF0000"/>
                </a:solidFill>
              </a:rPr>
              <a:t>no growth</a:t>
            </a:r>
            <a:r>
              <a:rPr lang="en-US" dirty="0"/>
              <a:t>. However, mycobacterial cultures are often positive</a:t>
            </a:r>
            <a:r>
              <a:rPr lang="en-US" u="sng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BB2AE0-8F8E-BBEB-C283-0610DFA74A6A}"/>
              </a:ext>
            </a:extLst>
          </p:cNvPr>
          <p:cNvSpPr txBox="1"/>
          <p:nvPr/>
        </p:nvSpPr>
        <p:spPr>
          <a:xfrm>
            <a:off x="1497874" y="143286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6491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8931" y="2158197"/>
            <a:ext cx="1176719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Chest X-ray (CXR)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Sputum Smear Microscopy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Ziehl-Neelsen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stain)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Sputum Culture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Löwenstein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-Jensen,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Middlebrook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agar)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GeneXpert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Xpert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MTB/RIF) Test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Nucleic Acid Amplification Tests (NAATs)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PCR)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Interferon-Gamma Release Assays (IGRAs)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QuantiFERON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-TB, T-SPOT.TB)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Bronchoscopy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(for difficult-to-obtain samples)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Histopathological Examination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(biopsy of affected tissues)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Drug Susceptibility Testing (DST)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28E3D-2BDC-E480-C410-56E367F4DDE9}"/>
              </a:ext>
            </a:extLst>
          </p:cNvPr>
          <p:cNvSpPr txBox="1"/>
          <p:nvPr/>
        </p:nvSpPr>
        <p:spPr>
          <a:xfrm>
            <a:off x="1136469" y="180459"/>
            <a:ext cx="914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626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Chest X ray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1528354"/>
            <a:ext cx="9993085" cy="4558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BB2AE0-8F8E-BBEB-C283-0610DFA74A6A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1572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ZN STAIN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263" y="1580605"/>
            <a:ext cx="10724606" cy="4990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BB2AE0-8F8E-BBEB-C283-0610DFA74A6A}"/>
              </a:ext>
            </a:extLst>
          </p:cNvPr>
          <p:cNvSpPr txBox="1"/>
          <p:nvPr/>
        </p:nvSpPr>
        <p:spPr>
          <a:xfrm>
            <a:off x="2390503" y="92775"/>
            <a:ext cx="969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</a:t>
            </a:r>
            <a:r>
              <a:rPr lang="en-US" dirty="0" smtClean="0"/>
              <a:t>                                                              </a:t>
            </a:r>
            <a:r>
              <a:rPr lang="en-US" dirty="0"/>
              <a:t>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860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526" y="0"/>
            <a:ext cx="7820891" cy="1325563"/>
          </a:xfrm>
        </p:spPr>
        <p:txBody>
          <a:bodyPr/>
          <a:lstStyle/>
          <a:p>
            <a:r>
              <a:rPr lang="en-US" b="1" u="sng" dirty="0"/>
              <a:t>TREATMENT AND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1163781"/>
            <a:ext cx="11513127" cy="501318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/>
              <a:t>Multidrug therapy </a:t>
            </a:r>
            <a:r>
              <a:rPr lang="en-US" dirty="0"/>
              <a:t>is used to </a:t>
            </a:r>
            <a:r>
              <a:rPr lang="en-US" dirty="0">
                <a:solidFill>
                  <a:srgbClr val="FF0000"/>
                </a:solidFill>
              </a:rPr>
              <a:t>prevent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the emergence of drug-resistant mutants </a:t>
            </a:r>
            <a:r>
              <a:rPr lang="en-US" dirty="0"/>
              <a:t>during the long (6- to 9-month) duration of treatment. (Organisms that become resistant to one drug will be inhibited by the other.)</a:t>
            </a:r>
          </a:p>
          <a:p>
            <a:r>
              <a:rPr lang="en-US" dirty="0"/>
              <a:t> </a:t>
            </a:r>
            <a:r>
              <a:rPr lang="en-US" b="1" dirty="0"/>
              <a:t>Isoniazid </a:t>
            </a:r>
            <a:r>
              <a:rPr lang="en-US" dirty="0"/>
              <a:t>(INH), a bactericidal drug, is the mainstay of treatment. </a:t>
            </a:r>
          </a:p>
          <a:p>
            <a:r>
              <a:rPr lang="en-US" dirty="0"/>
              <a:t>Pulmonary tuberculosis --three drugs: INH, rifampin, and pyrazinamide.</a:t>
            </a:r>
          </a:p>
          <a:p>
            <a:r>
              <a:rPr lang="en-US" dirty="0"/>
              <a:t>INH and rifampin-- </a:t>
            </a:r>
            <a:r>
              <a:rPr lang="en-US" dirty="0">
                <a:solidFill>
                  <a:srgbClr val="FF0000"/>
                </a:solidFill>
              </a:rPr>
              <a:t>6 months</a:t>
            </a:r>
            <a:r>
              <a:rPr lang="en-US" dirty="0"/>
              <a:t>, but pyrazinamide treatment is stopped after 2 months.</a:t>
            </a:r>
          </a:p>
          <a:p>
            <a:r>
              <a:rPr lang="en-US" dirty="0"/>
              <a:t>Different regimen can also be used.</a:t>
            </a:r>
          </a:p>
          <a:p>
            <a:r>
              <a:rPr lang="en-US" dirty="0">
                <a:solidFill>
                  <a:srgbClr val="FF0000"/>
                </a:solidFill>
              </a:rPr>
              <a:t>convenient way --</a:t>
            </a:r>
            <a:r>
              <a:rPr lang="en-US" dirty="0"/>
              <a:t>four drugs (isoniazid, rifampin, pyrazinamide, and ethambutol) for </a:t>
            </a:r>
            <a:r>
              <a:rPr lang="en-US" dirty="0">
                <a:solidFill>
                  <a:srgbClr val="FF0000"/>
                </a:solidFill>
              </a:rPr>
              <a:t>2 months </a:t>
            </a:r>
            <a:r>
              <a:rPr lang="en-US" dirty="0"/>
              <a:t>and two drugs (isoniazid and rifampin) for </a:t>
            </a:r>
            <a:r>
              <a:rPr lang="en-US" dirty="0">
                <a:solidFill>
                  <a:srgbClr val="FF0000"/>
                </a:solidFill>
              </a:rPr>
              <a:t>4 months.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E39E3-3807-2E28-AA2E-AFECABC3A76F}"/>
              </a:ext>
            </a:extLst>
          </p:cNvPr>
          <p:cNvSpPr txBox="1"/>
          <p:nvPr/>
        </p:nvSpPr>
        <p:spPr>
          <a:xfrm>
            <a:off x="2804160" y="0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                            </a:t>
            </a:r>
            <a:r>
              <a:rPr lang="en-US" dirty="0" smtClean="0"/>
              <a:t>pharmacology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9469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0"/>
            <a:ext cx="11526982" cy="666403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Immunocompromised</a:t>
            </a:r>
          </a:p>
          <a:p>
            <a:r>
              <a:rPr lang="en-US" dirty="0"/>
              <a:t> </a:t>
            </a:r>
            <a:r>
              <a:rPr lang="en-US" b="1" dirty="0"/>
              <a:t>AIDS +disseminated disease </a:t>
            </a:r>
            <a:r>
              <a:rPr lang="en-US" dirty="0"/>
              <a:t>or who are likely to have INH-resistant organisms, a </a:t>
            </a:r>
            <a:r>
              <a:rPr lang="en-US" dirty="0">
                <a:solidFill>
                  <a:srgbClr val="FF0000"/>
                </a:solidFill>
              </a:rPr>
              <a:t>fourth</a:t>
            </a:r>
            <a:r>
              <a:rPr lang="en-US" dirty="0"/>
              <a:t> drug, </a:t>
            </a:r>
            <a:r>
              <a:rPr lang="en-US" dirty="0">
                <a:solidFill>
                  <a:srgbClr val="FF0000"/>
                </a:solidFill>
              </a:rPr>
              <a:t>ethambutol</a:t>
            </a:r>
            <a:r>
              <a:rPr lang="en-US" dirty="0"/>
              <a:t>, is added, and all four drugs are given for </a:t>
            </a:r>
            <a:r>
              <a:rPr lang="en-US" dirty="0">
                <a:solidFill>
                  <a:srgbClr val="FF0000"/>
                </a:solidFill>
              </a:rPr>
              <a:t>9 to 12 months</a:t>
            </a:r>
            <a:r>
              <a:rPr lang="en-US" dirty="0"/>
              <a:t>.</a:t>
            </a:r>
          </a:p>
          <a:p>
            <a:r>
              <a:rPr lang="en-US" dirty="0"/>
              <a:t>Patient’s sputum becomes </a:t>
            </a:r>
            <a:r>
              <a:rPr lang="en-US" b="1" dirty="0"/>
              <a:t>noninfectious within 2 to 3 weeks. </a:t>
            </a:r>
          </a:p>
          <a:p>
            <a:r>
              <a:rPr lang="en-US" dirty="0"/>
              <a:t>The necessity for protracted therapy is attributed to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Intracellular </a:t>
            </a:r>
            <a:r>
              <a:rPr lang="en-US" dirty="0"/>
              <a:t>location of the organism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Caseous</a:t>
            </a:r>
            <a:r>
              <a:rPr lang="en-US" dirty="0" smtClean="0"/>
              <a:t> </a:t>
            </a:r>
            <a:r>
              <a:rPr lang="en-US" dirty="0"/>
              <a:t>material, which blocks penetration by the drug;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Slow </a:t>
            </a:r>
            <a:r>
              <a:rPr lang="en-US" dirty="0"/>
              <a:t>growth of the </a:t>
            </a:r>
            <a:r>
              <a:rPr lang="en-US" dirty="0" smtClean="0"/>
              <a:t>organism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</a:t>
            </a:r>
            <a:r>
              <a:rPr lang="en-US" dirty="0" smtClean="0"/>
              <a:t>etabolically </a:t>
            </a:r>
            <a:r>
              <a:rPr lang="en-US" dirty="0"/>
              <a:t>inactive “</a:t>
            </a:r>
            <a:r>
              <a:rPr lang="en-US" dirty="0" err="1"/>
              <a:t>persisters</a:t>
            </a:r>
            <a:r>
              <a:rPr lang="en-US" dirty="0"/>
              <a:t>” within the lesion. Because metabolically inactive organisms may not be killed by </a:t>
            </a:r>
            <a:r>
              <a:rPr lang="en-US" dirty="0" err="1"/>
              <a:t>antitubercular</a:t>
            </a:r>
            <a:r>
              <a:rPr lang="en-US" dirty="0"/>
              <a:t> </a:t>
            </a:r>
            <a:r>
              <a:rPr lang="en-US" dirty="0" smtClean="0"/>
              <a:t>drugs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A2B3A-9178-E14E-DDAA-FF2A17F5C0FF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814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>
            <a:extLst>
              <a:ext uri="{FF2B5EF4-FFF2-40B4-BE49-F238E27FC236}">
                <a16:creationId xmlns:a16="http://schemas.microsoft.com/office/drawing/2014/main" id="{BE0EA8E7-532C-9FFC-EC5C-08BD6D24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 b="12576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E5D1-613C-453B-8EBD-F34AB202E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498764"/>
            <a:ext cx="11485418" cy="6359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Lymphadenitis,</a:t>
            </a:r>
            <a:r>
              <a:rPr lang="en-US" dirty="0"/>
              <a:t> </a:t>
            </a:r>
          </a:p>
          <a:p>
            <a:r>
              <a:rPr lang="en-US" dirty="0"/>
              <a:t>Scrofula caused by </a:t>
            </a:r>
            <a:r>
              <a:rPr lang="en-US" i="1" dirty="0"/>
              <a:t>M. tuberculosis</a:t>
            </a:r>
            <a:r>
              <a:rPr lang="en-US" dirty="0"/>
              <a:t>---treated with the drug regimens described earlier for disseminated disease. </a:t>
            </a:r>
          </a:p>
          <a:p>
            <a:r>
              <a:rPr lang="en-US" dirty="0"/>
              <a:t>Scrofula caused by </a:t>
            </a:r>
            <a:r>
              <a:rPr lang="en-US" i="1" dirty="0"/>
              <a:t>M. </a:t>
            </a:r>
            <a:r>
              <a:rPr lang="en-US" i="1" dirty="0" err="1"/>
              <a:t>scrofulaceum</a:t>
            </a:r>
            <a:r>
              <a:rPr lang="en-US" i="1" dirty="0"/>
              <a:t> </a:t>
            </a:r>
            <a:r>
              <a:rPr lang="en-US" dirty="0"/>
              <a:t>---surgical excision of the single cervical lymph node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latent (asymptomatic) infections </a:t>
            </a:r>
          </a:p>
          <a:p>
            <a:r>
              <a:rPr lang="en-US" dirty="0" smtClean="0"/>
              <a:t>Consists Of </a:t>
            </a:r>
            <a:r>
              <a:rPr lang="en-US" dirty="0" err="1" smtClean="0"/>
              <a:t>Inh</a:t>
            </a:r>
            <a:r>
              <a:rPr lang="en-US" dirty="0" smtClean="0"/>
              <a:t> Taken For </a:t>
            </a:r>
            <a:r>
              <a:rPr lang="en-US" dirty="0" smtClean="0">
                <a:solidFill>
                  <a:srgbClr val="FF0000"/>
                </a:solidFill>
              </a:rPr>
              <a:t>6 To 9 Months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dirty="0" err="1" smtClean="0"/>
              <a:t>Inh</a:t>
            </a:r>
            <a:r>
              <a:rPr lang="en-US" dirty="0" smtClean="0"/>
              <a:t> Plus </a:t>
            </a:r>
            <a:r>
              <a:rPr lang="en-US" dirty="0" err="1" smtClean="0"/>
              <a:t>Rifapentine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3 Months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Resistant To Multiple Drugs (</a:t>
            </a:r>
            <a:r>
              <a:rPr lang="en-US" b="1" dirty="0" err="1" smtClean="0"/>
              <a:t>Mdr</a:t>
            </a:r>
            <a:r>
              <a:rPr lang="en-US" b="1" dirty="0" smtClean="0"/>
              <a:t> Strains</a:t>
            </a:r>
            <a:r>
              <a:rPr lang="en-US" dirty="0" smtClean="0"/>
              <a:t>) Have Emerged--aids Patients. </a:t>
            </a:r>
          </a:p>
          <a:p>
            <a:r>
              <a:rPr lang="en-US" dirty="0" smtClean="0"/>
              <a:t>The Most Common Pattern Is </a:t>
            </a:r>
            <a:r>
              <a:rPr lang="en-US" b="1" dirty="0" smtClean="0"/>
              <a:t>Resistance</a:t>
            </a:r>
            <a:r>
              <a:rPr lang="en-US" dirty="0" smtClean="0"/>
              <a:t> To Both INH And Rifampin, But Some Isolates Are Resistant To Three Or More Drugs. </a:t>
            </a:r>
          </a:p>
          <a:p>
            <a:r>
              <a:rPr lang="en-US" dirty="0" smtClean="0"/>
              <a:t>The Treatment Of MDR Organisms Usually Involves The Use Of Four Or Five Drugs, Including Ciprofloxacin, Amikacin, </a:t>
            </a:r>
            <a:r>
              <a:rPr lang="en-US" dirty="0" err="1" smtClean="0"/>
              <a:t>Ethionamide</a:t>
            </a:r>
            <a:r>
              <a:rPr lang="en-US" dirty="0" smtClean="0"/>
              <a:t>, And </a:t>
            </a:r>
            <a:r>
              <a:rPr lang="en-US" dirty="0" err="1" smtClean="0"/>
              <a:t>Cycloserine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62A9B-6694-80AB-E908-06F2D2E12B1C}"/>
              </a:ext>
            </a:extLst>
          </p:cNvPr>
          <p:cNvSpPr txBox="1"/>
          <p:nvPr/>
        </p:nvSpPr>
        <p:spPr>
          <a:xfrm>
            <a:off x="4859383" y="92775"/>
            <a:ext cx="722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                           </a:t>
            </a:r>
            <a:r>
              <a:rPr lang="en-US" dirty="0"/>
              <a:t>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9991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8" y="340518"/>
            <a:ext cx="11333018" cy="6176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Noncompliance </a:t>
            </a:r>
            <a:r>
              <a:rPr lang="en-US" dirty="0"/>
              <a:t>(i.e., the failure of patients to complete the full course of therapy) is a major factor in allowing the resistant organisms to survive. One approach to the problem of noncompliance is </a:t>
            </a:r>
            <a:r>
              <a:rPr lang="en-US" b="1" dirty="0"/>
              <a:t>directly observed therapy (DOT)</a:t>
            </a:r>
            <a:r>
              <a:rPr lang="en-US" dirty="0"/>
              <a:t>, in which health-care workers observe the patient taking the medication.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C694E-C3CA-BC91-E14C-B839AC055D36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582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AE5B-E469-4BE9-98FD-EE68D765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uberculosis management - The Pharmaceutical Journal">
            <a:extLst>
              <a:ext uri="{FF2B5EF4-FFF2-40B4-BE49-F238E27FC236}">
                <a16:creationId xmlns:a16="http://schemas.microsoft.com/office/drawing/2014/main" id="{F2402815-E1F5-4FF9-97C1-677B30C5DA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159327"/>
            <a:ext cx="11125199" cy="65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EB26B-9C30-D9D8-EFB7-77A948182BE1}"/>
              </a:ext>
            </a:extLst>
          </p:cNvPr>
          <p:cNvSpPr txBox="1"/>
          <p:nvPr/>
        </p:nvSpPr>
        <p:spPr>
          <a:xfrm>
            <a:off x="2220686" y="-30333"/>
            <a:ext cx="828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                            </a:t>
            </a:r>
            <a:r>
              <a:rPr lang="en-US" dirty="0" smtClean="0"/>
              <a:t>                                                                     Pharmacology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835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164" y="18255"/>
            <a:ext cx="3193473" cy="1325563"/>
          </a:xfrm>
        </p:spPr>
        <p:txBody>
          <a:bodyPr/>
          <a:lstStyle/>
          <a:p>
            <a:r>
              <a:rPr lang="en-US" b="1" u="sng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969818"/>
            <a:ext cx="11187545" cy="554181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/>
              <a:t>Better housing and nutrition</a:t>
            </a:r>
            <a:r>
              <a:rPr lang="en-US" dirty="0"/>
              <a:t>, which have improved host resistance. </a:t>
            </a:r>
          </a:p>
          <a:p>
            <a:r>
              <a:rPr lang="en-US" b="1" dirty="0"/>
              <a:t>prompt identification and adequate treatment </a:t>
            </a:r>
            <a:r>
              <a:rPr lang="en-US" dirty="0"/>
              <a:t>of patients who are coughing up the organism. </a:t>
            </a:r>
          </a:p>
          <a:p>
            <a:r>
              <a:rPr lang="en-US" dirty="0"/>
              <a:t>The use of </a:t>
            </a:r>
            <a:r>
              <a:rPr lang="en-US" b="1" dirty="0"/>
              <a:t>masks</a:t>
            </a:r>
            <a:r>
              <a:rPr lang="en-US" dirty="0"/>
              <a:t> and other respiratory isolation procedures to prevent spread to medical personnel is also important. </a:t>
            </a:r>
          </a:p>
          <a:p>
            <a:r>
              <a:rPr lang="en-US" b="1" dirty="0" smtClean="0"/>
              <a:t>PPD </a:t>
            </a:r>
            <a:r>
              <a:rPr lang="en-US" b="1" dirty="0"/>
              <a:t>skin test ---</a:t>
            </a:r>
            <a:r>
              <a:rPr lang="en-US" dirty="0"/>
              <a:t>Groups screened --HIV infection, close contacts of patients with active tuberculosis, low-income populations, alcoholics and intravenous drug users, prison </a:t>
            </a:r>
            <a:r>
              <a:rPr lang="en-US" dirty="0" smtClean="0"/>
              <a:t>inmates.</a:t>
            </a:r>
          </a:p>
          <a:p>
            <a:r>
              <a:rPr lang="en-US" dirty="0" smtClean="0"/>
              <a:t>This </a:t>
            </a:r>
            <a:r>
              <a:rPr lang="en-US" dirty="0"/>
              <a:t>test, called </a:t>
            </a:r>
            <a:r>
              <a:rPr lang="en-US" b="1" dirty="0"/>
              <a:t>QuantiFERON-TB Gold (QFT-G)</a:t>
            </a:r>
            <a:r>
              <a:rPr lang="en-US" dirty="0"/>
              <a:t>, measures the amount of interferon-γ released from the patient’s lymphocytes after exposure to antigens from </a:t>
            </a:r>
            <a:r>
              <a:rPr lang="en-US" i="1" dirty="0"/>
              <a:t>M. tuberculosis </a:t>
            </a:r>
            <a:r>
              <a:rPr lang="en-US" dirty="0"/>
              <a:t>in cell culture. </a:t>
            </a:r>
          </a:p>
          <a:p>
            <a:r>
              <a:rPr lang="en-US" dirty="0"/>
              <a:t>QFT-G requires only a single blood specimen and determines the amount of interferon-γ by an enzyme-linked immunosorbent assay (</a:t>
            </a:r>
            <a:r>
              <a:rPr lang="en-US" b="1" dirty="0"/>
              <a:t>ELISA) test.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F09CF-0385-4AD9-1AF7-9C90DD192199}"/>
              </a:ext>
            </a:extLst>
          </p:cNvPr>
          <p:cNvSpPr txBox="1"/>
          <p:nvPr/>
        </p:nvSpPr>
        <p:spPr>
          <a:xfrm>
            <a:off x="483326" y="18255"/>
            <a:ext cx="991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                                                                                                                      </a:t>
            </a:r>
            <a:r>
              <a:rPr lang="en-US" dirty="0"/>
              <a:t>C</a:t>
            </a:r>
            <a:r>
              <a:rPr lang="en-US" dirty="0" smtClean="0"/>
              <a:t>ommunity medicine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5635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vaccine contains a strain of live, attenuated </a:t>
            </a:r>
            <a:r>
              <a:rPr lang="en-US" i="1" dirty="0"/>
              <a:t>M. </a:t>
            </a:r>
            <a:r>
              <a:rPr lang="en-US" i="1" dirty="0" err="1"/>
              <a:t>bovis</a:t>
            </a:r>
            <a:r>
              <a:rPr lang="en-US" i="1" dirty="0"/>
              <a:t> </a:t>
            </a:r>
            <a:r>
              <a:rPr lang="en-US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bacillus Calmette-</a:t>
            </a:r>
            <a:r>
              <a:rPr lang="en-US" b="1" dirty="0" err="1">
                <a:solidFill>
                  <a:srgbClr val="FF0000"/>
                </a:solidFill>
              </a:rPr>
              <a:t>Guérin</a:t>
            </a:r>
            <a:r>
              <a:rPr lang="en-US" b="1" dirty="0">
                <a:solidFill>
                  <a:srgbClr val="FF0000"/>
                </a:solidFill>
              </a:rPr>
              <a:t>(BCG)</a:t>
            </a:r>
            <a:r>
              <a:rPr lang="en-US" dirty="0"/>
              <a:t>.</a:t>
            </a:r>
          </a:p>
          <a:p>
            <a:r>
              <a:rPr lang="en-US" dirty="0"/>
              <a:t>The vaccine is effective in preventing the appearance of tuberculosis as a clinical disease, especially in </a:t>
            </a:r>
            <a:r>
              <a:rPr lang="en-US" b="1" dirty="0"/>
              <a:t>children</a:t>
            </a:r>
            <a:r>
              <a:rPr lang="en-US" dirty="0"/>
              <a:t>, although it does not prevent infection by </a:t>
            </a:r>
            <a:r>
              <a:rPr lang="en-US" i="1" dirty="0"/>
              <a:t>M. tuberculosis</a:t>
            </a:r>
            <a:r>
              <a:rPr lang="en-US" dirty="0"/>
              <a:t>. </a:t>
            </a:r>
          </a:p>
          <a:p>
            <a:r>
              <a:rPr lang="en-US" dirty="0"/>
              <a:t>BCG vaccine is also used to treat bladder cancer. The vaccine is instilled into the bladder and serves to nonspecifically stimulate cell-mediated immunity, which can inhibit the growth of the carcinoma cells.</a:t>
            </a:r>
          </a:p>
          <a:p>
            <a:r>
              <a:rPr lang="en-US" b="1" dirty="0"/>
              <a:t>Pasteurization of milk and destruction of infected cattle </a:t>
            </a:r>
            <a:r>
              <a:rPr lang="en-US" dirty="0"/>
              <a:t>are important in preventing intestinal tuberculosis.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F09CF-0385-4AD9-1AF7-9C90DD192199}"/>
              </a:ext>
            </a:extLst>
          </p:cNvPr>
          <p:cNvSpPr txBox="1"/>
          <p:nvPr/>
        </p:nvSpPr>
        <p:spPr>
          <a:xfrm>
            <a:off x="483326" y="18255"/>
            <a:ext cx="991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                                                                                                                      </a:t>
            </a:r>
            <a:r>
              <a:rPr lang="en-US" dirty="0"/>
              <a:t>C</a:t>
            </a:r>
            <a:r>
              <a:rPr lang="en-US" dirty="0" smtClean="0"/>
              <a:t>ommunity medicine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0380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24AF-348B-16EC-BB85-E93031F4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Research </a:t>
            </a:r>
            <a:endParaRPr lang="en-PK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1614-8178-2307-22E1-C542D2A7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48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https://emedicine.medscape.com/article/230802-overview?form=fpf</a:t>
            </a:r>
            <a:endParaRPr lang="en-PK" sz="16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145C0-5E7A-F430-A740-E8F702DC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82"/>
          <a:stretch/>
        </p:blipFill>
        <p:spPr>
          <a:xfrm>
            <a:off x="4439458" y="1550643"/>
            <a:ext cx="3313082" cy="3056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068D68-571A-4794-E25A-2E243D8F0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58" y="4730262"/>
            <a:ext cx="3313081" cy="1779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F09CF-0385-4AD9-1AF7-9C90DD192199}"/>
              </a:ext>
            </a:extLst>
          </p:cNvPr>
          <p:cNvSpPr txBox="1"/>
          <p:nvPr/>
        </p:nvSpPr>
        <p:spPr>
          <a:xfrm>
            <a:off x="108436" y="0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0560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78EB-18F2-44AE-72BE-C56CB37B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Family Medicine</a:t>
            </a:r>
            <a:endParaRPr lang="en-PK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1C19-43DA-DA94-01DC-18CF8827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35-year-old patient presents with a persistent cough, fever, night sweats, and weight loss. A chest X-ray reveals multiple nodular lesions in both lungs. Acid-fast bacilli smear is positive.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the most likely diagnosis?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Pneumonia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Tuberculosis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Bronchitis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d) Lung cancer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Answer:</a:t>
            </a:r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b) Tuberculosis </a:t>
            </a:r>
          </a:p>
          <a:p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F09CF-0385-4AD9-1AF7-9C90DD192199}"/>
              </a:ext>
            </a:extLst>
          </p:cNvPr>
          <p:cNvSpPr txBox="1"/>
          <p:nvPr/>
        </p:nvSpPr>
        <p:spPr>
          <a:xfrm>
            <a:off x="1071154" y="92775"/>
            <a:ext cx="1101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9337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4A42-D819-078E-E3BA-81C94409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Take Home Message</a:t>
            </a:r>
            <a:endParaRPr lang="en-PK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11ED-7330-7EE0-F23C-805293A7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407" y="1825625"/>
            <a:ext cx="9009185" cy="4351338"/>
          </a:xfrm>
        </p:spPr>
        <p:txBody>
          <a:bodyPr/>
          <a:lstStyle/>
          <a:p>
            <a:r>
              <a:rPr kumimoji="0" lang="en-PK" altLang="en-P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Mycobacterium tuberculosis is a slow-growing bacterium. It is transmitted through airborne droplets. The primary infection often leads to latent tuberculosis.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1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85BF198-76DE-9BBC-14CD-CC835C0A9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PK" b="1"/>
              <a:t>How to use HEC Digital Library </a:t>
            </a:r>
            <a:endParaRPr lang="en-US" alt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B31B-8D93-FEBA-9500-8600CA39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70088"/>
            <a:ext cx="9144000" cy="5562600"/>
          </a:xfrm>
        </p:spPr>
        <p:txBody>
          <a:bodyPr rtlCol="0">
            <a:normAutofit lnSpcReduction="1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Steps to Access HEC Digital Library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 to the website of HEC National Digital Library.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Home Page, click on the INSTITUTES.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page will appear showing the universities from Public and Private Sector and other Institutes which have access to HEC National Digital Library (HNDL). 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Select your desired Institute.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A page will appear showing the resources of the institution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Journals and Researches will appear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find a Journal by clicking on JOURNALS AND DATABASE and enter a keyword to search for your desired journal.</a:t>
            </a: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F336-06AE-5F92-8213-AB8F0C7E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972DF48-F6EF-C616-DBE6-A61296D649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5588" y="1873337"/>
            <a:ext cx="1033389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basic characteristics of Mycobacterium tuberculosis, including its unique cell wall structure and slow growth rate.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transmission and pathogenesis of tuberculosis, including the formation of granulomas and the latent and active phases of infection.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immune response to M. tuberculosis, including the roles of cell-mediated immunity and the importance of specific cytokines.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diagnosis of tuberculosis, including various diagnostic tests such as acid-fast bacilli smear, culture, and molecular tests.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</a:t>
            </a:r>
            <a:r>
              <a:rPr kumimoji="0" lang="en-PK" altLang="en-PK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treatment of tuberculosis, including the use of multi-drug therapy and the challenges of drug resistance. </a:t>
            </a:r>
          </a:p>
        </p:txBody>
      </p:sp>
    </p:spTree>
    <p:extLst>
      <p:ext uri="{BB962C8B-B14F-4D97-AF65-F5344CB8AC3E}">
        <p14:creationId xmlns:p14="http://schemas.microsoft.com/office/powerpoint/2010/main" val="18965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72" y="462107"/>
            <a:ext cx="8887691" cy="1363518"/>
          </a:xfrm>
        </p:spPr>
        <p:txBody>
          <a:bodyPr>
            <a:normAutofit/>
          </a:bodyPr>
          <a:lstStyle/>
          <a:p>
            <a:r>
              <a:rPr lang="en-US" b="1" u="sng" dirty="0"/>
              <a:t>Mycobacterium </a:t>
            </a:r>
            <a:r>
              <a:rPr lang="en-US" b="1" u="sng" dirty="0" smtClean="0"/>
              <a:t>Tuberculosis </a:t>
            </a:r>
            <a:r>
              <a:rPr lang="en-US" b="1" u="sng" dirty="0"/>
              <a:t>c</a:t>
            </a:r>
            <a:r>
              <a:rPr lang="en-US" b="1" u="sng" dirty="0" smtClean="0"/>
              <a:t>omplex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INCLUDES: </a:t>
            </a:r>
            <a:r>
              <a:rPr lang="en-US" i="1" dirty="0">
                <a:solidFill>
                  <a:srgbClr val="FF0000"/>
                </a:solidFill>
              </a:rPr>
              <a:t>M. tuberculosis, M. </a:t>
            </a:r>
            <a:r>
              <a:rPr lang="en-US" i="1" dirty="0" err="1">
                <a:solidFill>
                  <a:srgbClr val="FF0000"/>
                </a:solidFill>
              </a:rPr>
              <a:t>bovis</a:t>
            </a:r>
            <a:r>
              <a:rPr lang="en-US" i="1" dirty="0">
                <a:solidFill>
                  <a:srgbClr val="FF0000"/>
                </a:solidFill>
              </a:rPr>
              <a:t> and M. </a:t>
            </a:r>
            <a:r>
              <a:rPr lang="en-US" i="1" dirty="0" err="1">
                <a:solidFill>
                  <a:srgbClr val="FF0000"/>
                </a:solidFill>
              </a:rPr>
              <a:t>africanum</a:t>
            </a:r>
            <a:r>
              <a:rPr lang="en-US" dirty="0"/>
              <a:t>. 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</a:rPr>
              <a:t>M. </a:t>
            </a:r>
            <a:r>
              <a:rPr lang="en-US" i="1" dirty="0" err="1">
                <a:solidFill>
                  <a:srgbClr val="FF0000"/>
                </a:solidFill>
              </a:rPr>
              <a:t>bovis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is found mainly as a pathogen in </a:t>
            </a:r>
            <a:r>
              <a:rPr lang="en-US" u="sng" dirty="0"/>
              <a:t>cattle </a:t>
            </a:r>
            <a:r>
              <a:rPr lang="en-US" dirty="0"/>
              <a:t>and occasionally in other animals. Humans become infected by close contact with infected cattle or by ingesting the organisms in </a:t>
            </a:r>
            <a:r>
              <a:rPr lang="en-US" u="sng" dirty="0"/>
              <a:t>raw untreated milk</a:t>
            </a:r>
            <a:r>
              <a:rPr lang="en-US" dirty="0"/>
              <a:t>.. </a:t>
            </a:r>
          </a:p>
          <a:p>
            <a:r>
              <a:rPr lang="en-US" i="1" dirty="0">
                <a:solidFill>
                  <a:srgbClr val="FF0000"/>
                </a:solidFill>
              </a:rPr>
              <a:t>M. </a:t>
            </a:r>
            <a:r>
              <a:rPr lang="en-US" i="1" dirty="0" err="1">
                <a:solidFill>
                  <a:srgbClr val="FF0000"/>
                </a:solidFill>
              </a:rPr>
              <a:t>africanum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consists of several strains midway between </a:t>
            </a:r>
            <a:r>
              <a:rPr lang="en-US" i="1" dirty="0"/>
              <a:t>M. tuberculosis </a:t>
            </a:r>
            <a:r>
              <a:rPr lang="en-US" dirty="0"/>
              <a:t>and </a:t>
            </a:r>
            <a:r>
              <a:rPr lang="en-US" i="1" dirty="0"/>
              <a:t>M. </a:t>
            </a:r>
            <a:r>
              <a:rPr lang="en-US" i="1" dirty="0" err="1"/>
              <a:t>bovis</a:t>
            </a:r>
            <a:r>
              <a:rPr lang="en-US" i="1" dirty="0"/>
              <a:t> </a:t>
            </a:r>
            <a:r>
              <a:rPr lang="en-US" dirty="0"/>
              <a:t>and is found in equatorial Africa.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65A48-83E1-D6FA-542F-2215BB51A982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6841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219200"/>
            <a:ext cx="10750296" cy="49577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u="sng" dirty="0"/>
              <a:t>DISEASE 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Tuberculosis.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u="sng" dirty="0"/>
              <a:t>EPIDEMIOLOGY</a:t>
            </a:r>
          </a:p>
          <a:p>
            <a:r>
              <a:rPr lang="en-US" dirty="0">
                <a:solidFill>
                  <a:srgbClr val="FF0000"/>
                </a:solidFill>
              </a:rPr>
              <a:t>Worldwide</a:t>
            </a:r>
            <a:r>
              <a:rPr lang="en-US" dirty="0"/>
              <a:t>, </a:t>
            </a:r>
            <a:r>
              <a:rPr lang="en-US" i="1" dirty="0"/>
              <a:t>M. tuberculosis </a:t>
            </a:r>
            <a:r>
              <a:rPr lang="en-US" dirty="0"/>
              <a:t>causes </a:t>
            </a:r>
            <a:r>
              <a:rPr lang="en-US" dirty="0">
                <a:solidFill>
                  <a:srgbClr val="FF0000"/>
                </a:solidFill>
              </a:rPr>
              <a:t>more deaths </a:t>
            </a:r>
            <a:r>
              <a:rPr lang="en-US" dirty="0"/>
              <a:t>than any other single microbial agent. </a:t>
            </a:r>
          </a:p>
          <a:p>
            <a:r>
              <a:rPr lang="en-US" dirty="0"/>
              <a:t>1.7 million people die of tuberculosis </a:t>
            </a:r>
          </a:p>
          <a:p>
            <a:r>
              <a:rPr lang="en-US" dirty="0"/>
              <a:t>9 million new cases occur. </a:t>
            </a:r>
          </a:p>
          <a:p>
            <a:r>
              <a:rPr lang="en-US" dirty="0"/>
              <a:t>An estimated 500,000 people are infected with a multidrug-resistant strain of </a:t>
            </a:r>
            <a:r>
              <a:rPr lang="en-US" i="1" dirty="0"/>
              <a:t>M. tuberculosis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1208E-471B-4B4D-8110-5C4A95D316EA}"/>
              </a:ext>
            </a:extLst>
          </p:cNvPr>
          <p:cNvSpPr txBox="1"/>
          <p:nvPr/>
        </p:nvSpPr>
        <p:spPr>
          <a:xfrm>
            <a:off x="1898073" y="311705"/>
            <a:ext cx="7744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u="sng" dirty="0"/>
              <a:t>MYCOBACTERIUM TUBERCULOSIS</a:t>
            </a:r>
            <a:endParaRPr lang="en-US" sz="40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28E3D-2BDC-E480-C410-56E367F4DDE9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952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IMPORTANT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182"/>
            <a:ext cx="10515600" cy="486078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Grows slowly </a:t>
            </a:r>
            <a:r>
              <a:rPr lang="en-US" dirty="0"/>
              <a:t>(i.e., it has a doubling time of 18 hours, in contrast to most bacteria, which can double in number in 1 hour or less).</a:t>
            </a:r>
          </a:p>
          <a:p>
            <a:r>
              <a:rPr lang="en-US" dirty="0">
                <a:solidFill>
                  <a:srgbClr val="FF0000"/>
                </a:solidFill>
              </a:rPr>
              <a:t>Cultures </a:t>
            </a:r>
            <a:r>
              <a:rPr lang="en-US" dirty="0"/>
              <a:t>of clinical specimens must be held for 6 to 8 weeks before being recorded as negative. </a:t>
            </a:r>
          </a:p>
          <a:p>
            <a:r>
              <a:rPr lang="en-US" i="1" dirty="0"/>
              <a:t>Mycobacterium tuberculosis </a:t>
            </a:r>
            <a:r>
              <a:rPr lang="en-US" dirty="0"/>
              <a:t>can be cultured on </a:t>
            </a:r>
            <a:r>
              <a:rPr lang="en-US" dirty="0">
                <a:solidFill>
                  <a:srgbClr val="FF0000"/>
                </a:solidFill>
              </a:rPr>
              <a:t>bacteriologic media</a:t>
            </a:r>
            <a:r>
              <a:rPr lang="en-US" dirty="0"/>
              <a:t>, whereas </a:t>
            </a:r>
            <a:r>
              <a:rPr lang="en-US" i="1" dirty="0"/>
              <a:t>M. leprae </a:t>
            </a:r>
            <a:r>
              <a:rPr lang="en-US" dirty="0"/>
              <a:t>cannot. </a:t>
            </a:r>
          </a:p>
          <a:p>
            <a:r>
              <a:rPr lang="en-US" dirty="0"/>
              <a:t>Media used for its growth (e.g., </a:t>
            </a:r>
            <a:r>
              <a:rPr lang="en-US" dirty="0" err="1">
                <a:solidFill>
                  <a:srgbClr val="FF0000"/>
                </a:solidFill>
              </a:rPr>
              <a:t>Löwenstein</a:t>
            </a:r>
            <a:r>
              <a:rPr lang="en-US" dirty="0">
                <a:solidFill>
                  <a:srgbClr val="FF0000"/>
                </a:solidFill>
              </a:rPr>
              <a:t>-Jensen medium</a:t>
            </a:r>
            <a:r>
              <a:rPr lang="en-US" dirty="0"/>
              <a:t>) contain complex nutrients (e.g., egg yolk) and dyes (e.g., malachite green). </a:t>
            </a:r>
          </a:p>
          <a:p>
            <a:r>
              <a:rPr lang="en-US" dirty="0"/>
              <a:t>The dyes inhibit the unwanted normal flora present in sputum samples.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C6F74-6AE6-7F0B-25E3-CB1D9EA09D04}"/>
              </a:ext>
            </a:extLst>
          </p:cNvPr>
          <p:cNvSpPr txBox="1"/>
          <p:nvPr/>
        </p:nvSpPr>
        <p:spPr>
          <a:xfrm>
            <a:off x="6096000" y="92775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2031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4" y="193964"/>
            <a:ext cx="11665527" cy="6525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3DEB48-D4C2-5B8F-7D3C-E2C9A06439DE}"/>
              </a:ext>
            </a:extLst>
          </p:cNvPr>
          <p:cNvSpPr txBox="1"/>
          <p:nvPr/>
        </p:nvSpPr>
        <p:spPr>
          <a:xfrm>
            <a:off x="6096000" y="110360"/>
            <a:ext cx="598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                               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7587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2143</Words>
  <Application>Microsoft Office PowerPoint</Application>
  <PresentationFormat>Widescreen</PresentationFormat>
  <Paragraphs>219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Century Gothic</vt:lpstr>
      <vt:lpstr>Office Theme</vt:lpstr>
      <vt:lpstr>CVS &amp;Respiration MODULE _VII Tuberculosis</vt:lpstr>
      <vt:lpstr>PowerPoint Presentation</vt:lpstr>
      <vt:lpstr>PowerPoint Presentation</vt:lpstr>
      <vt:lpstr>How to use HEC Digital Library </vt:lpstr>
      <vt:lpstr>LEARNING OUTCOMES</vt:lpstr>
      <vt:lpstr>Mycobacterium Tuberculosis complex </vt:lpstr>
      <vt:lpstr>PowerPoint Presentation</vt:lpstr>
      <vt:lpstr>IMPORTANT PROPERTIES</vt:lpstr>
      <vt:lpstr>PowerPoint Presentation</vt:lpstr>
      <vt:lpstr>PowerPoint Presentation</vt:lpstr>
      <vt:lpstr>TRANSMISSION</vt:lpstr>
      <vt:lpstr>PowerPoint Presentation</vt:lpstr>
      <vt:lpstr>PATHOGENESIS</vt:lpstr>
      <vt:lpstr>PowerPoint Presentation</vt:lpstr>
      <vt:lpstr>PowerPoint Presentation</vt:lpstr>
      <vt:lpstr>PowerPoint Presentation</vt:lpstr>
      <vt:lpstr>PowerPoint Presentation</vt:lpstr>
      <vt:lpstr>IMMUNITY AND HYPERSENSITIVITY</vt:lpstr>
      <vt:lpstr>CLINICAL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</vt:lpstr>
      <vt:lpstr>Chest X ray</vt:lpstr>
      <vt:lpstr>ZN STAIN</vt:lpstr>
      <vt:lpstr>TREATMENT AND RESISTANCE</vt:lpstr>
      <vt:lpstr>PowerPoint Presentation</vt:lpstr>
      <vt:lpstr>PowerPoint Presentation</vt:lpstr>
      <vt:lpstr>PowerPoint Presentation</vt:lpstr>
      <vt:lpstr>PowerPoint Presentation</vt:lpstr>
      <vt:lpstr>PREVENTION</vt:lpstr>
      <vt:lpstr>PowerPoint Presentation</vt:lpstr>
      <vt:lpstr>Research </vt:lpstr>
      <vt:lpstr>Family Medicine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 Salman</dc:creator>
  <cp:lastModifiedBy>Moorche</cp:lastModifiedBy>
  <cp:revision>28</cp:revision>
  <dcterms:created xsi:type="dcterms:W3CDTF">2021-10-05T15:28:44Z</dcterms:created>
  <dcterms:modified xsi:type="dcterms:W3CDTF">2025-02-20T18:03:51Z</dcterms:modified>
</cp:coreProperties>
</file>