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9" r:id="rId2"/>
    <p:sldId id="340" r:id="rId3"/>
    <p:sldId id="337" r:id="rId4"/>
    <p:sldId id="261" r:id="rId5"/>
    <p:sldId id="338" r:id="rId6"/>
    <p:sldId id="317" r:id="rId7"/>
    <p:sldId id="256" r:id="rId8"/>
    <p:sldId id="332" r:id="rId9"/>
    <p:sldId id="334" r:id="rId10"/>
    <p:sldId id="335" r:id="rId11"/>
    <p:sldId id="258" r:id="rId12"/>
    <p:sldId id="260" r:id="rId13"/>
    <p:sldId id="321" r:id="rId14"/>
    <p:sldId id="263" r:id="rId15"/>
    <p:sldId id="264" r:id="rId16"/>
    <p:sldId id="266" r:id="rId17"/>
    <p:sldId id="269" r:id="rId18"/>
    <p:sldId id="330" r:id="rId19"/>
    <p:sldId id="319" r:id="rId20"/>
    <p:sldId id="271" r:id="rId21"/>
    <p:sldId id="324" r:id="rId22"/>
    <p:sldId id="273" r:id="rId23"/>
    <p:sldId id="274" r:id="rId24"/>
    <p:sldId id="275" r:id="rId25"/>
    <p:sldId id="278" r:id="rId26"/>
    <p:sldId id="323" r:id="rId27"/>
    <p:sldId id="279" r:id="rId28"/>
    <p:sldId id="325" r:id="rId29"/>
    <p:sldId id="326" r:id="rId30"/>
    <p:sldId id="281" r:id="rId31"/>
    <p:sldId id="282" r:id="rId32"/>
    <p:sldId id="283" r:id="rId33"/>
    <p:sldId id="284" r:id="rId34"/>
    <p:sldId id="285" r:id="rId35"/>
    <p:sldId id="288" r:id="rId36"/>
    <p:sldId id="327" r:id="rId37"/>
    <p:sldId id="336" r:id="rId38"/>
    <p:sldId id="341" r:id="rId39"/>
    <p:sldId id="34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0929"/>
  </p:normalViewPr>
  <p:slideViewPr>
    <p:cSldViewPr>
      <p:cViewPr varScale="1">
        <p:scale>
          <a:sx n="67" d="100"/>
          <a:sy n="67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FB26C36-CB82-614A-80CD-810D2BA4D1A0}" type="presOf" srcId="{399ACE2F-90C5-48B1-9E65-700A32562848}" destId="{59EDF28D-6C67-49D0-B5A1-DE5C3CBA2292}" srcOrd="0" destOrd="0" presId="urn:microsoft.com/office/officeart/2005/8/layout/gear1#1"/>
    <dgm:cxn modelId="{B7466B9B-216B-2141-8376-7CC91FA84E12}" type="presOf" srcId="{DACAB5BA-B8B4-4D66-8B11-1D02259E020B}" destId="{87622A90-D0D8-4EA3-BC0D-D537801AF2B1}" srcOrd="0" destOrd="0" presId="urn:microsoft.com/office/officeart/2005/8/layout/gear1#1"/>
    <dgm:cxn modelId="{C8C80987-0C67-5145-ADE4-848B5CCF4F18}" type="presOf" srcId="{F9CEBA05-2F10-437E-89B2-54F4D9FAF478}" destId="{5ED88519-AC6C-4AA3-B76D-812B93A167E4}" srcOrd="0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6DE59D42-DDAF-D24F-8220-4239EDDF457B}" type="presOf" srcId="{663C1E13-76F9-4B70-A2F2-CA23180743CE}" destId="{93300324-D62F-4E58-B882-734182BDB462}" srcOrd="0" destOrd="0" presId="urn:microsoft.com/office/officeart/2005/8/layout/gear1#1"/>
    <dgm:cxn modelId="{2644A014-3753-0846-85EA-1C6652A06A61}" type="presOf" srcId="{663C1E13-76F9-4B70-A2F2-CA23180743CE}" destId="{4822A78E-EAEC-401F-941A-3A84E13E2357}" srcOrd="2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D0D9A9C-EE80-F54E-91BF-13EFAB2C85A2}" type="presOf" srcId="{663C1E13-76F9-4B70-A2F2-CA23180743CE}" destId="{B9330EE9-43E4-4FD4-8144-E92B1DD0FCDF}" srcOrd="1" destOrd="0" presId="urn:microsoft.com/office/officeart/2005/8/layout/gear1#1"/>
    <dgm:cxn modelId="{E6540E01-2396-7448-97C8-AA1F73154D77}" type="presOf" srcId="{399ACE2F-90C5-48B1-9E65-700A32562848}" destId="{23DC08E4-3725-4448-BFFF-1CCEA2F2987E}" srcOrd="1" destOrd="0" presId="urn:microsoft.com/office/officeart/2005/8/layout/gear1#1"/>
    <dgm:cxn modelId="{D925196F-A573-0543-8337-90AE21E7F06E}" type="presOf" srcId="{399ACE2F-90C5-48B1-9E65-700A32562848}" destId="{7D3EFDB4-E5D1-439A-86D8-1FCF80D959BA}" srcOrd="2" destOrd="0" presId="urn:microsoft.com/office/officeart/2005/8/layout/gear1#1"/>
    <dgm:cxn modelId="{9E34621A-34F8-3942-9464-0D217BC35B0B}" type="presOf" srcId="{DACAB5BA-B8B4-4D66-8B11-1D02259E020B}" destId="{8BC64EA7-2794-42B6-96C9-F39A52CB985A}" srcOrd="2" destOrd="0" presId="urn:microsoft.com/office/officeart/2005/8/layout/gear1#1"/>
    <dgm:cxn modelId="{B4018B12-8AD4-EE4A-9647-E504CFB3308E}" type="presOf" srcId="{399ACE2F-90C5-48B1-9E65-700A32562848}" destId="{9815588C-16D0-4475-B64C-847FC87C8C32}" srcOrd="3" destOrd="0" presId="urn:microsoft.com/office/officeart/2005/8/layout/gear1#1"/>
    <dgm:cxn modelId="{0ECE2A2A-7B1E-7A47-8D8B-F8B4DDF5B60B}" type="presOf" srcId="{188C389E-9423-41DE-9C5E-D4A7E95C7E62}" destId="{6DF3A3A0-5919-4E69-80DD-61760D6340A0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FC01FF95-5071-6349-8BF9-4642F5737EAA}" type="presOf" srcId="{DA82EADB-2721-42A0-95EA-F9B5521A38A6}" destId="{A09CEA93-9338-4361-A5E6-CF85B6019F5A}" srcOrd="0" destOrd="0" presId="urn:microsoft.com/office/officeart/2005/8/layout/gear1#1"/>
    <dgm:cxn modelId="{6FEDCD82-7150-854C-8E46-868D3BC0527A}" type="presOf" srcId="{23718C41-0A1F-40BF-86BE-8A5476EC271E}" destId="{398423B3-DD54-4226-99D7-017EFC1488DF}" srcOrd="0" destOrd="0" presId="urn:microsoft.com/office/officeart/2005/8/layout/gear1#1"/>
    <dgm:cxn modelId="{7133570B-C3AD-3945-9A18-9DE27A97C7C3}" type="presOf" srcId="{DACAB5BA-B8B4-4D66-8B11-1D02259E020B}" destId="{B6B6B41B-120B-4968-AB6A-FC6E7C8EF3C0}" srcOrd="1" destOrd="0" presId="urn:microsoft.com/office/officeart/2005/8/layout/gear1#1"/>
    <dgm:cxn modelId="{5E95A475-36BC-4342-8483-181020CA7405}" type="presParOf" srcId="{5ED88519-AC6C-4AA3-B76D-812B93A167E4}" destId="{87622A90-D0D8-4EA3-BC0D-D537801AF2B1}" srcOrd="0" destOrd="0" presId="urn:microsoft.com/office/officeart/2005/8/layout/gear1#1"/>
    <dgm:cxn modelId="{4B5A8D79-18FF-2A4D-8BD8-83F8EC011F71}" type="presParOf" srcId="{5ED88519-AC6C-4AA3-B76D-812B93A167E4}" destId="{B6B6B41B-120B-4968-AB6A-FC6E7C8EF3C0}" srcOrd="1" destOrd="0" presId="urn:microsoft.com/office/officeart/2005/8/layout/gear1#1"/>
    <dgm:cxn modelId="{19F026B0-3C4F-3843-8FB4-47983C83B690}" type="presParOf" srcId="{5ED88519-AC6C-4AA3-B76D-812B93A167E4}" destId="{8BC64EA7-2794-42B6-96C9-F39A52CB985A}" srcOrd="2" destOrd="0" presId="urn:microsoft.com/office/officeart/2005/8/layout/gear1#1"/>
    <dgm:cxn modelId="{C49A50F9-C609-0C4C-9E3F-F2B4CDA1BFC7}" type="presParOf" srcId="{5ED88519-AC6C-4AA3-B76D-812B93A167E4}" destId="{93300324-D62F-4E58-B882-734182BDB462}" srcOrd="3" destOrd="0" presId="urn:microsoft.com/office/officeart/2005/8/layout/gear1#1"/>
    <dgm:cxn modelId="{F9B93138-B9EE-C642-B58E-5CC690D9D39E}" type="presParOf" srcId="{5ED88519-AC6C-4AA3-B76D-812B93A167E4}" destId="{B9330EE9-43E4-4FD4-8144-E92B1DD0FCDF}" srcOrd="4" destOrd="0" presId="urn:microsoft.com/office/officeart/2005/8/layout/gear1#1"/>
    <dgm:cxn modelId="{747BA486-1CCB-6449-9F21-886F9599CCB5}" type="presParOf" srcId="{5ED88519-AC6C-4AA3-B76D-812B93A167E4}" destId="{4822A78E-EAEC-401F-941A-3A84E13E2357}" srcOrd="5" destOrd="0" presId="urn:microsoft.com/office/officeart/2005/8/layout/gear1#1"/>
    <dgm:cxn modelId="{935A3DA5-2803-9941-A4A6-85D971519062}" type="presParOf" srcId="{5ED88519-AC6C-4AA3-B76D-812B93A167E4}" destId="{59EDF28D-6C67-49D0-B5A1-DE5C3CBA2292}" srcOrd="6" destOrd="0" presId="urn:microsoft.com/office/officeart/2005/8/layout/gear1#1"/>
    <dgm:cxn modelId="{4BCE6967-037B-574E-B47E-C330D552C0C5}" type="presParOf" srcId="{5ED88519-AC6C-4AA3-B76D-812B93A167E4}" destId="{23DC08E4-3725-4448-BFFF-1CCEA2F2987E}" srcOrd="7" destOrd="0" presId="urn:microsoft.com/office/officeart/2005/8/layout/gear1#1"/>
    <dgm:cxn modelId="{F8326582-C051-E147-BC1D-616FBD9DCA39}" type="presParOf" srcId="{5ED88519-AC6C-4AA3-B76D-812B93A167E4}" destId="{7D3EFDB4-E5D1-439A-86D8-1FCF80D959BA}" srcOrd="8" destOrd="0" presId="urn:microsoft.com/office/officeart/2005/8/layout/gear1#1"/>
    <dgm:cxn modelId="{D7DF49E2-7681-2849-A200-53ACBA7A7717}" type="presParOf" srcId="{5ED88519-AC6C-4AA3-B76D-812B93A167E4}" destId="{9815588C-16D0-4475-B64C-847FC87C8C32}" srcOrd="9" destOrd="0" presId="urn:microsoft.com/office/officeart/2005/8/layout/gear1#1"/>
    <dgm:cxn modelId="{3858B343-6FB8-5143-ADCF-2DFF976A3835}" type="presParOf" srcId="{5ED88519-AC6C-4AA3-B76D-812B93A167E4}" destId="{398423B3-DD54-4226-99D7-017EFC1488DF}" srcOrd="10" destOrd="0" presId="urn:microsoft.com/office/officeart/2005/8/layout/gear1#1"/>
    <dgm:cxn modelId="{A9098683-6A48-CA42-B26E-A1ED82F6AB74}" type="presParOf" srcId="{5ED88519-AC6C-4AA3-B76D-812B93A167E4}" destId="{6DF3A3A0-5919-4E69-80DD-61760D6340A0}" srcOrd="11" destOrd="0" presId="urn:microsoft.com/office/officeart/2005/8/layout/gear1#1"/>
    <dgm:cxn modelId="{25325657-40A7-1C41-B63E-A85D6FBF34A5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2582234" y="1410659"/>
          <a:ext cx="1728787" cy="1728787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 Black" pitchFamily="34" charset="0"/>
            </a:rPr>
            <a:t>Wisdom</a:t>
          </a:r>
        </a:p>
      </dsp:txBody>
      <dsp:txXfrm>
        <a:off x="2929797" y="1815619"/>
        <a:ext cx="1033661" cy="888632"/>
      </dsp:txXfrm>
    </dsp:sp>
    <dsp:sp modelId="{93300324-D62F-4E58-B882-734182BDB462}">
      <dsp:nvSpPr>
        <dsp:cNvPr id="0" name=""/>
        <dsp:cNvSpPr/>
      </dsp:nvSpPr>
      <dsp:spPr>
        <a:xfrm>
          <a:off x="1580197" y="1005840"/>
          <a:ext cx="1257300" cy="1257300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1896726" y="1324282"/>
        <a:ext cx="624242" cy="620416"/>
      </dsp:txXfrm>
    </dsp:sp>
    <dsp:sp modelId="{59EDF28D-6C67-49D0-B5A1-DE5C3CBA2292}">
      <dsp:nvSpPr>
        <dsp:cNvPr id="0" name=""/>
        <dsp:cNvSpPr/>
      </dsp:nvSpPr>
      <dsp:spPr>
        <a:xfrm rot="20700000">
          <a:off x="2284413" y="138431"/>
          <a:ext cx="1231897" cy="123189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 Black" pitchFamily="34" charset="0"/>
            </a:rPr>
            <a:t>Servic</a:t>
          </a:r>
          <a:r>
            <a:rPr lang="en-US" sz="1200" kern="1200" dirty="0">
              <a:latin typeface="Arial Black" pitchFamily="34" charset="0"/>
            </a:rPr>
            <a:t>e</a:t>
          </a:r>
          <a:r>
            <a:rPr lang="en-US" sz="1200" kern="1200" dirty="0"/>
            <a:t> </a:t>
          </a:r>
        </a:p>
      </dsp:txBody>
      <dsp:txXfrm rot="-20700000">
        <a:off x="2554605" y="408622"/>
        <a:ext cx="691515" cy="691515"/>
      </dsp:txXfrm>
    </dsp:sp>
    <dsp:sp modelId="{398423B3-DD54-4226-99D7-017EFC1488DF}">
      <dsp:nvSpPr>
        <dsp:cNvPr id="0" name=""/>
        <dsp:cNvSpPr/>
      </dsp:nvSpPr>
      <dsp:spPr>
        <a:xfrm>
          <a:off x="2441918" y="1159893"/>
          <a:ext cx="2212848" cy="2212848"/>
        </a:xfrm>
        <a:prstGeom prst="circularArrow">
          <a:avLst>
            <a:gd name="adj1" fmla="val 4688"/>
            <a:gd name="adj2" fmla="val 299029"/>
            <a:gd name="adj3" fmla="val 2484496"/>
            <a:gd name="adj4" fmla="val 15931267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357532" y="732157"/>
          <a:ext cx="1607772" cy="16077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1999463" y="-126889"/>
          <a:ext cx="1733502" cy="17335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41ADBB-B5AD-4AF1-A921-5BF7E0E7E8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458A-35E2-48A9-8525-63D6B4D2A9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4B2B-9245-4CE3-90C5-BC30EB62A49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9B31-C8BB-4415-ACA6-C39BAA00CD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AA8B-43DD-4FFC-85E3-15796093F21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868A-A372-4BF0-A22F-186D3F81DA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6B9B-4E23-40D7-948D-86363F11FC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AD5C-F68B-49AE-8930-805CEC3450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5EC4A-424A-48C4-B689-AD2EDC42D0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4F35-BAF5-4198-9EAB-F38732E7C0B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55E9-F8B0-46B5-9327-805CE2C6826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49BE36-E90B-41A5-94E6-D67A8F25A7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poisoning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Acute poisoning by CO generally is a consequence of accidental exposure or suicide attempt. </a:t>
            </a:r>
          </a:p>
          <a:p>
            <a:pPr>
              <a:lnSpc>
                <a:spcPct val="90000"/>
              </a:lnSpc>
            </a:pPr>
            <a:r>
              <a:rPr lang="en-US" dirty="0"/>
              <a:t>nonirritating, colorless, tasteless, odorless gas</a:t>
            </a:r>
          </a:p>
          <a:p>
            <a:pPr>
              <a:lnSpc>
                <a:spcPct val="90000"/>
              </a:lnSpc>
            </a:pPr>
            <a:r>
              <a:rPr lang="en-US" dirty="0"/>
              <a:t>acute intoxication - cherry red skin, liquid blood (no post-mortal coagulation</a:t>
            </a:r>
          </a:p>
          <a:p>
            <a:pPr>
              <a:lnSpc>
                <a:spcPct val="90000"/>
              </a:lnSpc>
            </a:pPr>
            <a:r>
              <a:rPr lang="en-US" dirty="0"/>
              <a:t>it is marked generalized cherry-red color of the skin and mucous membranes, a color imparted by </a:t>
            </a:r>
            <a:r>
              <a:rPr lang="en-US" dirty="0" err="1"/>
              <a:t>carboxy</a:t>
            </a:r>
            <a:r>
              <a:rPr lang="en-US" dirty="0"/>
              <a:t> hemoglobin. </a:t>
            </a:r>
          </a:p>
          <a:p>
            <a:pPr>
              <a:lnSpc>
                <a:spcPct val="90000"/>
              </a:lnSpc>
            </a:pPr>
            <a:r>
              <a:rPr lang="en-US" dirty="0"/>
              <a:t>with longer </a:t>
            </a:r>
            <a:r>
              <a:rPr lang="en-US" dirty="0" err="1"/>
              <a:t>survival,the</a:t>
            </a:r>
            <a:r>
              <a:rPr lang="en-US" dirty="0"/>
              <a:t> brain may be slightly edematous </a:t>
            </a:r>
          </a:p>
          <a:p>
            <a:pPr>
              <a:lnSpc>
                <a:spcPct val="90000"/>
              </a:lnSpc>
            </a:pPr>
            <a:r>
              <a:rPr lang="en-US" dirty="0"/>
              <a:t>exhibit punctate hemorrhages and hypoxia induced neuronal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1240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5AF66DB-98A4-C482-38C3-CBB0D716E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Tobacco smoke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0E2A29-CDA7-609E-DD3C-0FBC6D6B0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6600"/>
                </a:solidFill>
              </a:rPr>
              <a:t>tobacco smoking is the single most common cause of preventable mortality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1" y="2590800"/>
            <a:ext cx="9300765" cy="3858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16AD0A5-B282-14C3-CE4A-3B1F7FE12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/>
              <a:t>Results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93EC9C2-B22B-48B3-1D23-417CA8780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831975"/>
            <a:ext cx="8153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Malignant tumors generally - mortality 2-4x increased in smokers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major diseases: lung Ca, chronic bronchopulmonary disease, systemic AS (namely lower extremities)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smokers have 10x higher probability of having lung Ca than nonsmokers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diseases associated with occupational exposure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79" y="1828800"/>
            <a:ext cx="8694679" cy="40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4120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F12D93D-EC39-3A45-0CF2-8652EBA69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Coal workers' pneumoconiosis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C01F51B-F5DD-E70C-9F55-5137F328D8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spectrum of findings in coal workers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- simple coal workers' pneumoconiosis (little pulmonary dysfunction) - slight fibrosis, non-progressive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- progressive massive fibrosis (lung function compromised) - fibrous nodules (up to 2 cm) - sometimes coalesce - "black lung", central necrosis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clinically - breathlessness, cough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C10FDB-4506-3AE3-2E4C-24D489053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Silicosis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7AE2CD2-7CD3-4B88-B54E-BB6DA79D9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nhalation </a:t>
            </a:r>
            <a:r>
              <a:rPr lang="en-US" altLang="en-US" dirty="0"/>
              <a:t>of crystalline silica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Most prevalent chronic occupational disease in the world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Very </a:t>
            </a:r>
            <a:r>
              <a:rPr lang="en-US" altLang="en-US" dirty="0"/>
              <a:t>heavy exposure - acute silicosis (generalized accumulation of </a:t>
            </a:r>
            <a:r>
              <a:rPr lang="en-US" altLang="en-US" dirty="0" err="1"/>
              <a:t>lipoproteinaceous</a:t>
            </a:r>
            <a:r>
              <a:rPr lang="en-US" altLang="en-US" dirty="0"/>
              <a:t> material within alveoli)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Pulmonary </a:t>
            </a:r>
            <a:r>
              <a:rPr lang="en-US" altLang="en-US" dirty="0"/>
              <a:t>hypertension, </a:t>
            </a:r>
            <a:r>
              <a:rPr lang="en-US" altLang="en-US" dirty="0" err="1"/>
              <a:t>cor</a:t>
            </a:r>
            <a:r>
              <a:rPr lang="en-US" altLang="en-US" dirty="0"/>
              <a:t> </a:t>
            </a:r>
            <a:r>
              <a:rPr lang="en-US" altLang="en-US" dirty="0" err="1"/>
              <a:t>pulmonale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no </a:t>
            </a:r>
            <a:r>
              <a:rPr lang="en-US" altLang="en-US" dirty="0"/>
              <a:t>increased risk of malignancy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56F615E-E925-8904-8A16-032011B5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Asbestosis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0125256-83AB-9AB5-2DC0-0FEF5F9BF1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991600" cy="4114800"/>
          </a:xfrm>
        </p:spPr>
        <p:txBody>
          <a:bodyPr>
            <a:normAutofit/>
          </a:bodyPr>
          <a:lstStyle/>
          <a:p>
            <a:pPr marL="114300" indent="0">
              <a:lnSpc>
                <a:spcPct val="80000"/>
              </a:lnSpc>
              <a:buNone/>
            </a:pPr>
            <a:r>
              <a:rPr lang="en-US" altLang="en-US" sz="2800" dirty="0"/>
              <a:t>1</a:t>
            </a:r>
            <a:r>
              <a:rPr lang="en-US" altLang="en-US" dirty="0"/>
              <a:t>. </a:t>
            </a:r>
            <a:r>
              <a:rPr lang="en-US" altLang="en-US" dirty="0">
                <a:solidFill>
                  <a:schemeClr val="tx1"/>
                </a:solidFill>
              </a:rPr>
              <a:t>chronic </a:t>
            </a:r>
            <a:r>
              <a:rPr lang="en-US" altLang="en-US" dirty="0" err="1">
                <a:solidFill>
                  <a:schemeClr val="tx1"/>
                </a:solidFill>
              </a:rPr>
              <a:t>fibrosing</a:t>
            </a:r>
            <a:r>
              <a:rPr lang="en-US" altLang="en-US" dirty="0">
                <a:solidFill>
                  <a:schemeClr val="tx1"/>
                </a:solidFill>
              </a:rPr>
              <a:t> interstitial pneumoconiosis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2. bronchogenic </a:t>
            </a:r>
            <a:r>
              <a:rPr lang="en-US" altLang="en-US" dirty="0" err="1">
                <a:solidFill>
                  <a:schemeClr val="tx1"/>
                </a:solidFill>
              </a:rPr>
              <a:t>ca</a:t>
            </a:r>
            <a:endParaRPr lang="en-US" altLang="en-US" dirty="0">
              <a:solidFill>
                <a:schemeClr val="tx1"/>
              </a:solidFill>
            </a:endParaRPr>
          </a:p>
          <a:p>
            <a:pPr marL="114300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3. pleural effusions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4. fibrous plaques or diffuse pleural fibrosis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5. mesothelioma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tx1"/>
                </a:solidFill>
              </a:rPr>
              <a:t>6. other non-pulmonary neoplasms </a:t>
            </a:r>
            <a:r>
              <a:rPr lang="en-US" altLang="en-US" dirty="0"/>
              <a:t>(laryngeal </a:t>
            </a:r>
            <a:r>
              <a:rPr lang="en-US" altLang="en-US" dirty="0" err="1"/>
              <a:t>ca</a:t>
            </a:r>
            <a:r>
              <a:rPr lang="en-US" altLang="en-US" dirty="0"/>
              <a:t>, colon </a:t>
            </a:r>
            <a:r>
              <a:rPr lang="en-US" altLang="en-US" dirty="0" err="1"/>
              <a:t>ca</a:t>
            </a:r>
            <a:r>
              <a:rPr lang="en-US" altLang="en-US" dirty="0"/>
              <a:t>)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altLang="en-US" dirty="0"/>
              <a:t>long term inhalation of asbestos dust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altLang="en-US" dirty="0"/>
              <a:t>dependent on dose and duration of exposure (10-20Y - 10%; &gt;40Y - &gt;50%)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7A3C642-13F1-7D40-3865-A6DD6CAF1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Berylliosis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69EABD-222E-19AC-CE16-4A9451B57B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inhalation of dusts or vapors of Be or its oxides (electronics, nuclear industry)</a:t>
            </a:r>
          </a:p>
          <a:p>
            <a:r>
              <a:rPr lang="en-US" altLang="en-US" dirty="0"/>
              <a:t>massive dose - acute pneumonitis</a:t>
            </a:r>
          </a:p>
          <a:p>
            <a:r>
              <a:rPr lang="en-US" altLang="en-US" dirty="0"/>
              <a:t>protracted exposure - pulmonary and systemic granulomatous disease closely mimicking sarcoidosis</a:t>
            </a:r>
          </a:p>
          <a:p>
            <a:r>
              <a:rPr lang="en-US" altLang="en-US" dirty="0"/>
              <a:t>progressive course with fatal outcome; in some patients remission and spontaneous disappearance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Injury by chemical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Exogenous chemicals, known as </a:t>
            </a:r>
            <a:r>
              <a:rPr lang="en-US" dirty="0" err="1"/>
              <a:t>xenobiotics</a:t>
            </a:r>
            <a:r>
              <a:rPr lang="en-US" dirty="0"/>
              <a:t>, enter the body</a:t>
            </a:r>
          </a:p>
          <a:p>
            <a:r>
              <a:rPr lang="en-US" dirty="0"/>
              <a:t>through inhalation, ingestion, and skin contact, and can either</a:t>
            </a:r>
          </a:p>
          <a:p>
            <a:r>
              <a:rPr lang="en-US" dirty="0"/>
              <a:t>be eliminated or accumulate in fat, bone, brain, and other tissues.</a:t>
            </a:r>
          </a:p>
          <a:p>
            <a:r>
              <a:rPr lang="en-US" dirty="0"/>
              <a:t>• Xenobiotics can be converted into nontoxic products or toxic compounds</a:t>
            </a:r>
          </a:p>
          <a:p>
            <a:r>
              <a:rPr lang="en-US" dirty="0"/>
              <a:t>through a two-phase reaction process that involves the cytochrome P-450 system</a:t>
            </a:r>
          </a:p>
        </p:txBody>
      </p:sp>
    </p:spTree>
    <p:extLst>
      <p:ext uri="{BB962C8B-B14F-4D97-AF65-F5344CB8AC3E}">
        <p14:creationId xmlns:p14="http://schemas.microsoft.com/office/powerpoint/2010/main" val="4222297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Xenobiotic  metabolism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8604" y="1752600"/>
            <a:ext cx="402679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26811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055528"/>
            <a:ext cx="9010226" cy="1676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FOUNDATION MODULE</a:t>
            </a:r>
            <a:r>
              <a:rPr lang="en-GB" sz="3600" dirty="0">
                <a:latin typeface="+mn-lt"/>
              </a:rPr>
              <a:t> </a:t>
            </a:r>
            <a:r>
              <a:rPr lang="en-GB" sz="3600" dirty="0" smtClean="0">
                <a:latin typeface="+mn-lt"/>
              </a:rPr>
              <a:t>_III</a:t>
            </a:r>
            <a:r>
              <a:rPr lang="en-US" sz="3600" dirty="0">
                <a:latin typeface="Century Gothic" pitchFamily="34" charset="0"/>
              </a:rPr>
              <a:t/>
            </a:r>
            <a:br>
              <a:rPr lang="en-US" sz="3600" dirty="0">
                <a:latin typeface="Century Gothic" pitchFamily="34" charset="0"/>
              </a:rPr>
            </a:b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8496300" cy="2006791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Dr. Fatima-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tuz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-Zahra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MBBS, M.Phil. (Chem), FCPS(Chem), CHPE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Pathology Department, RMU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Assistant Professor Pathology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5B47-98C6-4654-B2D7-1764D4B2E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7" t="3564" b="-32"/>
          <a:stretch/>
        </p:blipFill>
        <p:spPr>
          <a:xfrm>
            <a:off x="-152400" y="-41422"/>
            <a:ext cx="1414454" cy="147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54C55-15EB-44A1-B7C9-C79A91F67387}"/>
              </a:ext>
            </a:extLst>
          </p:cNvPr>
          <p:cNvSpPr txBox="1"/>
          <p:nvPr/>
        </p:nvSpPr>
        <p:spPr>
          <a:xfrm>
            <a:off x="688931" y="335772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LGIS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2016554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Pathophysiology of Environmental </a:t>
            </a:r>
            <a:r>
              <a:rPr lang="en-US" sz="3200" dirty="0"/>
              <a:t>D</a:t>
            </a:r>
            <a:r>
              <a:rPr lang="en-US" sz="3200" dirty="0" smtClean="0"/>
              <a:t>iseases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2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F305395-1198-E3D1-A71E-218BB8AD9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Injury by therapeutic agents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FCA230B-DA45-7B5B-58AD-BEAB7DED0D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adverse drug reactions - extremely common in practice of medicine</a:t>
            </a:r>
          </a:p>
          <a:p>
            <a:r>
              <a:rPr lang="en-US" altLang="en-US" sz="2800" dirty="0"/>
              <a:t>most frequently antibiotics, antineoplastic agents, immunosuppressive drugs</a:t>
            </a:r>
          </a:p>
          <a:p>
            <a:r>
              <a:rPr lang="en-US" altLang="en-US" sz="2800" dirty="0"/>
              <a:t>adverse reaction - </a:t>
            </a:r>
            <a:r>
              <a:rPr lang="en-US" altLang="en-US" sz="2800" u="sng" dirty="0"/>
              <a:t>predictable</a:t>
            </a:r>
            <a:r>
              <a:rPr lang="en-US" altLang="en-US" sz="2800" dirty="0"/>
              <a:t> (dose-dependent) - digitalis, streptomycin, </a:t>
            </a:r>
            <a:r>
              <a:rPr lang="en-US" altLang="en-US" sz="2800" dirty="0" err="1"/>
              <a:t>cytostatics</a:t>
            </a:r>
            <a:r>
              <a:rPr lang="en-US" altLang="en-US" sz="2800" dirty="0"/>
              <a:t>, sedatives</a:t>
            </a:r>
          </a:p>
          <a:p>
            <a:r>
              <a:rPr lang="en-US" altLang="en-US" sz="2800" dirty="0"/>
              <a:t>                         </a:t>
            </a:r>
            <a:r>
              <a:rPr lang="cs-CZ" altLang="en-US" sz="2800" dirty="0"/>
              <a:t>  </a:t>
            </a:r>
            <a:r>
              <a:rPr lang="en-US" altLang="en-US" sz="2800" dirty="0"/>
              <a:t>- </a:t>
            </a:r>
            <a:r>
              <a:rPr lang="en-US" altLang="en-US" sz="2800" u="sng" dirty="0"/>
              <a:t>unpredictable</a:t>
            </a:r>
            <a:r>
              <a:rPr lang="en-US" altLang="en-US" sz="2800" dirty="0"/>
              <a:t> - idiosyncrasy - massive necrosis of the liver after paracetamol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DRUG REACTIONS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2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7702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B480827-9902-931C-E9B6-267334477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Analgesics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33A6EA0-ABCD-530A-4112-724D48C4F7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u="sng" dirty="0"/>
              <a:t>A</a:t>
            </a:r>
            <a:r>
              <a:rPr lang="en-US" altLang="en-US" sz="2800" u="sng" dirty="0" smtClean="0"/>
              <a:t>spirin </a:t>
            </a:r>
            <a:r>
              <a:rPr lang="en-US" altLang="en-US" sz="2800" dirty="0"/>
              <a:t>(acetylsalicylic acid) </a:t>
            </a:r>
          </a:p>
          <a:p>
            <a:r>
              <a:rPr lang="en-US" altLang="en-US" sz="2800" dirty="0"/>
              <a:t>- overdose - intoxication - respiratory alkalosis, metabolic acidosis, </a:t>
            </a:r>
            <a:r>
              <a:rPr lang="en-US" altLang="en-US" sz="2800" dirty="0">
                <a:solidFill>
                  <a:srgbClr val="FF0000"/>
                </a:solidFill>
              </a:rPr>
              <a:t>Reye syndrome </a:t>
            </a:r>
            <a:r>
              <a:rPr lang="en-US" altLang="en-US" sz="2800" dirty="0"/>
              <a:t>(?)</a:t>
            </a:r>
          </a:p>
          <a:p>
            <a:r>
              <a:rPr lang="en-US" altLang="en-US" sz="2800" dirty="0"/>
              <a:t>- chronic toxicity - erosive gastritis, ulcers</a:t>
            </a:r>
          </a:p>
          <a:p>
            <a:r>
              <a:rPr lang="en-US" altLang="en-US" sz="2800" u="sng" dirty="0"/>
              <a:t>phenacetine </a:t>
            </a:r>
            <a:r>
              <a:rPr lang="en-US" altLang="en-US" sz="2800" dirty="0"/>
              <a:t>- kidney damage (necrotizing </a:t>
            </a:r>
            <a:r>
              <a:rPr lang="en-US" altLang="en-US" sz="2800" dirty="0" err="1"/>
              <a:t>papillitis</a:t>
            </a:r>
            <a:endParaRPr lang="en-US" altLang="en-US" sz="2800" dirty="0"/>
          </a:p>
          <a:p>
            <a:r>
              <a:rPr lang="en-US" altLang="en-US" sz="2800" u="sng" dirty="0"/>
              <a:t>acetaminophen </a:t>
            </a:r>
            <a:r>
              <a:rPr lang="en-US" altLang="en-US" sz="2800" dirty="0"/>
              <a:t>- very large doses - </a:t>
            </a:r>
            <a:r>
              <a:rPr lang="en-US" altLang="en-US" sz="2800" dirty="0">
                <a:solidFill>
                  <a:srgbClr val="FF0000"/>
                </a:solidFill>
              </a:rPr>
              <a:t>hepatotoxicity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48BBEC7-48C5-CCD5-40FB-839FE356E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Hypnotics (barbiturates)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422A94F-5122-6DB8-2AD7-186DFDDEA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868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70% of drug suicides, often accidents (</a:t>
            </a:r>
            <a:r>
              <a:rPr lang="en-US" altLang="en-US" sz="2800" dirty="0" err="1"/>
              <a:t>M.Monroe</a:t>
            </a:r>
            <a:r>
              <a:rPr lang="en-US" altLang="en-US" sz="2800" dirty="0"/>
              <a:t>, E. Presley)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combination with alcohol - decreased self-control -&gt; increased consummation -&gt;intoxication (depression of stem centers, respiratory arrest) - the toxic dose is highly individual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chronic abuse in combination with alcohol - impairment of liver functions - decreased degradation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CADCFF3-94E3-4C25-A5E2-81AB67B32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Exogenous estrogens and oral contraceptives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DCF83-08A7-4C81-B7F0-A189A9D6E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8153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1. </a:t>
            </a:r>
            <a:r>
              <a:rPr lang="en-US" altLang="en-US" sz="2800" u="sng" dirty="0"/>
              <a:t>HRT in </a:t>
            </a:r>
            <a:r>
              <a:rPr lang="en-US" altLang="en-US" sz="2800" u="sng" dirty="0" err="1"/>
              <a:t>postmenopause</a:t>
            </a:r>
            <a:r>
              <a:rPr lang="en-US" altLang="en-US" sz="2800" dirty="0"/>
              <a:t> - to prevent osteoporosis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2. </a:t>
            </a:r>
            <a:r>
              <a:rPr lang="en-US" altLang="en-US" sz="2800" u="sng" dirty="0"/>
              <a:t>oral contraception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ad 1. </a:t>
            </a:r>
            <a:r>
              <a:rPr lang="cs-CZ" altLang="en-US" sz="2800" dirty="0"/>
              <a:t>- </a:t>
            </a:r>
            <a:r>
              <a:rPr lang="en-US" altLang="en-US" sz="2800" dirty="0"/>
              <a:t>unopposed E therapy increases risk of endometrial ca 3-6x after 5Y and 10x after 10Y; risk is eliminated with adding progesterone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very low increase of risk of breast 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15B612E-6BEF-A49B-5E8E-602C43092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Alcohol (ethanol)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69315F9-69BB-D190-E30C-A15B20C1E8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Alcohol metabolized mainly in liver (acetaldehyde), minor part (10%) excreted in breath and urine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acute intoxication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depression of CNS (following transitory excitation), impairment of intellectual, motoric and vegetative functions - injuries, accidents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severe intoxication - respiratory arrest.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metabolism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212" y="1752600"/>
            <a:ext cx="6659576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83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210843B-F69C-3857-47C8-B7A21FD9E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cs-CZ" altLang="en-US"/>
              <a:t>C</a:t>
            </a:r>
            <a:r>
              <a:rPr lang="en-US" altLang="en-US"/>
              <a:t>hronic alcoholism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ADF3255-E294-190F-14E8-2D43D312F1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114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Damage of several systems (alcohol and acetaldehyde)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secondary complications - nutritional disorders, </a:t>
            </a:r>
            <a:r>
              <a:rPr lang="en-US" altLang="en-US" sz="2800" dirty="0" err="1"/>
              <a:t>hypovitaminosis</a:t>
            </a:r>
            <a:r>
              <a:rPr lang="en-US" altLang="en-US" sz="2800" dirty="0"/>
              <a:t> B-complex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toxic injury - </a:t>
            </a:r>
            <a:r>
              <a:rPr lang="en-US" altLang="en-US" sz="2800" u="sng" dirty="0"/>
              <a:t>liver</a:t>
            </a:r>
            <a:r>
              <a:rPr lang="en-US" altLang="en-US" sz="2800" dirty="0"/>
              <a:t> (steatosis - </a:t>
            </a:r>
            <a:r>
              <a:rPr lang="en-US" altLang="en-US" sz="2800" dirty="0" err="1"/>
              <a:t>steatohepatitis</a:t>
            </a:r>
            <a:r>
              <a:rPr lang="en-US" altLang="en-US" sz="2800" dirty="0"/>
              <a:t> - </a:t>
            </a:r>
            <a:r>
              <a:rPr lang="en-US" altLang="en-US" sz="2800" dirty="0" err="1"/>
              <a:t>micronodular</a:t>
            </a:r>
            <a:r>
              <a:rPr lang="en-US" altLang="en-US" sz="2800" dirty="0"/>
              <a:t> cirrhosis)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heart</a:t>
            </a:r>
            <a:r>
              <a:rPr lang="en-US" altLang="en-US" sz="2800" dirty="0"/>
              <a:t> - dilated alcoholic cardiomyopathy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CNS</a:t>
            </a:r>
            <a:r>
              <a:rPr lang="en-US" altLang="en-US" sz="2800" dirty="0"/>
              <a:t> - Wernicke-Korsakov syndrome (</a:t>
            </a:r>
            <a:r>
              <a:rPr lang="en-US" altLang="en-US" sz="2800" dirty="0" err="1"/>
              <a:t>hypovitaminosis</a:t>
            </a:r>
            <a:r>
              <a:rPr lang="en-US" altLang="en-US" sz="2800" dirty="0"/>
              <a:t> B) - psychosis, memory defects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PNS</a:t>
            </a:r>
            <a:r>
              <a:rPr lang="en-US" altLang="en-US" sz="2800" dirty="0"/>
              <a:t> - peripheral neuropathy</a:t>
            </a:r>
          </a:p>
          <a:p>
            <a:pPr>
              <a:lnSpc>
                <a:spcPct val="80000"/>
              </a:lnSpc>
            </a:pPr>
            <a:r>
              <a:rPr lang="en-US" altLang="en-US" sz="2800" dirty="0" err="1" smtClean="0"/>
              <a:t>acute+chronic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pancreatitis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OF ABUSE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8800"/>
            <a:ext cx="7886700" cy="39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88771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COCAINE EFFECT ON NEUROTRANSMISSION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069" y="1752600"/>
            <a:ext cx="446986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>
                <a:latin typeface="Arial MT"/>
                <a:cs typeface="Arial MT"/>
              </a:rPr>
              <a:t>Horizontal 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1656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Motto of RMU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14450" y="2286000"/>
          <a:ext cx="5486400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7" cstate="print"/>
          <a:srcRect l="4787" t="7561" r="11351" b="8025"/>
          <a:stretch>
            <a:fillRect/>
          </a:stretch>
        </p:blipFill>
        <p:spPr bwMode="auto">
          <a:xfrm>
            <a:off x="7258050" y="857252"/>
            <a:ext cx="742950" cy="74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3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9E5F894-5405-82DC-F88B-375CACDCF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Injury by physical agents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88B4BF4-496B-085C-3C87-9164C4C64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Mechanical trauma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car accidents - </a:t>
            </a:r>
            <a:r>
              <a:rPr lang="en-US" altLang="en-US" sz="2800" dirty="0" err="1"/>
              <a:t>polytrauma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abrasion </a:t>
            </a:r>
            <a:r>
              <a:rPr lang="en-US" altLang="en-US" sz="2800" dirty="0"/>
              <a:t>- scraping or rubbing - removal of superficial layer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contusion </a:t>
            </a:r>
            <a:r>
              <a:rPr lang="en-US" altLang="en-US" sz="2800" dirty="0"/>
              <a:t>- blunt injury, extravasations of blood into tissues - hematoma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laceration</a:t>
            </a:r>
            <a:r>
              <a:rPr lang="en-US" altLang="en-US" sz="2800" dirty="0"/>
              <a:t> - disruptive stretching of tissue - jagged, irregular edges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incised wound</a:t>
            </a:r>
            <a:r>
              <a:rPr lang="en-US" altLang="en-US" sz="2800" dirty="0"/>
              <a:t> - by sharp instrument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puncture wound</a:t>
            </a:r>
            <a:r>
              <a:rPr lang="en-US" altLang="en-US" sz="2800" dirty="0"/>
              <a:t> - long narrow instrument - penetrating (in) or perforating (</a:t>
            </a:r>
            <a:r>
              <a:rPr lang="en-US" altLang="en-US" sz="2800" dirty="0" err="1"/>
              <a:t>in+out</a:t>
            </a:r>
            <a:r>
              <a:rPr lang="en-US" alt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rupture</a:t>
            </a:r>
            <a:r>
              <a:rPr lang="en-US" altLang="en-US" sz="2800" dirty="0"/>
              <a:t> - hollow organs, large vessels</a:t>
            </a:r>
          </a:p>
          <a:p>
            <a:pPr>
              <a:lnSpc>
                <a:spcPct val="80000"/>
              </a:lnSpc>
            </a:pPr>
            <a:r>
              <a:rPr lang="en-US" altLang="en-US" sz="2800" u="sng" dirty="0"/>
              <a:t>fracture</a:t>
            </a:r>
            <a:r>
              <a:rPr lang="en-US" altLang="en-US" sz="2800" dirty="0"/>
              <a:t> - bones - surgery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FCC2255-2665-2654-B076-09493531A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Thermal injury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61D36F9-C9BC-5AD7-F75B-3645CAA9D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Burns </a:t>
            </a:r>
            <a:r>
              <a:rPr lang="en-US" altLang="en-US" dirty="0"/>
              <a:t>- frequent, prevention (children!)</a:t>
            </a:r>
          </a:p>
          <a:p>
            <a:r>
              <a:rPr lang="en-US" altLang="en-US" dirty="0"/>
              <a:t>Clinical importance depends on:</a:t>
            </a:r>
          </a:p>
          <a:p>
            <a:r>
              <a:rPr lang="en-US" altLang="en-US" dirty="0"/>
              <a:t>depth of the burn</a:t>
            </a:r>
          </a:p>
          <a:p>
            <a:r>
              <a:rPr lang="en-US" altLang="en-US" dirty="0"/>
              <a:t>percentage of the body surface involved</a:t>
            </a:r>
          </a:p>
          <a:p>
            <a:r>
              <a:rPr lang="en-US" altLang="en-US" dirty="0"/>
              <a:t>presence of internal injuries (inhalation of hot and toxic fumes)</a:t>
            </a:r>
          </a:p>
          <a:p>
            <a:r>
              <a:rPr lang="en-US" altLang="en-US" dirty="0"/>
              <a:t>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B55CABC1-6DD9-9D4A-86F6-9837DA692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772400" cy="5638800"/>
          </a:xfrm>
        </p:spPr>
        <p:txBody>
          <a:bodyPr>
            <a:normAutofit fontScale="92500"/>
          </a:bodyPr>
          <a:lstStyle/>
          <a:p>
            <a:r>
              <a:rPr lang="en-US" altLang="en-US" sz="2800" u="sng" dirty="0"/>
              <a:t>full thickness burn </a:t>
            </a:r>
            <a:r>
              <a:rPr lang="en-US" altLang="en-US" sz="2800" dirty="0"/>
              <a:t>- epidermis, dermis, loss of dermal appendages - skin grafts, pigskin</a:t>
            </a:r>
          </a:p>
          <a:p>
            <a:r>
              <a:rPr lang="en-US" altLang="en-US" sz="2800" u="sng" dirty="0"/>
              <a:t>partial thickness burn</a:t>
            </a:r>
            <a:r>
              <a:rPr lang="en-US" altLang="en-US" sz="2800" dirty="0"/>
              <a:t> - deep parts of dermal appendages are spared - source of </a:t>
            </a:r>
            <a:r>
              <a:rPr lang="en-US" altLang="en-US" sz="2800" dirty="0" err="1"/>
              <a:t>reepitelization</a:t>
            </a:r>
            <a:endParaRPr lang="en-US" altLang="en-US" sz="2800" dirty="0"/>
          </a:p>
          <a:p>
            <a:r>
              <a:rPr lang="en-US" altLang="en-US" sz="2800" dirty="0"/>
              <a:t>% of body </a:t>
            </a:r>
            <a:r>
              <a:rPr lang="en-US" altLang="en-US" sz="2800" dirty="0" smtClean="0"/>
              <a:t>surface in </a:t>
            </a:r>
            <a:r>
              <a:rPr lang="en-US" altLang="en-US" sz="2800" dirty="0"/>
              <a:t>the past - 50% - lethal</a:t>
            </a:r>
          </a:p>
          <a:p>
            <a:r>
              <a:rPr lang="en-US" altLang="en-US" sz="2800" dirty="0"/>
              <a:t>today - 80% can survive</a:t>
            </a:r>
          </a:p>
          <a:p>
            <a:r>
              <a:rPr lang="en-US" altLang="en-US" sz="2800" u="sng" dirty="0"/>
              <a:t>complications</a:t>
            </a:r>
            <a:r>
              <a:rPr lang="en-US" altLang="en-US" sz="2800" dirty="0"/>
              <a:t> - infection, loss of proteins and fluid (hypovolemic shock) - in patients with &gt;20% of surface, "stress" peptic ulcers, squamous cell ca in the area of scar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F1145B3-922F-CCDE-6349-6926A70BB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Hyperthermia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9600D05-0D16-9DEA-F6EF-89B6F7C216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u="sng" dirty="0"/>
              <a:t>heat cramps</a:t>
            </a:r>
            <a:r>
              <a:rPr lang="en-US" altLang="en-US" sz="2800" dirty="0"/>
              <a:t> - due to loss of electrolytes (sweating)</a:t>
            </a:r>
          </a:p>
          <a:p>
            <a:r>
              <a:rPr lang="en-US" altLang="en-US" sz="2800" u="sng" dirty="0"/>
              <a:t>heat exhaustion</a:t>
            </a:r>
            <a:r>
              <a:rPr lang="en-US" altLang="en-US" sz="2800" dirty="0"/>
              <a:t> - sudden onset, collapse, hypovolemia</a:t>
            </a:r>
          </a:p>
          <a:p>
            <a:r>
              <a:rPr lang="en-US" altLang="en-US" sz="2800" u="sng" dirty="0"/>
              <a:t>heat stroke</a:t>
            </a:r>
            <a:r>
              <a:rPr lang="en-US" altLang="en-US" sz="2800" dirty="0"/>
              <a:t> - high temperature + high humidity - rise of core body temperature; in severe cases 50% mortality - peripheral vasodilatation, shock, necrosis of muscles, DIC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8F81444-4402-8355-69BA-2D6344E99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Hypothermia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A5D969C-070C-607C-1268-8E442989F8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local reactions </a:t>
            </a:r>
          </a:p>
          <a:p>
            <a:r>
              <a:rPr lang="en-US" altLang="en-US" u="sng"/>
              <a:t>freezing of cells</a:t>
            </a:r>
            <a:r>
              <a:rPr lang="en-US" altLang="en-US"/>
              <a:t> - crystallinization of water within cells, high salt concentrations</a:t>
            </a:r>
          </a:p>
          <a:p>
            <a:r>
              <a:rPr lang="en-US" altLang="en-US" u="sng"/>
              <a:t>circulatory changes</a:t>
            </a:r>
            <a:r>
              <a:rPr lang="en-US" altLang="en-US"/>
              <a:t> - vasoconstriction, increased permeability, edema, hyperviscosity of blood - ischemia (e.g. gangrene of toes)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134D-1E3B-402C-A3DE-546C0731876F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E69F25C-360F-B546-78C3-E3544EB08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 of radiation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04AE0C3-F011-F38F-BC3C-82C35F42D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rgbClr val="FF6600"/>
                </a:solidFill>
              </a:rPr>
              <a:t>skin </a:t>
            </a:r>
            <a:r>
              <a:rPr lang="en-US" altLang="en-US" sz="2600" dirty="0"/>
              <a:t>- erythema (</a:t>
            </a:r>
            <a:r>
              <a:rPr lang="en-US" altLang="en-US" sz="2600" dirty="0" err="1"/>
              <a:t>radiodermatitis</a:t>
            </a:r>
            <a:r>
              <a:rPr lang="en-US" altLang="en-US" sz="2600" dirty="0"/>
              <a:t>) - hyperpigmentation, depigmentation, </a:t>
            </a:r>
            <a:r>
              <a:rPr lang="en-US" altLang="en-US" sz="2600" dirty="0" err="1"/>
              <a:t>teleangiectasia</a:t>
            </a:r>
            <a:r>
              <a:rPr lang="en-US" altLang="en-US" sz="2600" dirty="0"/>
              <a:t>, atrophy, loss of hair, ulceration, secondary squamous cell ca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rgbClr val="FF6600"/>
                </a:solidFill>
              </a:rPr>
              <a:t>hematopoietic </a:t>
            </a:r>
            <a:r>
              <a:rPr lang="en-US" altLang="en-US" sz="2600" dirty="0" err="1">
                <a:solidFill>
                  <a:srgbClr val="FF6600"/>
                </a:solidFill>
              </a:rPr>
              <a:t>system+LN</a:t>
            </a:r>
            <a:r>
              <a:rPr lang="en-US" altLang="en-US" sz="2600" dirty="0">
                <a:solidFill>
                  <a:srgbClr val="FF6600"/>
                </a:solidFill>
              </a:rPr>
              <a:t> </a:t>
            </a:r>
            <a:r>
              <a:rPr lang="en-US" altLang="en-US" sz="2600" dirty="0"/>
              <a:t>- </a:t>
            </a:r>
            <a:r>
              <a:rPr lang="en-US" altLang="en-US" sz="2600" dirty="0" err="1"/>
              <a:t>lymphopenia</a:t>
            </a:r>
            <a:r>
              <a:rPr lang="en-US" altLang="en-US" sz="2600" dirty="0"/>
              <a:t>, decrease of size of LN and spleen, neutropenia, thrombocytopenia, anemia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rgbClr val="FF6600"/>
                </a:solidFill>
              </a:rPr>
              <a:t>genitals </a:t>
            </a:r>
            <a:r>
              <a:rPr lang="en-US" altLang="en-US" sz="2600" dirty="0"/>
              <a:t>- extinction of germ cells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solidFill>
                  <a:srgbClr val="FF6600"/>
                </a:solidFill>
              </a:rPr>
              <a:t>lungs </a:t>
            </a:r>
            <a:r>
              <a:rPr lang="en-US" altLang="en-US" sz="2600" dirty="0"/>
              <a:t>- edema, DAD, </a:t>
            </a:r>
            <a:r>
              <a:rPr lang="en-US" altLang="en-US" sz="2600" dirty="0" err="1"/>
              <a:t>fibrosisacute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leukaemia</a:t>
            </a:r>
            <a:r>
              <a:rPr lang="en-US" altLang="en-US" sz="2600" dirty="0"/>
              <a:t> - in 5-20Y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other tumors - thyroid ca, breast ca, ML, lung ca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genetic defects - descendants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diseases fall into</a:t>
            </a:r>
          </a:p>
          <a:p>
            <a:r>
              <a:rPr lang="en-US" dirty="0"/>
              <a:t>Air pollution</a:t>
            </a:r>
          </a:p>
          <a:p>
            <a:r>
              <a:rPr lang="en-US" dirty="0"/>
              <a:t>Occupational health risks</a:t>
            </a:r>
          </a:p>
          <a:p>
            <a:r>
              <a:rPr lang="en-US" dirty="0"/>
              <a:t>Effect of alcohol</a:t>
            </a:r>
          </a:p>
          <a:p>
            <a:r>
              <a:rPr lang="en-US" dirty="0"/>
              <a:t>Injury by therapeutic drugs and drugs of abuse</a:t>
            </a:r>
          </a:p>
          <a:p>
            <a:r>
              <a:rPr lang="en-US" dirty="0"/>
              <a:t>Injury by physical agents</a:t>
            </a:r>
          </a:p>
        </p:txBody>
      </p:sp>
    </p:spTree>
    <p:extLst>
      <p:ext uri="{BB962C8B-B14F-4D97-AF65-F5344CB8AC3E}">
        <p14:creationId xmlns:p14="http://schemas.microsoft.com/office/powerpoint/2010/main" val="2497996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26-year-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woman with a 6-month history of depression accompanied by active suicidal ideation ingests 35 g of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acetaminophen. She quickly experiences nausea and vomiting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Which of the following laboratory findings is likely to indicate the most severe organ damage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A) Hypokalemia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B) Elevated serum CK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C)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Ketonuria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Elevated serum ALT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E) Hyperamylasemia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46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28" y="1752600"/>
            <a:ext cx="6973273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781" y="43434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B1B1B"/>
                </a:solidFill>
              </a:rPr>
              <a:t>P</a:t>
            </a:r>
            <a:r>
              <a:rPr lang="en-US" sz="2000" dirty="0" smtClean="0">
                <a:solidFill>
                  <a:srgbClr val="1B1B1B"/>
                </a:solidFill>
              </a:rPr>
              <a:t>revention </a:t>
            </a:r>
            <a:r>
              <a:rPr lang="en-US" sz="2000" dirty="0">
                <a:solidFill>
                  <a:srgbClr val="1B1B1B"/>
                </a:solidFill>
              </a:rPr>
              <a:t>strategies that target social risk factors can improve outcomes and, when deployed in childhood and adolescence, can decrease the risk for these disorders. </a:t>
            </a:r>
            <a:endParaRPr lang="en-US" sz="2000" dirty="0" smtClean="0">
              <a:solidFill>
                <a:srgbClr val="1B1B1B"/>
              </a:solidFill>
            </a:endParaRPr>
          </a:p>
          <a:p>
            <a:r>
              <a:rPr lang="en-US" sz="2000" dirty="0" smtClean="0">
                <a:solidFill>
                  <a:srgbClr val="1B1B1B"/>
                </a:solidFill>
              </a:rPr>
              <a:t>SUDs </a:t>
            </a:r>
            <a:r>
              <a:rPr lang="en-US" sz="2000" dirty="0">
                <a:solidFill>
                  <a:srgbClr val="1B1B1B"/>
                </a:solidFill>
              </a:rPr>
              <a:t>are treatable, and evidence of clinically significant benefit exists for medications (in opioid, nicotine and alcohol use disorders), behavioral therapies (in all SUDs), and </a:t>
            </a:r>
            <a:r>
              <a:rPr lang="en-US" sz="2000" dirty="0" err="1">
                <a:solidFill>
                  <a:srgbClr val="1B1B1B"/>
                </a:solidFill>
              </a:rPr>
              <a:t>neuromodulation</a:t>
            </a:r>
            <a:r>
              <a:rPr lang="en-US" sz="2000" dirty="0">
                <a:solidFill>
                  <a:srgbClr val="1B1B1B"/>
                </a:solidFill>
              </a:rPr>
              <a:t> (in nicotine use disorder).</a:t>
            </a:r>
            <a:r>
              <a:rPr lang="en-US" dirty="0">
                <a:solidFill>
                  <a:srgbClr val="1B1B1B"/>
                </a:solidFill>
                <a:latin typeface="Cambria" panose="02040503050406030204" pitchFamily="18" charset="0"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>
                <a:latin typeface="Arial MT"/>
                <a:cs typeface="Arial MT"/>
              </a:rPr>
              <a:t>Longitudinal 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05407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Ethics in the Management of Patients with Alcoholism or Drug </a:t>
            </a:r>
            <a:r>
              <a:rPr lang="en-US" dirty="0" smtClean="0"/>
              <a:t>Abuse</a:t>
            </a:r>
          </a:p>
          <a:p>
            <a:r>
              <a:rPr lang="en-US" b="1" dirty="0"/>
              <a:t>Autonomy</a:t>
            </a:r>
            <a:r>
              <a:rPr lang="en-US" dirty="0"/>
              <a:t> – Respect patient decisions and obtain informed consent.</a:t>
            </a:r>
          </a:p>
          <a:p>
            <a:r>
              <a:rPr lang="en-US" b="1" dirty="0"/>
              <a:t>Beneficence</a:t>
            </a:r>
            <a:r>
              <a:rPr lang="en-US" dirty="0"/>
              <a:t> – Prioritize well-being through evidence-based treatment.</a:t>
            </a:r>
          </a:p>
          <a:p>
            <a:r>
              <a:rPr lang="en-US" b="1" dirty="0"/>
              <a:t>Non-Maleficence</a:t>
            </a:r>
            <a:r>
              <a:rPr lang="en-US" dirty="0"/>
              <a:t> – Prevent harm, ensure safe detox, and avoid stigmatization.</a:t>
            </a:r>
          </a:p>
          <a:p>
            <a:r>
              <a:rPr lang="en-US" b="1" dirty="0"/>
              <a:t>Justice</a:t>
            </a:r>
            <a:r>
              <a:rPr lang="en-US" dirty="0"/>
              <a:t> – Ensure fair access to treatment and address healthcare disparities.</a:t>
            </a:r>
          </a:p>
          <a:p>
            <a:r>
              <a:rPr lang="en-US" b="1" dirty="0"/>
              <a:t>Confidentiality</a:t>
            </a:r>
            <a:r>
              <a:rPr lang="en-US" dirty="0"/>
              <a:t> – Protect patient privacy while addressing safety concerns.</a:t>
            </a:r>
          </a:p>
          <a:p>
            <a:r>
              <a:rPr lang="en-US" b="1" dirty="0"/>
              <a:t>Compassionate Care</a:t>
            </a:r>
            <a:r>
              <a:rPr lang="en-US" dirty="0"/>
              <a:t> – Provide non-judgmental support using motivational techniques.</a:t>
            </a:r>
          </a:p>
          <a:p>
            <a:r>
              <a:rPr lang="en-US" b="1" dirty="0"/>
              <a:t>Duty to Warn &amp; Ethical Research</a:t>
            </a:r>
            <a:r>
              <a:rPr lang="en-US" dirty="0"/>
              <a:t> – Take legal steps when necessary and uphold ethical treatment practices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>
                <a:latin typeface="Arial MT"/>
                <a:cs typeface="Arial MT"/>
              </a:rPr>
              <a:t>Longitudinal 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882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Vision of RMU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US" dirty="0"/>
              <a:t>To impart evidence based research oriented medical education</a:t>
            </a:r>
          </a:p>
          <a:p>
            <a:pPr lvl="0">
              <a:lnSpc>
                <a:spcPct val="200000"/>
              </a:lnSpc>
            </a:pPr>
            <a:r>
              <a:rPr lang="en-US" dirty="0"/>
              <a:t>To provide best possible patient care</a:t>
            </a:r>
          </a:p>
          <a:p>
            <a:pPr lvl="0">
              <a:lnSpc>
                <a:spcPct val="200000"/>
              </a:lnSpc>
            </a:pPr>
            <a:r>
              <a:rPr lang="en-US" dirty="0"/>
              <a:t>To inculcate the values of mutual respect and ethical practice of medicine</a:t>
            </a:r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7258050" y="857252"/>
            <a:ext cx="742950" cy="74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50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Prof Umar’s LGIS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171700"/>
            <a:ext cx="5086350" cy="38290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7258050" y="857252"/>
            <a:ext cx="742950" cy="74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25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B564-8CE2-5C4A-8EE1-389A050E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 Learning Objectives :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DB4B2-28D1-A84C-A633-5DAFCF97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environmental </a:t>
            </a:r>
            <a:r>
              <a:rPr lang="en-GB" dirty="0"/>
              <a:t>effect on global burden of disease.</a:t>
            </a:r>
          </a:p>
          <a:p>
            <a:r>
              <a:rPr lang="en-GB" dirty="0"/>
              <a:t>Explain health effects of climate changes C2.</a:t>
            </a:r>
          </a:p>
          <a:p>
            <a:endParaRPr lang="en-GB" dirty="0"/>
          </a:p>
          <a:p>
            <a:r>
              <a:rPr lang="en-GB" dirty="0"/>
              <a:t>Describe toxicity of physical and chemical agents C2.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381000" y="10357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latin typeface="Arial MT"/>
                <a:cs typeface="Arial MT"/>
              </a:rPr>
              <a:t>Vertical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6330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1B93B5-9DC3-26BF-C0EA-47DFB2A8B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Pathophysiology of </a:t>
            </a:r>
            <a:r>
              <a:rPr lang="en-US" altLang="en-US" dirty="0"/>
              <a:t>Environmental</a:t>
            </a:r>
            <a:r>
              <a:rPr lang="en-GB" altLang="en-US" dirty="0"/>
              <a:t> Diseases</a:t>
            </a:r>
            <a:endParaRPr lang="en-US" alt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F1B5B05-9023-E27E-5963-E7FF8D0D1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Environmental pollution</a:t>
            </a:r>
          </a:p>
          <a:p>
            <a:r>
              <a:rPr lang="en-US" altLang="en-US" dirty="0"/>
              <a:t>Injury by chemical agents</a:t>
            </a:r>
          </a:p>
          <a:p>
            <a:r>
              <a:rPr lang="en-US" altLang="en-US" dirty="0"/>
              <a:t>Injury by physical agents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5CF64-B496-EA4D-9814-2618370AD1E1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diseases are conditions caused by exposure to chemical or physical agents in the ambient, workplace, and personal environments.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10559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door air pollutants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87" y="1218807"/>
            <a:ext cx="8662813" cy="5334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D062C-E426-41A3-85C1-68FBDC0EB6E1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Core subject</a:t>
            </a:r>
            <a:endParaRPr lang="en-US"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46568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459</TotalTime>
  <Words>1550</Words>
  <Application>Microsoft Office PowerPoint</Application>
  <PresentationFormat>On-screen Show (4:3)</PresentationFormat>
  <Paragraphs>209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Arial MT</vt:lpstr>
      <vt:lpstr>Arial Narrow</vt:lpstr>
      <vt:lpstr>Book Antiqua</vt:lpstr>
      <vt:lpstr>Cambria</vt:lpstr>
      <vt:lpstr>Century Gothic</vt:lpstr>
      <vt:lpstr>Times New Roman</vt:lpstr>
      <vt:lpstr>Apothecary</vt:lpstr>
      <vt:lpstr>PowerPoint Presentation</vt:lpstr>
      <vt:lpstr>FOUNDATION MODULE _III </vt:lpstr>
      <vt:lpstr>Motto of RMU</vt:lpstr>
      <vt:lpstr>  Vision of RMU The Dream/ Tomorrow</vt:lpstr>
      <vt:lpstr>Prof Umar’s LGIS model</vt:lpstr>
      <vt:lpstr>       Learning Objectives : </vt:lpstr>
      <vt:lpstr>Pathophysiology of Environmental Diseases</vt:lpstr>
      <vt:lpstr>Environmental diseases</vt:lpstr>
      <vt:lpstr>Out door air pollutants</vt:lpstr>
      <vt:lpstr>Co poisoning</vt:lpstr>
      <vt:lpstr>Tobacco smoke</vt:lpstr>
      <vt:lpstr>Results</vt:lpstr>
      <vt:lpstr>Human diseases associated with occupational exposure</vt:lpstr>
      <vt:lpstr>Coal workers' pneumoconiosis</vt:lpstr>
      <vt:lpstr>Silicosis</vt:lpstr>
      <vt:lpstr>Asbestosis</vt:lpstr>
      <vt:lpstr>Berylliosis</vt:lpstr>
      <vt:lpstr>Injury by chemical agents</vt:lpstr>
      <vt:lpstr>            Xenobiotic  metabolism</vt:lpstr>
      <vt:lpstr>Injury by therapeutic agents</vt:lpstr>
      <vt:lpstr>COMMON DRUG REACTIONS</vt:lpstr>
      <vt:lpstr>Analgesics</vt:lpstr>
      <vt:lpstr>Hypnotics (barbiturates)</vt:lpstr>
      <vt:lpstr>Exogenous estrogens and oral contraceptives</vt:lpstr>
      <vt:lpstr>Alcohol (ethanol)</vt:lpstr>
      <vt:lpstr>Alcohol metabolism</vt:lpstr>
      <vt:lpstr>Chronic alcoholism</vt:lpstr>
      <vt:lpstr>DRUGS OF ABUSE</vt:lpstr>
      <vt:lpstr>COCAINE EFFECT ON NEUROTRANSMISSION</vt:lpstr>
      <vt:lpstr>Injury by physical agents</vt:lpstr>
      <vt:lpstr>Thermal injury</vt:lpstr>
      <vt:lpstr>PowerPoint Presentation</vt:lpstr>
      <vt:lpstr>Hyperthermia</vt:lpstr>
      <vt:lpstr>Hypothermia</vt:lpstr>
      <vt:lpstr>Effect of radiation</vt:lpstr>
      <vt:lpstr>SUMMARY</vt:lpstr>
      <vt:lpstr>mcq</vt:lpstr>
      <vt:lpstr>research</vt:lpstr>
      <vt:lpstr>bioethics</vt:lpstr>
    </vt:vector>
  </TitlesOfParts>
  <Company>Fakultní nemocnice, Hradec Králové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pathology</dc:title>
  <dc:creator>Aleš Ryška</dc:creator>
  <cp:lastModifiedBy>Moorche</cp:lastModifiedBy>
  <cp:revision>66</cp:revision>
  <dcterms:created xsi:type="dcterms:W3CDTF">2001-11-10T19:31:26Z</dcterms:created>
  <dcterms:modified xsi:type="dcterms:W3CDTF">2025-02-17T12:19:18Z</dcterms:modified>
</cp:coreProperties>
</file>