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83" r:id="rId2"/>
    <p:sldId id="284" r:id="rId3"/>
    <p:sldId id="285" r:id="rId4"/>
    <p:sldId id="286" r:id="rId5"/>
    <p:sldId id="27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80" r:id="rId20"/>
    <p:sldId id="270" r:id="rId21"/>
    <p:sldId id="271" r:id="rId22"/>
    <p:sldId id="272" r:id="rId23"/>
    <p:sldId id="281" r:id="rId24"/>
    <p:sldId id="273" r:id="rId25"/>
    <p:sldId id="274" r:id="rId26"/>
    <p:sldId id="276" r:id="rId27"/>
    <p:sldId id="277" r:id="rId28"/>
    <p:sldId id="278" r:id="rId29"/>
    <p:sldId id="282"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836C73A0-5AC1-4847-95C6-E2F39708A884}" type="presOf" srcId="{23718C41-0A1F-40BF-86BE-8A5476EC271E}" destId="{398423B3-DD54-4226-99D7-017EFC1488DF}" srcOrd="0" destOrd="0" presId="urn:microsoft.com/office/officeart/2005/8/layout/gear1#1"/>
    <dgm:cxn modelId="{BDA3135A-F326-4EE8-B4B5-C08D384E4061}"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7C4913C1-9DC8-4658-A4FC-A894F8F82CF0}" srcId="{F9CEBA05-2F10-437E-89B2-54F4D9FAF478}" destId="{399ACE2F-90C5-48B1-9E65-700A32562848}" srcOrd="2" destOrd="0" parTransId="{1911F9CB-1EEA-4FFD-A302-90DCBC7D11BE}" sibTransId="{DA82EADB-2721-42A0-95EA-F9B5521A38A6}"/>
    <dgm:cxn modelId="{E841E301-E58D-49F7-83ED-3B9F3A620276}" type="presOf" srcId="{663C1E13-76F9-4B70-A2F2-CA23180743CE}" destId="{93300324-D62F-4E58-B882-734182BDB462}" srcOrd="0" destOrd="0" presId="urn:microsoft.com/office/officeart/2005/8/layout/gear1#1"/>
    <dgm:cxn modelId="{5E0F9C1F-3BEA-4354-ABE7-BDC5A97AA7C4}" type="presOf" srcId="{399ACE2F-90C5-48B1-9E65-700A32562848}" destId="{9815588C-16D0-4475-B64C-847FC87C8C32}" srcOrd="3" destOrd="0" presId="urn:microsoft.com/office/officeart/2005/8/layout/gear1#1"/>
    <dgm:cxn modelId="{C4346272-CE6B-4F51-B08B-91DCC4491422}" type="presOf" srcId="{DA82EADB-2721-42A0-95EA-F9B5521A38A6}" destId="{A09CEA93-9338-4361-A5E6-CF85B6019F5A}" srcOrd="0" destOrd="0" presId="urn:microsoft.com/office/officeart/2005/8/layout/gear1#1"/>
    <dgm:cxn modelId="{3D840AD7-5B32-49BF-9977-90B362436236}" type="presOf" srcId="{DACAB5BA-B8B4-4D66-8B11-1D02259E020B}" destId="{B6B6B41B-120B-4968-AB6A-FC6E7C8EF3C0}" srcOrd="1" destOrd="0" presId="urn:microsoft.com/office/officeart/2005/8/layout/gear1#1"/>
    <dgm:cxn modelId="{05E99C55-C33B-4B82-BBBA-3E86E6B4F3C4}" type="presOf" srcId="{399ACE2F-90C5-48B1-9E65-700A32562848}" destId="{59EDF28D-6C67-49D0-B5A1-DE5C3CBA2292}" srcOrd="0" destOrd="0" presId="urn:microsoft.com/office/officeart/2005/8/layout/gear1#1"/>
    <dgm:cxn modelId="{2451215D-B338-4661-A529-FC0EFEE7B60E}" type="presOf" srcId="{663C1E13-76F9-4B70-A2F2-CA23180743CE}" destId="{B9330EE9-43E4-4FD4-8144-E92B1DD0FCDF}" srcOrd="1" destOrd="0" presId="urn:microsoft.com/office/officeart/2005/8/layout/gear1#1"/>
    <dgm:cxn modelId="{E3161E59-53EE-4747-87B9-A9E0B3EECC48}" type="presOf" srcId="{399ACE2F-90C5-48B1-9E65-700A32562848}" destId="{7D3EFDB4-E5D1-439A-86D8-1FCF80D959BA}" srcOrd="2" destOrd="0" presId="urn:microsoft.com/office/officeart/2005/8/layout/gear1#1"/>
    <dgm:cxn modelId="{417F0282-F530-4239-9DD6-543514A370D3}" type="presOf" srcId="{DACAB5BA-B8B4-4D66-8B11-1D02259E020B}" destId="{8BC64EA7-2794-42B6-96C9-F39A52CB985A}" srcOrd="2" destOrd="0" presId="urn:microsoft.com/office/officeart/2005/8/layout/gear1#1"/>
    <dgm:cxn modelId="{7754D14A-10B2-4A32-AAC0-DA0A39205636}"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369BC79B-26D4-4005-BD8D-B567C177D08B}" type="presOf" srcId="{DACAB5BA-B8B4-4D66-8B11-1D02259E020B}" destId="{87622A90-D0D8-4EA3-BC0D-D537801AF2B1}" srcOrd="0" destOrd="0" presId="urn:microsoft.com/office/officeart/2005/8/layout/gear1#1"/>
    <dgm:cxn modelId="{5DB2FC8A-54DC-49F8-AD2C-EA41E831DBBA}" type="presOf" srcId="{663C1E13-76F9-4B70-A2F2-CA23180743CE}" destId="{4822A78E-EAEC-401F-941A-3A84E13E2357}" srcOrd="2" destOrd="0" presId="urn:microsoft.com/office/officeart/2005/8/layout/gear1#1"/>
    <dgm:cxn modelId="{D13120C9-5DA2-48A5-BADA-AE1B5D0ABB33}" type="presOf" srcId="{188C389E-9423-41DE-9C5E-D4A7E95C7E62}" destId="{6DF3A3A0-5919-4E69-80DD-61760D6340A0}" srcOrd="0" destOrd="0" presId="urn:microsoft.com/office/officeart/2005/8/layout/gear1#1"/>
    <dgm:cxn modelId="{4AC1AAAB-591C-46BB-8522-5CA297053113}" type="presParOf" srcId="{5ED88519-AC6C-4AA3-B76D-812B93A167E4}" destId="{87622A90-D0D8-4EA3-BC0D-D537801AF2B1}" srcOrd="0" destOrd="0" presId="urn:microsoft.com/office/officeart/2005/8/layout/gear1#1"/>
    <dgm:cxn modelId="{31FA936E-B183-4D3D-A50E-BE65C5E9869F}" type="presParOf" srcId="{5ED88519-AC6C-4AA3-B76D-812B93A167E4}" destId="{B6B6B41B-120B-4968-AB6A-FC6E7C8EF3C0}" srcOrd="1" destOrd="0" presId="urn:microsoft.com/office/officeart/2005/8/layout/gear1#1"/>
    <dgm:cxn modelId="{BC245743-7528-494A-B0C1-034390CD1FEB}" type="presParOf" srcId="{5ED88519-AC6C-4AA3-B76D-812B93A167E4}" destId="{8BC64EA7-2794-42B6-96C9-F39A52CB985A}" srcOrd="2" destOrd="0" presId="urn:microsoft.com/office/officeart/2005/8/layout/gear1#1"/>
    <dgm:cxn modelId="{52F53A6E-394E-44A7-80ED-17CAC8BC91C7}" type="presParOf" srcId="{5ED88519-AC6C-4AA3-B76D-812B93A167E4}" destId="{93300324-D62F-4E58-B882-734182BDB462}" srcOrd="3" destOrd="0" presId="urn:microsoft.com/office/officeart/2005/8/layout/gear1#1"/>
    <dgm:cxn modelId="{6F77A2AF-4651-46F7-89F5-7B8966AE46DB}" type="presParOf" srcId="{5ED88519-AC6C-4AA3-B76D-812B93A167E4}" destId="{B9330EE9-43E4-4FD4-8144-E92B1DD0FCDF}" srcOrd="4" destOrd="0" presId="urn:microsoft.com/office/officeart/2005/8/layout/gear1#1"/>
    <dgm:cxn modelId="{6B25EF70-2185-4856-84CC-E49FC04B5784}" type="presParOf" srcId="{5ED88519-AC6C-4AA3-B76D-812B93A167E4}" destId="{4822A78E-EAEC-401F-941A-3A84E13E2357}" srcOrd="5" destOrd="0" presId="urn:microsoft.com/office/officeart/2005/8/layout/gear1#1"/>
    <dgm:cxn modelId="{F0DE4CFB-B94E-4AB1-A722-7705495F535C}" type="presParOf" srcId="{5ED88519-AC6C-4AA3-B76D-812B93A167E4}" destId="{59EDF28D-6C67-49D0-B5A1-DE5C3CBA2292}" srcOrd="6" destOrd="0" presId="urn:microsoft.com/office/officeart/2005/8/layout/gear1#1"/>
    <dgm:cxn modelId="{B876F1FE-A19B-4365-B362-A9D94F308E94}" type="presParOf" srcId="{5ED88519-AC6C-4AA3-B76D-812B93A167E4}" destId="{23DC08E4-3725-4448-BFFF-1CCEA2F2987E}" srcOrd="7" destOrd="0" presId="urn:microsoft.com/office/officeart/2005/8/layout/gear1#1"/>
    <dgm:cxn modelId="{C86BCC7E-2EB0-472E-BC28-CB6B1C6F3B42}" type="presParOf" srcId="{5ED88519-AC6C-4AA3-B76D-812B93A167E4}" destId="{7D3EFDB4-E5D1-439A-86D8-1FCF80D959BA}" srcOrd="8" destOrd="0" presId="urn:microsoft.com/office/officeart/2005/8/layout/gear1#1"/>
    <dgm:cxn modelId="{CB7FAAEB-65FD-44D6-99A5-3D8A29502C53}" type="presParOf" srcId="{5ED88519-AC6C-4AA3-B76D-812B93A167E4}" destId="{9815588C-16D0-4475-B64C-847FC87C8C32}" srcOrd="9" destOrd="0" presId="urn:microsoft.com/office/officeart/2005/8/layout/gear1#1"/>
    <dgm:cxn modelId="{50F73FE4-2D10-4815-8C0D-68AE393EEADE}" type="presParOf" srcId="{5ED88519-AC6C-4AA3-B76D-812B93A167E4}" destId="{398423B3-DD54-4226-99D7-017EFC1488DF}" srcOrd="10" destOrd="0" presId="urn:microsoft.com/office/officeart/2005/8/layout/gear1#1"/>
    <dgm:cxn modelId="{5142D33C-3DBB-4F21-80C1-A33191291814}" type="presParOf" srcId="{5ED88519-AC6C-4AA3-B76D-812B93A167E4}" destId="{6DF3A3A0-5919-4E69-80DD-61760D6340A0}" srcOrd="11" destOrd="0" presId="urn:microsoft.com/office/officeart/2005/8/layout/gear1#1"/>
    <dgm:cxn modelId="{F2E2B6AD-260C-4CF9-84AD-44D2C8C9113D}"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442978" y="1880878"/>
          <a:ext cx="2305050" cy="230505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Arial Black" pitchFamily="34" charset="0"/>
            </a:rPr>
            <a:t>Wisdom</a:t>
          </a:r>
        </a:p>
      </dsp:txBody>
      <dsp:txXfrm>
        <a:off x="3906396" y="2420825"/>
        <a:ext cx="1378214" cy="1184843"/>
      </dsp:txXfrm>
    </dsp:sp>
    <dsp:sp modelId="{93300324-D62F-4E58-B882-734182BDB462}">
      <dsp:nvSpPr>
        <dsp:cNvPr id="0" name=""/>
        <dsp:cNvSpPr/>
      </dsp:nvSpPr>
      <dsp:spPr>
        <a:xfrm>
          <a:off x="2106930" y="1341120"/>
          <a:ext cx="1676400" cy="1676400"/>
        </a:xfrm>
        <a:prstGeom prst="gear6">
          <a:avLst/>
        </a:prstGeom>
        <a:solidFill>
          <a:schemeClr val="accent4">
            <a:hueOff val="667507"/>
            <a:satOff val="8922"/>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Arial Black" pitchFamily="34" charset="0"/>
            </a:rPr>
            <a:t>Truth</a:t>
          </a:r>
          <a:r>
            <a:rPr lang="en-US" sz="1600" kern="1200" dirty="0"/>
            <a:t> </a:t>
          </a:r>
        </a:p>
      </dsp:txBody>
      <dsp:txXfrm>
        <a:off x="2528969" y="1765710"/>
        <a:ext cx="832322" cy="827220"/>
      </dsp:txXfrm>
    </dsp:sp>
    <dsp:sp modelId="{59EDF28D-6C67-49D0-B5A1-DE5C3CBA2292}">
      <dsp:nvSpPr>
        <dsp:cNvPr id="0" name=""/>
        <dsp:cNvSpPr/>
      </dsp:nvSpPr>
      <dsp:spPr>
        <a:xfrm rot="20700000">
          <a:off x="3045885" y="184575"/>
          <a:ext cx="1642529" cy="1642529"/>
        </a:xfrm>
        <a:prstGeom prst="gear6">
          <a:avLst/>
        </a:prstGeom>
        <a:solidFill>
          <a:schemeClr val="accent4">
            <a:hueOff val="1335015"/>
            <a:satOff val="17844"/>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Arial Black" pitchFamily="34" charset="0"/>
            </a:rPr>
            <a:t>Servic</a:t>
          </a:r>
          <a:r>
            <a:rPr lang="en-US" sz="1600" kern="1200" dirty="0">
              <a:latin typeface="Arial Black" pitchFamily="34" charset="0"/>
            </a:rPr>
            <a:t>e</a:t>
          </a:r>
          <a:r>
            <a:rPr lang="en-US" sz="1600" kern="1200" dirty="0"/>
            <a:t> </a:t>
          </a:r>
        </a:p>
      </dsp:txBody>
      <dsp:txXfrm rot="-20700000">
        <a:off x="3406140" y="544830"/>
        <a:ext cx="922020" cy="922020"/>
      </dsp:txXfrm>
    </dsp:sp>
    <dsp:sp modelId="{398423B3-DD54-4226-99D7-017EFC1488DF}">
      <dsp:nvSpPr>
        <dsp:cNvPr id="0" name=""/>
        <dsp:cNvSpPr/>
      </dsp:nvSpPr>
      <dsp:spPr>
        <a:xfrm>
          <a:off x="3270771" y="1538143"/>
          <a:ext cx="2950464" cy="2950464"/>
        </a:xfrm>
        <a:prstGeom prst="circularArrow">
          <a:avLst>
            <a:gd name="adj1" fmla="val 4688"/>
            <a:gd name="adj2" fmla="val 299029"/>
            <a:gd name="adj3" fmla="val 2516168"/>
            <a:gd name="adj4" fmla="val 1586127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810042" y="970210"/>
          <a:ext cx="2143696" cy="2143696"/>
        </a:xfrm>
        <a:prstGeom prst="leftCircularArrow">
          <a:avLst>
            <a:gd name="adj1" fmla="val 6452"/>
            <a:gd name="adj2" fmla="val 429999"/>
            <a:gd name="adj3" fmla="val 10489124"/>
            <a:gd name="adj4" fmla="val 14837806"/>
            <a:gd name="adj5" fmla="val 7527"/>
          </a:avLst>
        </a:prstGeom>
        <a:solidFill>
          <a:schemeClr val="accent4">
            <a:hueOff val="667507"/>
            <a:satOff val="8922"/>
            <a:lumOff val="431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2665950" y="-175186"/>
          <a:ext cx="2311336" cy="2311336"/>
        </a:xfrm>
        <a:prstGeom prst="circularArrow">
          <a:avLst>
            <a:gd name="adj1" fmla="val 5984"/>
            <a:gd name="adj2" fmla="val 394124"/>
            <a:gd name="adj3" fmla="val 13313824"/>
            <a:gd name="adj4" fmla="val 10508221"/>
            <a:gd name="adj5" fmla="val 6981"/>
          </a:avLst>
        </a:prstGeom>
        <a:solidFill>
          <a:schemeClr val="accent4">
            <a:hueOff val="1335015"/>
            <a:satOff val="17844"/>
            <a:lumOff val="862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8612800-F180-47C7-A1ED-F05704AD6696}"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19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9CF38D-A957-4650-B594-BBFF8237A0D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2800-F180-47C7-A1ED-F05704AD6696}" type="slidenum">
              <a:rPr lang="en-US" smtClean="0"/>
              <a:pPr/>
              <a:t>‹#›</a:t>
            </a:fld>
            <a:endParaRPr lang="en-US"/>
          </a:p>
        </p:txBody>
      </p:sp>
    </p:spTree>
    <p:extLst>
      <p:ext uri="{BB962C8B-B14F-4D97-AF65-F5344CB8AC3E}">
        <p14:creationId xmlns:p14="http://schemas.microsoft.com/office/powerpoint/2010/main" val="178164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77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69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spTree>
    <p:extLst>
      <p:ext uri="{BB962C8B-B14F-4D97-AF65-F5344CB8AC3E}">
        <p14:creationId xmlns:p14="http://schemas.microsoft.com/office/powerpoint/2010/main" val="377927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46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45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750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04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A2BC3CA6-0440-45D2-9F75-EB6E0B4BCD56}" type="slidenum">
              <a:rPr lang="en-US"/>
              <a:pPr/>
              <a:t>‹#›</a:t>
            </a:fld>
            <a:endParaRPr lang="en-US"/>
          </a:p>
        </p:txBody>
      </p:sp>
    </p:spTree>
    <p:extLst>
      <p:ext uri="{BB962C8B-B14F-4D97-AF65-F5344CB8AC3E}">
        <p14:creationId xmlns:p14="http://schemas.microsoft.com/office/powerpoint/2010/main" val="413329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spTree>
    <p:extLst>
      <p:ext uri="{BB962C8B-B14F-4D97-AF65-F5344CB8AC3E}">
        <p14:creationId xmlns:p14="http://schemas.microsoft.com/office/powerpoint/2010/main" val="73671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CF38D-A957-4650-B594-BBFF8237A0D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2800-F180-47C7-A1ED-F05704AD6696}"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80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9CF38D-A957-4650-B594-BBFF8237A0D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2800-F180-47C7-A1ED-F05704AD6696}" type="slidenum">
              <a:rPr lang="en-US" smtClean="0"/>
              <a:pPr/>
              <a:t>‹#›</a:t>
            </a:fld>
            <a:endParaRPr lang="en-US"/>
          </a:p>
        </p:txBody>
      </p:sp>
    </p:spTree>
    <p:extLst>
      <p:ext uri="{BB962C8B-B14F-4D97-AF65-F5344CB8AC3E}">
        <p14:creationId xmlns:p14="http://schemas.microsoft.com/office/powerpoint/2010/main" val="270747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9CF38D-A957-4650-B594-BBFF8237A0DC}"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12800-F180-47C7-A1ED-F05704AD6696}"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59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9CF38D-A957-4650-B594-BBFF8237A0DC}"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12800-F180-47C7-A1ED-F05704AD6696}"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82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CF38D-A957-4650-B594-BBFF8237A0DC}"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2800-F180-47C7-A1ED-F05704AD6696}" type="slidenum">
              <a:rPr lang="en-US" smtClean="0"/>
              <a:pPr/>
              <a:t>‹#›</a:t>
            </a:fld>
            <a:endParaRPr lang="en-US"/>
          </a:p>
        </p:txBody>
      </p:sp>
    </p:spTree>
    <p:extLst>
      <p:ext uri="{BB962C8B-B14F-4D97-AF65-F5344CB8AC3E}">
        <p14:creationId xmlns:p14="http://schemas.microsoft.com/office/powerpoint/2010/main" val="245683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9CF38D-A957-4650-B594-BBFF8237A0D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2800-F180-47C7-A1ED-F05704AD6696}"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9CF38D-A957-4650-B594-BBFF8237A0D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2800-F180-47C7-A1ED-F05704AD6696}" type="slidenum">
              <a:rPr lang="en-US" smtClean="0"/>
              <a:pPr/>
              <a:t>‹#›</a:t>
            </a:fld>
            <a:endParaRPr lang="en-US"/>
          </a:p>
        </p:txBody>
      </p:sp>
    </p:spTree>
    <p:extLst>
      <p:ext uri="{BB962C8B-B14F-4D97-AF65-F5344CB8AC3E}">
        <p14:creationId xmlns:p14="http://schemas.microsoft.com/office/powerpoint/2010/main" val="123102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9CF38D-A957-4650-B594-BBFF8237A0DC}" type="datetimeFigureOut">
              <a:rPr lang="en-US" smtClean="0"/>
              <a:pPr/>
              <a:t>2/17/2025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612800-F180-47C7-A1ED-F05704AD6696}" type="slidenum">
              <a:rPr lang="en-US" smtClean="0"/>
              <a:pPr/>
              <a:t>‹#›</a:t>
            </a:fld>
            <a:endParaRPr lang="en-US"/>
          </a:p>
        </p:txBody>
      </p:sp>
    </p:spTree>
    <p:extLst>
      <p:ext uri="{BB962C8B-B14F-4D97-AF65-F5344CB8AC3E}">
        <p14:creationId xmlns:p14="http://schemas.microsoft.com/office/powerpoint/2010/main" val="5418964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40" y="990600"/>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10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t>Lab Diagnosis of Cancer</a:t>
            </a:r>
          </a:p>
        </p:txBody>
      </p:sp>
      <p:sp>
        <p:nvSpPr>
          <p:cNvPr id="41987" name="Rectangle 3"/>
          <p:cNvSpPr>
            <a:spLocks noGrp="1" noChangeArrowheads="1"/>
          </p:cNvSpPr>
          <p:nvPr>
            <p:ph idx="1"/>
          </p:nvPr>
        </p:nvSpPr>
        <p:spPr/>
        <p:txBody>
          <a:bodyPr/>
          <a:lstStyle/>
          <a:p>
            <a:pPr marL="609600" indent="-609600">
              <a:buClr>
                <a:schemeClr val="tx1"/>
              </a:buClr>
              <a:buFontTx/>
              <a:buAutoNum type="alphaUcPeriod"/>
              <a:defRPr/>
            </a:pPr>
            <a:r>
              <a:rPr lang="en-US" dirty="0"/>
              <a:t>Histologic and Cytologic Methods</a:t>
            </a:r>
          </a:p>
          <a:p>
            <a:pPr marL="609600" indent="-609600">
              <a:buClr>
                <a:schemeClr val="tx1"/>
              </a:buClr>
              <a:buFontTx/>
              <a:buAutoNum type="alphaUcPeriod"/>
              <a:defRPr/>
            </a:pPr>
            <a:r>
              <a:rPr lang="en-US" dirty="0"/>
              <a:t>Immunohistochemistry</a:t>
            </a:r>
          </a:p>
          <a:p>
            <a:pPr marL="609600" indent="-609600">
              <a:buClr>
                <a:schemeClr val="tx1"/>
              </a:buClr>
              <a:buFontTx/>
              <a:buAutoNum type="alphaUcPeriod"/>
              <a:defRPr/>
            </a:pPr>
            <a:r>
              <a:rPr lang="en-US" dirty="0"/>
              <a:t>Molecular  diagnosis</a:t>
            </a:r>
          </a:p>
          <a:p>
            <a:pPr marL="609600" indent="-609600">
              <a:buClr>
                <a:schemeClr val="tx1"/>
              </a:buClr>
              <a:buFontTx/>
              <a:buAutoNum type="alphaUcPeriod"/>
              <a:defRPr/>
            </a:pPr>
            <a:r>
              <a:rPr lang="en-US" dirty="0"/>
              <a:t>Flow </a:t>
            </a:r>
            <a:r>
              <a:rPr lang="en-US" dirty="0" err="1"/>
              <a:t>cytometry</a:t>
            </a:r>
            <a:endParaRPr lang="en-US" dirty="0"/>
          </a:p>
          <a:p>
            <a:pPr marL="609600" indent="-609600">
              <a:buClr>
                <a:schemeClr val="tx1"/>
              </a:buClr>
              <a:buFontTx/>
              <a:buAutoNum type="alphaUcPeriod"/>
              <a:defRPr/>
            </a:pPr>
            <a:r>
              <a:rPr lang="en-US" dirty="0" err="1"/>
              <a:t>Tumour</a:t>
            </a:r>
            <a:r>
              <a:rPr lang="en-US" dirty="0"/>
              <a:t> markers</a:t>
            </a:r>
          </a:p>
          <a:p>
            <a:pPr marL="609600" indent="-609600">
              <a:defRPr/>
            </a:pPr>
            <a:endParaRPr lang="en-US" dirty="0"/>
          </a:p>
        </p:txBody>
      </p:sp>
      <p:pic>
        <p:nvPicPr>
          <p:cNvPr id="4" name="Picture 3"/>
          <p:cNvPicPr>
            <a:picLocks noChangeAspect="1"/>
          </p:cNvPicPr>
          <p:nvPr/>
        </p:nvPicPr>
        <p:blipFill>
          <a:blip r:embed="rId2"/>
          <a:stretch>
            <a:fillRect/>
          </a:stretch>
        </p:blipFill>
        <p:spPr>
          <a:xfrm>
            <a:off x="206743" y="115781"/>
            <a:ext cx="1981372" cy="493819"/>
          </a:xfrm>
          <a:prstGeom prst="rect">
            <a:avLst/>
          </a:prstGeom>
        </p:spPr>
      </p:pic>
    </p:spTree>
    <p:extLst>
      <p:ext uri="{BB962C8B-B14F-4D97-AF65-F5344CB8AC3E}">
        <p14:creationId xmlns:p14="http://schemas.microsoft.com/office/powerpoint/2010/main" val="149490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t>Lab Diagnosis of Cancer</a:t>
            </a:r>
          </a:p>
        </p:txBody>
      </p:sp>
      <p:sp>
        <p:nvSpPr>
          <p:cNvPr id="43011" name="Rectangle 3"/>
          <p:cNvSpPr>
            <a:spLocks noGrp="1" noChangeArrowheads="1"/>
          </p:cNvSpPr>
          <p:nvPr>
            <p:ph idx="1"/>
          </p:nvPr>
        </p:nvSpPr>
        <p:spPr/>
        <p:txBody>
          <a:bodyPr>
            <a:normAutofit fontScale="85000" lnSpcReduction="20000"/>
          </a:bodyPr>
          <a:lstStyle/>
          <a:p>
            <a:pPr marL="609600" indent="-609600">
              <a:lnSpc>
                <a:spcPct val="80000"/>
              </a:lnSpc>
              <a:buNone/>
              <a:defRPr/>
            </a:pPr>
            <a:r>
              <a:rPr lang="en-US" sz="1900" b="1" dirty="0">
                <a:solidFill>
                  <a:srgbClr val="FFCC00"/>
                </a:solidFill>
              </a:rPr>
              <a:t>Histologic Methods</a:t>
            </a:r>
          </a:p>
          <a:p>
            <a:pPr marL="609600" indent="-609600">
              <a:lnSpc>
                <a:spcPct val="80000"/>
              </a:lnSpc>
              <a:buClr>
                <a:schemeClr val="tx1"/>
              </a:buClr>
              <a:buFontTx/>
              <a:buAutoNum type="arabicPeriod"/>
              <a:defRPr/>
            </a:pPr>
            <a:r>
              <a:rPr lang="en-US" sz="1900" dirty="0"/>
              <a:t>Paraffin sections</a:t>
            </a:r>
          </a:p>
          <a:p>
            <a:pPr marL="609600" indent="-609600">
              <a:lnSpc>
                <a:spcPct val="80000"/>
              </a:lnSpc>
              <a:buClr>
                <a:schemeClr val="tx1"/>
              </a:buClr>
              <a:buFontTx/>
              <a:buAutoNum type="arabicPeriod"/>
              <a:defRPr/>
            </a:pPr>
            <a:r>
              <a:rPr lang="en-US" sz="1900" dirty="0"/>
              <a:t>Frozen sections</a:t>
            </a:r>
          </a:p>
          <a:p>
            <a:pPr marL="609600" indent="-609600">
              <a:lnSpc>
                <a:spcPct val="80000"/>
              </a:lnSpc>
              <a:buClr>
                <a:schemeClr val="tx1"/>
              </a:buClr>
              <a:buNone/>
              <a:defRPr/>
            </a:pPr>
            <a:r>
              <a:rPr lang="en-US" sz="1900" dirty="0"/>
              <a:t>                         Excision or incision biopsy</a:t>
            </a:r>
          </a:p>
          <a:p>
            <a:pPr marL="609600" indent="-609600">
              <a:lnSpc>
                <a:spcPct val="80000"/>
              </a:lnSpc>
              <a:buClr>
                <a:schemeClr val="tx1"/>
              </a:buClr>
              <a:buNone/>
              <a:defRPr/>
            </a:pPr>
            <a:r>
              <a:rPr lang="en-US" sz="1900" dirty="0"/>
              <a:t>                         Endoscopic </a:t>
            </a:r>
            <a:r>
              <a:rPr lang="en-US" sz="1900" dirty="0" err="1"/>
              <a:t>biopses</a:t>
            </a:r>
            <a:endParaRPr lang="en-US" sz="1900" dirty="0"/>
          </a:p>
          <a:p>
            <a:pPr marL="609600" indent="-609600">
              <a:lnSpc>
                <a:spcPct val="80000"/>
              </a:lnSpc>
              <a:buClr>
                <a:schemeClr val="tx1"/>
              </a:buClr>
              <a:buNone/>
              <a:defRPr/>
            </a:pPr>
            <a:r>
              <a:rPr lang="en-US" sz="1900" dirty="0"/>
              <a:t>                         </a:t>
            </a:r>
            <a:r>
              <a:rPr lang="en-US" sz="1900" dirty="0" err="1"/>
              <a:t>Tru</a:t>
            </a:r>
            <a:r>
              <a:rPr lang="en-US" sz="1900" dirty="0"/>
              <a:t>-Cut biopsy</a:t>
            </a:r>
          </a:p>
          <a:p>
            <a:pPr marL="609600" indent="-609600">
              <a:lnSpc>
                <a:spcPct val="80000"/>
              </a:lnSpc>
              <a:buClr>
                <a:schemeClr val="tx1"/>
              </a:buClr>
              <a:buNone/>
              <a:defRPr/>
            </a:pPr>
            <a:r>
              <a:rPr lang="en-US" sz="1900" dirty="0"/>
              <a:t>                         Trephine biopsy</a:t>
            </a:r>
          </a:p>
          <a:p>
            <a:pPr marL="609600" indent="-609600">
              <a:lnSpc>
                <a:spcPct val="80000"/>
              </a:lnSpc>
              <a:buClr>
                <a:schemeClr val="tx1"/>
              </a:buClr>
              <a:buNone/>
              <a:defRPr/>
            </a:pPr>
            <a:r>
              <a:rPr lang="en-US" sz="1900" dirty="0"/>
              <a:t>                         </a:t>
            </a:r>
            <a:r>
              <a:rPr lang="en-US" sz="1900" dirty="0" err="1"/>
              <a:t>Surecut</a:t>
            </a:r>
            <a:r>
              <a:rPr lang="en-US" sz="1900" dirty="0"/>
              <a:t> biopsy</a:t>
            </a:r>
          </a:p>
          <a:p>
            <a:pPr marL="609600" indent="-609600">
              <a:lnSpc>
                <a:spcPct val="80000"/>
              </a:lnSpc>
              <a:buClr>
                <a:schemeClr val="tx1"/>
              </a:buClr>
              <a:buNone/>
              <a:defRPr/>
            </a:pPr>
            <a:r>
              <a:rPr lang="en-US" sz="1900" b="1" dirty="0">
                <a:solidFill>
                  <a:srgbClr val="FFCC00"/>
                </a:solidFill>
              </a:rPr>
              <a:t>Cytologic Methods</a:t>
            </a:r>
          </a:p>
          <a:p>
            <a:pPr marL="609600" indent="-609600">
              <a:lnSpc>
                <a:spcPct val="80000"/>
              </a:lnSpc>
              <a:buClr>
                <a:schemeClr val="tx1"/>
              </a:buClr>
              <a:buFontTx/>
              <a:buAutoNum type="arabicPeriod"/>
              <a:defRPr/>
            </a:pPr>
            <a:r>
              <a:rPr lang="en-US" sz="1900" dirty="0"/>
              <a:t>Fine Needle Aspiration</a:t>
            </a:r>
          </a:p>
          <a:p>
            <a:pPr marL="609600" indent="-609600">
              <a:lnSpc>
                <a:spcPct val="80000"/>
              </a:lnSpc>
              <a:buClr>
                <a:schemeClr val="tx1"/>
              </a:buClr>
              <a:buFontTx/>
              <a:buAutoNum type="arabicPeriod"/>
              <a:defRPr/>
            </a:pPr>
            <a:r>
              <a:rPr lang="en-US" sz="1900" dirty="0"/>
              <a:t>Cytology smears </a:t>
            </a:r>
            <a:r>
              <a:rPr lang="en-US" sz="1900" dirty="0" err="1"/>
              <a:t>e.g</a:t>
            </a:r>
            <a:r>
              <a:rPr lang="en-US" sz="1900" dirty="0"/>
              <a:t> Pap smears, Sputum smears etc.</a:t>
            </a:r>
          </a:p>
          <a:p>
            <a:pPr marL="609600" indent="-609600">
              <a:lnSpc>
                <a:spcPct val="80000"/>
              </a:lnSpc>
              <a:buClr>
                <a:schemeClr val="tx1"/>
              </a:buClr>
              <a:buFontTx/>
              <a:buAutoNum type="arabicPeriod"/>
              <a:defRPr/>
            </a:pPr>
            <a:r>
              <a:rPr lang="en-US" sz="1900" dirty="0"/>
              <a:t>Touch imprints</a:t>
            </a:r>
          </a:p>
        </p:txBody>
      </p:sp>
      <p:pic>
        <p:nvPicPr>
          <p:cNvPr id="4" name="Picture 3"/>
          <p:cNvPicPr>
            <a:picLocks noChangeAspect="1"/>
          </p:cNvPicPr>
          <p:nvPr/>
        </p:nvPicPr>
        <p:blipFill>
          <a:blip r:embed="rId2"/>
          <a:stretch>
            <a:fillRect/>
          </a:stretch>
        </p:blipFill>
        <p:spPr>
          <a:xfrm>
            <a:off x="206743" y="128844"/>
            <a:ext cx="1981372" cy="493819"/>
          </a:xfrm>
          <a:prstGeom prst="rect">
            <a:avLst/>
          </a:prstGeom>
        </p:spPr>
      </p:pic>
    </p:spTree>
    <p:extLst>
      <p:ext uri="{BB962C8B-B14F-4D97-AF65-F5344CB8AC3E}">
        <p14:creationId xmlns:p14="http://schemas.microsoft.com/office/powerpoint/2010/main" val="398128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911737" y="3347586"/>
            <a:ext cx="8229600" cy="104775"/>
          </a:xfrm>
        </p:spPr>
        <p:txBody>
          <a:bodyPr>
            <a:normAutofit fontScale="90000"/>
          </a:bodyPr>
          <a:lstStyle/>
          <a:p>
            <a:pPr eaLnBrk="1" hangingPunct="1">
              <a:defRPr/>
            </a:pPr>
            <a:r>
              <a:rPr lang="en-US" sz="4000" dirty="0" smtClean="0"/>
              <a:t>.</a:t>
            </a:r>
            <a:endParaRPr lang="en-US" sz="4000" dirty="0"/>
          </a:p>
        </p:txBody>
      </p:sp>
      <p:sp>
        <p:nvSpPr>
          <p:cNvPr id="44035" name="Rectangle 3"/>
          <p:cNvSpPr>
            <a:spLocks noGrp="1" noChangeArrowheads="1"/>
          </p:cNvSpPr>
          <p:nvPr>
            <p:ph type="body" sz="half" idx="1"/>
          </p:nvPr>
        </p:nvSpPr>
        <p:spPr>
          <a:xfrm>
            <a:off x="1858536" y="1090962"/>
            <a:ext cx="4038600" cy="5592763"/>
          </a:xfrm>
        </p:spPr>
        <p:txBody>
          <a:bodyPr>
            <a:normAutofit lnSpcReduction="10000"/>
          </a:bodyPr>
          <a:lstStyle/>
          <a:p>
            <a:pPr marL="812800" indent="-812800">
              <a:lnSpc>
                <a:spcPct val="80000"/>
              </a:lnSpc>
              <a:buNone/>
              <a:defRPr/>
            </a:pPr>
            <a:r>
              <a:rPr lang="en-US" sz="2000" dirty="0"/>
              <a:t>B. </a:t>
            </a:r>
            <a:r>
              <a:rPr lang="en-US" sz="2000" b="1" u="sng" dirty="0"/>
              <a:t>Immunohistochemistry</a:t>
            </a:r>
          </a:p>
          <a:p>
            <a:pPr marL="812800" indent="-812800">
              <a:lnSpc>
                <a:spcPct val="80000"/>
              </a:lnSpc>
              <a:buNone/>
              <a:defRPr/>
            </a:pPr>
            <a:r>
              <a:rPr lang="en-US" sz="2000" dirty="0"/>
              <a:t>              Specific monoclonal antibodies against cell products or surface markers. Its uses are;</a:t>
            </a:r>
          </a:p>
          <a:p>
            <a:pPr marL="812800" indent="-812800">
              <a:lnSpc>
                <a:spcPct val="80000"/>
              </a:lnSpc>
              <a:buNone/>
              <a:defRPr/>
            </a:pPr>
            <a:endParaRPr lang="en-US" sz="2000" dirty="0"/>
          </a:p>
          <a:p>
            <a:pPr marL="812800" indent="-812800">
              <a:lnSpc>
                <a:spcPct val="80000"/>
              </a:lnSpc>
              <a:buClr>
                <a:schemeClr val="tx1"/>
              </a:buClr>
              <a:buFontTx/>
              <a:buAutoNum type="romanUcPeriod"/>
              <a:defRPr/>
            </a:pPr>
            <a:r>
              <a:rPr lang="en-US" sz="2000" dirty="0"/>
              <a:t>Categorization of undifferentiated malignant </a:t>
            </a:r>
            <a:r>
              <a:rPr lang="en-US" sz="2000" dirty="0" err="1"/>
              <a:t>tumours</a:t>
            </a:r>
            <a:endParaRPr lang="en-US" sz="2000" dirty="0"/>
          </a:p>
          <a:p>
            <a:pPr marL="812800" indent="-812800">
              <a:lnSpc>
                <a:spcPct val="80000"/>
              </a:lnSpc>
              <a:buClr>
                <a:schemeClr val="tx1"/>
              </a:buClr>
              <a:buFontTx/>
              <a:buAutoNum type="romanUcPeriod"/>
              <a:defRPr/>
            </a:pPr>
            <a:r>
              <a:rPr lang="en-US" sz="2000" dirty="0"/>
              <a:t>Categorization of </a:t>
            </a:r>
            <a:r>
              <a:rPr lang="en-US" sz="2000" dirty="0" err="1"/>
              <a:t>Leukemias</a:t>
            </a:r>
            <a:r>
              <a:rPr lang="en-US" sz="2000" dirty="0"/>
              <a:t> and lymphomas</a:t>
            </a:r>
          </a:p>
          <a:p>
            <a:pPr marL="812800" indent="-812800">
              <a:lnSpc>
                <a:spcPct val="80000"/>
              </a:lnSpc>
              <a:buClr>
                <a:schemeClr val="tx1"/>
              </a:buClr>
              <a:buFontTx/>
              <a:buAutoNum type="romanUcPeriod"/>
              <a:defRPr/>
            </a:pPr>
            <a:r>
              <a:rPr lang="en-US" sz="2000" dirty="0"/>
              <a:t>Determination of site of origin of metastatic </a:t>
            </a:r>
            <a:r>
              <a:rPr lang="en-US" sz="2000" dirty="0" err="1"/>
              <a:t>tumours</a:t>
            </a:r>
            <a:endParaRPr lang="en-US" sz="2000" dirty="0"/>
          </a:p>
          <a:p>
            <a:pPr marL="812800" indent="-812800">
              <a:lnSpc>
                <a:spcPct val="80000"/>
              </a:lnSpc>
              <a:buClr>
                <a:schemeClr val="tx1"/>
              </a:buClr>
              <a:buFontTx/>
              <a:buAutoNum type="romanUcPeriod"/>
              <a:defRPr/>
            </a:pPr>
            <a:r>
              <a:rPr lang="en-US" sz="2000" dirty="0"/>
              <a:t>Detection of molecules that have prognostic or therapeutic significance</a:t>
            </a:r>
          </a:p>
          <a:p>
            <a:pPr marL="812800" indent="-812800">
              <a:lnSpc>
                <a:spcPct val="80000"/>
              </a:lnSpc>
              <a:buClr>
                <a:schemeClr val="tx1"/>
              </a:buClr>
              <a:buFontTx/>
              <a:buAutoNum type="romanUcPeriod"/>
              <a:defRPr/>
            </a:pPr>
            <a:endParaRPr lang="en-US" sz="2000" dirty="0"/>
          </a:p>
          <a:p>
            <a:pPr marL="812800" indent="-812800">
              <a:lnSpc>
                <a:spcPct val="80000"/>
              </a:lnSpc>
              <a:buClr>
                <a:schemeClr val="tx1"/>
              </a:buClr>
              <a:buFontTx/>
              <a:buAutoNum type="romanUcPeriod"/>
              <a:defRPr/>
            </a:pPr>
            <a:endParaRPr lang="en-US" sz="2000" dirty="0"/>
          </a:p>
          <a:p>
            <a:pPr marL="812800" indent="-812800">
              <a:lnSpc>
                <a:spcPct val="80000"/>
              </a:lnSpc>
              <a:buNone/>
              <a:defRPr/>
            </a:pPr>
            <a:r>
              <a:rPr lang="en-US" sz="600" dirty="0"/>
              <a:t>   </a:t>
            </a:r>
          </a:p>
        </p:txBody>
      </p:sp>
      <p:pic>
        <p:nvPicPr>
          <p:cNvPr id="2048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62800" y="2667001"/>
            <a:ext cx="2825750" cy="1858963"/>
          </a:xfr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06743" y="115781"/>
            <a:ext cx="1981372" cy="493819"/>
          </a:xfrm>
          <a:prstGeom prst="rect">
            <a:avLst/>
          </a:prstGeom>
        </p:spPr>
      </p:pic>
    </p:spTree>
    <p:extLst>
      <p:ext uri="{BB962C8B-B14F-4D97-AF65-F5344CB8AC3E}">
        <p14:creationId xmlns:p14="http://schemas.microsoft.com/office/powerpoint/2010/main" val="276545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a:t>Molecular diagnosis</a:t>
            </a:r>
          </a:p>
        </p:txBody>
      </p:sp>
      <p:sp>
        <p:nvSpPr>
          <p:cNvPr id="45059" name="Rectangle 3"/>
          <p:cNvSpPr>
            <a:spLocks noGrp="1" noChangeArrowheads="1"/>
          </p:cNvSpPr>
          <p:nvPr>
            <p:ph idx="1"/>
          </p:nvPr>
        </p:nvSpPr>
        <p:spPr/>
        <p:txBody>
          <a:bodyPr>
            <a:normAutofit fontScale="92500" lnSpcReduction="20000"/>
          </a:bodyPr>
          <a:lstStyle/>
          <a:p>
            <a:pPr marL="711200" indent="-711200">
              <a:lnSpc>
                <a:spcPct val="80000"/>
              </a:lnSpc>
              <a:buNone/>
              <a:defRPr/>
            </a:pPr>
            <a:r>
              <a:rPr lang="en-US">
                <a:solidFill>
                  <a:srgbClr val="66FF33"/>
                </a:solidFill>
              </a:rPr>
              <a:t>Molecular techniques:</a:t>
            </a:r>
          </a:p>
          <a:p>
            <a:pPr marL="711200" indent="-711200">
              <a:lnSpc>
                <a:spcPct val="80000"/>
              </a:lnSpc>
              <a:buClr>
                <a:schemeClr val="tx1"/>
              </a:buClr>
              <a:buFontTx/>
              <a:buAutoNum type="romanUcPeriod"/>
              <a:defRPr/>
            </a:pPr>
            <a:r>
              <a:rPr lang="en-US"/>
              <a:t>Conventional karyotype analysis</a:t>
            </a:r>
          </a:p>
          <a:p>
            <a:pPr marL="711200" indent="-711200">
              <a:lnSpc>
                <a:spcPct val="80000"/>
              </a:lnSpc>
              <a:buClr>
                <a:schemeClr val="tx1"/>
              </a:buClr>
              <a:buFontTx/>
              <a:buAutoNum type="romanUcPeriod"/>
              <a:defRPr/>
            </a:pPr>
            <a:r>
              <a:rPr lang="en-US"/>
              <a:t>Spectral karyotyping</a:t>
            </a:r>
          </a:p>
          <a:p>
            <a:pPr marL="711200" indent="-711200">
              <a:lnSpc>
                <a:spcPct val="80000"/>
              </a:lnSpc>
              <a:buClr>
                <a:schemeClr val="tx1"/>
              </a:buClr>
              <a:buFontTx/>
              <a:buAutoNum type="romanUcPeriod"/>
              <a:defRPr/>
            </a:pPr>
            <a:r>
              <a:rPr lang="en-US"/>
              <a:t>In situ hybridization (ISH)</a:t>
            </a:r>
          </a:p>
          <a:p>
            <a:pPr marL="711200" indent="-711200">
              <a:lnSpc>
                <a:spcPct val="80000"/>
              </a:lnSpc>
              <a:buClr>
                <a:schemeClr val="tx1"/>
              </a:buClr>
              <a:buFontTx/>
              <a:buAutoNum type="romanUcPeriod"/>
              <a:defRPr/>
            </a:pPr>
            <a:r>
              <a:rPr lang="en-US"/>
              <a:t>Fluorescence in situ hybridization (FISH)</a:t>
            </a:r>
          </a:p>
          <a:p>
            <a:pPr marL="711200" indent="-711200">
              <a:lnSpc>
                <a:spcPct val="80000"/>
              </a:lnSpc>
              <a:buClr>
                <a:schemeClr val="tx1"/>
              </a:buClr>
              <a:buFontTx/>
              <a:buAutoNum type="romanUcPeriod"/>
              <a:defRPr/>
            </a:pPr>
            <a:r>
              <a:rPr lang="en-US"/>
              <a:t>Polymerase chain reaction (PCR)</a:t>
            </a:r>
          </a:p>
          <a:p>
            <a:pPr marL="711200" indent="-711200">
              <a:lnSpc>
                <a:spcPct val="80000"/>
              </a:lnSpc>
              <a:buClr>
                <a:schemeClr val="tx1"/>
              </a:buClr>
              <a:buFontTx/>
              <a:buAutoNum type="romanUcPeriod"/>
              <a:defRPr/>
            </a:pPr>
            <a:r>
              <a:rPr lang="en-US"/>
              <a:t>DNA microarray analysis</a:t>
            </a:r>
          </a:p>
          <a:p>
            <a:pPr marL="711200" indent="-711200">
              <a:lnSpc>
                <a:spcPct val="80000"/>
              </a:lnSpc>
              <a:buClr>
                <a:schemeClr val="tx1"/>
              </a:buClr>
              <a:buFontTx/>
              <a:buAutoNum type="romanUcPeriod"/>
              <a:defRPr/>
            </a:pPr>
            <a:r>
              <a:rPr lang="en-US"/>
              <a:t>Tissue arrays</a:t>
            </a:r>
          </a:p>
          <a:p>
            <a:pPr marL="711200" indent="-711200">
              <a:lnSpc>
                <a:spcPct val="80000"/>
              </a:lnSpc>
              <a:buClr>
                <a:schemeClr val="tx1"/>
              </a:buClr>
              <a:buFontTx/>
              <a:buAutoNum type="romanUcPeriod"/>
              <a:defRPr/>
            </a:pPr>
            <a:r>
              <a:rPr lang="en-US"/>
              <a:t>Proteomics</a:t>
            </a:r>
          </a:p>
        </p:txBody>
      </p:sp>
      <p:pic>
        <p:nvPicPr>
          <p:cNvPr id="4" name="Picture 3"/>
          <p:cNvPicPr>
            <a:picLocks noChangeAspect="1"/>
          </p:cNvPicPr>
          <p:nvPr/>
        </p:nvPicPr>
        <p:blipFill>
          <a:blip r:embed="rId2"/>
          <a:stretch>
            <a:fillRect/>
          </a:stretch>
        </p:blipFill>
        <p:spPr>
          <a:xfrm>
            <a:off x="206743" y="115781"/>
            <a:ext cx="1981372" cy="493819"/>
          </a:xfrm>
          <a:prstGeom prst="rect">
            <a:avLst/>
          </a:prstGeom>
        </p:spPr>
      </p:pic>
    </p:spTree>
    <p:extLst>
      <p:ext uri="{BB962C8B-B14F-4D97-AF65-F5344CB8AC3E}">
        <p14:creationId xmlns:p14="http://schemas.microsoft.com/office/powerpoint/2010/main" val="281976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t>Normal karyotype Male</a:t>
            </a:r>
          </a:p>
        </p:txBody>
      </p:sp>
      <p:pic>
        <p:nvPicPr>
          <p:cNvPr id="22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0543" y="2076994"/>
            <a:ext cx="6770914" cy="4151976"/>
          </a:xfr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06743" y="115781"/>
            <a:ext cx="1981372" cy="493819"/>
          </a:xfrm>
          <a:prstGeom prst="rect">
            <a:avLst/>
          </a:prstGeom>
        </p:spPr>
      </p:pic>
    </p:spTree>
    <p:extLst>
      <p:ext uri="{BB962C8B-B14F-4D97-AF65-F5344CB8AC3E}">
        <p14:creationId xmlns:p14="http://schemas.microsoft.com/office/powerpoint/2010/main" val="69344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t>Spectral karyotype SKY</a:t>
            </a:r>
          </a:p>
        </p:txBody>
      </p:sp>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142268" y="2676671"/>
            <a:ext cx="2869240" cy="2947696"/>
          </a:xfrm>
          <a:noFill/>
          <a:extLst>
            <a:ext uri="{909E8E84-426E-40DD-AFC4-6F175D3DCCD1}">
              <a14:hiddenFill xmlns:a14="http://schemas.microsoft.com/office/drawing/2010/main">
                <a:solidFill>
                  <a:srgbClr val="FFFFFF"/>
                </a:solidFill>
              </a14:hiddenFill>
            </a:ext>
          </a:extLst>
        </p:spPr>
      </p:pic>
      <p:sp>
        <p:nvSpPr>
          <p:cNvPr id="23556" name="Text Box 4"/>
          <p:cNvSpPr txBox="1">
            <a:spLocks noChangeArrowheads="1"/>
          </p:cNvSpPr>
          <p:nvPr/>
        </p:nvSpPr>
        <p:spPr bwMode="auto">
          <a:xfrm>
            <a:off x="1278674" y="2858429"/>
            <a:ext cx="24542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dirty="0">
                <a:latin typeface="Tahoma" panose="020B0604030504040204" pitchFamily="34" charset="0"/>
              </a:rPr>
              <a:t>Using a combination of five </a:t>
            </a:r>
            <a:r>
              <a:rPr lang="en-US" dirty="0" err="1">
                <a:latin typeface="Tahoma" panose="020B0604030504040204" pitchFamily="34" charset="0"/>
              </a:rPr>
              <a:t>fluorochromes</a:t>
            </a:r>
            <a:r>
              <a:rPr lang="en-US" dirty="0">
                <a:latin typeface="Tahoma" panose="020B0604030504040204" pitchFamily="34" charset="0"/>
              </a:rPr>
              <a:t> and appropriate </a:t>
            </a:r>
            <a:r>
              <a:rPr lang="en-US" dirty="0" err="1">
                <a:latin typeface="Tahoma" panose="020B0604030504040204" pitchFamily="34" charset="0"/>
              </a:rPr>
              <a:t>computor</a:t>
            </a:r>
            <a:r>
              <a:rPr lang="en-US" dirty="0">
                <a:latin typeface="Tahoma" panose="020B0604030504040204" pitchFamily="34" charset="0"/>
              </a:rPr>
              <a:t> generated signals entire human genome can be visualized</a:t>
            </a:r>
          </a:p>
        </p:txBody>
      </p:sp>
      <p:pic>
        <p:nvPicPr>
          <p:cNvPr id="5" name="Picture 4"/>
          <p:cNvPicPr>
            <a:picLocks noChangeAspect="1"/>
          </p:cNvPicPr>
          <p:nvPr/>
        </p:nvPicPr>
        <p:blipFill>
          <a:blip r:embed="rId3"/>
          <a:stretch>
            <a:fillRect/>
          </a:stretch>
        </p:blipFill>
        <p:spPr>
          <a:xfrm>
            <a:off x="206743" y="115781"/>
            <a:ext cx="1981372" cy="493819"/>
          </a:xfrm>
          <a:prstGeom prst="rect">
            <a:avLst/>
          </a:prstGeom>
        </p:spPr>
      </p:pic>
    </p:spTree>
    <p:extLst>
      <p:ext uri="{BB962C8B-B14F-4D97-AF65-F5344CB8AC3E}">
        <p14:creationId xmlns:p14="http://schemas.microsoft.com/office/powerpoint/2010/main" val="343650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Flow Cytometry</a:t>
            </a:r>
          </a:p>
        </p:txBody>
      </p:sp>
      <p:sp>
        <p:nvSpPr>
          <p:cNvPr id="48131" name="Rectangle 3"/>
          <p:cNvSpPr>
            <a:spLocks noGrp="1" noChangeArrowheads="1"/>
          </p:cNvSpPr>
          <p:nvPr>
            <p:ph idx="1"/>
          </p:nvPr>
        </p:nvSpPr>
        <p:spPr/>
        <p:txBody>
          <a:bodyPr/>
          <a:lstStyle/>
          <a:p>
            <a:pPr eaLnBrk="1" hangingPunct="1">
              <a:buFont typeface="Wingdings" panose="05000000000000000000" pitchFamily="2" charset="2"/>
              <a:buNone/>
              <a:defRPr/>
            </a:pPr>
            <a:r>
              <a:rPr lang="en-US"/>
              <a:t>* Rapidly and quantitatively measure several  individual cell characteristics,</a:t>
            </a:r>
          </a:p>
          <a:p>
            <a:pPr eaLnBrk="1" hangingPunct="1">
              <a:buFont typeface="Wingdings" panose="05000000000000000000" pitchFamily="2" charset="2"/>
              <a:buNone/>
              <a:defRPr/>
            </a:pPr>
            <a:r>
              <a:rPr lang="en-US"/>
              <a:t>   such as   cell proliferation, surface antigen expression and DNA content of tumor cells</a:t>
            </a:r>
          </a:p>
          <a:p>
            <a:pPr eaLnBrk="1" hangingPunct="1">
              <a:buFont typeface="Wingdings" panose="05000000000000000000" pitchFamily="2" charset="2"/>
              <a:buNone/>
              <a:defRPr/>
            </a:pPr>
            <a:r>
              <a:rPr lang="en-US"/>
              <a:t>* Relies on labeling with fluorescent markers</a:t>
            </a:r>
          </a:p>
        </p:txBody>
      </p:sp>
      <p:pic>
        <p:nvPicPr>
          <p:cNvPr id="4" name="Picture 3"/>
          <p:cNvPicPr>
            <a:picLocks noChangeAspect="1"/>
          </p:cNvPicPr>
          <p:nvPr/>
        </p:nvPicPr>
        <p:blipFill>
          <a:blip r:embed="rId2"/>
          <a:stretch>
            <a:fillRect/>
          </a:stretch>
        </p:blipFill>
        <p:spPr>
          <a:xfrm>
            <a:off x="206743" y="115781"/>
            <a:ext cx="1981372" cy="493819"/>
          </a:xfrm>
          <a:prstGeom prst="rect">
            <a:avLst/>
          </a:prstGeom>
        </p:spPr>
      </p:pic>
    </p:spTree>
    <p:extLst>
      <p:ext uri="{BB962C8B-B14F-4D97-AF65-F5344CB8AC3E}">
        <p14:creationId xmlns:p14="http://schemas.microsoft.com/office/powerpoint/2010/main" val="47096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3FF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4648200" y="304801"/>
            <a:ext cx="2667000" cy="396875"/>
          </a:xfrm>
          <a:prstGeom prst="rect">
            <a:avLst/>
          </a:prstGeom>
          <a:noFill/>
          <a:ln w="9525">
            <a:noFill/>
            <a:miter lim="800000"/>
            <a:headEnd/>
            <a:tailEnd/>
          </a:ln>
          <a:effectLst/>
        </p:spPr>
        <p:txBody>
          <a:bodyPr>
            <a:spAutoFit/>
          </a:bodyPr>
          <a:lstStyle/>
          <a:p>
            <a:pPr>
              <a:defRPr/>
            </a:pPr>
            <a:r>
              <a:rPr lang="en-US" sz="2000" b="1" u="sng">
                <a:solidFill>
                  <a:schemeClr val="tx2"/>
                </a:solidFill>
                <a:effectLst>
                  <a:outerShdw blurRad="38100" dist="38100" dir="2700000" algn="tl">
                    <a:srgbClr val="000000"/>
                  </a:outerShdw>
                </a:effectLst>
              </a:rPr>
              <a:t>Flow cytometer</a:t>
            </a:r>
          </a:p>
        </p:txBody>
      </p:sp>
      <p:pic>
        <p:nvPicPr>
          <p:cNvPr id="4" name="Picture 3"/>
          <p:cNvPicPr>
            <a:picLocks noChangeAspect="1"/>
          </p:cNvPicPr>
          <p:nvPr/>
        </p:nvPicPr>
        <p:blipFill>
          <a:blip r:embed="rId3"/>
          <a:stretch>
            <a:fillRect/>
          </a:stretch>
        </p:blipFill>
        <p:spPr>
          <a:xfrm>
            <a:off x="206743" y="115781"/>
            <a:ext cx="1981372" cy="493819"/>
          </a:xfrm>
          <a:prstGeom prst="rect">
            <a:avLst/>
          </a:prstGeom>
        </p:spPr>
      </p:pic>
    </p:spTree>
    <p:extLst>
      <p:ext uri="{BB962C8B-B14F-4D97-AF65-F5344CB8AC3E}">
        <p14:creationId xmlns:p14="http://schemas.microsoft.com/office/powerpoint/2010/main" val="234549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defRPr/>
            </a:pPr>
            <a:r>
              <a:rPr lang="en-US" sz="4000"/>
              <a:t>Polymerase Chain Reaction PCR</a:t>
            </a:r>
            <a:br>
              <a:rPr lang="en-US" sz="4000"/>
            </a:br>
            <a:r>
              <a:rPr lang="en-US" sz="4000"/>
              <a:t>(cell free molecular cloning)</a:t>
            </a:r>
          </a:p>
        </p:txBody>
      </p:sp>
      <p:sp>
        <p:nvSpPr>
          <p:cNvPr id="51203" name="Rectangle 3"/>
          <p:cNvSpPr>
            <a:spLocks noGrp="1" noChangeArrowheads="1"/>
          </p:cNvSpPr>
          <p:nvPr>
            <p:ph idx="1"/>
          </p:nvPr>
        </p:nvSpPr>
        <p:spPr>
          <a:xfrm>
            <a:off x="1981200" y="1981200"/>
            <a:ext cx="8458200" cy="4114800"/>
          </a:xfrm>
        </p:spPr>
        <p:txBody>
          <a:bodyPr>
            <a:normAutofit/>
          </a:bodyPr>
          <a:lstStyle/>
          <a:p>
            <a:pPr marL="660400" indent="-660400">
              <a:lnSpc>
                <a:spcPct val="80000"/>
              </a:lnSpc>
              <a:buNone/>
              <a:defRPr/>
            </a:pPr>
            <a:endParaRPr lang="en-US" sz="2400" dirty="0" smtClean="0"/>
          </a:p>
          <a:p>
            <a:pPr marL="660400" indent="-660400">
              <a:lnSpc>
                <a:spcPct val="80000"/>
              </a:lnSpc>
              <a:buNone/>
              <a:defRPr/>
            </a:pPr>
            <a:r>
              <a:rPr lang="en-US" dirty="0"/>
              <a:t>A </a:t>
            </a:r>
            <a:r>
              <a:rPr lang="en-US" dirty="0" smtClean="0"/>
              <a:t>Novel </a:t>
            </a:r>
            <a:r>
              <a:rPr lang="en-US" dirty="0"/>
              <a:t>test tube method  for amplifying a selected  DNA fragment (in vitro DNA cloning)</a:t>
            </a:r>
          </a:p>
          <a:p>
            <a:pPr marL="660400" indent="-660400">
              <a:lnSpc>
                <a:spcPct val="80000"/>
              </a:lnSpc>
              <a:buNone/>
              <a:defRPr/>
            </a:pPr>
            <a:endParaRPr lang="en-US" sz="2400" dirty="0" smtClean="0"/>
          </a:p>
          <a:p>
            <a:pPr marL="660400" indent="-660400">
              <a:lnSpc>
                <a:spcPct val="80000"/>
              </a:lnSpc>
              <a:buNone/>
              <a:defRPr/>
            </a:pPr>
            <a:r>
              <a:rPr lang="en-US" sz="2400" dirty="0" smtClean="0"/>
              <a:t>Three </a:t>
            </a:r>
            <a:r>
              <a:rPr lang="en-US" sz="2400" dirty="0"/>
              <a:t>basic steps</a:t>
            </a:r>
          </a:p>
          <a:p>
            <a:pPr marL="660400" indent="-660400">
              <a:lnSpc>
                <a:spcPct val="80000"/>
              </a:lnSpc>
              <a:buFont typeface="Wingdings" panose="05000000000000000000" pitchFamily="2" charset="2"/>
              <a:buAutoNum type="romanLcPeriod"/>
              <a:defRPr/>
            </a:pPr>
            <a:r>
              <a:rPr lang="en-US" sz="2400" dirty="0"/>
              <a:t>Denaturation of DNA</a:t>
            </a:r>
          </a:p>
          <a:p>
            <a:pPr marL="660400" indent="-660400">
              <a:lnSpc>
                <a:spcPct val="80000"/>
              </a:lnSpc>
              <a:buFont typeface="Wingdings" panose="05000000000000000000" pitchFamily="2" charset="2"/>
              <a:buAutoNum type="romanLcPeriod"/>
              <a:defRPr/>
            </a:pPr>
            <a:r>
              <a:rPr lang="en-US" sz="2400" dirty="0"/>
              <a:t>Annealing with primers</a:t>
            </a:r>
          </a:p>
          <a:p>
            <a:pPr marL="660400" indent="-660400">
              <a:lnSpc>
                <a:spcPct val="80000"/>
              </a:lnSpc>
              <a:buFont typeface="Wingdings" panose="05000000000000000000" pitchFamily="2" charset="2"/>
              <a:buAutoNum type="romanLcPeriod"/>
              <a:defRPr/>
            </a:pPr>
            <a:r>
              <a:rPr lang="en-US" sz="2400" dirty="0"/>
              <a:t>DNA </a:t>
            </a:r>
            <a:r>
              <a:rPr lang="en-US" sz="2400" dirty="0" smtClean="0"/>
              <a:t>amplification</a:t>
            </a:r>
            <a:endParaRPr lang="en-US" sz="2400" dirty="0"/>
          </a:p>
        </p:txBody>
      </p:sp>
      <p:pic>
        <p:nvPicPr>
          <p:cNvPr id="4" name="Picture 3"/>
          <p:cNvPicPr>
            <a:picLocks noChangeAspect="1"/>
          </p:cNvPicPr>
          <p:nvPr/>
        </p:nvPicPr>
        <p:blipFill>
          <a:blip r:embed="rId2"/>
          <a:stretch>
            <a:fillRect/>
          </a:stretch>
        </p:blipFill>
        <p:spPr>
          <a:xfrm>
            <a:off x="206743" y="115781"/>
            <a:ext cx="1981372" cy="493819"/>
          </a:xfrm>
          <a:prstGeom prst="rect">
            <a:avLst/>
          </a:prstGeom>
        </p:spPr>
      </p:pic>
    </p:spTree>
    <p:extLst>
      <p:ext uri="{BB962C8B-B14F-4D97-AF65-F5344CB8AC3E}">
        <p14:creationId xmlns:p14="http://schemas.microsoft.com/office/powerpoint/2010/main" val="156131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p:txBody>
          <a:bodyPr/>
          <a:lstStyle/>
          <a:p>
            <a:pPr marL="660400" indent="-660400">
              <a:lnSpc>
                <a:spcPct val="80000"/>
              </a:lnSpc>
              <a:buNone/>
              <a:defRPr/>
            </a:pPr>
            <a:r>
              <a:rPr lang="en-US" dirty="0"/>
              <a:t>Twenty-five cycles of PCR result in the amplification of target DNA by about million copies</a:t>
            </a:r>
          </a:p>
          <a:p>
            <a:pPr marL="660400" indent="-660400">
              <a:lnSpc>
                <a:spcPct val="80000"/>
              </a:lnSpc>
              <a:buNone/>
              <a:defRPr/>
            </a:pPr>
            <a:r>
              <a:rPr lang="en-US" dirty="0"/>
              <a:t>Applications; rapid diagnosis of infectious diseases, prenatal diagnosis of genetic diseases, detection of criminals in Forensic medicine, study of evolution processes</a:t>
            </a:r>
          </a:p>
          <a:p>
            <a:endParaRPr lang="en-US" dirty="0"/>
          </a:p>
        </p:txBody>
      </p:sp>
    </p:spTree>
    <p:extLst>
      <p:ext uri="{BB962C8B-B14F-4D97-AF65-F5344CB8AC3E}">
        <p14:creationId xmlns:p14="http://schemas.microsoft.com/office/powerpoint/2010/main" val="408422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109" y="1752600"/>
            <a:ext cx="7772400" cy="1676400"/>
          </a:xfrm>
        </p:spPr>
        <p:txBody>
          <a:bodyPr>
            <a:noAutofit/>
          </a:bodyPr>
          <a:lstStyle/>
          <a:p>
            <a:r>
              <a:rPr lang="en-US" sz="3600" dirty="0"/>
              <a:t>FOUNDATION MODULE</a:t>
            </a:r>
            <a:r>
              <a:rPr lang="en-GB" sz="3600" dirty="0"/>
              <a:t> _III</a:t>
            </a:r>
            <a:r>
              <a:rPr lang="en-US" sz="3600" dirty="0">
                <a:latin typeface="Century Gothic" pitchFamily="34" charset="0"/>
              </a:rPr>
              <a:t/>
            </a:r>
            <a:br>
              <a:rPr lang="en-US" sz="3600" dirty="0">
                <a:latin typeface="Century Gothic" pitchFamily="34" charset="0"/>
              </a:rPr>
            </a:br>
            <a:r>
              <a:rPr lang="en-US" sz="3200" dirty="0"/>
              <a:t>Diagnostic Approach of Malignant tumors</a:t>
            </a:r>
            <a:endParaRPr lang="en-US" sz="3600" dirty="0">
              <a:latin typeface="Century Gothic" pitchFamily="34" charset="0"/>
            </a:endParaRPr>
          </a:p>
        </p:txBody>
      </p:sp>
      <p:sp>
        <p:nvSpPr>
          <p:cNvPr id="3" name="Subtitle 2"/>
          <p:cNvSpPr>
            <a:spLocks noGrp="1"/>
          </p:cNvSpPr>
          <p:nvPr>
            <p:ph type="subTitle" idx="1"/>
          </p:nvPr>
        </p:nvSpPr>
        <p:spPr>
          <a:xfrm>
            <a:off x="2057400" y="3810001"/>
            <a:ext cx="8496300" cy="1473391"/>
          </a:xfrm>
        </p:spPr>
        <p:txBody>
          <a:bodyPr>
            <a:normAutofit/>
          </a:bodyPr>
          <a:lstStyle/>
          <a:p>
            <a:r>
              <a:rPr lang="en-US" sz="1600" b="1" dirty="0">
                <a:solidFill>
                  <a:schemeClr val="bg1">
                    <a:lumMod val="50000"/>
                  </a:schemeClr>
                </a:solidFill>
              </a:rPr>
              <a:t>Dr. Fatima-</a:t>
            </a:r>
            <a:r>
              <a:rPr lang="en-US" sz="1600" b="1" dirty="0" err="1">
                <a:solidFill>
                  <a:schemeClr val="bg1">
                    <a:lumMod val="50000"/>
                  </a:schemeClr>
                </a:solidFill>
              </a:rPr>
              <a:t>tuz</a:t>
            </a:r>
            <a:r>
              <a:rPr lang="en-US" sz="1600" b="1" dirty="0">
                <a:solidFill>
                  <a:schemeClr val="bg1">
                    <a:lumMod val="50000"/>
                  </a:schemeClr>
                </a:solidFill>
              </a:rPr>
              <a:t>-Zahra</a:t>
            </a:r>
          </a:p>
          <a:p>
            <a:r>
              <a:rPr lang="en-US" sz="1600" b="1" dirty="0">
                <a:solidFill>
                  <a:schemeClr val="bg1">
                    <a:lumMod val="50000"/>
                  </a:schemeClr>
                </a:solidFill>
              </a:rPr>
              <a:t>MBBS, M.Phil. (Chem), FCPS(Chem), CHPE</a:t>
            </a:r>
          </a:p>
          <a:p>
            <a:r>
              <a:rPr lang="en-US" sz="1600" b="1" dirty="0">
                <a:solidFill>
                  <a:schemeClr val="bg1">
                    <a:lumMod val="50000"/>
                  </a:schemeClr>
                </a:solidFill>
              </a:rPr>
              <a:t>Pathology Department, RMU </a:t>
            </a:r>
          </a:p>
          <a:p>
            <a:r>
              <a:rPr lang="en-US" sz="1600" b="1" dirty="0">
                <a:solidFill>
                  <a:schemeClr val="bg1">
                    <a:lumMod val="50000"/>
                  </a:schemeClr>
                </a:solidFill>
              </a:rPr>
              <a:t>Assistant Professor Pathology</a:t>
            </a:r>
          </a:p>
        </p:txBody>
      </p:sp>
      <p:pic>
        <p:nvPicPr>
          <p:cNvPr id="5" name="Picture 4">
            <a:extLst>
              <a:ext uri="{FF2B5EF4-FFF2-40B4-BE49-F238E27FC236}">
                <a16:creationId xmlns:a16="http://schemas.microsoft.com/office/drawing/2014/main" id="{4C735B47-98C6-4654-B2D7-1764D4B2EA44}"/>
              </a:ext>
            </a:extLst>
          </p:cNvPr>
          <p:cNvPicPr>
            <a:picLocks noChangeAspect="1"/>
          </p:cNvPicPr>
          <p:nvPr/>
        </p:nvPicPr>
        <p:blipFill rotWithShape="1">
          <a:blip r:embed="rId2"/>
          <a:srcRect l="30567" t="3564" b="-32"/>
          <a:stretch/>
        </p:blipFill>
        <p:spPr>
          <a:xfrm>
            <a:off x="2243146" y="282388"/>
            <a:ext cx="1414454" cy="1470212"/>
          </a:xfrm>
          <a:prstGeom prst="rect">
            <a:avLst/>
          </a:prstGeom>
        </p:spPr>
      </p:pic>
      <p:sp>
        <p:nvSpPr>
          <p:cNvPr id="7" name="TextBox 6">
            <a:extLst>
              <a:ext uri="{FF2B5EF4-FFF2-40B4-BE49-F238E27FC236}">
                <a16:creationId xmlns:a16="http://schemas.microsoft.com/office/drawing/2014/main" id="{EA354C55-15EB-44A1-B7C9-C79A91F67387}"/>
              </a:ext>
            </a:extLst>
          </p:cNvPr>
          <p:cNvSpPr txBox="1"/>
          <p:nvPr/>
        </p:nvSpPr>
        <p:spPr>
          <a:xfrm>
            <a:off x="7855131" y="3579168"/>
            <a:ext cx="1828800" cy="461665"/>
          </a:xfrm>
          <a:prstGeom prst="rect">
            <a:avLst/>
          </a:prstGeom>
          <a:noFill/>
        </p:spPr>
        <p:txBody>
          <a:bodyPr wrap="square" rtlCol="0">
            <a:spAutoFit/>
          </a:bodyPr>
          <a:lstStyle/>
          <a:p>
            <a:pPr algn="ctr"/>
            <a:r>
              <a:rPr lang="en-GB" sz="2400" b="1" dirty="0"/>
              <a:t>LGIS</a:t>
            </a:r>
            <a:endParaRPr lang="en-US" b="1" dirty="0"/>
          </a:p>
        </p:txBody>
      </p:sp>
    </p:spTree>
    <p:extLst>
      <p:ext uri="{BB962C8B-B14F-4D97-AF65-F5344CB8AC3E}">
        <p14:creationId xmlns:p14="http://schemas.microsoft.com/office/powerpoint/2010/main" val="370863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4000"/>
              <a:t>Applications of Molecular diagnosis</a:t>
            </a:r>
          </a:p>
        </p:txBody>
      </p:sp>
      <p:sp>
        <p:nvSpPr>
          <p:cNvPr id="52227" name="Rectangle 3"/>
          <p:cNvSpPr>
            <a:spLocks noGrp="1" noChangeArrowheads="1"/>
          </p:cNvSpPr>
          <p:nvPr>
            <p:ph idx="1"/>
          </p:nvPr>
        </p:nvSpPr>
        <p:spPr/>
        <p:txBody>
          <a:bodyPr/>
          <a:lstStyle/>
          <a:p>
            <a:pPr marL="609600" indent="-609600">
              <a:buClr>
                <a:schemeClr val="tx1"/>
              </a:buClr>
              <a:buFontTx/>
              <a:buAutoNum type="arabicPeriod"/>
              <a:defRPr/>
            </a:pPr>
            <a:r>
              <a:rPr lang="en-US"/>
              <a:t>Diagnosis of malignant neoplasms</a:t>
            </a:r>
          </a:p>
          <a:p>
            <a:pPr marL="609600" indent="-609600">
              <a:buClr>
                <a:schemeClr val="tx1"/>
              </a:buClr>
              <a:buFontTx/>
              <a:buAutoNum type="arabicPeriod"/>
              <a:defRPr/>
            </a:pPr>
            <a:r>
              <a:rPr lang="en-US"/>
              <a:t>Prognosis of malignant neoplasms</a:t>
            </a:r>
          </a:p>
          <a:p>
            <a:pPr marL="609600" indent="-609600">
              <a:buClr>
                <a:schemeClr val="tx1"/>
              </a:buClr>
              <a:buFontTx/>
              <a:buAutoNum type="arabicPeriod"/>
              <a:defRPr/>
            </a:pPr>
            <a:r>
              <a:rPr lang="en-US"/>
              <a:t>Detection of minimal residual disease</a:t>
            </a:r>
          </a:p>
          <a:p>
            <a:pPr marL="609600" indent="-609600">
              <a:buClr>
                <a:schemeClr val="tx1"/>
              </a:buClr>
              <a:buFontTx/>
              <a:buAutoNum type="arabicPeriod"/>
              <a:defRPr/>
            </a:pPr>
            <a:r>
              <a:rPr lang="en-US"/>
              <a:t>Diagnosis of hereditary predisposition to cancer</a:t>
            </a:r>
          </a:p>
        </p:txBody>
      </p:sp>
      <p:pic>
        <p:nvPicPr>
          <p:cNvPr id="4" name="Picture 3"/>
          <p:cNvPicPr>
            <a:picLocks noChangeAspect="1"/>
          </p:cNvPicPr>
          <p:nvPr/>
        </p:nvPicPr>
        <p:blipFill>
          <a:blip r:embed="rId2"/>
          <a:stretch>
            <a:fillRect/>
          </a:stretch>
        </p:blipFill>
        <p:spPr>
          <a:xfrm>
            <a:off x="206743" y="128844"/>
            <a:ext cx="1981372" cy="493819"/>
          </a:xfrm>
          <a:prstGeom prst="rect">
            <a:avLst/>
          </a:prstGeom>
        </p:spPr>
      </p:pic>
    </p:spTree>
    <p:extLst>
      <p:ext uri="{BB962C8B-B14F-4D97-AF65-F5344CB8AC3E}">
        <p14:creationId xmlns:p14="http://schemas.microsoft.com/office/powerpoint/2010/main" val="442405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t>Tumors Markers</a:t>
            </a:r>
          </a:p>
        </p:txBody>
      </p:sp>
      <p:sp>
        <p:nvSpPr>
          <p:cNvPr id="53251" name="Rectangle 3"/>
          <p:cNvSpPr>
            <a:spLocks noGrp="1" noChangeArrowheads="1"/>
          </p:cNvSpPr>
          <p:nvPr>
            <p:ph idx="1"/>
          </p:nvPr>
        </p:nvSpPr>
        <p:spPr/>
        <p:txBody>
          <a:bodyPr/>
          <a:lstStyle/>
          <a:p>
            <a:pPr eaLnBrk="1" hangingPunct="1">
              <a:buClr>
                <a:schemeClr val="tx1"/>
              </a:buClr>
              <a:defRPr/>
            </a:pPr>
            <a:r>
              <a:rPr lang="en-US" dirty="0"/>
              <a:t>Tumors markers are biochemical       indicators of the presence of a tumor</a:t>
            </a:r>
          </a:p>
          <a:p>
            <a:pPr eaLnBrk="1" hangingPunct="1">
              <a:buClr>
                <a:schemeClr val="tx1"/>
              </a:buClr>
              <a:defRPr/>
            </a:pPr>
            <a:r>
              <a:rPr lang="en-US" dirty="0"/>
              <a:t>Includes cell-surface antigens, cytoplasmic proteins, enzymes and hormones.</a:t>
            </a:r>
          </a:p>
          <a:p>
            <a:pPr eaLnBrk="1" hangingPunct="1">
              <a:buClr>
                <a:schemeClr val="tx1"/>
              </a:buClr>
              <a:defRPr/>
            </a:pPr>
            <a:r>
              <a:rPr lang="en-US" dirty="0"/>
              <a:t>Can be detected in plasma or other body fluids</a:t>
            </a:r>
          </a:p>
          <a:p>
            <a:pPr eaLnBrk="1" hangingPunct="1">
              <a:buClr>
                <a:schemeClr val="tx1"/>
              </a:buClr>
              <a:defRPr/>
            </a:pPr>
            <a:r>
              <a:rPr lang="en-US" dirty="0"/>
              <a:t>Cannot be construed as primary modalities for the diagnosis of cancer </a:t>
            </a:r>
          </a:p>
        </p:txBody>
      </p:sp>
      <p:pic>
        <p:nvPicPr>
          <p:cNvPr id="4" name="Picture 3"/>
          <p:cNvPicPr>
            <a:picLocks noChangeAspect="1"/>
          </p:cNvPicPr>
          <p:nvPr/>
        </p:nvPicPr>
        <p:blipFill>
          <a:blip r:embed="rId2"/>
          <a:stretch>
            <a:fillRect/>
          </a:stretch>
        </p:blipFill>
        <p:spPr>
          <a:xfrm>
            <a:off x="206743" y="115781"/>
            <a:ext cx="1981372" cy="493819"/>
          </a:xfrm>
          <a:prstGeom prst="rect">
            <a:avLst/>
          </a:prstGeom>
        </p:spPr>
      </p:pic>
    </p:spTree>
    <p:extLst>
      <p:ext uri="{BB962C8B-B14F-4D97-AF65-F5344CB8AC3E}">
        <p14:creationId xmlns:p14="http://schemas.microsoft.com/office/powerpoint/2010/main" val="68747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95402" y="995195"/>
            <a:ext cx="9601196" cy="1303867"/>
          </a:xfrm>
        </p:spPr>
        <p:txBody>
          <a:bodyPr>
            <a:normAutofit fontScale="90000"/>
          </a:bodyPr>
          <a:lstStyle/>
          <a:p>
            <a:pPr eaLnBrk="1" hangingPunct="1">
              <a:defRPr/>
            </a:pPr>
            <a:r>
              <a:rPr lang="en-US" sz="4000" dirty="0"/>
              <a:t>Selected Tumor Markers</a:t>
            </a:r>
            <a:br>
              <a:rPr lang="en-US" sz="4000" dirty="0"/>
            </a:br>
            <a:endParaRPr lang="en-US" sz="4000" dirty="0"/>
          </a:p>
        </p:txBody>
      </p:sp>
      <p:sp>
        <p:nvSpPr>
          <p:cNvPr id="54275"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None/>
              <a:defRPr/>
            </a:pPr>
            <a:r>
              <a:rPr lang="en-US" sz="1600" b="1" dirty="0">
                <a:solidFill>
                  <a:srgbClr val="FFCC00"/>
                </a:solidFill>
              </a:rPr>
              <a:t>Markers Associated Cancers and </a:t>
            </a:r>
            <a:r>
              <a:rPr lang="en-US" sz="1600" b="1" i="1" dirty="0">
                <a:solidFill>
                  <a:srgbClr val="FFCC00"/>
                </a:solidFill>
              </a:rPr>
              <a:t>Hormones</a:t>
            </a:r>
          </a:p>
          <a:p>
            <a:pPr eaLnBrk="1" hangingPunct="1">
              <a:lnSpc>
                <a:spcPct val="80000"/>
              </a:lnSpc>
              <a:defRPr/>
            </a:pPr>
            <a:r>
              <a:rPr lang="en-US" sz="2000" dirty="0"/>
              <a:t>Human chorionic gonadotropin (HCG)       Trophoblastic tumors</a:t>
            </a:r>
          </a:p>
          <a:p>
            <a:pPr eaLnBrk="1" hangingPunct="1">
              <a:lnSpc>
                <a:spcPct val="80000"/>
              </a:lnSpc>
              <a:buFont typeface="Wingdings" panose="05000000000000000000" pitchFamily="2" charset="2"/>
              <a:buNone/>
              <a:defRPr/>
            </a:pPr>
            <a:r>
              <a:rPr lang="en-US" sz="2000" dirty="0"/>
              <a:t>                                                                  non-</a:t>
            </a:r>
            <a:r>
              <a:rPr lang="en-US" sz="2000" dirty="0" err="1"/>
              <a:t>seminomatous</a:t>
            </a:r>
            <a:r>
              <a:rPr lang="en-US" sz="2000" dirty="0"/>
              <a:t> testicular tumors</a:t>
            </a:r>
          </a:p>
          <a:p>
            <a:pPr eaLnBrk="1" hangingPunct="1">
              <a:lnSpc>
                <a:spcPct val="80000"/>
              </a:lnSpc>
              <a:defRPr/>
            </a:pPr>
            <a:r>
              <a:rPr lang="en-US" sz="2000" dirty="0"/>
              <a:t>Calcitonin                                               Medullary carcinoma of thyroid</a:t>
            </a:r>
          </a:p>
          <a:p>
            <a:pPr eaLnBrk="1" hangingPunct="1">
              <a:lnSpc>
                <a:spcPct val="80000"/>
              </a:lnSpc>
              <a:defRPr/>
            </a:pPr>
            <a:r>
              <a:rPr lang="en-US" sz="2000" dirty="0"/>
              <a:t>Catecholamine and metabolites                 </a:t>
            </a:r>
            <a:r>
              <a:rPr lang="en-US" sz="2000" dirty="0" err="1"/>
              <a:t>Pheochromocytoma</a:t>
            </a:r>
            <a:r>
              <a:rPr lang="en-US" sz="2000" dirty="0"/>
              <a:t> </a:t>
            </a:r>
          </a:p>
          <a:p>
            <a:pPr eaLnBrk="1" hangingPunct="1">
              <a:lnSpc>
                <a:spcPct val="80000"/>
              </a:lnSpc>
              <a:defRPr/>
            </a:pPr>
            <a:r>
              <a:rPr lang="en-US" sz="2000" dirty="0"/>
              <a:t>Ectopic hormones                                    Paraneoplastic Syndromes </a:t>
            </a:r>
          </a:p>
          <a:p>
            <a:pPr eaLnBrk="1" hangingPunct="1">
              <a:lnSpc>
                <a:spcPct val="80000"/>
              </a:lnSpc>
              <a:buFont typeface="Wingdings" panose="05000000000000000000" pitchFamily="2" charset="2"/>
              <a:buNone/>
              <a:defRPr/>
            </a:pPr>
            <a:endParaRPr lang="en-US" sz="1600" dirty="0"/>
          </a:p>
        </p:txBody>
      </p:sp>
    </p:spTree>
    <p:extLst>
      <p:ext uri="{BB962C8B-B14F-4D97-AF65-F5344CB8AC3E}">
        <p14:creationId xmlns:p14="http://schemas.microsoft.com/office/powerpoint/2010/main" val="3521366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Selected Tumor Markers</a:t>
            </a:r>
          </a:p>
        </p:txBody>
      </p:sp>
      <p:sp>
        <p:nvSpPr>
          <p:cNvPr id="3" name="Content Placeholder 2"/>
          <p:cNvSpPr>
            <a:spLocks noGrp="1"/>
          </p:cNvSpPr>
          <p:nvPr>
            <p:ph idx="1"/>
          </p:nvPr>
        </p:nvSpPr>
        <p:spPr/>
        <p:txBody>
          <a:bodyPr>
            <a:normAutofit lnSpcReduction="10000"/>
          </a:bodyPr>
          <a:lstStyle/>
          <a:p>
            <a:pPr>
              <a:lnSpc>
                <a:spcPct val="80000"/>
              </a:lnSpc>
              <a:buNone/>
              <a:defRPr/>
            </a:pPr>
            <a:r>
              <a:rPr lang="en-US" b="1" i="1" dirty="0" err="1">
                <a:solidFill>
                  <a:srgbClr val="FFCC00"/>
                </a:solidFill>
              </a:rPr>
              <a:t>Oncofetal</a:t>
            </a:r>
            <a:r>
              <a:rPr lang="en-US" b="1" i="1" dirty="0">
                <a:solidFill>
                  <a:srgbClr val="FFCC00"/>
                </a:solidFill>
              </a:rPr>
              <a:t> Antigens</a:t>
            </a:r>
          </a:p>
          <a:p>
            <a:pPr>
              <a:lnSpc>
                <a:spcPct val="80000"/>
              </a:lnSpc>
              <a:defRPr/>
            </a:pPr>
            <a:r>
              <a:rPr lang="en-US" dirty="0"/>
              <a:t>a-Fetoprotein                                           Liver cell cancer,</a:t>
            </a:r>
          </a:p>
          <a:p>
            <a:pPr>
              <a:lnSpc>
                <a:spcPct val="80000"/>
              </a:lnSpc>
              <a:buNone/>
              <a:defRPr/>
            </a:pPr>
            <a:r>
              <a:rPr lang="en-US" dirty="0"/>
              <a:t>                                                                   Certain germ cell tumors of testis</a:t>
            </a:r>
          </a:p>
          <a:p>
            <a:pPr>
              <a:lnSpc>
                <a:spcPct val="80000"/>
              </a:lnSpc>
              <a:defRPr/>
            </a:pPr>
            <a:r>
              <a:rPr lang="en-US" dirty="0"/>
              <a:t>Carcinoembryonic antigen (CEA)                Carcinomas of the colon, pancreas</a:t>
            </a:r>
          </a:p>
          <a:p>
            <a:pPr>
              <a:lnSpc>
                <a:spcPct val="80000"/>
              </a:lnSpc>
              <a:buNone/>
              <a:defRPr/>
            </a:pPr>
            <a:r>
              <a:rPr lang="en-US" dirty="0"/>
              <a:t>                                                                   lung, stomach, and heart</a:t>
            </a:r>
          </a:p>
          <a:p>
            <a:pPr>
              <a:lnSpc>
                <a:spcPct val="80000"/>
              </a:lnSpc>
              <a:buNone/>
              <a:defRPr/>
            </a:pPr>
            <a:r>
              <a:rPr lang="en-US" b="1" i="1" dirty="0" err="1">
                <a:solidFill>
                  <a:srgbClr val="FFCC00"/>
                </a:solidFill>
              </a:rPr>
              <a:t>Isoenzymes</a:t>
            </a:r>
            <a:endParaRPr lang="en-US" b="1" i="1" dirty="0">
              <a:solidFill>
                <a:srgbClr val="FFCC00"/>
              </a:solidFill>
            </a:endParaRPr>
          </a:p>
          <a:p>
            <a:pPr>
              <a:lnSpc>
                <a:spcPct val="80000"/>
              </a:lnSpc>
              <a:defRPr/>
            </a:pPr>
            <a:r>
              <a:rPr lang="en-US" dirty="0"/>
              <a:t>Prostatic acid phosphatase (PAP)               Prostate cancer</a:t>
            </a:r>
          </a:p>
          <a:p>
            <a:endParaRPr lang="en-US" dirty="0"/>
          </a:p>
        </p:txBody>
      </p:sp>
      <p:sp>
        <p:nvSpPr>
          <p:cNvPr id="4" name="TextBox 3">
            <a:extLst>
              <a:ext uri="{FF2B5EF4-FFF2-40B4-BE49-F238E27FC236}">
                <a16:creationId xmlns:a16="http://schemas.microsoft.com/office/drawing/2014/main" id="{ED07A484-795C-24AE-B321-8A2E8AFF0A66}"/>
              </a:ext>
            </a:extLst>
          </p:cNvPr>
          <p:cNvSpPr txBox="1"/>
          <p:nvPr/>
        </p:nvSpPr>
        <p:spPr>
          <a:xfrm>
            <a:off x="-114300" y="1772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a:latin typeface="Arial MT"/>
                <a:cs typeface="Arial MT"/>
              </a:rPr>
              <a:t>Vertical </a:t>
            </a:r>
            <a:r>
              <a:rPr lang="en-US" sz="1800" spc="-5" dirty="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398183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t>Tumor Markers</a:t>
            </a:r>
          </a:p>
        </p:txBody>
      </p:sp>
      <p:sp>
        <p:nvSpPr>
          <p:cNvPr id="55299" name="Rectangle 3"/>
          <p:cNvSpPr>
            <a:spLocks noGrp="1" noChangeArrowheads="1"/>
          </p:cNvSpPr>
          <p:nvPr>
            <p:ph idx="1"/>
          </p:nvPr>
        </p:nvSpPr>
        <p:spPr/>
        <p:txBody>
          <a:bodyPr>
            <a:normAutofit fontScale="77500" lnSpcReduction="20000"/>
          </a:bodyPr>
          <a:lstStyle/>
          <a:p>
            <a:pPr eaLnBrk="1" hangingPunct="1">
              <a:lnSpc>
                <a:spcPct val="80000"/>
              </a:lnSpc>
              <a:buClr>
                <a:schemeClr val="tx1"/>
              </a:buClr>
              <a:buFontTx/>
              <a:buChar char="•"/>
              <a:defRPr/>
            </a:pPr>
            <a:r>
              <a:rPr lang="en-US" sz="1600"/>
              <a:t>Neuron-specific enolase (NSE)                Small cell cancer of lung,</a:t>
            </a:r>
          </a:p>
          <a:p>
            <a:pPr eaLnBrk="1" hangingPunct="1">
              <a:lnSpc>
                <a:spcPct val="80000"/>
              </a:lnSpc>
              <a:buFont typeface="Wingdings" panose="05000000000000000000" pitchFamily="2" charset="2"/>
              <a:buNone/>
              <a:defRPr/>
            </a:pPr>
            <a:r>
              <a:rPr lang="en-US" sz="1600"/>
              <a:t>                                                                       Neuroblastoma</a:t>
            </a:r>
          </a:p>
          <a:p>
            <a:pPr eaLnBrk="1" hangingPunct="1">
              <a:lnSpc>
                <a:spcPct val="80000"/>
              </a:lnSpc>
              <a:buFont typeface="Wingdings" panose="05000000000000000000" pitchFamily="2" charset="2"/>
              <a:buNone/>
              <a:defRPr/>
            </a:pPr>
            <a:r>
              <a:rPr lang="en-US" sz="1600" b="1" i="1">
                <a:solidFill>
                  <a:srgbClr val="FFCC00"/>
                </a:solidFill>
              </a:rPr>
              <a:t>Specific Proteins</a:t>
            </a:r>
          </a:p>
          <a:p>
            <a:pPr eaLnBrk="1" hangingPunct="1">
              <a:lnSpc>
                <a:spcPct val="80000"/>
              </a:lnSpc>
              <a:defRPr/>
            </a:pPr>
            <a:r>
              <a:rPr lang="en-US" sz="1600"/>
              <a:t>Immunoglobulins                                      Multiple myeloma                 </a:t>
            </a:r>
          </a:p>
          <a:p>
            <a:pPr eaLnBrk="1" hangingPunct="1">
              <a:lnSpc>
                <a:spcPct val="80000"/>
              </a:lnSpc>
              <a:defRPr/>
            </a:pPr>
            <a:r>
              <a:rPr lang="en-US" sz="1600"/>
              <a:t>prostate-specific membrane antigen </a:t>
            </a:r>
          </a:p>
          <a:p>
            <a:pPr eaLnBrk="1" hangingPunct="1">
              <a:lnSpc>
                <a:spcPct val="80000"/>
              </a:lnSpc>
              <a:buFont typeface="Wingdings" panose="05000000000000000000" pitchFamily="2" charset="2"/>
              <a:buNone/>
              <a:defRPr/>
            </a:pPr>
            <a:r>
              <a:rPr lang="en-US" sz="1600"/>
              <a:t>      (PSA)                                                       Prostate cancer</a:t>
            </a:r>
          </a:p>
          <a:p>
            <a:pPr eaLnBrk="1" hangingPunct="1">
              <a:lnSpc>
                <a:spcPct val="80000"/>
              </a:lnSpc>
              <a:buFont typeface="Wingdings" panose="05000000000000000000" pitchFamily="2" charset="2"/>
              <a:buNone/>
              <a:defRPr/>
            </a:pPr>
            <a:r>
              <a:rPr lang="en-US" sz="1600" b="1" i="1">
                <a:solidFill>
                  <a:srgbClr val="FFCC00"/>
                </a:solidFill>
              </a:rPr>
              <a:t>Mucins and Other Glycoproteins</a:t>
            </a:r>
          </a:p>
          <a:p>
            <a:pPr eaLnBrk="1" hangingPunct="1">
              <a:lnSpc>
                <a:spcPct val="80000"/>
              </a:lnSpc>
              <a:defRPr/>
            </a:pPr>
            <a:r>
              <a:rPr lang="en-US" sz="1600"/>
              <a:t>CA-125                                                     Ovarian cancer</a:t>
            </a:r>
          </a:p>
          <a:p>
            <a:pPr eaLnBrk="1" hangingPunct="1">
              <a:lnSpc>
                <a:spcPct val="80000"/>
              </a:lnSpc>
              <a:defRPr/>
            </a:pPr>
            <a:r>
              <a:rPr lang="en-US" sz="1600"/>
              <a:t>CA-19-9                                                    Colon cancer, pancreatic cancer</a:t>
            </a:r>
          </a:p>
          <a:p>
            <a:pPr eaLnBrk="1" hangingPunct="1">
              <a:lnSpc>
                <a:spcPct val="80000"/>
              </a:lnSpc>
              <a:defRPr/>
            </a:pPr>
            <a:r>
              <a:rPr lang="en-US" sz="1600"/>
              <a:t>CA-15-3                                                    Breast cancer</a:t>
            </a:r>
          </a:p>
          <a:p>
            <a:pPr eaLnBrk="1" hangingPunct="1">
              <a:lnSpc>
                <a:spcPct val="80000"/>
              </a:lnSpc>
              <a:buFont typeface="Wingdings" panose="05000000000000000000" pitchFamily="2" charset="2"/>
              <a:buNone/>
              <a:defRPr/>
            </a:pPr>
            <a:r>
              <a:rPr lang="en-US" sz="1600" b="1" i="1">
                <a:solidFill>
                  <a:srgbClr val="FFCC00"/>
                </a:solidFill>
              </a:rPr>
              <a:t>New Molecular Markers</a:t>
            </a:r>
          </a:p>
          <a:p>
            <a:pPr eaLnBrk="1" hangingPunct="1">
              <a:lnSpc>
                <a:spcPct val="80000"/>
              </a:lnSpc>
              <a:defRPr/>
            </a:pPr>
            <a:r>
              <a:rPr lang="en-US" sz="1600" i="1"/>
              <a:t>p53</a:t>
            </a:r>
            <a:r>
              <a:rPr lang="en-US" sz="1600"/>
              <a:t>, </a:t>
            </a:r>
            <a:r>
              <a:rPr lang="en-US" sz="1600" i="1"/>
              <a:t>APC</a:t>
            </a:r>
            <a:r>
              <a:rPr lang="en-US" sz="1600"/>
              <a:t>, </a:t>
            </a:r>
            <a:r>
              <a:rPr lang="en-US" sz="1600" i="1"/>
              <a:t>RAS </a:t>
            </a:r>
            <a:r>
              <a:rPr lang="en-US" sz="1600"/>
              <a:t>mutations                        Stool &amp; serum  of Colon cancer</a:t>
            </a:r>
          </a:p>
          <a:p>
            <a:pPr eaLnBrk="1" hangingPunct="1">
              <a:lnSpc>
                <a:spcPct val="80000"/>
              </a:lnSpc>
              <a:defRPr/>
            </a:pPr>
            <a:r>
              <a:rPr lang="en-US" sz="1600" i="1"/>
              <a:t>p53 </a:t>
            </a:r>
            <a:r>
              <a:rPr lang="en-US" sz="1600"/>
              <a:t>and </a:t>
            </a:r>
            <a:r>
              <a:rPr lang="en-US" sz="1600" i="1"/>
              <a:t>RAS </a:t>
            </a:r>
            <a:r>
              <a:rPr lang="en-US" sz="1600"/>
              <a:t>mutations                           Stool &amp; serum of Pancreatic cancer</a:t>
            </a:r>
          </a:p>
          <a:p>
            <a:pPr eaLnBrk="1" hangingPunct="1">
              <a:lnSpc>
                <a:spcPct val="80000"/>
              </a:lnSpc>
              <a:defRPr/>
            </a:pPr>
            <a:r>
              <a:rPr lang="en-US" sz="1600" i="1"/>
              <a:t>p53 </a:t>
            </a:r>
            <a:r>
              <a:rPr lang="en-US" sz="1600"/>
              <a:t>and </a:t>
            </a:r>
            <a:r>
              <a:rPr lang="en-US" sz="1600" i="1"/>
              <a:t>RAS </a:t>
            </a:r>
            <a:r>
              <a:rPr lang="en-US" sz="1600"/>
              <a:t>mutations                           Sputum &amp; serum of Lung cancer</a:t>
            </a:r>
          </a:p>
          <a:p>
            <a:pPr eaLnBrk="1" hangingPunct="1">
              <a:lnSpc>
                <a:spcPct val="80000"/>
              </a:lnSpc>
              <a:defRPr/>
            </a:pPr>
            <a:r>
              <a:rPr lang="en-US" sz="1600" i="1"/>
              <a:t>p53 </a:t>
            </a:r>
            <a:r>
              <a:rPr lang="en-US" sz="1600"/>
              <a:t>mutations                                          Urine of Bladder cancer</a:t>
            </a:r>
          </a:p>
        </p:txBody>
      </p:sp>
      <p:sp>
        <p:nvSpPr>
          <p:cNvPr id="5" name="TextBox 4">
            <a:extLst>
              <a:ext uri="{FF2B5EF4-FFF2-40B4-BE49-F238E27FC236}">
                <a16:creationId xmlns:a16="http://schemas.microsoft.com/office/drawing/2014/main" id="{ED07A484-795C-24AE-B321-8A2E8AFF0A66}"/>
              </a:ext>
            </a:extLst>
          </p:cNvPr>
          <p:cNvSpPr txBox="1"/>
          <p:nvPr/>
        </p:nvSpPr>
        <p:spPr>
          <a:xfrm>
            <a:off x="-114300" y="1772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a:latin typeface="Arial MT"/>
                <a:cs typeface="Arial MT"/>
              </a:rPr>
              <a:t>Vertical </a:t>
            </a:r>
            <a:r>
              <a:rPr lang="en-US" sz="1800" spc="-5" dirty="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93935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Applications of Tumor Markers</a:t>
            </a:r>
          </a:p>
        </p:txBody>
      </p:sp>
      <p:sp>
        <p:nvSpPr>
          <p:cNvPr id="56323" name="Rectangle 3"/>
          <p:cNvSpPr>
            <a:spLocks noGrp="1" noChangeArrowheads="1"/>
          </p:cNvSpPr>
          <p:nvPr>
            <p:ph idx="1"/>
          </p:nvPr>
        </p:nvSpPr>
        <p:spPr/>
        <p:txBody>
          <a:bodyPr/>
          <a:lstStyle/>
          <a:p>
            <a:pPr eaLnBrk="1" hangingPunct="1">
              <a:lnSpc>
                <a:spcPct val="90000"/>
              </a:lnSpc>
              <a:defRPr/>
            </a:pPr>
            <a:r>
              <a:rPr lang="en-US" sz="2400">
                <a:solidFill>
                  <a:srgbClr val="FFCC00"/>
                </a:solidFill>
              </a:rPr>
              <a:t>Detection</a:t>
            </a:r>
            <a:r>
              <a:rPr lang="en-US" sz="2400"/>
              <a:t>: screening in asymptomatic</a:t>
            </a:r>
          </a:p>
          <a:p>
            <a:pPr eaLnBrk="1" hangingPunct="1">
              <a:lnSpc>
                <a:spcPct val="90000"/>
              </a:lnSpc>
              <a:defRPr/>
            </a:pPr>
            <a:r>
              <a:rPr lang="en-US" sz="2400">
                <a:solidFill>
                  <a:srgbClr val="FFCC00"/>
                </a:solidFill>
              </a:rPr>
              <a:t>Diagnosis</a:t>
            </a:r>
            <a:r>
              <a:rPr lang="en-US" sz="2400"/>
              <a:t>: benign or malignant </a:t>
            </a:r>
          </a:p>
          <a:p>
            <a:pPr eaLnBrk="1" hangingPunct="1">
              <a:lnSpc>
                <a:spcPct val="90000"/>
              </a:lnSpc>
              <a:defRPr/>
            </a:pPr>
            <a:r>
              <a:rPr lang="en-US" sz="2400">
                <a:solidFill>
                  <a:srgbClr val="FFCC00"/>
                </a:solidFill>
              </a:rPr>
              <a:t>Monitoring</a:t>
            </a:r>
            <a:r>
              <a:rPr lang="en-US" sz="2400"/>
              <a:t>: therapy effect/ detecting recurrent cancer</a:t>
            </a:r>
          </a:p>
          <a:p>
            <a:pPr eaLnBrk="1" hangingPunct="1">
              <a:lnSpc>
                <a:spcPct val="90000"/>
              </a:lnSpc>
              <a:defRPr/>
            </a:pPr>
            <a:r>
              <a:rPr lang="en-US" sz="2400">
                <a:solidFill>
                  <a:srgbClr val="FFCC00"/>
                </a:solidFill>
              </a:rPr>
              <a:t>Classification</a:t>
            </a:r>
            <a:r>
              <a:rPr lang="en-US" sz="2400"/>
              <a:t>: choosing therapy &amp; predicting tumor behavior</a:t>
            </a:r>
          </a:p>
          <a:p>
            <a:pPr eaLnBrk="1" hangingPunct="1">
              <a:lnSpc>
                <a:spcPct val="90000"/>
              </a:lnSpc>
              <a:defRPr/>
            </a:pPr>
            <a:r>
              <a:rPr lang="en-US" sz="2400">
                <a:solidFill>
                  <a:srgbClr val="FFCC00"/>
                </a:solidFill>
              </a:rPr>
              <a:t>Staging</a:t>
            </a:r>
            <a:r>
              <a:rPr lang="en-US" sz="2400"/>
              <a:t>: define extent of disease/ metastasis</a:t>
            </a:r>
          </a:p>
          <a:p>
            <a:pPr eaLnBrk="1" hangingPunct="1">
              <a:lnSpc>
                <a:spcPct val="90000"/>
              </a:lnSpc>
              <a:defRPr/>
            </a:pPr>
            <a:r>
              <a:rPr lang="en-US" sz="2400">
                <a:solidFill>
                  <a:srgbClr val="FFCC00"/>
                </a:solidFill>
              </a:rPr>
              <a:t>Localization</a:t>
            </a:r>
            <a:r>
              <a:rPr lang="en-US" sz="2400"/>
              <a:t>: nuclear scanning of injected radioactive antibodies</a:t>
            </a:r>
          </a:p>
          <a:p>
            <a:pPr eaLnBrk="1" hangingPunct="1">
              <a:lnSpc>
                <a:spcPct val="90000"/>
              </a:lnSpc>
              <a:defRPr/>
            </a:pPr>
            <a:r>
              <a:rPr lang="en-US" sz="2400">
                <a:solidFill>
                  <a:srgbClr val="FFCC00"/>
                </a:solidFill>
              </a:rPr>
              <a:t>Therapy</a:t>
            </a:r>
            <a:r>
              <a:rPr lang="en-US" sz="2400"/>
              <a:t>: cytotoxic directed to marker containing      cells</a:t>
            </a:r>
          </a:p>
        </p:txBody>
      </p:sp>
      <p:sp>
        <p:nvSpPr>
          <p:cNvPr id="5" name="TextBox 4">
            <a:extLst>
              <a:ext uri="{FF2B5EF4-FFF2-40B4-BE49-F238E27FC236}">
                <a16:creationId xmlns:a16="http://schemas.microsoft.com/office/drawing/2014/main" id="{ED07A484-795C-24AE-B321-8A2E8AFF0A66}"/>
              </a:ext>
            </a:extLst>
          </p:cNvPr>
          <p:cNvSpPr txBox="1"/>
          <p:nvPr/>
        </p:nvSpPr>
        <p:spPr>
          <a:xfrm>
            <a:off x="-114300" y="1772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a:latin typeface="Arial MT"/>
                <a:cs typeface="Arial MT"/>
              </a:rPr>
              <a:t>Vertical </a:t>
            </a:r>
            <a:r>
              <a:rPr lang="en-US" sz="1800" spc="-5" dirty="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62208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a:t>Different types of tumor effects are seen in hosts</a:t>
            </a:r>
          </a:p>
          <a:p>
            <a:pPr>
              <a:lnSpc>
                <a:spcPct val="80000"/>
              </a:lnSpc>
              <a:defRPr/>
            </a:pPr>
            <a:r>
              <a:rPr lang="en-US" dirty="0"/>
              <a:t>Symptom complexes in cancer bearing patients that cannot readily be explained either by local or distant spread of tumor or by elaboration of hormones indigenous to the tissue from which the tumor arose-</a:t>
            </a:r>
            <a:r>
              <a:rPr lang="en-US" dirty="0" err="1"/>
              <a:t>paraneoplastic</a:t>
            </a:r>
            <a:r>
              <a:rPr lang="en-US" dirty="0"/>
              <a:t> syndrome</a:t>
            </a:r>
          </a:p>
          <a:p>
            <a:pPr>
              <a:lnSpc>
                <a:spcPct val="80000"/>
              </a:lnSpc>
              <a:defRPr/>
            </a:pPr>
            <a:r>
              <a:rPr lang="en-US" dirty="0"/>
              <a:t>  Grade I to IV on the basis of degree of anaplasia</a:t>
            </a:r>
          </a:p>
          <a:p>
            <a:pPr>
              <a:lnSpc>
                <a:spcPct val="80000"/>
              </a:lnSpc>
              <a:defRPr/>
            </a:pPr>
            <a:r>
              <a:rPr lang="en-US" dirty="0"/>
              <a:t>STAGING of tumor is based on size of primary lesion, regional lymph node involvement and distant metastases</a:t>
            </a:r>
          </a:p>
          <a:p>
            <a:pPr>
              <a:lnSpc>
                <a:spcPct val="80000"/>
              </a:lnSpc>
              <a:defRPr/>
            </a:pPr>
            <a:r>
              <a:rPr lang="en-US" dirty="0"/>
              <a:t>Histologic and Cytologic Methods</a:t>
            </a:r>
            <a:r>
              <a:rPr lang="en-US" dirty="0" smtClean="0"/>
              <a:t>, Immunohistochemistry </a:t>
            </a:r>
            <a:r>
              <a:rPr lang="en-US" dirty="0"/>
              <a:t>,Molecular  diagnosis ,Flow cytometry and </a:t>
            </a:r>
            <a:r>
              <a:rPr lang="en-US" dirty="0" smtClean="0"/>
              <a:t>Tumor </a:t>
            </a:r>
            <a:r>
              <a:rPr lang="en-US" dirty="0"/>
              <a:t>markers are different modalities involved in tumor diagnosis.</a:t>
            </a:r>
          </a:p>
          <a:p>
            <a:pPr>
              <a:lnSpc>
                <a:spcPct val="80000"/>
              </a:lnSpc>
              <a:defRP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06697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Bioethics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Informed Consent</a:t>
            </a:r>
          </a:p>
          <a:p>
            <a:r>
              <a:rPr lang="en-US" dirty="0"/>
              <a:t>Patients must fully understand diagnostic tests, potential risks, and implications of tumor detection (e.g., genetic testing for hereditary cancers).</a:t>
            </a:r>
          </a:p>
          <a:p>
            <a:r>
              <a:rPr lang="en-US" b="1" dirty="0" smtClean="0"/>
              <a:t>Patient </a:t>
            </a:r>
            <a:r>
              <a:rPr lang="en-US" b="1" dirty="0"/>
              <a:t>Confidentiality &amp; Genetic Privacy</a:t>
            </a:r>
          </a:p>
          <a:p>
            <a:r>
              <a:rPr lang="en-US" dirty="0"/>
              <a:t>Protection of genetic information, especially in familial cancer syndromes (</a:t>
            </a:r>
            <a:r>
              <a:rPr lang="en-US" b="1" dirty="0"/>
              <a:t>BRCA1/2, Lynch syndrome</a:t>
            </a:r>
            <a:r>
              <a:rPr lang="en-US" dirty="0"/>
              <a:t>), to prevent discrimination.</a:t>
            </a:r>
          </a:p>
          <a:p>
            <a:r>
              <a:rPr lang="en-US" b="1" dirty="0" smtClean="0"/>
              <a:t>Non-Maleficence </a:t>
            </a:r>
            <a:r>
              <a:rPr lang="en-US" b="1" dirty="0"/>
              <a:t>&amp; Psychological Impact</a:t>
            </a:r>
          </a:p>
          <a:p>
            <a:r>
              <a:rPr lang="en-US" dirty="0"/>
              <a:t>Balancing early diagnosis benefits with potential anxiety, emotional distress, and unnecessary interventions.</a:t>
            </a:r>
          </a:p>
          <a:p>
            <a:r>
              <a:rPr lang="en-US" b="1" dirty="0" smtClean="0"/>
              <a:t>Justice </a:t>
            </a:r>
            <a:r>
              <a:rPr lang="en-US" b="1" dirty="0"/>
              <a:t>&amp; Equity in Cancer Diagnostics</a:t>
            </a:r>
          </a:p>
          <a:p>
            <a:r>
              <a:rPr lang="en-US" dirty="0"/>
              <a:t>Ensuring fair access to </a:t>
            </a:r>
            <a:r>
              <a:rPr lang="en-US" b="1" dirty="0"/>
              <a:t>biomarker testing, molecular diagnostics (NGS, FISH), and PET-CT scans</a:t>
            </a:r>
            <a:r>
              <a:rPr lang="en-US" dirty="0"/>
              <a:t>, regardless of socioeconomic status.</a:t>
            </a:r>
          </a:p>
          <a:p>
            <a:endParaRPr lang="en-US" dirty="0"/>
          </a:p>
        </p:txBody>
      </p:sp>
      <p:sp>
        <p:nvSpPr>
          <p:cNvPr id="4" name="TextBox 3">
            <a:extLst>
              <a:ext uri="{FF2B5EF4-FFF2-40B4-BE49-F238E27FC236}">
                <a16:creationId xmlns:a16="http://schemas.microsoft.com/office/drawing/2014/main" id="{ED07A484-795C-24AE-B321-8A2E8AFF0A66}"/>
              </a:ext>
            </a:extLst>
          </p:cNvPr>
          <p:cNvSpPr txBox="1"/>
          <p:nvPr/>
        </p:nvSpPr>
        <p:spPr>
          <a:xfrm>
            <a:off x="-114300" y="1772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smtClean="0">
                <a:latin typeface="Arial MT"/>
                <a:cs typeface="Arial MT"/>
              </a:rPr>
              <a:t>longitudinal </a:t>
            </a:r>
            <a:r>
              <a:rPr lang="en-US" sz="1800" spc="-5" dirty="0" smtClean="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17694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a:t>
            </a:r>
            <a:endParaRPr lang="en-US" dirty="0"/>
          </a:p>
        </p:txBody>
      </p:sp>
      <p:pic>
        <p:nvPicPr>
          <p:cNvPr id="6" name="Content Placeholder 5"/>
          <p:cNvPicPr>
            <a:picLocks noGrp="1" noChangeAspect="1"/>
          </p:cNvPicPr>
          <p:nvPr>
            <p:ph idx="1"/>
          </p:nvPr>
        </p:nvPicPr>
        <p:blipFill>
          <a:blip r:embed="rId2"/>
          <a:stretch>
            <a:fillRect/>
          </a:stretch>
        </p:blipFill>
        <p:spPr>
          <a:xfrm>
            <a:off x="1157650" y="2188073"/>
            <a:ext cx="6506483" cy="2619741"/>
          </a:xfrm>
          <a:prstGeom prst="rect">
            <a:avLst/>
          </a:prstGeom>
        </p:spPr>
      </p:pic>
      <p:sp>
        <p:nvSpPr>
          <p:cNvPr id="5" name="TextBox 4">
            <a:extLst>
              <a:ext uri="{FF2B5EF4-FFF2-40B4-BE49-F238E27FC236}">
                <a16:creationId xmlns:a16="http://schemas.microsoft.com/office/drawing/2014/main" id="{ED07A484-795C-24AE-B321-8A2E8AFF0A66}"/>
              </a:ext>
            </a:extLst>
          </p:cNvPr>
          <p:cNvSpPr txBox="1"/>
          <p:nvPr/>
        </p:nvSpPr>
        <p:spPr>
          <a:xfrm>
            <a:off x="38100" y="3296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smtClean="0">
                <a:latin typeface="Arial MT"/>
                <a:cs typeface="Arial MT"/>
              </a:rPr>
              <a:t>longitudinal </a:t>
            </a:r>
            <a:r>
              <a:rPr lang="en-US" sz="1800" spc="-5" dirty="0" smtClean="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3452564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a:t>
            </a:r>
          </a:p>
        </p:txBody>
      </p:sp>
      <p:sp>
        <p:nvSpPr>
          <p:cNvPr id="3" name="Content Placeholder 2"/>
          <p:cNvSpPr>
            <a:spLocks noGrp="1"/>
          </p:cNvSpPr>
          <p:nvPr>
            <p:ph idx="1"/>
          </p:nvPr>
        </p:nvSpPr>
        <p:spPr/>
        <p:txBody>
          <a:bodyPr/>
          <a:lstStyle/>
          <a:p>
            <a:r>
              <a:rPr lang="en-US" dirty="0"/>
              <a:t>This review explores current advancements in diagnostic methods, including molecular imaging, biomarkers, and liquid biopsies</a:t>
            </a:r>
            <a:r>
              <a:rPr lang="en-US" dirty="0" smtClean="0"/>
              <a:t>.</a:t>
            </a:r>
          </a:p>
          <a:p>
            <a:r>
              <a:rPr lang="en-US" dirty="0" smtClean="0"/>
              <a:t> </a:t>
            </a:r>
            <a:r>
              <a:rPr lang="en-US" dirty="0"/>
              <a:t>It also delves into the evolution of therapeutic strategies, including surgery, chemotherapy, radiation therapy, and novel targeted therapies such as immunotherapy and gene therapy</a:t>
            </a:r>
            <a:r>
              <a:rPr lang="en-US" dirty="0" smtClean="0"/>
              <a:t>.</a:t>
            </a:r>
          </a:p>
          <a:p>
            <a:r>
              <a:rPr lang="en-US" dirty="0"/>
              <a:t>T</a:t>
            </a:r>
            <a:r>
              <a:rPr lang="en-US" dirty="0" smtClean="0"/>
              <a:t>he </a:t>
            </a:r>
            <a:r>
              <a:rPr lang="en-US" dirty="0"/>
              <a:t>future of oncology lies in the integration of precision medicine, improved diagnostic tools, and personalized therapeutic approaches that address tumor heterogeneity.</a:t>
            </a:r>
            <a:endParaRPr lang="en-US" dirty="0"/>
          </a:p>
        </p:txBody>
      </p:sp>
      <p:sp>
        <p:nvSpPr>
          <p:cNvPr id="4" name="TextBox 3">
            <a:extLst>
              <a:ext uri="{FF2B5EF4-FFF2-40B4-BE49-F238E27FC236}">
                <a16:creationId xmlns:a16="http://schemas.microsoft.com/office/drawing/2014/main" id="{ED07A484-795C-24AE-B321-8A2E8AFF0A66}"/>
              </a:ext>
            </a:extLst>
          </p:cNvPr>
          <p:cNvSpPr txBox="1"/>
          <p:nvPr/>
        </p:nvSpPr>
        <p:spPr>
          <a:xfrm>
            <a:off x="38100" y="3296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smtClean="0">
                <a:latin typeface="Arial MT"/>
                <a:cs typeface="Arial MT"/>
              </a:rPr>
              <a:t>longitudinal </a:t>
            </a:r>
            <a:r>
              <a:rPr lang="en-US" sz="1800" spc="-5" dirty="0" smtClean="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405184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Motto of RMU</a:t>
            </a:r>
            <a:endParaRPr lang="en-US" dirty="0"/>
          </a:p>
        </p:txBody>
      </p:sp>
      <p:graphicFrame>
        <p:nvGraphicFramePr>
          <p:cNvPr id="4" name="Diagram 3"/>
          <p:cNvGraphicFramePr/>
          <p:nvPr/>
        </p:nvGraphicFramePr>
        <p:xfrm>
          <a:off x="1752600" y="19050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7" cstate="print"/>
          <a:srcRect l="4787" t="7561" r="11351" b="8025"/>
          <a:stretch>
            <a:fillRect/>
          </a:stretch>
        </p:blipFill>
        <p:spPr bwMode="auto">
          <a:xfrm>
            <a:off x="9677400" y="2"/>
            <a:ext cx="990600" cy="990599"/>
          </a:xfrm>
          <a:prstGeom prst="rect">
            <a:avLst/>
          </a:prstGeom>
          <a:noFill/>
          <a:ln w="9525">
            <a:noFill/>
            <a:miter lim="800000"/>
            <a:headEnd/>
            <a:tailEnd/>
          </a:ln>
        </p:spPr>
      </p:pic>
    </p:spTree>
    <p:extLst>
      <p:ext uri="{BB962C8B-B14F-4D97-AF65-F5344CB8AC3E}">
        <p14:creationId xmlns:p14="http://schemas.microsoft.com/office/powerpoint/2010/main" val="3113119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EOLA</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a:t>
            </a:r>
            <a:r>
              <a:rPr lang="en-US" b="1" dirty="0"/>
              <a:t>55-year-old man</a:t>
            </a:r>
            <a:r>
              <a:rPr lang="en-US" dirty="0"/>
              <a:t> presents with </a:t>
            </a:r>
            <a:r>
              <a:rPr lang="en-US" b="1" dirty="0"/>
              <a:t>progressive weight loss, chronic cough, and hemoptysis</a:t>
            </a:r>
            <a:r>
              <a:rPr lang="en-US" dirty="0"/>
              <a:t>. He has a </a:t>
            </a:r>
            <a:r>
              <a:rPr lang="en-US" b="1" dirty="0"/>
              <a:t>40-pack-year smoking history</a:t>
            </a:r>
            <a:r>
              <a:rPr lang="en-US" dirty="0"/>
              <a:t>. A </a:t>
            </a:r>
            <a:r>
              <a:rPr lang="en-US" b="1" dirty="0"/>
              <a:t>chest X-ray</a:t>
            </a:r>
            <a:r>
              <a:rPr lang="en-US" dirty="0"/>
              <a:t> shows a </a:t>
            </a:r>
            <a:r>
              <a:rPr lang="en-US" b="1" dirty="0"/>
              <a:t>3.5 cm centrally located lung mass</a:t>
            </a:r>
            <a:r>
              <a:rPr lang="en-US" dirty="0"/>
              <a:t>. A </a:t>
            </a:r>
            <a:r>
              <a:rPr lang="en-US" b="1" dirty="0"/>
              <a:t>contrast-enhanced CT scan</a:t>
            </a:r>
            <a:r>
              <a:rPr lang="en-US" dirty="0"/>
              <a:t> confirms a mass in the </a:t>
            </a:r>
            <a:r>
              <a:rPr lang="en-US" b="1" dirty="0"/>
              <a:t>right hilum with mediastinal lymphadenopathy</a:t>
            </a:r>
            <a:r>
              <a:rPr lang="en-US" dirty="0"/>
              <a:t>. A </a:t>
            </a:r>
            <a:r>
              <a:rPr lang="en-US" b="1" dirty="0"/>
              <a:t>bronchoscopy with biopsy</a:t>
            </a:r>
            <a:r>
              <a:rPr lang="en-US" dirty="0"/>
              <a:t> is performed, revealing </a:t>
            </a:r>
            <a:r>
              <a:rPr lang="en-US" b="1" dirty="0"/>
              <a:t>small round blue cells with high nuclear-to-cytoplasmic ratio and nuclear molding</a:t>
            </a:r>
            <a:r>
              <a:rPr lang="en-US" dirty="0"/>
              <a:t>. </a:t>
            </a:r>
            <a:r>
              <a:rPr lang="en-US" b="1" dirty="0"/>
              <a:t>Immunohistochemistry (IHC) is positive for </a:t>
            </a:r>
            <a:r>
              <a:rPr lang="en-US" b="1" dirty="0" err="1"/>
              <a:t>synaptophysin</a:t>
            </a:r>
            <a:r>
              <a:rPr lang="en-US" b="1" dirty="0"/>
              <a:t> and chromogranin A</a:t>
            </a:r>
            <a:r>
              <a:rPr lang="en-US" dirty="0"/>
              <a:t>.</a:t>
            </a:r>
          </a:p>
          <a:p>
            <a:r>
              <a:rPr lang="en-US" dirty="0"/>
              <a:t>Which of the following is the </a:t>
            </a:r>
            <a:r>
              <a:rPr lang="en-US" b="1" dirty="0"/>
              <a:t>most definitive method</a:t>
            </a:r>
            <a:r>
              <a:rPr lang="en-US" dirty="0"/>
              <a:t> for confirming the tumor's molecular subtype and guiding targeted therapy?</a:t>
            </a:r>
          </a:p>
          <a:p>
            <a:r>
              <a:rPr lang="en-US" b="1" dirty="0"/>
              <a:t>A. Immunohistochemistry (IHC) for p40 and TTF-1</a:t>
            </a:r>
            <a:r>
              <a:rPr lang="en-US" dirty="0"/>
              <a:t/>
            </a:r>
            <a:br>
              <a:rPr lang="en-US" dirty="0"/>
            </a:br>
            <a:r>
              <a:rPr lang="en-US" b="1" dirty="0"/>
              <a:t>B. Fluorescence in situ hybridization (FISH) for ALK gene rearrangements</a:t>
            </a:r>
            <a:r>
              <a:rPr lang="en-US" dirty="0"/>
              <a:t/>
            </a:r>
            <a:br>
              <a:rPr lang="en-US" dirty="0"/>
            </a:br>
            <a:r>
              <a:rPr lang="en-US" b="1" dirty="0"/>
              <a:t>C. Next-generation sequencing (NGS) for EGFR, KRAS, and TP53 mutations</a:t>
            </a:r>
            <a:r>
              <a:rPr lang="en-US" dirty="0"/>
              <a:t/>
            </a:r>
            <a:br>
              <a:rPr lang="en-US" dirty="0"/>
            </a:br>
            <a:r>
              <a:rPr lang="en-US" b="1" dirty="0"/>
              <a:t>D. Serum neuron-specific enolase (NSE) and LDH levels</a:t>
            </a:r>
            <a:r>
              <a:rPr lang="en-US" dirty="0"/>
              <a:t/>
            </a:r>
            <a:br>
              <a:rPr lang="en-US" dirty="0"/>
            </a:br>
            <a:r>
              <a:rPr lang="en-US" b="1" dirty="0"/>
              <a:t>E. PET-CT scan for staging and metastasis detection</a:t>
            </a:r>
            <a:endParaRPr lang="en-US" dirty="0"/>
          </a:p>
          <a:p>
            <a:endParaRPr lang="en-US" dirty="0"/>
          </a:p>
        </p:txBody>
      </p:sp>
      <p:sp>
        <p:nvSpPr>
          <p:cNvPr id="4" name="TextBox 3">
            <a:extLst>
              <a:ext uri="{FF2B5EF4-FFF2-40B4-BE49-F238E27FC236}">
                <a16:creationId xmlns:a16="http://schemas.microsoft.com/office/drawing/2014/main" id="{ED07A484-795C-24AE-B321-8A2E8AFF0A66}"/>
              </a:ext>
            </a:extLst>
          </p:cNvPr>
          <p:cNvSpPr txBox="1"/>
          <p:nvPr/>
        </p:nvSpPr>
        <p:spPr>
          <a:xfrm>
            <a:off x="-114300" y="1772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smtClean="0">
                <a:latin typeface="Arial MT"/>
                <a:cs typeface="Arial MT"/>
              </a:rPr>
              <a:t>Horizontal </a:t>
            </a:r>
            <a:r>
              <a:rPr lang="en-US" sz="1800" spc="-5" dirty="0" smtClean="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252033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 </a:t>
            </a:r>
            <a:r>
              <a:rPr lang="en-US" dirty="0" err="1" smtClean="0"/>
              <a:t>umar’s</a:t>
            </a:r>
            <a:r>
              <a:rPr lang="en-US" dirty="0" smtClean="0"/>
              <a:t> </a:t>
            </a:r>
            <a:r>
              <a:rPr lang="en-US" dirty="0" err="1" smtClean="0"/>
              <a:t>lgis</a:t>
            </a:r>
            <a:r>
              <a:rPr lang="en-US" dirty="0" smtClean="0"/>
              <a:t> model</a:t>
            </a:r>
            <a:endParaRPr lang="en-US" dirty="0"/>
          </a:p>
        </p:txBody>
      </p:sp>
      <p:pic>
        <p:nvPicPr>
          <p:cNvPr id="4" name="Content Placeholder 3"/>
          <p:cNvPicPr>
            <a:picLocks noGrp="1" noChangeAspect="1"/>
          </p:cNvPicPr>
          <p:nvPr>
            <p:ph idx="1"/>
          </p:nvPr>
        </p:nvPicPr>
        <p:blipFill>
          <a:blip r:embed="rId2" cstate="print"/>
          <a:stretch>
            <a:fillRect/>
          </a:stretch>
        </p:blipFill>
        <p:spPr>
          <a:xfrm>
            <a:off x="4006457" y="2604344"/>
            <a:ext cx="3109110" cy="3300312"/>
          </a:xfrm>
          <a:prstGeom prst="rect">
            <a:avLst/>
          </a:prstGeom>
          <a:ln w="19050">
            <a:solidFill>
              <a:schemeClr val="tx1"/>
            </a:solidFill>
          </a:ln>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cstate="print"/>
          <a:srcRect l="4787" t="7561" r="11351" b="8025"/>
          <a:stretch>
            <a:fillRect/>
          </a:stretch>
        </p:blipFill>
        <p:spPr bwMode="auto">
          <a:xfrm>
            <a:off x="9677400" y="2"/>
            <a:ext cx="990600" cy="990599"/>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730743" y="115782"/>
            <a:ext cx="1981372" cy="493819"/>
          </a:xfrm>
          <a:prstGeom prst="rect">
            <a:avLst/>
          </a:prstGeom>
        </p:spPr>
      </p:pic>
    </p:spTree>
    <p:extLst>
      <p:ext uri="{BB962C8B-B14F-4D97-AF65-F5344CB8AC3E}">
        <p14:creationId xmlns:p14="http://schemas.microsoft.com/office/powerpoint/2010/main" val="240287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smtClean="0"/>
              <a:t>At the end of session student will be able to:</a:t>
            </a:r>
          </a:p>
          <a:p>
            <a:r>
              <a:rPr lang="en-US" dirty="0" smtClean="0"/>
              <a:t>Describe effect of tumor on host</a:t>
            </a:r>
          </a:p>
          <a:p>
            <a:r>
              <a:rPr lang="en-US" dirty="0" smtClean="0"/>
              <a:t>Enlist paraneoplastic syndrome</a:t>
            </a:r>
          </a:p>
          <a:p>
            <a:r>
              <a:rPr lang="en-US" dirty="0" smtClean="0"/>
              <a:t>Give Grading and Staging of tumor</a:t>
            </a:r>
          </a:p>
          <a:p>
            <a:r>
              <a:rPr lang="en-US" dirty="0" smtClean="0"/>
              <a:t>Describe methods of lab diagnosis of tumor</a:t>
            </a:r>
          </a:p>
          <a:p>
            <a:r>
              <a:rPr lang="en-US" dirty="0" smtClean="0"/>
              <a:t>Enumerate tumor markers and their application</a:t>
            </a:r>
          </a:p>
          <a:p>
            <a:endParaRPr lang="en-US" dirty="0"/>
          </a:p>
          <a:p>
            <a:endParaRPr lang="en-US" dirty="0"/>
          </a:p>
        </p:txBody>
      </p:sp>
    </p:spTree>
    <p:extLst>
      <p:ext uri="{BB962C8B-B14F-4D97-AF65-F5344CB8AC3E}">
        <p14:creationId xmlns:p14="http://schemas.microsoft.com/office/powerpoint/2010/main" val="148745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defRPr/>
            </a:pPr>
            <a:r>
              <a:rPr lang="en-US" sz="4000"/>
              <a:t>Clinical Features of Tumors </a:t>
            </a:r>
            <a:br>
              <a:rPr lang="en-US" sz="4000"/>
            </a:br>
            <a:r>
              <a:rPr lang="en-US" sz="4000"/>
              <a:t>Benign or Malignant</a:t>
            </a:r>
          </a:p>
        </p:txBody>
      </p:sp>
      <p:sp>
        <p:nvSpPr>
          <p:cNvPr id="37891" name="Rectangle 3"/>
          <p:cNvSpPr>
            <a:spLocks noGrp="1" noChangeArrowheads="1"/>
          </p:cNvSpPr>
          <p:nvPr>
            <p:ph idx="1"/>
          </p:nvPr>
        </p:nvSpPr>
        <p:spPr/>
        <p:txBody>
          <a:bodyPr>
            <a:normAutofit lnSpcReduction="10000"/>
          </a:bodyPr>
          <a:lstStyle/>
          <a:p>
            <a:pPr marL="577850" indent="-577850">
              <a:buNone/>
              <a:defRPr/>
            </a:pPr>
            <a:r>
              <a:rPr lang="en-US">
                <a:solidFill>
                  <a:srgbClr val="FFCC00"/>
                </a:solidFill>
              </a:rPr>
              <a:t>EFFECTS OF TUMOR ON HOST</a:t>
            </a:r>
          </a:p>
          <a:p>
            <a:pPr marL="577850" indent="-577850">
              <a:buFont typeface="Wingdings" panose="05000000000000000000" pitchFamily="2" charset="2"/>
              <a:buAutoNum type="romanLcPeriod"/>
              <a:defRPr/>
            </a:pPr>
            <a:r>
              <a:rPr lang="en-US"/>
              <a:t>Location &amp; impingement on adjacent structures</a:t>
            </a:r>
          </a:p>
          <a:p>
            <a:pPr marL="577850" indent="-577850">
              <a:buFont typeface="Wingdings" panose="05000000000000000000" pitchFamily="2" charset="2"/>
              <a:buAutoNum type="romanLcPeriod"/>
              <a:defRPr/>
            </a:pPr>
            <a:r>
              <a:rPr lang="en-US"/>
              <a:t>Functional activity-hormone production</a:t>
            </a:r>
          </a:p>
          <a:p>
            <a:pPr marL="577850" indent="-577850">
              <a:buFont typeface="Wingdings" panose="05000000000000000000" pitchFamily="2" charset="2"/>
              <a:buAutoNum type="romanLcPeriod"/>
              <a:defRPr/>
            </a:pPr>
            <a:r>
              <a:rPr lang="en-US"/>
              <a:t>Bleeding and secondary infection</a:t>
            </a:r>
          </a:p>
          <a:p>
            <a:pPr marL="577850" indent="-577850">
              <a:buFont typeface="Wingdings" panose="05000000000000000000" pitchFamily="2" charset="2"/>
              <a:buAutoNum type="romanLcPeriod"/>
              <a:defRPr/>
            </a:pPr>
            <a:r>
              <a:rPr lang="en-US"/>
              <a:t>Initiation of acute symptoms - rupture or infarction</a:t>
            </a:r>
          </a:p>
          <a:p>
            <a:pPr marL="577850" indent="-577850">
              <a:buFont typeface="Wingdings" panose="05000000000000000000" pitchFamily="2" charset="2"/>
              <a:buAutoNum type="romanLcPeriod"/>
              <a:defRPr/>
            </a:pPr>
            <a:r>
              <a:rPr lang="en-US"/>
              <a:t>Cachexia- wasting, anorexia, anemia, wt loss due to TNF alpha, IL 1</a:t>
            </a:r>
          </a:p>
          <a:p>
            <a:pPr marL="577850" indent="-577850">
              <a:buFont typeface="Wingdings" panose="05000000000000000000" pitchFamily="2" charset="2"/>
              <a:buAutoNum type="romanLcPeriod"/>
              <a:defRPr/>
            </a:pPr>
            <a:r>
              <a:rPr lang="en-US"/>
              <a:t>Paraneoplastic syndromes</a:t>
            </a:r>
          </a:p>
        </p:txBody>
      </p:sp>
      <p:pic>
        <p:nvPicPr>
          <p:cNvPr id="4" name="Picture 3"/>
          <p:cNvPicPr>
            <a:picLocks noChangeAspect="1"/>
          </p:cNvPicPr>
          <p:nvPr/>
        </p:nvPicPr>
        <p:blipFill>
          <a:blip r:embed="rId2"/>
          <a:stretch>
            <a:fillRect/>
          </a:stretch>
        </p:blipFill>
        <p:spPr>
          <a:xfrm>
            <a:off x="206743" y="115781"/>
            <a:ext cx="1981372" cy="493819"/>
          </a:xfrm>
          <a:prstGeom prst="rect">
            <a:avLst/>
          </a:prstGeom>
        </p:spPr>
      </p:pic>
    </p:spTree>
    <p:extLst>
      <p:ext uri="{BB962C8B-B14F-4D97-AF65-F5344CB8AC3E}">
        <p14:creationId xmlns:p14="http://schemas.microsoft.com/office/powerpoint/2010/main" val="244754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t>Para-neoplastic Syndrome</a:t>
            </a:r>
          </a:p>
        </p:txBody>
      </p:sp>
      <p:sp>
        <p:nvSpPr>
          <p:cNvPr id="38915" name="Rectangle 3"/>
          <p:cNvSpPr>
            <a:spLocks noGrp="1" noChangeArrowheads="1"/>
          </p:cNvSpPr>
          <p:nvPr>
            <p:ph idx="1"/>
          </p:nvPr>
        </p:nvSpPr>
        <p:spPr/>
        <p:txBody>
          <a:bodyPr>
            <a:normAutofit fontScale="92500" lnSpcReduction="10000"/>
          </a:bodyPr>
          <a:lstStyle/>
          <a:p>
            <a:pPr marL="495300" indent="-495300">
              <a:buNone/>
              <a:defRPr/>
            </a:pPr>
            <a:r>
              <a:rPr lang="en-US" sz="2400" dirty="0"/>
              <a:t>Symptom complexes in cancer bearing patients that cannot readily be explained either by local or distant spread of tumor or by elaboration of hormones indigenous to the tissue from which the tumor arose</a:t>
            </a:r>
          </a:p>
          <a:p>
            <a:pPr marL="495300" indent="-495300">
              <a:buNone/>
              <a:defRPr/>
            </a:pPr>
            <a:r>
              <a:rPr lang="en-US" sz="2400" dirty="0"/>
              <a:t>Occurs in 10% of patient with malignant disease</a:t>
            </a:r>
          </a:p>
          <a:p>
            <a:pPr marL="495300" indent="-495300">
              <a:buNone/>
              <a:defRPr/>
            </a:pPr>
            <a:r>
              <a:rPr lang="en-US" sz="2400" dirty="0"/>
              <a:t>They are important to recognize for several reasons;</a:t>
            </a:r>
          </a:p>
          <a:p>
            <a:pPr marL="495300" indent="-495300">
              <a:buFont typeface="Wingdings" panose="05000000000000000000" pitchFamily="2" charset="2"/>
              <a:buAutoNum type="romanLcPeriod"/>
              <a:defRPr/>
            </a:pPr>
            <a:r>
              <a:rPr lang="en-US" sz="2400" dirty="0"/>
              <a:t>May represent earliest manifestation of occult neoplasm</a:t>
            </a:r>
          </a:p>
          <a:p>
            <a:pPr marL="495300" indent="-495300">
              <a:buFont typeface="Wingdings" panose="05000000000000000000" pitchFamily="2" charset="2"/>
              <a:buAutoNum type="romanLcPeriod"/>
              <a:defRPr/>
            </a:pPr>
            <a:r>
              <a:rPr lang="en-US" sz="2400" dirty="0"/>
              <a:t>May represent significant clinical problems &amp; may be lethal</a:t>
            </a:r>
          </a:p>
          <a:p>
            <a:pPr marL="495300" indent="-495300">
              <a:buFont typeface="Wingdings" panose="05000000000000000000" pitchFamily="2" charset="2"/>
              <a:buAutoNum type="romanLcPeriod"/>
              <a:defRPr/>
            </a:pPr>
            <a:r>
              <a:rPr lang="en-US" sz="2400" dirty="0"/>
              <a:t>May mimic metastatic disease </a:t>
            </a:r>
          </a:p>
        </p:txBody>
      </p:sp>
      <p:sp>
        <p:nvSpPr>
          <p:cNvPr id="5" name="TextBox 4">
            <a:extLst>
              <a:ext uri="{FF2B5EF4-FFF2-40B4-BE49-F238E27FC236}">
                <a16:creationId xmlns:a16="http://schemas.microsoft.com/office/drawing/2014/main" id="{ED07A484-795C-24AE-B321-8A2E8AFF0A66}"/>
              </a:ext>
            </a:extLst>
          </p:cNvPr>
          <p:cNvSpPr txBox="1"/>
          <p:nvPr/>
        </p:nvSpPr>
        <p:spPr>
          <a:xfrm>
            <a:off x="-114300" y="177284"/>
            <a:ext cx="4572000" cy="369332"/>
          </a:xfrm>
          <a:prstGeom prst="rect">
            <a:avLst/>
          </a:prstGeom>
          <a:noFill/>
        </p:spPr>
        <p:txBody>
          <a:bodyPr wrap="square">
            <a:spAutoFit/>
          </a:bodyPr>
          <a:lstStyle/>
          <a:p>
            <a:pPr marL="12700" marR="5080" indent="128270">
              <a:lnSpc>
                <a:spcPct val="100000"/>
              </a:lnSpc>
              <a:spcBef>
                <a:spcPts val="100"/>
              </a:spcBef>
            </a:pPr>
            <a:r>
              <a:rPr lang="en-US" sz="1800" spc="-10" dirty="0" smtClean="0">
                <a:latin typeface="Arial MT"/>
                <a:cs typeface="Arial MT"/>
              </a:rPr>
              <a:t>Vertical </a:t>
            </a:r>
            <a:r>
              <a:rPr lang="en-US" sz="1800" spc="-5" dirty="0" smtClean="0">
                <a:latin typeface="Arial MT"/>
                <a:cs typeface="Arial MT"/>
              </a:rPr>
              <a:t> </a:t>
            </a:r>
            <a:r>
              <a:rPr lang="en-US" sz="1800" dirty="0">
                <a:latin typeface="Arial MT"/>
                <a:cs typeface="Arial MT"/>
              </a:rPr>
              <a:t>In</a:t>
            </a:r>
            <a:r>
              <a:rPr lang="en-US" sz="1800" spc="5" dirty="0">
                <a:latin typeface="Arial MT"/>
                <a:cs typeface="Arial MT"/>
              </a:rPr>
              <a:t>t</a:t>
            </a:r>
            <a:r>
              <a:rPr lang="en-US" sz="1800" dirty="0">
                <a:latin typeface="Arial MT"/>
                <a:cs typeface="Arial MT"/>
              </a:rPr>
              <a:t>egr</a:t>
            </a:r>
            <a:r>
              <a:rPr lang="en-US" sz="1800" spc="-10" dirty="0">
                <a:latin typeface="Arial MT"/>
                <a:cs typeface="Arial MT"/>
              </a:rPr>
              <a:t>a</a:t>
            </a:r>
            <a:r>
              <a:rPr lang="en-US" sz="1800" dirty="0">
                <a:latin typeface="Arial MT"/>
                <a:cs typeface="Arial MT"/>
              </a:rPr>
              <a:t>ti</a:t>
            </a:r>
            <a:r>
              <a:rPr lang="en-US" sz="1800" spc="-10" dirty="0">
                <a:latin typeface="Arial MT"/>
                <a:cs typeface="Arial MT"/>
              </a:rPr>
              <a:t>o</a:t>
            </a:r>
            <a:r>
              <a:rPr lang="en-US" sz="1800" dirty="0">
                <a:latin typeface="Arial MT"/>
                <a:cs typeface="Arial MT"/>
              </a:rPr>
              <a:t>n</a:t>
            </a:r>
          </a:p>
        </p:txBody>
      </p:sp>
    </p:spTree>
    <p:extLst>
      <p:ext uri="{BB962C8B-B14F-4D97-AF65-F5344CB8AC3E}">
        <p14:creationId xmlns:p14="http://schemas.microsoft.com/office/powerpoint/2010/main" val="272318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C:\Users\Tayyaba\Documents\Bluetooth Exchange Folder\im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0891" y="130629"/>
            <a:ext cx="10881360" cy="6422571"/>
          </a:xfr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06743" y="115781"/>
            <a:ext cx="1981372" cy="493819"/>
          </a:xfrm>
          <a:prstGeom prst="rect">
            <a:avLst/>
          </a:prstGeom>
        </p:spPr>
      </p:pic>
    </p:spTree>
    <p:extLst>
      <p:ext uri="{BB962C8B-B14F-4D97-AF65-F5344CB8AC3E}">
        <p14:creationId xmlns:p14="http://schemas.microsoft.com/office/powerpoint/2010/main" val="416833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t>Grading &amp; Staging</a:t>
            </a:r>
          </a:p>
        </p:txBody>
      </p:sp>
      <p:sp>
        <p:nvSpPr>
          <p:cNvPr id="40963" name="Rectangle 3"/>
          <p:cNvSpPr>
            <a:spLocks noGrp="1" noChangeArrowheads="1"/>
          </p:cNvSpPr>
          <p:nvPr>
            <p:ph idx="1"/>
          </p:nvPr>
        </p:nvSpPr>
        <p:spPr/>
        <p:txBody>
          <a:bodyPr>
            <a:normAutofit fontScale="92500" lnSpcReduction="20000"/>
          </a:bodyPr>
          <a:lstStyle/>
          <a:p>
            <a:pPr eaLnBrk="1" hangingPunct="1">
              <a:lnSpc>
                <a:spcPct val="80000"/>
              </a:lnSpc>
              <a:defRPr/>
            </a:pPr>
            <a:r>
              <a:rPr lang="en-US" dirty="0"/>
              <a:t>GRADING</a:t>
            </a:r>
          </a:p>
          <a:p>
            <a:pPr eaLnBrk="1" hangingPunct="1">
              <a:lnSpc>
                <a:spcPct val="80000"/>
              </a:lnSpc>
              <a:buFont typeface="Wingdings" panose="05000000000000000000" pitchFamily="2" charset="2"/>
              <a:buNone/>
              <a:defRPr/>
            </a:pPr>
            <a:r>
              <a:rPr lang="en-US" dirty="0"/>
              <a:t>   Grade I to IV on the basis of degree of </a:t>
            </a:r>
            <a:r>
              <a:rPr lang="en-US" dirty="0" err="1"/>
              <a:t>anaplasia</a:t>
            </a:r>
            <a:endParaRPr lang="en-US" dirty="0"/>
          </a:p>
          <a:p>
            <a:pPr eaLnBrk="1" hangingPunct="1">
              <a:lnSpc>
                <a:spcPct val="80000"/>
              </a:lnSpc>
              <a:defRPr/>
            </a:pPr>
            <a:r>
              <a:rPr lang="en-US" dirty="0"/>
              <a:t>STAGING</a:t>
            </a:r>
          </a:p>
          <a:p>
            <a:pPr eaLnBrk="1" hangingPunct="1">
              <a:lnSpc>
                <a:spcPct val="80000"/>
              </a:lnSpc>
              <a:buFont typeface="Wingdings" panose="05000000000000000000" pitchFamily="2" charset="2"/>
              <a:buNone/>
              <a:defRPr/>
            </a:pPr>
            <a:r>
              <a:rPr lang="en-US" dirty="0"/>
              <a:t>   Based on size of primary lesion</a:t>
            </a:r>
          </a:p>
          <a:p>
            <a:pPr eaLnBrk="1" hangingPunct="1">
              <a:lnSpc>
                <a:spcPct val="80000"/>
              </a:lnSpc>
              <a:buFont typeface="Wingdings" panose="05000000000000000000" pitchFamily="2" charset="2"/>
              <a:buNone/>
              <a:defRPr/>
            </a:pPr>
            <a:r>
              <a:rPr lang="en-US" dirty="0"/>
              <a:t>   Regional lymph node involvement</a:t>
            </a:r>
          </a:p>
          <a:p>
            <a:pPr eaLnBrk="1" hangingPunct="1">
              <a:lnSpc>
                <a:spcPct val="80000"/>
              </a:lnSpc>
              <a:buFont typeface="Wingdings" panose="05000000000000000000" pitchFamily="2" charset="2"/>
              <a:buNone/>
              <a:defRPr/>
            </a:pPr>
            <a:r>
              <a:rPr lang="en-US" dirty="0"/>
              <a:t>   Distant metastases</a:t>
            </a:r>
          </a:p>
          <a:p>
            <a:pPr eaLnBrk="1" hangingPunct="1">
              <a:lnSpc>
                <a:spcPct val="80000"/>
              </a:lnSpc>
              <a:defRPr/>
            </a:pPr>
            <a:r>
              <a:rPr lang="en-US" dirty="0"/>
              <a:t>METHOD Of STAGING</a:t>
            </a:r>
          </a:p>
          <a:p>
            <a:pPr eaLnBrk="1" hangingPunct="1">
              <a:lnSpc>
                <a:spcPct val="80000"/>
              </a:lnSpc>
              <a:buFont typeface="Wingdings" panose="05000000000000000000" pitchFamily="2" charset="2"/>
              <a:buNone/>
              <a:defRPr/>
            </a:pPr>
            <a:r>
              <a:rPr lang="en-US" dirty="0"/>
              <a:t>   TNM System</a:t>
            </a:r>
          </a:p>
          <a:p>
            <a:pPr eaLnBrk="1" hangingPunct="1">
              <a:lnSpc>
                <a:spcPct val="80000"/>
              </a:lnSpc>
              <a:buFont typeface="Wingdings" panose="05000000000000000000" pitchFamily="2" charset="2"/>
              <a:buNone/>
              <a:defRPr/>
            </a:pPr>
            <a:r>
              <a:rPr lang="en-US" dirty="0"/>
              <a:t>   AJC System </a:t>
            </a:r>
          </a:p>
        </p:txBody>
      </p:sp>
      <p:pic>
        <p:nvPicPr>
          <p:cNvPr id="4" name="Picture 3"/>
          <p:cNvPicPr>
            <a:picLocks noChangeAspect="1"/>
          </p:cNvPicPr>
          <p:nvPr/>
        </p:nvPicPr>
        <p:blipFill>
          <a:blip r:embed="rId2"/>
          <a:stretch>
            <a:fillRect/>
          </a:stretch>
        </p:blipFill>
        <p:spPr>
          <a:xfrm>
            <a:off x="206743" y="141907"/>
            <a:ext cx="1981372" cy="493819"/>
          </a:xfrm>
          <a:prstGeom prst="rect">
            <a:avLst/>
          </a:prstGeom>
        </p:spPr>
      </p:pic>
    </p:spTree>
    <p:extLst>
      <p:ext uri="{BB962C8B-B14F-4D97-AF65-F5344CB8AC3E}">
        <p14:creationId xmlns:p14="http://schemas.microsoft.com/office/powerpoint/2010/main" val="22719705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TotalTime>
  <Words>1196</Words>
  <Application>Microsoft Office PowerPoint</Application>
  <PresentationFormat>Widescreen</PresentationFormat>
  <Paragraphs>185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Arial MT</vt:lpstr>
      <vt:lpstr>Century Gothic</vt:lpstr>
      <vt:lpstr>Garamond</vt:lpstr>
      <vt:lpstr>Tahoma</vt:lpstr>
      <vt:lpstr>Wingdings</vt:lpstr>
      <vt:lpstr>Organic</vt:lpstr>
      <vt:lpstr>PowerPoint Presentation</vt:lpstr>
      <vt:lpstr>FOUNDATION MODULE _III Diagnostic Approach of Malignant tumors</vt:lpstr>
      <vt:lpstr>Motto of RMU</vt:lpstr>
      <vt:lpstr>Prof umar’s lgis model</vt:lpstr>
      <vt:lpstr>LEARNING OBJECTIVES</vt:lpstr>
      <vt:lpstr>Clinical Features of Tumors  Benign or Malignant</vt:lpstr>
      <vt:lpstr>Para-neoplastic Syndrome</vt:lpstr>
      <vt:lpstr>PowerPoint Presentation</vt:lpstr>
      <vt:lpstr>Grading &amp; Staging</vt:lpstr>
      <vt:lpstr>Lab Diagnosis of Cancer</vt:lpstr>
      <vt:lpstr>Lab Diagnosis of Cancer</vt:lpstr>
      <vt:lpstr>.</vt:lpstr>
      <vt:lpstr>Molecular diagnosis</vt:lpstr>
      <vt:lpstr>Normal karyotype Male</vt:lpstr>
      <vt:lpstr>Spectral karyotype SKY</vt:lpstr>
      <vt:lpstr>Flow Cytometry</vt:lpstr>
      <vt:lpstr>PowerPoint Presentation</vt:lpstr>
      <vt:lpstr>Polymerase Chain Reaction PCR (cell free molecular cloning)</vt:lpstr>
      <vt:lpstr>PCR</vt:lpstr>
      <vt:lpstr>Applications of Molecular diagnosis</vt:lpstr>
      <vt:lpstr>Tumors Markers</vt:lpstr>
      <vt:lpstr>Selected Tumor Markers </vt:lpstr>
      <vt:lpstr>Selected Tumor Markers</vt:lpstr>
      <vt:lpstr>Tumor Markers</vt:lpstr>
      <vt:lpstr>Applications of Tumor Markers</vt:lpstr>
      <vt:lpstr>SUMMARY</vt:lpstr>
      <vt:lpstr>Bioethics</vt:lpstr>
      <vt:lpstr>Research</vt:lpstr>
      <vt:lpstr>Research</vt:lpstr>
      <vt:lpstr>EOLA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Tayyaba</dc:creator>
  <cp:lastModifiedBy>Moorche</cp:lastModifiedBy>
  <cp:revision>20</cp:revision>
  <dcterms:created xsi:type="dcterms:W3CDTF">2022-04-18T06:23:27Z</dcterms:created>
  <dcterms:modified xsi:type="dcterms:W3CDTF">2025-02-17T09:52:53Z</dcterms:modified>
</cp:coreProperties>
</file>