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363" r:id="rId2"/>
    <p:sldId id="364" r:id="rId3"/>
    <p:sldId id="265" r:id="rId4"/>
    <p:sldId id="359" r:id="rId5"/>
    <p:sldId id="267" r:id="rId6"/>
    <p:sldId id="264" r:id="rId7"/>
    <p:sldId id="266" r:id="rId8"/>
    <p:sldId id="273" r:id="rId9"/>
    <p:sldId id="277" r:id="rId10"/>
    <p:sldId id="276" r:id="rId11"/>
    <p:sldId id="278" r:id="rId12"/>
    <p:sldId id="279" r:id="rId13"/>
    <p:sldId id="280" r:id="rId14"/>
    <p:sldId id="281" r:id="rId15"/>
    <p:sldId id="268" r:id="rId16"/>
    <p:sldId id="347" r:id="rId17"/>
    <p:sldId id="307" r:id="rId18"/>
    <p:sldId id="310" r:id="rId19"/>
    <p:sldId id="349" r:id="rId20"/>
    <p:sldId id="311" r:id="rId21"/>
    <p:sldId id="312" r:id="rId22"/>
    <p:sldId id="313" r:id="rId23"/>
    <p:sldId id="316" r:id="rId24"/>
    <p:sldId id="317" r:id="rId25"/>
    <p:sldId id="318" r:id="rId26"/>
    <p:sldId id="319" r:id="rId27"/>
    <p:sldId id="361" r:id="rId28"/>
    <p:sldId id="357" r:id="rId29"/>
    <p:sldId id="360" r:id="rId30"/>
    <p:sldId id="362" r:id="rId31"/>
    <p:sldId id="356" r:id="rId32"/>
    <p:sldId id="35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6C73A0-5AC1-4847-95C6-E2F39708A884}" type="presOf" srcId="{23718C41-0A1F-40BF-86BE-8A5476EC271E}" destId="{398423B3-DD54-4226-99D7-017EFC1488DF}" srcOrd="0" destOrd="0" presId="urn:microsoft.com/office/officeart/2005/8/layout/gear1#1"/>
    <dgm:cxn modelId="{BDA3135A-F326-4EE8-B4B5-C08D384E4061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841E301-E58D-49F7-83ED-3B9F3A620276}" type="presOf" srcId="{663C1E13-76F9-4B70-A2F2-CA23180743CE}" destId="{93300324-D62F-4E58-B882-734182BDB462}" srcOrd="0" destOrd="0" presId="urn:microsoft.com/office/officeart/2005/8/layout/gear1#1"/>
    <dgm:cxn modelId="{5E0F9C1F-3BEA-4354-ABE7-BDC5A97AA7C4}" type="presOf" srcId="{399ACE2F-90C5-48B1-9E65-700A32562848}" destId="{9815588C-16D0-4475-B64C-847FC87C8C32}" srcOrd="3" destOrd="0" presId="urn:microsoft.com/office/officeart/2005/8/layout/gear1#1"/>
    <dgm:cxn modelId="{C4346272-CE6B-4F51-B08B-91DCC4491422}" type="presOf" srcId="{DA82EADB-2721-42A0-95EA-F9B5521A38A6}" destId="{A09CEA93-9338-4361-A5E6-CF85B6019F5A}" srcOrd="0" destOrd="0" presId="urn:microsoft.com/office/officeart/2005/8/layout/gear1#1"/>
    <dgm:cxn modelId="{3D840AD7-5B32-49BF-9977-90B362436236}" type="presOf" srcId="{DACAB5BA-B8B4-4D66-8B11-1D02259E020B}" destId="{B6B6B41B-120B-4968-AB6A-FC6E7C8EF3C0}" srcOrd="1" destOrd="0" presId="urn:microsoft.com/office/officeart/2005/8/layout/gear1#1"/>
    <dgm:cxn modelId="{05E99C55-C33B-4B82-BBBA-3E86E6B4F3C4}" type="presOf" srcId="{399ACE2F-90C5-48B1-9E65-700A32562848}" destId="{59EDF28D-6C67-49D0-B5A1-DE5C3CBA2292}" srcOrd="0" destOrd="0" presId="urn:microsoft.com/office/officeart/2005/8/layout/gear1#1"/>
    <dgm:cxn modelId="{2451215D-B338-4661-A529-FC0EFEE7B60E}" type="presOf" srcId="{663C1E13-76F9-4B70-A2F2-CA23180743CE}" destId="{B9330EE9-43E4-4FD4-8144-E92B1DD0FCDF}" srcOrd="1" destOrd="0" presId="urn:microsoft.com/office/officeart/2005/8/layout/gear1#1"/>
    <dgm:cxn modelId="{E3161E59-53EE-4747-87B9-A9E0B3EECC48}" type="presOf" srcId="{399ACE2F-90C5-48B1-9E65-700A32562848}" destId="{7D3EFDB4-E5D1-439A-86D8-1FCF80D959BA}" srcOrd="2" destOrd="0" presId="urn:microsoft.com/office/officeart/2005/8/layout/gear1#1"/>
    <dgm:cxn modelId="{417F0282-F530-4239-9DD6-543514A370D3}" type="presOf" srcId="{DACAB5BA-B8B4-4D66-8B11-1D02259E020B}" destId="{8BC64EA7-2794-42B6-96C9-F39A52CB985A}" srcOrd="2" destOrd="0" presId="urn:microsoft.com/office/officeart/2005/8/layout/gear1#1"/>
    <dgm:cxn modelId="{7754D14A-10B2-4A32-AAC0-DA0A39205636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369BC79B-26D4-4005-BD8D-B567C177D08B}" type="presOf" srcId="{DACAB5BA-B8B4-4D66-8B11-1D02259E020B}" destId="{87622A90-D0D8-4EA3-BC0D-D537801AF2B1}" srcOrd="0" destOrd="0" presId="urn:microsoft.com/office/officeart/2005/8/layout/gear1#1"/>
    <dgm:cxn modelId="{5DB2FC8A-54DC-49F8-AD2C-EA41E831DBBA}" type="presOf" srcId="{663C1E13-76F9-4B70-A2F2-CA23180743CE}" destId="{4822A78E-EAEC-401F-941A-3A84E13E2357}" srcOrd="2" destOrd="0" presId="urn:microsoft.com/office/officeart/2005/8/layout/gear1#1"/>
    <dgm:cxn modelId="{D13120C9-5DA2-48A5-BADA-AE1B5D0ABB33}" type="presOf" srcId="{188C389E-9423-41DE-9C5E-D4A7E95C7E62}" destId="{6DF3A3A0-5919-4E69-80DD-61760D6340A0}" srcOrd="0" destOrd="0" presId="urn:microsoft.com/office/officeart/2005/8/layout/gear1#1"/>
    <dgm:cxn modelId="{4AC1AAAB-591C-46BB-8522-5CA297053113}" type="presParOf" srcId="{5ED88519-AC6C-4AA3-B76D-812B93A167E4}" destId="{87622A90-D0D8-4EA3-BC0D-D537801AF2B1}" srcOrd="0" destOrd="0" presId="urn:microsoft.com/office/officeart/2005/8/layout/gear1#1"/>
    <dgm:cxn modelId="{31FA936E-B183-4D3D-A50E-BE65C5E9869F}" type="presParOf" srcId="{5ED88519-AC6C-4AA3-B76D-812B93A167E4}" destId="{B6B6B41B-120B-4968-AB6A-FC6E7C8EF3C0}" srcOrd="1" destOrd="0" presId="urn:microsoft.com/office/officeart/2005/8/layout/gear1#1"/>
    <dgm:cxn modelId="{BC245743-7528-494A-B0C1-034390CD1FEB}" type="presParOf" srcId="{5ED88519-AC6C-4AA3-B76D-812B93A167E4}" destId="{8BC64EA7-2794-42B6-96C9-F39A52CB985A}" srcOrd="2" destOrd="0" presId="urn:microsoft.com/office/officeart/2005/8/layout/gear1#1"/>
    <dgm:cxn modelId="{52F53A6E-394E-44A7-80ED-17CAC8BC91C7}" type="presParOf" srcId="{5ED88519-AC6C-4AA3-B76D-812B93A167E4}" destId="{93300324-D62F-4E58-B882-734182BDB462}" srcOrd="3" destOrd="0" presId="urn:microsoft.com/office/officeart/2005/8/layout/gear1#1"/>
    <dgm:cxn modelId="{6F77A2AF-4651-46F7-89F5-7B8966AE46DB}" type="presParOf" srcId="{5ED88519-AC6C-4AA3-B76D-812B93A167E4}" destId="{B9330EE9-43E4-4FD4-8144-E92B1DD0FCDF}" srcOrd="4" destOrd="0" presId="urn:microsoft.com/office/officeart/2005/8/layout/gear1#1"/>
    <dgm:cxn modelId="{6B25EF70-2185-4856-84CC-E49FC04B5784}" type="presParOf" srcId="{5ED88519-AC6C-4AA3-B76D-812B93A167E4}" destId="{4822A78E-EAEC-401F-941A-3A84E13E2357}" srcOrd="5" destOrd="0" presId="urn:microsoft.com/office/officeart/2005/8/layout/gear1#1"/>
    <dgm:cxn modelId="{F0DE4CFB-B94E-4AB1-A722-7705495F535C}" type="presParOf" srcId="{5ED88519-AC6C-4AA3-B76D-812B93A167E4}" destId="{59EDF28D-6C67-49D0-B5A1-DE5C3CBA2292}" srcOrd="6" destOrd="0" presId="urn:microsoft.com/office/officeart/2005/8/layout/gear1#1"/>
    <dgm:cxn modelId="{B876F1FE-A19B-4365-B362-A9D94F308E94}" type="presParOf" srcId="{5ED88519-AC6C-4AA3-B76D-812B93A167E4}" destId="{23DC08E4-3725-4448-BFFF-1CCEA2F2987E}" srcOrd="7" destOrd="0" presId="urn:microsoft.com/office/officeart/2005/8/layout/gear1#1"/>
    <dgm:cxn modelId="{C86BCC7E-2EB0-472E-BC28-CB6B1C6F3B42}" type="presParOf" srcId="{5ED88519-AC6C-4AA3-B76D-812B93A167E4}" destId="{7D3EFDB4-E5D1-439A-86D8-1FCF80D959BA}" srcOrd="8" destOrd="0" presId="urn:microsoft.com/office/officeart/2005/8/layout/gear1#1"/>
    <dgm:cxn modelId="{CB7FAAEB-65FD-44D6-99A5-3D8A29502C53}" type="presParOf" srcId="{5ED88519-AC6C-4AA3-B76D-812B93A167E4}" destId="{9815588C-16D0-4475-B64C-847FC87C8C32}" srcOrd="9" destOrd="0" presId="urn:microsoft.com/office/officeart/2005/8/layout/gear1#1"/>
    <dgm:cxn modelId="{50F73FE4-2D10-4815-8C0D-68AE393EEADE}" type="presParOf" srcId="{5ED88519-AC6C-4AA3-B76D-812B93A167E4}" destId="{398423B3-DD54-4226-99D7-017EFC1488DF}" srcOrd="10" destOrd="0" presId="urn:microsoft.com/office/officeart/2005/8/layout/gear1#1"/>
    <dgm:cxn modelId="{5142D33C-3DBB-4F21-80C1-A33191291814}" type="presParOf" srcId="{5ED88519-AC6C-4AA3-B76D-812B93A167E4}" destId="{6DF3A3A0-5919-4E69-80DD-61760D6340A0}" srcOrd="11" destOrd="0" presId="urn:microsoft.com/office/officeart/2005/8/layout/gear1#1"/>
    <dgm:cxn modelId="{F2E2B6AD-260C-4CF9-84AD-44D2C8C9113D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3442978" y="1880878"/>
          <a:ext cx="2305050" cy="230505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Black" pitchFamily="34" charset="0"/>
            </a:rPr>
            <a:t>Wisdom</a:t>
          </a:r>
        </a:p>
      </dsp:txBody>
      <dsp:txXfrm>
        <a:off x="3906396" y="2420825"/>
        <a:ext cx="1378214" cy="1184843"/>
      </dsp:txXfrm>
    </dsp:sp>
    <dsp:sp modelId="{93300324-D62F-4E58-B882-734182BDB462}">
      <dsp:nvSpPr>
        <dsp:cNvPr id="0" name=""/>
        <dsp:cNvSpPr/>
      </dsp:nvSpPr>
      <dsp:spPr>
        <a:xfrm>
          <a:off x="2106929" y="1341120"/>
          <a:ext cx="1676400" cy="1676400"/>
        </a:xfrm>
        <a:prstGeom prst="gear6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 Black" pitchFamily="34" charset="0"/>
            </a:rPr>
            <a:t>Truth</a:t>
          </a:r>
          <a:r>
            <a:rPr lang="en-US" sz="1600" kern="1200" dirty="0"/>
            <a:t> </a:t>
          </a:r>
        </a:p>
      </dsp:txBody>
      <dsp:txXfrm>
        <a:off x="2528968" y="1765710"/>
        <a:ext cx="832322" cy="827220"/>
      </dsp:txXfrm>
    </dsp:sp>
    <dsp:sp modelId="{59EDF28D-6C67-49D0-B5A1-DE5C3CBA2292}">
      <dsp:nvSpPr>
        <dsp:cNvPr id="0" name=""/>
        <dsp:cNvSpPr/>
      </dsp:nvSpPr>
      <dsp:spPr>
        <a:xfrm rot="20700000">
          <a:off x="3045885" y="184575"/>
          <a:ext cx="1642529" cy="1642529"/>
        </a:xfrm>
        <a:prstGeom prst="gear6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Black" pitchFamily="34" charset="0"/>
            </a:rPr>
            <a:t>Servic</a:t>
          </a:r>
          <a:r>
            <a:rPr lang="en-US" sz="1600" kern="1200" dirty="0">
              <a:latin typeface="Arial Black" pitchFamily="34" charset="0"/>
            </a:rPr>
            <a:t>e</a:t>
          </a:r>
          <a:r>
            <a:rPr lang="en-US" sz="1600" kern="1200" dirty="0"/>
            <a:t> </a:t>
          </a:r>
        </a:p>
      </dsp:txBody>
      <dsp:txXfrm rot="-20700000">
        <a:off x="3406139" y="544830"/>
        <a:ext cx="922020" cy="922020"/>
      </dsp:txXfrm>
    </dsp:sp>
    <dsp:sp modelId="{398423B3-DD54-4226-99D7-017EFC1488DF}">
      <dsp:nvSpPr>
        <dsp:cNvPr id="0" name=""/>
        <dsp:cNvSpPr/>
      </dsp:nvSpPr>
      <dsp:spPr>
        <a:xfrm>
          <a:off x="3270771" y="1538143"/>
          <a:ext cx="2950464" cy="2950464"/>
        </a:xfrm>
        <a:prstGeom prst="circularArrow">
          <a:avLst>
            <a:gd name="adj1" fmla="val 4688"/>
            <a:gd name="adj2" fmla="val 299029"/>
            <a:gd name="adj3" fmla="val 2516168"/>
            <a:gd name="adj4" fmla="val 1586127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810042" y="970210"/>
          <a:ext cx="2143696" cy="2143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2665950" y="-175186"/>
          <a:ext cx="2311336" cy="23113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7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36/bmj.k35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6095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Endothelial Cells and 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26" t="22917" r="29722" b="31250"/>
          <a:stretch>
            <a:fillRect/>
          </a:stretch>
        </p:blipFill>
        <p:spPr bwMode="auto">
          <a:xfrm>
            <a:off x="152400" y="1524000"/>
            <a:ext cx="77585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Platelet Adhesion, Activation, and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Endothelial injury exposes the underlying basement membrane ECM; platelets adhere to the ECM primarily through binding of platelet </a:t>
            </a:r>
            <a:r>
              <a:rPr lang="en-US" dirty="0" err="1" smtClean="0"/>
              <a:t>GpIb</a:t>
            </a:r>
            <a:r>
              <a:rPr lang="en-US" dirty="0" smtClean="0"/>
              <a:t> receptors to </a:t>
            </a:r>
            <a:r>
              <a:rPr lang="en-US" dirty="0" err="1" smtClean="0"/>
              <a:t>vWF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Adhesion leads to platelet activation, an event associated with secretion of platelet granule contents, including calcium (a cofactor for several coagulation proteins) and ADP (a mediator of further platelet activation); dramatic changes in shape and membrane composition; and activation of </a:t>
            </a:r>
            <a:r>
              <a:rPr lang="en-US" dirty="0" err="1" smtClean="0"/>
              <a:t>GpIIb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receptors.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GpIIb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receptors on activated platelets form bridging </a:t>
            </a:r>
            <a:r>
              <a:rPr lang="en-US" dirty="0" err="1" smtClean="0"/>
              <a:t>crosslinks</a:t>
            </a:r>
            <a:r>
              <a:rPr lang="en-US" dirty="0" smtClean="0"/>
              <a:t> with fibrinogen, leading to platelet aggregation.</a:t>
            </a:r>
          </a:p>
          <a:p>
            <a:r>
              <a:rPr lang="en-US" dirty="0" smtClean="0"/>
              <a:t>Concomitant activation of thrombin promotes fibrin deposition, cementing the platelet plug in place.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Platelet Adhesion, Activation, and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8565" t="17708" r="5124" b="28125"/>
          <a:stretch>
            <a:fillRect/>
          </a:stretch>
        </p:blipFill>
        <p:spPr bwMode="auto">
          <a:xfrm>
            <a:off x="457200" y="1737360"/>
            <a:ext cx="7620000" cy="497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Coagulation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Coagulation occurs via the sequential enzymatic conversion of a cascade of circulating and locally synthesized proteins.</a:t>
            </a:r>
          </a:p>
          <a:p>
            <a:r>
              <a:rPr lang="en-US" dirty="0" smtClean="0"/>
              <a:t>Tissue factor elaborated at sites of injury is the most important initiator of the coagulation cascade in vivo.</a:t>
            </a:r>
          </a:p>
          <a:p>
            <a:r>
              <a:rPr lang="en-US" dirty="0" smtClean="0"/>
              <a:t>At the final stage of coagulation, thrombin converts fibrinogen into insoluble fibrin that contributes to formation </a:t>
            </a:r>
            <a:r>
              <a:rPr lang="en-US" dirty="0" err="1" smtClean="0"/>
              <a:t>ofthe</a:t>
            </a:r>
            <a:r>
              <a:rPr lang="en-US" dirty="0" smtClean="0"/>
              <a:t> definitive </a:t>
            </a:r>
            <a:r>
              <a:rPr lang="en-US" dirty="0" err="1" smtClean="0"/>
              <a:t>hemostatic</a:t>
            </a:r>
            <a:r>
              <a:rPr lang="en-US" dirty="0" smtClean="0"/>
              <a:t> plug.</a:t>
            </a:r>
          </a:p>
          <a:p>
            <a:r>
              <a:rPr lang="en-US" dirty="0" smtClean="0"/>
              <a:t>Coagulation normally is restricted to sites of vascular injury by</a:t>
            </a:r>
          </a:p>
          <a:p>
            <a:pPr lvl="1"/>
            <a:r>
              <a:rPr lang="en-US" dirty="0" smtClean="0"/>
              <a:t>Limiting enzymatic activation to </a:t>
            </a:r>
            <a:r>
              <a:rPr lang="en-US" dirty="0" err="1" smtClean="0"/>
              <a:t>phospholipid</a:t>
            </a:r>
            <a:r>
              <a:rPr lang="en-US" dirty="0" smtClean="0"/>
              <a:t> surfaces provided by activated platelets or endothelium</a:t>
            </a:r>
          </a:p>
          <a:p>
            <a:pPr lvl="1"/>
            <a:r>
              <a:rPr lang="en-US" dirty="0" smtClean="0"/>
              <a:t>Natural anticoagulants elaborated at sites of endothelial injury or during activation of the coagulation cascade</a:t>
            </a:r>
          </a:p>
          <a:p>
            <a:pPr lvl="1"/>
            <a:r>
              <a:rPr lang="en-US" dirty="0" smtClean="0"/>
              <a:t>Expression of </a:t>
            </a:r>
            <a:r>
              <a:rPr lang="en-US" dirty="0" err="1" smtClean="0"/>
              <a:t>thrombomodulin</a:t>
            </a:r>
            <a:r>
              <a:rPr lang="en-US" dirty="0" smtClean="0"/>
              <a:t> on normal endothelial cells, which binds thrombin and converts it into an anticoagulant </a:t>
            </a:r>
          </a:p>
          <a:p>
            <a:pPr lvl="1"/>
            <a:r>
              <a:rPr lang="en-US" dirty="0" smtClean="0"/>
              <a:t>Activation of </a:t>
            </a:r>
            <a:r>
              <a:rPr lang="en-US" dirty="0" err="1" smtClean="0"/>
              <a:t>fibrinolytic</a:t>
            </a:r>
            <a:r>
              <a:rPr lang="en-US" dirty="0" smtClean="0"/>
              <a:t> pathways (e.g., by association of tissue </a:t>
            </a:r>
            <a:r>
              <a:rPr lang="en-US" dirty="0" err="1" smtClean="0"/>
              <a:t>plasminogen</a:t>
            </a:r>
            <a:r>
              <a:rPr lang="en-US" dirty="0" smtClean="0"/>
              <a:t> activator with fibrin)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Coagulation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0996" t="17708" r="24451" b="12500"/>
          <a:stretch>
            <a:fillRect/>
          </a:stretch>
        </p:blipFill>
        <p:spPr bwMode="auto">
          <a:xfrm>
            <a:off x="381000" y="16002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Normal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main steps in the process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its regulation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Vascular injury causes transient arteriolar vasoconstriction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Endothelial injury exposes highly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thrombogenic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subendothelial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extracellular matrix (ECM)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Endothelial injury also exposes </a:t>
            </a:r>
            <a:r>
              <a:rPr lang="en-US" i="1" dirty="0" smtClean="0"/>
              <a:t>tissue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Counter-regulatory mechanisms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C44B9C-185C-5245-AC07-133870F26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62000"/>
            <a:ext cx="7679254" cy="5893130"/>
          </a:xfr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6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Venous Thrombosis (</a:t>
            </a:r>
            <a:r>
              <a:rPr lang="en-US" i="1" dirty="0" err="1" smtClean="0"/>
              <a:t>Phlebothrombosis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Most venous </a:t>
            </a:r>
            <a:r>
              <a:rPr lang="en-US" dirty="0" smtClean="0"/>
              <a:t>thrombi occur in either</a:t>
            </a:r>
          </a:p>
          <a:p>
            <a:pPr lvl="1"/>
            <a:r>
              <a:rPr lang="en-US" dirty="0" smtClean="0"/>
              <a:t>The superficial</a:t>
            </a:r>
          </a:p>
          <a:p>
            <a:pPr lvl="1"/>
            <a:r>
              <a:rPr lang="en-US" dirty="0" smtClean="0"/>
              <a:t>The deep veins of the leg. </a:t>
            </a:r>
          </a:p>
          <a:p>
            <a:r>
              <a:rPr lang="en-US" dirty="0" smtClean="0"/>
              <a:t>Superficial venous thrombi </a:t>
            </a:r>
          </a:p>
          <a:p>
            <a:pPr lvl="1"/>
            <a:r>
              <a:rPr lang="en-US" dirty="0" smtClean="0"/>
              <a:t>Usually arise in the </a:t>
            </a:r>
            <a:r>
              <a:rPr lang="en-US" dirty="0" err="1" smtClean="0"/>
              <a:t>saphenous</a:t>
            </a:r>
            <a:r>
              <a:rPr lang="en-US" dirty="0" smtClean="0"/>
              <a:t> system, particularly in the setting of varicosities</a:t>
            </a:r>
          </a:p>
          <a:p>
            <a:pPr lvl="1"/>
            <a:r>
              <a:rPr lang="en-US" dirty="0" smtClean="0"/>
              <a:t>These rarely </a:t>
            </a:r>
            <a:r>
              <a:rPr lang="en-US" dirty="0" err="1" smtClean="0"/>
              <a:t>embolize</a:t>
            </a:r>
            <a:endParaRPr lang="en-US" dirty="0" smtClean="0"/>
          </a:p>
          <a:p>
            <a:pPr lvl="1"/>
            <a:r>
              <a:rPr lang="en-US" dirty="0" smtClean="0"/>
              <a:t>Can be painful</a:t>
            </a:r>
          </a:p>
          <a:p>
            <a:pPr lvl="1"/>
            <a:r>
              <a:rPr lang="en-US" dirty="0" smtClean="0"/>
              <a:t>Can cause local congestion and swelling from impaired venous outflow, predisposing the overlying skin to development of infections and </a:t>
            </a:r>
            <a:r>
              <a:rPr lang="en-US" i="1" dirty="0" smtClean="0"/>
              <a:t>varicose ulcers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Vertical Integration 			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Venous Thrombosis (</a:t>
            </a:r>
            <a:r>
              <a:rPr lang="en-US" i="1" dirty="0" err="1" smtClean="0"/>
              <a:t>Phlebothrombosis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Deep venous thromboses </a:t>
            </a:r>
          </a:p>
          <a:p>
            <a:pPr lvl="1"/>
            <a:r>
              <a:rPr lang="en-US" dirty="0" smtClean="0"/>
              <a:t>DVTs in the </a:t>
            </a:r>
            <a:r>
              <a:rPr lang="en-US" i="1" dirty="0" smtClean="0"/>
              <a:t>larger leg veins at or above the knee joint (e.g., </a:t>
            </a:r>
            <a:r>
              <a:rPr lang="en-US" dirty="0" err="1" smtClean="0"/>
              <a:t>popliteal</a:t>
            </a:r>
            <a:r>
              <a:rPr lang="en-US" dirty="0" smtClean="0"/>
              <a:t>, femoral, and iliac veins) are more serious because they are prone to </a:t>
            </a:r>
            <a:r>
              <a:rPr lang="en-US" dirty="0" err="1" smtClean="0"/>
              <a:t>embolize</a:t>
            </a:r>
            <a:endParaRPr lang="en-US" dirty="0" smtClean="0"/>
          </a:p>
          <a:p>
            <a:pPr lvl="1"/>
            <a:r>
              <a:rPr lang="en-US" dirty="0" smtClean="0"/>
              <a:t>DVTs may cause local pain and edema</a:t>
            </a:r>
          </a:p>
          <a:p>
            <a:pPr lvl="1"/>
            <a:r>
              <a:rPr lang="en-US" dirty="0" smtClean="0"/>
              <a:t>The venous obstruction often is circumvented by collateral channels</a:t>
            </a:r>
          </a:p>
          <a:p>
            <a:pPr lvl="1"/>
            <a:r>
              <a:rPr lang="en-US" dirty="0" smtClean="0"/>
              <a:t>DVTs are entirely asymptomatic in </a:t>
            </a:r>
            <a:r>
              <a:rPr lang="en-US" i="1" dirty="0" smtClean="0"/>
              <a:t>approximately 50% of patients and are recognized only after they have </a:t>
            </a:r>
            <a:r>
              <a:rPr lang="en-US" i="1" dirty="0" err="1" smtClean="0"/>
              <a:t>embolized</a:t>
            </a:r>
            <a:r>
              <a:rPr lang="en-US" i="1" dirty="0" smtClean="0"/>
              <a:t> </a:t>
            </a:r>
            <a:r>
              <a:rPr lang="en-US" dirty="0" smtClean="0"/>
              <a:t>to the lungs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Vertical Integration 			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70191"/>
              </p:ext>
            </p:extLst>
          </p:nvPr>
        </p:nvGraphicFramePr>
        <p:xfrm>
          <a:off x="304800" y="548642"/>
          <a:ext cx="7663816" cy="5737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7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Phlebothrombosis</a:t>
                      </a: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Thrombophilibitis</a:t>
                      </a:r>
                    </a:p>
                  </a:txBody>
                  <a:tcPr marL="68580" marR="68580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53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Venous thrombosis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without inflammation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Thrombosis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on inflamed vein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marL="68580" marR="68580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53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Occurs mostly in deep veins</a:t>
                      </a: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Occurs mostly in superficial veins </a:t>
                      </a:r>
                    </a:p>
                  </a:txBody>
                  <a:tcPr marL="68580" marR="68580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53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Are easily detachable and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can embolize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Are firmly attached and do not embolize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marL="68580" marR="68580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53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Example: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DVT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marL="68580" marR="68580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Book Antiqua" pitchFamily="18" charset="0"/>
                        </a:rPr>
                        <a:t>Example: Infected wound and ulcers </a:t>
                      </a:r>
                    </a:p>
                  </a:txBody>
                  <a:tcPr marL="68580" marR="68580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76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1676400"/>
          </a:xfrm>
        </p:spPr>
        <p:txBody>
          <a:bodyPr/>
          <a:lstStyle/>
          <a:p>
            <a:r>
              <a:rPr lang="en-US" altLang="en-US" sz="3600" dirty="0" smtClean="0"/>
              <a:t>FOUNDATION MODULE</a:t>
            </a:r>
            <a:r>
              <a:rPr lang="en-GB" altLang="en-US" sz="3600" dirty="0" smtClean="0"/>
              <a:t> _III</a:t>
            </a:r>
            <a:r>
              <a:rPr lang="en-US" altLang="en-US" sz="3600" smtClean="0">
                <a:latin typeface="Century Gothic" panose="020B0502020202020204" pitchFamily="34" charset="0"/>
              </a:rPr>
              <a:t/>
            </a:r>
            <a:br>
              <a:rPr lang="en-US" altLang="en-US" sz="3600" smtClean="0">
                <a:latin typeface="Century Gothic" panose="020B0502020202020204" pitchFamily="34" charset="0"/>
              </a:rPr>
            </a:br>
            <a:r>
              <a:rPr lang="en-US" altLang="en-US" sz="3200" b="1" smtClean="0"/>
              <a:t>Embolism</a:t>
            </a:r>
            <a:endParaRPr lang="en-US" altLang="en-US" sz="36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496300" cy="2008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3564" b="-32"/>
          <a:stretch>
            <a:fillRect/>
          </a:stretch>
        </p:blipFill>
        <p:spPr bwMode="auto">
          <a:xfrm>
            <a:off x="203200" y="-100013"/>
            <a:ext cx="1414463" cy="1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88975" y="335756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/>
              <a:t>LGIS</a:t>
            </a: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29999233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Embolism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Any intravascular mass (solid, liquid or gas) carried by blood to site distant from point of origin</a:t>
            </a:r>
          </a:p>
          <a:p>
            <a:r>
              <a:rPr lang="en-GB" sz="2800" dirty="0" smtClean="0"/>
              <a:t>Most derived from thrombi (</a:t>
            </a:r>
            <a:r>
              <a:rPr lang="en-GB" sz="2800" dirty="0" err="1" smtClean="0"/>
              <a:t>thromboembolism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Lodge in vessels too small to permit further passage</a:t>
            </a:r>
          </a:p>
          <a:p>
            <a:pPr lvl="1"/>
            <a:r>
              <a:rPr lang="en-GB" sz="2400" dirty="0" smtClean="0"/>
              <a:t>Partial / complete vascular occlusion</a:t>
            </a:r>
          </a:p>
          <a:p>
            <a:pPr lvl="1"/>
            <a:r>
              <a:rPr lang="en-GB" sz="2400" dirty="0" smtClean="0"/>
              <a:t>Distal tissue </a:t>
            </a:r>
            <a:r>
              <a:rPr lang="en-GB" sz="2400" dirty="0" err="1" smtClean="0"/>
              <a:t>ischaemia</a:t>
            </a:r>
            <a:r>
              <a:rPr lang="en-GB" sz="2400" dirty="0" smtClean="0"/>
              <a:t> &amp; infarction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 result for em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73" y="2667000"/>
            <a:ext cx="2324100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/>
              <a:t>Pulmonary Thromboembolism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Arise from thrombi in systemic venous circulation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Leg veins (95%)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Pelvic veins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Intracranial venous sinuses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Risk factors as for venous thrombosis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Effects are two-fold: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Possible infarction of lung tissue supplied by infarct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Interruption of oxygenation of blood within this area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Interruption of right ventricular outflow 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Effects depend on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GB" b="1" dirty="0" smtClean="0"/>
              <a:t>Pulmonary </a:t>
            </a:r>
            <a:r>
              <a:rPr lang="en-GB" b="1" dirty="0" err="1" smtClean="0"/>
              <a:t>Thromboembolism</a:t>
            </a:r>
            <a:endParaRPr lang="en-GB" b="1" dirty="0" smtClean="0"/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b="1"/>
              <a:t>Embolus migrates from deep leg veins through venous system to pulmonary circulation</a:t>
            </a:r>
            <a:endParaRPr lang="en-GB" b="1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6096000" y="2057400"/>
            <a:ext cx="10668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5257800" y="4191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9704" name="Picture 8" descr="P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1371600"/>
            <a:ext cx="33035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/>
              <a:t>Pulmonary Thromboembolism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Small: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Silent due to collateral bronchial artery flow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Organization with cumulative damage (idiopathic pulmonary hypertension)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Medium: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Pulmonary infarct with acute respiratory and cardiac symptoms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Large: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Right heart failure &amp; collapse (&gt;60% </a:t>
            </a:r>
            <a:r>
              <a:rPr lang="en-GB" sz="2400" dirty="0" err="1" smtClean="0"/>
              <a:t>pulm</a:t>
            </a:r>
            <a:r>
              <a:rPr lang="en-GB" sz="2400" dirty="0" smtClean="0"/>
              <a:t> circ)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Massive: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Sudden death e.g. saddle embolus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Systemic Thromboembolism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smtClean="0"/>
              <a:t>Arise in arterial system (heart/large arteries)</a:t>
            </a:r>
          </a:p>
          <a:p>
            <a:pPr lvl="1"/>
            <a:r>
              <a:rPr lang="en-GB" sz="2400" smtClean="0"/>
              <a:t>Atheromatous plaque with thrombus</a:t>
            </a:r>
          </a:p>
          <a:p>
            <a:pPr lvl="1"/>
            <a:r>
              <a:rPr lang="en-GB" sz="2400" smtClean="0"/>
              <a:t>Valve vegetation</a:t>
            </a:r>
          </a:p>
          <a:p>
            <a:pPr lvl="1"/>
            <a:r>
              <a:rPr lang="en-GB" sz="2400" smtClean="0"/>
              <a:t>Atrial thrombus (Atrial Fibrillation)</a:t>
            </a:r>
          </a:p>
          <a:p>
            <a:pPr lvl="1"/>
            <a:r>
              <a:rPr lang="en-GB" sz="2400" smtClean="0"/>
              <a:t>Old myocardial infarct (adynamic)</a:t>
            </a:r>
          </a:p>
          <a:p>
            <a:pPr lvl="1"/>
            <a:r>
              <a:rPr lang="en-GB" sz="2400" smtClean="0"/>
              <a:t>Recent myocardial infarct (loss of endothelium)</a:t>
            </a:r>
          </a:p>
          <a:p>
            <a:endParaRPr lang="en-GB" sz="2800" smtClean="0"/>
          </a:p>
          <a:p>
            <a:r>
              <a:rPr lang="en-GB" sz="2800" smtClean="0"/>
              <a:t>Rarely paradoxical embolus from venous system (through septal defect in heart)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Systemic Thromboembolism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Travel in systemic circulation</a:t>
            </a:r>
          </a:p>
          <a:p>
            <a:r>
              <a:rPr lang="en-GB" sz="2800" dirty="0" smtClean="0"/>
              <a:t>Cause arterial occlusion, distal </a:t>
            </a:r>
            <a:r>
              <a:rPr lang="en-GB" sz="2800" dirty="0" err="1" smtClean="0"/>
              <a:t>ischaemia</a:t>
            </a:r>
            <a:r>
              <a:rPr lang="en-GB" sz="2800" dirty="0" smtClean="0"/>
              <a:t> &amp; infarction </a:t>
            </a:r>
          </a:p>
          <a:p>
            <a:pPr lvl="1"/>
            <a:r>
              <a:rPr lang="en-GB" sz="2400" dirty="0" smtClean="0"/>
              <a:t>Brain - stroke, neurological deficit / death</a:t>
            </a:r>
          </a:p>
          <a:p>
            <a:pPr lvl="1"/>
            <a:r>
              <a:rPr lang="en-GB" sz="2400" dirty="0" smtClean="0"/>
              <a:t>Renal/</a:t>
            </a:r>
            <a:r>
              <a:rPr lang="en-GB" sz="2400" dirty="0" err="1" smtClean="0"/>
              <a:t>splenic</a:t>
            </a:r>
            <a:r>
              <a:rPr lang="en-GB" sz="2400" dirty="0" smtClean="0"/>
              <a:t> infarcts may be asymptomatic, seen as </a:t>
            </a:r>
            <a:r>
              <a:rPr lang="en-GB" sz="2400" dirty="0" err="1" smtClean="0"/>
              <a:t>ischaemic</a:t>
            </a:r>
            <a:r>
              <a:rPr lang="en-GB" sz="2400" dirty="0" smtClean="0"/>
              <a:t> scars at autopsy</a:t>
            </a:r>
          </a:p>
          <a:p>
            <a:pPr lvl="1"/>
            <a:r>
              <a:rPr lang="en-GB" sz="2400" dirty="0" smtClean="0"/>
              <a:t>Intestine - mesenteric emboli cause intestinal infarction, can be lethal</a:t>
            </a:r>
          </a:p>
          <a:p>
            <a:pPr lvl="1"/>
            <a:r>
              <a:rPr lang="en-GB" sz="2400" dirty="0" smtClean="0"/>
              <a:t>Limbs - </a:t>
            </a:r>
            <a:r>
              <a:rPr lang="en-GB" sz="2400" dirty="0" err="1" smtClean="0"/>
              <a:t>ischaemic</a:t>
            </a:r>
            <a:r>
              <a:rPr lang="en-GB" sz="2400" dirty="0" smtClean="0"/>
              <a:t> foot (dry gangrene)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Family 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IE" b="1" smtClean="0"/>
              <a:t>Systemic</a:t>
            </a:r>
            <a:r>
              <a:rPr lang="en-GB" b="1" smtClean="0"/>
              <a:t> Thromboembolism</a:t>
            </a:r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lvl="1"/>
            <a:endParaRPr lang="en-GB" smtClean="0"/>
          </a:p>
          <a:p>
            <a:endParaRPr lang="en-GB" smtClean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b="1"/>
              <a:t>Renal infarct secondary to systemic thromboembolism</a:t>
            </a:r>
            <a:endParaRPr lang="en-GB" b="1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6096000" y="2057400"/>
            <a:ext cx="10668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5257800" y="4191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5848" name="Picture 8" descr="RENALin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962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Core 						Pathology</a:t>
            </a:r>
          </a:p>
        </p:txBody>
      </p:sp>
      <p:pic>
        <p:nvPicPr>
          <p:cNvPr id="1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Deep vein thrombosis </a:t>
            </a:r>
            <a:r>
              <a:rPr lang="en-US" sz="2800" i="1" dirty="0"/>
              <a:t>BMJ</a:t>
            </a:r>
            <a:r>
              <a:rPr lang="en-US" sz="2800" dirty="0"/>
              <a:t> 2018; 360 </a:t>
            </a:r>
            <a:r>
              <a:rPr lang="en-US" sz="2800" dirty="0" err="1"/>
              <a:t>doi</a:t>
            </a:r>
            <a:r>
              <a:rPr lang="en-US" sz="2800" dirty="0"/>
              <a:t>: </a:t>
            </a:r>
            <a:r>
              <a:rPr lang="en-US" sz="2800" dirty="0">
                <a:hlinkClick r:id="rId2"/>
              </a:rPr>
              <a:t>https://doi.org/10.1136/bmj.k351</a:t>
            </a:r>
            <a:r>
              <a:rPr lang="en-US" sz="2800" dirty="0"/>
              <a:t> (Published 22 February 2018)Cite this as: </a:t>
            </a:r>
            <a:r>
              <a:rPr lang="en-US" sz="2800" i="1" dirty="0"/>
              <a:t>BMJ</a:t>
            </a:r>
            <a:r>
              <a:rPr lang="en-US" sz="2800" dirty="0"/>
              <a:t> 2018;360:k351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9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vein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/>
              <a:t>Deep vein thrombosis (DVT) commonly affects the lower limb, with clot formation beginning in a deep calf vein and propagating proximally</a:t>
            </a:r>
          </a:p>
          <a:p>
            <a:pPr fontAlgn="base"/>
            <a:r>
              <a:rPr lang="en-US" sz="2400" dirty="0" smtClean="0"/>
              <a:t>It is a common venous </a:t>
            </a:r>
            <a:r>
              <a:rPr lang="en-US" sz="2400" dirty="0" err="1" smtClean="0"/>
              <a:t>thromboembolic</a:t>
            </a:r>
            <a:r>
              <a:rPr lang="en-US" sz="2400" dirty="0" smtClean="0"/>
              <a:t> (VTE) disorder with an incidence of nearly 1.6 per 1000 inhabitants a year</a:t>
            </a:r>
          </a:p>
          <a:p>
            <a:pPr fontAlgn="base"/>
            <a:r>
              <a:rPr lang="en-US" sz="2400" dirty="0" smtClean="0"/>
              <a:t>The rate of involvement of particular sites varies: distal veins 40%,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16%, femoral 20%, common femoral 20%, and iliac veins 4%</a:t>
            </a:r>
          </a:p>
          <a:p>
            <a:pPr fontAlgn="base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sz="2800" dirty="0"/>
              <a:t>Certain medical conditions increase the likelihood of clot formation in the deep veins</a:t>
            </a:r>
          </a:p>
          <a:p>
            <a:pPr fontAlgn="base"/>
            <a:r>
              <a:rPr lang="en-US" sz="2800" dirty="0"/>
              <a:t>Upper limb DVT represents less than 10% of all DVT, and central venous catheters are the main risk factor</a:t>
            </a:r>
          </a:p>
          <a:p>
            <a:pPr fontAlgn="base"/>
            <a:r>
              <a:rPr lang="en-US" sz="2800" dirty="0" err="1"/>
              <a:t>Venocaval</a:t>
            </a:r>
            <a:r>
              <a:rPr lang="en-US" sz="2800" dirty="0"/>
              <a:t> thromboses are rare and are associated with malignancy, compression, and vascular abnormalities</a:t>
            </a:r>
          </a:p>
          <a:p>
            <a:pPr fontAlgn="base"/>
            <a:r>
              <a:rPr lang="en-US" sz="2800" dirty="0"/>
              <a:t>This article provides an overview for non-specialists on initial approach to patients with suspected DVT.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Motto of RMU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9050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4" y="1463040"/>
            <a:ext cx="6049219" cy="2286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343400"/>
            <a:ext cx="7225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In the US, PE affects approximately 370 000 patients per year and may cause approximately 60 000 to 100 000 deaths per year. First-line therapy consists of direct oral anticoagulants such as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apixaban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edoxaban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rivaroxaban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or dabigatran, with thrombolysis reserved for patients with systolic blood pressure lower than 90 mm Hg.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ministrator\Desktop\principles-of-confidentiality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7490884" cy="617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4182" y="9519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Biomedical Ethics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67500">
            <a:off x="685800" y="2057400"/>
            <a:ext cx="7242048" cy="1143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Vision of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rmu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impart evidence based research oriented medical education</a:t>
            </a:r>
          </a:p>
          <a:p>
            <a:pPr lvl="0"/>
            <a:r>
              <a:rPr lang="en-US" dirty="0" smtClean="0"/>
              <a:t>To provide best possible patient care</a:t>
            </a:r>
          </a:p>
          <a:p>
            <a:pPr lvl="0"/>
            <a:r>
              <a:rPr lang="en-US" dirty="0" smtClean="0"/>
              <a:t>To inculcate the values of mutual respect and ethical practice of medicine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umar’s</a:t>
            </a:r>
            <a:r>
              <a:rPr lang="en-US" dirty="0" smtClean="0"/>
              <a:t> </a:t>
            </a:r>
            <a:r>
              <a:rPr lang="en-US" dirty="0" err="1" smtClean="0"/>
              <a:t>lgis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9670" y="2207469"/>
            <a:ext cx="3109110" cy="3300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embolus C1</a:t>
            </a:r>
          </a:p>
          <a:p>
            <a:pPr lvl="0"/>
            <a:r>
              <a:rPr lang="en-US" dirty="0" smtClean="0"/>
              <a:t>Describe Causes of thromboembolism C2</a:t>
            </a:r>
          </a:p>
          <a:p>
            <a:pPr lvl="0"/>
            <a:r>
              <a:rPr lang="en-US" dirty="0" smtClean="0"/>
              <a:t>Explain fate of embolus C2</a:t>
            </a:r>
          </a:p>
          <a:p>
            <a:pPr lvl="0"/>
            <a:r>
              <a:rPr lang="en-US" dirty="0" smtClean="0"/>
              <a:t>Correlate Clinical scenarios associated with embolism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comprises a series of regulated processes that maintain blood in a fluid, clot-free state in normal vessels while rapidly forming a localized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plug at the site of vascular injury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pathologic counterpart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thrombosis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the formation of blood clot (thrombus) within intact vessels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Elements in Normal </a:t>
            </a:r>
            <a:r>
              <a:rPr lang="en-US" sz="3200" dirty="0" err="1" smtClean="0"/>
              <a:t>hemostasis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thrombosis involve three elements: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Vascular wall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Platelets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Coagulation cascade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Anatomy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Endothelial Cells and 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Intact, normal endothelial cells help to maintain blood flow by inhibiting the activation of platelets and coagulation factors</a:t>
            </a:r>
          </a:p>
          <a:p>
            <a:r>
              <a:rPr lang="en-US" dirty="0" smtClean="0"/>
              <a:t>Endothelial cells stimulated by injury or inflammatory cytokines </a:t>
            </a:r>
            <a:r>
              <a:rPr lang="en-US" dirty="0" err="1" smtClean="0"/>
              <a:t>upregulate</a:t>
            </a:r>
            <a:r>
              <a:rPr lang="en-US" dirty="0" smtClean="0"/>
              <a:t> expression of </a:t>
            </a:r>
            <a:r>
              <a:rPr lang="en-US" dirty="0" err="1" smtClean="0"/>
              <a:t>procoagulant</a:t>
            </a:r>
            <a:r>
              <a:rPr lang="en-US" dirty="0" smtClean="0"/>
              <a:t> factors (e.g., tissue factor) that promote clotting, and </a:t>
            </a:r>
            <a:r>
              <a:rPr lang="en-US" dirty="0" err="1" smtClean="0"/>
              <a:t>downregulate</a:t>
            </a:r>
            <a:r>
              <a:rPr lang="en-US" dirty="0" smtClean="0"/>
              <a:t> expression of anticoagulant factors</a:t>
            </a:r>
          </a:p>
          <a:p>
            <a:r>
              <a:rPr lang="en-US" dirty="0" smtClean="0"/>
              <a:t>Loss of endothelial integrity exposes </a:t>
            </a:r>
            <a:r>
              <a:rPr lang="en-US" dirty="0" err="1" smtClean="0"/>
              <a:t>subendothelial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n-US" dirty="0" smtClean="0"/>
              <a:t> and basement membrane collagen, stimulating platelet adhesion, platelet activation, and clot 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</TotalTime>
  <Words>1241</Words>
  <Application>Microsoft Office PowerPoint</Application>
  <PresentationFormat>On-screen Show (4:3)</PresentationFormat>
  <Paragraphs>164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BlinkMacSystemFont</vt:lpstr>
      <vt:lpstr>Book Antiqua</vt:lpstr>
      <vt:lpstr>Calibri</vt:lpstr>
      <vt:lpstr>Calibri Light</vt:lpstr>
      <vt:lpstr>Century Gothic</vt:lpstr>
      <vt:lpstr>Times New Roman</vt:lpstr>
      <vt:lpstr>Retrospect</vt:lpstr>
      <vt:lpstr>PowerPoint Presentation</vt:lpstr>
      <vt:lpstr>FOUNDATION MODULE _III Embolism</vt:lpstr>
      <vt:lpstr>Motto of RMU</vt:lpstr>
      <vt:lpstr>  Vision of rmu The Dream/ Tomorrow</vt:lpstr>
      <vt:lpstr>Prof umar’s lgis model</vt:lpstr>
      <vt:lpstr>Learning Objectives</vt:lpstr>
      <vt:lpstr>Normal hemostasis</vt:lpstr>
      <vt:lpstr>Elements in Normal hemostasis</vt:lpstr>
      <vt:lpstr>1. Endothelial Cells and Coagulation</vt:lpstr>
      <vt:lpstr>Endothelial Cells and Coagulation</vt:lpstr>
      <vt:lpstr>2. Platelet Adhesion, Activation, and Aggregation</vt:lpstr>
      <vt:lpstr>Platelet Adhesion, Activation, and Aggregation</vt:lpstr>
      <vt:lpstr>3. Coagulation Factors</vt:lpstr>
      <vt:lpstr>3. Coagulation Factors</vt:lpstr>
      <vt:lpstr>Steps in Normal hemostasis</vt:lpstr>
      <vt:lpstr>PowerPoint Presentation</vt:lpstr>
      <vt:lpstr>Venous Thrombosis (Phlebothrombosis)</vt:lpstr>
      <vt:lpstr>Venous Thrombosis (Phlebothrombosis)</vt:lpstr>
      <vt:lpstr>PowerPoint Presentation</vt:lpstr>
      <vt:lpstr>Embolism</vt:lpstr>
      <vt:lpstr>Pulmonary Thromboembolism</vt:lpstr>
      <vt:lpstr>Pulmonary Thromboembolism</vt:lpstr>
      <vt:lpstr>Pulmonary Thromboembolism</vt:lpstr>
      <vt:lpstr>Systemic Thromboembolism</vt:lpstr>
      <vt:lpstr>Systemic Thromboembolism</vt:lpstr>
      <vt:lpstr>Systemic Thromboembolism</vt:lpstr>
      <vt:lpstr>RESEARCH</vt:lpstr>
      <vt:lpstr>Deep vein thrombosis</vt:lpstr>
      <vt:lpstr>CONT.</vt:lpstr>
      <vt:lpstr>RESEARCH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Moorche</cp:lastModifiedBy>
  <cp:revision>78</cp:revision>
  <dcterms:created xsi:type="dcterms:W3CDTF">2006-08-16T00:00:00Z</dcterms:created>
  <dcterms:modified xsi:type="dcterms:W3CDTF">2025-02-17T12:35:00Z</dcterms:modified>
</cp:coreProperties>
</file>