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0" r:id="rId2"/>
    <p:sldId id="361" r:id="rId3"/>
    <p:sldId id="265" r:id="rId4"/>
    <p:sldId id="359" r:id="rId5"/>
    <p:sldId id="267" r:id="rId6"/>
    <p:sldId id="264" r:id="rId7"/>
    <p:sldId id="266" r:id="rId8"/>
    <p:sldId id="273" r:id="rId9"/>
    <p:sldId id="276" r:id="rId10"/>
    <p:sldId id="279" r:id="rId11"/>
    <p:sldId id="281" r:id="rId12"/>
    <p:sldId id="268" r:id="rId13"/>
    <p:sldId id="343" r:id="rId14"/>
    <p:sldId id="282" r:id="rId15"/>
    <p:sldId id="284" r:id="rId16"/>
    <p:sldId id="285" r:id="rId17"/>
    <p:sldId id="288" r:id="rId18"/>
    <p:sldId id="286" r:id="rId19"/>
    <p:sldId id="287" r:id="rId20"/>
    <p:sldId id="290" r:id="rId21"/>
    <p:sldId id="351" r:id="rId22"/>
    <p:sldId id="292" r:id="rId23"/>
    <p:sldId id="303" r:id="rId24"/>
    <p:sldId id="304" r:id="rId25"/>
    <p:sldId id="335" r:id="rId26"/>
    <p:sldId id="344" r:id="rId27"/>
    <p:sldId id="299" r:id="rId28"/>
    <p:sldId id="350" r:id="rId29"/>
    <p:sldId id="300" r:id="rId30"/>
    <p:sldId id="301" r:id="rId31"/>
    <p:sldId id="302" r:id="rId32"/>
    <p:sldId id="345" r:id="rId33"/>
    <p:sldId id="306" r:id="rId34"/>
    <p:sldId id="308" r:id="rId35"/>
    <p:sldId id="362" r:id="rId36"/>
    <p:sldId id="365" r:id="rId37"/>
    <p:sldId id="3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36C73A0-5AC1-4847-95C6-E2F39708A884}" type="presOf" srcId="{23718C41-0A1F-40BF-86BE-8A5476EC271E}" destId="{398423B3-DD54-4226-99D7-017EFC1488DF}" srcOrd="0" destOrd="0" presId="urn:microsoft.com/office/officeart/2005/8/layout/gear1#1"/>
    <dgm:cxn modelId="{BDA3135A-F326-4EE8-B4B5-C08D384E4061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841E301-E58D-49F7-83ED-3B9F3A620276}" type="presOf" srcId="{663C1E13-76F9-4B70-A2F2-CA23180743CE}" destId="{93300324-D62F-4E58-B882-734182BDB462}" srcOrd="0" destOrd="0" presId="urn:microsoft.com/office/officeart/2005/8/layout/gear1#1"/>
    <dgm:cxn modelId="{5E0F9C1F-3BEA-4354-ABE7-BDC5A97AA7C4}" type="presOf" srcId="{399ACE2F-90C5-48B1-9E65-700A32562848}" destId="{9815588C-16D0-4475-B64C-847FC87C8C32}" srcOrd="3" destOrd="0" presId="urn:microsoft.com/office/officeart/2005/8/layout/gear1#1"/>
    <dgm:cxn modelId="{C4346272-CE6B-4F51-B08B-91DCC4491422}" type="presOf" srcId="{DA82EADB-2721-42A0-95EA-F9B5521A38A6}" destId="{A09CEA93-9338-4361-A5E6-CF85B6019F5A}" srcOrd="0" destOrd="0" presId="urn:microsoft.com/office/officeart/2005/8/layout/gear1#1"/>
    <dgm:cxn modelId="{3D840AD7-5B32-49BF-9977-90B362436236}" type="presOf" srcId="{DACAB5BA-B8B4-4D66-8B11-1D02259E020B}" destId="{B6B6B41B-120B-4968-AB6A-FC6E7C8EF3C0}" srcOrd="1" destOrd="0" presId="urn:microsoft.com/office/officeart/2005/8/layout/gear1#1"/>
    <dgm:cxn modelId="{05E99C55-C33B-4B82-BBBA-3E86E6B4F3C4}" type="presOf" srcId="{399ACE2F-90C5-48B1-9E65-700A32562848}" destId="{59EDF28D-6C67-49D0-B5A1-DE5C3CBA2292}" srcOrd="0" destOrd="0" presId="urn:microsoft.com/office/officeart/2005/8/layout/gear1#1"/>
    <dgm:cxn modelId="{2451215D-B338-4661-A529-FC0EFEE7B60E}" type="presOf" srcId="{663C1E13-76F9-4B70-A2F2-CA23180743CE}" destId="{B9330EE9-43E4-4FD4-8144-E92B1DD0FCDF}" srcOrd="1" destOrd="0" presId="urn:microsoft.com/office/officeart/2005/8/layout/gear1#1"/>
    <dgm:cxn modelId="{E3161E59-53EE-4747-87B9-A9E0B3EECC48}" type="presOf" srcId="{399ACE2F-90C5-48B1-9E65-700A32562848}" destId="{7D3EFDB4-E5D1-439A-86D8-1FCF80D959BA}" srcOrd="2" destOrd="0" presId="urn:microsoft.com/office/officeart/2005/8/layout/gear1#1"/>
    <dgm:cxn modelId="{417F0282-F530-4239-9DD6-543514A370D3}" type="presOf" srcId="{DACAB5BA-B8B4-4D66-8B11-1D02259E020B}" destId="{8BC64EA7-2794-42B6-96C9-F39A52CB985A}" srcOrd="2" destOrd="0" presId="urn:microsoft.com/office/officeart/2005/8/layout/gear1#1"/>
    <dgm:cxn modelId="{7754D14A-10B2-4A32-AAC0-DA0A39205636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369BC79B-26D4-4005-BD8D-B567C177D08B}" type="presOf" srcId="{DACAB5BA-B8B4-4D66-8B11-1D02259E020B}" destId="{87622A90-D0D8-4EA3-BC0D-D537801AF2B1}" srcOrd="0" destOrd="0" presId="urn:microsoft.com/office/officeart/2005/8/layout/gear1#1"/>
    <dgm:cxn modelId="{5DB2FC8A-54DC-49F8-AD2C-EA41E831DBBA}" type="presOf" srcId="{663C1E13-76F9-4B70-A2F2-CA23180743CE}" destId="{4822A78E-EAEC-401F-941A-3A84E13E2357}" srcOrd="2" destOrd="0" presId="urn:microsoft.com/office/officeart/2005/8/layout/gear1#1"/>
    <dgm:cxn modelId="{D13120C9-5DA2-48A5-BADA-AE1B5D0ABB33}" type="presOf" srcId="{188C389E-9423-41DE-9C5E-D4A7E95C7E62}" destId="{6DF3A3A0-5919-4E69-80DD-61760D6340A0}" srcOrd="0" destOrd="0" presId="urn:microsoft.com/office/officeart/2005/8/layout/gear1#1"/>
    <dgm:cxn modelId="{4AC1AAAB-591C-46BB-8522-5CA297053113}" type="presParOf" srcId="{5ED88519-AC6C-4AA3-B76D-812B93A167E4}" destId="{87622A90-D0D8-4EA3-BC0D-D537801AF2B1}" srcOrd="0" destOrd="0" presId="urn:microsoft.com/office/officeart/2005/8/layout/gear1#1"/>
    <dgm:cxn modelId="{31FA936E-B183-4D3D-A50E-BE65C5E9869F}" type="presParOf" srcId="{5ED88519-AC6C-4AA3-B76D-812B93A167E4}" destId="{B6B6B41B-120B-4968-AB6A-FC6E7C8EF3C0}" srcOrd="1" destOrd="0" presId="urn:microsoft.com/office/officeart/2005/8/layout/gear1#1"/>
    <dgm:cxn modelId="{BC245743-7528-494A-B0C1-034390CD1FEB}" type="presParOf" srcId="{5ED88519-AC6C-4AA3-B76D-812B93A167E4}" destId="{8BC64EA7-2794-42B6-96C9-F39A52CB985A}" srcOrd="2" destOrd="0" presId="urn:microsoft.com/office/officeart/2005/8/layout/gear1#1"/>
    <dgm:cxn modelId="{52F53A6E-394E-44A7-80ED-17CAC8BC91C7}" type="presParOf" srcId="{5ED88519-AC6C-4AA3-B76D-812B93A167E4}" destId="{93300324-D62F-4E58-B882-734182BDB462}" srcOrd="3" destOrd="0" presId="urn:microsoft.com/office/officeart/2005/8/layout/gear1#1"/>
    <dgm:cxn modelId="{6F77A2AF-4651-46F7-89F5-7B8966AE46DB}" type="presParOf" srcId="{5ED88519-AC6C-4AA3-B76D-812B93A167E4}" destId="{B9330EE9-43E4-4FD4-8144-E92B1DD0FCDF}" srcOrd="4" destOrd="0" presId="urn:microsoft.com/office/officeart/2005/8/layout/gear1#1"/>
    <dgm:cxn modelId="{6B25EF70-2185-4856-84CC-E49FC04B5784}" type="presParOf" srcId="{5ED88519-AC6C-4AA3-B76D-812B93A167E4}" destId="{4822A78E-EAEC-401F-941A-3A84E13E2357}" srcOrd="5" destOrd="0" presId="urn:microsoft.com/office/officeart/2005/8/layout/gear1#1"/>
    <dgm:cxn modelId="{F0DE4CFB-B94E-4AB1-A722-7705495F535C}" type="presParOf" srcId="{5ED88519-AC6C-4AA3-B76D-812B93A167E4}" destId="{59EDF28D-6C67-49D0-B5A1-DE5C3CBA2292}" srcOrd="6" destOrd="0" presId="urn:microsoft.com/office/officeart/2005/8/layout/gear1#1"/>
    <dgm:cxn modelId="{B876F1FE-A19B-4365-B362-A9D94F308E94}" type="presParOf" srcId="{5ED88519-AC6C-4AA3-B76D-812B93A167E4}" destId="{23DC08E4-3725-4448-BFFF-1CCEA2F2987E}" srcOrd="7" destOrd="0" presId="urn:microsoft.com/office/officeart/2005/8/layout/gear1#1"/>
    <dgm:cxn modelId="{C86BCC7E-2EB0-472E-BC28-CB6B1C6F3B42}" type="presParOf" srcId="{5ED88519-AC6C-4AA3-B76D-812B93A167E4}" destId="{7D3EFDB4-E5D1-439A-86D8-1FCF80D959BA}" srcOrd="8" destOrd="0" presId="urn:microsoft.com/office/officeart/2005/8/layout/gear1#1"/>
    <dgm:cxn modelId="{CB7FAAEB-65FD-44D6-99A5-3D8A29502C53}" type="presParOf" srcId="{5ED88519-AC6C-4AA3-B76D-812B93A167E4}" destId="{9815588C-16D0-4475-B64C-847FC87C8C32}" srcOrd="9" destOrd="0" presId="urn:microsoft.com/office/officeart/2005/8/layout/gear1#1"/>
    <dgm:cxn modelId="{50F73FE4-2D10-4815-8C0D-68AE393EEADE}" type="presParOf" srcId="{5ED88519-AC6C-4AA3-B76D-812B93A167E4}" destId="{398423B3-DD54-4226-99D7-017EFC1488DF}" srcOrd="10" destOrd="0" presId="urn:microsoft.com/office/officeart/2005/8/layout/gear1#1"/>
    <dgm:cxn modelId="{5142D33C-3DBB-4F21-80C1-A33191291814}" type="presParOf" srcId="{5ED88519-AC6C-4AA3-B76D-812B93A167E4}" destId="{6DF3A3A0-5919-4E69-80DD-61760D6340A0}" srcOrd="11" destOrd="0" presId="urn:microsoft.com/office/officeart/2005/8/layout/gear1#1"/>
    <dgm:cxn modelId="{F2E2B6AD-260C-4CF9-84AD-44D2C8C9113D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3442978" y="1880878"/>
          <a:ext cx="2305050" cy="230505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Black" pitchFamily="34" charset="0"/>
            </a:rPr>
            <a:t>Wisdom</a:t>
          </a:r>
        </a:p>
      </dsp:txBody>
      <dsp:txXfrm>
        <a:off x="3906396" y="2420825"/>
        <a:ext cx="1378214" cy="1184843"/>
      </dsp:txXfrm>
    </dsp:sp>
    <dsp:sp modelId="{93300324-D62F-4E58-B882-734182BDB462}">
      <dsp:nvSpPr>
        <dsp:cNvPr id="0" name=""/>
        <dsp:cNvSpPr/>
      </dsp:nvSpPr>
      <dsp:spPr>
        <a:xfrm>
          <a:off x="2106929" y="1341120"/>
          <a:ext cx="1676400" cy="1676400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 Black" pitchFamily="34" charset="0"/>
            </a:rPr>
            <a:t>Truth</a:t>
          </a:r>
          <a:r>
            <a:rPr lang="en-US" sz="1600" kern="1200" dirty="0"/>
            <a:t> </a:t>
          </a:r>
        </a:p>
      </dsp:txBody>
      <dsp:txXfrm>
        <a:off x="2528968" y="1765710"/>
        <a:ext cx="832322" cy="827220"/>
      </dsp:txXfrm>
    </dsp:sp>
    <dsp:sp modelId="{59EDF28D-6C67-49D0-B5A1-DE5C3CBA2292}">
      <dsp:nvSpPr>
        <dsp:cNvPr id="0" name=""/>
        <dsp:cNvSpPr/>
      </dsp:nvSpPr>
      <dsp:spPr>
        <a:xfrm rot="20700000">
          <a:off x="3045885" y="184575"/>
          <a:ext cx="1642529" cy="164252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Black" pitchFamily="34" charset="0"/>
            </a:rPr>
            <a:t>Servic</a:t>
          </a:r>
          <a:r>
            <a:rPr lang="en-US" sz="1600" kern="1200" dirty="0">
              <a:latin typeface="Arial Black" pitchFamily="34" charset="0"/>
            </a:rPr>
            <a:t>e</a:t>
          </a:r>
          <a:r>
            <a:rPr lang="en-US" sz="1600" kern="1200" dirty="0"/>
            <a:t> </a:t>
          </a:r>
        </a:p>
      </dsp:txBody>
      <dsp:txXfrm rot="-20700000">
        <a:off x="3406139" y="544830"/>
        <a:ext cx="922020" cy="922020"/>
      </dsp:txXfrm>
    </dsp:sp>
    <dsp:sp modelId="{398423B3-DD54-4226-99D7-017EFC1488DF}">
      <dsp:nvSpPr>
        <dsp:cNvPr id="0" name=""/>
        <dsp:cNvSpPr/>
      </dsp:nvSpPr>
      <dsp:spPr>
        <a:xfrm>
          <a:off x="3270771" y="1538143"/>
          <a:ext cx="2950464" cy="2950464"/>
        </a:xfrm>
        <a:prstGeom prst="circularArrow">
          <a:avLst>
            <a:gd name="adj1" fmla="val 4688"/>
            <a:gd name="adj2" fmla="val 299029"/>
            <a:gd name="adj3" fmla="val 2516168"/>
            <a:gd name="adj4" fmla="val 1586127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810042" y="970210"/>
          <a:ext cx="2143696" cy="21436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2665950" y="-175186"/>
          <a:ext cx="2311336" cy="23113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9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5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7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Platelet Adhesion, Activation, and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8565" t="17708" r="5124" b="28125"/>
          <a:stretch>
            <a:fillRect/>
          </a:stretch>
        </p:blipFill>
        <p:spPr bwMode="auto">
          <a:xfrm>
            <a:off x="457200" y="1600200"/>
            <a:ext cx="7620000" cy="511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Coagulation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0996" t="17708" r="24451" b="12500"/>
          <a:stretch>
            <a:fillRect/>
          </a:stretch>
        </p:blipFill>
        <p:spPr bwMode="auto">
          <a:xfrm>
            <a:off x="381000" y="16002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Normal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main steps in the process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its regulation 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Vascular injury causes transient arteriolar vasoconstriction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Endothelial injury exposes highly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thrombogenic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subendothelial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extracellular matrix (ECM)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Endothelial injury also exposes </a:t>
            </a:r>
            <a:r>
              <a:rPr lang="en-US" i="1" dirty="0" smtClean="0"/>
              <a:t>tissue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Counter-regulatory mechanisms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thrombosis</a:t>
            </a:r>
            <a:endParaRPr lang="en-US" dirty="0"/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primary abnormalities that lead to thrombus formation (called </a:t>
            </a:r>
            <a:r>
              <a:rPr lang="en-US" b="1" dirty="0" smtClean="0"/>
              <a:t>Virchow’s triad</a:t>
            </a:r>
            <a:r>
              <a:rPr lang="en-US" dirty="0" smtClean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Endothelial injury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Stasis or turbulent blood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Hypercoagulability</a:t>
            </a:r>
            <a:r>
              <a:rPr lang="en-US" dirty="0" smtClean="0"/>
              <a:t> of the blood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940" t="47917" r="42020" b="17708"/>
          <a:stretch>
            <a:fillRect/>
          </a:stretch>
        </p:blipFill>
        <p:spPr bwMode="auto">
          <a:xfrm>
            <a:off x="533400" y="419100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1. Endothelial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Overt loss of endothelium </a:t>
            </a:r>
          </a:p>
          <a:p>
            <a:r>
              <a:rPr lang="en-US" dirty="0" smtClean="0"/>
              <a:t>Exposes </a:t>
            </a:r>
            <a:r>
              <a:rPr lang="en-US" dirty="0" err="1" smtClean="0"/>
              <a:t>subendothelial</a:t>
            </a:r>
            <a:r>
              <a:rPr lang="en-US" dirty="0" smtClean="0"/>
              <a:t> ECM (leading to platelet adhesion)</a:t>
            </a:r>
          </a:p>
          <a:p>
            <a:r>
              <a:rPr lang="en-US" dirty="0" smtClean="0"/>
              <a:t>Releases tissue factor</a:t>
            </a:r>
          </a:p>
          <a:p>
            <a:r>
              <a:rPr lang="en-US" dirty="0" smtClean="0"/>
              <a:t>Reduces local production of PGI2 and </a:t>
            </a:r>
            <a:r>
              <a:rPr lang="en-US" dirty="0" err="1" smtClean="0"/>
              <a:t>plasminogen</a:t>
            </a:r>
            <a:r>
              <a:rPr lang="en-US" dirty="0" smtClean="0"/>
              <a:t> activators</a:t>
            </a:r>
          </a:p>
          <a:p>
            <a:r>
              <a:rPr lang="en-US" dirty="0" smtClean="0"/>
              <a:t>Examples of thrombosis related to endothelial damage are </a:t>
            </a:r>
          </a:p>
          <a:p>
            <a:pPr lvl="1"/>
            <a:r>
              <a:rPr lang="en-US" dirty="0" smtClean="0"/>
              <a:t>Formation of thrombi in the cardiac chambers after myocardial infarction</a:t>
            </a:r>
          </a:p>
          <a:p>
            <a:pPr lvl="1"/>
            <a:r>
              <a:rPr lang="en-US" dirty="0" smtClean="0"/>
              <a:t>Over ulcerated plaques in atherosclerotic arteries</a:t>
            </a:r>
          </a:p>
          <a:p>
            <a:pPr lvl="1"/>
            <a:r>
              <a:rPr lang="en-US" dirty="0" smtClean="0"/>
              <a:t>At sites of traumatic or inflammatory vascular injury (</a:t>
            </a:r>
            <a:r>
              <a:rPr lang="en-US" i="1" dirty="0" err="1" smtClean="0"/>
              <a:t>vasculitis</a:t>
            </a:r>
            <a:r>
              <a:rPr lang="en-US" i="1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1. Endothelial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Any </a:t>
            </a:r>
            <a:r>
              <a:rPr lang="en-US" b="1" dirty="0" smtClean="0"/>
              <a:t>perturbation in the dynamic balance </a:t>
            </a:r>
            <a:r>
              <a:rPr lang="en-US" dirty="0" smtClean="0"/>
              <a:t>of the </a:t>
            </a:r>
            <a:r>
              <a:rPr lang="en-US" dirty="0" err="1" smtClean="0"/>
              <a:t>prothrombotic</a:t>
            </a:r>
            <a:r>
              <a:rPr lang="en-US" dirty="0" smtClean="0"/>
              <a:t> and antithrombotic effects of endothelium can influence clotting locally</a:t>
            </a:r>
          </a:p>
          <a:p>
            <a:pPr lvl="1"/>
            <a:r>
              <a:rPr lang="en-US" dirty="0" smtClean="0"/>
              <a:t>Endothelium need not be denuded or physically disrupted to contribute to the development of thrombosis</a:t>
            </a:r>
          </a:p>
          <a:p>
            <a:r>
              <a:rPr lang="en-US" dirty="0" smtClean="0"/>
              <a:t>Dysfunctional endothelium elaborates </a:t>
            </a:r>
          </a:p>
          <a:p>
            <a:pPr lvl="1"/>
            <a:r>
              <a:rPr lang="en-US" dirty="0" smtClean="0"/>
              <a:t>Greater amounts of </a:t>
            </a:r>
            <a:r>
              <a:rPr lang="en-US" dirty="0" err="1" smtClean="0"/>
              <a:t>procoagulant</a:t>
            </a:r>
            <a:r>
              <a:rPr lang="en-US" dirty="0" smtClean="0"/>
              <a:t> factors (e.g., platelet adhesion molecules, tissue factor, PAI)</a:t>
            </a:r>
          </a:p>
          <a:p>
            <a:pPr lvl="1"/>
            <a:r>
              <a:rPr lang="en-US" dirty="0" smtClean="0"/>
              <a:t>Synthesizes lesser amounts of anticoagulant molecules (e.g., </a:t>
            </a:r>
            <a:r>
              <a:rPr lang="en-US" dirty="0" err="1" smtClean="0"/>
              <a:t>thrombomodulin</a:t>
            </a:r>
            <a:r>
              <a:rPr lang="en-US" dirty="0" smtClean="0"/>
              <a:t>, PGI2, t-PA)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1. Endothelial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Endothelial dysfunction can be induced by a variety of insults</a:t>
            </a:r>
          </a:p>
          <a:p>
            <a:pPr lvl="1"/>
            <a:r>
              <a:rPr lang="en-US" dirty="0" smtClean="0"/>
              <a:t>Hypertension</a:t>
            </a:r>
          </a:p>
          <a:p>
            <a:pPr lvl="1"/>
            <a:r>
              <a:rPr lang="en-US" dirty="0" smtClean="0"/>
              <a:t>Turbulent blood flow</a:t>
            </a:r>
          </a:p>
          <a:p>
            <a:pPr lvl="1"/>
            <a:r>
              <a:rPr lang="en-US" dirty="0" smtClean="0"/>
              <a:t>Bacterial products</a:t>
            </a:r>
          </a:p>
          <a:p>
            <a:pPr lvl="1"/>
            <a:r>
              <a:rPr lang="en-US" dirty="0" smtClean="0"/>
              <a:t>Radiation injury</a:t>
            </a:r>
          </a:p>
          <a:p>
            <a:pPr lvl="1"/>
            <a:r>
              <a:rPr lang="en-US" dirty="0" smtClean="0"/>
              <a:t>Metabolic abnormalities such as </a:t>
            </a:r>
            <a:r>
              <a:rPr lang="en-US" dirty="0" err="1" smtClean="0"/>
              <a:t>homocystinuria</a:t>
            </a:r>
            <a:r>
              <a:rPr lang="en-US" dirty="0" smtClean="0"/>
              <a:t> and hypercholesterolemia</a:t>
            </a:r>
          </a:p>
          <a:p>
            <a:pPr lvl="1"/>
            <a:r>
              <a:rPr lang="en-US" dirty="0" smtClean="0"/>
              <a:t>Toxins absorbed from cigarette smoke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Horizontal Integration		Community 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2. Abnormal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Turbulence contributes to arterial and cardiac thrombosis by </a:t>
            </a:r>
          </a:p>
          <a:p>
            <a:pPr lvl="1"/>
            <a:r>
              <a:rPr lang="en-US" dirty="0" smtClean="0"/>
              <a:t>Causing endothelial injury</a:t>
            </a:r>
          </a:p>
          <a:p>
            <a:pPr lvl="1"/>
            <a:r>
              <a:rPr lang="en-US" dirty="0" smtClean="0"/>
              <a:t>Endothelial dysfunction</a:t>
            </a:r>
          </a:p>
          <a:p>
            <a:pPr lvl="1"/>
            <a:r>
              <a:rPr lang="en-US" dirty="0" smtClean="0"/>
              <a:t>Forming countercurrents and local pockets of stasis</a:t>
            </a:r>
          </a:p>
          <a:p>
            <a:pPr lvl="2"/>
            <a:r>
              <a:rPr lang="en-US" dirty="0" smtClean="0"/>
              <a:t>Stasis is a major factor in the development of venous thrombi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2. Abnormal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Turbulent and static blood flow contribute to thrombosis in a number of clinical settings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Ulcerated atherosclerotic plaques not only expose sub-endothelial ECM but also cause turbulence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Abnormal aortic and arterial dilations called </a:t>
            </a:r>
            <a:r>
              <a:rPr lang="en-US" i="1" dirty="0" smtClean="0"/>
              <a:t>aneurysms create local stasis and consequently a </a:t>
            </a:r>
            <a:r>
              <a:rPr lang="en-US" dirty="0" smtClean="0"/>
              <a:t>fertile site for thrombosis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myocardial infarction results in focally non-contractile myocardium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Ventricular </a:t>
            </a:r>
            <a:r>
              <a:rPr lang="en-US" dirty="0"/>
              <a:t>remodeling after more remote infarction can lead to aneurysm formation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Vertical Integration 			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26" y="1055528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</a:t>
            </a:r>
            <a:r>
              <a:rPr lang="en-GB" sz="3600" dirty="0" smtClean="0"/>
              <a:t>_	III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r>
              <a:rPr lang="en-GB" sz="32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THROMBOsis</a:t>
            </a:r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496300" cy="20067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719146" y="282388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688931" y="335772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LGIS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9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2. Abnormal Blood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169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5.</a:t>
            </a:r>
            <a:r>
              <a:rPr lang="en-US" dirty="0" smtClean="0"/>
              <a:t> 	Mitral valve </a:t>
            </a:r>
            <a:r>
              <a:rPr lang="en-US" dirty="0" err="1" smtClean="0"/>
              <a:t>stenosis</a:t>
            </a:r>
            <a:r>
              <a:rPr lang="en-US" dirty="0" smtClean="0"/>
              <a:t> (e.g., after rheumatic heart disease) results in left </a:t>
            </a:r>
            <a:r>
              <a:rPr lang="en-US" dirty="0" err="1" smtClean="0"/>
              <a:t>atrial</a:t>
            </a:r>
            <a:r>
              <a:rPr lang="en-US" dirty="0" smtClean="0"/>
              <a:t> dilation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6.</a:t>
            </a:r>
            <a:r>
              <a:rPr lang="en-US" dirty="0" smtClean="0"/>
              <a:t> 	In conjunction with atrial fibrillation, a dilated atrium is a site of profound stasis and a prime location for the development of thrombi</a:t>
            </a:r>
          </a:p>
          <a:p>
            <a:pPr>
              <a:buNone/>
            </a:pP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	7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i="1" dirty="0" err="1" smtClean="0"/>
              <a:t>Hyperviscosity</a:t>
            </a:r>
            <a:r>
              <a:rPr lang="en-US" i="1" dirty="0" smtClean="0"/>
              <a:t> </a:t>
            </a:r>
            <a:r>
              <a:rPr lang="en-US" i="1" dirty="0"/>
              <a:t>syndromes (such as polycythemia) </a:t>
            </a:r>
            <a:r>
              <a:rPr lang="en-US" dirty="0"/>
              <a:t>increase resistance to flow and cause small vessel </a:t>
            </a:r>
            <a:r>
              <a:rPr lang="en-US" dirty="0" smtClean="0"/>
              <a:t>stasis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8.	</a:t>
            </a:r>
            <a:r>
              <a:rPr lang="en-US" dirty="0"/>
              <a:t> The deformed red cells in sickle cell anemia cause vascular occlusions, and the resultant stasis also predisposes to thrombosis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Vertical Integration				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57394" t="18750" r="11567" b="6250"/>
          <a:stretch>
            <a:fillRect/>
          </a:stretch>
        </p:blipFill>
        <p:spPr bwMode="auto">
          <a:xfrm>
            <a:off x="152400" y="762000"/>
            <a:ext cx="7543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3. </a:t>
            </a:r>
            <a:r>
              <a:rPr lang="en-US" i="1" dirty="0" err="1" smtClean="0"/>
              <a:t>Hypercoagulability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Hypercoagulability</a:t>
            </a:r>
            <a:r>
              <a:rPr lang="en-US" dirty="0" smtClean="0"/>
              <a:t> is defined as any alteration of the coagulation pathways that predisposes affected persons to thrombosis, </a:t>
            </a:r>
          </a:p>
          <a:p>
            <a:pPr lvl="1"/>
            <a:r>
              <a:rPr lang="en-US" dirty="0" smtClean="0"/>
              <a:t>Contributes infrequently to arterial or </a:t>
            </a:r>
            <a:r>
              <a:rPr lang="en-US" dirty="0" err="1" smtClean="0"/>
              <a:t>intracardiac</a:t>
            </a:r>
            <a:r>
              <a:rPr lang="en-US" dirty="0" smtClean="0"/>
              <a:t> thrombosis</a:t>
            </a:r>
          </a:p>
          <a:p>
            <a:pPr lvl="1"/>
            <a:r>
              <a:rPr lang="en-US" dirty="0" smtClean="0"/>
              <a:t>Important underlying risk factor for venous thrombosis</a:t>
            </a:r>
          </a:p>
          <a:p>
            <a:r>
              <a:rPr lang="en-US" dirty="0" smtClean="0"/>
              <a:t>Can be divided into </a:t>
            </a:r>
          </a:p>
          <a:p>
            <a:pPr lvl="1"/>
            <a:r>
              <a:rPr lang="en-US" dirty="0" smtClean="0"/>
              <a:t>Primary (genetic) disorders</a:t>
            </a:r>
          </a:p>
          <a:p>
            <a:pPr lvl="1"/>
            <a:r>
              <a:rPr lang="en-US" dirty="0" smtClean="0"/>
              <a:t>Secondary (acquired) disorders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(Genetic)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(&gt;1% of the Population)</a:t>
            </a:r>
          </a:p>
          <a:p>
            <a:pPr lvl="1"/>
            <a:r>
              <a:rPr lang="en-US" dirty="0" smtClean="0"/>
              <a:t>Factor V mutation (G1691A mutation; factor V Leiden)</a:t>
            </a:r>
          </a:p>
          <a:p>
            <a:pPr lvl="1"/>
            <a:r>
              <a:rPr lang="en-US" dirty="0" err="1" smtClean="0"/>
              <a:t>Prothrombin</a:t>
            </a:r>
            <a:r>
              <a:rPr lang="en-US" dirty="0" smtClean="0"/>
              <a:t> mutation (G20210A variant)</a:t>
            </a:r>
          </a:p>
          <a:p>
            <a:pPr lvl="1"/>
            <a:r>
              <a:rPr lang="en-US" dirty="0" smtClean="0"/>
              <a:t>5,10-Methylene </a:t>
            </a:r>
            <a:r>
              <a:rPr lang="en-US" dirty="0" err="1" smtClean="0"/>
              <a:t>tetrahydrofolate</a:t>
            </a:r>
            <a:r>
              <a:rPr lang="en-US" dirty="0" smtClean="0"/>
              <a:t> </a:t>
            </a:r>
            <a:r>
              <a:rPr lang="en-US" dirty="0" err="1" smtClean="0"/>
              <a:t>reductase</a:t>
            </a:r>
            <a:r>
              <a:rPr lang="en-US" dirty="0" smtClean="0"/>
              <a:t> (homozygous C677T mutation)</a:t>
            </a:r>
          </a:p>
          <a:p>
            <a:pPr lvl="1"/>
            <a:r>
              <a:rPr lang="en-US" dirty="0" smtClean="0"/>
              <a:t>Increased levels of factor VIII, IX, or XI or fibrinogen</a:t>
            </a:r>
          </a:p>
          <a:p>
            <a:r>
              <a:rPr lang="en-US" dirty="0" smtClean="0"/>
              <a:t>Rare</a:t>
            </a:r>
          </a:p>
          <a:p>
            <a:pPr lvl="1"/>
            <a:r>
              <a:rPr lang="en-US" dirty="0" err="1" smtClean="0"/>
              <a:t>Antithrombin</a:t>
            </a:r>
            <a:r>
              <a:rPr lang="en-US" dirty="0" smtClean="0"/>
              <a:t> III deficiency</a:t>
            </a:r>
          </a:p>
          <a:p>
            <a:pPr lvl="1"/>
            <a:r>
              <a:rPr lang="en-US" dirty="0" smtClean="0"/>
              <a:t>Protein C deficiency</a:t>
            </a:r>
          </a:p>
          <a:p>
            <a:pPr lvl="1"/>
            <a:r>
              <a:rPr lang="en-US" dirty="0" smtClean="0"/>
              <a:t>Protein S deficiency</a:t>
            </a:r>
          </a:p>
          <a:p>
            <a:r>
              <a:rPr lang="en-US" dirty="0" smtClean="0"/>
              <a:t>Very Rare</a:t>
            </a:r>
          </a:p>
          <a:p>
            <a:pPr lvl="1"/>
            <a:r>
              <a:rPr lang="en-US" dirty="0" err="1" smtClean="0"/>
              <a:t>Fibrinolysis</a:t>
            </a:r>
            <a:r>
              <a:rPr lang="en-US" dirty="0" smtClean="0"/>
              <a:t> defects</a:t>
            </a:r>
          </a:p>
          <a:p>
            <a:pPr lvl="1"/>
            <a:r>
              <a:rPr lang="en-US" dirty="0" smtClean="0"/>
              <a:t>Homozygous </a:t>
            </a:r>
            <a:r>
              <a:rPr lang="en-US" dirty="0" err="1" smtClean="0"/>
              <a:t>homocystinuria</a:t>
            </a:r>
            <a:r>
              <a:rPr lang="en-US" dirty="0" smtClean="0"/>
              <a:t> (deficiency of </a:t>
            </a:r>
            <a:r>
              <a:rPr lang="en-US" dirty="0" err="1" smtClean="0"/>
              <a:t>cystathione</a:t>
            </a:r>
            <a:r>
              <a:rPr lang="en-US" dirty="0" smtClean="0"/>
              <a:t> </a:t>
            </a:r>
            <a:r>
              <a:rPr lang="el-GR" dirty="0" smtClean="0"/>
              <a:t>β-</a:t>
            </a:r>
            <a:r>
              <a:rPr lang="en-US" dirty="0" err="1" smtClean="0"/>
              <a:t>synthetase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(Acquired)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Risk for Thrombosis</a:t>
            </a:r>
          </a:p>
          <a:p>
            <a:pPr lvl="1"/>
            <a:r>
              <a:rPr lang="en-US" dirty="0" smtClean="0"/>
              <a:t>Prolonged bed rest or immobilization</a:t>
            </a:r>
          </a:p>
          <a:p>
            <a:pPr lvl="1"/>
            <a:r>
              <a:rPr lang="en-US" dirty="0" smtClean="0"/>
              <a:t>Myocardial infarction</a:t>
            </a:r>
          </a:p>
          <a:p>
            <a:pPr lvl="1"/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lvl="1"/>
            <a:r>
              <a:rPr lang="en-US" dirty="0" smtClean="0"/>
              <a:t>Tissue injury (surgery, fracture, burn)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Prosthetic cardiac valves</a:t>
            </a:r>
          </a:p>
          <a:p>
            <a:pPr lvl="1"/>
            <a:r>
              <a:rPr lang="en-US" dirty="0" smtClean="0"/>
              <a:t>Disseminated intravascular coagulation</a:t>
            </a:r>
          </a:p>
          <a:p>
            <a:pPr lvl="1"/>
            <a:r>
              <a:rPr lang="en-US" dirty="0" smtClean="0"/>
              <a:t>Heparin-induced thrombocytopenia</a:t>
            </a:r>
          </a:p>
          <a:p>
            <a:pPr lvl="1"/>
            <a:r>
              <a:rPr lang="en-US" dirty="0" err="1" smtClean="0"/>
              <a:t>Antiphospholipid</a:t>
            </a:r>
            <a:r>
              <a:rPr lang="en-US" dirty="0" smtClean="0"/>
              <a:t> antibody syndrome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(Acquired)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Risk for Thrombosis</a:t>
            </a:r>
          </a:p>
          <a:p>
            <a:pPr lvl="1"/>
            <a:r>
              <a:rPr lang="en-US" dirty="0" err="1" smtClean="0"/>
              <a:t>Cardiomyopathy</a:t>
            </a:r>
            <a:endParaRPr lang="en-US" dirty="0" smtClean="0"/>
          </a:p>
          <a:p>
            <a:pPr lvl="1"/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err="1" smtClean="0"/>
              <a:t>Hyperestrogenic</a:t>
            </a:r>
            <a:r>
              <a:rPr lang="en-US" dirty="0" smtClean="0"/>
              <a:t> states (pregnancy and postpartum)</a:t>
            </a:r>
          </a:p>
          <a:p>
            <a:pPr lvl="1"/>
            <a:r>
              <a:rPr lang="en-US" dirty="0" smtClean="0"/>
              <a:t>Oral contraceptive use</a:t>
            </a:r>
          </a:p>
          <a:p>
            <a:pPr lvl="1"/>
            <a:r>
              <a:rPr lang="en-US" dirty="0" smtClean="0"/>
              <a:t>Sickle cell anemia</a:t>
            </a:r>
          </a:p>
          <a:p>
            <a:pPr lvl="1"/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Fate of the thrombus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Fate of the Thrombus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patient survives an initial thrombotic event, over the ensuing days to weeks the thrombus evolves through some combination of the following four processes: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Propagation</a:t>
            </a:r>
          </a:p>
          <a:p>
            <a:pPr marL="761238" lvl="1" indent="-514350"/>
            <a:r>
              <a:rPr lang="en-US" dirty="0" smtClean="0"/>
              <a:t>The thrombus enlarges through the accretion of additional platelets and fibrin, increasing the odds of vascular occlusion or </a:t>
            </a:r>
            <a:r>
              <a:rPr lang="en-US" dirty="0" err="1" smtClean="0"/>
              <a:t>embolization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Embolization</a:t>
            </a:r>
            <a:endParaRPr lang="en-US" b="1" dirty="0" smtClean="0"/>
          </a:p>
          <a:p>
            <a:pPr lvl="1"/>
            <a:r>
              <a:rPr lang="en-US" dirty="0" smtClean="0"/>
              <a:t>Part or all of the thrombus is dislodged and transported elsewhere in the vasculature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F287351-C002-0041-9CC7-32E8A0428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7582889" cy="4625749"/>
          </a:xfrm>
          <a:prstGeom prst="rect">
            <a:avLst/>
          </a:prstGeom>
        </p:spPr>
      </p:pic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Fate of the Thrombus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dirty="0" smtClean="0"/>
              <a:t>Dissolution</a:t>
            </a:r>
          </a:p>
          <a:p>
            <a:r>
              <a:rPr lang="en-US" dirty="0" smtClean="0"/>
              <a:t>If a thrombus is newly formed, activation of </a:t>
            </a:r>
            <a:r>
              <a:rPr lang="en-US" dirty="0" err="1" smtClean="0"/>
              <a:t>fibrinolytic</a:t>
            </a:r>
            <a:r>
              <a:rPr lang="en-US" dirty="0" smtClean="0"/>
              <a:t> factors may lead to its rapid shrinkage and complete dissolution</a:t>
            </a:r>
          </a:p>
          <a:p>
            <a:r>
              <a:rPr lang="en-US" dirty="0" smtClean="0"/>
              <a:t>With older thrombi, extensive fibrin polymerization renders the thrombus substantially more resistant to </a:t>
            </a:r>
            <a:r>
              <a:rPr lang="en-US" dirty="0" err="1" smtClean="0"/>
              <a:t>plasmin</a:t>
            </a:r>
            <a:r>
              <a:rPr lang="en-US" dirty="0" smtClean="0"/>
              <a:t>-induced proteolysis, and </a:t>
            </a:r>
            <a:r>
              <a:rPr lang="en-US" dirty="0" err="1" smtClean="0"/>
              <a:t>lysis</a:t>
            </a:r>
            <a:r>
              <a:rPr lang="en-US" dirty="0" smtClean="0"/>
              <a:t> is ineffectual</a:t>
            </a:r>
          </a:p>
          <a:p>
            <a:r>
              <a:rPr lang="en-US" dirty="0" smtClean="0"/>
              <a:t>This acquisition of resistance to </a:t>
            </a:r>
            <a:r>
              <a:rPr lang="en-US" dirty="0" err="1" smtClean="0"/>
              <a:t>lysis</a:t>
            </a:r>
            <a:r>
              <a:rPr lang="en-US" dirty="0" smtClean="0"/>
              <a:t> has clinical significance, as therapeutic administration of </a:t>
            </a:r>
            <a:r>
              <a:rPr lang="en-US" dirty="0" err="1" smtClean="0"/>
              <a:t>fibrinolytic</a:t>
            </a:r>
            <a:r>
              <a:rPr lang="en-US" dirty="0" smtClean="0"/>
              <a:t> agents (e.g., t-PA in the setting of acute coronary thrombosis) generally is not effective unless given within a few hours of thrombus formation.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Motto of RMU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19050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Fate of the Thrombus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b="1" dirty="0" smtClean="0"/>
              <a:t>Organization and </a:t>
            </a:r>
            <a:r>
              <a:rPr lang="en-US" b="1" dirty="0" err="1" smtClean="0"/>
              <a:t>recanalization</a:t>
            </a:r>
            <a:endParaRPr lang="en-US" b="1" dirty="0" smtClean="0"/>
          </a:p>
          <a:p>
            <a:r>
              <a:rPr lang="en-US" dirty="0" smtClean="0"/>
              <a:t>Older thrombi become organized by the in-growth of endothelial cells, smooth muscle cells, and fibroblasts into the fibrin-rich thrombus</a:t>
            </a:r>
          </a:p>
          <a:p>
            <a:r>
              <a:rPr lang="en-US" dirty="0" smtClean="0"/>
              <a:t>In time, capillary channels are formed that—to a limited extent—Further recanalization can sometimes convert a thrombus into a vascularized mass of connective tissue </a:t>
            </a:r>
          </a:p>
          <a:p>
            <a:r>
              <a:rPr lang="en-US" dirty="0" smtClean="0"/>
              <a:t>If bacterial seeding occurs, the contents of degraded thrombi serve as an ideal culture medium,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Fate of the Thrombus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8697" t="42708" r="41435" b="11458"/>
          <a:stretch>
            <a:fillRect/>
          </a:stretch>
        </p:blipFill>
        <p:spPr bwMode="auto">
          <a:xfrm>
            <a:off x="381000" y="1447800"/>
            <a:ext cx="7391400" cy="50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Core 					Pathology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Correlation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Thrombi are significant because </a:t>
            </a:r>
          </a:p>
          <a:p>
            <a:pPr lvl="1"/>
            <a:r>
              <a:rPr lang="en-US" i="1" dirty="0" smtClean="0"/>
              <a:t>They cause obstruction of arteries and veins</a:t>
            </a:r>
          </a:p>
          <a:p>
            <a:pPr lvl="2"/>
            <a:r>
              <a:rPr lang="en-US" dirty="0" smtClean="0"/>
              <a:t>Venous thrombi can cause congestion and edema in vascular beds distal to an obstruction</a:t>
            </a:r>
          </a:p>
          <a:p>
            <a:pPr lvl="2"/>
            <a:r>
              <a:rPr lang="en-US" dirty="0" smtClean="0"/>
              <a:t>Tendency of arterial thrombi  to obstruct vessels (</a:t>
            </a:r>
            <a:r>
              <a:rPr lang="en-US" dirty="0" err="1" smtClean="0"/>
              <a:t>e.G.</a:t>
            </a:r>
            <a:r>
              <a:rPr lang="en-US" dirty="0" smtClean="0"/>
              <a:t>, In coronary and cerebral vessels) is considerably more important</a:t>
            </a:r>
            <a:endParaRPr lang="en-US" i="1" dirty="0" smtClean="0"/>
          </a:p>
          <a:p>
            <a:pPr lvl="1"/>
            <a:r>
              <a:rPr lang="en-US" i="1" dirty="0" smtClean="0"/>
              <a:t>May give rise to emboli</a:t>
            </a:r>
          </a:p>
          <a:p>
            <a:pPr lvl="2"/>
            <a:r>
              <a:rPr lang="en-US" dirty="0" smtClean="0"/>
              <a:t>Venous thrombi can </a:t>
            </a:r>
            <a:r>
              <a:rPr lang="en-US" dirty="0" err="1" smtClean="0"/>
              <a:t>embolize</a:t>
            </a:r>
            <a:r>
              <a:rPr lang="en-US" dirty="0" smtClean="0"/>
              <a:t> to the lungs and cause death</a:t>
            </a:r>
            <a:endParaRPr lang="en-US" i="1" dirty="0" smtClean="0"/>
          </a:p>
          <a:p>
            <a:pPr lvl="2"/>
            <a:r>
              <a:rPr lang="en-US" dirty="0" smtClean="0"/>
              <a:t>Arterial thrombi can </a:t>
            </a:r>
            <a:r>
              <a:rPr lang="en-US" dirty="0" err="1" smtClean="0"/>
              <a:t>embolize</a:t>
            </a:r>
            <a:r>
              <a:rPr lang="en-US" dirty="0" smtClean="0"/>
              <a:t> and cause tissue infarction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Vertical Integration 			Medicine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Thrombus development usually is related to one or more components of Virchow’s triad:</a:t>
            </a:r>
          </a:p>
          <a:p>
            <a:pPr lvl="1"/>
            <a:r>
              <a:rPr lang="en-US" dirty="0" smtClean="0"/>
              <a:t>Endothelial injury (e.g., by toxins, hypertension, inflammation, or metabolic products)</a:t>
            </a:r>
          </a:p>
          <a:p>
            <a:pPr lvl="1"/>
            <a:r>
              <a:rPr lang="en-US" dirty="0" smtClean="0"/>
              <a:t>Abnormal blood flow, stasis or turbulence (e.g., due to aneurysms, atherosclerotic plaque)</a:t>
            </a:r>
          </a:p>
          <a:p>
            <a:pPr lvl="1"/>
            <a:r>
              <a:rPr lang="en-US" dirty="0" smtClean="0"/>
              <a:t>Hypercoagulability: either primary (e.g., factor V Leiden, increased prothrombin synthesis, </a:t>
            </a:r>
            <a:r>
              <a:rPr lang="en-US" dirty="0" err="1" smtClean="0"/>
              <a:t>antithrombin</a:t>
            </a:r>
            <a:r>
              <a:rPr lang="en-US" dirty="0" smtClean="0"/>
              <a:t> III deficiency) or secondary (e.g., bed rest, tissue damage,  malignancy)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65-year-old male with atrial fibrillation is started on a novel anticoagulant that targets Factor XI and Factor </a:t>
            </a:r>
            <a:r>
              <a:rPr lang="en-US" b="1" dirty="0" err="1"/>
              <a:t>XIa</a:t>
            </a:r>
            <a:r>
              <a:rPr lang="en-US" b="1" dirty="0"/>
              <a:t>. Compared to traditional anticoagulants, this drug has shown a significantly lower risk of major bleeding while maintaining efficacy in preventing thromboembolic events. Which of the following drugs is most likely being administered to this patient?</a:t>
            </a:r>
            <a:endParaRPr lang="en-US" dirty="0"/>
          </a:p>
          <a:p>
            <a:r>
              <a:rPr lang="en-US" dirty="0"/>
              <a:t>A) </a:t>
            </a:r>
            <a:r>
              <a:rPr lang="en-US" dirty="0" err="1"/>
              <a:t>Rivaroxaban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</a:t>
            </a:r>
            <a:r>
              <a:rPr lang="en-US" dirty="0" err="1"/>
              <a:t>Apixaban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C) Dabigatran</a:t>
            </a:r>
            <a:br>
              <a:rPr lang="en-US" dirty="0"/>
            </a:br>
            <a:r>
              <a:rPr lang="en-US" dirty="0"/>
              <a:t>D) </a:t>
            </a:r>
            <a:r>
              <a:rPr lang="en-US" dirty="0" err="1"/>
              <a:t>Abelacimab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E) Warfarin</a:t>
            </a:r>
          </a:p>
          <a:p>
            <a:r>
              <a:rPr lang="en-US" b="1" dirty="0"/>
              <a:t>Answer:</a:t>
            </a:r>
            <a:r>
              <a:rPr lang="en-US" dirty="0"/>
              <a:t> </a:t>
            </a:r>
            <a:r>
              <a:rPr lang="en-US" b="1" dirty="0"/>
              <a:t>D) </a:t>
            </a:r>
            <a:r>
              <a:rPr lang="en-US" b="1" dirty="0" err="1"/>
              <a:t>Abelacimab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longitudinal Integration 		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esearch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Abelacimab</a:t>
            </a:r>
            <a:r>
              <a:rPr lang="en-US" dirty="0"/>
              <a:t> is a novel monoclonal antibody that inhibits both Factor XI and Factor </a:t>
            </a:r>
            <a:r>
              <a:rPr lang="en-US" dirty="0" err="1"/>
              <a:t>XIa</a:t>
            </a:r>
            <a:r>
              <a:rPr lang="en-US" dirty="0"/>
              <a:t>, reducing thrombotic risk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maintaining a lower bleeding profile compared to traditional anticoagulants like </a:t>
            </a:r>
            <a:r>
              <a:rPr lang="en-US" dirty="0" err="1"/>
              <a:t>rivaroxaban</a:t>
            </a:r>
            <a:r>
              <a:rPr lang="en-US" dirty="0"/>
              <a:t>, </a:t>
            </a:r>
            <a:r>
              <a:rPr lang="en-US" dirty="0" err="1"/>
              <a:t>apixaban</a:t>
            </a:r>
            <a:r>
              <a:rPr lang="en-US" dirty="0"/>
              <a:t>, dabigatran, and warfarin. </a:t>
            </a:r>
            <a:endParaRPr lang="en-US" dirty="0" smtClean="0"/>
          </a:p>
          <a:p>
            <a:r>
              <a:rPr lang="en-US" dirty="0" smtClean="0"/>
              <a:t>Recent </a:t>
            </a:r>
            <a:r>
              <a:rPr lang="en-US" dirty="0"/>
              <a:t>clinical trials have demonstrated its efficacy in atrial fibrillation patients.</a:t>
            </a:r>
          </a:p>
        </p:txBody>
      </p:sp>
    </p:spTree>
    <p:extLst>
      <p:ext uri="{BB962C8B-B14F-4D97-AF65-F5344CB8AC3E}">
        <p14:creationId xmlns:p14="http://schemas.microsoft.com/office/powerpoint/2010/main" val="335191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Confidentiality &amp; Genetic Privacy: Protecting patient data, especially in thrombophilia screening, to prevent misuse or discrimination in employment and insurance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Equity </a:t>
            </a:r>
            <a:r>
              <a:rPr lang="en-US" dirty="0"/>
              <a:t>in Testing &amp; Treatment: Ensuring fair access to thrombosis diagnostics and anticoagulation therapy, regardless of socioeconomic status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Risk-Benefit </a:t>
            </a:r>
            <a:r>
              <a:rPr lang="en-US" dirty="0"/>
              <a:t>Balance: Weighing the risks of anticoagulants (e.g., bleeding) versus their benefits, with shared decision-making between patients and physicians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Ethical </a:t>
            </a:r>
            <a:r>
              <a:rPr lang="en-US" dirty="0"/>
              <a:t>Use of Emerging Therapies: Responsible clinical trials and ethical approval for novel anticoagulants like Factor XI inhibitors to ensure safety and efficacy.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longitudinal Integration 			Bioethics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1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Vision of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rmu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To impart evidence based research oriented medical education</a:t>
            </a:r>
          </a:p>
          <a:p>
            <a:pPr lvl="0"/>
            <a:r>
              <a:rPr lang="en-US" dirty="0" smtClean="0"/>
              <a:t>To provide best possible patient care</a:t>
            </a:r>
          </a:p>
          <a:p>
            <a:pPr lvl="0"/>
            <a:r>
              <a:rPr lang="en-US" dirty="0" smtClean="0"/>
              <a:t>To inculcate the values of mutual respect and ethical practice of medicine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 </a:t>
            </a:r>
            <a:r>
              <a:rPr lang="en-US" dirty="0" err="1" smtClean="0"/>
              <a:t>umar’s</a:t>
            </a:r>
            <a:r>
              <a:rPr lang="en-US" dirty="0" smtClean="0"/>
              <a:t> </a:t>
            </a:r>
            <a:r>
              <a:rPr lang="en-US" dirty="0" err="1" smtClean="0"/>
              <a:t>lgis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7445" y="2351138"/>
            <a:ext cx="3109110" cy="3300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Thrombus &amp; Virchow’s triad C1</a:t>
            </a:r>
          </a:p>
          <a:p>
            <a:pPr lvl="0"/>
            <a:r>
              <a:rPr lang="en-US" dirty="0" smtClean="0"/>
              <a:t>Describe Causes of </a:t>
            </a:r>
            <a:r>
              <a:rPr lang="en-US" dirty="0" err="1" smtClean="0"/>
              <a:t>hypercoagulability</a:t>
            </a:r>
            <a:r>
              <a:rPr lang="en-US" dirty="0" smtClean="0"/>
              <a:t> C2</a:t>
            </a:r>
          </a:p>
          <a:p>
            <a:pPr lvl="0"/>
            <a:r>
              <a:rPr lang="en-US" dirty="0" smtClean="0"/>
              <a:t>Explain fate </a:t>
            </a:r>
            <a:r>
              <a:rPr lang="en-US" smtClean="0"/>
              <a:t>of thrombus C2</a:t>
            </a:r>
            <a:endParaRPr lang="en-US" dirty="0" smtClean="0"/>
          </a:p>
          <a:p>
            <a:pPr lvl="0"/>
            <a:r>
              <a:rPr lang="en-US" dirty="0" smtClean="0"/>
              <a:t>Differentiate between arterial and venous thrombosis C3</a:t>
            </a:r>
          </a:p>
          <a:p>
            <a:pPr lvl="0"/>
            <a:r>
              <a:rPr lang="en-US" dirty="0" smtClean="0"/>
              <a:t>Correlate pathogenesis of Disseminated-intravascular coagulation clinical presentation C3</a:t>
            </a:r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comprises a series of regulated processes that maintain blood in a fluid, clot-free state in normal vessels while rapidly forming a localized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plug at the site of vascular injury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pathologic counterpart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thrombosis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the formation of blood clot (thrombus) within intact vessels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Elements in Normal </a:t>
            </a:r>
            <a:r>
              <a:rPr lang="en-US" dirty="0" err="1" smtClean="0"/>
              <a:t>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hemostasis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thrombosis involve three elements: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Vascular wall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Platelets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Coagulation cascade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Anatomy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Endothelial Cells and 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26" t="22917" r="29722" b="31250"/>
          <a:stretch>
            <a:fillRect/>
          </a:stretch>
        </p:blipFill>
        <p:spPr bwMode="auto">
          <a:xfrm>
            <a:off x="152400" y="1524000"/>
            <a:ext cx="77585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Spiral Integration 			Physiology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153400" y="1"/>
            <a:ext cx="9906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1345</Words>
  <Application>Microsoft Office PowerPoint</Application>
  <PresentationFormat>On-screen Show (4:3)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FOUNDATION MODULE _ III THROMBOsis </vt:lpstr>
      <vt:lpstr>Motto of RMU</vt:lpstr>
      <vt:lpstr>  Vision of rmu The Dream/ Tomorrow</vt:lpstr>
      <vt:lpstr>Prof umar’s lgis model</vt:lpstr>
      <vt:lpstr>Learning Objectives</vt:lpstr>
      <vt:lpstr>Normal hemostasis</vt:lpstr>
      <vt:lpstr>Elements in Normal hemostasis</vt:lpstr>
      <vt:lpstr>Endothelial Cells and Coagulation</vt:lpstr>
      <vt:lpstr>Platelet Adhesion, Activation, and Aggregation</vt:lpstr>
      <vt:lpstr>3. Coagulation Factors</vt:lpstr>
      <vt:lpstr>Steps in Normal hemostasis</vt:lpstr>
      <vt:lpstr>thrombosis</vt:lpstr>
      <vt:lpstr>thrombosis</vt:lpstr>
      <vt:lpstr>1. Endothelial Injury</vt:lpstr>
      <vt:lpstr>1. Endothelial Injury</vt:lpstr>
      <vt:lpstr>1. Endothelial Injury</vt:lpstr>
      <vt:lpstr>2. Abnormal Blood Flow</vt:lpstr>
      <vt:lpstr>2. Abnormal Blood Flow</vt:lpstr>
      <vt:lpstr>2. Abnormal Blood Flow</vt:lpstr>
      <vt:lpstr>PowerPoint Presentation</vt:lpstr>
      <vt:lpstr>3. Hypercoagulability</vt:lpstr>
      <vt:lpstr>Primary (Genetic)</vt:lpstr>
      <vt:lpstr>Secondary (Acquired)</vt:lpstr>
      <vt:lpstr>Secondary (Acquired)</vt:lpstr>
      <vt:lpstr>Fate of the thrombus</vt:lpstr>
      <vt:lpstr>Fate of the Thrombus</vt:lpstr>
      <vt:lpstr>PowerPoint Presentation</vt:lpstr>
      <vt:lpstr>Fate of the Thrombus</vt:lpstr>
      <vt:lpstr>Fate of the Thrombus</vt:lpstr>
      <vt:lpstr>Fate of the Thrombus</vt:lpstr>
      <vt:lpstr>Clinical Correlation</vt:lpstr>
      <vt:lpstr>Clinical Correlation</vt:lpstr>
      <vt:lpstr>summary</vt:lpstr>
      <vt:lpstr>Research</vt:lpstr>
      <vt:lpstr>PowerPoint Presentation</vt:lpstr>
      <vt:lpstr>bioethics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Moorche</cp:lastModifiedBy>
  <cp:revision>76</cp:revision>
  <dcterms:created xsi:type="dcterms:W3CDTF">2006-08-16T00:00:00Z</dcterms:created>
  <dcterms:modified xsi:type="dcterms:W3CDTF">2025-02-17T12:41:16Z</dcterms:modified>
</cp:coreProperties>
</file>