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 id="2147483672" r:id="rId2"/>
  </p:sldMasterIdLst>
  <p:notesMasterIdLst>
    <p:notesMasterId r:id="rId65"/>
  </p:notesMasterIdLst>
  <p:handoutMasterIdLst>
    <p:handoutMasterId r:id="rId66"/>
  </p:handoutMasterIdLst>
  <p:sldIdLst>
    <p:sldId id="418" r:id="rId3"/>
    <p:sldId id="329" r:id="rId4"/>
    <p:sldId id="296" r:id="rId5"/>
    <p:sldId id="258" r:id="rId6"/>
    <p:sldId id="331" r:id="rId7"/>
    <p:sldId id="267" r:id="rId8"/>
    <p:sldId id="383" r:id="rId9"/>
    <p:sldId id="333" r:id="rId10"/>
    <p:sldId id="334" r:id="rId11"/>
    <p:sldId id="335" r:id="rId12"/>
    <p:sldId id="336" r:id="rId13"/>
    <p:sldId id="339" r:id="rId14"/>
    <p:sldId id="340" r:id="rId15"/>
    <p:sldId id="341" r:id="rId16"/>
    <p:sldId id="342" r:id="rId17"/>
    <p:sldId id="343" r:id="rId18"/>
    <p:sldId id="391" r:id="rId19"/>
    <p:sldId id="344" r:id="rId20"/>
    <p:sldId id="345" r:id="rId21"/>
    <p:sldId id="346" r:id="rId22"/>
    <p:sldId id="347" r:id="rId23"/>
    <p:sldId id="348" r:id="rId24"/>
    <p:sldId id="397" r:id="rId25"/>
    <p:sldId id="382" r:id="rId26"/>
    <p:sldId id="349" r:id="rId27"/>
    <p:sldId id="361" r:id="rId28"/>
    <p:sldId id="407" r:id="rId29"/>
    <p:sldId id="362" r:id="rId30"/>
    <p:sldId id="351" r:id="rId31"/>
    <p:sldId id="352" r:id="rId32"/>
    <p:sldId id="354" r:id="rId33"/>
    <p:sldId id="355" r:id="rId34"/>
    <p:sldId id="356" r:id="rId35"/>
    <p:sldId id="399" r:id="rId36"/>
    <p:sldId id="358" r:id="rId37"/>
    <p:sldId id="404" r:id="rId38"/>
    <p:sldId id="359" r:id="rId39"/>
    <p:sldId id="402" r:id="rId40"/>
    <p:sldId id="386" r:id="rId41"/>
    <p:sldId id="360" r:id="rId42"/>
    <p:sldId id="363" r:id="rId43"/>
    <p:sldId id="337" r:id="rId44"/>
    <p:sldId id="415" r:id="rId45"/>
    <p:sldId id="373" r:id="rId46"/>
    <p:sldId id="409" r:id="rId47"/>
    <p:sldId id="413" r:id="rId48"/>
    <p:sldId id="374" r:id="rId49"/>
    <p:sldId id="375" r:id="rId50"/>
    <p:sldId id="376" r:id="rId51"/>
    <p:sldId id="378" r:id="rId52"/>
    <p:sldId id="412" r:id="rId53"/>
    <p:sldId id="379" r:id="rId54"/>
    <p:sldId id="380" r:id="rId55"/>
    <p:sldId id="381" r:id="rId56"/>
    <p:sldId id="377" r:id="rId57"/>
    <p:sldId id="419" r:id="rId58"/>
    <p:sldId id="288" r:id="rId59"/>
    <p:sldId id="414" r:id="rId60"/>
    <p:sldId id="420" r:id="rId61"/>
    <p:sldId id="395" r:id="rId62"/>
    <p:sldId id="279" r:id="rId63"/>
    <p:sldId id="421" r:id="rId6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20000"/>
    <a:srgbClr val="990033"/>
    <a:srgbClr val="FF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061" autoAdjust="0"/>
  </p:normalViewPr>
  <p:slideViewPr>
    <p:cSldViewPr snapToGrid="0">
      <p:cViewPr varScale="1">
        <p:scale>
          <a:sx n="65" d="100"/>
          <a:sy n="65" d="100"/>
        </p:scale>
        <p:origin x="936" y="78"/>
      </p:cViewPr>
      <p:guideLst/>
    </p:cSldViewPr>
  </p:slideViewPr>
  <p:notesTextViewPr>
    <p:cViewPr>
      <p:scale>
        <a:sx n="1" d="1"/>
        <a:sy n="1" d="1"/>
      </p:scale>
      <p:origin x="0" y="0"/>
    </p:cViewPr>
  </p:notesTextViewPr>
  <p:sorterViewPr>
    <p:cViewPr>
      <p:scale>
        <a:sx n="71" d="100"/>
        <a:sy n="71" d="100"/>
      </p:scale>
      <p:origin x="0" y="-14382"/>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handoutMaster" Target="handoutMasters/handoutMaster1.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presProps" Target="presProp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9CEBA05-2F10-437E-89B2-54F4D9FAF478}" type="doc">
      <dgm:prSet loTypeId="urn:microsoft.com/office/officeart/2005/8/layout/gear1#1" loCatId="cycle" qsTypeId="urn:microsoft.com/office/officeart/2005/8/quickstyle/3d5" qsCatId="3D" csTypeId="urn:microsoft.com/office/officeart/2005/8/colors/colorful3" csCatId="colorful" phldr="1"/>
      <dgm:spPr/>
    </dgm:pt>
    <dgm:pt modelId="{DACAB5BA-B8B4-4D66-8B11-1D02259E020B}">
      <dgm:prSet phldrT="[Text]"/>
      <dgm:spPr>
        <a:solidFill>
          <a:srgbClr val="9A9600"/>
        </a:solidFill>
      </dgm:spPr>
      <dgm:t>
        <a:bodyPr/>
        <a:lstStyle/>
        <a:p>
          <a:pPr algn="ctr"/>
          <a:r>
            <a:rPr lang="en-US" b="1" dirty="0">
              <a:latin typeface="Arial Black" pitchFamily="34" charset="0"/>
            </a:rPr>
            <a:t>Wisdom</a:t>
          </a:r>
        </a:p>
      </dgm:t>
    </dgm:pt>
    <dgm:pt modelId="{D76093C5-B96B-4182-8418-CFDB341D2418}" type="parTrans" cxnId="{0F63D9BC-9028-4C84-92D9-B4BDAB4F1E91}">
      <dgm:prSet/>
      <dgm:spPr/>
      <dgm:t>
        <a:bodyPr/>
        <a:lstStyle/>
        <a:p>
          <a:pPr algn="ctr"/>
          <a:endParaRPr lang="en-US"/>
        </a:p>
      </dgm:t>
    </dgm:pt>
    <dgm:pt modelId="{23718C41-0A1F-40BF-86BE-8A5476EC271E}" type="sibTrans" cxnId="{0F63D9BC-9028-4C84-92D9-B4BDAB4F1E91}">
      <dgm:prSet/>
      <dgm:spPr>
        <a:solidFill>
          <a:srgbClr val="9A9600"/>
        </a:solidFill>
      </dgm:spPr>
      <dgm:t>
        <a:bodyPr/>
        <a:lstStyle/>
        <a:p>
          <a:pPr algn="ctr"/>
          <a:endParaRPr lang="en-US"/>
        </a:p>
      </dgm:t>
    </dgm:pt>
    <dgm:pt modelId="{663C1E13-76F9-4B70-A2F2-CA23180743CE}">
      <dgm:prSet phldrT="[Text]"/>
      <dgm:spPr>
        <a:solidFill>
          <a:schemeClr val="tx1"/>
        </a:solidFill>
      </dgm:spPr>
      <dgm:t>
        <a:bodyPr/>
        <a:lstStyle/>
        <a:p>
          <a:pPr algn="ctr"/>
          <a:r>
            <a:rPr lang="en-US" dirty="0">
              <a:latin typeface="Arial Black" pitchFamily="34" charset="0"/>
            </a:rPr>
            <a:t>Truth</a:t>
          </a:r>
          <a:r>
            <a:rPr lang="en-US" dirty="0"/>
            <a:t> </a:t>
          </a:r>
        </a:p>
      </dgm:t>
    </dgm:pt>
    <dgm:pt modelId="{637C3D51-3F4B-4277-8185-724806355FF8}" type="parTrans" cxnId="{32FAE72D-29B2-4404-A917-2C4136EE3C4F}">
      <dgm:prSet/>
      <dgm:spPr/>
      <dgm:t>
        <a:bodyPr/>
        <a:lstStyle/>
        <a:p>
          <a:pPr algn="ctr"/>
          <a:endParaRPr lang="en-US"/>
        </a:p>
      </dgm:t>
    </dgm:pt>
    <dgm:pt modelId="{188C389E-9423-41DE-9C5E-D4A7E95C7E62}" type="sibTrans" cxnId="{32FAE72D-29B2-4404-A917-2C4136EE3C4F}">
      <dgm:prSet/>
      <dgm:spPr>
        <a:solidFill>
          <a:schemeClr val="tx1"/>
        </a:solidFill>
      </dgm:spPr>
      <dgm:t>
        <a:bodyPr/>
        <a:lstStyle/>
        <a:p>
          <a:pPr algn="ctr"/>
          <a:endParaRPr lang="en-US"/>
        </a:p>
      </dgm:t>
    </dgm:pt>
    <dgm:pt modelId="{399ACE2F-90C5-48B1-9E65-700A32562848}">
      <dgm:prSet phldrT="[Text]"/>
      <dgm:spPr/>
      <dgm:t>
        <a:bodyPr/>
        <a:lstStyle/>
        <a:p>
          <a:pPr algn="ctr"/>
          <a:r>
            <a:rPr lang="en-US" b="1" dirty="0">
              <a:latin typeface="Arial Black" pitchFamily="34" charset="0"/>
            </a:rPr>
            <a:t>Servic</a:t>
          </a:r>
          <a:r>
            <a:rPr lang="en-US" dirty="0">
              <a:latin typeface="Arial Black" pitchFamily="34" charset="0"/>
            </a:rPr>
            <a:t>e</a:t>
          </a:r>
          <a:r>
            <a:rPr lang="en-US" dirty="0"/>
            <a:t> </a:t>
          </a:r>
        </a:p>
      </dgm:t>
    </dgm:pt>
    <dgm:pt modelId="{1911F9CB-1EEA-4FFD-A302-90DCBC7D11BE}" type="parTrans" cxnId="{7C4913C1-9DC8-4658-A4FC-A894F8F82CF0}">
      <dgm:prSet/>
      <dgm:spPr/>
      <dgm:t>
        <a:bodyPr/>
        <a:lstStyle/>
        <a:p>
          <a:pPr algn="ctr"/>
          <a:endParaRPr lang="en-US"/>
        </a:p>
      </dgm:t>
    </dgm:pt>
    <dgm:pt modelId="{DA82EADB-2721-42A0-95EA-F9B5521A38A6}" type="sibTrans" cxnId="{7C4913C1-9DC8-4658-A4FC-A894F8F82CF0}">
      <dgm:prSet/>
      <dgm:spPr/>
      <dgm:t>
        <a:bodyPr/>
        <a:lstStyle/>
        <a:p>
          <a:pPr algn="ctr"/>
          <a:endParaRPr lang="en-US"/>
        </a:p>
      </dgm:t>
    </dgm:pt>
    <dgm:pt modelId="{5ED88519-AC6C-4AA3-B76D-812B93A167E4}" type="pres">
      <dgm:prSet presAssocID="{F9CEBA05-2F10-437E-89B2-54F4D9FAF478}" presName="composite" presStyleCnt="0">
        <dgm:presLayoutVars>
          <dgm:chMax val="3"/>
          <dgm:animLvl val="lvl"/>
          <dgm:resizeHandles val="exact"/>
        </dgm:presLayoutVars>
      </dgm:prSet>
      <dgm:spPr/>
    </dgm:pt>
    <dgm:pt modelId="{87622A90-D0D8-4EA3-BC0D-D537801AF2B1}" type="pres">
      <dgm:prSet presAssocID="{DACAB5BA-B8B4-4D66-8B11-1D02259E020B}" presName="gear1" presStyleLbl="node1" presStyleIdx="0" presStyleCnt="3" custLinFactNeighborX="-220" custLinFactNeighborY="-220">
        <dgm:presLayoutVars>
          <dgm:chMax val="1"/>
          <dgm:bulletEnabled val="1"/>
        </dgm:presLayoutVars>
      </dgm:prSet>
      <dgm:spPr/>
    </dgm:pt>
    <dgm:pt modelId="{B6B6B41B-120B-4968-AB6A-FC6E7C8EF3C0}" type="pres">
      <dgm:prSet presAssocID="{DACAB5BA-B8B4-4D66-8B11-1D02259E020B}" presName="gear1srcNode" presStyleLbl="node1" presStyleIdx="0" presStyleCnt="3"/>
      <dgm:spPr/>
    </dgm:pt>
    <dgm:pt modelId="{8BC64EA7-2794-42B6-96C9-F39A52CB985A}" type="pres">
      <dgm:prSet presAssocID="{DACAB5BA-B8B4-4D66-8B11-1D02259E020B}" presName="gear1dstNode" presStyleLbl="node1" presStyleIdx="0" presStyleCnt="3"/>
      <dgm:spPr/>
    </dgm:pt>
    <dgm:pt modelId="{93300324-D62F-4E58-B882-734182BDB462}" type="pres">
      <dgm:prSet presAssocID="{663C1E13-76F9-4B70-A2F2-CA23180743CE}" presName="gear2" presStyleLbl="node1" presStyleIdx="1" presStyleCnt="3">
        <dgm:presLayoutVars>
          <dgm:chMax val="1"/>
          <dgm:bulletEnabled val="1"/>
        </dgm:presLayoutVars>
      </dgm:prSet>
      <dgm:spPr/>
    </dgm:pt>
    <dgm:pt modelId="{B9330EE9-43E4-4FD4-8144-E92B1DD0FCDF}" type="pres">
      <dgm:prSet presAssocID="{663C1E13-76F9-4B70-A2F2-CA23180743CE}" presName="gear2srcNode" presStyleLbl="node1" presStyleIdx="1" presStyleCnt="3"/>
      <dgm:spPr/>
    </dgm:pt>
    <dgm:pt modelId="{4822A78E-EAEC-401F-941A-3A84E13E2357}" type="pres">
      <dgm:prSet presAssocID="{663C1E13-76F9-4B70-A2F2-CA23180743CE}" presName="gear2dstNode" presStyleLbl="node1" presStyleIdx="1" presStyleCnt="3"/>
      <dgm:spPr/>
    </dgm:pt>
    <dgm:pt modelId="{59EDF28D-6C67-49D0-B5A1-DE5C3CBA2292}" type="pres">
      <dgm:prSet presAssocID="{399ACE2F-90C5-48B1-9E65-700A32562848}" presName="gear3" presStyleLbl="node1" presStyleIdx="2" presStyleCnt="3"/>
      <dgm:spPr/>
    </dgm:pt>
    <dgm:pt modelId="{23DC08E4-3725-4448-BFFF-1CCEA2F2987E}" type="pres">
      <dgm:prSet presAssocID="{399ACE2F-90C5-48B1-9E65-700A32562848}" presName="gear3tx" presStyleLbl="node1" presStyleIdx="2" presStyleCnt="3">
        <dgm:presLayoutVars>
          <dgm:chMax val="1"/>
          <dgm:bulletEnabled val="1"/>
        </dgm:presLayoutVars>
      </dgm:prSet>
      <dgm:spPr/>
    </dgm:pt>
    <dgm:pt modelId="{7D3EFDB4-E5D1-439A-86D8-1FCF80D959BA}" type="pres">
      <dgm:prSet presAssocID="{399ACE2F-90C5-48B1-9E65-700A32562848}" presName="gear3srcNode" presStyleLbl="node1" presStyleIdx="2" presStyleCnt="3"/>
      <dgm:spPr/>
    </dgm:pt>
    <dgm:pt modelId="{9815588C-16D0-4475-B64C-847FC87C8C32}" type="pres">
      <dgm:prSet presAssocID="{399ACE2F-90C5-48B1-9E65-700A32562848}" presName="gear3dstNode" presStyleLbl="node1" presStyleIdx="2" presStyleCnt="3"/>
      <dgm:spPr/>
    </dgm:pt>
    <dgm:pt modelId="{398423B3-DD54-4226-99D7-017EFC1488DF}" type="pres">
      <dgm:prSet presAssocID="{23718C41-0A1F-40BF-86BE-8A5476EC271E}" presName="connector1" presStyleLbl="sibTrans2D1" presStyleIdx="0" presStyleCnt="3" custLinFactNeighborY="241"/>
      <dgm:spPr/>
    </dgm:pt>
    <dgm:pt modelId="{6DF3A3A0-5919-4E69-80DD-61760D6340A0}" type="pres">
      <dgm:prSet presAssocID="{188C389E-9423-41DE-9C5E-D4A7E95C7E62}" presName="connector2" presStyleLbl="sibTrans2D1" presStyleIdx="1" presStyleCnt="3"/>
      <dgm:spPr/>
    </dgm:pt>
    <dgm:pt modelId="{A09CEA93-9338-4361-A5E6-CF85B6019F5A}" type="pres">
      <dgm:prSet presAssocID="{DA82EADB-2721-42A0-95EA-F9B5521A38A6}" presName="connector3" presStyleLbl="sibTrans2D1" presStyleIdx="2" presStyleCnt="3"/>
      <dgm:spPr/>
    </dgm:pt>
  </dgm:ptLst>
  <dgm:cxnLst>
    <dgm:cxn modelId="{EA6BE311-6D68-46B3-853C-B126CB5954E0}" type="presOf" srcId="{399ACE2F-90C5-48B1-9E65-700A32562848}" destId="{23DC08E4-3725-4448-BFFF-1CCEA2F2987E}" srcOrd="1" destOrd="0" presId="urn:microsoft.com/office/officeart/2005/8/layout/gear1#1"/>
    <dgm:cxn modelId="{32FAE72D-29B2-4404-A917-2C4136EE3C4F}" srcId="{F9CEBA05-2F10-437E-89B2-54F4D9FAF478}" destId="{663C1E13-76F9-4B70-A2F2-CA23180743CE}" srcOrd="1" destOrd="0" parTransId="{637C3D51-3F4B-4277-8185-724806355FF8}" sibTransId="{188C389E-9423-41DE-9C5E-D4A7E95C7E62}"/>
    <dgm:cxn modelId="{0282FC6E-0741-4CB8-A382-6ADA06A2F2E9}" type="presOf" srcId="{399ACE2F-90C5-48B1-9E65-700A32562848}" destId="{9815588C-16D0-4475-B64C-847FC87C8C32}" srcOrd="3" destOrd="0" presId="urn:microsoft.com/office/officeart/2005/8/layout/gear1#1"/>
    <dgm:cxn modelId="{3CB32B4F-1BF9-44BC-9046-E803C0C9A6E7}" type="presOf" srcId="{DA82EADB-2721-42A0-95EA-F9B5521A38A6}" destId="{A09CEA93-9338-4361-A5E6-CF85B6019F5A}" srcOrd="0" destOrd="0" presId="urn:microsoft.com/office/officeart/2005/8/layout/gear1#1"/>
    <dgm:cxn modelId="{DFB98D55-939D-4CB0-AAD7-B0029275795D}" type="presOf" srcId="{663C1E13-76F9-4B70-A2F2-CA23180743CE}" destId="{B9330EE9-43E4-4FD4-8144-E92B1DD0FCDF}" srcOrd="1" destOrd="0" presId="urn:microsoft.com/office/officeart/2005/8/layout/gear1#1"/>
    <dgm:cxn modelId="{5036C877-546D-4A9A-A2AF-40CDB524EC0A}" type="presOf" srcId="{DACAB5BA-B8B4-4D66-8B11-1D02259E020B}" destId="{8BC64EA7-2794-42B6-96C9-F39A52CB985A}" srcOrd="2" destOrd="0" presId="urn:microsoft.com/office/officeart/2005/8/layout/gear1#1"/>
    <dgm:cxn modelId="{83645F79-5847-42E8-AE27-6859DB31C83E}" type="presOf" srcId="{663C1E13-76F9-4B70-A2F2-CA23180743CE}" destId="{4822A78E-EAEC-401F-941A-3A84E13E2357}" srcOrd="2" destOrd="0" presId="urn:microsoft.com/office/officeart/2005/8/layout/gear1#1"/>
    <dgm:cxn modelId="{CC354482-3A82-439E-9705-A7BEA8DE816E}" type="presOf" srcId="{399ACE2F-90C5-48B1-9E65-700A32562848}" destId="{7D3EFDB4-E5D1-439A-86D8-1FCF80D959BA}" srcOrd="2" destOrd="0" presId="urn:microsoft.com/office/officeart/2005/8/layout/gear1#1"/>
    <dgm:cxn modelId="{BFA3B090-2DB0-42E3-A1EC-EB13B6B82716}" type="presOf" srcId="{DACAB5BA-B8B4-4D66-8B11-1D02259E020B}" destId="{B6B6B41B-120B-4968-AB6A-FC6E7C8EF3C0}" srcOrd="1" destOrd="0" presId="urn:microsoft.com/office/officeart/2005/8/layout/gear1#1"/>
    <dgm:cxn modelId="{9E4655A0-DDBC-403F-B09A-9EB012524961}" type="presOf" srcId="{663C1E13-76F9-4B70-A2F2-CA23180743CE}" destId="{93300324-D62F-4E58-B882-734182BDB462}" srcOrd="0" destOrd="0" presId="urn:microsoft.com/office/officeart/2005/8/layout/gear1#1"/>
    <dgm:cxn modelId="{0F63D9BC-9028-4C84-92D9-B4BDAB4F1E91}" srcId="{F9CEBA05-2F10-437E-89B2-54F4D9FAF478}" destId="{DACAB5BA-B8B4-4D66-8B11-1D02259E020B}" srcOrd="0" destOrd="0" parTransId="{D76093C5-B96B-4182-8418-CFDB341D2418}" sibTransId="{23718C41-0A1F-40BF-86BE-8A5476EC271E}"/>
    <dgm:cxn modelId="{9E40F4BE-FF32-4271-B13D-28BD60243781}" type="presOf" srcId="{399ACE2F-90C5-48B1-9E65-700A32562848}" destId="{59EDF28D-6C67-49D0-B5A1-DE5C3CBA2292}" srcOrd="0" destOrd="0" presId="urn:microsoft.com/office/officeart/2005/8/layout/gear1#1"/>
    <dgm:cxn modelId="{7C4913C1-9DC8-4658-A4FC-A894F8F82CF0}" srcId="{F9CEBA05-2F10-437E-89B2-54F4D9FAF478}" destId="{399ACE2F-90C5-48B1-9E65-700A32562848}" srcOrd="2" destOrd="0" parTransId="{1911F9CB-1EEA-4FFD-A302-90DCBC7D11BE}" sibTransId="{DA82EADB-2721-42A0-95EA-F9B5521A38A6}"/>
    <dgm:cxn modelId="{36B5D7D4-6731-47B7-9DAC-C5F578895454}" type="presOf" srcId="{F9CEBA05-2F10-437E-89B2-54F4D9FAF478}" destId="{5ED88519-AC6C-4AA3-B76D-812B93A167E4}" srcOrd="0" destOrd="0" presId="urn:microsoft.com/office/officeart/2005/8/layout/gear1#1"/>
    <dgm:cxn modelId="{71ACF7F5-9E2E-4C93-A2D7-058ADB843DC9}" type="presOf" srcId="{188C389E-9423-41DE-9C5E-D4A7E95C7E62}" destId="{6DF3A3A0-5919-4E69-80DD-61760D6340A0}" srcOrd="0" destOrd="0" presId="urn:microsoft.com/office/officeart/2005/8/layout/gear1#1"/>
    <dgm:cxn modelId="{265589FA-B980-4EB9-97DA-C74749C43B59}" type="presOf" srcId="{23718C41-0A1F-40BF-86BE-8A5476EC271E}" destId="{398423B3-DD54-4226-99D7-017EFC1488DF}" srcOrd="0" destOrd="0" presId="urn:microsoft.com/office/officeart/2005/8/layout/gear1#1"/>
    <dgm:cxn modelId="{AE517FFC-9727-4B97-AF31-72D9A3E9A6B7}" type="presOf" srcId="{DACAB5BA-B8B4-4D66-8B11-1D02259E020B}" destId="{87622A90-D0D8-4EA3-BC0D-D537801AF2B1}" srcOrd="0" destOrd="0" presId="urn:microsoft.com/office/officeart/2005/8/layout/gear1#1"/>
    <dgm:cxn modelId="{3B98A01B-7057-4E5F-BA10-79B141DD378C}" type="presParOf" srcId="{5ED88519-AC6C-4AA3-B76D-812B93A167E4}" destId="{87622A90-D0D8-4EA3-BC0D-D537801AF2B1}" srcOrd="0" destOrd="0" presId="urn:microsoft.com/office/officeart/2005/8/layout/gear1#1"/>
    <dgm:cxn modelId="{80D04144-D695-4724-8D40-D9F1B803313D}" type="presParOf" srcId="{5ED88519-AC6C-4AA3-B76D-812B93A167E4}" destId="{B6B6B41B-120B-4968-AB6A-FC6E7C8EF3C0}" srcOrd="1" destOrd="0" presId="urn:microsoft.com/office/officeart/2005/8/layout/gear1#1"/>
    <dgm:cxn modelId="{AEDF69B5-4898-441D-9CCD-A8AC1F29AC5E}" type="presParOf" srcId="{5ED88519-AC6C-4AA3-B76D-812B93A167E4}" destId="{8BC64EA7-2794-42B6-96C9-F39A52CB985A}" srcOrd="2" destOrd="0" presId="urn:microsoft.com/office/officeart/2005/8/layout/gear1#1"/>
    <dgm:cxn modelId="{46901E6B-4DBA-4F71-8864-91534B5C5E3A}" type="presParOf" srcId="{5ED88519-AC6C-4AA3-B76D-812B93A167E4}" destId="{93300324-D62F-4E58-B882-734182BDB462}" srcOrd="3" destOrd="0" presId="urn:microsoft.com/office/officeart/2005/8/layout/gear1#1"/>
    <dgm:cxn modelId="{7A60DA17-64A6-4378-9B1A-04C679337D2E}" type="presParOf" srcId="{5ED88519-AC6C-4AA3-B76D-812B93A167E4}" destId="{B9330EE9-43E4-4FD4-8144-E92B1DD0FCDF}" srcOrd="4" destOrd="0" presId="urn:microsoft.com/office/officeart/2005/8/layout/gear1#1"/>
    <dgm:cxn modelId="{F5CB91AC-B248-4870-A8B4-2A8B7B411222}" type="presParOf" srcId="{5ED88519-AC6C-4AA3-B76D-812B93A167E4}" destId="{4822A78E-EAEC-401F-941A-3A84E13E2357}" srcOrd="5" destOrd="0" presId="urn:microsoft.com/office/officeart/2005/8/layout/gear1#1"/>
    <dgm:cxn modelId="{87D8DBA2-1DF1-4917-85DD-B031D6EB4A2C}" type="presParOf" srcId="{5ED88519-AC6C-4AA3-B76D-812B93A167E4}" destId="{59EDF28D-6C67-49D0-B5A1-DE5C3CBA2292}" srcOrd="6" destOrd="0" presId="urn:microsoft.com/office/officeart/2005/8/layout/gear1#1"/>
    <dgm:cxn modelId="{5639F60F-A56B-4E2F-9ECD-AD3078F9DE24}" type="presParOf" srcId="{5ED88519-AC6C-4AA3-B76D-812B93A167E4}" destId="{23DC08E4-3725-4448-BFFF-1CCEA2F2987E}" srcOrd="7" destOrd="0" presId="urn:microsoft.com/office/officeart/2005/8/layout/gear1#1"/>
    <dgm:cxn modelId="{52D54E8B-2FA6-4FB2-A6D8-48724694D644}" type="presParOf" srcId="{5ED88519-AC6C-4AA3-B76D-812B93A167E4}" destId="{7D3EFDB4-E5D1-439A-86D8-1FCF80D959BA}" srcOrd="8" destOrd="0" presId="urn:microsoft.com/office/officeart/2005/8/layout/gear1#1"/>
    <dgm:cxn modelId="{DAFAE099-D863-4FE4-95CD-A609C6F14CF5}" type="presParOf" srcId="{5ED88519-AC6C-4AA3-B76D-812B93A167E4}" destId="{9815588C-16D0-4475-B64C-847FC87C8C32}" srcOrd="9" destOrd="0" presId="urn:microsoft.com/office/officeart/2005/8/layout/gear1#1"/>
    <dgm:cxn modelId="{365364C8-2156-490E-AC55-A84FFDF476E1}" type="presParOf" srcId="{5ED88519-AC6C-4AA3-B76D-812B93A167E4}" destId="{398423B3-DD54-4226-99D7-017EFC1488DF}" srcOrd="10" destOrd="0" presId="urn:microsoft.com/office/officeart/2005/8/layout/gear1#1"/>
    <dgm:cxn modelId="{916CB813-4DE5-4D66-97C1-75EF65823347}" type="presParOf" srcId="{5ED88519-AC6C-4AA3-B76D-812B93A167E4}" destId="{6DF3A3A0-5919-4E69-80DD-61760D6340A0}" srcOrd="11" destOrd="0" presId="urn:microsoft.com/office/officeart/2005/8/layout/gear1#1"/>
    <dgm:cxn modelId="{B0545C9E-2E94-45DA-AC10-B3CB431363C0}" type="presParOf" srcId="{5ED88519-AC6C-4AA3-B76D-812B93A167E4}" destId="{A09CEA93-9338-4361-A5E6-CF85B6019F5A}" srcOrd="12" destOrd="0" presId="urn:microsoft.com/office/officeart/2005/8/layout/gear1#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622A90-D0D8-4EA3-BC0D-D537801AF2B1}">
      <dsp:nvSpPr>
        <dsp:cNvPr id="0" name=""/>
        <dsp:cNvSpPr/>
      </dsp:nvSpPr>
      <dsp:spPr>
        <a:xfrm>
          <a:off x="1811119" y="1601834"/>
          <a:ext cx="1963076" cy="1963076"/>
        </a:xfrm>
        <a:prstGeom prst="gear9">
          <a:avLst/>
        </a:prstGeom>
        <a:solidFill>
          <a:srgbClr val="9A9600"/>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b="1" kern="1200" dirty="0">
              <a:latin typeface="Arial Black" pitchFamily="34" charset="0"/>
            </a:rPr>
            <a:t>Wisdom</a:t>
          </a:r>
        </a:p>
      </dsp:txBody>
      <dsp:txXfrm>
        <a:off x="2205785" y="2061675"/>
        <a:ext cx="1173744" cy="1009062"/>
      </dsp:txXfrm>
    </dsp:sp>
    <dsp:sp modelId="{93300324-D62F-4E58-B882-734182BDB462}">
      <dsp:nvSpPr>
        <dsp:cNvPr id="0" name=""/>
        <dsp:cNvSpPr/>
      </dsp:nvSpPr>
      <dsp:spPr>
        <a:xfrm>
          <a:off x="673284" y="1142153"/>
          <a:ext cx="1427692" cy="1427692"/>
        </a:xfrm>
        <a:prstGeom prst="gear6">
          <a:avLst/>
        </a:prstGeom>
        <a:solidFill>
          <a:schemeClr val="tx1"/>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a:latin typeface="Arial Black" pitchFamily="34" charset="0"/>
            </a:rPr>
            <a:t>Truth</a:t>
          </a:r>
          <a:r>
            <a:rPr lang="en-US" sz="1400" kern="1200" dirty="0"/>
            <a:t> </a:t>
          </a:r>
        </a:p>
      </dsp:txBody>
      <dsp:txXfrm>
        <a:off x="1032710" y="1503751"/>
        <a:ext cx="708840" cy="704496"/>
      </dsp:txXfrm>
    </dsp:sp>
    <dsp:sp modelId="{59EDF28D-6C67-49D0-B5A1-DE5C3CBA2292}">
      <dsp:nvSpPr>
        <dsp:cNvPr id="0" name=""/>
        <dsp:cNvSpPr/>
      </dsp:nvSpPr>
      <dsp:spPr>
        <a:xfrm rot="20700000">
          <a:off x="1472938" y="157191"/>
          <a:ext cx="1398846" cy="1398846"/>
        </a:xfrm>
        <a:prstGeom prst="gear6">
          <a:avLst/>
        </a:prstGeom>
        <a:solidFill>
          <a:schemeClr val="accent3">
            <a:hueOff val="-56040"/>
            <a:satOff val="-50806"/>
            <a:lumOff val="7844"/>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b="1" kern="1200" dirty="0">
              <a:latin typeface="Arial Black" pitchFamily="34" charset="0"/>
            </a:rPr>
            <a:t>Servic</a:t>
          </a:r>
          <a:r>
            <a:rPr lang="en-US" sz="1400" kern="1200" dirty="0">
              <a:latin typeface="Arial Black" pitchFamily="34" charset="0"/>
            </a:rPr>
            <a:t>e</a:t>
          </a:r>
          <a:r>
            <a:rPr lang="en-US" sz="1400" kern="1200" dirty="0"/>
            <a:t> </a:t>
          </a:r>
        </a:p>
      </dsp:txBody>
      <dsp:txXfrm rot="-20700000">
        <a:off x="1779746" y="463999"/>
        <a:ext cx="785230" cy="785230"/>
      </dsp:txXfrm>
    </dsp:sp>
    <dsp:sp modelId="{398423B3-DD54-4226-99D7-017EFC1488DF}">
      <dsp:nvSpPr>
        <dsp:cNvPr id="0" name=""/>
        <dsp:cNvSpPr/>
      </dsp:nvSpPr>
      <dsp:spPr>
        <a:xfrm>
          <a:off x="1657750" y="1319798"/>
          <a:ext cx="2512737" cy="2512737"/>
        </a:xfrm>
        <a:prstGeom prst="circularArrow">
          <a:avLst>
            <a:gd name="adj1" fmla="val 4688"/>
            <a:gd name="adj2" fmla="val 299029"/>
            <a:gd name="adj3" fmla="val 2499283"/>
            <a:gd name="adj4" fmla="val 15898136"/>
            <a:gd name="adj5" fmla="val 5469"/>
          </a:avLst>
        </a:prstGeom>
        <a:solidFill>
          <a:srgbClr val="9A9600"/>
        </a:solidFill>
        <a:ln>
          <a:noFill/>
        </a:ln>
        <a:effectLst/>
        <a:sp3d z="-52400" extrusionH="1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sp>
    <dsp:sp modelId="{6DF3A3A0-5919-4E69-80DD-61760D6340A0}">
      <dsp:nvSpPr>
        <dsp:cNvPr id="0" name=""/>
        <dsp:cNvSpPr/>
      </dsp:nvSpPr>
      <dsp:spPr>
        <a:xfrm>
          <a:off x="420443" y="828941"/>
          <a:ext cx="1825661" cy="1825661"/>
        </a:xfrm>
        <a:prstGeom prst="leftCircularArrow">
          <a:avLst>
            <a:gd name="adj1" fmla="val 6452"/>
            <a:gd name="adj2" fmla="val 429999"/>
            <a:gd name="adj3" fmla="val 10489124"/>
            <a:gd name="adj4" fmla="val 14837806"/>
            <a:gd name="adj5" fmla="val 7527"/>
          </a:avLst>
        </a:prstGeom>
        <a:solidFill>
          <a:schemeClr val="tx1"/>
        </a:solidFill>
        <a:ln>
          <a:noFill/>
        </a:ln>
        <a:effectLst/>
        <a:sp3d z="-52400" extrusionH="1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sp>
    <dsp:sp modelId="{A09CEA93-9338-4361-A5E6-CF85B6019F5A}">
      <dsp:nvSpPr>
        <dsp:cNvPr id="0" name=""/>
        <dsp:cNvSpPr/>
      </dsp:nvSpPr>
      <dsp:spPr>
        <a:xfrm>
          <a:off x="1149370" y="-146525"/>
          <a:ext cx="1968430" cy="1968430"/>
        </a:xfrm>
        <a:prstGeom prst="circularArrow">
          <a:avLst>
            <a:gd name="adj1" fmla="val 5984"/>
            <a:gd name="adj2" fmla="val 394124"/>
            <a:gd name="adj3" fmla="val 13313824"/>
            <a:gd name="adj4" fmla="val 10508221"/>
            <a:gd name="adj5" fmla="val 6981"/>
          </a:avLst>
        </a:prstGeom>
        <a:solidFill>
          <a:schemeClr val="accent3">
            <a:hueOff val="-56040"/>
            <a:satOff val="-50806"/>
            <a:lumOff val="7844"/>
            <a:alphaOff val="0"/>
          </a:schemeClr>
        </a:solidFill>
        <a:ln>
          <a:noFill/>
        </a:ln>
        <a:effectLst/>
        <a:sp3d z="-52400" extrusionH="1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gear1#1">
  <dgm:title val=""/>
  <dgm:desc val=""/>
  <dgm:catLst>
    <dgm:cat type="relationship" pri="109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5">
  <dgm:title val=""/>
  <dgm:desc val=""/>
  <dgm:catLst>
    <dgm:cat type="3D" pri="11500"/>
  </dgm:catLst>
  <dgm:scene3d>
    <a:camera prst="isometricOffAxis2Left" zoom="95000"/>
    <a:lightRig rig="flat" dir="t"/>
  </dgm:scene3d>
  <dgm:styleLbl name="node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381000" contourW="38100" prstMaterial="matte">
      <a:contourClr>
        <a:schemeClr val="lt1"/>
      </a:contourClr>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z="5715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81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52400" extrusionH="1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z="-38100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381000" prstMaterial="matte"/>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400500" extrusionH="6350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150" extrusionH="12700" prstMaterial="flat">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2700" prstMaterial="flat">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63500" extrusionH="6350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400500" extrusionH="63500" contourW="12700" prstMaterial="matte">
      <a:contourClr>
        <a:schemeClr val="lt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40050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4005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15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07A0671-E470-6120-4113-1376CCC591F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371DF747-F8A0-2EAC-FDCC-8165B1E4D6B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7503C6B-1008-4A5E-BFC1-1E68138D2C34}" type="datetimeFigureOut">
              <a:rPr lang="en-US" smtClean="0"/>
              <a:t>3/23/2025</a:t>
            </a:fld>
            <a:endParaRPr lang="en-US"/>
          </a:p>
        </p:txBody>
      </p:sp>
      <p:sp>
        <p:nvSpPr>
          <p:cNvPr id="4" name="Footer Placeholder 3">
            <a:extLst>
              <a:ext uri="{FF2B5EF4-FFF2-40B4-BE49-F238E27FC236}">
                <a16:creationId xmlns:a16="http://schemas.microsoft.com/office/drawing/2014/main" id="{8B5E8538-F12C-EDC3-7A84-69B65BFC18A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561372A5-A0D9-C009-12D1-8C1E2D4079F2}"/>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1995487-C129-460E-A2E0-554122D3C11A}" type="slidenum">
              <a:rPr lang="en-US" smtClean="0"/>
              <a:t>‹#›</a:t>
            </a:fld>
            <a:endParaRPr lang="en-US"/>
          </a:p>
        </p:txBody>
      </p:sp>
    </p:spTree>
    <p:extLst>
      <p:ext uri="{BB962C8B-B14F-4D97-AF65-F5344CB8AC3E}">
        <p14:creationId xmlns:p14="http://schemas.microsoft.com/office/powerpoint/2010/main" val="1821333512"/>
      </p:ext>
    </p:extLst>
  </p:cSld>
  <p:clrMap bg1="lt1" tx1="dk1" bg2="lt2" tx2="dk2" accent1="accent1" accent2="accent2" accent3="accent3" accent4="accent4" accent5="accent5" accent6="accent6" hlink="hlink" folHlink="folHlink"/>
  <p:hf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EBDDB8F-D625-4E9B-BB86-6C4BA41B81F1}" type="datetimeFigureOut">
              <a:rPr lang="en-US" smtClean="0"/>
              <a:t>3/23/2025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0697E8D-D717-4774-B346-6F7D5514398D}" type="slidenum">
              <a:rPr lang="en-US" smtClean="0"/>
              <a:t>‹#›</a:t>
            </a:fld>
            <a:endParaRPr lang="en-US"/>
          </a:p>
        </p:txBody>
      </p:sp>
    </p:spTree>
    <p:extLst>
      <p:ext uri="{BB962C8B-B14F-4D97-AF65-F5344CB8AC3E}">
        <p14:creationId xmlns:p14="http://schemas.microsoft.com/office/powerpoint/2010/main" val="3599009789"/>
      </p:ext>
    </p:extLst>
  </p:cSld>
  <p:clrMap bg1="lt1" tx1="dk1" bg2="lt2" tx2="dk2" accent1="accent1" accent2="accent2" accent3="accent3" accent4="accent4" accent5="accent5" accent6="accent6" hlink="hlink" folHlink="folHlink"/>
  <p:hf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1ST">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12C3130-39AE-4D6C-8755-7289297206E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37EA067F-143F-4598-B162-F309A2790B2B}"/>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DEFA8896-47BE-4541-AAB6-FD7C553387C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C5BE80F-BB06-4954-A264-1F4CE7FE9AEC}"/>
              </a:ext>
            </a:extLst>
          </p:cNvPr>
          <p:cNvSpPr>
            <a:spLocks noGrp="1"/>
          </p:cNvSpPr>
          <p:nvPr>
            <p:ph type="sldNum" sz="quarter" idx="12"/>
          </p:nvPr>
        </p:nvSpPr>
        <p:spPr/>
        <p:txBody>
          <a:bodyPr/>
          <a:lstStyle/>
          <a:p>
            <a:fld id="{097A4D0D-00E0-4D1F-B56E-0E080D3AE5F2}" type="slidenum">
              <a:rPr lang="en-US" smtClean="0"/>
              <a:t>‹#›</a:t>
            </a:fld>
            <a:endParaRPr lang="en-US"/>
          </a:p>
        </p:txBody>
      </p:sp>
      <p:sp>
        <p:nvSpPr>
          <p:cNvPr id="7" name="Rectangle 6">
            <a:extLst>
              <a:ext uri="{FF2B5EF4-FFF2-40B4-BE49-F238E27FC236}">
                <a16:creationId xmlns:a16="http://schemas.microsoft.com/office/drawing/2014/main" id="{4B822A28-CD53-4D04-964A-C1A4C69EB76E}"/>
              </a:ext>
            </a:extLst>
          </p:cNvPr>
          <p:cNvSpPr/>
          <p:nvPr userDrawn="1"/>
        </p:nvSpPr>
        <p:spPr>
          <a:xfrm>
            <a:off x="0" y="0"/>
            <a:ext cx="12192000" cy="516467"/>
          </a:xfrm>
          <a:prstGeom prst="rect">
            <a:avLst/>
          </a:prstGeom>
          <a:solidFill>
            <a:srgbClr val="8A001A"/>
          </a:solidFill>
        </p:spPr>
        <p:style>
          <a:lnRef idx="2">
            <a:schemeClr val="accent1">
              <a:shade val="50000"/>
            </a:schemeClr>
          </a:lnRef>
          <a:fillRef idx="1">
            <a:schemeClr val="accent1"/>
          </a:fillRef>
          <a:effectRef idx="0">
            <a:schemeClr val="accent1"/>
          </a:effectRef>
          <a:fontRef idx="minor">
            <a:schemeClr val="lt1"/>
          </a:fontRef>
        </p:style>
        <p:txBody>
          <a:bodyPr numCol="2" rtlCol="0" anchor="ctr"/>
          <a:lstStyle/>
          <a:p>
            <a:pPr algn="ctr"/>
            <a:r>
              <a:rPr lang="en-US" dirty="0"/>
              <a:t>                                                                                                       RAWALPINDI MEDICAL UNIVERSITY</a:t>
            </a:r>
          </a:p>
        </p:txBody>
      </p:sp>
      <p:pic>
        <p:nvPicPr>
          <p:cNvPr id="8" name="Picture 2" descr="https://lh3.googleusercontent.com/2AGFDUBdvE03m-vmYY595zn1X-ZIEjdnkL5qog23V2OVDgW30mZmQUAlAG2Pf4QFVuhbl07-_SMIzZnQHuujJi-bCJKNVvcN9qyxRnPVU3Dt2F5B9r3jTV-fb4k0B3O1i0xZHLQseNxWUbWmsso0I9ZtjjFpFjeLhh9uhi0B3rrAA0dFy4MhpyMRqo8S-DSjNSY_nXkKhc_PWQcqHpysHxPBef9Z1hxpHeR7HRXYIWspPCb2AtMxgJ79dfWELgk_m-M9H4hZAm683J0t6hFZWTARYxq9mFz2j33RPmKCVor8J5IEdnNdSQbpLgWKHDKmphIKL8-16nXkpB3NYu_kxj6InVdN1oKEMvDawQ4IX3s1XYmUOfsxW_rMM8GMA01HbzP9Ksi1kwc7OYwo1eqxS-pY-lpkW6-Qw6BR0oMA378AgBm6cnJ02elMQLI6lHYu0ZBRtcjNv8yKbOKiZSegE50Eezc7elBHkzjw0Xu7sRnHeISjCV96XizFXpzLEOzsFzcK4zA4h4KdJaKmREbxLFxT7mWkOtSyICdVDBTx7q2RxYnzHuGy8xrE6p6VbEYM78rYdt_o-msbsWWLE_qC8JMhWKo2xE4VWU-Git4E1QUSus_a0_WVSPFbFhLl2AhV4jL4N2IwQ2NNlLRwSgMNraj_71HXmrY=s787-no">
            <a:extLst>
              <a:ext uri="{FF2B5EF4-FFF2-40B4-BE49-F238E27FC236}">
                <a16:creationId xmlns:a16="http://schemas.microsoft.com/office/drawing/2014/main" id="{40FECDE6-C2B6-4D73-BDF7-B775361DF4F7}"/>
              </a:ext>
            </a:extLst>
          </p:cNvPr>
          <p:cNvPicPr>
            <a:picLocks noChangeAspect="1" noChangeArrowheads="1"/>
          </p:cNvPicPr>
          <p:nvPr userDrawn="1"/>
        </p:nvPicPr>
        <p:blipFill>
          <a:blip r:embed="rId2" cstate="print"/>
          <a:srcRect l="4787" t="7561" r="11351" b="8025"/>
          <a:stretch>
            <a:fillRect/>
          </a:stretch>
        </p:blipFill>
        <p:spPr bwMode="auto">
          <a:xfrm>
            <a:off x="11676815" y="0"/>
            <a:ext cx="515185" cy="516468"/>
          </a:xfrm>
          <a:prstGeom prst="rect">
            <a:avLst/>
          </a:prstGeom>
          <a:noFill/>
          <a:ln w="9525">
            <a:noFill/>
            <a:miter lim="800000"/>
            <a:headEnd/>
            <a:tailEnd/>
          </a:ln>
        </p:spPr>
      </p:pic>
      <p:pic>
        <p:nvPicPr>
          <p:cNvPr id="9" name="Picture 2" descr="https://lh3.googleusercontent.com/2AGFDUBdvE03m-vmYY595zn1X-ZIEjdnkL5qog23V2OVDgW30mZmQUAlAG2Pf4QFVuhbl07-_SMIzZnQHuujJi-bCJKNVvcN9qyxRnPVU3Dt2F5B9r3jTV-fb4k0B3O1i0xZHLQseNxWUbWmsso0I9ZtjjFpFjeLhh9uhi0B3rrAA0dFy4MhpyMRqo8S-DSjNSY_nXkKhc_PWQcqHpysHxPBef9Z1hxpHeR7HRXYIWspPCb2AtMxgJ79dfWELgk_m-M9H4hZAm683J0t6hFZWTARYxq9mFz2j33RPmKCVor8J5IEdnNdSQbpLgWKHDKmphIKL8-16nXkpB3NYu_kxj6InVdN1oKEMvDawQ4IX3s1XYmUOfsxW_rMM8GMA01HbzP9Ksi1kwc7OYwo1eqxS-pY-lpkW6-Qw6BR0oMA378AgBm6cnJ02elMQLI6lHYu0ZBRtcjNv8yKbOKiZSegE50Eezc7elBHkzjw0Xu7sRnHeISjCV96XizFXpzLEOzsFzcK4zA4h4KdJaKmREbxLFxT7mWkOtSyICdVDBTx7q2RxYnzHuGy8xrE6p6VbEYM78rYdt_o-msbsWWLE_qC8JMhWKo2xE4VWU-Git4E1QUSus_a0_WVSPFbFhLl2AhV4jL4N2IwQ2NNlLRwSgMNraj_71HXmrY=s787-no">
            <a:extLst>
              <a:ext uri="{FF2B5EF4-FFF2-40B4-BE49-F238E27FC236}">
                <a16:creationId xmlns:a16="http://schemas.microsoft.com/office/drawing/2014/main" id="{5987FCAE-3CC7-4F39-BEA4-E72DD53D4A87}"/>
              </a:ext>
            </a:extLst>
          </p:cNvPr>
          <p:cNvPicPr>
            <a:picLocks noChangeAspect="1" noChangeArrowheads="1"/>
          </p:cNvPicPr>
          <p:nvPr userDrawn="1"/>
        </p:nvPicPr>
        <p:blipFill>
          <a:blip r:embed="rId2" cstate="print"/>
          <a:srcRect l="4787" t="7561" r="11351" b="8025"/>
          <a:stretch>
            <a:fillRect/>
          </a:stretch>
        </p:blipFill>
        <p:spPr bwMode="auto">
          <a:xfrm>
            <a:off x="5084643" y="768350"/>
            <a:ext cx="1714920" cy="1719191"/>
          </a:xfrm>
          <a:prstGeom prst="rect">
            <a:avLst/>
          </a:prstGeom>
          <a:noFill/>
          <a:ln w="9525">
            <a:noFill/>
            <a:miter lim="800000"/>
            <a:headEnd/>
            <a:tailEnd/>
          </a:ln>
        </p:spPr>
      </p:pic>
      <p:pic>
        <p:nvPicPr>
          <p:cNvPr id="10" name="Picture 2" descr="The advantages of saying Bismillah Rahman Rahim | Sabil AlQuran">
            <a:extLst>
              <a:ext uri="{FF2B5EF4-FFF2-40B4-BE49-F238E27FC236}">
                <a16:creationId xmlns:a16="http://schemas.microsoft.com/office/drawing/2014/main" id="{1F534DE4-3FC6-4FA0-9F60-C72F176AD0DB}"/>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 y="2900045"/>
            <a:ext cx="12191999" cy="39579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5616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8TH">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0168463-4B04-4A1C-9547-33D79219AE76}"/>
              </a:ext>
            </a:extLst>
          </p:cNvPr>
          <p:cNvSpPr/>
          <p:nvPr userDrawn="1"/>
        </p:nvSpPr>
        <p:spPr>
          <a:xfrm>
            <a:off x="251381" y="1828797"/>
            <a:ext cx="10821971" cy="4832092"/>
          </a:xfrm>
          <a:prstGeom prst="rect">
            <a:avLst/>
          </a:prstGeom>
        </p:spPr>
        <p:txBody>
          <a:bodyPr wrap="square">
            <a:spAutoFit/>
          </a:bodyPr>
          <a:lstStyle/>
          <a:p>
            <a:r>
              <a:rPr lang="en-US" sz="2800" b="1" dirty="0">
                <a:solidFill>
                  <a:srgbClr val="202124"/>
                </a:solidFill>
              </a:rPr>
              <a:t>Steps to Access HEC Digital Library</a:t>
            </a:r>
            <a:endParaRPr lang="en-US" sz="2800" dirty="0">
              <a:solidFill>
                <a:srgbClr val="202124"/>
              </a:solidFill>
            </a:endParaRPr>
          </a:p>
          <a:p>
            <a:pPr>
              <a:buFont typeface="+mj-lt"/>
              <a:buAutoNum type="arabicPeriod"/>
            </a:pPr>
            <a:r>
              <a:rPr lang="en-US" sz="2800" dirty="0">
                <a:solidFill>
                  <a:srgbClr val="202124"/>
                </a:solidFill>
                <a:latin typeface="Calibri" pitchFamily="34" charset="0"/>
              </a:rPr>
              <a:t>Go to the website of HEC National Digital Library.</a:t>
            </a:r>
          </a:p>
          <a:p>
            <a:pPr>
              <a:buFont typeface="+mj-lt"/>
              <a:buAutoNum type="arabicPeriod"/>
            </a:pPr>
            <a:r>
              <a:rPr lang="en-US" sz="2800" dirty="0">
                <a:solidFill>
                  <a:srgbClr val="202124"/>
                </a:solidFill>
                <a:latin typeface="Calibri" pitchFamily="34" charset="0"/>
              </a:rPr>
              <a:t>On Home Page, click on the INSTITUTES.</a:t>
            </a:r>
          </a:p>
          <a:p>
            <a:pPr>
              <a:buFont typeface="+mj-lt"/>
              <a:buAutoNum type="arabicPeriod"/>
            </a:pPr>
            <a:r>
              <a:rPr lang="en-US" sz="2800" dirty="0">
                <a:solidFill>
                  <a:srgbClr val="202124"/>
                </a:solidFill>
                <a:latin typeface="Calibri" pitchFamily="34" charset="0"/>
              </a:rPr>
              <a:t>A page will appear showing the universities from Public and Private Sector and other Institutes which have access to HEC National Digital Library HNDL.</a:t>
            </a:r>
          </a:p>
          <a:p>
            <a:pPr>
              <a:buFont typeface="+mj-lt"/>
              <a:buAutoNum type="arabicPeriod"/>
            </a:pPr>
            <a:r>
              <a:rPr lang="en-US" sz="2800" dirty="0">
                <a:solidFill>
                  <a:srgbClr val="202124"/>
                </a:solidFill>
                <a:latin typeface="Calibri" pitchFamily="34" charset="0"/>
              </a:rPr>
              <a:t>Select your desired Institute.</a:t>
            </a:r>
          </a:p>
          <a:p>
            <a:pPr marL="0" indent="0">
              <a:buNone/>
            </a:pPr>
            <a:r>
              <a:rPr lang="en-US" sz="2800" dirty="0">
                <a:latin typeface="Calibri" pitchFamily="34" charset="0"/>
              </a:rPr>
              <a:t>5.  </a:t>
            </a:r>
            <a:r>
              <a:rPr lang="en-US" sz="2800" dirty="0">
                <a:solidFill>
                  <a:srgbClr val="000000"/>
                </a:solidFill>
                <a:latin typeface="Calibri" pitchFamily="34" charset="0"/>
              </a:rPr>
              <a:t>A page will appear showing the resources of the institution</a:t>
            </a:r>
          </a:p>
          <a:p>
            <a:pPr marL="0" indent="0">
              <a:buNone/>
            </a:pPr>
            <a:r>
              <a:rPr lang="en-US" sz="2800" dirty="0">
                <a:solidFill>
                  <a:srgbClr val="000000"/>
                </a:solidFill>
                <a:latin typeface="Calibri" pitchFamily="34" charset="0"/>
              </a:rPr>
              <a:t>6. Journals and Researches will appear</a:t>
            </a:r>
          </a:p>
          <a:p>
            <a:pPr marL="0" indent="0">
              <a:buNone/>
            </a:pPr>
            <a:r>
              <a:rPr lang="en-US" sz="2800" dirty="0">
                <a:solidFill>
                  <a:srgbClr val="000000"/>
                </a:solidFill>
                <a:latin typeface="Calibri" pitchFamily="34" charset="0"/>
              </a:rPr>
              <a:t>7. You can find a Journal by clicking on JOURNALS AND DATABASE and enter a keyword to search for your desired journal.</a:t>
            </a:r>
            <a:endParaRPr lang="en-US" sz="2800" dirty="0">
              <a:latin typeface="Calibri" pitchFamily="34" charset="0"/>
            </a:endParaRPr>
          </a:p>
        </p:txBody>
      </p:sp>
      <p:sp>
        <p:nvSpPr>
          <p:cNvPr id="7" name="Rectangle 6">
            <a:extLst>
              <a:ext uri="{FF2B5EF4-FFF2-40B4-BE49-F238E27FC236}">
                <a16:creationId xmlns:a16="http://schemas.microsoft.com/office/drawing/2014/main" id="{FBA3997B-D904-4B4F-A823-AAE715379F8D}"/>
              </a:ext>
            </a:extLst>
          </p:cNvPr>
          <p:cNvSpPr/>
          <p:nvPr userDrawn="1"/>
        </p:nvSpPr>
        <p:spPr>
          <a:xfrm>
            <a:off x="0" y="0"/>
            <a:ext cx="12192000" cy="516467"/>
          </a:xfrm>
          <a:prstGeom prst="rect">
            <a:avLst/>
          </a:prstGeom>
          <a:solidFill>
            <a:srgbClr val="8A001A"/>
          </a:solidFill>
        </p:spPr>
        <p:style>
          <a:lnRef idx="2">
            <a:schemeClr val="accent1">
              <a:shade val="50000"/>
            </a:schemeClr>
          </a:lnRef>
          <a:fillRef idx="1">
            <a:schemeClr val="accent1"/>
          </a:fillRef>
          <a:effectRef idx="0">
            <a:schemeClr val="accent1"/>
          </a:effectRef>
          <a:fontRef idx="minor">
            <a:schemeClr val="lt1"/>
          </a:fontRef>
        </p:style>
        <p:txBody>
          <a:bodyPr numCol="2" rtlCol="0" anchor="ctr"/>
          <a:lstStyle/>
          <a:p>
            <a:pPr algn="ctr"/>
            <a:r>
              <a:rPr lang="en-US" dirty="0"/>
              <a:t>                                                                                                       RAWALPINDI MEDICAL UNIVERSITY</a:t>
            </a:r>
          </a:p>
        </p:txBody>
      </p:sp>
      <p:pic>
        <p:nvPicPr>
          <p:cNvPr id="8" name="Picture 2" descr="https://lh3.googleusercontent.com/2AGFDUBdvE03m-vmYY595zn1X-ZIEjdnkL5qog23V2OVDgW30mZmQUAlAG2Pf4QFVuhbl07-_SMIzZnQHuujJi-bCJKNVvcN9qyxRnPVU3Dt2F5B9r3jTV-fb4k0B3O1i0xZHLQseNxWUbWmsso0I9ZtjjFpFjeLhh9uhi0B3rrAA0dFy4MhpyMRqo8S-DSjNSY_nXkKhc_PWQcqHpysHxPBef9Z1hxpHeR7HRXYIWspPCb2AtMxgJ79dfWELgk_m-M9H4hZAm683J0t6hFZWTARYxq9mFz2j33RPmKCVor8J5IEdnNdSQbpLgWKHDKmphIKL8-16nXkpB3NYu_kxj6InVdN1oKEMvDawQ4IX3s1XYmUOfsxW_rMM8GMA01HbzP9Ksi1kwc7OYwo1eqxS-pY-lpkW6-Qw6BR0oMA378AgBm6cnJ02elMQLI6lHYu0ZBRtcjNv8yKbOKiZSegE50Eezc7elBHkzjw0Xu7sRnHeISjCV96XizFXpzLEOzsFzcK4zA4h4KdJaKmREbxLFxT7mWkOtSyICdVDBTx7q2RxYnzHuGy8xrE6p6VbEYM78rYdt_o-msbsWWLE_qC8JMhWKo2xE4VWU-Git4E1QUSus_a0_WVSPFbFhLl2AhV4jL4N2IwQ2NNlLRwSgMNraj_71HXmrY=s787-no">
            <a:extLst>
              <a:ext uri="{FF2B5EF4-FFF2-40B4-BE49-F238E27FC236}">
                <a16:creationId xmlns:a16="http://schemas.microsoft.com/office/drawing/2014/main" id="{CAB8EFCA-7A78-41B1-B5B8-94FE2EBD641F}"/>
              </a:ext>
            </a:extLst>
          </p:cNvPr>
          <p:cNvPicPr>
            <a:picLocks noChangeAspect="1" noChangeArrowheads="1"/>
          </p:cNvPicPr>
          <p:nvPr userDrawn="1"/>
        </p:nvPicPr>
        <p:blipFill>
          <a:blip r:embed="rId2" cstate="print"/>
          <a:srcRect l="4787" t="7561" r="11351" b="8025"/>
          <a:stretch>
            <a:fillRect/>
          </a:stretch>
        </p:blipFill>
        <p:spPr bwMode="auto">
          <a:xfrm>
            <a:off x="11405983" y="-47133"/>
            <a:ext cx="786017" cy="791850"/>
          </a:xfrm>
          <a:prstGeom prst="rect">
            <a:avLst/>
          </a:prstGeom>
          <a:noFill/>
          <a:ln w="9525">
            <a:noFill/>
            <a:miter lim="800000"/>
            <a:headEnd/>
            <a:tailEnd/>
          </a:ln>
        </p:spPr>
      </p:pic>
      <p:sp>
        <p:nvSpPr>
          <p:cNvPr id="9" name="Title 8">
            <a:extLst>
              <a:ext uri="{FF2B5EF4-FFF2-40B4-BE49-F238E27FC236}">
                <a16:creationId xmlns:a16="http://schemas.microsoft.com/office/drawing/2014/main" id="{6745DA98-983F-449C-BF9C-2BFDCF33EE1C}"/>
              </a:ext>
            </a:extLst>
          </p:cNvPr>
          <p:cNvSpPr>
            <a:spLocks noGrp="1"/>
          </p:cNvSpPr>
          <p:nvPr>
            <p:ph type="title" hasCustomPrompt="1"/>
          </p:nvPr>
        </p:nvSpPr>
        <p:spPr>
          <a:xfrm>
            <a:off x="762786" y="516467"/>
            <a:ext cx="10515600" cy="1325563"/>
          </a:xfrm>
        </p:spPr>
        <p:txBody>
          <a:bodyPr/>
          <a:lstStyle>
            <a:lvl1pPr>
              <a:defRPr/>
            </a:lvl1pPr>
          </a:lstStyle>
          <a:p>
            <a:r>
              <a:rPr lang="en-US" dirty="0"/>
              <a:t>How To Access Digital Library</a:t>
            </a:r>
          </a:p>
        </p:txBody>
      </p:sp>
    </p:spTree>
    <p:extLst>
      <p:ext uri="{BB962C8B-B14F-4D97-AF65-F5344CB8AC3E}">
        <p14:creationId xmlns:p14="http://schemas.microsoft.com/office/powerpoint/2010/main" val="27573291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1_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308C3A7-C02C-404C-9C4D-605C36558CE7}"/>
              </a:ext>
            </a:extLst>
          </p:cNvPr>
          <p:cNvSpPr/>
          <p:nvPr userDrawn="1"/>
        </p:nvSpPr>
        <p:spPr>
          <a:xfrm>
            <a:off x="0" y="12700"/>
            <a:ext cx="12192000" cy="516467"/>
          </a:xfrm>
          <a:prstGeom prst="rect">
            <a:avLst/>
          </a:prstGeom>
          <a:solidFill>
            <a:srgbClr val="8A001A"/>
          </a:solidFill>
        </p:spPr>
        <p:style>
          <a:lnRef idx="2">
            <a:schemeClr val="accent1">
              <a:shade val="50000"/>
            </a:schemeClr>
          </a:lnRef>
          <a:fillRef idx="1">
            <a:schemeClr val="accent1"/>
          </a:fillRef>
          <a:effectRef idx="0">
            <a:schemeClr val="accent1"/>
          </a:effectRef>
          <a:fontRef idx="minor">
            <a:schemeClr val="lt1"/>
          </a:fontRef>
        </p:style>
        <p:txBody>
          <a:bodyPr numCol="2" rtlCol="0" anchor="ctr"/>
          <a:lstStyle/>
          <a:p>
            <a:pPr algn="ctr"/>
            <a:r>
              <a:rPr lang="en-US" dirty="0"/>
              <a:t>                                                                                                       RAWALPINDI MEDICAL UNIVERSITY</a:t>
            </a:r>
          </a:p>
        </p:txBody>
      </p:sp>
      <p:pic>
        <p:nvPicPr>
          <p:cNvPr id="7" name="Picture 2" descr="https://lh3.googleusercontent.com/2AGFDUBdvE03m-vmYY595zn1X-ZIEjdnkL5qog23V2OVDgW30mZmQUAlAG2Pf4QFVuhbl07-_SMIzZnQHuujJi-bCJKNVvcN9qyxRnPVU3Dt2F5B9r3jTV-fb4k0B3O1i0xZHLQseNxWUbWmsso0I9ZtjjFpFjeLhh9uhi0B3rrAA0dFy4MhpyMRqo8S-DSjNSY_nXkKhc_PWQcqHpysHxPBef9Z1hxpHeR7HRXYIWspPCb2AtMxgJ79dfWELgk_m-M9H4hZAm683J0t6hFZWTARYxq9mFz2j33RPmKCVor8J5IEdnNdSQbpLgWKHDKmphIKL8-16nXkpB3NYu_kxj6InVdN1oKEMvDawQ4IX3s1XYmUOfsxW_rMM8GMA01HbzP9Ksi1kwc7OYwo1eqxS-pY-lpkW6-Qw6BR0oMA378AgBm6cnJ02elMQLI6lHYu0ZBRtcjNv8yKbOKiZSegE50Eezc7elBHkzjw0Xu7sRnHeISjCV96XizFXpzLEOzsFzcK4zA4h4KdJaKmREbxLFxT7mWkOtSyICdVDBTx7q2RxYnzHuGy8xrE6p6VbEYM78rYdt_o-msbsWWLE_qC8JMhWKo2xE4VWU-Git4E1QUSus_a0_WVSPFbFhLl2AhV4jL4N2IwQ2NNlLRwSgMNraj_71HXmrY=s787-no">
            <a:extLst>
              <a:ext uri="{FF2B5EF4-FFF2-40B4-BE49-F238E27FC236}">
                <a16:creationId xmlns:a16="http://schemas.microsoft.com/office/drawing/2014/main" id="{41535DA6-8FEF-435F-A7A9-6B59C087146C}"/>
              </a:ext>
            </a:extLst>
          </p:cNvPr>
          <p:cNvPicPr>
            <a:picLocks noChangeAspect="1" noChangeArrowheads="1"/>
          </p:cNvPicPr>
          <p:nvPr userDrawn="1"/>
        </p:nvPicPr>
        <p:blipFill>
          <a:blip r:embed="rId2" cstate="print"/>
          <a:srcRect l="4787" t="7561" r="11351" b="8025"/>
          <a:stretch>
            <a:fillRect/>
          </a:stretch>
        </p:blipFill>
        <p:spPr bwMode="auto">
          <a:xfrm>
            <a:off x="11585542" y="-37705"/>
            <a:ext cx="606458" cy="610958"/>
          </a:xfrm>
          <a:prstGeom prst="rect">
            <a:avLst/>
          </a:prstGeom>
          <a:noFill/>
          <a:ln w="9525">
            <a:noFill/>
            <a:miter lim="800000"/>
            <a:headEnd/>
            <a:tailEnd/>
          </a:ln>
        </p:spPr>
      </p:pic>
      <p:sp>
        <p:nvSpPr>
          <p:cNvPr id="8" name="TextBox 7">
            <a:extLst>
              <a:ext uri="{FF2B5EF4-FFF2-40B4-BE49-F238E27FC236}">
                <a16:creationId xmlns:a16="http://schemas.microsoft.com/office/drawing/2014/main" id="{37C9D0E3-B8DE-4657-B90F-86395CDE9BD0}"/>
              </a:ext>
            </a:extLst>
          </p:cNvPr>
          <p:cNvSpPr txBox="1"/>
          <p:nvPr userDrawn="1"/>
        </p:nvSpPr>
        <p:spPr>
          <a:xfrm>
            <a:off x="4155440" y="670560"/>
            <a:ext cx="4074160" cy="646331"/>
          </a:xfrm>
          <a:prstGeom prst="rect">
            <a:avLst/>
          </a:prstGeom>
          <a:solidFill>
            <a:srgbClr val="820000"/>
          </a:solidFill>
        </p:spPr>
        <p:txBody>
          <a:bodyPr wrap="square" rtlCol="0">
            <a:spAutoFit/>
          </a:bodyPr>
          <a:lstStyle/>
          <a:p>
            <a:r>
              <a:rPr lang="en-US" sz="3600" b="1" dirty="0">
                <a:solidFill>
                  <a:schemeClr val="bg1"/>
                </a:solidFill>
              </a:rPr>
              <a:t>Learning Resources</a:t>
            </a:r>
          </a:p>
        </p:txBody>
      </p:sp>
      <p:sp>
        <p:nvSpPr>
          <p:cNvPr id="11" name="Text Placeholder 10">
            <a:extLst>
              <a:ext uri="{FF2B5EF4-FFF2-40B4-BE49-F238E27FC236}">
                <a16:creationId xmlns:a16="http://schemas.microsoft.com/office/drawing/2014/main" id="{CC55B4F7-DB01-4498-BE49-7570E1A1AD2A}"/>
              </a:ext>
            </a:extLst>
          </p:cNvPr>
          <p:cNvSpPr>
            <a:spLocks noGrp="1"/>
          </p:cNvSpPr>
          <p:nvPr>
            <p:ph type="body" sz="quarter" idx="10"/>
          </p:nvPr>
        </p:nvSpPr>
        <p:spPr>
          <a:xfrm>
            <a:off x="365125" y="2092325"/>
            <a:ext cx="11826875" cy="4592638"/>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Edit Master text styles</a:t>
            </a:r>
          </a:p>
        </p:txBody>
      </p:sp>
      <p:pic>
        <p:nvPicPr>
          <p:cNvPr id="9" name="Picture 2" descr="https://lh3.googleusercontent.com/2AGFDUBdvE03m-vmYY595zn1X-ZIEjdnkL5qog23V2OVDgW30mZmQUAlAG2Pf4QFVuhbl07-_SMIzZnQHuujJi-bCJKNVvcN9qyxRnPVU3Dt2F5B9r3jTV-fb4k0B3O1i0xZHLQseNxWUbWmsso0I9ZtjjFpFjeLhh9uhi0B3rrAA0dFy4MhpyMRqo8S-DSjNSY_nXkKhc_PWQcqHpysHxPBef9Z1hxpHeR7HRXYIWspPCb2AtMxgJ79dfWELgk_m-M9H4hZAm683J0t6hFZWTARYxq9mFz2j33RPmKCVor8J5IEdnNdSQbpLgWKHDKmphIKL8-16nXkpB3NYu_kxj6InVdN1oKEMvDawQ4IX3s1XYmUOfsxW_rMM8GMA01HbzP9Ksi1kwc7OYwo1eqxS-pY-lpkW6-Qw6BR0oMA378AgBm6cnJ02elMQLI6lHYu0ZBRtcjNv8yKbOKiZSegE50Eezc7elBHkzjw0Xu7sRnHeISjCV96XizFXpzLEOzsFzcK4zA4h4KdJaKmREbxLFxT7mWkOtSyICdVDBTx7q2RxYnzHuGy8xrE6p6VbEYM78rYdt_o-msbsWWLE_qC8JMhWKo2xE4VWU-Git4E1QUSus_a0_WVSPFbFhLl2AhV4jL4N2IwQ2NNlLRwSgMNraj_71HXmrY=s787-no">
            <a:extLst>
              <a:ext uri="{FF2B5EF4-FFF2-40B4-BE49-F238E27FC236}">
                <a16:creationId xmlns:a16="http://schemas.microsoft.com/office/drawing/2014/main" id="{DA8D3A42-E98F-42D0-912D-208A43BD1B58}"/>
              </a:ext>
            </a:extLst>
          </p:cNvPr>
          <p:cNvPicPr>
            <a:picLocks noChangeAspect="1" noChangeArrowheads="1"/>
          </p:cNvPicPr>
          <p:nvPr userDrawn="1"/>
        </p:nvPicPr>
        <p:blipFill>
          <a:blip r:embed="rId2" cstate="print"/>
          <a:srcRect l="4787" t="7561" r="11351" b="8025"/>
          <a:stretch>
            <a:fillRect/>
          </a:stretch>
        </p:blipFill>
        <p:spPr bwMode="auto">
          <a:xfrm>
            <a:off x="11585542" y="-81791"/>
            <a:ext cx="606458" cy="610958"/>
          </a:xfrm>
          <a:prstGeom prst="rect">
            <a:avLst/>
          </a:prstGeom>
          <a:noFill/>
          <a:ln w="9525">
            <a:noFill/>
            <a:miter lim="800000"/>
            <a:headEnd/>
            <a:tailEnd/>
          </a:ln>
        </p:spPr>
      </p:pic>
    </p:spTree>
    <p:extLst>
      <p:ext uri="{BB962C8B-B14F-4D97-AF65-F5344CB8AC3E}">
        <p14:creationId xmlns:p14="http://schemas.microsoft.com/office/powerpoint/2010/main" val="42242786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2BOX">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8FD78115-CA8E-4AE8-9B92-50C13C4270A0}"/>
              </a:ext>
            </a:extLst>
          </p:cNvPr>
          <p:cNvSpPr>
            <a:spLocks noGrp="1"/>
          </p:cNvSpPr>
          <p:nvPr>
            <p:ph type="body" sz="quarter" idx="13"/>
          </p:nvPr>
        </p:nvSpPr>
        <p:spPr>
          <a:xfrm>
            <a:off x="932468" y="3036906"/>
            <a:ext cx="4195763" cy="3327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6">
            <a:extLst>
              <a:ext uri="{FF2B5EF4-FFF2-40B4-BE49-F238E27FC236}">
                <a16:creationId xmlns:a16="http://schemas.microsoft.com/office/drawing/2014/main" id="{CA01E5B6-E964-4EC5-AA20-D3221199D7C4}"/>
              </a:ext>
            </a:extLst>
          </p:cNvPr>
          <p:cNvSpPr>
            <a:spLocks noGrp="1"/>
          </p:cNvSpPr>
          <p:nvPr>
            <p:ph type="body" sz="quarter" idx="14"/>
          </p:nvPr>
        </p:nvSpPr>
        <p:spPr>
          <a:xfrm>
            <a:off x="7342277" y="3017315"/>
            <a:ext cx="4195763" cy="3327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Rectangle 8">
            <a:extLst>
              <a:ext uri="{FF2B5EF4-FFF2-40B4-BE49-F238E27FC236}">
                <a16:creationId xmlns:a16="http://schemas.microsoft.com/office/drawing/2014/main" id="{5A02DA79-616F-4FF5-8E27-194B30A57B08}"/>
              </a:ext>
            </a:extLst>
          </p:cNvPr>
          <p:cNvSpPr/>
          <p:nvPr userDrawn="1"/>
        </p:nvSpPr>
        <p:spPr>
          <a:xfrm>
            <a:off x="0" y="12700"/>
            <a:ext cx="12192000" cy="516467"/>
          </a:xfrm>
          <a:prstGeom prst="rect">
            <a:avLst/>
          </a:prstGeom>
          <a:solidFill>
            <a:srgbClr val="8A001A"/>
          </a:solidFill>
        </p:spPr>
        <p:style>
          <a:lnRef idx="2">
            <a:schemeClr val="accent1">
              <a:shade val="50000"/>
            </a:schemeClr>
          </a:lnRef>
          <a:fillRef idx="1">
            <a:schemeClr val="accent1"/>
          </a:fillRef>
          <a:effectRef idx="0">
            <a:schemeClr val="accent1"/>
          </a:effectRef>
          <a:fontRef idx="minor">
            <a:schemeClr val="lt1"/>
          </a:fontRef>
        </p:style>
        <p:txBody>
          <a:bodyPr numCol="2" rtlCol="0" anchor="ctr"/>
          <a:lstStyle/>
          <a:p>
            <a:pPr algn="ctr"/>
            <a:r>
              <a:rPr lang="en-US" dirty="0"/>
              <a:t>                                                                                                       RAWALPINDI MEDICAL UNIVERSITY</a:t>
            </a:r>
          </a:p>
        </p:txBody>
      </p:sp>
      <p:pic>
        <p:nvPicPr>
          <p:cNvPr id="10" name="Picture 2" descr="https://lh3.googleusercontent.com/2AGFDUBdvE03m-vmYY595zn1X-ZIEjdnkL5qog23V2OVDgW30mZmQUAlAG2Pf4QFVuhbl07-_SMIzZnQHuujJi-bCJKNVvcN9qyxRnPVU3Dt2F5B9r3jTV-fb4k0B3O1i0xZHLQseNxWUbWmsso0I9ZtjjFpFjeLhh9uhi0B3rrAA0dFy4MhpyMRqo8S-DSjNSY_nXkKhc_PWQcqHpysHxPBef9Z1hxpHeR7HRXYIWspPCb2AtMxgJ79dfWELgk_m-M9H4hZAm683J0t6hFZWTARYxq9mFz2j33RPmKCVor8J5IEdnNdSQbpLgWKHDKmphIKL8-16nXkpB3NYu_kxj6InVdN1oKEMvDawQ4IX3s1XYmUOfsxW_rMM8GMA01HbzP9Ksi1kwc7OYwo1eqxS-pY-lpkW6-Qw6BR0oMA378AgBm6cnJ02elMQLI6lHYu0ZBRtcjNv8yKbOKiZSegE50Eezc7elBHkzjw0Xu7sRnHeISjCV96XizFXpzLEOzsFzcK4zA4h4KdJaKmREbxLFxT7mWkOtSyICdVDBTx7q2RxYnzHuGy8xrE6p6VbEYM78rYdt_o-msbsWWLE_qC8JMhWKo2xE4VWU-Git4E1QUSus_a0_WVSPFbFhLl2AhV4jL4N2IwQ2NNlLRwSgMNraj_71HXmrY=s787-no">
            <a:extLst>
              <a:ext uri="{FF2B5EF4-FFF2-40B4-BE49-F238E27FC236}">
                <a16:creationId xmlns:a16="http://schemas.microsoft.com/office/drawing/2014/main" id="{FB7F10F3-E532-41E6-9A13-2D0E583A50F1}"/>
              </a:ext>
            </a:extLst>
          </p:cNvPr>
          <p:cNvPicPr>
            <a:picLocks noChangeAspect="1" noChangeArrowheads="1"/>
          </p:cNvPicPr>
          <p:nvPr userDrawn="1"/>
        </p:nvPicPr>
        <p:blipFill>
          <a:blip r:embed="rId2" cstate="print"/>
          <a:srcRect l="4787" t="7561" r="11351" b="8025"/>
          <a:stretch>
            <a:fillRect/>
          </a:stretch>
        </p:blipFill>
        <p:spPr bwMode="auto">
          <a:xfrm>
            <a:off x="11585542" y="-81791"/>
            <a:ext cx="606458" cy="610958"/>
          </a:xfrm>
          <a:prstGeom prst="rect">
            <a:avLst/>
          </a:prstGeom>
          <a:noFill/>
          <a:ln w="9525">
            <a:noFill/>
            <a:miter lim="800000"/>
            <a:headEnd/>
            <a:tailEnd/>
          </a:ln>
        </p:spPr>
      </p:pic>
      <p:sp>
        <p:nvSpPr>
          <p:cNvPr id="15" name="Slide Number Placeholder 14">
            <a:extLst>
              <a:ext uri="{FF2B5EF4-FFF2-40B4-BE49-F238E27FC236}">
                <a16:creationId xmlns:a16="http://schemas.microsoft.com/office/drawing/2014/main" id="{8F48D54F-DD62-5B07-13C7-1F8921B71180}"/>
              </a:ext>
            </a:extLst>
          </p:cNvPr>
          <p:cNvSpPr>
            <a:spLocks noGrp="1"/>
          </p:cNvSpPr>
          <p:nvPr>
            <p:ph type="sldNum" sz="quarter" idx="17"/>
          </p:nvPr>
        </p:nvSpPr>
        <p:spPr/>
        <p:txBody>
          <a:bodyPr/>
          <a:lstStyle/>
          <a:p>
            <a:fld id="{097A4D0D-00E0-4D1F-B56E-0E080D3AE5F2}" type="slidenum">
              <a:rPr lang="en-US" smtClean="0"/>
              <a:t>‹#›</a:t>
            </a:fld>
            <a:endParaRPr lang="en-US"/>
          </a:p>
        </p:txBody>
      </p:sp>
      <p:sp>
        <p:nvSpPr>
          <p:cNvPr id="16" name="Title 15">
            <a:extLst>
              <a:ext uri="{FF2B5EF4-FFF2-40B4-BE49-F238E27FC236}">
                <a16:creationId xmlns:a16="http://schemas.microsoft.com/office/drawing/2014/main" id="{CAE9C970-7B1C-D0DA-E037-F87C986F923C}"/>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9781883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3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1127C4-4CE7-4C3C-9552-B5AB4E92787F}"/>
              </a:ext>
            </a:extLst>
          </p:cNvPr>
          <p:cNvSpPr>
            <a:spLocks noGrp="1"/>
          </p:cNvSpPr>
          <p:nvPr>
            <p:ph type="title" hasCustomPrompt="1"/>
          </p:nvPr>
        </p:nvSpPr>
        <p:spPr>
          <a:xfrm>
            <a:off x="101600" y="3263309"/>
            <a:ext cx="3088640" cy="1268052"/>
          </a:xfrm>
          <a:solidFill>
            <a:srgbClr val="820000"/>
          </a:solidFill>
        </p:spPr>
        <p:txBody>
          <a:bodyPr/>
          <a:lstStyle>
            <a:lvl1pPr>
              <a:defRPr>
                <a:solidFill>
                  <a:schemeClr val="bg1"/>
                </a:solidFill>
              </a:defRPr>
            </a:lvl1pPr>
          </a:lstStyle>
          <a:p>
            <a:r>
              <a:rPr lang="en-US" dirty="0"/>
              <a:t>Breaking Bad News</a:t>
            </a:r>
          </a:p>
        </p:txBody>
      </p:sp>
      <p:sp>
        <p:nvSpPr>
          <p:cNvPr id="7" name="Rectangle 6">
            <a:extLst>
              <a:ext uri="{FF2B5EF4-FFF2-40B4-BE49-F238E27FC236}">
                <a16:creationId xmlns:a16="http://schemas.microsoft.com/office/drawing/2014/main" id="{D17BBB43-9E87-4868-9210-9594300B47C8}"/>
              </a:ext>
            </a:extLst>
          </p:cNvPr>
          <p:cNvSpPr/>
          <p:nvPr userDrawn="1"/>
        </p:nvSpPr>
        <p:spPr>
          <a:xfrm>
            <a:off x="0" y="12700"/>
            <a:ext cx="12192000" cy="516467"/>
          </a:xfrm>
          <a:prstGeom prst="rect">
            <a:avLst/>
          </a:prstGeom>
          <a:solidFill>
            <a:srgbClr val="8A001A"/>
          </a:solidFill>
        </p:spPr>
        <p:style>
          <a:lnRef idx="2">
            <a:schemeClr val="accent1">
              <a:shade val="50000"/>
            </a:schemeClr>
          </a:lnRef>
          <a:fillRef idx="1">
            <a:schemeClr val="accent1"/>
          </a:fillRef>
          <a:effectRef idx="0">
            <a:schemeClr val="accent1"/>
          </a:effectRef>
          <a:fontRef idx="minor">
            <a:schemeClr val="lt1"/>
          </a:fontRef>
        </p:style>
        <p:txBody>
          <a:bodyPr numCol="2" rtlCol="0" anchor="ctr"/>
          <a:lstStyle/>
          <a:p>
            <a:pPr algn="ctr"/>
            <a:r>
              <a:rPr lang="en-US" dirty="0"/>
              <a:t>                                                                                                       RAWALPINDI MEDICAL UNIVERSITY</a:t>
            </a:r>
          </a:p>
        </p:txBody>
      </p:sp>
      <p:pic>
        <p:nvPicPr>
          <p:cNvPr id="8" name="Picture 2" descr="https://lh3.googleusercontent.com/2AGFDUBdvE03m-vmYY595zn1X-ZIEjdnkL5qog23V2OVDgW30mZmQUAlAG2Pf4QFVuhbl07-_SMIzZnQHuujJi-bCJKNVvcN9qyxRnPVU3Dt2F5B9r3jTV-fb4k0B3O1i0xZHLQseNxWUbWmsso0I9ZtjjFpFjeLhh9uhi0B3rrAA0dFy4MhpyMRqo8S-DSjNSY_nXkKhc_PWQcqHpysHxPBef9Z1hxpHeR7HRXYIWspPCb2AtMxgJ79dfWELgk_m-M9H4hZAm683J0t6hFZWTARYxq9mFz2j33RPmKCVor8J5IEdnNdSQbpLgWKHDKmphIKL8-16nXkpB3NYu_kxj6InVdN1oKEMvDawQ4IX3s1XYmUOfsxW_rMM8GMA01HbzP9Ksi1kwc7OYwo1eqxS-pY-lpkW6-Qw6BR0oMA378AgBm6cnJ02elMQLI6lHYu0ZBRtcjNv8yKbOKiZSegE50Eezc7elBHkzjw0Xu7sRnHeISjCV96XizFXpzLEOzsFzcK4zA4h4KdJaKmREbxLFxT7mWkOtSyICdVDBTx7q2RxYnzHuGy8xrE6p6VbEYM78rYdt_o-msbsWWLE_qC8JMhWKo2xE4VWU-Git4E1QUSus_a0_WVSPFbFhLl2AhV4jL4N2IwQ2NNlLRwSgMNraj_71HXmrY=s787-no">
            <a:extLst>
              <a:ext uri="{FF2B5EF4-FFF2-40B4-BE49-F238E27FC236}">
                <a16:creationId xmlns:a16="http://schemas.microsoft.com/office/drawing/2014/main" id="{E899BC32-DE38-48DC-9643-C874B2F9E882}"/>
              </a:ext>
            </a:extLst>
          </p:cNvPr>
          <p:cNvPicPr>
            <a:picLocks noChangeAspect="1" noChangeArrowheads="1"/>
          </p:cNvPicPr>
          <p:nvPr userDrawn="1"/>
        </p:nvPicPr>
        <p:blipFill>
          <a:blip r:embed="rId2" cstate="print"/>
          <a:srcRect l="4787" t="7561" r="11351" b="8025"/>
          <a:stretch>
            <a:fillRect/>
          </a:stretch>
        </p:blipFill>
        <p:spPr bwMode="auto">
          <a:xfrm>
            <a:off x="11585542" y="-81791"/>
            <a:ext cx="606458" cy="610958"/>
          </a:xfrm>
          <a:prstGeom prst="rect">
            <a:avLst/>
          </a:prstGeom>
          <a:noFill/>
          <a:ln w="9525">
            <a:noFill/>
            <a:miter lim="800000"/>
            <a:headEnd/>
            <a:tailEnd/>
          </a:ln>
        </p:spPr>
      </p:pic>
      <p:graphicFrame>
        <p:nvGraphicFramePr>
          <p:cNvPr id="11" name="Table 10">
            <a:extLst>
              <a:ext uri="{FF2B5EF4-FFF2-40B4-BE49-F238E27FC236}">
                <a16:creationId xmlns:a16="http://schemas.microsoft.com/office/drawing/2014/main" id="{378AC1FA-1524-4E44-BCDD-0F7919244A83}"/>
              </a:ext>
            </a:extLst>
          </p:cNvPr>
          <p:cNvGraphicFramePr>
            <a:graphicFrameLocks noGrp="1"/>
          </p:cNvGraphicFramePr>
          <p:nvPr userDrawn="1">
            <p:extLst>
              <p:ext uri="{D42A27DB-BD31-4B8C-83A1-F6EECF244321}">
                <p14:modId xmlns:p14="http://schemas.microsoft.com/office/powerpoint/2010/main" val="586201719"/>
              </p:ext>
            </p:extLst>
          </p:nvPr>
        </p:nvGraphicFramePr>
        <p:xfrm>
          <a:off x="4246880" y="1937190"/>
          <a:ext cx="7843520" cy="4431541"/>
        </p:xfrm>
        <a:graphic>
          <a:graphicData uri="http://schemas.openxmlformats.org/drawingml/2006/table">
            <a:tbl>
              <a:tblPr firstRow="1" bandRow="1">
                <a:tableStyleId>{5C22544A-7EE6-4342-B048-85BDC9FD1C3A}</a:tableStyleId>
              </a:tblPr>
              <a:tblGrid>
                <a:gridCol w="7843520">
                  <a:extLst>
                    <a:ext uri="{9D8B030D-6E8A-4147-A177-3AD203B41FA5}">
                      <a16:colId xmlns:a16="http://schemas.microsoft.com/office/drawing/2014/main" val="1729892316"/>
                    </a:ext>
                  </a:extLst>
                </a:gridCol>
              </a:tblGrid>
              <a:tr h="374138">
                <a:tc>
                  <a:txBody>
                    <a:bodyPr/>
                    <a:lstStyle/>
                    <a:p>
                      <a:r>
                        <a:rPr lang="en-US" sz="2200" b="1" u="sng" dirty="0">
                          <a:solidFill>
                            <a:schemeClr val="tx1">
                              <a:lumMod val="95000"/>
                              <a:lumOff val="5000"/>
                            </a:schemeClr>
                          </a:solidFill>
                        </a:rPr>
                        <a:t>S  </a:t>
                      </a:r>
                      <a:r>
                        <a:rPr lang="en-US" sz="2200" b="1" u="none" dirty="0" err="1">
                          <a:solidFill>
                            <a:schemeClr val="tx1">
                              <a:lumMod val="95000"/>
                              <a:lumOff val="5000"/>
                            </a:schemeClr>
                          </a:solidFill>
                        </a:rPr>
                        <a:t>etting</a:t>
                      </a:r>
                      <a:r>
                        <a:rPr lang="en-US" sz="2200" b="1" u="none" dirty="0">
                          <a:solidFill>
                            <a:schemeClr val="tx1">
                              <a:lumMod val="95000"/>
                              <a:lumOff val="5000"/>
                            </a:schemeClr>
                          </a:solidFill>
                        </a:rPr>
                        <a:t> up &amp; starting. Mentally rehearse&amp; arrange for privacy.</a:t>
                      </a:r>
                    </a:p>
                  </a:txBody>
                  <a:tcPr>
                    <a:solidFill>
                      <a:schemeClr val="bg1">
                        <a:lumMod val="85000"/>
                      </a:schemeClr>
                    </a:solidFill>
                  </a:tcPr>
                </a:tc>
                <a:extLst>
                  <a:ext uri="{0D108BD9-81ED-4DB2-BD59-A6C34878D82A}">
                    <a16:rowId xmlns:a16="http://schemas.microsoft.com/office/drawing/2014/main" val="2486508359"/>
                  </a:ext>
                </a:extLst>
              </a:tr>
              <a:tr h="71774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b="1" u="sng" dirty="0">
                          <a:solidFill>
                            <a:schemeClr val="bg1"/>
                          </a:solidFill>
                        </a:rPr>
                        <a:t>P  </a:t>
                      </a:r>
                      <a:r>
                        <a:rPr lang="en-US" sz="2200" b="1" u="none" dirty="0" err="1">
                          <a:solidFill>
                            <a:schemeClr val="bg1"/>
                          </a:solidFill>
                        </a:rPr>
                        <a:t>erception</a:t>
                      </a:r>
                      <a:r>
                        <a:rPr lang="en-US" sz="2200" b="1" u="none" dirty="0">
                          <a:solidFill>
                            <a:schemeClr val="bg1"/>
                          </a:solidFill>
                        </a:rPr>
                        <a:t>. Elicit the patient’s perspective.</a:t>
                      </a:r>
                    </a:p>
                  </a:txBody>
                  <a:tcPr>
                    <a:solidFill>
                      <a:srgbClr val="820000"/>
                    </a:solidFill>
                  </a:tcPr>
                </a:tc>
                <a:extLst>
                  <a:ext uri="{0D108BD9-81ED-4DB2-BD59-A6C34878D82A}">
                    <a16:rowId xmlns:a16="http://schemas.microsoft.com/office/drawing/2014/main" val="382249619"/>
                  </a:ext>
                </a:extLst>
              </a:tr>
              <a:tr h="9224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b="1" u="sng" dirty="0">
                          <a:solidFill>
                            <a:schemeClr val="tx1">
                              <a:lumMod val="95000"/>
                              <a:lumOff val="5000"/>
                            </a:schemeClr>
                          </a:solidFill>
                        </a:rPr>
                        <a:t>I </a:t>
                      </a:r>
                      <a:r>
                        <a:rPr lang="en-US" sz="2200" b="1" u="none" dirty="0" err="1">
                          <a:solidFill>
                            <a:schemeClr val="tx1">
                              <a:lumMod val="95000"/>
                              <a:lumOff val="5000"/>
                            </a:schemeClr>
                          </a:solidFill>
                        </a:rPr>
                        <a:t>nvitation</a:t>
                      </a:r>
                      <a:r>
                        <a:rPr lang="en-US" sz="2200" b="1" u="none" dirty="0">
                          <a:solidFill>
                            <a:schemeClr val="tx1">
                              <a:lumMod val="95000"/>
                              <a:lumOff val="5000"/>
                            </a:schemeClr>
                          </a:solidFill>
                        </a:rPr>
                        <a:t> .Ask the patient what they would like to know.</a:t>
                      </a:r>
                    </a:p>
                    <a:p>
                      <a:endParaRPr lang="en-US" sz="2200" b="1" dirty="0"/>
                    </a:p>
                  </a:txBody>
                  <a:tcPr>
                    <a:solidFill>
                      <a:schemeClr val="bg1">
                        <a:lumMod val="75000"/>
                      </a:schemeClr>
                    </a:solidFill>
                  </a:tcPr>
                </a:tc>
                <a:extLst>
                  <a:ext uri="{0D108BD9-81ED-4DB2-BD59-A6C34878D82A}">
                    <a16:rowId xmlns:a16="http://schemas.microsoft.com/office/drawing/2014/main" val="158428747"/>
                  </a:ext>
                </a:extLst>
              </a:tr>
              <a:tr h="9224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b="1" u="sng" dirty="0">
                          <a:solidFill>
                            <a:schemeClr val="bg1"/>
                          </a:solidFill>
                        </a:rPr>
                        <a:t>K  </a:t>
                      </a:r>
                      <a:r>
                        <a:rPr lang="en-US" sz="2200" b="1" u="none" dirty="0" err="1">
                          <a:solidFill>
                            <a:schemeClr val="bg1"/>
                          </a:solidFill>
                        </a:rPr>
                        <a:t>nowledge.Provide</a:t>
                      </a:r>
                      <a:r>
                        <a:rPr lang="en-US" sz="2200" b="1" u="none" dirty="0">
                          <a:solidFill>
                            <a:schemeClr val="bg1"/>
                          </a:solidFill>
                        </a:rPr>
                        <a:t> information in small pieces .</a:t>
                      </a:r>
                    </a:p>
                    <a:p>
                      <a:endParaRPr lang="en-US" sz="2200" b="1" dirty="0"/>
                    </a:p>
                  </a:txBody>
                  <a:tcPr>
                    <a:solidFill>
                      <a:srgbClr val="820000"/>
                    </a:solidFill>
                  </a:tcPr>
                </a:tc>
                <a:extLst>
                  <a:ext uri="{0D108BD9-81ED-4DB2-BD59-A6C34878D82A}">
                    <a16:rowId xmlns:a16="http://schemas.microsoft.com/office/drawing/2014/main" val="2028233147"/>
                  </a:ext>
                </a:extLst>
              </a:tr>
              <a:tr h="9224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b="1" u="sng" dirty="0">
                          <a:solidFill>
                            <a:schemeClr val="tx1">
                              <a:lumMod val="95000"/>
                              <a:lumOff val="5000"/>
                            </a:schemeClr>
                          </a:solidFill>
                        </a:rPr>
                        <a:t>E </a:t>
                      </a:r>
                      <a:r>
                        <a:rPr lang="en-US" sz="2200" b="1" u="none" dirty="0">
                          <a:solidFill>
                            <a:schemeClr val="tx1">
                              <a:lumMod val="95000"/>
                              <a:lumOff val="5000"/>
                            </a:schemeClr>
                          </a:solidFill>
                        </a:rPr>
                        <a:t>motions. Recognize&amp; empathize with the patients emotions.</a:t>
                      </a:r>
                    </a:p>
                    <a:p>
                      <a:endParaRPr lang="en-US" sz="2200" b="1" dirty="0"/>
                    </a:p>
                  </a:txBody>
                  <a:tcPr>
                    <a:solidFill>
                      <a:schemeClr val="bg1">
                        <a:lumMod val="85000"/>
                      </a:schemeClr>
                    </a:solidFill>
                  </a:tcPr>
                </a:tc>
                <a:extLst>
                  <a:ext uri="{0D108BD9-81ED-4DB2-BD59-A6C34878D82A}">
                    <a16:rowId xmlns:a16="http://schemas.microsoft.com/office/drawing/2014/main" val="3307230464"/>
                  </a:ext>
                </a:extLst>
              </a:tr>
              <a:tr h="51974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b="1" u="sng" dirty="0">
                          <a:solidFill>
                            <a:schemeClr val="bg1"/>
                          </a:solidFill>
                        </a:rPr>
                        <a:t>S  </a:t>
                      </a:r>
                      <a:r>
                        <a:rPr lang="en-US" sz="2200" b="1" u="none" dirty="0" err="1">
                          <a:solidFill>
                            <a:schemeClr val="bg1"/>
                          </a:solidFill>
                        </a:rPr>
                        <a:t>trategey</a:t>
                      </a:r>
                      <a:r>
                        <a:rPr lang="en-US" sz="2200" b="1" u="none" dirty="0">
                          <a:solidFill>
                            <a:schemeClr val="bg1"/>
                          </a:solidFill>
                        </a:rPr>
                        <a:t> &amp; </a:t>
                      </a:r>
                      <a:r>
                        <a:rPr lang="en-US" sz="2200" b="1" u="none" dirty="0" err="1">
                          <a:solidFill>
                            <a:schemeClr val="bg1"/>
                          </a:solidFill>
                        </a:rPr>
                        <a:t>summary.set</a:t>
                      </a:r>
                      <a:r>
                        <a:rPr lang="en-US" sz="2200" b="1" u="none" dirty="0">
                          <a:solidFill>
                            <a:schemeClr val="bg1"/>
                          </a:solidFill>
                        </a:rPr>
                        <a:t> out a medical plan of action.</a:t>
                      </a:r>
                      <a:endParaRPr lang="en-US" sz="2200" b="1" dirty="0">
                        <a:solidFill>
                          <a:schemeClr val="bg1"/>
                        </a:solidFill>
                      </a:endParaRPr>
                    </a:p>
                  </a:txBody>
                  <a:tcPr>
                    <a:solidFill>
                      <a:srgbClr val="820000"/>
                    </a:solidFill>
                  </a:tcPr>
                </a:tc>
                <a:extLst>
                  <a:ext uri="{0D108BD9-81ED-4DB2-BD59-A6C34878D82A}">
                    <a16:rowId xmlns:a16="http://schemas.microsoft.com/office/drawing/2014/main" val="1760185860"/>
                  </a:ext>
                </a:extLst>
              </a:tr>
            </a:tbl>
          </a:graphicData>
        </a:graphic>
      </p:graphicFrame>
      <p:sp>
        <p:nvSpPr>
          <p:cNvPr id="14" name="Oval 13">
            <a:extLst>
              <a:ext uri="{FF2B5EF4-FFF2-40B4-BE49-F238E27FC236}">
                <a16:creationId xmlns:a16="http://schemas.microsoft.com/office/drawing/2014/main" id="{77102BD3-48B6-4DFC-AAC0-86AF161FAAC0}"/>
              </a:ext>
            </a:extLst>
          </p:cNvPr>
          <p:cNvSpPr/>
          <p:nvPr userDrawn="1"/>
        </p:nvSpPr>
        <p:spPr>
          <a:xfrm>
            <a:off x="101600" y="850070"/>
            <a:ext cx="3332480" cy="1087120"/>
          </a:xfrm>
          <a:prstGeom prst="ellipse">
            <a:avLst/>
          </a:prstGeom>
          <a:solidFill>
            <a:srgbClr val="82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Communication Skills/Professionalism</a:t>
            </a:r>
          </a:p>
        </p:txBody>
      </p:sp>
      <p:sp>
        <p:nvSpPr>
          <p:cNvPr id="15" name="Arrow: Right 14">
            <a:extLst>
              <a:ext uri="{FF2B5EF4-FFF2-40B4-BE49-F238E27FC236}">
                <a16:creationId xmlns:a16="http://schemas.microsoft.com/office/drawing/2014/main" id="{700EC7D2-34E4-4596-A80B-7D71174A9F7D}"/>
              </a:ext>
            </a:extLst>
          </p:cNvPr>
          <p:cNvSpPr/>
          <p:nvPr userDrawn="1"/>
        </p:nvSpPr>
        <p:spPr>
          <a:xfrm>
            <a:off x="3434080" y="3749040"/>
            <a:ext cx="711200" cy="325120"/>
          </a:xfrm>
          <a:prstGeom prst="rightArrow">
            <a:avLst/>
          </a:prstGeom>
          <a:solidFill>
            <a:srgbClr val="82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0862548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Custom Layou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CCF53DE-37E5-492E-B4C6-4D0C3906AB96}"/>
              </a:ext>
            </a:extLst>
          </p:cNvPr>
          <p:cNvSpPr/>
          <p:nvPr userDrawn="1"/>
        </p:nvSpPr>
        <p:spPr>
          <a:xfrm>
            <a:off x="2229644" y="3247616"/>
            <a:ext cx="8011636" cy="2167663"/>
          </a:xfrm>
          <a:prstGeom prst="rect">
            <a:avLst/>
          </a:prstGeom>
          <a:noFill/>
        </p:spPr>
        <p:txBody>
          <a:bodyPr wrap="square" lIns="91440" tIns="45720" rIns="91440" bIns="45720">
            <a:prstTxWarp prst="textArchUp">
              <a:avLst/>
            </a:prstTxWarp>
            <a:spAutoFit/>
          </a:bodyPr>
          <a:lstStyle/>
          <a:p>
            <a:pPr algn="ctr"/>
            <a:r>
              <a:rPr lang="en-US" sz="9000" b="1" cap="none" spc="0" dirty="0">
                <a:ln w="12700">
                  <a:solidFill>
                    <a:schemeClr val="accent1"/>
                  </a:solidFill>
                  <a:prstDash val="solid"/>
                </a:ln>
                <a:solidFill>
                  <a:schemeClr val="tx1"/>
                </a:solidFill>
                <a:effectLst>
                  <a:outerShdw dist="38100" dir="2640000" algn="bl" rotWithShape="0">
                    <a:schemeClr val="accent1"/>
                  </a:outerShdw>
                </a:effectLst>
              </a:rPr>
              <a:t>THANK YOU</a:t>
            </a:r>
          </a:p>
        </p:txBody>
      </p:sp>
    </p:spTree>
    <p:extLst>
      <p:ext uri="{BB962C8B-B14F-4D97-AF65-F5344CB8AC3E}">
        <p14:creationId xmlns:p14="http://schemas.microsoft.com/office/powerpoint/2010/main" val="831021923"/>
      </p:ext>
    </p:extLst>
  </p:cSld>
  <p:clrMapOvr>
    <a:overrideClrMapping bg1="dk1" tx1="lt1" bg2="dk2" tx2="lt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14" name="Slide Number Placeholder 13">
            <a:extLst>
              <a:ext uri="{FF2B5EF4-FFF2-40B4-BE49-F238E27FC236}">
                <a16:creationId xmlns:a16="http://schemas.microsoft.com/office/drawing/2014/main" id="{76BF2A0F-6B0B-3A67-A2F9-5DB72FF39891}"/>
              </a:ext>
            </a:extLst>
          </p:cNvPr>
          <p:cNvSpPr>
            <a:spLocks noGrp="1"/>
          </p:cNvSpPr>
          <p:nvPr>
            <p:ph type="sldNum" sz="quarter" idx="12"/>
          </p:nvPr>
        </p:nvSpPr>
        <p:spPr/>
        <p:txBody>
          <a:bodyPr/>
          <a:lstStyle/>
          <a:p>
            <a:fld id="{097A4D0D-00E0-4D1F-B56E-0E080D3AE5F2}" type="slidenum">
              <a:rPr lang="en-US" smtClean="0"/>
              <a:t>‹#›</a:t>
            </a:fld>
            <a:endParaRPr lang="en-US"/>
          </a:p>
        </p:txBody>
      </p:sp>
    </p:spTree>
    <p:extLst>
      <p:ext uri="{BB962C8B-B14F-4D97-AF65-F5344CB8AC3E}">
        <p14:creationId xmlns:p14="http://schemas.microsoft.com/office/powerpoint/2010/main" val="25836731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10913660" y="6311900"/>
            <a:ext cx="609600" cy="365125"/>
          </a:xfrm>
          <a:prstGeom prst="rect">
            <a:avLst/>
          </a:prstGeom>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68135521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E7A2DAF-00DD-D1B1-59B2-869E6B110E20}"/>
              </a:ext>
            </a:extLst>
          </p:cNvPr>
          <p:cNvSpPr>
            <a:spLocks noGrp="1"/>
          </p:cNvSpPr>
          <p:nvPr>
            <p:ph type="title"/>
          </p:nvPr>
        </p:nvSpPr>
        <p:spPr/>
        <p:txBody>
          <a:bodyPr/>
          <a:lstStyle/>
          <a:p>
            <a:r>
              <a:rPr lang="en-US"/>
              <a:t>Click to edit Master title style</a:t>
            </a:r>
          </a:p>
        </p:txBody>
      </p:sp>
      <p:sp>
        <p:nvSpPr>
          <p:cNvPr id="9" name="Slide Number Placeholder 8">
            <a:extLst>
              <a:ext uri="{FF2B5EF4-FFF2-40B4-BE49-F238E27FC236}">
                <a16:creationId xmlns:a16="http://schemas.microsoft.com/office/drawing/2014/main" id="{42DC988F-E7F2-A5AF-DD96-323250A440F1}"/>
              </a:ext>
            </a:extLst>
          </p:cNvPr>
          <p:cNvSpPr>
            <a:spLocks noGrp="1"/>
          </p:cNvSpPr>
          <p:nvPr>
            <p:ph type="sldNum" sz="quarter" idx="12"/>
          </p:nvPr>
        </p:nvSpPr>
        <p:spPr/>
        <p:txBody>
          <a:bodyPr/>
          <a:lstStyle/>
          <a:p>
            <a:fld id="{097A4D0D-00E0-4D1F-B56E-0E080D3AE5F2}" type="slidenum">
              <a:rPr lang="en-US" smtClean="0"/>
              <a:t>‹#›</a:t>
            </a:fld>
            <a:endParaRPr lang="en-US"/>
          </a:p>
        </p:txBody>
      </p:sp>
    </p:spTree>
    <p:extLst>
      <p:ext uri="{BB962C8B-B14F-4D97-AF65-F5344CB8AC3E}">
        <p14:creationId xmlns:p14="http://schemas.microsoft.com/office/powerpoint/2010/main" val="8299310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9B7AD9-3061-5DC8-20C2-225616F6D77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DF13ADC-8A52-4106-AE51-CD8314D3F73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Slide Number Placeholder 5">
            <a:extLst>
              <a:ext uri="{FF2B5EF4-FFF2-40B4-BE49-F238E27FC236}">
                <a16:creationId xmlns:a16="http://schemas.microsoft.com/office/drawing/2014/main" id="{AE4B65F7-599E-4AFD-AF6E-DE0A5ABA1793}"/>
              </a:ext>
            </a:extLst>
          </p:cNvPr>
          <p:cNvSpPr>
            <a:spLocks noGrp="1"/>
          </p:cNvSpPr>
          <p:nvPr>
            <p:ph type="sldNum" sz="quarter" idx="12"/>
          </p:nvPr>
        </p:nvSpPr>
        <p:spPr/>
        <p:txBody>
          <a:bodyPr/>
          <a:lstStyle/>
          <a:p>
            <a:fld id="{775E98CE-703A-443C-8E37-BF49B3D89621}" type="slidenum">
              <a:rPr lang="en-US" smtClean="0"/>
              <a:t>‹#›</a:t>
            </a:fld>
            <a:endParaRPr lang="en-US"/>
          </a:p>
        </p:txBody>
      </p:sp>
    </p:spTree>
    <p:extLst>
      <p:ext uri="{BB962C8B-B14F-4D97-AF65-F5344CB8AC3E}">
        <p14:creationId xmlns:p14="http://schemas.microsoft.com/office/powerpoint/2010/main" val="194555032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AB1E52-0A2C-0B48-188A-7348DCE2E2E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BA592F7-F903-35A7-03B8-C18A49F551C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25AEBCE3-2324-CB5F-7FF8-6C6F66B9C157}"/>
              </a:ext>
            </a:extLst>
          </p:cNvPr>
          <p:cNvSpPr>
            <a:spLocks noGrp="1"/>
          </p:cNvSpPr>
          <p:nvPr>
            <p:ph type="sldNum" sz="quarter" idx="12"/>
          </p:nvPr>
        </p:nvSpPr>
        <p:spPr/>
        <p:txBody>
          <a:bodyPr/>
          <a:lstStyle/>
          <a:p>
            <a:fld id="{775E98CE-703A-443C-8E37-BF49B3D89621}" type="slidenum">
              <a:rPr lang="en-US" smtClean="0"/>
              <a:t>‹#›</a:t>
            </a:fld>
            <a:endParaRPr lang="en-US"/>
          </a:p>
        </p:txBody>
      </p:sp>
    </p:spTree>
    <p:extLst>
      <p:ext uri="{BB962C8B-B14F-4D97-AF65-F5344CB8AC3E}">
        <p14:creationId xmlns:p14="http://schemas.microsoft.com/office/powerpoint/2010/main" val="4317095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2N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4C7A622-48B7-4CF9-AC8A-5D40A26B9462}"/>
              </a:ext>
            </a:extLst>
          </p:cNvPr>
          <p:cNvSpPr/>
          <p:nvPr userDrawn="1"/>
        </p:nvSpPr>
        <p:spPr>
          <a:xfrm>
            <a:off x="0" y="0"/>
            <a:ext cx="12192000" cy="516467"/>
          </a:xfrm>
          <a:prstGeom prst="rect">
            <a:avLst/>
          </a:prstGeom>
          <a:solidFill>
            <a:srgbClr val="8A001A"/>
          </a:solidFill>
        </p:spPr>
        <p:style>
          <a:lnRef idx="2">
            <a:schemeClr val="accent1">
              <a:shade val="50000"/>
            </a:schemeClr>
          </a:lnRef>
          <a:fillRef idx="1">
            <a:schemeClr val="accent1"/>
          </a:fillRef>
          <a:effectRef idx="0">
            <a:schemeClr val="accent1"/>
          </a:effectRef>
          <a:fontRef idx="minor">
            <a:schemeClr val="lt1"/>
          </a:fontRef>
        </p:style>
        <p:txBody>
          <a:bodyPr numCol="2" rtlCol="0" anchor="ctr"/>
          <a:lstStyle/>
          <a:p>
            <a:pPr algn="ctr"/>
            <a:r>
              <a:rPr lang="en-US" dirty="0"/>
              <a:t>                                                                                                       RAWALPINDI MEDICAL UNIVERSITY</a:t>
            </a:r>
          </a:p>
        </p:txBody>
      </p:sp>
      <p:pic>
        <p:nvPicPr>
          <p:cNvPr id="10" name="Picture 2" descr="https://lh3.googleusercontent.com/2AGFDUBdvE03m-vmYY595zn1X-ZIEjdnkL5qog23V2OVDgW30mZmQUAlAG2Pf4QFVuhbl07-_SMIzZnQHuujJi-bCJKNVvcN9qyxRnPVU3Dt2F5B9r3jTV-fb4k0B3O1i0xZHLQseNxWUbWmsso0I9ZtjjFpFjeLhh9uhi0B3rrAA0dFy4MhpyMRqo8S-DSjNSY_nXkKhc_PWQcqHpysHxPBef9Z1hxpHeR7HRXYIWspPCb2AtMxgJ79dfWELgk_m-M9H4hZAm683J0t6hFZWTARYxq9mFz2j33RPmKCVor8J5IEdnNdSQbpLgWKHDKmphIKL8-16nXkpB3NYu_kxj6InVdN1oKEMvDawQ4IX3s1XYmUOfsxW_rMM8GMA01HbzP9Ksi1kwc7OYwo1eqxS-pY-lpkW6-Qw6BR0oMA378AgBm6cnJ02elMQLI6lHYu0ZBRtcjNv8yKbOKiZSegE50Eezc7elBHkzjw0Xu7sRnHeISjCV96XizFXpzLEOzsFzcK4zA4h4KdJaKmREbxLFxT7mWkOtSyICdVDBTx7q2RxYnzHuGy8xrE6p6VbEYM78rYdt_o-msbsWWLE_qC8JMhWKo2xE4VWU-Git4E1QUSus_a0_WVSPFbFhLl2AhV4jL4N2IwQ2NNlLRwSgMNraj_71HXmrY=s787-no">
            <a:extLst>
              <a:ext uri="{FF2B5EF4-FFF2-40B4-BE49-F238E27FC236}">
                <a16:creationId xmlns:a16="http://schemas.microsoft.com/office/drawing/2014/main" id="{08FC10D8-14B7-4C82-B4B3-B687223E24A0}"/>
              </a:ext>
            </a:extLst>
          </p:cNvPr>
          <p:cNvPicPr>
            <a:picLocks noChangeAspect="1" noChangeArrowheads="1"/>
          </p:cNvPicPr>
          <p:nvPr userDrawn="1"/>
        </p:nvPicPr>
        <p:blipFill>
          <a:blip r:embed="rId2" cstate="print"/>
          <a:srcRect l="4787" t="7561" r="11351" b="8025"/>
          <a:stretch>
            <a:fillRect/>
          </a:stretch>
        </p:blipFill>
        <p:spPr bwMode="auto">
          <a:xfrm>
            <a:off x="11676815" y="0"/>
            <a:ext cx="515185" cy="516468"/>
          </a:xfrm>
          <a:prstGeom prst="rect">
            <a:avLst/>
          </a:prstGeom>
          <a:noFill/>
          <a:ln w="9525">
            <a:noFill/>
            <a:miter lim="800000"/>
            <a:headEnd/>
            <a:tailEnd/>
          </a:ln>
        </p:spPr>
      </p:pic>
      <p:sp>
        <p:nvSpPr>
          <p:cNvPr id="12" name="Rectangle 11">
            <a:extLst>
              <a:ext uri="{FF2B5EF4-FFF2-40B4-BE49-F238E27FC236}">
                <a16:creationId xmlns:a16="http://schemas.microsoft.com/office/drawing/2014/main" id="{C7C4D8D8-80A3-422C-B637-F53A0D84EECB}"/>
              </a:ext>
            </a:extLst>
          </p:cNvPr>
          <p:cNvSpPr/>
          <p:nvPr userDrawn="1"/>
        </p:nvSpPr>
        <p:spPr>
          <a:xfrm>
            <a:off x="28281" y="2930201"/>
            <a:ext cx="12192000" cy="3937226"/>
          </a:xfrm>
          <a:prstGeom prst="rect">
            <a:avLst/>
          </a:prstGeom>
          <a:solidFill>
            <a:srgbClr val="8A001A"/>
          </a:solidFill>
        </p:spPr>
        <p:style>
          <a:lnRef idx="2">
            <a:schemeClr val="accent1">
              <a:shade val="50000"/>
            </a:schemeClr>
          </a:lnRef>
          <a:fillRef idx="1">
            <a:schemeClr val="accent1"/>
          </a:fillRef>
          <a:effectRef idx="0">
            <a:schemeClr val="accent1"/>
          </a:effectRef>
          <a:fontRef idx="minor">
            <a:schemeClr val="lt1"/>
          </a:fontRef>
        </p:style>
        <p:txBody>
          <a:bodyPr numCol="3" rtlCol="0" anchor="ctr"/>
          <a:lstStyle/>
          <a:p>
            <a:pPr algn="ctr"/>
            <a:endParaRPr lang="en-US" altLang="en-US" b="1" dirty="0">
              <a:solidFill>
                <a:schemeClr val="bg1"/>
              </a:solidFill>
              <a:cs typeface="Times New Roman" pitchFamily="18" charset="0"/>
            </a:endParaRPr>
          </a:p>
          <a:p>
            <a:pPr algn="ctr"/>
            <a:endParaRPr lang="en-US" altLang="en-US" b="1" dirty="0">
              <a:solidFill>
                <a:schemeClr val="bg1"/>
              </a:solidFill>
              <a:cs typeface="Times New Roman" pitchFamily="18" charset="0"/>
            </a:endParaRPr>
          </a:p>
          <a:p>
            <a:pPr algn="ctr"/>
            <a:endParaRPr lang="en-US" altLang="en-US" b="1" dirty="0">
              <a:solidFill>
                <a:schemeClr val="bg1"/>
              </a:solidFill>
              <a:cs typeface="Times New Roman" pitchFamily="18" charset="0"/>
            </a:endParaRPr>
          </a:p>
          <a:p>
            <a:pPr algn="ctr"/>
            <a:endParaRPr lang="en-US" altLang="en-US" b="1" dirty="0">
              <a:solidFill>
                <a:schemeClr val="bg1"/>
              </a:solidFill>
              <a:cs typeface="Times New Roman" pitchFamily="18" charset="0"/>
            </a:endParaRPr>
          </a:p>
          <a:p>
            <a:pPr algn="ctr"/>
            <a:endParaRPr lang="en-US" b="1" dirty="0">
              <a:solidFill>
                <a:srgbClr val="C00000"/>
              </a:solidFill>
              <a:cs typeface="Times New Roman" pitchFamily="18" charset="0"/>
            </a:endParaRPr>
          </a:p>
          <a:p>
            <a:pPr algn="ctr"/>
            <a:endParaRPr lang="en-US" b="1" dirty="0">
              <a:solidFill>
                <a:srgbClr val="C00000"/>
              </a:solidFill>
              <a:cs typeface="Times New Roman" pitchFamily="18" charset="0"/>
            </a:endParaRPr>
          </a:p>
          <a:p>
            <a:pPr algn="ctr"/>
            <a:endParaRPr lang="en-US" b="1" dirty="0">
              <a:solidFill>
                <a:srgbClr val="C00000"/>
              </a:solidFill>
              <a:cs typeface="Times New Roman" pitchFamily="18" charset="0"/>
            </a:endParaRPr>
          </a:p>
          <a:p>
            <a:pPr algn="ctr"/>
            <a:endParaRPr lang="en-US" b="1" dirty="0">
              <a:solidFill>
                <a:srgbClr val="C00000"/>
              </a:solidFill>
              <a:cs typeface="Times New Roman" pitchFamily="18" charset="0"/>
            </a:endParaRPr>
          </a:p>
          <a:p>
            <a:pPr algn="ctr"/>
            <a:endParaRPr lang="en-US" b="1" dirty="0">
              <a:solidFill>
                <a:srgbClr val="C00000"/>
              </a:solidFill>
              <a:cs typeface="Times New Roman" pitchFamily="18" charset="0"/>
            </a:endParaRPr>
          </a:p>
          <a:p>
            <a:pPr algn="ctr"/>
            <a:endParaRPr lang="en-US" b="1" dirty="0">
              <a:solidFill>
                <a:srgbClr val="C00000"/>
              </a:solidFill>
              <a:cs typeface="Times New Roman" pitchFamily="18" charset="0"/>
            </a:endParaRPr>
          </a:p>
          <a:p>
            <a:pPr algn="ctr"/>
            <a:endParaRPr lang="en-US" b="1" dirty="0">
              <a:solidFill>
                <a:srgbClr val="C00000"/>
              </a:solidFill>
              <a:cs typeface="Times New Roman" pitchFamily="18" charset="0"/>
            </a:endParaRPr>
          </a:p>
          <a:p>
            <a:pPr algn="ctr"/>
            <a:endParaRPr lang="en-US" b="1" dirty="0">
              <a:solidFill>
                <a:srgbClr val="C00000"/>
              </a:solidFill>
              <a:cs typeface="Times New Roman" pitchFamily="18" charset="0"/>
            </a:endParaRPr>
          </a:p>
          <a:p>
            <a:pPr algn="ctr"/>
            <a:endParaRPr lang="en-US" b="1" dirty="0">
              <a:solidFill>
                <a:srgbClr val="C00000"/>
              </a:solidFill>
              <a:cs typeface="Times New Roman" pitchFamily="18" charset="0"/>
            </a:endParaRPr>
          </a:p>
          <a:p>
            <a:pPr algn="ctr"/>
            <a:endParaRPr lang="en-US" b="1" dirty="0">
              <a:solidFill>
                <a:srgbClr val="C00000"/>
              </a:solidFill>
              <a:cs typeface="Times New Roman" pitchFamily="18" charset="0"/>
            </a:endParaRPr>
          </a:p>
          <a:p>
            <a:pPr algn="ctr"/>
            <a:endParaRPr lang="en-US" b="1" dirty="0">
              <a:solidFill>
                <a:srgbClr val="C00000"/>
              </a:solidFill>
              <a:cs typeface="Times New Roman" pitchFamily="18" charset="0"/>
            </a:endParaRPr>
          </a:p>
          <a:p>
            <a:pPr algn="ctr"/>
            <a:endParaRPr lang="en-US" b="1" dirty="0">
              <a:solidFill>
                <a:srgbClr val="C00000"/>
              </a:solidFill>
              <a:cs typeface="Times New Roman" pitchFamily="18" charset="0"/>
            </a:endParaRPr>
          </a:p>
          <a:p>
            <a:pPr algn="ctr"/>
            <a:endParaRPr lang="en-US" b="1" dirty="0">
              <a:solidFill>
                <a:srgbClr val="C00000"/>
              </a:solidFill>
              <a:cs typeface="Times New Roman" pitchFamily="18" charset="0"/>
            </a:endParaRPr>
          </a:p>
          <a:p>
            <a:pPr algn="ctr"/>
            <a:endParaRPr lang="en-US" altLang="en-US" b="1" dirty="0">
              <a:solidFill>
                <a:srgbClr val="C00000"/>
              </a:solidFill>
              <a:cs typeface="Times New Roman" pitchFamily="18" charset="0"/>
            </a:endParaRPr>
          </a:p>
          <a:p>
            <a:pPr algn="ctr"/>
            <a:endParaRPr lang="en-US" altLang="en-US" sz="3200" b="1" dirty="0">
              <a:solidFill>
                <a:srgbClr val="C00000"/>
              </a:solidFill>
              <a:cs typeface="Times New Roman" pitchFamily="18" charset="0"/>
            </a:endParaRPr>
          </a:p>
          <a:p>
            <a:pPr algn="ctr"/>
            <a:endParaRPr lang="en-US" b="1" dirty="0">
              <a:solidFill>
                <a:srgbClr val="C00000"/>
              </a:solidFill>
              <a:cs typeface="Times New Roman" pitchFamily="18" charset="0"/>
            </a:endParaRPr>
          </a:p>
          <a:p>
            <a:pPr algn="ctr"/>
            <a:endParaRPr lang="en-US" b="1" dirty="0">
              <a:solidFill>
                <a:srgbClr val="C00000"/>
              </a:solidFill>
              <a:cs typeface="Times New Roman" pitchFamily="18" charset="0"/>
            </a:endParaRPr>
          </a:p>
          <a:p>
            <a:pPr algn="ctr"/>
            <a:endParaRPr lang="en-US" b="1" dirty="0">
              <a:solidFill>
                <a:srgbClr val="C00000"/>
              </a:solidFill>
              <a:cs typeface="Times New Roman" pitchFamily="18" charset="0"/>
            </a:endParaRPr>
          </a:p>
          <a:p>
            <a:pPr algn="ctr"/>
            <a:endParaRPr lang="en-US" b="1" dirty="0">
              <a:solidFill>
                <a:srgbClr val="C00000"/>
              </a:solidFill>
              <a:cs typeface="Times New Roman" pitchFamily="18" charset="0"/>
            </a:endParaRPr>
          </a:p>
          <a:p>
            <a:pPr algn="ctr"/>
            <a:endParaRPr lang="en-US" b="1" dirty="0">
              <a:solidFill>
                <a:srgbClr val="C00000"/>
              </a:solidFill>
              <a:cs typeface="Times New Roman" pitchFamily="18" charset="0"/>
            </a:endParaRPr>
          </a:p>
          <a:p>
            <a:pPr algn="ctr"/>
            <a:endParaRPr lang="en-US" b="1" dirty="0">
              <a:solidFill>
                <a:srgbClr val="C00000"/>
              </a:solidFill>
              <a:cs typeface="Times New Roman" pitchFamily="18" charset="0"/>
            </a:endParaRPr>
          </a:p>
          <a:p>
            <a:pPr algn="ctr"/>
            <a:endParaRPr lang="en-US" b="1" dirty="0">
              <a:solidFill>
                <a:srgbClr val="C00000"/>
              </a:solidFill>
              <a:cs typeface="Times New Roman" pitchFamily="18" charset="0"/>
            </a:endParaRPr>
          </a:p>
          <a:p>
            <a:pPr algn="ctr"/>
            <a:endParaRPr lang="en-US" b="1" dirty="0">
              <a:solidFill>
                <a:srgbClr val="C00000"/>
              </a:solidFill>
              <a:cs typeface="Times New Roman" pitchFamily="18" charset="0"/>
            </a:endParaRPr>
          </a:p>
          <a:p>
            <a:pPr algn="ctr"/>
            <a:endParaRPr lang="en-US" b="1" dirty="0">
              <a:solidFill>
                <a:srgbClr val="C00000"/>
              </a:solidFill>
              <a:cs typeface="Times New Roman" pitchFamily="18" charset="0"/>
            </a:endParaRPr>
          </a:p>
          <a:p>
            <a:pPr algn="ctr"/>
            <a:endParaRPr lang="en-US" b="1" dirty="0">
              <a:solidFill>
                <a:srgbClr val="C00000"/>
              </a:solidFill>
              <a:cs typeface="Times New Roman" pitchFamily="18" charset="0"/>
            </a:endParaRPr>
          </a:p>
          <a:p>
            <a:pPr algn="ctr"/>
            <a:endParaRPr lang="en-US" b="1" dirty="0">
              <a:solidFill>
                <a:srgbClr val="C00000"/>
              </a:solidFill>
              <a:cs typeface="Times New Roman" pitchFamily="18" charset="0"/>
            </a:endParaRPr>
          </a:p>
          <a:p>
            <a:pPr algn="ctr"/>
            <a:endParaRPr lang="en-US" b="1" dirty="0">
              <a:solidFill>
                <a:srgbClr val="C00000"/>
              </a:solidFill>
              <a:cs typeface="Times New Roman" pitchFamily="18" charset="0"/>
            </a:endParaRPr>
          </a:p>
          <a:p>
            <a:pPr algn="ctr"/>
            <a:endParaRPr lang="en-US" b="1" dirty="0">
              <a:solidFill>
                <a:srgbClr val="C00000"/>
              </a:solidFill>
              <a:cs typeface="Times New Roman" pitchFamily="18" charset="0"/>
            </a:endParaRPr>
          </a:p>
          <a:p>
            <a:pPr algn="ctr"/>
            <a:endParaRPr lang="en-US" b="1" dirty="0">
              <a:solidFill>
                <a:srgbClr val="C00000"/>
              </a:solidFill>
              <a:cs typeface="Times New Roman" pitchFamily="18" charset="0"/>
            </a:endParaRPr>
          </a:p>
          <a:p>
            <a:pPr algn="ctr"/>
            <a:endParaRPr lang="en-US" b="1" dirty="0">
              <a:solidFill>
                <a:srgbClr val="C00000"/>
              </a:solidFill>
              <a:cs typeface="Times New Roman" pitchFamily="18" charset="0"/>
            </a:endParaRPr>
          </a:p>
          <a:p>
            <a:pPr algn="ctr"/>
            <a:endParaRPr lang="en-US" b="1" dirty="0">
              <a:solidFill>
                <a:srgbClr val="C00000"/>
              </a:solidFill>
              <a:cs typeface="Times New Roman" pitchFamily="18" charset="0"/>
            </a:endParaRPr>
          </a:p>
          <a:p>
            <a:pPr algn="ctr"/>
            <a:endParaRPr lang="en-US" b="1" dirty="0">
              <a:solidFill>
                <a:srgbClr val="C00000"/>
              </a:solidFill>
              <a:cs typeface="Times New Roman" pitchFamily="18" charset="0"/>
            </a:endParaRPr>
          </a:p>
          <a:p>
            <a:pPr algn="ctr"/>
            <a:endParaRPr lang="en-US" sz="2800" b="1" dirty="0">
              <a:solidFill>
                <a:schemeClr val="bg1"/>
              </a:solidFill>
              <a:effectLst>
                <a:outerShdw blurRad="38100" dist="38100" dir="2700000" algn="tl">
                  <a:srgbClr val="000000">
                    <a:alpha val="43137"/>
                  </a:srgbClr>
                </a:outerShdw>
              </a:effectLst>
            </a:endParaRPr>
          </a:p>
          <a:p>
            <a:endParaRPr lang="en-US" dirty="0">
              <a:solidFill>
                <a:srgbClr val="C00000"/>
              </a:solidFill>
            </a:endParaRPr>
          </a:p>
          <a:p>
            <a:endParaRPr lang="en-US" b="1" dirty="0">
              <a:solidFill>
                <a:schemeClr val="bg1"/>
              </a:solidFill>
              <a:latin typeface="Times New Roman" panose="02020603050405020304" pitchFamily="18" charset="0"/>
              <a:ea typeface="Calibri" panose="020F0502020204030204" pitchFamily="34" charset="0"/>
            </a:endParaRPr>
          </a:p>
          <a:p>
            <a:pPr algn="ctr"/>
            <a:endParaRPr lang="en-US" dirty="0"/>
          </a:p>
        </p:txBody>
      </p:sp>
      <p:pic>
        <p:nvPicPr>
          <p:cNvPr id="13" name="Picture 2" descr="https://lh3.googleusercontent.com/2AGFDUBdvE03m-vmYY595zn1X-ZIEjdnkL5qog23V2OVDgW30mZmQUAlAG2Pf4QFVuhbl07-_SMIzZnQHuujJi-bCJKNVvcN9qyxRnPVU3Dt2F5B9r3jTV-fb4k0B3O1i0xZHLQseNxWUbWmsso0I9ZtjjFpFjeLhh9uhi0B3rrAA0dFy4MhpyMRqo8S-DSjNSY_nXkKhc_PWQcqHpysHxPBef9Z1hxpHeR7HRXYIWspPCb2AtMxgJ79dfWELgk_m-M9H4hZAm683J0t6hFZWTARYxq9mFz2j33RPmKCVor8J5IEdnNdSQbpLgWKHDKmphIKL8-16nXkpB3NYu_kxj6InVdN1oKEMvDawQ4IX3s1XYmUOfsxW_rMM8GMA01HbzP9Ksi1kwc7OYwo1eqxS-pY-lpkW6-Qw6BR0oMA378AgBm6cnJ02elMQLI6lHYu0ZBRtcjNv8yKbOKiZSegE50Eezc7elBHkzjw0Xu7sRnHeISjCV96XizFXpzLEOzsFzcK4zA4h4KdJaKmREbxLFxT7mWkOtSyICdVDBTx7q2RxYnzHuGy8xrE6p6VbEYM78rYdt_o-msbsWWLE_qC8JMhWKo2xE4VWU-Git4E1QUSus_a0_WVSPFbFhLl2AhV4jL4N2IwQ2NNlLRwSgMNraj_71HXmrY=s787-no">
            <a:extLst>
              <a:ext uri="{FF2B5EF4-FFF2-40B4-BE49-F238E27FC236}">
                <a16:creationId xmlns:a16="http://schemas.microsoft.com/office/drawing/2014/main" id="{05F87714-8F93-4EC9-8159-80F96CFF3150}"/>
              </a:ext>
            </a:extLst>
          </p:cNvPr>
          <p:cNvPicPr>
            <a:picLocks noChangeAspect="1" noChangeArrowheads="1"/>
          </p:cNvPicPr>
          <p:nvPr userDrawn="1"/>
        </p:nvPicPr>
        <p:blipFill>
          <a:blip r:embed="rId2" cstate="print"/>
          <a:srcRect l="4787" t="7561" r="11351" b="8025"/>
          <a:stretch>
            <a:fillRect/>
          </a:stretch>
        </p:blipFill>
        <p:spPr bwMode="auto">
          <a:xfrm>
            <a:off x="4854804" y="686787"/>
            <a:ext cx="2048465" cy="2063667"/>
          </a:xfrm>
          <a:prstGeom prst="rect">
            <a:avLst/>
          </a:prstGeom>
          <a:noFill/>
          <a:ln w="9525">
            <a:noFill/>
            <a:miter lim="800000"/>
            <a:headEnd/>
            <a:tailEnd/>
          </a:ln>
        </p:spPr>
      </p:pic>
      <p:sp>
        <p:nvSpPr>
          <p:cNvPr id="4" name="Text Placeholder 3">
            <a:extLst>
              <a:ext uri="{FF2B5EF4-FFF2-40B4-BE49-F238E27FC236}">
                <a16:creationId xmlns:a16="http://schemas.microsoft.com/office/drawing/2014/main" id="{D29526FB-10AB-4DD9-B00F-B2C90BCE972A}"/>
              </a:ext>
            </a:extLst>
          </p:cNvPr>
          <p:cNvSpPr>
            <a:spLocks noGrp="1"/>
          </p:cNvSpPr>
          <p:nvPr>
            <p:ph type="body" sz="quarter" idx="10" hasCustomPrompt="1"/>
          </p:nvPr>
        </p:nvSpPr>
        <p:spPr>
          <a:xfrm>
            <a:off x="715963" y="5467350"/>
            <a:ext cx="2678112" cy="904875"/>
          </a:xfrm>
        </p:spPr>
        <p:txBody>
          <a:bodyPr/>
          <a:lstStyle>
            <a:lvl1pPr>
              <a:defRPr/>
            </a:lvl1pPr>
            <a:lvl2pPr marL="457200" indent="0">
              <a:buNone/>
              <a:defRPr/>
            </a:lvl2pPr>
            <a:lvl3pPr marL="914400" indent="0">
              <a:buNone/>
              <a:defRPr/>
            </a:lvl3pPr>
            <a:lvl4pPr marL="1371600" indent="0">
              <a:buNone/>
              <a:defRPr/>
            </a:lvl4pPr>
            <a:lvl5pPr marL="1828800" indent="0">
              <a:buNone/>
              <a:defRPr/>
            </a:lvl5pPr>
          </a:lstStyle>
          <a:p>
            <a:pPr lvl="0"/>
            <a:r>
              <a:rPr lang="en-US" dirty="0" err="1"/>
              <a:t>ee</a:t>
            </a:r>
            <a:endParaRPr lang="en-US" dirty="0"/>
          </a:p>
        </p:txBody>
      </p:sp>
      <p:sp>
        <p:nvSpPr>
          <p:cNvPr id="6" name="Text Placeholder 5">
            <a:extLst>
              <a:ext uri="{FF2B5EF4-FFF2-40B4-BE49-F238E27FC236}">
                <a16:creationId xmlns:a16="http://schemas.microsoft.com/office/drawing/2014/main" id="{9984650C-D477-4B88-83B9-C9D62174ACEB}"/>
              </a:ext>
            </a:extLst>
          </p:cNvPr>
          <p:cNvSpPr>
            <a:spLocks noGrp="1"/>
          </p:cNvSpPr>
          <p:nvPr>
            <p:ph type="body" sz="quarter" idx="11"/>
          </p:nvPr>
        </p:nvSpPr>
        <p:spPr>
          <a:xfrm>
            <a:off x="8823325" y="5618163"/>
            <a:ext cx="2762250" cy="754062"/>
          </a:xfrm>
        </p:spPr>
        <p:txBody>
          <a:bodyPr/>
          <a:lstStyle>
            <a:lvl2pPr marL="457200" indent="0">
              <a:buNone/>
              <a:defRPr/>
            </a:lvl2pPr>
            <a:lvl3pPr marL="914400" indent="0">
              <a:buNone/>
              <a:defRPr/>
            </a:lvl3pPr>
            <a:lvl4pPr marL="1371600" indent="0">
              <a:buNone/>
              <a:defRPr/>
            </a:lvl4pPr>
            <a:lvl5pPr marL="1828800" indent="0">
              <a:buNone/>
              <a:defRPr/>
            </a:lvl5pPr>
          </a:lstStyle>
          <a:p>
            <a:pPr lvl="0"/>
            <a:r>
              <a:rPr lang="en-US"/>
              <a:t>Edit Master text styles</a:t>
            </a:r>
          </a:p>
        </p:txBody>
      </p:sp>
      <p:sp>
        <p:nvSpPr>
          <p:cNvPr id="8" name="Text Placeholder 7">
            <a:extLst>
              <a:ext uri="{FF2B5EF4-FFF2-40B4-BE49-F238E27FC236}">
                <a16:creationId xmlns:a16="http://schemas.microsoft.com/office/drawing/2014/main" id="{6E280A07-6A86-4F77-A98B-7AB6795088B8}"/>
              </a:ext>
            </a:extLst>
          </p:cNvPr>
          <p:cNvSpPr>
            <a:spLocks noGrp="1"/>
          </p:cNvSpPr>
          <p:nvPr>
            <p:ph type="body" sz="quarter" idx="12"/>
          </p:nvPr>
        </p:nvSpPr>
        <p:spPr>
          <a:xfrm>
            <a:off x="1131888" y="3195638"/>
            <a:ext cx="10264775" cy="19367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1586610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5F2C7F-BD43-CAE5-077D-6A0D8B22FFE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A456F01-4F89-2196-A15A-C33F87B4A4AB}"/>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6" name="Slide Number Placeholder 5">
            <a:extLst>
              <a:ext uri="{FF2B5EF4-FFF2-40B4-BE49-F238E27FC236}">
                <a16:creationId xmlns:a16="http://schemas.microsoft.com/office/drawing/2014/main" id="{C422297D-7272-7CA7-24B9-8BE5C86D58CD}"/>
              </a:ext>
            </a:extLst>
          </p:cNvPr>
          <p:cNvSpPr>
            <a:spLocks noGrp="1"/>
          </p:cNvSpPr>
          <p:nvPr>
            <p:ph type="sldNum" sz="quarter" idx="12"/>
          </p:nvPr>
        </p:nvSpPr>
        <p:spPr/>
        <p:txBody>
          <a:bodyPr/>
          <a:lstStyle/>
          <a:p>
            <a:fld id="{775E98CE-703A-443C-8E37-BF49B3D89621}" type="slidenum">
              <a:rPr lang="en-US" smtClean="0"/>
              <a:t>‹#›</a:t>
            </a:fld>
            <a:endParaRPr lang="en-US"/>
          </a:p>
        </p:txBody>
      </p:sp>
    </p:spTree>
    <p:extLst>
      <p:ext uri="{BB962C8B-B14F-4D97-AF65-F5344CB8AC3E}">
        <p14:creationId xmlns:p14="http://schemas.microsoft.com/office/powerpoint/2010/main" val="218897673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C1EFD4-26B8-B42D-E286-9C346BA48F2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23FAC56-4755-D8D2-4C4E-C7060E28E56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0EA7280-4794-6ADD-20F1-C6058E0E4C5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42F6423A-E63D-66F2-898D-429FBE36E822}"/>
              </a:ext>
            </a:extLst>
          </p:cNvPr>
          <p:cNvSpPr>
            <a:spLocks noGrp="1"/>
          </p:cNvSpPr>
          <p:nvPr>
            <p:ph type="sldNum" sz="quarter" idx="12"/>
          </p:nvPr>
        </p:nvSpPr>
        <p:spPr/>
        <p:txBody>
          <a:bodyPr/>
          <a:lstStyle/>
          <a:p>
            <a:fld id="{775E98CE-703A-443C-8E37-BF49B3D89621}" type="slidenum">
              <a:rPr lang="en-US" smtClean="0"/>
              <a:t>‹#›</a:t>
            </a:fld>
            <a:endParaRPr lang="en-US"/>
          </a:p>
        </p:txBody>
      </p:sp>
    </p:spTree>
    <p:extLst>
      <p:ext uri="{BB962C8B-B14F-4D97-AF65-F5344CB8AC3E}">
        <p14:creationId xmlns:p14="http://schemas.microsoft.com/office/powerpoint/2010/main" val="384054811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256FD2-1188-854A-B747-8B2BD3E44E5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1885FE5-7782-D8FE-9529-85D13224730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360AEF1-5D80-C01A-610E-1B05C5D3341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E49AFDB-8042-17C1-158B-9F20C88853B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651A6BC-5A20-3E7D-4E1E-41DA4292530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a:extLst>
              <a:ext uri="{FF2B5EF4-FFF2-40B4-BE49-F238E27FC236}">
                <a16:creationId xmlns:a16="http://schemas.microsoft.com/office/drawing/2014/main" id="{368BF9E2-90A6-567C-8210-640FF9AD74E7}"/>
              </a:ext>
            </a:extLst>
          </p:cNvPr>
          <p:cNvSpPr>
            <a:spLocks noGrp="1"/>
          </p:cNvSpPr>
          <p:nvPr>
            <p:ph type="sldNum" sz="quarter" idx="12"/>
          </p:nvPr>
        </p:nvSpPr>
        <p:spPr/>
        <p:txBody>
          <a:bodyPr/>
          <a:lstStyle/>
          <a:p>
            <a:fld id="{775E98CE-703A-443C-8E37-BF49B3D89621}" type="slidenum">
              <a:rPr lang="en-US" smtClean="0"/>
              <a:t>‹#›</a:t>
            </a:fld>
            <a:endParaRPr lang="en-US"/>
          </a:p>
        </p:txBody>
      </p:sp>
    </p:spTree>
    <p:extLst>
      <p:ext uri="{BB962C8B-B14F-4D97-AF65-F5344CB8AC3E}">
        <p14:creationId xmlns:p14="http://schemas.microsoft.com/office/powerpoint/2010/main" val="291853498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0F66C8-BE83-19B7-5C62-6763206A4DB6}"/>
              </a:ext>
            </a:extLst>
          </p:cNvPr>
          <p:cNvSpPr>
            <a:spLocks noGrp="1"/>
          </p:cNvSpPr>
          <p:nvPr>
            <p:ph type="title"/>
          </p:nvPr>
        </p:nvSpPr>
        <p:spPr/>
        <p:txBody>
          <a:bodyPr/>
          <a:lstStyle/>
          <a:p>
            <a:r>
              <a:rPr lang="en-US"/>
              <a:t>Click to edit Master title style</a:t>
            </a:r>
          </a:p>
        </p:txBody>
      </p:sp>
      <p:sp>
        <p:nvSpPr>
          <p:cNvPr id="5" name="Slide Number Placeholder 4">
            <a:extLst>
              <a:ext uri="{FF2B5EF4-FFF2-40B4-BE49-F238E27FC236}">
                <a16:creationId xmlns:a16="http://schemas.microsoft.com/office/drawing/2014/main" id="{39F61692-8DD5-F0C1-70FF-BBACF3A7D6F6}"/>
              </a:ext>
            </a:extLst>
          </p:cNvPr>
          <p:cNvSpPr>
            <a:spLocks noGrp="1"/>
          </p:cNvSpPr>
          <p:nvPr>
            <p:ph type="sldNum" sz="quarter" idx="12"/>
          </p:nvPr>
        </p:nvSpPr>
        <p:spPr/>
        <p:txBody>
          <a:bodyPr/>
          <a:lstStyle/>
          <a:p>
            <a:fld id="{775E98CE-703A-443C-8E37-BF49B3D89621}" type="slidenum">
              <a:rPr lang="en-US" smtClean="0"/>
              <a:t>‹#›</a:t>
            </a:fld>
            <a:endParaRPr lang="en-US"/>
          </a:p>
        </p:txBody>
      </p:sp>
    </p:spTree>
    <p:extLst>
      <p:ext uri="{BB962C8B-B14F-4D97-AF65-F5344CB8AC3E}">
        <p14:creationId xmlns:p14="http://schemas.microsoft.com/office/powerpoint/2010/main" val="68119909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D31A5B7-67E0-F538-81B4-44BF290AC1FC}"/>
              </a:ext>
            </a:extLst>
          </p:cNvPr>
          <p:cNvSpPr>
            <a:spLocks noGrp="1"/>
          </p:cNvSpPr>
          <p:nvPr>
            <p:ph type="sldNum" sz="quarter" idx="12"/>
          </p:nvPr>
        </p:nvSpPr>
        <p:spPr/>
        <p:txBody>
          <a:bodyPr/>
          <a:lstStyle/>
          <a:p>
            <a:fld id="{775E98CE-703A-443C-8E37-BF49B3D89621}" type="slidenum">
              <a:rPr lang="en-US" smtClean="0"/>
              <a:t>‹#›</a:t>
            </a:fld>
            <a:endParaRPr lang="en-US"/>
          </a:p>
        </p:txBody>
      </p:sp>
    </p:spTree>
    <p:extLst>
      <p:ext uri="{BB962C8B-B14F-4D97-AF65-F5344CB8AC3E}">
        <p14:creationId xmlns:p14="http://schemas.microsoft.com/office/powerpoint/2010/main" val="45137411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FB5BC0-E428-3838-8EE3-E68C9A2CF5B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543F6BD-A21A-F2A8-61E3-25FC96043D7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9245AF9-5642-2741-9D76-E7CA1B7815D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758C05F0-E766-D054-FA50-E2AD99BB24A3}"/>
              </a:ext>
            </a:extLst>
          </p:cNvPr>
          <p:cNvSpPr>
            <a:spLocks noGrp="1"/>
          </p:cNvSpPr>
          <p:nvPr>
            <p:ph type="sldNum" sz="quarter" idx="12"/>
          </p:nvPr>
        </p:nvSpPr>
        <p:spPr/>
        <p:txBody>
          <a:bodyPr/>
          <a:lstStyle/>
          <a:p>
            <a:fld id="{775E98CE-703A-443C-8E37-BF49B3D89621}" type="slidenum">
              <a:rPr lang="en-US" smtClean="0"/>
              <a:t>‹#›</a:t>
            </a:fld>
            <a:endParaRPr lang="en-US"/>
          </a:p>
        </p:txBody>
      </p:sp>
    </p:spTree>
    <p:extLst>
      <p:ext uri="{BB962C8B-B14F-4D97-AF65-F5344CB8AC3E}">
        <p14:creationId xmlns:p14="http://schemas.microsoft.com/office/powerpoint/2010/main" val="418932680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98200F-39CF-7419-711E-E186258BB07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082C2E9-B179-8BCB-00D1-1D12BCDF34F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494B942-7ECC-AE18-6A17-84187C33629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C03BE2C0-B66B-2933-EFB6-5049DAC2A81A}"/>
              </a:ext>
            </a:extLst>
          </p:cNvPr>
          <p:cNvSpPr>
            <a:spLocks noGrp="1"/>
          </p:cNvSpPr>
          <p:nvPr>
            <p:ph type="sldNum" sz="quarter" idx="12"/>
          </p:nvPr>
        </p:nvSpPr>
        <p:spPr/>
        <p:txBody>
          <a:bodyPr/>
          <a:lstStyle/>
          <a:p>
            <a:fld id="{775E98CE-703A-443C-8E37-BF49B3D89621}" type="slidenum">
              <a:rPr lang="en-US" smtClean="0"/>
              <a:t>‹#›</a:t>
            </a:fld>
            <a:endParaRPr lang="en-US"/>
          </a:p>
        </p:txBody>
      </p:sp>
    </p:spTree>
    <p:extLst>
      <p:ext uri="{BB962C8B-B14F-4D97-AF65-F5344CB8AC3E}">
        <p14:creationId xmlns:p14="http://schemas.microsoft.com/office/powerpoint/2010/main" val="101787478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44D104-5924-5E17-B507-4EA5F2E4399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274AA1E-CEE9-B5EE-C0A1-8266FFCD9CF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C003DE7F-0267-BDB7-2445-DDFBE395ACA4}"/>
              </a:ext>
            </a:extLst>
          </p:cNvPr>
          <p:cNvSpPr>
            <a:spLocks noGrp="1"/>
          </p:cNvSpPr>
          <p:nvPr>
            <p:ph type="sldNum" sz="quarter" idx="12"/>
          </p:nvPr>
        </p:nvSpPr>
        <p:spPr/>
        <p:txBody>
          <a:bodyPr/>
          <a:lstStyle/>
          <a:p>
            <a:fld id="{775E98CE-703A-443C-8E37-BF49B3D89621}" type="slidenum">
              <a:rPr lang="en-US" smtClean="0"/>
              <a:t>‹#›</a:t>
            </a:fld>
            <a:endParaRPr lang="en-US"/>
          </a:p>
        </p:txBody>
      </p:sp>
    </p:spTree>
    <p:extLst>
      <p:ext uri="{BB962C8B-B14F-4D97-AF65-F5344CB8AC3E}">
        <p14:creationId xmlns:p14="http://schemas.microsoft.com/office/powerpoint/2010/main" val="166630688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AF08137-7523-C763-AEA5-3C2933A2B6F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6C9DF11-6E43-1847-6820-089C3BCD2DE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AE9ECC29-B1B2-2F1D-FD02-2FA84F7E4639}"/>
              </a:ext>
            </a:extLst>
          </p:cNvPr>
          <p:cNvSpPr>
            <a:spLocks noGrp="1"/>
          </p:cNvSpPr>
          <p:nvPr>
            <p:ph type="sldNum" sz="quarter" idx="12"/>
          </p:nvPr>
        </p:nvSpPr>
        <p:spPr/>
        <p:txBody>
          <a:bodyPr/>
          <a:lstStyle/>
          <a:p>
            <a:fld id="{775E98CE-703A-443C-8E37-BF49B3D89621}" type="slidenum">
              <a:rPr lang="en-US" smtClean="0"/>
              <a:t>‹#›</a:t>
            </a:fld>
            <a:endParaRPr lang="en-US"/>
          </a:p>
        </p:txBody>
      </p:sp>
    </p:spTree>
    <p:extLst>
      <p:ext uri="{BB962C8B-B14F-4D97-AF65-F5344CB8AC3E}">
        <p14:creationId xmlns:p14="http://schemas.microsoft.com/office/powerpoint/2010/main" val="12425990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3R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E38520A-07C7-4220-A7F9-CCA0DAF0CE11}"/>
              </a:ext>
            </a:extLst>
          </p:cNvPr>
          <p:cNvSpPr/>
          <p:nvPr userDrawn="1"/>
        </p:nvSpPr>
        <p:spPr>
          <a:xfrm>
            <a:off x="0" y="0"/>
            <a:ext cx="12192000" cy="516467"/>
          </a:xfrm>
          <a:prstGeom prst="rect">
            <a:avLst/>
          </a:prstGeom>
          <a:solidFill>
            <a:srgbClr val="8A001A"/>
          </a:solidFill>
        </p:spPr>
        <p:style>
          <a:lnRef idx="2">
            <a:schemeClr val="accent1">
              <a:shade val="50000"/>
            </a:schemeClr>
          </a:lnRef>
          <a:fillRef idx="1">
            <a:schemeClr val="accent1"/>
          </a:fillRef>
          <a:effectRef idx="0">
            <a:schemeClr val="accent1"/>
          </a:effectRef>
          <a:fontRef idx="minor">
            <a:schemeClr val="lt1"/>
          </a:fontRef>
        </p:style>
        <p:txBody>
          <a:bodyPr numCol="2" rtlCol="0" anchor="ctr"/>
          <a:lstStyle/>
          <a:p>
            <a:pPr algn="ctr"/>
            <a:r>
              <a:rPr lang="en-US" dirty="0"/>
              <a:t>                                                                                                       RAWALPINDI MEDICAL UNIVERSITY</a:t>
            </a:r>
          </a:p>
        </p:txBody>
      </p:sp>
      <p:pic>
        <p:nvPicPr>
          <p:cNvPr id="6" name="Picture 2" descr="https://lh3.googleusercontent.com/2AGFDUBdvE03m-vmYY595zn1X-ZIEjdnkL5qog23V2OVDgW30mZmQUAlAG2Pf4QFVuhbl07-_SMIzZnQHuujJi-bCJKNVvcN9qyxRnPVU3Dt2F5B9r3jTV-fb4k0B3O1i0xZHLQseNxWUbWmsso0I9ZtjjFpFjeLhh9uhi0B3rrAA0dFy4MhpyMRqo8S-DSjNSY_nXkKhc_PWQcqHpysHxPBef9Z1hxpHeR7HRXYIWspPCb2AtMxgJ79dfWELgk_m-M9H4hZAm683J0t6hFZWTARYxq9mFz2j33RPmKCVor8J5IEdnNdSQbpLgWKHDKmphIKL8-16nXkpB3NYu_kxj6InVdN1oKEMvDawQ4IX3s1XYmUOfsxW_rMM8GMA01HbzP9Ksi1kwc7OYwo1eqxS-pY-lpkW6-Qw6BR0oMA378AgBm6cnJ02elMQLI6lHYu0ZBRtcjNv8yKbOKiZSegE50Eezc7elBHkzjw0Xu7sRnHeISjCV96XizFXpzLEOzsFzcK4zA4h4KdJaKmREbxLFxT7mWkOtSyICdVDBTx7q2RxYnzHuGy8xrE6p6VbEYM78rYdt_o-msbsWWLE_qC8JMhWKo2xE4VWU-Git4E1QUSus_a0_WVSPFbFhLl2AhV4jL4N2IwQ2NNlLRwSgMNraj_71HXmrY=s787-no">
            <a:extLst>
              <a:ext uri="{FF2B5EF4-FFF2-40B4-BE49-F238E27FC236}">
                <a16:creationId xmlns:a16="http://schemas.microsoft.com/office/drawing/2014/main" id="{B5223A23-99EE-44F4-8821-F06D88A3C7D7}"/>
              </a:ext>
            </a:extLst>
          </p:cNvPr>
          <p:cNvPicPr>
            <a:picLocks noChangeAspect="1" noChangeArrowheads="1"/>
          </p:cNvPicPr>
          <p:nvPr userDrawn="1"/>
        </p:nvPicPr>
        <p:blipFill>
          <a:blip r:embed="rId2" cstate="print"/>
          <a:srcRect l="4787" t="7561" r="11351" b="8025"/>
          <a:stretch>
            <a:fillRect/>
          </a:stretch>
        </p:blipFill>
        <p:spPr bwMode="auto">
          <a:xfrm>
            <a:off x="11316087" y="0"/>
            <a:ext cx="875913" cy="882413"/>
          </a:xfrm>
          <a:prstGeom prst="rect">
            <a:avLst/>
          </a:prstGeom>
          <a:noFill/>
          <a:ln w="9525">
            <a:noFill/>
            <a:miter lim="800000"/>
            <a:headEnd/>
            <a:tailEnd/>
          </a:ln>
        </p:spPr>
      </p:pic>
      <p:graphicFrame>
        <p:nvGraphicFramePr>
          <p:cNvPr id="7" name="Content Placeholder 3">
            <a:extLst>
              <a:ext uri="{FF2B5EF4-FFF2-40B4-BE49-F238E27FC236}">
                <a16:creationId xmlns:a16="http://schemas.microsoft.com/office/drawing/2014/main" id="{33333C36-F66A-4028-98CB-17CB9493CA16}"/>
              </a:ext>
            </a:extLst>
          </p:cNvPr>
          <p:cNvGraphicFramePr>
            <a:graphicFrameLocks/>
          </p:cNvGraphicFramePr>
          <p:nvPr userDrawn="1">
            <p:extLst>
              <p:ext uri="{D42A27DB-BD31-4B8C-83A1-F6EECF244321}">
                <p14:modId xmlns:p14="http://schemas.microsoft.com/office/powerpoint/2010/main" val="2343018051"/>
              </p:ext>
            </p:extLst>
          </p:nvPr>
        </p:nvGraphicFramePr>
        <p:xfrm>
          <a:off x="838200" y="2607733"/>
          <a:ext cx="3987800" cy="356923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Title 1">
            <a:extLst>
              <a:ext uri="{FF2B5EF4-FFF2-40B4-BE49-F238E27FC236}">
                <a16:creationId xmlns:a16="http://schemas.microsoft.com/office/drawing/2014/main" id="{6316CC3A-BD5C-46F8-A55E-39C1DAF04D06}"/>
              </a:ext>
            </a:extLst>
          </p:cNvPr>
          <p:cNvSpPr>
            <a:spLocks noGrp="1"/>
          </p:cNvSpPr>
          <p:nvPr>
            <p:ph type="title"/>
          </p:nvPr>
        </p:nvSpPr>
        <p:spPr>
          <a:xfrm>
            <a:off x="800487" y="681037"/>
            <a:ext cx="10515600" cy="1325563"/>
          </a:xfrm>
        </p:spPr>
        <p:txBody>
          <a:bodyPr/>
          <a:lstStyle/>
          <a:p>
            <a:r>
              <a:rPr lang="en-US" altLang="en-US" b="1">
                <a:solidFill>
                  <a:srgbClr val="C00000"/>
                </a:solidFill>
                <a:effectLst>
                  <a:outerShdw blurRad="38100" dist="38100" dir="2700000" algn="tl">
                    <a:srgbClr val="C0C0C0"/>
                  </a:outerShdw>
                </a:effectLst>
                <a:cs typeface="Times New Roman" panose="02020603050405020304" pitchFamily="18" charset="0"/>
              </a:rPr>
              <a:t>Click to edit Master title style</a:t>
            </a:r>
            <a:endParaRPr lang="en-US" b="1" dirty="0">
              <a:solidFill>
                <a:srgbClr val="C00000"/>
              </a:solidFill>
            </a:endParaRPr>
          </a:p>
        </p:txBody>
      </p:sp>
      <p:sp>
        <p:nvSpPr>
          <p:cNvPr id="9" name="Rectangle 8">
            <a:extLst>
              <a:ext uri="{FF2B5EF4-FFF2-40B4-BE49-F238E27FC236}">
                <a16:creationId xmlns:a16="http://schemas.microsoft.com/office/drawing/2014/main" id="{A972C718-4094-470C-9F4D-F79F53EC09BB}"/>
              </a:ext>
            </a:extLst>
          </p:cNvPr>
          <p:cNvSpPr/>
          <p:nvPr userDrawn="1"/>
        </p:nvSpPr>
        <p:spPr>
          <a:xfrm>
            <a:off x="6816453" y="2395019"/>
            <a:ext cx="4783666" cy="3539430"/>
          </a:xfrm>
          <a:prstGeom prst="rect">
            <a:avLst/>
          </a:prstGeom>
        </p:spPr>
        <p:txBody>
          <a:bodyPr wrap="square">
            <a:spAutoFit/>
          </a:bodyPr>
          <a:lstStyle/>
          <a:p>
            <a:pPr marL="457200" indent="-457200">
              <a:buFont typeface="Arial" panose="020B0604020202020204" pitchFamily="34" charset="0"/>
              <a:buChar char="•"/>
            </a:pPr>
            <a:r>
              <a:rPr lang="en-US" altLang="en-US" sz="2800" b="1" dirty="0"/>
              <a:t>To impart evidence-based research-oriented medical education</a:t>
            </a:r>
          </a:p>
          <a:p>
            <a:pPr marL="457200" indent="-457200">
              <a:buFont typeface="Arial" panose="020B0604020202020204" pitchFamily="34" charset="0"/>
              <a:buChar char="•"/>
            </a:pPr>
            <a:r>
              <a:rPr lang="en-US" altLang="en-US" sz="2800" b="1" dirty="0"/>
              <a:t>To provide the best possible patient care</a:t>
            </a:r>
          </a:p>
          <a:p>
            <a:pPr marL="457200" indent="-457200">
              <a:buFont typeface="Arial" panose="020B0604020202020204" pitchFamily="34" charset="0"/>
              <a:buChar char="•"/>
            </a:pPr>
            <a:r>
              <a:rPr lang="en-US" altLang="en-US" sz="2800" b="1" dirty="0"/>
              <a:t>To inculcate the values of mutual respect and ethical practice of medicine</a:t>
            </a:r>
          </a:p>
        </p:txBody>
      </p:sp>
    </p:spTree>
    <p:extLst>
      <p:ext uri="{BB962C8B-B14F-4D97-AF65-F5344CB8AC3E}">
        <p14:creationId xmlns:p14="http://schemas.microsoft.com/office/powerpoint/2010/main" val="13393677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4TH">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8E76F4DD-C463-4965-ACE4-FB94E7CE29FB}"/>
              </a:ext>
            </a:extLst>
          </p:cNvPr>
          <p:cNvSpPr txBox="1">
            <a:spLocks/>
          </p:cNvSpPr>
          <p:nvPr userDrawn="1"/>
        </p:nvSpPr>
        <p:spPr>
          <a:xfrm>
            <a:off x="643555" y="318067"/>
            <a:ext cx="10210799" cy="1455315"/>
          </a:xfrm>
          <a:prstGeom prst="rect">
            <a:avLst/>
          </a:prstGeom>
          <a:solidFill>
            <a:srgbClr val="A50021">
              <a:alpha val="98039"/>
            </a:srgbClr>
          </a:solidFill>
        </p:spPr>
        <p:txBody>
          <a:bodyPr vert="horz" lIns="91440" tIns="45720" rIns="91440" bIns="45720" rtlCol="0" anchor="ctr">
            <a:normAutofit fontScale="8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400" b="1" dirty="0">
                <a:solidFill>
                  <a:schemeClr val="bg1"/>
                </a:solidFill>
              </a:rPr>
              <a:t>Learning Objectives</a:t>
            </a:r>
            <a:br>
              <a:rPr lang="en-US" sz="5400" b="1" dirty="0">
                <a:solidFill>
                  <a:schemeClr val="bg1"/>
                </a:solidFill>
              </a:rPr>
            </a:br>
            <a:r>
              <a:rPr lang="en-US" b="1" dirty="0">
                <a:solidFill>
                  <a:schemeClr val="bg1"/>
                </a:solidFill>
              </a:rPr>
              <a:t>At the end of the session, a student will be able to</a:t>
            </a:r>
          </a:p>
        </p:txBody>
      </p:sp>
      <p:sp>
        <p:nvSpPr>
          <p:cNvPr id="8" name="Text Placeholder 7">
            <a:extLst>
              <a:ext uri="{FF2B5EF4-FFF2-40B4-BE49-F238E27FC236}">
                <a16:creationId xmlns:a16="http://schemas.microsoft.com/office/drawing/2014/main" id="{D6089DC5-A8BF-4B6D-BA4C-34D215E7B86E}"/>
              </a:ext>
            </a:extLst>
          </p:cNvPr>
          <p:cNvSpPr>
            <a:spLocks noGrp="1"/>
          </p:cNvSpPr>
          <p:nvPr>
            <p:ph type="body" sz="quarter" idx="13"/>
          </p:nvPr>
        </p:nvSpPr>
        <p:spPr>
          <a:xfrm>
            <a:off x="1093788" y="2319338"/>
            <a:ext cx="9888537" cy="354488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9" name="Picture 2" descr="https://lh3.googleusercontent.com/2AGFDUBdvE03m-vmYY595zn1X-ZIEjdnkL5qog23V2OVDgW30mZmQUAlAG2Pf4QFVuhbl07-_SMIzZnQHuujJi-bCJKNVvcN9qyxRnPVU3Dt2F5B9r3jTV-fb4k0B3O1i0xZHLQseNxWUbWmsso0I9ZtjjFpFjeLhh9uhi0B3rrAA0dFy4MhpyMRqo8S-DSjNSY_nXkKhc_PWQcqHpysHxPBef9Z1hxpHeR7HRXYIWspPCb2AtMxgJ79dfWELgk_m-M9H4hZAm683J0t6hFZWTARYxq9mFz2j33RPmKCVor8J5IEdnNdSQbpLgWKHDKmphIKL8-16nXkpB3NYu_kxj6InVdN1oKEMvDawQ4IX3s1XYmUOfsxW_rMM8GMA01HbzP9Ksi1kwc7OYwo1eqxS-pY-lpkW6-Qw6BR0oMA378AgBm6cnJ02elMQLI6lHYu0ZBRtcjNv8yKbOKiZSegE50Eezc7elBHkzjw0Xu7sRnHeISjCV96XizFXpzLEOzsFzcK4zA4h4KdJaKmREbxLFxT7mWkOtSyICdVDBTx7q2RxYnzHuGy8xrE6p6VbEYM78rYdt_o-msbsWWLE_qC8JMhWKo2xE4VWU-Git4E1QUSus_a0_WVSPFbFhLl2AhV4jL4N2IwQ2NNlLRwSgMNraj_71HXmrY=s787-no">
            <a:extLst>
              <a:ext uri="{FF2B5EF4-FFF2-40B4-BE49-F238E27FC236}">
                <a16:creationId xmlns:a16="http://schemas.microsoft.com/office/drawing/2014/main" id="{27D405C1-C2CD-438E-A31D-2103E7BCF098}"/>
              </a:ext>
            </a:extLst>
          </p:cNvPr>
          <p:cNvPicPr>
            <a:picLocks noChangeAspect="1" noChangeArrowheads="1"/>
          </p:cNvPicPr>
          <p:nvPr userDrawn="1"/>
        </p:nvPicPr>
        <p:blipFill>
          <a:blip r:embed="rId2" cstate="print"/>
          <a:srcRect l="4787" t="7561" r="11351" b="8025"/>
          <a:stretch>
            <a:fillRect/>
          </a:stretch>
        </p:blipFill>
        <p:spPr bwMode="auto">
          <a:xfrm>
            <a:off x="10921911" y="318067"/>
            <a:ext cx="1253067" cy="1262366"/>
          </a:xfrm>
          <a:prstGeom prst="rect">
            <a:avLst/>
          </a:prstGeom>
          <a:noFill/>
          <a:ln w="9525">
            <a:noFill/>
            <a:miter lim="800000"/>
            <a:headEnd/>
            <a:tailEnd/>
          </a:ln>
        </p:spPr>
      </p:pic>
    </p:spTree>
    <p:extLst>
      <p:ext uri="{BB962C8B-B14F-4D97-AF65-F5344CB8AC3E}">
        <p14:creationId xmlns:p14="http://schemas.microsoft.com/office/powerpoint/2010/main" val="4824839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5TH">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5FD73D5-95F9-4742-90FF-6CD5F0F4C4D2}"/>
              </a:ext>
            </a:extLst>
          </p:cNvPr>
          <p:cNvSpPr/>
          <p:nvPr userDrawn="1"/>
        </p:nvSpPr>
        <p:spPr>
          <a:xfrm>
            <a:off x="2875176" y="894411"/>
            <a:ext cx="5740924" cy="516467"/>
          </a:xfrm>
          <a:prstGeom prst="rect">
            <a:avLst/>
          </a:prstGeom>
          <a:solidFill>
            <a:srgbClr val="8A001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bg1"/>
                </a:solidFill>
              </a:rPr>
              <a:t>Sequence Of SGD</a:t>
            </a:r>
          </a:p>
        </p:txBody>
      </p:sp>
      <p:pic>
        <p:nvPicPr>
          <p:cNvPr id="7" name="Picture 6">
            <a:extLst>
              <a:ext uri="{FF2B5EF4-FFF2-40B4-BE49-F238E27FC236}">
                <a16:creationId xmlns:a16="http://schemas.microsoft.com/office/drawing/2014/main" id="{39421D75-A78D-4426-BA02-883944239EED}"/>
              </a:ext>
            </a:extLst>
          </p:cNvPr>
          <p:cNvPicPr>
            <a:picLocks noChangeAspect="1"/>
          </p:cNvPicPr>
          <p:nvPr userDrawn="1"/>
        </p:nvPicPr>
        <p:blipFill rotWithShape="1">
          <a:blip r:embed="rId2"/>
          <a:srcRect l="34687" t="39330" r="20227" b="11855"/>
          <a:stretch/>
        </p:blipFill>
        <p:spPr>
          <a:xfrm>
            <a:off x="1274190" y="2211022"/>
            <a:ext cx="8942895" cy="4234025"/>
          </a:xfrm>
          <a:prstGeom prst="rect">
            <a:avLst/>
          </a:prstGeom>
        </p:spPr>
      </p:pic>
      <p:sp>
        <p:nvSpPr>
          <p:cNvPr id="8" name="Rectangle 7">
            <a:extLst>
              <a:ext uri="{FF2B5EF4-FFF2-40B4-BE49-F238E27FC236}">
                <a16:creationId xmlns:a16="http://schemas.microsoft.com/office/drawing/2014/main" id="{A1739989-3CF1-4F01-90AE-D55D0DF2A715}"/>
              </a:ext>
            </a:extLst>
          </p:cNvPr>
          <p:cNvSpPr/>
          <p:nvPr userDrawn="1"/>
        </p:nvSpPr>
        <p:spPr>
          <a:xfrm>
            <a:off x="0" y="0"/>
            <a:ext cx="12192000" cy="516467"/>
          </a:xfrm>
          <a:prstGeom prst="rect">
            <a:avLst/>
          </a:prstGeom>
          <a:solidFill>
            <a:srgbClr val="8A001A"/>
          </a:solidFill>
        </p:spPr>
        <p:style>
          <a:lnRef idx="2">
            <a:schemeClr val="accent1">
              <a:shade val="50000"/>
            </a:schemeClr>
          </a:lnRef>
          <a:fillRef idx="1">
            <a:schemeClr val="accent1"/>
          </a:fillRef>
          <a:effectRef idx="0">
            <a:schemeClr val="accent1"/>
          </a:effectRef>
          <a:fontRef idx="minor">
            <a:schemeClr val="lt1"/>
          </a:fontRef>
        </p:style>
        <p:txBody>
          <a:bodyPr numCol="2" rtlCol="0" anchor="ctr"/>
          <a:lstStyle/>
          <a:p>
            <a:pPr algn="ctr"/>
            <a:r>
              <a:rPr lang="en-US" dirty="0"/>
              <a:t>                                                                                                       RAWALPINDI MEDICAL UNIVERSITY</a:t>
            </a:r>
          </a:p>
        </p:txBody>
      </p:sp>
      <p:pic>
        <p:nvPicPr>
          <p:cNvPr id="9" name="Picture 2" descr="https://lh3.googleusercontent.com/2AGFDUBdvE03m-vmYY595zn1X-ZIEjdnkL5qog23V2OVDgW30mZmQUAlAG2Pf4QFVuhbl07-_SMIzZnQHuujJi-bCJKNVvcN9qyxRnPVU3Dt2F5B9r3jTV-fb4k0B3O1i0xZHLQseNxWUbWmsso0I9ZtjjFpFjeLhh9uhi0B3rrAA0dFy4MhpyMRqo8S-DSjNSY_nXkKhc_PWQcqHpysHxPBef9Z1hxpHeR7HRXYIWspPCb2AtMxgJ79dfWELgk_m-M9H4hZAm683J0t6hFZWTARYxq9mFz2j33RPmKCVor8J5IEdnNdSQbpLgWKHDKmphIKL8-16nXkpB3NYu_kxj6InVdN1oKEMvDawQ4IX3s1XYmUOfsxW_rMM8GMA01HbzP9Ksi1kwc7OYwo1eqxS-pY-lpkW6-Qw6BR0oMA378AgBm6cnJ02elMQLI6lHYu0ZBRtcjNv8yKbOKiZSegE50Eezc7elBHkzjw0Xu7sRnHeISjCV96XizFXpzLEOzsFzcK4zA4h4KdJaKmREbxLFxT7mWkOtSyICdVDBTx7q2RxYnzHuGy8xrE6p6VbEYM78rYdt_o-msbsWWLE_qC8JMhWKo2xE4VWU-Git4E1QUSus_a0_WVSPFbFhLl2AhV4jL4N2IwQ2NNlLRwSgMNraj_71HXmrY=s787-no">
            <a:extLst>
              <a:ext uri="{FF2B5EF4-FFF2-40B4-BE49-F238E27FC236}">
                <a16:creationId xmlns:a16="http://schemas.microsoft.com/office/drawing/2014/main" id="{FB829CBC-813F-4A83-A3F3-CB25CFBF4A71}"/>
              </a:ext>
            </a:extLst>
          </p:cNvPr>
          <p:cNvPicPr>
            <a:picLocks noChangeAspect="1" noChangeArrowheads="1"/>
          </p:cNvPicPr>
          <p:nvPr userDrawn="1"/>
        </p:nvPicPr>
        <p:blipFill>
          <a:blip r:embed="rId3" cstate="print"/>
          <a:srcRect l="4787" t="7561" r="11351" b="8025"/>
          <a:stretch>
            <a:fillRect/>
          </a:stretch>
        </p:blipFill>
        <p:spPr bwMode="auto">
          <a:xfrm>
            <a:off x="11405983" y="-47133"/>
            <a:ext cx="786017" cy="791850"/>
          </a:xfrm>
          <a:prstGeom prst="rect">
            <a:avLst/>
          </a:prstGeom>
          <a:noFill/>
          <a:ln w="9525">
            <a:noFill/>
            <a:miter lim="800000"/>
            <a:headEnd/>
            <a:tailEnd/>
          </a:ln>
        </p:spPr>
      </p:pic>
    </p:spTree>
    <p:extLst>
      <p:ext uri="{BB962C8B-B14F-4D97-AF65-F5344CB8AC3E}">
        <p14:creationId xmlns:p14="http://schemas.microsoft.com/office/powerpoint/2010/main" val="28239951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6TH">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A3EA873-E26C-4528-A183-46401476FD0A}"/>
              </a:ext>
            </a:extLst>
          </p:cNvPr>
          <p:cNvSpPr/>
          <p:nvPr userDrawn="1"/>
        </p:nvSpPr>
        <p:spPr>
          <a:xfrm>
            <a:off x="0" y="0"/>
            <a:ext cx="12192000" cy="516467"/>
          </a:xfrm>
          <a:prstGeom prst="rect">
            <a:avLst/>
          </a:prstGeom>
          <a:solidFill>
            <a:srgbClr val="8A001A"/>
          </a:solidFill>
        </p:spPr>
        <p:style>
          <a:lnRef idx="2">
            <a:schemeClr val="accent1">
              <a:shade val="50000"/>
            </a:schemeClr>
          </a:lnRef>
          <a:fillRef idx="1">
            <a:schemeClr val="accent1"/>
          </a:fillRef>
          <a:effectRef idx="0">
            <a:schemeClr val="accent1"/>
          </a:effectRef>
          <a:fontRef idx="minor">
            <a:schemeClr val="lt1"/>
          </a:fontRef>
        </p:style>
        <p:txBody>
          <a:bodyPr numCol="2" rtlCol="0" anchor="ctr"/>
          <a:lstStyle/>
          <a:p>
            <a:pPr algn="ctr"/>
            <a:r>
              <a:rPr lang="en-US" dirty="0"/>
              <a:t>                                                                                                       RAWALPINDI MEDICAL UNIVERSITY</a:t>
            </a:r>
          </a:p>
        </p:txBody>
      </p:sp>
      <p:pic>
        <p:nvPicPr>
          <p:cNvPr id="8" name="Picture 2" descr="https://lh3.googleusercontent.com/2AGFDUBdvE03m-vmYY595zn1X-ZIEjdnkL5qog23V2OVDgW30mZmQUAlAG2Pf4QFVuhbl07-_SMIzZnQHuujJi-bCJKNVvcN9qyxRnPVU3Dt2F5B9r3jTV-fb4k0B3O1i0xZHLQseNxWUbWmsso0I9ZtjjFpFjeLhh9uhi0B3rrAA0dFy4MhpyMRqo8S-DSjNSY_nXkKhc_PWQcqHpysHxPBef9Z1hxpHeR7HRXYIWspPCb2AtMxgJ79dfWELgk_m-M9H4hZAm683J0t6hFZWTARYxq9mFz2j33RPmKCVor8J5IEdnNdSQbpLgWKHDKmphIKL8-16nXkpB3NYu_kxj6InVdN1oKEMvDawQ4IX3s1XYmUOfsxW_rMM8GMA01HbzP9Ksi1kwc7OYwo1eqxS-pY-lpkW6-Qw6BR0oMA378AgBm6cnJ02elMQLI6lHYu0ZBRtcjNv8yKbOKiZSegE50Eezc7elBHkzjw0Xu7sRnHeISjCV96XizFXpzLEOzsFzcK4zA4h4KdJaKmREbxLFxT7mWkOtSyICdVDBTx7q2RxYnzHuGy8xrE6p6VbEYM78rYdt_o-msbsWWLE_qC8JMhWKo2xE4VWU-Git4E1QUSus_a0_WVSPFbFhLl2AhV4jL4N2IwQ2NNlLRwSgMNraj_71HXmrY=s787-no">
            <a:extLst>
              <a:ext uri="{FF2B5EF4-FFF2-40B4-BE49-F238E27FC236}">
                <a16:creationId xmlns:a16="http://schemas.microsoft.com/office/drawing/2014/main" id="{0A8D9BF9-BBAE-4072-BE20-C5D02E0AC276}"/>
              </a:ext>
            </a:extLst>
          </p:cNvPr>
          <p:cNvPicPr>
            <a:picLocks noChangeAspect="1" noChangeArrowheads="1"/>
          </p:cNvPicPr>
          <p:nvPr userDrawn="1"/>
        </p:nvPicPr>
        <p:blipFill>
          <a:blip r:embed="rId2" cstate="print"/>
          <a:srcRect l="4787" t="7561" r="11351" b="8025"/>
          <a:stretch>
            <a:fillRect/>
          </a:stretch>
        </p:blipFill>
        <p:spPr bwMode="auto">
          <a:xfrm>
            <a:off x="11679336" y="0"/>
            <a:ext cx="512664" cy="516468"/>
          </a:xfrm>
          <a:prstGeom prst="rect">
            <a:avLst/>
          </a:prstGeom>
          <a:noFill/>
          <a:ln w="9525">
            <a:noFill/>
            <a:miter lim="800000"/>
            <a:headEnd/>
            <a:tailEnd/>
          </a:ln>
        </p:spPr>
      </p:pic>
      <p:sp>
        <p:nvSpPr>
          <p:cNvPr id="10" name="Rectangle 9">
            <a:extLst>
              <a:ext uri="{FF2B5EF4-FFF2-40B4-BE49-F238E27FC236}">
                <a16:creationId xmlns:a16="http://schemas.microsoft.com/office/drawing/2014/main" id="{0B359A8A-A48C-4A52-B0D0-CC8F16E6D667}"/>
              </a:ext>
            </a:extLst>
          </p:cNvPr>
          <p:cNvSpPr/>
          <p:nvPr userDrawn="1"/>
        </p:nvSpPr>
        <p:spPr>
          <a:xfrm>
            <a:off x="1546913" y="2309829"/>
            <a:ext cx="9296400" cy="4191000"/>
          </a:xfrm>
          <a:prstGeom prst="rect">
            <a:avLst/>
          </a:prstGeom>
          <a:solidFill>
            <a:srgbClr val="8A001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600" dirty="0"/>
              <a:t>CORE CONCEPT</a:t>
            </a:r>
          </a:p>
        </p:txBody>
      </p:sp>
      <p:pic>
        <p:nvPicPr>
          <p:cNvPr id="11" name="Picture 2" descr="https://lh3.googleusercontent.com/2AGFDUBdvE03m-vmYY595zn1X-ZIEjdnkL5qog23V2OVDgW30mZmQUAlAG2Pf4QFVuhbl07-_SMIzZnQHuujJi-bCJKNVvcN9qyxRnPVU3Dt2F5B9r3jTV-fb4k0B3O1i0xZHLQseNxWUbWmsso0I9ZtjjFpFjeLhh9uhi0B3rrAA0dFy4MhpyMRqo8S-DSjNSY_nXkKhc_PWQcqHpysHxPBef9Z1hxpHeR7HRXYIWspPCb2AtMxgJ79dfWELgk_m-M9H4hZAm683J0t6hFZWTARYxq9mFz2j33RPmKCVor8J5IEdnNdSQbpLgWKHDKmphIKL8-16nXkpB3NYu_kxj6InVdN1oKEMvDawQ4IX3s1XYmUOfsxW_rMM8GMA01HbzP9Ksi1kwc7OYwo1eqxS-pY-lpkW6-Qw6BR0oMA378AgBm6cnJ02elMQLI6lHYu0ZBRtcjNv8yKbOKiZSegE50Eezc7elBHkzjw0Xu7sRnHeISjCV96XizFXpzLEOzsFzcK4zA4h4KdJaKmREbxLFxT7mWkOtSyICdVDBTx7q2RxYnzHuGy8xrE6p6VbEYM78rYdt_o-msbsWWLE_qC8JMhWKo2xE4VWU-Git4E1QUSus_a0_WVSPFbFhLl2AhV4jL4N2IwQ2NNlLRwSgMNraj_71HXmrY=s787-no">
            <a:extLst>
              <a:ext uri="{FF2B5EF4-FFF2-40B4-BE49-F238E27FC236}">
                <a16:creationId xmlns:a16="http://schemas.microsoft.com/office/drawing/2014/main" id="{A4C466A3-507F-4F8D-908D-7D139E006422}"/>
              </a:ext>
            </a:extLst>
          </p:cNvPr>
          <p:cNvPicPr>
            <a:picLocks noChangeAspect="1" noChangeArrowheads="1"/>
          </p:cNvPicPr>
          <p:nvPr userDrawn="1"/>
        </p:nvPicPr>
        <p:blipFill>
          <a:blip r:embed="rId2" cstate="print"/>
          <a:srcRect l="4787" t="7561" r="11351" b="8025"/>
          <a:stretch>
            <a:fillRect/>
          </a:stretch>
        </p:blipFill>
        <p:spPr bwMode="auto">
          <a:xfrm>
            <a:off x="5500339" y="691336"/>
            <a:ext cx="1191321" cy="1200161"/>
          </a:xfrm>
          <a:prstGeom prst="rect">
            <a:avLst/>
          </a:prstGeom>
          <a:noFill/>
          <a:ln w="9525">
            <a:noFill/>
            <a:miter lim="800000"/>
            <a:headEnd/>
            <a:tailEnd/>
          </a:ln>
        </p:spPr>
      </p:pic>
    </p:spTree>
    <p:extLst>
      <p:ext uri="{BB962C8B-B14F-4D97-AF65-F5344CB8AC3E}">
        <p14:creationId xmlns:p14="http://schemas.microsoft.com/office/powerpoint/2010/main" val="7026591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7TH">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69248EC-DC26-4F90-9087-8FE1BF8FA9C3}"/>
              </a:ext>
            </a:extLst>
          </p:cNvPr>
          <p:cNvSpPr/>
          <p:nvPr userDrawn="1"/>
        </p:nvSpPr>
        <p:spPr>
          <a:xfrm>
            <a:off x="0" y="12700"/>
            <a:ext cx="12192000" cy="516467"/>
          </a:xfrm>
          <a:prstGeom prst="rect">
            <a:avLst/>
          </a:prstGeom>
          <a:solidFill>
            <a:srgbClr val="8A001A"/>
          </a:solidFill>
        </p:spPr>
        <p:style>
          <a:lnRef idx="2">
            <a:schemeClr val="accent1">
              <a:shade val="50000"/>
            </a:schemeClr>
          </a:lnRef>
          <a:fillRef idx="1">
            <a:schemeClr val="accent1"/>
          </a:fillRef>
          <a:effectRef idx="0">
            <a:schemeClr val="accent1"/>
          </a:effectRef>
          <a:fontRef idx="minor">
            <a:schemeClr val="lt1"/>
          </a:fontRef>
        </p:style>
        <p:txBody>
          <a:bodyPr numCol="2" rtlCol="0" anchor="ctr"/>
          <a:lstStyle/>
          <a:p>
            <a:pPr algn="ctr"/>
            <a:r>
              <a:rPr lang="en-US" dirty="0"/>
              <a:t>                                                                                                       RAWALPINDI MEDICAL UNIVERSITY</a:t>
            </a:r>
          </a:p>
        </p:txBody>
      </p:sp>
      <p:pic>
        <p:nvPicPr>
          <p:cNvPr id="8" name="Picture 2" descr="https://lh3.googleusercontent.com/2AGFDUBdvE03m-vmYY595zn1X-ZIEjdnkL5qog23V2OVDgW30mZmQUAlAG2Pf4QFVuhbl07-_SMIzZnQHuujJi-bCJKNVvcN9qyxRnPVU3Dt2F5B9r3jTV-fb4k0B3O1i0xZHLQseNxWUbWmsso0I9ZtjjFpFjeLhh9uhi0B3rrAA0dFy4MhpyMRqo8S-DSjNSY_nXkKhc_PWQcqHpysHxPBef9Z1hxpHeR7HRXYIWspPCb2AtMxgJ79dfWELgk_m-M9H4hZAm683J0t6hFZWTARYxq9mFz2j33RPmKCVor8J5IEdnNdSQbpLgWKHDKmphIKL8-16nXkpB3NYu_kxj6InVdN1oKEMvDawQ4IX3s1XYmUOfsxW_rMM8GMA01HbzP9Ksi1kwc7OYwo1eqxS-pY-lpkW6-Qw6BR0oMA378AgBm6cnJ02elMQLI6lHYu0ZBRtcjNv8yKbOKiZSegE50Eezc7elBHkzjw0Xu7sRnHeISjCV96XizFXpzLEOzsFzcK4zA4h4KdJaKmREbxLFxT7mWkOtSyICdVDBTx7q2RxYnzHuGy8xrE6p6VbEYM78rYdt_o-msbsWWLE_qC8JMhWKo2xE4VWU-Git4E1QUSus_a0_WVSPFbFhLl2AhV4jL4N2IwQ2NNlLRwSgMNraj_71HXmrY=s787-no">
            <a:extLst>
              <a:ext uri="{FF2B5EF4-FFF2-40B4-BE49-F238E27FC236}">
                <a16:creationId xmlns:a16="http://schemas.microsoft.com/office/drawing/2014/main" id="{06FD87FD-DD7E-4690-AF58-BE4335F43FB3}"/>
              </a:ext>
            </a:extLst>
          </p:cNvPr>
          <p:cNvPicPr>
            <a:picLocks noChangeAspect="1" noChangeArrowheads="1"/>
          </p:cNvPicPr>
          <p:nvPr userDrawn="1"/>
        </p:nvPicPr>
        <p:blipFill>
          <a:blip r:embed="rId2" cstate="print"/>
          <a:srcRect l="4787" t="7561" r="11351" b="8025"/>
          <a:stretch>
            <a:fillRect/>
          </a:stretch>
        </p:blipFill>
        <p:spPr bwMode="auto">
          <a:xfrm>
            <a:off x="11585542" y="-37705"/>
            <a:ext cx="606458" cy="610958"/>
          </a:xfrm>
          <a:prstGeom prst="rect">
            <a:avLst/>
          </a:prstGeom>
          <a:noFill/>
          <a:ln w="9525">
            <a:noFill/>
            <a:miter lim="800000"/>
            <a:headEnd/>
            <a:tailEnd/>
          </a:ln>
        </p:spPr>
      </p:pic>
      <p:sp>
        <p:nvSpPr>
          <p:cNvPr id="11" name="Text Placeholder 10">
            <a:extLst>
              <a:ext uri="{FF2B5EF4-FFF2-40B4-BE49-F238E27FC236}">
                <a16:creationId xmlns:a16="http://schemas.microsoft.com/office/drawing/2014/main" id="{BFD6BA27-5F27-42B3-9B7E-EACA26082F9E}"/>
              </a:ext>
            </a:extLst>
          </p:cNvPr>
          <p:cNvSpPr>
            <a:spLocks noGrp="1"/>
          </p:cNvSpPr>
          <p:nvPr>
            <p:ph type="body" sz="quarter" idx="10"/>
          </p:nvPr>
        </p:nvSpPr>
        <p:spPr>
          <a:xfrm>
            <a:off x="1084263" y="2894013"/>
            <a:ext cx="10256837" cy="346868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Box 1">
            <a:extLst>
              <a:ext uri="{FF2B5EF4-FFF2-40B4-BE49-F238E27FC236}">
                <a16:creationId xmlns:a16="http://schemas.microsoft.com/office/drawing/2014/main" id="{5779FE1A-FE49-404E-8AB0-DDEB592B337F}"/>
              </a:ext>
            </a:extLst>
          </p:cNvPr>
          <p:cNvSpPr txBox="1"/>
          <p:nvPr userDrawn="1"/>
        </p:nvSpPr>
        <p:spPr>
          <a:xfrm>
            <a:off x="113122" y="742093"/>
            <a:ext cx="4025245" cy="646331"/>
          </a:xfrm>
          <a:prstGeom prst="rect">
            <a:avLst/>
          </a:prstGeom>
          <a:solidFill>
            <a:srgbClr val="990033"/>
          </a:solidFill>
        </p:spPr>
        <p:txBody>
          <a:bodyPr wrap="square" rtlCol="0">
            <a:spAutoFit/>
          </a:bodyPr>
          <a:lstStyle/>
          <a:p>
            <a:r>
              <a:rPr lang="en-US" sz="3600" b="1" dirty="0">
                <a:solidFill>
                  <a:schemeClr val="bg1"/>
                </a:solidFill>
              </a:rPr>
              <a:t>Interactive Session</a:t>
            </a:r>
          </a:p>
        </p:txBody>
      </p:sp>
    </p:spTree>
    <p:extLst>
      <p:ext uri="{BB962C8B-B14F-4D97-AF65-F5344CB8AC3E}">
        <p14:creationId xmlns:p14="http://schemas.microsoft.com/office/powerpoint/2010/main" val="6434069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RMU">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417867-C4E6-4B8A-A3DC-7F1FB1262319}"/>
              </a:ext>
            </a:extLst>
          </p:cNvPr>
          <p:cNvSpPr>
            <a:spLocks noGrp="1"/>
          </p:cNvSpPr>
          <p:nvPr>
            <p:ph type="title" hasCustomPrompt="1"/>
          </p:nvPr>
        </p:nvSpPr>
        <p:spPr>
          <a:xfrm>
            <a:off x="2560163" y="647930"/>
            <a:ext cx="7071674" cy="1265712"/>
          </a:xfrm>
        </p:spPr>
        <p:txBody>
          <a:bodyPr/>
          <a:lstStyle>
            <a:lvl1pPr>
              <a:defRPr/>
            </a:lvl1pPr>
          </a:lstStyle>
          <a:p>
            <a:r>
              <a:rPr lang="en-US" dirty="0"/>
              <a:t>TITLE</a:t>
            </a:r>
          </a:p>
        </p:txBody>
      </p:sp>
      <p:sp>
        <p:nvSpPr>
          <p:cNvPr id="6" name="Rectangle 5">
            <a:extLst>
              <a:ext uri="{FF2B5EF4-FFF2-40B4-BE49-F238E27FC236}">
                <a16:creationId xmlns:a16="http://schemas.microsoft.com/office/drawing/2014/main" id="{24030216-3AE5-436F-A60F-6E0E2CAECC5C}"/>
              </a:ext>
            </a:extLst>
          </p:cNvPr>
          <p:cNvSpPr/>
          <p:nvPr userDrawn="1"/>
        </p:nvSpPr>
        <p:spPr>
          <a:xfrm>
            <a:off x="0" y="0"/>
            <a:ext cx="12192000" cy="516467"/>
          </a:xfrm>
          <a:prstGeom prst="rect">
            <a:avLst/>
          </a:prstGeom>
          <a:solidFill>
            <a:srgbClr val="8A001A"/>
          </a:solidFill>
        </p:spPr>
        <p:style>
          <a:lnRef idx="2">
            <a:schemeClr val="accent1">
              <a:shade val="50000"/>
            </a:schemeClr>
          </a:lnRef>
          <a:fillRef idx="1">
            <a:schemeClr val="accent1"/>
          </a:fillRef>
          <a:effectRef idx="0">
            <a:schemeClr val="accent1"/>
          </a:effectRef>
          <a:fontRef idx="minor">
            <a:schemeClr val="lt1"/>
          </a:fontRef>
        </p:style>
        <p:txBody>
          <a:bodyPr numCol="2" rtlCol="0" anchor="ctr"/>
          <a:lstStyle/>
          <a:p>
            <a:pPr algn="ctr"/>
            <a:r>
              <a:rPr lang="en-US" dirty="0"/>
              <a:t>                                                                                                       RAWALPINDI MEDICAL UNIVERSITY</a:t>
            </a:r>
          </a:p>
        </p:txBody>
      </p:sp>
      <p:pic>
        <p:nvPicPr>
          <p:cNvPr id="7" name="Picture 2" descr="https://lh3.googleusercontent.com/2AGFDUBdvE03m-vmYY595zn1X-ZIEjdnkL5qog23V2OVDgW30mZmQUAlAG2Pf4QFVuhbl07-_SMIzZnQHuujJi-bCJKNVvcN9qyxRnPVU3Dt2F5B9r3jTV-fb4k0B3O1i0xZHLQseNxWUbWmsso0I9ZtjjFpFjeLhh9uhi0B3rrAA0dFy4MhpyMRqo8S-DSjNSY_nXkKhc_PWQcqHpysHxPBef9Z1hxpHeR7HRXYIWspPCb2AtMxgJ79dfWELgk_m-M9H4hZAm683J0t6hFZWTARYxq9mFz2j33RPmKCVor8J5IEdnNdSQbpLgWKHDKmphIKL8-16nXkpB3NYu_kxj6InVdN1oKEMvDawQ4IX3s1XYmUOfsxW_rMM8GMA01HbzP9Ksi1kwc7OYwo1eqxS-pY-lpkW6-Qw6BR0oMA378AgBm6cnJ02elMQLI6lHYu0ZBRtcjNv8yKbOKiZSegE50Eezc7elBHkzjw0Xu7sRnHeISjCV96XizFXpzLEOzsFzcK4zA4h4KdJaKmREbxLFxT7mWkOtSyICdVDBTx7q2RxYnzHuGy8xrE6p6VbEYM78rYdt_o-msbsWWLE_qC8JMhWKo2xE4VWU-Git4E1QUSus_a0_WVSPFbFhLl2AhV4jL4N2IwQ2NNlLRwSgMNraj_71HXmrY=s787-no">
            <a:extLst>
              <a:ext uri="{FF2B5EF4-FFF2-40B4-BE49-F238E27FC236}">
                <a16:creationId xmlns:a16="http://schemas.microsoft.com/office/drawing/2014/main" id="{E5DE1DFB-57E5-4AA1-AE72-31CFB383B2F8}"/>
              </a:ext>
            </a:extLst>
          </p:cNvPr>
          <p:cNvPicPr>
            <a:picLocks noChangeAspect="1" noChangeArrowheads="1"/>
          </p:cNvPicPr>
          <p:nvPr userDrawn="1"/>
        </p:nvPicPr>
        <p:blipFill>
          <a:blip r:embed="rId2" cstate="print"/>
          <a:srcRect l="4787" t="7561" r="11351" b="8025"/>
          <a:stretch>
            <a:fillRect/>
          </a:stretch>
        </p:blipFill>
        <p:spPr bwMode="auto">
          <a:xfrm>
            <a:off x="11316087" y="-65988"/>
            <a:ext cx="875913" cy="882413"/>
          </a:xfrm>
          <a:prstGeom prst="rect">
            <a:avLst/>
          </a:prstGeom>
          <a:noFill/>
          <a:ln w="9525">
            <a:noFill/>
            <a:miter lim="800000"/>
            <a:headEnd/>
            <a:tailEnd/>
          </a:ln>
        </p:spPr>
      </p:pic>
      <p:sp>
        <p:nvSpPr>
          <p:cNvPr id="9" name="Text Placeholder 8">
            <a:extLst>
              <a:ext uri="{FF2B5EF4-FFF2-40B4-BE49-F238E27FC236}">
                <a16:creationId xmlns:a16="http://schemas.microsoft.com/office/drawing/2014/main" id="{3E692239-03DC-4C00-903C-0D788A1E2D19}"/>
              </a:ext>
            </a:extLst>
          </p:cNvPr>
          <p:cNvSpPr>
            <a:spLocks noGrp="1"/>
          </p:cNvSpPr>
          <p:nvPr>
            <p:ph type="body" sz="quarter" idx="10"/>
          </p:nvPr>
        </p:nvSpPr>
        <p:spPr>
          <a:xfrm>
            <a:off x="1131888" y="2554288"/>
            <a:ext cx="10312400" cy="365601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952313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5_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87EDA2B-EF53-4EBB-BA2B-09F322E71A84}"/>
              </a:ext>
            </a:extLst>
          </p:cNvPr>
          <p:cNvSpPr/>
          <p:nvPr userDrawn="1"/>
        </p:nvSpPr>
        <p:spPr>
          <a:xfrm>
            <a:off x="0" y="0"/>
            <a:ext cx="12192000" cy="516467"/>
          </a:xfrm>
          <a:prstGeom prst="rect">
            <a:avLst/>
          </a:prstGeom>
          <a:solidFill>
            <a:srgbClr val="8A001A"/>
          </a:solidFill>
        </p:spPr>
        <p:style>
          <a:lnRef idx="2">
            <a:schemeClr val="accent1">
              <a:shade val="50000"/>
            </a:schemeClr>
          </a:lnRef>
          <a:fillRef idx="1">
            <a:schemeClr val="accent1"/>
          </a:fillRef>
          <a:effectRef idx="0">
            <a:schemeClr val="accent1"/>
          </a:effectRef>
          <a:fontRef idx="minor">
            <a:schemeClr val="lt1"/>
          </a:fontRef>
        </p:style>
        <p:txBody>
          <a:bodyPr numCol="2" rtlCol="0" anchor="ctr"/>
          <a:lstStyle/>
          <a:p>
            <a:pPr algn="ctr"/>
            <a:r>
              <a:rPr lang="en-US" dirty="0"/>
              <a:t>                                                                                                       RAWALPINDI MEDICAL UNIVERSITY</a:t>
            </a:r>
          </a:p>
        </p:txBody>
      </p:sp>
      <p:pic>
        <p:nvPicPr>
          <p:cNvPr id="7" name="Picture 2" descr="https://lh3.googleusercontent.com/2AGFDUBdvE03m-vmYY595zn1X-ZIEjdnkL5qog23V2OVDgW30mZmQUAlAG2Pf4QFVuhbl07-_SMIzZnQHuujJi-bCJKNVvcN9qyxRnPVU3Dt2F5B9r3jTV-fb4k0B3O1i0xZHLQseNxWUbWmsso0I9ZtjjFpFjeLhh9uhi0B3rrAA0dFy4MhpyMRqo8S-DSjNSY_nXkKhc_PWQcqHpysHxPBef9Z1hxpHeR7HRXYIWspPCb2AtMxgJ79dfWELgk_m-M9H4hZAm683J0t6hFZWTARYxq9mFz2j33RPmKCVor8J5IEdnNdSQbpLgWKHDKmphIKL8-16nXkpB3NYu_kxj6InVdN1oKEMvDawQ4IX3s1XYmUOfsxW_rMM8GMA01HbzP9Ksi1kwc7OYwo1eqxS-pY-lpkW6-Qw6BR0oMA378AgBm6cnJ02elMQLI6lHYu0ZBRtcjNv8yKbOKiZSegE50Eezc7elBHkzjw0Xu7sRnHeISjCV96XizFXpzLEOzsFzcK4zA4h4KdJaKmREbxLFxT7mWkOtSyICdVDBTx7q2RxYnzHuGy8xrE6p6VbEYM78rYdt_o-msbsWWLE_qC8JMhWKo2xE4VWU-Git4E1QUSus_a0_WVSPFbFhLl2AhV4jL4N2IwQ2NNlLRwSgMNraj_71HXmrY=s787-no">
            <a:extLst>
              <a:ext uri="{FF2B5EF4-FFF2-40B4-BE49-F238E27FC236}">
                <a16:creationId xmlns:a16="http://schemas.microsoft.com/office/drawing/2014/main" id="{E6E8D2AF-34C1-452B-86BD-7A4B24E70F59}"/>
              </a:ext>
            </a:extLst>
          </p:cNvPr>
          <p:cNvPicPr>
            <a:picLocks noChangeAspect="1" noChangeArrowheads="1"/>
          </p:cNvPicPr>
          <p:nvPr userDrawn="1"/>
        </p:nvPicPr>
        <p:blipFill>
          <a:blip r:embed="rId2" cstate="print"/>
          <a:srcRect l="4787" t="7561" r="11351" b="8025"/>
          <a:stretch>
            <a:fillRect/>
          </a:stretch>
        </p:blipFill>
        <p:spPr bwMode="auto">
          <a:xfrm>
            <a:off x="11642103" y="0"/>
            <a:ext cx="549897" cy="553978"/>
          </a:xfrm>
          <a:prstGeom prst="rect">
            <a:avLst/>
          </a:prstGeom>
          <a:noFill/>
          <a:ln w="9525">
            <a:noFill/>
            <a:miter lim="800000"/>
            <a:headEnd/>
            <a:tailEnd/>
          </a:ln>
        </p:spPr>
      </p:pic>
      <p:sp>
        <p:nvSpPr>
          <p:cNvPr id="8" name="Rectangle 7">
            <a:extLst>
              <a:ext uri="{FF2B5EF4-FFF2-40B4-BE49-F238E27FC236}">
                <a16:creationId xmlns:a16="http://schemas.microsoft.com/office/drawing/2014/main" id="{84E17D02-9F5C-440B-9173-92B13D16BDFB}"/>
              </a:ext>
            </a:extLst>
          </p:cNvPr>
          <p:cNvSpPr/>
          <p:nvPr userDrawn="1"/>
        </p:nvSpPr>
        <p:spPr>
          <a:xfrm>
            <a:off x="320511" y="876693"/>
            <a:ext cx="2573518" cy="923827"/>
          </a:xfrm>
          <a:prstGeom prst="rect">
            <a:avLst/>
          </a:prstGeom>
          <a:solidFill>
            <a:srgbClr val="82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VERTICAL INTEGRATION</a:t>
            </a:r>
          </a:p>
        </p:txBody>
      </p:sp>
      <p:sp>
        <p:nvSpPr>
          <p:cNvPr id="9" name="Title 8">
            <a:extLst>
              <a:ext uri="{FF2B5EF4-FFF2-40B4-BE49-F238E27FC236}">
                <a16:creationId xmlns:a16="http://schemas.microsoft.com/office/drawing/2014/main" id="{0396D255-6689-45E9-90FB-53E8AC887F79}"/>
              </a:ext>
            </a:extLst>
          </p:cNvPr>
          <p:cNvSpPr>
            <a:spLocks noGrp="1"/>
          </p:cNvSpPr>
          <p:nvPr>
            <p:ph type="title" hasCustomPrompt="1"/>
          </p:nvPr>
        </p:nvSpPr>
        <p:spPr>
          <a:xfrm>
            <a:off x="3336303" y="804894"/>
            <a:ext cx="7174583" cy="1155881"/>
          </a:xfrm>
        </p:spPr>
        <p:txBody>
          <a:bodyPr/>
          <a:lstStyle>
            <a:lvl1pPr>
              <a:defRPr b="1"/>
            </a:lvl1pPr>
          </a:lstStyle>
          <a:p>
            <a:r>
              <a:rPr lang="en-US" dirty="0"/>
              <a:t>Four Principles Of Bio-Ethics</a:t>
            </a:r>
          </a:p>
        </p:txBody>
      </p:sp>
      <p:graphicFrame>
        <p:nvGraphicFramePr>
          <p:cNvPr id="10" name="Table 9">
            <a:extLst>
              <a:ext uri="{FF2B5EF4-FFF2-40B4-BE49-F238E27FC236}">
                <a16:creationId xmlns:a16="http://schemas.microsoft.com/office/drawing/2014/main" id="{5FB65361-CC82-4E81-A39E-498234FCFEF7}"/>
              </a:ext>
            </a:extLst>
          </p:cNvPr>
          <p:cNvGraphicFramePr>
            <a:graphicFrameLocks noGrp="1"/>
          </p:cNvGraphicFramePr>
          <p:nvPr userDrawn="1">
            <p:extLst>
              <p:ext uri="{D42A27DB-BD31-4B8C-83A1-F6EECF244321}">
                <p14:modId xmlns:p14="http://schemas.microsoft.com/office/powerpoint/2010/main" val="3628125239"/>
              </p:ext>
            </p:extLst>
          </p:nvPr>
        </p:nvGraphicFramePr>
        <p:xfrm>
          <a:off x="2194350" y="3019247"/>
          <a:ext cx="6836831" cy="370840"/>
        </p:xfrm>
        <a:graphic>
          <a:graphicData uri="http://schemas.openxmlformats.org/drawingml/2006/table">
            <a:tbl>
              <a:tblPr firstRow="1" bandRow="1">
                <a:tableStyleId>{073A0DAA-6AF3-43AB-8588-CEC1D06C72B9}</a:tableStyleId>
              </a:tblPr>
              <a:tblGrid>
                <a:gridCol w="6836831">
                  <a:extLst>
                    <a:ext uri="{9D8B030D-6E8A-4147-A177-3AD203B41FA5}">
                      <a16:colId xmlns:a16="http://schemas.microsoft.com/office/drawing/2014/main" val="2954363751"/>
                    </a:ext>
                  </a:extLst>
                </a:gridCol>
              </a:tblGrid>
              <a:tr h="370840">
                <a:tc>
                  <a:txBody>
                    <a:bodyPr/>
                    <a:lstStyle/>
                    <a:p>
                      <a:r>
                        <a:rPr lang="en-US" dirty="0"/>
                        <a:t>Principle                             Description</a:t>
                      </a:r>
                    </a:p>
                  </a:txBody>
                  <a:tcPr>
                    <a:solidFill>
                      <a:srgbClr val="820000"/>
                    </a:solidFill>
                  </a:tcPr>
                </a:tc>
                <a:extLst>
                  <a:ext uri="{0D108BD9-81ED-4DB2-BD59-A6C34878D82A}">
                    <a16:rowId xmlns:a16="http://schemas.microsoft.com/office/drawing/2014/main" val="3699397004"/>
                  </a:ext>
                </a:extLst>
              </a:tr>
            </a:tbl>
          </a:graphicData>
        </a:graphic>
      </p:graphicFrame>
      <p:graphicFrame>
        <p:nvGraphicFramePr>
          <p:cNvPr id="11" name="Table 10">
            <a:extLst>
              <a:ext uri="{FF2B5EF4-FFF2-40B4-BE49-F238E27FC236}">
                <a16:creationId xmlns:a16="http://schemas.microsoft.com/office/drawing/2014/main" id="{277262C2-E276-4B89-945C-FFBD23104A9B}"/>
              </a:ext>
            </a:extLst>
          </p:cNvPr>
          <p:cNvGraphicFramePr>
            <a:graphicFrameLocks noGrp="1"/>
          </p:cNvGraphicFramePr>
          <p:nvPr userDrawn="1">
            <p:extLst>
              <p:ext uri="{D42A27DB-BD31-4B8C-83A1-F6EECF244321}">
                <p14:modId xmlns:p14="http://schemas.microsoft.com/office/powerpoint/2010/main" val="1406675798"/>
              </p:ext>
            </p:extLst>
          </p:nvPr>
        </p:nvGraphicFramePr>
        <p:xfrm>
          <a:off x="2194350" y="3390087"/>
          <a:ext cx="6836831" cy="3114040"/>
        </p:xfrm>
        <a:graphic>
          <a:graphicData uri="http://schemas.openxmlformats.org/drawingml/2006/table">
            <a:tbl>
              <a:tblPr firstRow="1" bandRow="1">
                <a:tableStyleId>{5C22544A-7EE6-4342-B048-85BDC9FD1C3A}</a:tableStyleId>
              </a:tblPr>
              <a:tblGrid>
                <a:gridCol w="2293112">
                  <a:extLst>
                    <a:ext uri="{9D8B030D-6E8A-4147-A177-3AD203B41FA5}">
                      <a16:colId xmlns:a16="http://schemas.microsoft.com/office/drawing/2014/main" val="4174273092"/>
                    </a:ext>
                  </a:extLst>
                </a:gridCol>
                <a:gridCol w="4543719">
                  <a:extLst>
                    <a:ext uri="{9D8B030D-6E8A-4147-A177-3AD203B41FA5}">
                      <a16:colId xmlns:a16="http://schemas.microsoft.com/office/drawing/2014/main" val="2632878909"/>
                    </a:ext>
                  </a:extLst>
                </a:gridCol>
              </a:tblGrid>
              <a:tr h="370840">
                <a:tc>
                  <a:txBody>
                    <a:bodyPr/>
                    <a:lstStyle/>
                    <a:p>
                      <a:r>
                        <a:rPr lang="en-US" b="1" dirty="0"/>
                        <a:t>Respect Of Autonomy</a:t>
                      </a:r>
                    </a:p>
                  </a:txBody>
                  <a:tcPr/>
                </a:tc>
                <a:tc>
                  <a:txBody>
                    <a:bodyPr/>
                    <a:lstStyle/>
                    <a:p>
                      <a:r>
                        <a:rPr lang="en-US" b="1" dirty="0">
                          <a:solidFill>
                            <a:schemeClr val="bg1"/>
                          </a:solidFill>
                        </a:rPr>
                        <a:t>Respect For The Individual and his or her ability to make decisions with regard to their own health and future; Right to self determination</a:t>
                      </a:r>
                    </a:p>
                  </a:txBody>
                  <a:tcPr/>
                </a:tc>
                <a:extLst>
                  <a:ext uri="{0D108BD9-81ED-4DB2-BD59-A6C34878D82A}">
                    <a16:rowId xmlns:a16="http://schemas.microsoft.com/office/drawing/2014/main" val="2050007764"/>
                  </a:ext>
                </a:extLst>
              </a:tr>
              <a:tr h="370840">
                <a:tc>
                  <a:txBody>
                    <a:bodyPr/>
                    <a:lstStyle/>
                    <a:p>
                      <a:r>
                        <a:rPr lang="en-US" b="1" dirty="0"/>
                        <a:t>Beneficence</a:t>
                      </a:r>
                    </a:p>
                  </a:txBody>
                  <a:tcPr/>
                </a:tc>
                <a:tc>
                  <a:txBody>
                    <a:bodyPr/>
                    <a:lstStyle/>
                    <a:p>
                      <a:r>
                        <a:rPr lang="en-US" b="1" dirty="0"/>
                        <a:t>Doing and promoting good ; preventing and removing evil or harm</a:t>
                      </a:r>
                    </a:p>
                  </a:txBody>
                  <a:tcPr/>
                </a:tc>
                <a:extLst>
                  <a:ext uri="{0D108BD9-81ED-4DB2-BD59-A6C34878D82A}">
                    <a16:rowId xmlns:a16="http://schemas.microsoft.com/office/drawing/2014/main" val="3193397480"/>
                  </a:ext>
                </a:extLst>
              </a:tr>
              <a:tr h="370840">
                <a:tc>
                  <a:txBody>
                    <a:bodyPr/>
                    <a:lstStyle/>
                    <a:p>
                      <a:r>
                        <a:rPr lang="en-US" b="1" dirty="0"/>
                        <a:t>Nonmaleficence</a:t>
                      </a:r>
                    </a:p>
                  </a:txBody>
                  <a:tcPr/>
                </a:tc>
                <a:tc>
                  <a:txBody>
                    <a:bodyPr/>
                    <a:lstStyle/>
                    <a:p>
                      <a:r>
                        <a:rPr lang="en-US" b="1" dirty="0"/>
                        <a:t>Doing no harm; avoiding harming</a:t>
                      </a:r>
                    </a:p>
                  </a:txBody>
                  <a:tcPr/>
                </a:tc>
                <a:extLst>
                  <a:ext uri="{0D108BD9-81ED-4DB2-BD59-A6C34878D82A}">
                    <a16:rowId xmlns:a16="http://schemas.microsoft.com/office/drawing/2014/main" val="3913572731"/>
                  </a:ext>
                </a:extLst>
              </a:tr>
              <a:tr h="370840">
                <a:tc>
                  <a:txBody>
                    <a:bodyPr/>
                    <a:lstStyle/>
                    <a:p>
                      <a:r>
                        <a:rPr lang="en-US" b="1" dirty="0"/>
                        <a:t>Justice</a:t>
                      </a:r>
                    </a:p>
                  </a:txBody>
                  <a:tcPr/>
                </a:tc>
                <a:tc>
                  <a:txBody>
                    <a:bodyPr/>
                    <a:lstStyle/>
                    <a:p>
                      <a:r>
                        <a:rPr lang="en-US" b="1" dirty="0"/>
                        <a:t>Maximizing benefit to patients and society while emphasizing equality , fairness &amp; partiality</a:t>
                      </a:r>
                    </a:p>
                  </a:txBody>
                  <a:tcPr/>
                </a:tc>
                <a:extLst>
                  <a:ext uri="{0D108BD9-81ED-4DB2-BD59-A6C34878D82A}">
                    <a16:rowId xmlns:a16="http://schemas.microsoft.com/office/drawing/2014/main" val="4246940125"/>
                  </a:ext>
                </a:extLst>
              </a:tr>
            </a:tbl>
          </a:graphicData>
        </a:graphic>
      </p:graphicFrame>
    </p:spTree>
    <p:extLst>
      <p:ext uri="{BB962C8B-B14F-4D97-AF65-F5344CB8AC3E}">
        <p14:creationId xmlns:p14="http://schemas.microsoft.com/office/powerpoint/2010/main" val="23195080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3857AB1-4581-4E9F-8241-F99AB5517DD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A33995C-B48E-4478-9B11-13629DD6E47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E8CA53-FDC5-4AA7-B370-68D9F7C1D20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3D090DFC-D7A7-4195-9C33-F63630E4205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896A6E3-0E18-4E75-83A2-09663BE8910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97A4D0D-00E0-4D1F-B56E-0E080D3AE5F2}" type="slidenum">
              <a:rPr lang="en-US" smtClean="0"/>
              <a:t>‹#›</a:t>
            </a:fld>
            <a:endParaRPr lang="en-US"/>
          </a:p>
        </p:txBody>
      </p:sp>
    </p:spTree>
    <p:extLst>
      <p:ext uri="{BB962C8B-B14F-4D97-AF65-F5344CB8AC3E}">
        <p14:creationId xmlns:p14="http://schemas.microsoft.com/office/powerpoint/2010/main" val="1434779917"/>
      </p:ext>
    </p:extLst>
  </p:cSld>
  <p:clrMap bg1="lt1" tx1="dk1" bg2="lt2" tx2="dk2" accent1="accent1" accent2="accent2" accent3="accent3" accent4="accent4" accent5="accent5" accent6="accent6" hlink="hlink" folHlink="folHlink"/>
  <p:sldLayoutIdLst>
    <p:sldLayoutId id="2147483651" r:id="rId1"/>
    <p:sldLayoutId id="2147483652" r:id="rId2"/>
    <p:sldLayoutId id="2147483655" r:id="rId3"/>
    <p:sldLayoutId id="2147483657" r:id="rId4"/>
    <p:sldLayoutId id="2147483658" r:id="rId5"/>
    <p:sldLayoutId id="2147483659" r:id="rId6"/>
    <p:sldLayoutId id="2147483660" r:id="rId7"/>
    <p:sldLayoutId id="2147483656" r:id="rId8"/>
    <p:sldLayoutId id="2147483667" r:id="rId9"/>
    <p:sldLayoutId id="2147483662" r:id="rId10"/>
    <p:sldLayoutId id="2147483663" r:id="rId11"/>
    <p:sldLayoutId id="2147483664" r:id="rId12"/>
    <p:sldLayoutId id="2147483665" r:id="rId13"/>
    <p:sldLayoutId id="2147483661" r:id="rId14"/>
    <p:sldLayoutId id="2147483669" r:id="rId15"/>
    <p:sldLayoutId id="2147483670" r:id="rId16"/>
    <p:sldLayoutId id="2147483684" r:id="rId17"/>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C89B91A-4529-FEAA-17C9-3C155D07EA2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AA95B2A-9F1C-6F1D-14EF-FA84E0F75B9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A3CDC8B7-5588-2D29-0CAF-94C29232791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775E98CE-703A-443C-8E37-BF49B3D89621}" type="slidenum">
              <a:rPr lang="en-US" smtClean="0"/>
              <a:t>‹#›</a:t>
            </a:fld>
            <a:endParaRPr lang="en-US"/>
          </a:p>
        </p:txBody>
      </p:sp>
    </p:spTree>
    <p:extLst>
      <p:ext uri="{BB962C8B-B14F-4D97-AF65-F5344CB8AC3E}">
        <p14:creationId xmlns:p14="http://schemas.microsoft.com/office/powerpoint/2010/main" val="289921112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5.xml"/><Relationship Id="rId5" Type="http://schemas.openxmlformats.org/officeDocument/2006/relationships/image" Target="../media/image6.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4.pn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8.pn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6.xml"/></Relationships>
</file>

<file path=ppt/slides/_rels/slide3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png"/><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eg"/><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png"/><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60.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12.xml"/></Relationships>
</file>

<file path=ppt/slides/_rels/slide61.xml.rels><?xml version="1.0" encoding="UTF-8" standalone="yes"?>
<Relationships xmlns="http://schemas.openxmlformats.org/package/2006/relationships"><Relationship Id="rId3" Type="http://schemas.openxmlformats.org/officeDocument/2006/relationships/hyperlink" Target="https://jamanetwork.com/searchresults?author=Anthony+Charles&amp;q=Anthony+Charles" TargetMode="External"/><Relationship Id="rId2" Type="http://schemas.openxmlformats.org/officeDocument/2006/relationships/hyperlink" Target="https://jamanetwork.com/searchresults?author=Jared+R.+Gallaher&amp;q=Jared+R.+Gallaher" TargetMode="External"/><Relationship Id="rId1" Type="http://schemas.openxmlformats.org/officeDocument/2006/relationships/slideLayout" Target="../slideLayouts/slideLayout8.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1219035"/>
            <a:ext cx="7772400" cy="1470025"/>
          </a:xfrm>
        </p:spPr>
        <p:txBody>
          <a:bodyPr>
            <a:normAutofit fontScale="90000"/>
          </a:bodyPr>
          <a:lstStyle/>
          <a:p>
            <a:pPr algn="ctr"/>
            <a:r>
              <a:rPr lang="en-US" sz="4000" b="1" dirty="0">
                <a:cs typeface="Times New Roman" pitchFamily="18" charset="0"/>
              </a:rPr>
              <a:t>Gastrointestinal Tract (GIT) Module</a:t>
            </a:r>
            <a:br>
              <a:rPr lang="en-US" sz="4000" u="sng" dirty="0">
                <a:cs typeface="Times New Roman" pitchFamily="18" charset="0"/>
              </a:rPr>
            </a:br>
            <a:r>
              <a:rPr lang="en-US" sz="3200" dirty="0">
                <a:cs typeface="Times New Roman" pitchFamily="18" charset="0"/>
              </a:rPr>
              <a:t>2</a:t>
            </a:r>
            <a:r>
              <a:rPr lang="en-US" sz="3200" baseline="30000" dirty="0">
                <a:cs typeface="Times New Roman" pitchFamily="18" charset="0"/>
              </a:rPr>
              <a:t>nd</a:t>
            </a:r>
            <a:r>
              <a:rPr lang="en-US" sz="3200" dirty="0">
                <a:cs typeface="Times New Roman" pitchFamily="18" charset="0"/>
              </a:rPr>
              <a:t> Year MBBS(SGD)</a:t>
            </a:r>
            <a:br>
              <a:rPr lang="en-US" sz="4000" u="sng" dirty="0">
                <a:cs typeface="Times New Roman" pitchFamily="18" charset="0"/>
              </a:rPr>
            </a:br>
            <a:r>
              <a:rPr lang="en-US" sz="4000" u="sng" dirty="0">
                <a:cs typeface="Times New Roman" pitchFamily="18" charset="0"/>
              </a:rPr>
              <a:t>Gall Bladder</a:t>
            </a:r>
            <a:endParaRPr lang="en-US" sz="3600" dirty="0"/>
          </a:p>
        </p:txBody>
      </p:sp>
      <p:sp>
        <p:nvSpPr>
          <p:cNvPr id="3" name="Subtitle 2"/>
          <p:cNvSpPr>
            <a:spLocks noGrp="1"/>
          </p:cNvSpPr>
          <p:nvPr>
            <p:ph type="subTitle" idx="1"/>
          </p:nvPr>
        </p:nvSpPr>
        <p:spPr>
          <a:xfrm>
            <a:off x="2133600" y="5772629"/>
            <a:ext cx="8534400" cy="762000"/>
          </a:xfrm>
        </p:spPr>
        <p:txBody>
          <a:bodyPr>
            <a:normAutofit fontScale="32500" lnSpcReduction="20000"/>
          </a:bodyPr>
          <a:lstStyle/>
          <a:p>
            <a:pPr algn="l"/>
            <a:r>
              <a:rPr lang="en-US" sz="7200" b="1" dirty="0">
                <a:solidFill>
                  <a:schemeClr val="tx1"/>
                </a:solidFill>
                <a:cs typeface="Times New Roman" pitchFamily="18" charset="0"/>
              </a:rPr>
              <a:t>Presenter: Dr. Minahil Haq				Date: -25</a:t>
            </a:r>
          </a:p>
          <a:p>
            <a:pPr algn="l"/>
            <a:r>
              <a:rPr lang="en-US" sz="7200" b="1" dirty="0">
                <a:solidFill>
                  <a:schemeClr val="tx1"/>
                </a:solidFill>
                <a:cs typeface="Times New Roman" pitchFamily="18" charset="0"/>
              </a:rPr>
              <a:t>			</a:t>
            </a:r>
            <a:r>
              <a:rPr lang="en-US" sz="3300" b="1" dirty="0">
                <a:solidFill>
                  <a:schemeClr val="tx1"/>
                </a:solidFill>
                <a:cs typeface="Times New Roman" pitchFamily="18" charset="0"/>
              </a:rPr>
              <a:t>			</a:t>
            </a:r>
            <a:r>
              <a:rPr lang="en-US" sz="2400" b="1" dirty="0">
                <a:solidFill>
                  <a:schemeClr val="tx1"/>
                </a:solidFill>
                <a:cs typeface="Times New Roman" pitchFamily="18" charset="0"/>
              </a:rPr>
              <a:t>		</a:t>
            </a:r>
            <a:endParaRPr lang="en-US" sz="2400" b="1" dirty="0">
              <a:solidFill>
                <a:schemeClr val="tx1"/>
              </a:solidFill>
            </a:endParaRPr>
          </a:p>
        </p:txBody>
      </p:sp>
      <p:pic>
        <p:nvPicPr>
          <p:cNvPr id="4"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14600" y="283028"/>
            <a:ext cx="914400" cy="933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A logo with a skull and text&#10;&#10;Description automatically generated"/>
          <p:cNvPicPr/>
          <p:nvPr/>
        </p:nvPicPr>
        <p:blipFill>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8458200" y="283029"/>
            <a:ext cx="1204686" cy="1007405"/>
          </a:xfrm>
          <a:prstGeom prst="rect">
            <a:avLst/>
          </a:prstGeom>
          <a:noFill/>
          <a:ln>
            <a:noFill/>
          </a:ln>
        </p:spPr>
      </p:pic>
      <p:pic>
        <p:nvPicPr>
          <p:cNvPr id="8" name="Picture 7">
            <a:extLst>
              <a:ext uri="{FF2B5EF4-FFF2-40B4-BE49-F238E27FC236}">
                <a16:creationId xmlns:a16="http://schemas.microsoft.com/office/drawing/2014/main" id="{96B8D805-C0BF-AD2D-7D7A-254F47B29316}"/>
              </a:ext>
            </a:extLst>
          </p:cNvPr>
          <p:cNvPicPr>
            <a:picLocks noChangeAspect="1"/>
          </p:cNvPicPr>
          <p:nvPr/>
        </p:nvPicPr>
        <p:blipFill>
          <a:blip r:embed="rId5"/>
          <a:stretch>
            <a:fillRect/>
          </a:stretch>
        </p:blipFill>
        <p:spPr>
          <a:xfrm>
            <a:off x="4862652" y="2878292"/>
            <a:ext cx="2466696" cy="2600634"/>
          </a:xfrm>
          <a:prstGeom prst="rect">
            <a:avLst/>
          </a:prstGeom>
        </p:spPr>
      </p:pic>
    </p:spTree>
    <p:extLst>
      <p:ext uri="{BB962C8B-B14F-4D97-AF65-F5344CB8AC3E}">
        <p14:creationId xmlns:p14="http://schemas.microsoft.com/office/powerpoint/2010/main" val="2913391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37F040A-C3BA-4375-9563-795E78F8D2EA}"/>
              </a:ext>
            </a:extLst>
          </p:cNvPr>
          <p:cNvSpPr>
            <a:spLocks noGrp="1"/>
          </p:cNvSpPr>
          <p:nvPr>
            <p:ph type="body" sz="quarter" idx="13"/>
          </p:nvPr>
        </p:nvSpPr>
        <p:spPr>
          <a:xfrm>
            <a:off x="216816" y="2180881"/>
            <a:ext cx="5288438" cy="4521577"/>
          </a:xfrm>
        </p:spPr>
        <p:txBody>
          <a:bodyPr/>
          <a:lstStyle/>
          <a:p>
            <a:pPr marL="0" indent="0">
              <a:buNone/>
            </a:pPr>
            <a:r>
              <a:rPr lang="en-US" dirty="0"/>
              <a:t> are seen in about 15% of cases.</a:t>
            </a:r>
          </a:p>
          <a:p>
            <a:pPr marL="0" indent="0">
              <a:buNone/>
            </a:pPr>
            <a:r>
              <a:rPr lang="en-US" dirty="0"/>
              <a:t>They usually emerge from right lobe of the liver and may open in one of the following sites:</a:t>
            </a:r>
          </a:p>
          <a:p>
            <a:pPr marL="0" indent="0">
              <a:buNone/>
            </a:pPr>
            <a:r>
              <a:rPr lang="en-US" dirty="0"/>
              <a:t> (a) common hepatic duct,</a:t>
            </a:r>
          </a:p>
          <a:p>
            <a:pPr marL="0" indent="0">
              <a:buNone/>
            </a:pPr>
            <a:r>
              <a:rPr lang="en-US" dirty="0"/>
              <a:t> (b) cystic duct, </a:t>
            </a:r>
          </a:p>
          <a:p>
            <a:pPr marL="0" indent="0">
              <a:buNone/>
            </a:pPr>
            <a:r>
              <a:rPr lang="en-US" dirty="0"/>
              <a:t>(c) bile duct, and</a:t>
            </a:r>
          </a:p>
          <a:p>
            <a:pPr marL="0" indent="0">
              <a:buNone/>
            </a:pPr>
            <a:r>
              <a:rPr lang="en-US" dirty="0"/>
              <a:t> (d) gallbladder</a:t>
            </a:r>
          </a:p>
        </p:txBody>
      </p:sp>
      <p:pic>
        <p:nvPicPr>
          <p:cNvPr id="5" name="Picture 4">
            <a:extLst>
              <a:ext uri="{FF2B5EF4-FFF2-40B4-BE49-F238E27FC236}">
                <a16:creationId xmlns:a16="http://schemas.microsoft.com/office/drawing/2014/main" id="{8841B257-66D5-4F8A-818D-23198B101BEC}"/>
              </a:ext>
            </a:extLst>
          </p:cNvPr>
          <p:cNvPicPr>
            <a:picLocks noChangeAspect="1"/>
          </p:cNvPicPr>
          <p:nvPr/>
        </p:nvPicPr>
        <p:blipFill rotWithShape="1">
          <a:blip r:embed="rId2"/>
          <a:srcRect l="9046" t="31800" r="36134" b="22749"/>
          <a:stretch/>
        </p:blipFill>
        <p:spPr>
          <a:xfrm>
            <a:off x="5852502" y="1932494"/>
            <a:ext cx="6122682" cy="4232636"/>
          </a:xfrm>
          <a:prstGeom prst="rect">
            <a:avLst/>
          </a:prstGeom>
        </p:spPr>
      </p:pic>
      <p:sp>
        <p:nvSpPr>
          <p:cNvPr id="4" name="Title 3">
            <a:extLst>
              <a:ext uri="{FF2B5EF4-FFF2-40B4-BE49-F238E27FC236}">
                <a16:creationId xmlns:a16="http://schemas.microsoft.com/office/drawing/2014/main" id="{19E99CED-0919-401D-8CD5-F88456AEF3F8}"/>
              </a:ext>
            </a:extLst>
          </p:cNvPr>
          <p:cNvSpPr>
            <a:spLocks noGrp="1"/>
          </p:cNvSpPr>
          <p:nvPr>
            <p:ph type="title"/>
          </p:nvPr>
        </p:nvSpPr>
        <p:spPr>
          <a:xfrm>
            <a:off x="932468" y="855318"/>
            <a:ext cx="10515600" cy="1325563"/>
          </a:xfrm>
        </p:spPr>
        <p:txBody>
          <a:bodyPr/>
          <a:lstStyle/>
          <a:p>
            <a:r>
              <a:rPr lang="en-US" dirty="0"/>
              <a:t>The accessory hepatic ducts</a:t>
            </a:r>
          </a:p>
        </p:txBody>
      </p:sp>
      <p:sp>
        <p:nvSpPr>
          <p:cNvPr id="3" name="Footer Placeholder 2">
            <a:extLst>
              <a:ext uri="{FF2B5EF4-FFF2-40B4-BE49-F238E27FC236}">
                <a16:creationId xmlns:a16="http://schemas.microsoft.com/office/drawing/2014/main" id="{B8BBB0EB-4BBE-6A3E-51CE-8F7CD15E2A06}"/>
              </a:ext>
            </a:extLst>
          </p:cNvPr>
          <p:cNvSpPr>
            <a:spLocks noGrp="1"/>
          </p:cNvSpPr>
          <p:nvPr>
            <p:ph type="ftr" sz="quarter" idx="4294967295"/>
          </p:nvPr>
        </p:nvSpPr>
        <p:spPr>
          <a:xfrm>
            <a:off x="4038600" y="6356350"/>
            <a:ext cx="4114800" cy="365125"/>
          </a:xfrm>
        </p:spPr>
        <p:txBody>
          <a:bodyPr/>
          <a:lstStyle/>
          <a:p>
            <a:endParaRPr lang="en-US"/>
          </a:p>
        </p:txBody>
      </p:sp>
      <p:sp>
        <p:nvSpPr>
          <p:cNvPr id="6" name="Slide Number Placeholder 5">
            <a:extLst>
              <a:ext uri="{FF2B5EF4-FFF2-40B4-BE49-F238E27FC236}">
                <a16:creationId xmlns:a16="http://schemas.microsoft.com/office/drawing/2014/main" id="{E7371F85-92D2-3741-C5A9-0CF31F27313C}"/>
              </a:ext>
            </a:extLst>
          </p:cNvPr>
          <p:cNvSpPr>
            <a:spLocks noGrp="1"/>
          </p:cNvSpPr>
          <p:nvPr>
            <p:ph type="sldNum" sz="quarter" idx="17"/>
          </p:nvPr>
        </p:nvSpPr>
        <p:spPr>
          <a:xfrm>
            <a:off x="8610600" y="6356350"/>
            <a:ext cx="2743200" cy="365125"/>
          </a:xfrm>
        </p:spPr>
        <p:txBody>
          <a:bodyPr/>
          <a:lstStyle/>
          <a:p>
            <a:fld id="{097A4D0D-00E0-4D1F-B56E-0E080D3AE5F2}" type="slidenum">
              <a:rPr lang="en-US" smtClean="0"/>
              <a:t>10</a:t>
            </a:fld>
            <a:endParaRPr lang="en-US"/>
          </a:p>
        </p:txBody>
      </p:sp>
      <p:sp>
        <p:nvSpPr>
          <p:cNvPr id="7" name="Rectangle 6">
            <a:extLst>
              <a:ext uri="{FF2B5EF4-FFF2-40B4-BE49-F238E27FC236}">
                <a16:creationId xmlns:a16="http://schemas.microsoft.com/office/drawing/2014/main" id="{5568EA4E-A2DF-446E-CC81-F309DC897ACC}"/>
              </a:ext>
            </a:extLst>
          </p:cNvPr>
          <p:cNvSpPr/>
          <p:nvPr/>
        </p:nvSpPr>
        <p:spPr>
          <a:xfrm>
            <a:off x="0" y="51242"/>
            <a:ext cx="2153264" cy="44245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rPr>
              <a:t>Core Concept</a:t>
            </a:r>
          </a:p>
        </p:txBody>
      </p:sp>
    </p:spTree>
    <p:extLst>
      <p:ext uri="{BB962C8B-B14F-4D97-AF65-F5344CB8AC3E}">
        <p14:creationId xmlns:p14="http://schemas.microsoft.com/office/powerpoint/2010/main" val="1271001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817C320-D900-457F-B38A-047BA4BBB478}"/>
              </a:ext>
            </a:extLst>
          </p:cNvPr>
          <p:cNvSpPr>
            <a:spLocks noGrp="1"/>
          </p:cNvSpPr>
          <p:nvPr>
            <p:ph type="body" sz="quarter" idx="13"/>
          </p:nvPr>
        </p:nvSpPr>
        <p:spPr>
          <a:xfrm>
            <a:off x="75414" y="1838227"/>
            <a:ext cx="5740924" cy="4526079"/>
          </a:xfrm>
        </p:spPr>
        <p:txBody>
          <a:bodyPr>
            <a:normAutofit/>
          </a:bodyPr>
          <a:lstStyle/>
          <a:p>
            <a:r>
              <a:rPr lang="en-US" dirty="0"/>
              <a:t>The gallbladder is an elongated </a:t>
            </a:r>
            <a:r>
              <a:rPr lang="en-US" u="sng" dirty="0"/>
              <a:t>pear-shaped</a:t>
            </a:r>
            <a:r>
              <a:rPr lang="en-US" dirty="0"/>
              <a:t> sac of about </a:t>
            </a:r>
            <a:r>
              <a:rPr lang="en-US" u="sng" dirty="0"/>
              <a:t>30–50 ml capacity.</a:t>
            </a:r>
          </a:p>
          <a:p>
            <a:r>
              <a:rPr lang="en-US" dirty="0"/>
              <a:t> It stores and concentrates the bile and discharges it into the duodenum by its muscular contraction.</a:t>
            </a:r>
          </a:p>
          <a:p>
            <a:pPr marL="0" indent="0">
              <a:buNone/>
            </a:pPr>
            <a:endParaRPr lang="en-US" dirty="0"/>
          </a:p>
        </p:txBody>
      </p:sp>
      <p:sp>
        <p:nvSpPr>
          <p:cNvPr id="4" name="Title 3">
            <a:extLst>
              <a:ext uri="{FF2B5EF4-FFF2-40B4-BE49-F238E27FC236}">
                <a16:creationId xmlns:a16="http://schemas.microsoft.com/office/drawing/2014/main" id="{338DBC45-B1CB-49CB-8DEA-B92066A62814}"/>
              </a:ext>
            </a:extLst>
          </p:cNvPr>
          <p:cNvSpPr>
            <a:spLocks noGrp="1"/>
          </p:cNvSpPr>
          <p:nvPr>
            <p:ph type="title"/>
          </p:nvPr>
        </p:nvSpPr>
        <p:spPr>
          <a:xfrm>
            <a:off x="932468" y="612742"/>
            <a:ext cx="10515600" cy="829559"/>
          </a:xfrm>
        </p:spPr>
        <p:txBody>
          <a:bodyPr>
            <a:normAutofit/>
          </a:bodyPr>
          <a:lstStyle/>
          <a:p>
            <a:r>
              <a:rPr lang="en-US" dirty="0"/>
              <a:t>GALLBLADDER</a:t>
            </a:r>
          </a:p>
        </p:txBody>
      </p:sp>
      <p:pic>
        <p:nvPicPr>
          <p:cNvPr id="3074" name="Picture 2" descr="Gallbladder Cancer Treatment - NCI">
            <a:extLst>
              <a:ext uri="{FF2B5EF4-FFF2-40B4-BE49-F238E27FC236}">
                <a16:creationId xmlns:a16="http://schemas.microsoft.com/office/drawing/2014/main" id="{10FEFAFE-BBD2-497F-B09C-25AEAA84C85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65509" y="657519"/>
            <a:ext cx="6014302" cy="5997805"/>
          </a:xfrm>
          <a:prstGeom prst="rect">
            <a:avLst/>
          </a:prstGeom>
          <a:noFill/>
          <a:extLst>
            <a:ext uri="{909E8E84-426E-40DD-AFC4-6F175D3DCCD1}">
              <a14:hiddenFill xmlns:a14="http://schemas.microsoft.com/office/drawing/2010/main">
                <a:solidFill>
                  <a:srgbClr val="FFFFFF"/>
                </a:solidFill>
              </a14:hiddenFill>
            </a:ext>
          </a:extLst>
        </p:spPr>
      </p:pic>
      <p:sp>
        <p:nvSpPr>
          <p:cNvPr id="3" name="Footer Placeholder 2">
            <a:extLst>
              <a:ext uri="{FF2B5EF4-FFF2-40B4-BE49-F238E27FC236}">
                <a16:creationId xmlns:a16="http://schemas.microsoft.com/office/drawing/2014/main" id="{B3D73AAA-A034-7408-A30D-74D9103A8EB9}"/>
              </a:ext>
            </a:extLst>
          </p:cNvPr>
          <p:cNvSpPr>
            <a:spLocks noGrp="1"/>
          </p:cNvSpPr>
          <p:nvPr>
            <p:ph type="ftr" sz="quarter" idx="4294967295"/>
          </p:nvPr>
        </p:nvSpPr>
        <p:spPr>
          <a:xfrm>
            <a:off x="4038600" y="6356350"/>
            <a:ext cx="4114800" cy="365125"/>
          </a:xfrm>
        </p:spPr>
        <p:txBody>
          <a:bodyPr/>
          <a:lstStyle/>
          <a:p>
            <a:endParaRPr lang="en-US"/>
          </a:p>
        </p:txBody>
      </p:sp>
      <p:sp>
        <p:nvSpPr>
          <p:cNvPr id="5" name="Slide Number Placeholder 4">
            <a:extLst>
              <a:ext uri="{FF2B5EF4-FFF2-40B4-BE49-F238E27FC236}">
                <a16:creationId xmlns:a16="http://schemas.microsoft.com/office/drawing/2014/main" id="{D9C9533B-E3C7-DCB9-3319-6E60F4D2453A}"/>
              </a:ext>
            </a:extLst>
          </p:cNvPr>
          <p:cNvSpPr>
            <a:spLocks noGrp="1"/>
          </p:cNvSpPr>
          <p:nvPr>
            <p:ph type="sldNum" sz="quarter" idx="17"/>
          </p:nvPr>
        </p:nvSpPr>
        <p:spPr>
          <a:xfrm>
            <a:off x="8610600" y="6356350"/>
            <a:ext cx="2743200" cy="365125"/>
          </a:xfrm>
        </p:spPr>
        <p:txBody>
          <a:bodyPr/>
          <a:lstStyle/>
          <a:p>
            <a:fld id="{097A4D0D-00E0-4D1F-B56E-0E080D3AE5F2}" type="slidenum">
              <a:rPr lang="en-US" smtClean="0"/>
              <a:t>11</a:t>
            </a:fld>
            <a:endParaRPr lang="en-US"/>
          </a:p>
        </p:txBody>
      </p:sp>
      <p:sp>
        <p:nvSpPr>
          <p:cNvPr id="6" name="Rectangle 5">
            <a:extLst>
              <a:ext uri="{FF2B5EF4-FFF2-40B4-BE49-F238E27FC236}">
                <a16:creationId xmlns:a16="http://schemas.microsoft.com/office/drawing/2014/main" id="{E2638316-3CC3-3AE3-642C-AF2BCBC7638A}"/>
              </a:ext>
            </a:extLst>
          </p:cNvPr>
          <p:cNvSpPr/>
          <p:nvPr/>
        </p:nvSpPr>
        <p:spPr>
          <a:xfrm>
            <a:off x="0" y="51242"/>
            <a:ext cx="2153264" cy="44245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rPr>
              <a:t>Core Concept</a:t>
            </a:r>
          </a:p>
        </p:txBody>
      </p:sp>
    </p:spTree>
    <p:extLst>
      <p:ext uri="{BB962C8B-B14F-4D97-AF65-F5344CB8AC3E}">
        <p14:creationId xmlns:p14="http://schemas.microsoft.com/office/powerpoint/2010/main" val="39311266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A5E0441-4FDC-4078-82AD-4DD8C3C48EC4}"/>
              </a:ext>
            </a:extLst>
          </p:cNvPr>
          <p:cNvSpPr>
            <a:spLocks noGrp="1"/>
          </p:cNvSpPr>
          <p:nvPr>
            <p:ph type="body" sz="quarter" idx="13"/>
          </p:nvPr>
        </p:nvSpPr>
        <p:spPr>
          <a:xfrm>
            <a:off x="259883" y="2107933"/>
            <a:ext cx="3108960" cy="4256373"/>
          </a:xfrm>
        </p:spPr>
        <p:txBody>
          <a:bodyPr/>
          <a:lstStyle/>
          <a:p>
            <a:r>
              <a:rPr lang="en-US" dirty="0"/>
              <a:t>Pear shaped</a:t>
            </a:r>
          </a:p>
          <a:p>
            <a:r>
              <a:rPr lang="en-US" dirty="0"/>
              <a:t>Length: 10 cm. </a:t>
            </a:r>
          </a:p>
          <a:p>
            <a:r>
              <a:rPr lang="en-US" dirty="0"/>
              <a:t>Width: 3 cm (at its widest part).</a:t>
            </a:r>
          </a:p>
          <a:p>
            <a:r>
              <a:rPr lang="en-US" dirty="0"/>
              <a:t>Capacity :30-50 ml</a:t>
            </a:r>
          </a:p>
          <a:p>
            <a:r>
              <a:rPr lang="en-US" dirty="0"/>
              <a:t>When obstructed:300ml</a:t>
            </a:r>
          </a:p>
        </p:txBody>
      </p:sp>
      <p:sp>
        <p:nvSpPr>
          <p:cNvPr id="4" name="Title 3">
            <a:extLst>
              <a:ext uri="{FF2B5EF4-FFF2-40B4-BE49-F238E27FC236}">
                <a16:creationId xmlns:a16="http://schemas.microsoft.com/office/drawing/2014/main" id="{9A1331AE-72D5-4276-899E-1A1AC67FC1CB}"/>
              </a:ext>
            </a:extLst>
          </p:cNvPr>
          <p:cNvSpPr>
            <a:spLocks noGrp="1"/>
          </p:cNvSpPr>
          <p:nvPr>
            <p:ph type="title"/>
          </p:nvPr>
        </p:nvSpPr>
        <p:spPr>
          <a:xfrm>
            <a:off x="932468" y="855318"/>
            <a:ext cx="10515600" cy="1325563"/>
          </a:xfrm>
        </p:spPr>
        <p:txBody>
          <a:bodyPr>
            <a:normAutofit/>
          </a:bodyPr>
          <a:lstStyle/>
          <a:p>
            <a:r>
              <a:rPr lang="en-US" sz="3600" dirty="0"/>
              <a:t>Dimensions</a:t>
            </a:r>
          </a:p>
        </p:txBody>
      </p:sp>
      <p:pic>
        <p:nvPicPr>
          <p:cNvPr id="6146" name="Picture 2" descr="Size | Gallbladder">
            <a:extLst>
              <a:ext uri="{FF2B5EF4-FFF2-40B4-BE49-F238E27FC236}">
                <a16:creationId xmlns:a16="http://schemas.microsoft.com/office/drawing/2014/main" id="{0F2FA38D-4337-4681-AAFA-CC9751B3E79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72062" y="990227"/>
            <a:ext cx="6449378" cy="5395562"/>
          </a:xfrm>
          <a:prstGeom prst="rect">
            <a:avLst/>
          </a:prstGeom>
          <a:noFill/>
          <a:extLst>
            <a:ext uri="{909E8E84-426E-40DD-AFC4-6F175D3DCCD1}">
              <a14:hiddenFill xmlns:a14="http://schemas.microsoft.com/office/drawing/2010/main">
                <a:solidFill>
                  <a:srgbClr val="FFFFFF"/>
                </a:solidFill>
              </a14:hiddenFill>
            </a:ext>
          </a:extLst>
        </p:spPr>
      </p:pic>
      <p:sp>
        <p:nvSpPr>
          <p:cNvPr id="3" name="Footer Placeholder 2">
            <a:extLst>
              <a:ext uri="{FF2B5EF4-FFF2-40B4-BE49-F238E27FC236}">
                <a16:creationId xmlns:a16="http://schemas.microsoft.com/office/drawing/2014/main" id="{AFD356B0-4D1F-ED31-21EE-C4DF74B8BEA4}"/>
              </a:ext>
            </a:extLst>
          </p:cNvPr>
          <p:cNvSpPr>
            <a:spLocks noGrp="1"/>
          </p:cNvSpPr>
          <p:nvPr>
            <p:ph type="ftr" sz="quarter" idx="4294967295"/>
          </p:nvPr>
        </p:nvSpPr>
        <p:spPr>
          <a:xfrm>
            <a:off x="4038600" y="6356350"/>
            <a:ext cx="4114800" cy="365125"/>
          </a:xfrm>
        </p:spPr>
        <p:txBody>
          <a:bodyPr/>
          <a:lstStyle/>
          <a:p>
            <a:endParaRPr lang="en-US"/>
          </a:p>
        </p:txBody>
      </p:sp>
      <p:sp>
        <p:nvSpPr>
          <p:cNvPr id="5" name="Slide Number Placeholder 4">
            <a:extLst>
              <a:ext uri="{FF2B5EF4-FFF2-40B4-BE49-F238E27FC236}">
                <a16:creationId xmlns:a16="http://schemas.microsoft.com/office/drawing/2014/main" id="{E31FB816-95D3-A0EC-8C48-4C5245B57D72}"/>
              </a:ext>
            </a:extLst>
          </p:cNvPr>
          <p:cNvSpPr>
            <a:spLocks noGrp="1"/>
          </p:cNvSpPr>
          <p:nvPr>
            <p:ph type="sldNum" sz="quarter" idx="17"/>
          </p:nvPr>
        </p:nvSpPr>
        <p:spPr>
          <a:xfrm>
            <a:off x="8610600" y="6356350"/>
            <a:ext cx="2743200" cy="365125"/>
          </a:xfrm>
        </p:spPr>
        <p:txBody>
          <a:bodyPr/>
          <a:lstStyle/>
          <a:p>
            <a:fld id="{097A4D0D-00E0-4D1F-B56E-0E080D3AE5F2}" type="slidenum">
              <a:rPr lang="en-US" smtClean="0"/>
              <a:t>12</a:t>
            </a:fld>
            <a:endParaRPr lang="en-US"/>
          </a:p>
        </p:txBody>
      </p:sp>
      <p:sp>
        <p:nvSpPr>
          <p:cNvPr id="6" name="Rectangle 5">
            <a:extLst>
              <a:ext uri="{FF2B5EF4-FFF2-40B4-BE49-F238E27FC236}">
                <a16:creationId xmlns:a16="http://schemas.microsoft.com/office/drawing/2014/main" id="{74E28BF7-08CD-9B49-C8A0-4A640FB7AB83}"/>
              </a:ext>
            </a:extLst>
          </p:cNvPr>
          <p:cNvSpPr/>
          <p:nvPr/>
        </p:nvSpPr>
        <p:spPr>
          <a:xfrm>
            <a:off x="0" y="51242"/>
            <a:ext cx="2153264" cy="44245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rPr>
              <a:t>Core Concept</a:t>
            </a:r>
          </a:p>
        </p:txBody>
      </p:sp>
    </p:spTree>
    <p:extLst>
      <p:ext uri="{BB962C8B-B14F-4D97-AF65-F5344CB8AC3E}">
        <p14:creationId xmlns:p14="http://schemas.microsoft.com/office/powerpoint/2010/main" val="31341578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661A3D8-65AA-4D1F-BB35-79640C5D1697}"/>
              </a:ext>
            </a:extLst>
          </p:cNvPr>
          <p:cNvSpPr>
            <a:spLocks noGrp="1"/>
          </p:cNvSpPr>
          <p:nvPr>
            <p:ph type="body" sz="quarter" idx="13"/>
          </p:nvPr>
        </p:nvSpPr>
        <p:spPr>
          <a:xfrm>
            <a:off x="263952" y="1875934"/>
            <a:ext cx="4864280" cy="4488372"/>
          </a:xfrm>
        </p:spPr>
        <p:txBody>
          <a:bodyPr/>
          <a:lstStyle/>
          <a:p>
            <a:r>
              <a:rPr lang="en-US" dirty="0"/>
              <a:t>The gallbladder is divided into the following three parts:</a:t>
            </a:r>
          </a:p>
          <a:p>
            <a:r>
              <a:rPr lang="en-US" dirty="0"/>
              <a:t> fundus,</a:t>
            </a:r>
          </a:p>
          <a:p>
            <a:r>
              <a:rPr lang="en-US" dirty="0"/>
              <a:t> body,</a:t>
            </a:r>
          </a:p>
          <a:p>
            <a:r>
              <a:rPr lang="en-US" dirty="0"/>
              <a:t>  neck.</a:t>
            </a:r>
          </a:p>
        </p:txBody>
      </p:sp>
      <p:sp>
        <p:nvSpPr>
          <p:cNvPr id="3" name="Text Placeholder 2">
            <a:extLst>
              <a:ext uri="{FF2B5EF4-FFF2-40B4-BE49-F238E27FC236}">
                <a16:creationId xmlns:a16="http://schemas.microsoft.com/office/drawing/2014/main" id="{2B9BED43-9D41-426A-A426-9FFCF7D3C379}"/>
              </a:ext>
            </a:extLst>
          </p:cNvPr>
          <p:cNvSpPr>
            <a:spLocks noGrp="1"/>
          </p:cNvSpPr>
          <p:nvPr>
            <p:ph type="body" sz="quarter" idx="14"/>
          </p:nvPr>
        </p:nvSpPr>
        <p:spPr/>
        <p:txBody>
          <a:bodyPr/>
          <a:lstStyle/>
          <a:p>
            <a:endParaRPr lang="en-US"/>
          </a:p>
        </p:txBody>
      </p:sp>
      <p:sp>
        <p:nvSpPr>
          <p:cNvPr id="4" name="Title 3">
            <a:extLst>
              <a:ext uri="{FF2B5EF4-FFF2-40B4-BE49-F238E27FC236}">
                <a16:creationId xmlns:a16="http://schemas.microsoft.com/office/drawing/2014/main" id="{FC75F494-5A0C-4997-93FA-0556765A0503}"/>
              </a:ext>
            </a:extLst>
          </p:cNvPr>
          <p:cNvSpPr>
            <a:spLocks noGrp="1"/>
          </p:cNvSpPr>
          <p:nvPr>
            <p:ph type="title"/>
          </p:nvPr>
        </p:nvSpPr>
        <p:spPr>
          <a:xfrm>
            <a:off x="932468" y="855318"/>
            <a:ext cx="10515600" cy="1325563"/>
          </a:xfrm>
        </p:spPr>
        <p:txBody>
          <a:bodyPr>
            <a:normAutofit/>
          </a:bodyPr>
          <a:lstStyle/>
          <a:p>
            <a:r>
              <a:rPr lang="en-US" sz="3600" dirty="0"/>
              <a:t>Parts and Relations</a:t>
            </a:r>
          </a:p>
        </p:txBody>
      </p:sp>
      <p:pic>
        <p:nvPicPr>
          <p:cNvPr id="5" name="Picture 2" descr="Related image">
            <a:extLst>
              <a:ext uri="{FF2B5EF4-FFF2-40B4-BE49-F238E27FC236}">
                <a16:creationId xmlns:a16="http://schemas.microsoft.com/office/drawing/2014/main" id="{8E2F443B-589F-4764-988D-C73BAB29684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3055" t="5474"/>
          <a:stretch/>
        </p:blipFill>
        <p:spPr bwMode="auto">
          <a:xfrm>
            <a:off x="5796748" y="855318"/>
            <a:ext cx="5764375" cy="5906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Footer Placeholder 5">
            <a:extLst>
              <a:ext uri="{FF2B5EF4-FFF2-40B4-BE49-F238E27FC236}">
                <a16:creationId xmlns:a16="http://schemas.microsoft.com/office/drawing/2014/main" id="{0332964D-3846-78BD-449E-83D9962F68EE}"/>
              </a:ext>
            </a:extLst>
          </p:cNvPr>
          <p:cNvSpPr>
            <a:spLocks noGrp="1"/>
          </p:cNvSpPr>
          <p:nvPr>
            <p:ph type="ftr" sz="quarter" idx="4294967295"/>
          </p:nvPr>
        </p:nvSpPr>
        <p:spPr>
          <a:xfrm>
            <a:off x="4038600" y="6356350"/>
            <a:ext cx="4114800" cy="365125"/>
          </a:xfrm>
        </p:spPr>
        <p:txBody>
          <a:bodyPr/>
          <a:lstStyle/>
          <a:p>
            <a:endParaRPr lang="en-US"/>
          </a:p>
        </p:txBody>
      </p:sp>
      <p:sp>
        <p:nvSpPr>
          <p:cNvPr id="7" name="Slide Number Placeholder 6">
            <a:extLst>
              <a:ext uri="{FF2B5EF4-FFF2-40B4-BE49-F238E27FC236}">
                <a16:creationId xmlns:a16="http://schemas.microsoft.com/office/drawing/2014/main" id="{932559DC-F366-19BF-5256-08CE2CF5B533}"/>
              </a:ext>
            </a:extLst>
          </p:cNvPr>
          <p:cNvSpPr>
            <a:spLocks noGrp="1"/>
          </p:cNvSpPr>
          <p:nvPr>
            <p:ph type="sldNum" sz="quarter" idx="17"/>
          </p:nvPr>
        </p:nvSpPr>
        <p:spPr>
          <a:xfrm>
            <a:off x="8610600" y="6356350"/>
            <a:ext cx="2743200" cy="365125"/>
          </a:xfrm>
        </p:spPr>
        <p:txBody>
          <a:bodyPr/>
          <a:lstStyle/>
          <a:p>
            <a:fld id="{097A4D0D-00E0-4D1F-B56E-0E080D3AE5F2}" type="slidenum">
              <a:rPr lang="en-US" smtClean="0"/>
              <a:t>13</a:t>
            </a:fld>
            <a:endParaRPr lang="en-US"/>
          </a:p>
        </p:txBody>
      </p:sp>
      <p:sp>
        <p:nvSpPr>
          <p:cNvPr id="8" name="Rectangle 7">
            <a:extLst>
              <a:ext uri="{FF2B5EF4-FFF2-40B4-BE49-F238E27FC236}">
                <a16:creationId xmlns:a16="http://schemas.microsoft.com/office/drawing/2014/main" id="{CB331324-EA67-DEE4-7729-13A3AD698A73}"/>
              </a:ext>
            </a:extLst>
          </p:cNvPr>
          <p:cNvSpPr/>
          <p:nvPr/>
        </p:nvSpPr>
        <p:spPr>
          <a:xfrm>
            <a:off x="0" y="51242"/>
            <a:ext cx="2153264" cy="44245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rPr>
              <a:t>Core Concept</a:t>
            </a:r>
          </a:p>
        </p:txBody>
      </p:sp>
    </p:spTree>
    <p:extLst>
      <p:ext uri="{BB962C8B-B14F-4D97-AF65-F5344CB8AC3E}">
        <p14:creationId xmlns:p14="http://schemas.microsoft.com/office/powerpoint/2010/main" val="26749770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A61B181-A9F3-4926-9F79-F398C408AD5C}"/>
              </a:ext>
            </a:extLst>
          </p:cNvPr>
          <p:cNvSpPr>
            <a:spLocks noGrp="1"/>
          </p:cNvSpPr>
          <p:nvPr>
            <p:ph type="body" sz="quarter" idx="13"/>
          </p:nvPr>
        </p:nvSpPr>
        <p:spPr>
          <a:xfrm>
            <a:off x="1" y="1537252"/>
            <a:ext cx="8057322" cy="5174974"/>
          </a:xfrm>
        </p:spPr>
        <p:txBody>
          <a:bodyPr>
            <a:normAutofit fontScale="92500" lnSpcReduction="10000"/>
          </a:bodyPr>
          <a:lstStyle/>
          <a:p>
            <a:pPr marL="0" indent="0">
              <a:buNone/>
            </a:pPr>
            <a:r>
              <a:rPr lang="en-US" sz="3500" b="1" dirty="0"/>
              <a:t>Location</a:t>
            </a:r>
          </a:p>
          <a:p>
            <a:r>
              <a:rPr lang="en-US" dirty="0"/>
              <a:t> It is the expanded </a:t>
            </a:r>
            <a:r>
              <a:rPr lang="en-US" dirty="0">
                <a:solidFill>
                  <a:srgbClr val="00B0F0"/>
                </a:solidFill>
              </a:rPr>
              <a:t>blind end </a:t>
            </a:r>
            <a:r>
              <a:rPr lang="en-US" dirty="0"/>
              <a:t>of the organ.</a:t>
            </a:r>
          </a:p>
          <a:p>
            <a:r>
              <a:rPr lang="en-US" dirty="0"/>
              <a:t> It projects from the </a:t>
            </a:r>
            <a:r>
              <a:rPr lang="en-US" dirty="0">
                <a:solidFill>
                  <a:srgbClr val="00B0F0"/>
                </a:solidFill>
              </a:rPr>
              <a:t>inferior border liver</a:t>
            </a:r>
          </a:p>
          <a:p>
            <a:r>
              <a:rPr lang="en-US" dirty="0"/>
              <a:t> and touches the </a:t>
            </a:r>
            <a:r>
              <a:rPr lang="en-US" dirty="0">
                <a:solidFill>
                  <a:srgbClr val="00B0F0"/>
                </a:solidFill>
              </a:rPr>
              <a:t>anterior abdominal wall at the tip of the right 9th costal cartilage</a:t>
            </a:r>
            <a:r>
              <a:rPr lang="en-US" dirty="0"/>
              <a:t>,</a:t>
            </a:r>
          </a:p>
          <a:p>
            <a:r>
              <a:rPr lang="en-US" dirty="0"/>
              <a:t> deep to the point where the right </a:t>
            </a:r>
            <a:r>
              <a:rPr lang="en-US" dirty="0" err="1">
                <a:solidFill>
                  <a:srgbClr val="00B0F0"/>
                </a:solidFill>
              </a:rPr>
              <a:t>linea</a:t>
            </a:r>
            <a:r>
              <a:rPr lang="en-US" dirty="0">
                <a:solidFill>
                  <a:srgbClr val="00B0F0"/>
                </a:solidFill>
              </a:rPr>
              <a:t> semilunaris </a:t>
            </a:r>
            <a:r>
              <a:rPr lang="en-US" dirty="0"/>
              <a:t>meets the costal margin.</a:t>
            </a:r>
          </a:p>
          <a:p>
            <a:pPr marL="0" indent="0">
              <a:buNone/>
            </a:pPr>
            <a:r>
              <a:rPr lang="en-US" sz="3500" b="1" dirty="0"/>
              <a:t> Relations </a:t>
            </a:r>
            <a:r>
              <a:rPr lang="en-US" dirty="0"/>
              <a:t>It is surrounded by the peritoneum.</a:t>
            </a:r>
          </a:p>
          <a:p>
            <a:r>
              <a:rPr lang="en-US" dirty="0"/>
              <a:t>Anteriorly = anterior abdominal wall </a:t>
            </a:r>
          </a:p>
          <a:p>
            <a:r>
              <a:rPr lang="en-US" dirty="0"/>
              <a:t>Posteriorly = transverse colon</a:t>
            </a:r>
          </a:p>
          <a:p>
            <a:r>
              <a:rPr lang="en-US" dirty="0"/>
              <a:t>  It is continuous through the body of gallbladder with the narrow neck</a:t>
            </a:r>
          </a:p>
        </p:txBody>
      </p:sp>
      <p:sp>
        <p:nvSpPr>
          <p:cNvPr id="4" name="Title 3">
            <a:extLst>
              <a:ext uri="{FF2B5EF4-FFF2-40B4-BE49-F238E27FC236}">
                <a16:creationId xmlns:a16="http://schemas.microsoft.com/office/drawing/2014/main" id="{FFF3928B-D149-4890-9397-B8D7ED464AF0}"/>
              </a:ext>
            </a:extLst>
          </p:cNvPr>
          <p:cNvSpPr>
            <a:spLocks noGrp="1"/>
          </p:cNvSpPr>
          <p:nvPr>
            <p:ph type="title"/>
          </p:nvPr>
        </p:nvSpPr>
        <p:spPr>
          <a:xfrm>
            <a:off x="0" y="616017"/>
            <a:ext cx="2974207" cy="1325563"/>
          </a:xfrm>
        </p:spPr>
        <p:txBody>
          <a:bodyPr/>
          <a:lstStyle/>
          <a:p>
            <a:r>
              <a:rPr lang="en-US" dirty="0"/>
              <a:t>Fundus</a:t>
            </a:r>
          </a:p>
        </p:txBody>
      </p:sp>
      <p:pic>
        <p:nvPicPr>
          <p:cNvPr id="6" name="Picture 5">
            <a:extLst>
              <a:ext uri="{FF2B5EF4-FFF2-40B4-BE49-F238E27FC236}">
                <a16:creationId xmlns:a16="http://schemas.microsoft.com/office/drawing/2014/main" id="{491A46F9-FFD1-44F5-9C0E-A3A6CA0D9094}"/>
              </a:ext>
            </a:extLst>
          </p:cNvPr>
          <p:cNvPicPr>
            <a:picLocks noChangeAspect="1"/>
          </p:cNvPicPr>
          <p:nvPr/>
        </p:nvPicPr>
        <p:blipFill>
          <a:blip r:embed="rId2"/>
          <a:stretch>
            <a:fillRect/>
          </a:stretch>
        </p:blipFill>
        <p:spPr>
          <a:xfrm>
            <a:off x="7909762" y="616017"/>
            <a:ext cx="4169117" cy="5958038"/>
          </a:xfrm>
          <a:prstGeom prst="rect">
            <a:avLst/>
          </a:prstGeom>
        </p:spPr>
      </p:pic>
      <p:sp>
        <p:nvSpPr>
          <p:cNvPr id="3" name="Footer Placeholder 2">
            <a:extLst>
              <a:ext uri="{FF2B5EF4-FFF2-40B4-BE49-F238E27FC236}">
                <a16:creationId xmlns:a16="http://schemas.microsoft.com/office/drawing/2014/main" id="{015DC65D-80A6-885D-4FDB-AADA1CE59A73}"/>
              </a:ext>
            </a:extLst>
          </p:cNvPr>
          <p:cNvSpPr>
            <a:spLocks noGrp="1"/>
          </p:cNvSpPr>
          <p:nvPr>
            <p:ph type="ftr" sz="quarter" idx="4294967295"/>
          </p:nvPr>
        </p:nvSpPr>
        <p:spPr>
          <a:xfrm>
            <a:off x="4038600" y="6356350"/>
            <a:ext cx="4114800" cy="365125"/>
          </a:xfrm>
        </p:spPr>
        <p:txBody>
          <a:bodyPr/>
          <a:lstStyle/>
          <a:p>
            <a:endParaRPr lang="en-US"/>
          </a:p>
        </p:txBody>
      </p:sp>
      <p:sp>
        <p:nvSpPr>
          <p:cNvPr id="5" name="Slide Number Placeholder 4">
            <a:extLst>
              <a:ext uri="{FF2B5EF4-FFF2-40B4-BE49-F238E27FC236}">
                <a16:creationId xmlns:a16="http://schemas.microsoft.com/office/drawing/2014/main" id="{4D707AAA-7E4F-08A5-C50E-E42782ABD1DE}"/>
              </a:ext>
            </a:extLst>
          </p:cNvPr>
          <p:cNvSpPr>
            <a:spLocks noGrp="1"/>
          </p:cNvSpPr>
          <p:nvPr>
            <p:ph type="sldNum" sz="quarter" idx="17"/>
          </p:nvPr>
        </p:nvSpPr>
        <p:spPr>
          <a:xfrm>
            <a:off x="8610600" y="6356350"/>
            <a:ext cx="2743200" cy="365125"/>
          </a:xfrm>
        </p:spPr>
        <p:txBody>
          <a:bodyPr/>
          <a:lstStyle/>
          <a:p>
            <a:fld id="{097A4D0D-00E0-4D1F-B56E-0E080D3AE5F2}" type="slidenum">
              <a:rPr lang="en-US" smtClean="0"/>
              <a:t>14</a:t>
            </a:fld>
            <a:endParaRPr lang="en-US"/>
          </a:p>
        </p:txBody>
      </p:sp>
      <p:sp>
        <p:nvSpPr>
          <p:cNvPr id="7" name="Rectangle 6">
            <a:extLst>
              <a:ext uri="{FF2B5EF4-FFF2-40B4-BE49-F238E27FC236}">
                <a16:creationId xmlns:a16="http://schemas.microsoft.com/office/drawing/2014/main" id="{9D918D58-E15D-7489-F377-732C974CBC81}"/>
              </a:ext>
            </a:extLst>
          </p:cNvPr>
          <p:cNvSpPr/>
          <p:nvPr/>
        </p:nvSpPr>
        <p:spPr>
          <a:xfrm>
            <a:off x="0" y="51242"/>
            <a:ext cx="2153264" cy="44245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rPr>
              <a:t>Core Concept</a:t>
            </a:r>
          </a:p>
        </p:txBody>
      </p:sp>
    </p:spTree>
    <p:extLst>
      <p:ext uri="{BB962C8B-B14F-4D97-AF65-F5344CB8AC3E}">
        <p14:creationId xmlns:p14="http://schemas.microsoft.com/office/powerpoint/2010/main" val="30428066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DE63AD1-1519-4267-B02A-79A516566064}"/>
              </a:ext>
            </a:extLst>
          </p:cNvPr>
          <p:cNvSpPr>
            <a:spLocks noGrp="1"/>
          </p:cNvSpPr>
          <p:nvPr>
            <p:ph type="body" sz="quarter" idx="13"/>
          </p:nvPr>
        </p:nvSpPr>
        <p:spPr>
          <a:xfrm>
            <a:off x="150830" y="1706252"/>
            <a:ext cx="4845376" cy="5059505"/>
          </a:xfrm>
        </p:spPr>
        <p:txBody>
          <a:bodyPr>
            <a:normAutofit/>
          </a:bodyPr>
          <a:lstStyle/>
          <a:p>
            <a:r>
              <a:rPr lang="en-US" dirty="0"/>
              <a:t>1. It is directed upward, backward, and to left to join neck at right end of </a:t>
            </a:r>
            <a:r>
              <a:rPr lang="en-US" u="sng" dirty="0"/>
              <a:t>porta hepatis.</a:t>
            </a:r>
          </a:p>
          <a:p>
            <a:r>
              <a:rPr lang="en-US" dirty="0"/>
              <a:t> 2. Its upper surface is related directly to the liver and is </a:t>
            </a:r>
            <a:r>
              <a:rPr lang="en-US" dirty="0">
                <a:solidFill>
                  <a:srgbClr val="00B0F0"/>
                </a:solidFill>
              </a:rPr>
              <a:t>devoid of peritoneum</a:t>
            </a:r>
            <a:r>
              <a:rPr lang="en-US" dirty="0"/>
              <a:t>. </a:t>
            </a:r>
          </a:p>
          <a:p>
            <a:r>
              <a:rPr lang="en-US" dirty="0"/>
              <a:t>3. Its undersurface is covered by the peritoneum and is related to second part of duodenum</a:t>
            </a:r>
          </a:p>
        </p:txBody>
      </p:sp>
      <p:sp>
        <p:nvSpPr>
          <p:cNvPr id="4" name="Title 3">
            <a:extLst>
              <a:ext uri="{FF2B5EF4-FFF2-40B4-BE49-F238E27FC236}">
                <a16:creationId xmlns:a16="http://schemas.microsoft.com/office/drawing/2014/main" id="{2871403F-BABF-4080-9443-82D7CF2FCA4D}"/>
              </a:ext>
            </a:extLst>
          </p:cNvPr>
          <p:cNvSpPr>
            <a:spLocks noGrp="1"/>
          </p:cNvSpPr>
          <p:nvPr>
            <p:ph type="title"/>
          </p:nvPr>
        </p:nvSpPr>
        <p:spPr>
          <a:xfrm>
            <a:off x="150830" y="490888"/>
            <a:ext cx="2158737" cy="856649"/>
          </a:xfrm>
        </p:spPr>
        <p:txBody>
          <a:bodyPr>
            <a:normAutofit/>
          </a:bodyPr>
          <a:lstStyle/>
          <a:p>
            <a:r>
              <a:rPr lang="en-US" dirty="0"/>
              <a:t>Body</a:t>
            </a:r>
          </a:p>
        </p:txBody>
      </p:sp>
      <p:pic>
        <p:nvPicPr>
          <p:cNvPr id="8196" name="Picture 4" descr="Gallbladder | Radiology Reference Article | Radiopaedia.org">
            <a:extLst>
              <a:ext uri="{FF2B5EF4-FFF2-40B4-BE49-F238E27FC236}">
                <a16:creationId xmlns:a16="http://schemas.microsoft.com/office/drawing/2014/main" id="{2EC90D73-DA33-4A0A-AE44-AECA59B7AF8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28887" y="1323975"/>
            <a:ext cx="6567938" cy="5441782"/>
          </a:xfrm>
          <a:prstGeom prst="rect">
            <a:avLst/>
          </a:prstGeom>
          <a:noFill/>
          <a:extLst>
            <a:ext uri="{909E8E84-426E-40DD-AFC4-6F175D3DCCD1}">
              <a14:hiddenFill xmlns:a14="http://schemas.microsoft.com/office/drawing/2010/main">
                <a:solidFill>
                  <a:srgbClr val="FFFFFF"/>
                </a:solidFill>
              </a14:hiddenFill>
            </a:ext>
          </a:extLst>
        </p:spPr>
      </p:pic>
      <p:sp>
        <p:nvSpPr>
          <p:cNvPr id="3" name="Footer Placeholder 2">
            <a:extLst>
              <a:ext uri="{FF2B5EF4-FFF2-40B4-BE49-F238E27FC236}">
                <a16:creationId xmlns:a16="http://schemas.microsoft.com/office/drawing/2014/main" id="{03D015DC-2AEC-2BCE-9B95-AE6369A39950}"/>
              </a:ext>
            </a:extLst>
          </p:cNvPr>
          <p:cNvSpPr>
            <a:spLocks noGrp="1"/>
          </p:cNvSpPr>
          <p:nvPr>
            <p:ph type="ftr" sz="quarter" idx="4294967295"/>
          </p:nvPr>
        </p:nvSpPr>
        <p:spPr>
          <a:xfrm>
            <a:off x="4038600" y="6356350"/>
            <a:ext cx="4114800" cy="365125"/>
          </a:xfrm>
        </p:spPr>
        <p:txBody>
          <a:bodyPr/>
          <a:lstStyle/>
          <a:p>
            <a:endParaRPr lang="en-US"/>
          </a:p>
        </p:txBody>
      </p:sp>
      <p:sp>
        <p:nvSpPr>
          <p:cNvPr id="5" name="Slide Number Placeholder 4">
            <a:extLst>
              <a:ext uri="{FF2B5EF4-FFF2-40B4-BE49-F238E27FC236}">
                <a16:creationId xmlns:a16="http://schemas.microsoft.com/office/drawing/2014/main" id="{CC971CF2-5DA8-8E19-4559-22C523C39008}"/>
              </a:ext>
            </a:extLst>
          </p:cNvPr>
          <p:cNvSpPr>
            <a:spLocks noGrp="1"/>
          </p:cNvSpPr>
          <p:nvPr>
            <p:ph type="sldNum" sz="quarter" idx="17"/>
          </p:nvPr>
        </p:nvSpPr>
        <p:spPr>
          <a:xfrm>
            <a:off x="8610600" y="6356350"/>
            <a:ext cx="2743200" cy="365125"/>
          </a:xfrm>
        </p:spPr>
        <p:txBody>
          <a:bodyPr/>
          <a:lstStyle/>
          <a:p>
            <a:fld id="{097A4D0D-00E0-4D1F-B56E-0E080D3AE5F2}" type="slidenum">
              <a:rPr lang="en-US" smtClean="0"/>
              <a:t>15</a:t>
            </a:fld>
            <a:endParaRPr lang="en-US"/>
          </a:p>
        </p:txBody>
      </p:sp>
      <p:sp>
        <p:nvSpPr>
          <p:cNvPr id="6" name="Rectangle 5">
            <a:extLst>
              <a:ext uri="{FF2B5EF4-FFF2-40B4-BE49-F238E27FC236}">
                <a16:creationId xmlns:a16="http://schemas.microsoft.com/office/drawing/2014/main" id="{2676CF76-D659-ADFB-24E9-7C2BF9849CE4}"/>
              </a:ext>
            </a:extLst>
          </p:cNvPr>
          <p:cNvSpPr/>
          <p:nvPr/>
        </p:nvSpPr>
        <p:spPr>
          <a:xfrm>
            <a:off x="0" y="51242"/>
            <a:ext cx="2153264" cy="44245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rPr>
              <a:t>Core Concept</a:t>
            </a:r>
          </a:p>
        </p:txBody>
      </p:sp>
    </p:spTree>
    <p:extLst>
      <p:ext uri="{BB962C8B-B14F-4D97-AF65-F5344CB8AC3E}">
        <p14:creationId xmlns:p14="http://schemas.microsoft.com/office/powerpoint/2010/main" val="18453984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CB3EDAF-E53A-4F47-B38D-E00EE7952CF6}"/>
              </a:ext>
            </a:extLst>
          </p:cNvPr>
          <p:cNvSpPr>
            <a:spLocks noGrp="1"/>
          </p:cNvSpPr>
          <p:nvPr>
            <p:ph type="body" sz="quarter" idx="13"/>
          </p:nvPr>
        </p:nvSpPr>
        <p:spPr>
          <a:xfrm>
            <a:off x="0" y="1802296"/>
            <a:ext cx="4562375" cy="4947296"/>
          </a:xfrm>
        </p:spPr>
        <p:txBody>
          <a:bodyPr>
            <a:normAutofit/>
          </a:bodyPr>
          <a:lstStyle/>
          <a:p>
            <a:r>
              <a:rPr lang="en-US" dirty="0"/>
              <a:t>1. It is narrow upper end of gallbladder lying near right end of the </a:t>
            </a:r>
            <a:r>
              <a:rPr lang="en-US" u="sng" dirty="0"/>
              <a:t>porta hepatis</a:t>
            </a:r>
            <a:r>
              <a:rPr lang="en-US" dirty="0"/>
              <a:t>.</a:t>
            </a:r>
          </a:p>
          <a:p>
            <a:r>
              <a:rPr lang="en-US" dirty="0"/>
              <a:t> 2. A constriction is marked where neck, joins with cystic duct. </a:t>
            </a:r>
          </a:p>
          <a:p>
            <a:r>
              <a:rPr lang="en-US" dirty="0"/>
              <a:t>3. It is attached to the liver by loose areolar tissue in which </a:t>
            </a:r>
            <a:r>
              <a:rPr lang="en-US" b="1" dirty="0"/>
              <a:t>cystic artery </a:t>
            </a:r>
            <a:r>
              <a:rPr lang="en-US" dirty="0"/>
              <a:t>is embedded </a:t>
            </a:r>
          </a:p>
        </p:txBody>
      </p:sp>
      <p:sp>
        <p:nvSpPr>
          <p:cNvPr id="3" name="Text Placeholder 2">
            <a:extLst>
              <a:ext uri="{FF2B5EF4-FFF2-40B4-BE49-F238E27FC236}">
                <a16:creationId xmlns:a16="http://schemas.microsoft.com/office/drawing/2014/main" id="{FCFB0630-6F44-41C6-9648-7AEFD73A089F}"/>
              </a:ext>
            </a:extLst>
          </p:cNvPr>
          <p:cNvSpPr>
            <a:spLocks noGrp="1"/>
          </p:cNvSpPr>
          <p:nvPr>
            <p:ph type="body" sz="quarter" idx="14"/>
          </p:nvPr>
        </p:nvSpPr>
        <p:spPr>
          <a:xfrm>
            <a:off x="9353958" y="4104453"/>
            <a:ext cx="3646766" cy="2310569"/>
          </a:xfrm>
        </p:spPr>
        <p:txBody>
          <a:bodyPr/>
          <a:lstStyle/>
          <a:p>
            <a:r>
              <a:rPr lang="en-US" dirty="0"/>
              <a:t>.</a:t>
            </a:r>
          </a:p>
        </p:txBody>
      </p:sp>
      <p:sp>
        <p:nvSpPr>
          <p:cNvPr id="4" name="Title 3">
            <a:extLst>
              <a:ext uri="{FF2B5EF4-FFF2-40B4-BE49-F238E27FC236}">
                <a16:creationId xmlns:a16="http://schemas.microsoft.com/office/drawing/2014/main" id="{68C6D783-899E-4988-879E-7684C909D951}"/>
              </a:ext>
            </a:extLst>
          </p:cNvPr>
          <p:cNvSpPr>
            <a:spLocks noGrp="1"/>
          </p:cNvSpPr>
          <p:nvPr>
            <p:ph type="title"/>
          </p:nvPr>
        </p:nvSpPr>
        <p:spPr>
          <a:xfrm>
            <a:off x="259883" y="442763"/>
            <a:ext cx="3657600" cy="914400"/>
          </a:xfrm>
        </p:spPr>
        <p:txBody>
          <a:bodyPr/>
          <a:lstStyle/>
          <a:p>
            <a:r>
              <a:rPr lang="en-US" dirty="0"/>
              <a:t>NECK</a:t>
            </a:r>
          </a:p>
        </p:txBody>
      </p:sp>
      <p:pic>
        <p:nvPicPr>
          <p:cNvPr id="9218" name="Picture 2" descr="No photo description available.">
            <a:extLst>
              <a:ext uri="{FF2B5EF4-FFF2-40B4-BE49-F238E27FC236}">
                <a16:creationId xmlns:a16="http://schemas.microsoft.com/office/drawing/2014/main" id="{F212AA91-5541-40E8-821F-447C04C0928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75654" y="442763"/>
            <a:ext cx="6997730" cy="6331883"/>
          </a:xfrm>
          <a:prstGeom prst="rect">
            <a:avLst/>
          </a:prstGeom>
          <a:noFill/>
          <a:extLst>
            <a:ext uri="{909E8E84-426E-40DD-AFC4-6F175D3DCCD1}">
              <a14:hiddenFill xmlns:a14="http://schemas.microsoft.com/office/drawing/2010/main">
                <a:solidFill>
                  <a:srgbClr val="FFFFFF"/>
                </a:solidFill>
              </a14:hiddenFill>
            </a:ext>
          </a:extLst>
        </p:spPr>
      </p:pic>
      <p:sp>
        <p:nvSpPr>
          <p:cNvPr id="5" name="Footer Placeholder 4">
            <a:extLst>
              <a:ext uri="{FF2B5EF4-FFF2-40B4-BE49-F238E27FC236}">
                <a16:creationId xmlns:a16="http://schemas.microsoft.com/office/drawing/2014/main" id="{BF139371-20E7-14EF-FC80-49DFA384D89A}"/>
              </a:ext>
            </a:extLst>
          </p:cNvPr>
          <p:cNvSpPr>
            <a:spLocks noGrp="1"/>
          </p:cNvSpPr>
          <p:nvPr>
            <p:ph type="ftr" sz="quarter" idx="4294967295"/>
          </p:nvPr>
        </p:nvSpPr>
        <p:spPr>
          <a:xfrm>
            <a:off x="4038600" y="6356350"/>
            <a:ext cx="4114800" cy="365125"/>
          </a:xfrm>
        </p:spPr>
        <p:txBody>
          <a:bodyPr/>
          <a:lstStyle/>
          <a:p>
            <a:endParaRPr lang="en-US"/>
          </a:p>
        </p:txBody>
      </p:sp>
      <p:sp>
        <p:nvSpPr>
          <p:cNvPr id="6" name="Slide Number Placeholder 5">
            <a:extLst>
              <a:ext uri="{FF2B5EF4-FFF2-40B4-BE49-F238E27FC236}">
                <a16:creationId xmlns:a16="http://schemas.microsoft.com/office/drawing/2014/main" id="{0597FD2A-8289-2353-5511-994BD48C2770}"/>
              </a:ext>
            </a:extLst>
          </p:cNvPr>
          <p:cNvSpPr>
            <a:spLocks noGrp="1"/>
          </p:cNvSpPr>
          <p:nvPr>
            <p:ph type="sldNum" sz="quarter" idx="17"/>
          </p:nvPr>
        </p:nvSpPr>
        <p:spPr>
          <a:xfrm>
            <a:off x="8610600" y="6356350"/>
            <a:ext cx="2743200" cy="365125"/>
          </a:xfrm>
        </p:spPr>
        <p:txBody>
          <a:bodyPr/>
          <a:lstStyle/>
          <a:p>
            <a:fld id="{097A4D0D-00E0-4D1F-B56E-0E080D3AE5F2}" type="slidenum">
              <a:rPr lang="en-US" smtClean="0"/>
              <a:t>16</a:t>
            </a:fld>
            <a:endParaRPr lang="en-US"/>
          </a:p>
        </p:txBody>
      </p:sp>
      <p:sp>
        <p:nvSpPr>
          <p:cNvPr id="7" name="Rectangle 6">
            <a:extLst>
              <a:ext uri="{FF2B5EF4-FFF2-40B4-BE49-F238E27FC236}">
                <a16:creationId xmlns:a16="http://schemas.microsoft.com/office/drawing/2014/main" id="{CB88C95D-C3E8-3B47-7E49-263C7879DE63}"/>
              </a:ext>
            </a:extLst>
          </p:cNvPr>
          <p:cNvSpPr/>
          <p:nvPr/>
        </p:nvSpPr>
        <p:spPr>
          <a:xfrm>
            <a:off x="0" y="51242"/>
            <a:ext cx="2153264" cy="44245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rPr>
              <a:t>Core Concept</a:t>
            </a:r>
          </a:p>
        </p:txBody>
      </p:sp>
    </p:spTree>
    <p:extLst>
      <p:ext uri="{BB962C8B-B14F-4D97-AF65-F5344CB8AC3E}">
        <p14:creationId xmlns:p14="http://schemas.microsoft.com/office/powerpoint/2010/main" val="24006422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A543380-9798-4CC8-AA61-6483013C0FB7}"/>
              </a:ext>
            </a:extLst>
          </p:cNvPr>
          <p:cNvSpPr>
            <a:spLocks noGrp="1"/>
          </p:cNvSpPr>
          <p:nvPr>
            <p:ph type="body" sz="quarter" idx="13"/>
          </p:nvPr>
        </p:nvSpPr>
        <p:spPr>
          <a:xfrm>
            <a:off x="115503" y="1451728"/>
            <a:ext cx="5012729" cy="5406272"/>
          </a:xfrm>
        </p:spPr>
        <p:txBody>
          <a:bodyPr>
            <a:normAutofit fontScale="92500"/>
          </a:bodyPr>
          <a:lstStyle/>
          <a:p>
            <a:r>
              <a:rPr lang="en-US" dirty="0"/>
              <a:t>4-. Neck is related inferiorly to the </a:t>
            </a:r>
            <a:r>
              <a:rPr lang="en-US" u="sng" dirty="0"/>
              <a:t>first part of duodenum </a:t>
            </a:r>
          </a:p>
          <a:p>
            <a:r>
              <a:rPr lang="en-US" dirty="0"/>
              <a:t>5. Its posteromedial wall shows a pouch-like dilatation </a:t>
            </a:r>
            <a:r>
              <a:rPr lang="en-US" dirty="0">
                <a:solidFill>
                  <a:srgbClr val="00B0F0"/>
                </a:solidFill>
              </a:rPr>
              <a:t>(Hartmann’s pouch) </a:t>
            </a:r>
            <a:r>
              <a:rPr lang="en-US" dirty="0"/>
              <a:t>directed downward and backward.</a:t>
            </a:r>
          </a:p>
          <a:p>
            <a:r>
              <a:rPr lang="en-US" dirty="0"/>
              <a:t> 6. The </a:t>
            </a:r>
            <a:r>
              <a:rPr lang="en-US" b="1" dirty="0"/>
              <a:t>gall stones </a:t>
            </a:r>
            <a:r>
              <a:rPr lang="en-US" dirty="0"/>
              <a:t>lodged in this pouch may cause adhesion with the first part of the duodenum and may </a:t>
            </a:r>
            <a:r>
              <a:rPr lang="en-US" dirty="0">
                <a:solidFill>
                  <a:srgbClr val="00B0F0"/>
                </a:solidFill>
              </a:rPr>
              <a:t>perforate </a:t>
            </a:r>
            <a:r>
              <a:rPr lang="en-US" dirty="0"/>
              <a:t>it. </a:t>
            </a:r>
          </a:p>
          <a:p>
            <a:r>
              <a:rPr lang="en-US" dirty="0"/>
              <a:t>7. The neck turns sharply downward to become continuous with the cystic duct</a:t>
            </a:r>
          </a:p>
        </p:txBody>
      </p:sp>
      <p:sp>
        <p:nvSpPr>
          <p:cNvPr id="4" name="Title 3">
            <a:extLst>
              <a:ext uri="{FF2B5EF4-FFF2-40B4-BE49-F238E27FC236}">
                <a16:creationId xmlns:a16="http://schemas.microsoft.com/office/drawing/2014/main" id="{710EE805-5095-45FF-B784-EEE4F5D0DCED}"/>
              </a:ext>
            </a:extLst>
          </p:cNvPr>
          <p:cNvSpPr>
            <a:spLocks noGrp="1"/>
          </p:cNvSpPr>
          <p:nvPr>
            <p:ph type="title"/>
          </p:nvPr>
        </p:nvSpPr>
        <p:spPr>
          <a:xfrm>
            <a:off x="5967662" y="855318"/>
            <a:ext cx="5480405" cy="1325563"/>
          </a:xfrm>
        </p:spPr>
        <p:txBody>
          <a:bodyPr/>
          <a:lstStyle/>
          <a:p>
            <a:r>
              <a:rPr lang="en-US" dirty="0"/>
              <a:t>Cont’d</a:t>
            </a:r>
          </a:p>
        </p:txBody>
      </p:sp>
      <p:pic>
        <p:nvPicPr>
          <p:cNvPr id="10244" name="Picture 4" descr="What are Gallstones? - Canadian Digestive Health Foundation">
            <a:extLst>
              <a:ext uri="{FF2B5EF4-FFF2-40B4-BE49-F238E27FC236}">
                <a16:creationId xmlns:a16="http://schemas.microsoft.com/office/drawing/2014/main" id="{1D08C548-AED4-4D4B-B3F1-82BBFA0BDEA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4175"/>
          <a:stretch/>
        </p:blipFill>
        <p:spPr bwMode="auto">
          <a:xfrm>
            <a:off x="5218497" y="595363"/>
            <a:ext cx="6858000" cy="5885848"/>
          </a:xfrm>
          <a:prstGeom prst="rect">
            <a:avLst/>
          </a:prstGeom>
          <a:noFill/>
          <a:extLst>
            <a:ext uri="{909E8E84-426E-40DD-AFC4-6F175D3DCCD1}">
              <a14:hiddenFill xmlns:a14="http://schemas.microsoft.com/office/drawing/2010/main">
                <a:solidFill>
                  <a:srgbClr val="FFFFFF"/>
                </a:solidFill>
              </a14:hiddenFill>
            </a:ext>
          </a:extLst>
        </p:spPr>
      </p:pic>
      <p:sp>
        <p:nvSpPr>
          <p:cNvPr id="5" name="Footer Placeholder 4">
            <a:extLst>
              <a:ext uri="{FF2B5EF4-FFF2-40B4-BE49-F238E27FC236}">
                <a16:creationId xmlns:a16="http://schemas.microsoft.com/office/drawing/2014/main" id="{B5E0FD5B-61FF-E303-9F5C-DE4797A5E91F}"/>
              </a:ext>
            </a:extLst>
          </p:cNvPr>
          <p:cNvSpPr>
            <a:spLocks noGrp="1"/>
          </p:cNvSpPr>
          <p:nvPr>
            <p:ph type="ftr" sz="quarter" idx="4294967295"/>
          </p:nvPr>
        </p:nvSpPr>
        <p:spPr>
          <a:xfrm>
            <a:off x="4038600" y="6356350"/>
            <a:ext cx="4114800" cy="365125"/>
          </a:xfrm>
        </p:spPr>
        <p:txBody>
          <a:bodyPr/>
          <a:lstStyle/>
          <a:p>
            <a:endParaRPr lang="en-US"/>
          </a:p>
        </p:txBody>
      </p:sp>
      <p:sp>
        <p:nvSpPr>
          <p:cNvPr id="6" name="Slide Number Placeholder 5">
            <a:extLst>
              <a:ext uri="{FF2B5EF4-FFF2-40B4-BE49-F238E27FC236}">
                <a16:creationId xmlns:a16="http://schemas.microsoft.com/office/drawing/2014/main" id="{E6CFF403-FFA5-9633-BDE3-244ECC541DD8}"/>
              </a:ext>
            </a:extLst>
          </p:cNvPr>
          <p:cNvSpPr>
            <a:spLocks noGrp="1"/>
          </p:cNvSpPr>
          <p:nvPr>
            <p:ph type="sldNum" sz="quarter" idx="17"/>
          </p:nvPr>
        </p:nvSpPr>
        <p:spPr>
          <a:xfrm>
            <a:off x="8610600" y="6356350"/>
            <a:ext cx="2743200" cy="365125"/>
          </a:xfrm>
        </p:spPr>
        <p:txBody>
          <a:bodyPr/>
          <a:lstStyle/>
          <a:p>
            <a:fld id="{097A4D0D-00E0-4D1F-B56E-0E080D3AE5F2}" type="slidenum">
              <a:rPr lang="en-US" smtClean="0"/>
              <a:t>17</a:t>
            </a:fld>
            <a:endParaRPr lang="en-US"/>
          </a:p>
        </p:txBody>
      </p:sp>
      <p:sp>
        <p:nvSpPr>
          <p:cNvPr id="7" name="Rectangle 6">
            <a:extLst>
              <a:ext uri="{FF2B5EF4-FFF2-40B4-BE49-F238E27FC236}">
                <a16:creationId xmlns:a16="http://schemas.microsoft.com/office/drawing/2014/main" id="{5EBF5813-4B71-B5F6-AF51-5E64B6E4CBF5}"/>
              </a:ext>
            </a:extLst>
          </p:cNvPr>
          <p:cNvSpPr/>
          <p:nvPr/>
        </p:nvSpPr>
        <p:spPr>
          <a:xfrm>
            <a:off x="0" y="51242"/>
            <a:ext cx="2153264" cy="44245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rPr>
              <a:t>Core Concept</a:t>
            </a:r>
          </a:p>
        </p:txBody>
      </p:sp>
    </p:spTree>
    <p:extLst>
      <p:ext uri="{BB962C8B-B14F-4D97-AF65-F5344CB8AC3E}">
        <p14:creationId xmlns:p14="http://schemas.microsoft.com/office/powerpoint/2010/main" val="321553022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749D880-3658-49EC-BAE8-353BDE0DECCF}"/>
              </a:ext>
            </a:extLst>
          </p:cNvPr>
          <p:cNvSpPr>
            <a:spLocks noGrp="1"/>
          </p:cNvSpPr>
          <p:nvPr>
            <p:ph type="body" sz="quarter" idx="13"/>
          </p:nvPr>
        </p:nvSpPr>
        <p:spPr>
          <a:xfrm>
            <a:off x="273378" y="1866507"/>
            <a:ext cx="5429838" cy="4497799"/>
          </a:xfrm>
        </p:spPr>
        <p:txBody>
          <a:bodyPr>
            <a:normAutofit fontScale="77500" lnSpcReduction="20000"/>
          </a:bodyPr>
          <a:lstStyle/>
          <a:p>
            <a:pPr marL="0" indent="0">
              <a:buNone/>
            </a:pPr>
            <a:r>
              <a:rPr lang="en-US" dirty="0"/>
              <a:t>The wall of the gallbladder consists of the following layers:</a:t>
            </a:r>
          </a:p>
          <a:p>
            <a:pPr marL="0" indent="0">
              <a:buNone/>
            </a:pPr>
            <a:r>
              <a:rPr lang="en-US" dirty="0"/>
              <a:t> </a:t>
            </a:r>
            <a:r>
              <a:rPr lang="en-US" b="1" dirty="0"/>
              <a:t>1. Serous layer </a:t>
            </a:r>
            <a:r>
              <a:rPr lang="en-US" dirty="0"/>
              <a:t>of the peritoneum. </a:t>
            </a:r>
          </a:p>
          <a:p>
            <a:pPr marL="0" indent="0">
              <a:buNone/>
            </a:pPr>
            <a:r>
              <a:rPr lang="en-US" b="1" dirty="0"/>
              <a:t>2. </a:t>
            </a:r>
            <a:r>
              <a:rPr lang="en-US" b="1" dirty="0" err="1"/>
              <a:t>Subserous</a:t>
            </a:r>
            <a:r>
              <a:rPr lang="en-US" b="1" dirty="0"/>
              <a:t> layer </a:t>
            </a:r>
            <a:r>
              <a:rPr lang="en-US" dirty="0"/>
              <a:t>of the loose areolar tissue.</a:t>
            </a:r>
          </a:p>
          <a:p>
            <a:pPr marL="0" indent="0">
              <a:buNone/>
            </a:pPr>
            <a:r>
              <a:rPr lang="en-US" dirty="0"/>
              <a:t> </a:t>
            </a:r>
            <a:r>
              <a:rPr lang="en-US" b="1" dirty="0"/>
              <a:t>3</a:t>
            </a:r>
            <a:r>
              <a:rPr lang="en-US" dirty="0"/>
              <a:t>. </a:t>
            </a:r>
            <a:r>
              <a:rPr lang="en-US" b="1" dirty="0"/>
              <a:t>Fibromuscular layer </a:t>
            </a:r>
            <a:r>
              <a:rPr lang="en-US" dirty="0"/>
              <a:t>of the fibrous tissue mixed with smooth muscle </a:t>
            </a:r>
            <a:r>
              <a:rPr lang="en-US" dirty="0" err="1"/>
              <a:t>fibres</a:t>
            </a:r>
            <a:r>
              <a:rPr lang="en-US" dirty="0"/>
              <a:t>, which are arranged in loose bundles disposed in longitudinal, circular, and oblique directions. </a:t>
            </a:r>
          </a:p>
          <a:p>
            <a:pPr marL="0" indent="0">
              <a:buNone/>
            </a:pPr>
            <a:r>
              <a:rPr lang="en-US" b="1" dirty="0"/>
              <a:t>4. Mucous membrane </a:t>
            </a:r>
            <a:r>
              <a:rPr lang="en-US" dirty="0"/>
              <a:t>is loosely connected with the fibrous layer and is elevated into minute rugae which give it a honeycomb appearance. </a:t>
            </a:r>
          </a:p>
          <a:p>
            <a:pPr marL="0" indent="0">
              <a:buNone/>
            </a:pPr>
            <a:r>
              <a:rPr lang="en-US" b="1" dirty="0"/>
              <a:t>The epithelium lining </a:t>
            </a:r>
            <a:r>
              <a:rPr lang="en-US" dirty="0"/>
              <a:t>consists of a single layer of tall columnar cells</a:t>
            </a:r>
          </a:p>
        </p:txBody>
      </p:sp>
      <p:sp>
        <p:nvSpPr>
          <p:cNvPr id="4" name="Title 3">
            <a:extLst>
              <a:ext uri="{FF2B5EF4-FFF2-40B4-BE49-F238E27FC236}">
                <a16:creationId xmlns:a16="http://schemas.microsoft.com/office/drawing/2014/main" id="{8F659F10-71C1-4E53-A83C-E501820A8D28}"/>
              </a:ext>
            </a:extLst>
          </p:cNvPr>
          <p:cNvSpPr>
            <a:spLocks noGrp="1"/>
          </p:cNvSpPr>
          <p:nvPr>
            <p:ph type="title"/>
          </p:nvPr>
        </p:nvSpPr>
        <p:spPr>
          <a:xfrm>
            <a:off x="932468" y="855318"/>
            <a:ext cx="10515600" cy="1325563"/>
          </a:xfrm>
        </p:spPr>
        <p:txBody>
          <a:bodyPr/>
          <a:lstStyle/>
          <a:p>
            <a:r>
              <a:rPr lang="en-US" dirty="0"/>
              <a:t>Structure of the Gallbladder</a:t>
            </a:r>
          </a:p>
        </p:txBody>
      </p:sp>
      <p:pic>
        <p:nvPicPr>
          <p:cNvPr id="1028" name="Picture 4" descr="Gallbladder – Normal Histology – NUS Pathweb :: NUS Pathweb">
            <a:extLst>
              <a:ext uri="{FF2B5EF4-FFF2-40B4-BE49-F238E27FC236}">
                <a16:creationId xmlns:a16="http://schemas.microsoft.com/office/drawing/2014/main" id="{6E8FEAB3-6418-4AD3-836B-DB7C607B2CE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9931"/>
          <a:stretch/>
        </p:blipFill>
        <p:spPr bwMode="auto">
          <a:xfrm>
            <a:off x="5812279" y="1866507"/>
            <a:ext cx="5952712" cy="4572000"/>
          </a:xfrm>
          <a:prstGeom prst="rect">
            <a:avLst/>
          </a:prstGeom>
          <a:noFill/>
          <a:extLst>
            <a:ext uri="{909E8E84-426E-40DD-AFC4-6F175D3DCCD1}">
              <a14:hiddenFill xmlns:a14="http://schemas.microsoft.com/office/drawing/2010/main">
                <a:solidFill>
                  <a:srgbClr val="FFFFFF"/>
                </a:solidFill>
              </a14:hiddenFill>
            </a:ext>
          </a:extLst>
        </p:spPr>
      </p:pic>
      <p:sp>
        <p:nvSpPr>
          <p:cNvPr id="3" name="Footer Placeholder 2">
            <a:extLst>
              <a:ext uri="{FF2B5EF4-FFF2-40B4-BE49-F238E27FC236}">
                <a16:creationId xmlns:a16="http://schemas.microsoft.com/office/drawing/2014/main" id="{7DF049C2-C352-88C8-8A11-570BBF68707A}"/>
              </a:ext>
            </a:extLst>
          </p:cNvPr>
          <p:cNvSpPr>
            <a:spLocks noGrp="1"/>
          </p:cNvSpPr>
          <p:nvPr>
            <p:ph type="ftr" sz="quarter" idx="4294967295"/>
          </p:nvPr>
        </p:nvSpPr>
        <p:spPr>
          <a:xfrm>
            <a:off x="4038600" y="6356350"/>
            <a:ext cx="4114800" cy="365125"/>
          </a:xfrm>
        </p:spPr>
        <p:txBody>
          <a:bodyPr/>
          <a:lstStyle/>
          <a:p>
            <a:endParaRPr lang="en-US"/>
          </a:p>
        </p:txBody>
      </p:sp>
      <p:sp>
        <p:nvSpPr>
          <p:cNvPr id="5" name="Slide Number Placeholder 4">
            <a:extLst>
              <a:ext uri="{FF2B5EF4-FFF2-40B4-BE49-F238E27FC236}">
                <a16:creationId xmlns:a16="http://schemas.microsoft.com/office/drawing/2014/main" id="{A7019A1D-DB38-F827-C7E7-6FD9305C0730}"/>
              </a:ext>
            </a:extLst>
          </p:cNvPr>
          <p:cNvSpPr>
            <a:spLocks noGrp="1"/>
          </p:cNvSpPr>
          <p:nvPr>
            <p:ph type="sldNum" sz="quarter" idx="17"/>
          </p:nvPr>
        </p:nvSpPr>
        <p:spPr>
          <a:xfrm>
            <a:off x="8610600" y="6356350"/>
            <a:ext cx="2743200" cy="365125"/>
          </a:xfrm>
        </p:spPr>
        <p:txBody>
          <a:bodyPr/>
          <a:lstStyle/>
          <a:p>
            <a:fld id="{097A4D0D-00E0-4D1F-B56E-0E080D3AE5F2}" type="slidenum">
              <a:rPr lang="en-US" smtClean="0"/>
              <a:t>18</a:t>
            </a:fld>
            <a:endParaRPr lang="en-US"/>
          </a:p>
        </p:txBody>
      </p:sp>
      <p:sp>
        <p:nvSpPr>
          <p:cNvPr id="6" name="Rectangle 5">
            <a:extLst>
              <a:ext uri="{FF2B5EF4-FFF2-40B4-BE49-F238E27FC236}">
                <a16:creationId xmlns:a16="http://schemas.microsoft.com/office/drawing/2014/main" id="{5EB065F9-6767-21A5-A4A8-F10D7A0273FF}"/>
              </a:ext>
            </a:extLst>
          </p:cNvPr>
          <p:cNvSpPr/>
          <p:nvPr/>
        </p:nvSpPr>
        <p:spPr>
          <a:xfrm>
            <a:off x="0" y="51242"/>
            <a:ext cx="2153264" cy="44245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rPr>
              <a:t>Core Concept</a:t>
            </a:r>
          </a:p>
        </p:txBody>
      </p:sp>
    </p:spTree>
    <p:extLst>
      <p:ext uri="{BB962C8B-B14F-4D97-AF65-F5344CB8AC3E}">
        <p14:creationId xmlns:p14="http://schemas.microsoft.com/office/powerpoint/2010/main" val="4276576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B2C78E3-88CD-4F7E-8268-EC388AC4D1FE}"/>
              </a:ext>
            </a:extLst>
          </p:cNvPr>
          <p:cNvSpPr>
            <a:spLocks noGrp="1"/>
          </p:cNvSpPr>
          <p:nvPr>
            <p:ph type="body" sz="quarter" idx="13"/>
          </p:nvPr>
        </p:nvSpPr>
        <p:spPr>
          <a:xfrm>
            <a:off x="339366" y="2526384"/>
            <a:ext cx="4788866" cy="3837922"/>
          </a:xfrm>
        </p:spPr>
        <p:txBody>
          <a:bodyPr>
            <a:normAutofit lnSpcReduction="10000"/>
          </a:bodyPr>
          <a:lstStyle/>
          <a:p>
            <a:r>
              <a:rPr lang="en-US" dirty="0"/>
              <a:t>The gallbladder is supplied by the cystic artery </a:t>
            </a:r>
          </a:p>
          <a:p>
            <a:r>
              <a:rPr lang="en-US" dirty="0"/>
              <a:t>(a branch of right hepatic artery). </a:t>
            </a:r>
          </a:p>
          <a:p>
            <a:r>
              <a:rPr lang="en-US" dirty="0"/>
              <a:t>It may arise from the </a:t>
            </a:r>
            <a:r>
              <a:rPr lang="en-US" dirty="0">
                <a:solidFill>
                  <a:srgbClr val="00B0F0"/>
                </a:solidFill>
              </a:rPr>
              <a:t>main</a:t>
            </a:r>
            <a:r>
              <a:rPr lang="en-US" dirty="0"/>
              <a:t> trunk of hepatic artery,</a:t>
            </a:r>
          </a:p>
          <a:p>
            <a:r>
              <a:rPr lang="en-US" dirty="0"/>
              <a:t> from the </a:t>
            </a:r>
            <a:r>
              <a:rPr lang="en-US" dirty="0">
                <a:solidFill>
                  <a:srgbClr val="00B0F0"/>
                </a:solidFill>
              </a:rPr>
              <a:t>left hepatic artery</a:t>
            </a:r>
            <a:r>
              <a:rPr lang="en-US" dirty="0"/>
              <a:t>,</a:t>
            </a:r>
          </a:p>
          <a:p>
            <a:r>
              <a:rPr lang="en-US" dirty="0"/>
              <a:t> or from the </a:t>
            </a:r>
            <a:r>
              <a:rPr lang="en-US" dirty="0">
                <a:solidFill>
                  <a:srgbClr val="00B0F0"/>
                </a:solidFill>
              </a:rPr>
              <a:t>gastroduodenal artery.</a:t>
            </a:r>
          </a:p>
        </p:txBody>
      </p:sp>
      <p:sp>
        <p:nvSpPr>
          <p:cNvPr id="4" name="Title 3">
            <a:extLst>
              <a:ext uri="{FF2B5EF4-FFF2-40B4-BE49-F238E27FC236}">
                <a16:creationId xmlns:a16="http://schemas.microsoft.com/office/drawing/2014/main" id="{1E92C9DF-0741-4FAA-8429-5246B61EDAA3}"/>
              </a:ext>
            </a:extLst>
          </p:cNvPr>
          <p:cNvSpPr>
            <a:spLocks noGrp="1"/>
          </p:cNvSpPr>
          <p:nvPr>
            <p:ph type="title"/>
          </p:nvPr>
        </p:nvSpPr>
        <p:spPr>
          <a:xfrm>
            <a:off x="932468" y="855318"/>
            <a:ext cx="10515600" cy="1325563"/>
          </a:xfrm>
        </p:spPr>
        <p:txBody>
          <a:bodyPr/>
          <a:lstStyle/>
          <a:p>
            <a:r>
              <a:rPr lang="en-US" dirty="0"/>
              <a:t>Arterial Supply</a:t>
            </a:r>
          </a:p>
        </p:txBody>
      </p:sp>
      <p:sp>
        <p:nvSpPr>
          <p:cNvPr id="6" name="AutoShape 4" descr="Schematic drawing of the cystic artery in its typical location within... |  Download Scientific Diagram">
            <a:extLst>
              <a:ext uri="{FF2B5EF4-FFF2-40B4-BE49-F238E27FC236}">
                <a16:creationId xmlns:a16="http://schemas.microsoft.com/office/drawing/2014/main" id="{A43CE43E-536E-4522-ABE5-ACEF18A480E6}"/>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8" name="Picture 7">
            <a:extLst>
              <a:ext uri="{FF2B5EF4-FFF2-40B4-BE49-F238E27FC236}">
                <a16:creationId xmlns:a16="http://schemas.microsoft.com/office/drawing/2014/main" id="{EE5CEF90-CC44-45A2-96D5-20324D413FCB}"/>
              </a:ext>
            </a:extLst>
          </p:cNvPr>
          <p:cNvPicPr>
            <a:picLocks noChangeAspect="1"/>
          </p:cNvPicPr>
          <p:nvPr/>
        </p:nvPicPr>
        <p:blipFill>
          <a:blip r:embed="rId2"/>
          <a:stretch>
            <a:fillRect/>
          </a:stretch>
        </p:blipFill>
        <p:spPr>
          <a:xfrm>
            <a:off x="5426593" y="935404"/>
            <a:ext cx="6591408" cy="5922596"/>
          </a:xfrm>
          <a:prstGeom prst="rect">
            <a:avLst/>
          </a:prstGeom>
        </p:spPr>
      </p:pic>
      <p:sp>
        <p:nvSpPr>
          <p:cNvPr id="3" name="Footer Placeholder 2">
            <a:extLst>
              <a:ext uri="{FF2B5EF4-FFF2-40B4-BE49-F238E27FC236}">
                <a16:creationId xmlns:a16="http://schemas.microsoft.com/office/drawing/2014/main" id="{E878C3E6-2D5C-A35F-6AA6-31713D023EAF}"/>
              </a:ext>
            </a:extLst>
          </p:cNvPr>
          <p:cNvSpPr>
            <a:spLocks noGrp="1"/>
          </p:cNvSpPr>
          <p:nvPr>
            <p:ph type="ftr" sz="quarter" idx="4294967295"/>
          </p:nvPr>
        </p:nvSpPr>
        <p:spPr>
          <a:xfrm>
            <a:off x="4038600" y="6356350"/>
            <a:ext cx="4114800" cy="365125"/>
          </a:xfrm>
        </p:spPr>
        <p:txBody>
          <a:bodyPr/>
          <a:lstStyle/>
          <a:p>
            <a:endParaRPr lang="en-US"/>
          </a:p>
        </p:txBody>
      </p:sp>
      <p:sp>
        <p:nvSpPr>
          <p:cNvPr id="5" name="Slide Number Placeholder 4">
            <a:extLst>
              <a:ext uri="{FF2B5EF4-FFF2-40B4-BE49-F238E27FC236}">
                <a16:creationId xmlns:a16="http://schemas.microsoft.com/office/drawing/2014/main" id="{BCA6C6F5-3050-F7B7-61ED-555658F3A457}"/>
              </a:ext>
            </a:extLst>
          </p:cNvPr>
          <p:cNvSpPr>
            <a:spLocks noGrp="1"/>
          </p:cNvSpPr>
          <p:nvPr>
            <p:ph type="sldNum" sz="quarter" idx="17"/>
          </p:nvPr>
        </p:nvSpPr>
        <p:spPr>
          <a:xfrm>
            <a:off x="8610600" y="6356350"/>
            <a:ext cx="2743200" cy="365125"/>
          </a:xfrm>
        </p:spPr>
        <p:txBody>
          <a:bodyPr/>
          <a:lstStyle/>
          <a:p>
            <a:fld id="{097A4D0D-00E0-4D1F-B56E-0E080D3AE5F2}" type="slidenum">
              <a:rPr lang="en-US" smtClean="0"/>
              <a:t>19</a:t>
            </a:fld>
            <a:endParaRPr lang="en-US"/>
          </a:p>
        </p:txBody>
      </p:sp>
      <p:sp>
        <p:nvSpPr>
          <p:cNvPr id="7" name="Rectangle 6">
            <a:extLst>
              <a:ext uri="{FF2B5EF4-FFF2-40B4-BE49-F238E27FC236}">
                <a16:creationId xmlns:a16="http://schemas.microsoft.com/office/drawing/2014/main" id="{04FEFA1A-0048-E3E0-E7B7-5F0B9ABC4107}"/>
              </a:ext>
            </a:extLst>
          </p:cNvPr>
          <p:cNvSpPr/>
          <p:nvPr/>
        </p:nvSpPr>
        <p:spPr>
          <a:xfrm>
            <a:off x="0" y="51242"/>
            <a:ext cx="2153264" cy="44245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rPr>
              <a:t>Core Concept</a:t>
            </a:r>
          </a:p>
        </p:txBody>
      </p:sp>
    </p:spTree>
    <p:extLst>
      <p:ext uri="{BB962C8B-B14F-4D97-AF65-F5344CB8AC3E}">
        <p14:creationId xmlns:p14="http://schemas.microsoft.com/office/powerpoint/2010/main" val="29824387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6A38E36E-F1BB-EC1F-1293-83DCD454530D}"/>
              </a:ext>
            </a:extLst>
          </p:cNvPr>
          <p:cNvSpPr>
            <a:spLocks noGrp="1"/>
          </p:cNvSpPr>
          <p:nvPr>
            <p:ph type="title"/>
          </p:nvPr>
        </p:nvSpPr>
        <p:spPr>
          <a:xfrm>
            <a:off x="486697" y="0"/>
            <a:ext cx="9753040" cy="1600200"/>
          </a:xfrm>
        </p:spPr>
        <p:txBody>
          <a:bodyPr>
            <a:noAutofit/>
          </a:bodyPr>
          <a:lstStyle/>
          <a:p>
            <a:r>
              <a:rPr lang="en-US" sz="3600" b="1" dirty="0">
                <a:solidFill>
                  <a:srgbClr val="000000"/>
                </a:solidFill>
                <a:latin typeface="+mn-lt"/>
              </a:rPr>
              <a:t>Prof. Umar’s Model of Teaching Strategy</a:t>
            </a:r>
            <a:br>
              <a:rPr lang="en-US" sz="3600" dirty="0">
                <a:solidFill>
                  <a:srgbClr val="000000"/>
                </a:solidFill>
                <a:latin typeface="+mn-lt"/>
              </a:rPr>
            </a:br>
            <a:r>
              <a:rPr lang="en-US" sz="3600" dirty="0">
                <a:solidFill>
                  <a:srgbClr val="1B4B88"/>
                </a:solidFill>
                <a:latin typeface="+mn-lt"/>
              </a:rPr>
              <a:t>Self Directed Learning Assessment Program</a:t>
            </a:r>
            <a:br>
              <a:rPr lang="en-US" sz="3600" dirty="0">
                <a:solidFill>
                  <a:srgbClr val="1B4B88"/>
                </a:solidFill>
                <a:latin typeface="+mn-lt"/>
              </a:rPr>
            </a:br>
            <a:endParaRPr lang="en-US" sz="3600" dirty="0">
              <a:latin typeface="+mn-lt"/>
            </a:endParaRPr>
          </a:p>
        </p:txBody>
      </p:sp>
      <p:sp>
        <p:nvSpPr>
          <p:cNvPr id="10" name="Content Placeholder 9">
            <a:extLst>
              <a:ext uri="{FF2B5EF4-FFF2-40B4-BE49-F238E27FC236}">
                <a16:creationId xmlns:a16="http://schemas.microsoft.com/office/drawing/2014/main" id="{8632C0C3-CFAB-4FE7-5BEC-5AEC7FA435EF}"/>
              </a:ext>
            </a:extLst>
          </p:cNvPr>
          <p:cNvSpPr>
            <a:spLocks noGrp="1"/>
          </p:cNvSpPr>
          <p:nvPr>
            <p:ph idx="1"/>
          </p:nvPr>
        </p:nvSpPr>
        <p:spPr>
          <a:xfrm>
            <a:off x="838200" y="1220941"/>
            <a:ext cx="10515600" cy="4351338"/>
          </a:xfrm>
        </p:spPr>
        <p:txBody>
          <a:bodyPr>
            <a:normAutofit fontScale="62500" lnSpcReduction="20000"/>
          </a:bodyPr>
          <a:lstStyle/>
          <a:p>
            <a:pPr marL="0" indent="0" algn="just">
              <a:buNone/>
            </a:pPr>
            <a:r>
              <a:rPr lang="en-US" sz="4000" dirty="0">
                <a:solidFill>
                  <a:srgbClr val="1B4B88"/>
                </a:solidFill>
              </a:rPr>
              <a:t>Objectives </a:t>
            </a:r>
            <a:r>
              <a:rPr lang="en-US" sz="4000" dirty="0">
                <a:solidFill>
                  <a:srgbClr val="000000"/>
                </a:solidFill>
              </a:rPr>
              <a:t>:To cultivate critical thinking, analytical reasoning, and problem-solving competencies.</a:t>
            </a:r>
          </a:p>
          <a:p>
            <a:pPr marL="0" indent="0" algn="just">
              <a:buNone/>
            </a:pPr>
            <a:r>
              <a:rPr lang="en-US" sz="4000" dirty="0">
                <a:solidFill>
                  <a:srgbClr val="000000"/>
                </a:solidFill>
              </a:rPr>
              <a:t>	       To instill a culture of self-directed learning, fostering        lifelong learning habits and autonomy.</a:t>
            </a:r>
          </a:p>
          <a:p>
            <a:pPr marL="0" indent="0" algn="just">
              <a:buNone/>
            </a:pPr>
            <a:r>
              <a:rPr lang="en-US" sz="4000" dirty="0">
                <a:solidFill>
                  <a:srgbClr val="1B4B88"/>
                </a:solidFill>
              </a:rPr>
              <a:t>How to Assess?</a:t>
            </a:r>
          </a:p>
          <a:p>
            <a:pPr marL="0" indent="0" algn="just">
              <a:buNone/>
            </a:pPr>
            <a:r>
              <a:rPr lang="en-US" sz="4000" dirty="0">
                <a:solidFill>
                  <a:srgbClr val="000000"/>
                </a:solidFill>
              </a:rPr>
              <a:t>➢Ten randomly selected students will be evaluated within the first 10</a:t>
            </a:r>
          </a:p>
          <a:p>
            <a:pPr marL="0" indent="0" algn="just">
              <a:buNone/>
            </a:pPr>
            <a:r>
              <a:rPr lang="en-US" sz="4000" dirty="0">
                <a:solidFill>
                  <a:srgbClr val="000000"/>
                </a:solidFill>
              </a:rPr>
              <a:t>minutes of the lecture through 10 multiple-choice questions (MCQs)</a:t>
            </a:r>
          </a:p>
          <a:p>
            <a:pPr marL="0" indent="0" algn="just">
              <a:buNone/>
            </a:pPr>
            <a:r>
              <a:rPr lang="en-US" sz="4000" dirty="0">
                <a:solidFill>
                  <a:srgbClr val="000000"/>
                </a:solidFill>
              </a:rPr>
              <a:t>based on the PowerPoint presentation shared on Students Official</a:t>
            </a:r>
          </a:p>
          <a:p>
            <a:pPr marL="0" indent="0" algn="just">
              <a:buNone/>
            </a:pPr>
            <a:r>
              <a:rPr lang="en-US" sz="4000" dirty="0">
                <a:solidFill>
                  <a:srgbClr val="000000"/>
                </a:solidFill>
              </a:rPr>
              <a:t>WhatsApp group, one day before the teaching session.</a:t>
            </a:r>
          </a:p>
          <a:p>
            <a:pPr marL="0" indent="0" algn="just">
              <a:buNone/>
            </a:pPr>
            <a:r>
              <a:rPr lang="en-US" sz="4000" dirty="0">
                <a:solidFill>
                  <a:srgbClr val="000000"/>
                </a:solidFill>
              </a:rPr>
              <a:t>➢The number of MCQs from the components of the lecture will follow</a:t>
            </a:r>
          </a:p>
          <a:p>
            <a:pPr marL="0" indent="0" algn="just">
              <a:buNone/>
            </a:pPr>
            <a:r>
              <a:rPr lang="en-US" sz="4000" dirty="0">
                <a:solidFill>
                  <a:srgbClr val="000000"/>
                </a:solidFill>
              </a:rPr>
              <a:t>the guidelines outlined in the Prof. Umar model of Integrated Lecture.</a:t>
            </a:r>
          </a:p>
          <a:p>
            <a:pPr marL="0" indent="0">
              <a:buNone/>
            </a:pPr>
            <a:endParaRPr lang="en-US" dirty="0"/>
          </a:p>
        </p:txBody>
      </p:sp>
      <p:sp>
        <p:nvSpPr>
          <p:cNvPr id="4" name="Slide Number Placeholder 3">
            <a:extLst>
              <a:ext uri="{FF2B5EF4-FFF2-40B4-BE49-F238E27FC236}">
                <a16:creationId xmlns:a16="http://schemas.microsoft.com/office/drawing/2014/main" id="{07AF575B-5AA6-BEB5-15CC-9900A635DDAB}"/>
              </a:ext>
            </a:extLst>
          </p:cNvPr>
          <p:cNvSpPr>
            <a:spLocks noGrp="1"/>
          </p:cNvSpPr>
          <p:nvPr>
            <p:ph type="sldNum" sz="quarter" idx="12"/>
          </p:nvPr>
        </p:nvSpPr>
        <p:spPr/>
        <p:txBody>
          <a:bodyPr/>
          <a:lstStyle/>
          <a:p>
            <a:fld id="{B6F15528-21DE-4FAA-801E-634DDDAF4B2B}" type="slidenum">
              <a:rPr lang="en-US" smtClean="0"/>
              <a:pPr/>
              <a:t>2</a:t>
            </a:fld>
            <a:endParaRPr lang="en-US"/>
          </a:p>
        </p:txBody>
      </p:sp>
      <p:graphicFrame>
        <p:nvGraphicFramePr>
          <p:cNvPr id="11" name="Table 10">
            <a:extLst>
              <a:ext uri="{FF2B5EF4-FFF2-40B4-BE49-F238E27FC236}">
                <a16:creationId xmlns:a16="http://schemas.microsoft.com/office/drawing/2014/main" id="{50AE4E9C-0A19-ECEA-E908-C2357B32D5D1}"/>
              </a:ext>
            </a:extLst>
          </p:cNvPr>
          <p:cNvGraphicFramePr>
            <a:graphicFrameLocks noGrp="1"/>
          </p:cNvGraphicFramePr>
          <p:nvPr>
            <p:extLst>
              <p:ext uri="{D42A27DB-BD31-4B8C-83A1-F6EECF244321}">
                <p14:modId xmlns:p14="http://schemas.microsoft.com/office/powerpoint/2010/main" val="4172040649"/>
              </p:ext>
            </p:extLst>
          </p:nvPr>
        </p:nvGraphicFramePr>
        <p:xfrm>
          <a:off x="2286000" y="5344160"/>
          <a:ext cx="7162800" cy="1285240"/>
        </p:xfrm>
        <a:graphic>
          <a:graphicData uri="http://schemas.openxmlformats.org/drawingml/2006/table">
            <a:tbl>
              <a:tblPr firstRow="1" bandRow="1">
                <a:tableStyleId>{5C22544A-7EE6-4342-B048-85BDC9FD1C3A}</a:tableStyleId>
              </a:tblPr>
              <a:tblGrid>
                <a:gridCol w="1493520">
                  <a:extLst>
                    <a:ext uri="{9D8B030D-6E8A-4147-A177-3AD203B41FA5}">
                      <a16:colId xmlns:a16="http://schemas.microsoft.com/office/drawing/2014/main" val="2176836460"/>
                    </a:ext>
                  </a:extLst>
                </a:gridCol>
                <a:gridCol w="1417320">
                  <a:extLst>
                    <a:ext uri="{9D8B030D-6E8A-4147-A177-3AD203B41FA5}">
                      <a16:colId xmlns:a16="http://schemas.microsoft.com/office/drawing/2014/main" val="1423510649"/>
                    </a:ext>
                  </a:extLst>
                </a:gridCol>
                <a:gridCol w="1417320">
                  <a:extLst>
                    <a:ext uri="{9D8B030D-6E8A-4147-A177-3AD203B41FA5}">
                      <a16:colId xmlns:a16="http://schemas.microsoft.com/office/drawing/2014/main" val="3450577253"/>
                    </a:ext>
                  </a:extLst>
                </a:gridCol>
                <a:gridCol w="1417320">
                  <a:extLst>
                    <a:ext uri="{9D8B030D-6E8A-4147-A177-3AD203B41FA5}">
                      <a16:colId xmlns:a16="http://schemas.microsoft.com/office/drawing/2014/main" val="3353295001"/>
                    </a:ext>
                  </a:extLst>
                </a:gridCol>
                <a:gridCol w="1417320">
                  <a:extLst>
                    <a:ext uri="{9D8B030D-6E8A-4147-A177-3AD203B41FA5}">
                      <a16:colId xmlns:a16="http://schemas.microsoft.com/office/drawing/2014/main" val="3055525794"/>
                    </a:ext>
                  </a:extLst>
                </a:gridCol>
              </a:tblGrid>
              <a:tr h="370840">
                <a:tc>
                  <a:txBody>
                    <a:bodyPr/>
                    <a:lstStyle/>
                    <a:p>
                      <a:pPr algn="ctr"/>
                      <a:r>
                        <a:rPr lang="en-US" sz="1800" b="1" kern="1200" dirty="0">
                          <a:solidFill>
                            <a:schemeClr val="tx1"/>
                          </a:solidFill>
                          <a:effectLst/>
                          <a:latin typeface="+mn-lt"/>
                          <a:ea typeface="+mn-ea"/>
                          <a:cs typeface="+mn-cs"/>
                        </a:rPr>
                        <a:t>Component</a:t>
                      </a:r>
                    </a:p>
                    <a:p>
                      <a:pPr algn="ctr"/>
                      <a:r>
                        <a:rPr lang="en-US" sz="1800" b="1" kern="1200" dirty="0">
                          <a:solidFill>
                            <a:schemeClr val="tx1"/>
                          </a:solidFill>
                          <a:effectLst/>
                          <a:latin typeface="+mn-lt"/>
                          <a:ea typeface="+mn-ea"/>
                          <a:cs typeface="+mn-cs"/>
                        </a:rPr>
                        <a:t>of LGIS</a:t>
                      </a:r>
                    </a:p>
                    <a:p>
                      <a:pPr algn="ctr"/>
                      <a:endParaRPr lang="en-US" dirty="0">
                        <a:solidFill>
                          <a:schemeClr val="tx1"/>
                        </a:solidFill>
                      </a:endParaRPr>
                    </a:p>
                  </a:txBody>
                  <a:tcPr>
                    <a:solidFill>
                      <a:schemeClr val="tx2">
                        <a:lumMod val="25000"/>
                        <a:lumOff val="75000"/>
                      </a:schemeClr>
                    </a:solidFill>
                  </a:tcPr>
                </a:tc>
                <a:tc>
                  <a:txBody>
                    <a:bodyPr/>
                    <a:lstStyle/>
                    <a:p>
                      <a:pPr algn="ctr"/>
                      <a:r>
                        <a:rPr lang="en-US" sz="1800" b="1" kern="1200" dirty="0">
                          <a:solidFill>
                            <a:schemeClr val="tx1"/>
                          </a:solidFill>
                          <a:effectLst/>
                          <a:latin typeface="+mn-lt"/>
                          <a:ea typeface="+mn-ea"/>
                          <a:cs typeface="+mn-cs"/>
                        </a:rPr>
                        <a:t>Core</a:t>
                      </a:r>
                    </a:p>
                    <a:p>
                      <a:pPr algn="ctr"/>
                      <a:r>
                        <a:rPr lang="en-US" sz="1800" b="1" kern="1200" dirty="0">
                          <a:solidFill>
                            <a:schemeClr val="tx1"/>
                          </a:solidFill>
                          <a:effectLst/>
                          <a:latin typeface="+mn-lt"/>
                          <a:ea typeface="+mn-ea"/>
                          <a:cs typeface="+mn-cs"/>
                        </a:rPr>
                        <a:t>Knowledge</a:t>
                      </a:r>
                    </a:p>
                    <a:p>
                      <a:pPr algn="ctr"/>
                      <a:endParaRPr lang="en-US" dirty="0">
                        <a:solidFill>
                          <a:schemeClr val="tx1"/>
                        </a:solidFill>
                      </a:endParaRPr>
                    </a:p>
                  </a:txBody>
                  <a:tcPr>
                    <a:solidFill>
                      <a:schemeClr val="tx2">
                        <a:lumMod val="25000"/>
                        <a:lumOff val="75000"/>
                      </a:schemeClr>
                    </a:solidFill>
                  </a:tcPr>
                </a:tc>
                <a:tc>
                  <a:txBody>
                    <a:bodyPr/>
                    <a:lstStyle/>
                    <a:p>
                      <a:pPr algn="ctr"/>
                      <a:r>
                        <a:rPr lang="en-US" sz="1800" b="1" kern="1200" dirty="0">
                          <a:solidFill>
                            <a:schemeClr val="tx1"/>
                          </a:solidFill>
                          <a:effectLst/>
                          <a:latin typeface="+mn-lt"/>
                          <a:ea typeface="+mn-ea"/>
                          <a:cs typeface="+mn-cs"/>
                        </a:rPr>
                        <a:t>Horizontal</a:t>
                      </a:r>
                    </a:p>
                    <a:p>
                      <a:pPr algn="ctr"/>
                      <a:r>
                        <a:rPr lang="en-US" sz="1800" b="1" kern="1200" dirty="0">
                          <a:solidFill>
                            <a:schemeClr val="tx1"/>
                          </a:solidFill>
                          <a:effectLst/>
                          <a:latin typeface="+mn-lt"/>
                          <a:ea typeface="+mn-ea"/>
                          <a:cs typeface="+mn-cs"/>
                        </a:rPr>
                        <a:t>Integration</a:t>
                      </a:r>
                    </a:p>
                    <a:p>
                      <a:pPr algn="ctr"/>
                      <a:endParaRPr lang="en-US" dirty="0">
                        <a:solidFill>
                          <a:schemeClr val="tx1"/>
                        </a:solidFill>
                      </a:endParaRPr>
                    </a:p>
                  </a:txBody>
                  <a:tcPr>
                    <a:solidFill>
                      <a:schemeClr val="tx2">
                        <a:lumMod val="25000"/>
                        <a:lumOff val="75000"/>
                      </a:schemeClr>
                    </a:solidFill>
                  </a:tcPr>
                </a:tc>
                <a:tc>
                  <a:txBody>
                    <a:bodyPr/>
                    <a:lstStyle/>
                    <a:p>
                      <a:pPr algn="ctr"/>
                      <a:r>
                        <a:rPr lang="en-US" sz="1800" b="1" kern="1200" dirty="0">
                          <a:solidFill>
                            <a:schemeClr val="tx1"/>
                          </a:solidFill>
                          <a:effectLst/>
                          <a:latin typeface="+mn-lt"/>
                          <a:ea typeface="+mn-ea"/>
                          <a:cs typeface="+mn-cs"/>
                        </a:rPr>
                        <a:t>Vertical</a:t>
                      </a:r>
                    </a:p>
                    <a:p>
                      <a:pPr algn="ctr"/>
                      <a:r>
                        <a:rPr lang="en-US" sz="1800" b="1" kern="1200" dirty="0">
                          <a:solidFill>
                            <a:schemeClr val="tx1"/>
                          </a:solidFill>
                          <a:effectLst/>
                          <a:latin typeface="+mn-lt"/>
                          <a:ea typeface="+mn-ea"/>
                          <a:cs typeface="+mn-cs"/>
                        </a:rPr>
                        <a:t>Integration</a:t>
                      </a:r>
                    </a:p>
                    <a:p>
                      <a:pPr algn="ctr"/>
                      <a:endParaRPr lang="en-US" dirty="0">
                        <a:solidFill>
                          <a:schemeClr val="tx1"/>
                        </a:solidFill>
                      </a:endParaRPr>
                    </a:p>
                  </a:txBody>
                  <a:tcPr>
                    <a:solidFill>
                      <a:schemeClr val="tx2">
                        <a:lumMod val="25000"/>
                        <a:lumOff val="75000"/>
                      </a:schemeClr>
                    </a:solidFill>
                  </a:tcPr>
                </a:tc>
                <a:tc>
                  <a:txBody>
                    <a:bodyPr/>
                    <a:lstStyle/>
                    <a:p>
                      <a:pPr algn="ctr"/>
                      <a:r>
                        <a:rPr lang="en-US" sz="1800" b="1" kern="1200" dirty="0">
                          <a:solidFill>
                            <a:schemeClr val="tx1"/>
                          </a:solidFill>
                          <a:effectLst/>
                          <a:latin typeface="+mn-lt"/>
                          <a:ea typeface="+mn-ea"/>
                          <a:cs typeface="+mn-cs"/>
                        </a:rPr>
                        <a:t>Spiral</a:t>
                      </a:r>
                    </a:p>
                    <a:p>
                      <a:pPr algn="ctr"/>
                      <a:r>
                        <a:rPr lang="en-US" sz="1800" b="1" kern="1200" dirty="0">
                          <a:solidFill>
                            <a:schemeClr val="tx1"/>
                          </a:solidFill>
                          <a:effectLst/>
                          <a:latin typeface="+mn-lt"/>
                          <a:ea typeface="+mn-ea"/>
                          <a:cs typeface="+mn-cs"/>
                        </a:rPr>
                        <a:t>Integration</a:t>
                      </a:r>
                    </a:p>
                    <a:p>
                      <a:pPr algn="ctr"/>
                      <a:endParaRPr lang="en-US" dirty="0">
                        <a:solidFill>
                          <a:schemeClr val="tx1"/>
                        </a:solidFill>
                      </a:endParaRPr>
                    </a:p>
                  </a:txBody>
                  <a:tcPr>
                    <a:solidFill>
                      <a:schemeClr val="tx2">
                        <a:lumMod val="25000"/>
                        <a:lumOff val="75000"/>
                      </a:schemeClr>
                    </a:solidFill>
                  </a:tcPr>
                </a:tc>
                <a:extLst>
                  <a:ext uri="{0D108BD9-81ED-4DB2-BD59-A6C34878D82A}">
                    <a16:rowId xmlns:a16="http://schemas.microsoft.com/office/drawing/2014/main" val="423101118"/>
                  </a:ext>
                </a:extLst>
              </a:tr>
              <a:tr h="370840">
                <a:tc>
                  <a:txBody>
                    <a:bodyPr/>
                    <a:lstStyle/>
                    <a:p>
                      <a:pPr algn="ctr"/>
                      <a:r>
                        <a:rPr lang="en-US" dirty="0">
                          <a:solidFill>
                            <a:schemeClr val="tx1"/>
                          </a:solidFill>
                        </a:rPr>
                        <a:t>No. of MCQs</a:t>
                      </a:r>
                    </a:p>
                  </a:txBody>
                  <a:tcPr>
                    <a:solidFill>
                      <a:schemeClr val="tx2">
                        <a:lumMod val="25000"/>
                        <a:lumOff val="75000"/>
                      </a:schemeClr>
                    </a:solidFill>
                  </a:tcPr>
                </a:tc>
                <a:tc>
                  <a:txBody>
                    <a:bodyPr/>
                    <a:lstStyle/>
                    <a:p>
                      <a:pPr algn="ctr"/>
                      <a:r>
                        <a:rPr lang="en-US" dirty="0">
                          <a:solidFill>
                            <a:schemeClr val="tx1"/>
                          </a:solidFill>
                        </a:rPr>
                        <a:t>6-7</a:t>
                      </a:r>
                    </a:p>
                  </a:txBody>
                  <a:tcPr>
                    <a:solidFill>
                      <a:schemeClr val="tx2">
                        <a:lumMod val="25000"/>
                        <a:lumOff val="75000"/>
                      </a:schemeClr>
                    </a:solidFill>
                  </a:tcPr>
                </a:tc>
                <a:tc>
                  <a:txBody>
                    <a:bodyPr/>
                    <a:lstStyle/>
                    <a:p>
                      <a:pPr algn="ctr"/>
                      <a:r>
                        <a:rPr lang="en-US" dirty="0">
                          <a:solidFill>
                            <a:schemeClr val="tx1"/>
                          </a:solidFill>
                        </a:rPr>
                        <a:t>1-2</a:t>
                      </a:r>
                    </a:p>
                  </a:txBody>
                  <a:tcPr>
                    <a:solidFill>
                      <a:schemeClr val="tx2">
                        <a:lumMod val="25000"/>
                        <a:lumOff val="75000"/>
                      </a:schemeClr>
                    </a:solidFill>
                  </a:tcPr>
                </a:tc>
                <a:tc>
                  <a:txBody>
                    <a:bodyPr/>
                    <a:lstStyle/>
                    <a:p>
                      <a:pPr algn="ctr"/>
                      <a:r>
                        <a:rPr lang="en-US" dirty="0">
                          <a:solidFill>
                            <a:schemeClr val="tx1"/>
                          </a:solidFill>
                        </a:rPr>
                        <a:t>1</a:t>
                      </a:r>
                    </a:p>
                  </a:txBody>
                  <a:tcPr>
                    <a:solidFill>
                      <a:schemeClr val="tx2">
                        <a:lumMod val="25000"/>
                        <a:lumOff val="75000"/>
                      </a:schemeClr>
                    </a:solidFill>
                  </a:tcPr>
                </a:tc>
                <a:tc>
                  <a:txBody>
                    <a:bodyPr/>
                    <a:lstStyle/>
                    <a:p>
                      <a:pPr algn="ctr"/>
                      <a:r>
                        <a:rPr lang="en-US" dirty="0">
                          <a:solidFill>
                            <a:schemeClr val="tx1"/>
                          </a:solidFill>
                        </a:rPr>
                        <a:t>1</a:t>
                      </a:r>
                    </a:p>
                  </a:txBody>
                  <a:tcPr>
                    <a:solidFill>
                      <a:schemeClr val="tx2">
                        <a:lumMod val="25000"/>
                        <a:lumOff val="75000"/>
                      </a:schemeClr>
                    </a:solidFill>
                  </a:tcPr>
                </a:tc>
                <a:extLst>
                  <a:ext uri="{0D108BD9-81ED-4DB2-BD59-A6C34878D82A}">
                    <a16:rowId xmlns:a16="http://schemas.microsoft.com/office/drawing/2014/main" val="4230491086"/>
                  </a:ext>
                </a:extLst>
              </a:tr>
            </a:tbl>
          </a:graphicData>
        </a:graphic>
      </p:graphicFrame>
    </p:spTree>
    <p:extLst>
      <p:ext uri="{BB962C8B-B14F-4D97-AF65-F5344CB8AC3E}">
        <p14:creationId xmlns:p14="http://schemas.microsoft.com/office/powerpoint/2010/main" val="121140660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DF43D18-76BA-44F6-8826-AB081BBEC65B}"/>
              </a:ext>
            </a:extLst>
          </p:cNvPr>
          <p:cNvSpPr>
            <a:spLocks noGrp="1"/>
          </p:cNvSpPr>
          <p:nvPr>
            <p:ph type="body" sz="quarter" idx="13"/>
          </p:nvPr>
        </p:nvSpPr>
        <p:spPr>
          <a:xfrm>
            <a:off x="377072" y="1904214"/>
            <a:ext cx="4751159" cy="4460092"/>
          </a:xfrm>
        </p:spPr>
        <p:txBody>
          <a:bodyPr>
            <a:normAutofit lnSpcReduction="10000"/>
          </a:bodyPr>
          <a:lstStyle/>
          <a:p>
            <a:r>
              <a:rPr lang="en-US" dirty="0"/>
              <a:t>The venous drainage of gallbladder is 2 fold</a:t>
            </a:r>
          </a:p>
          <a:p>
            <a:r>
              <a:rPr lang="en-US" dirty="0"/>
              <a:t> (a) by the </a:t>
            </a:r>
            <a:r>
              <a:rPr lang="en-US" dirty="0">
                <a:solidFill>
                  <a:srgbClr val="00B0F0"/>
                </a:solidFill>
              </a:rPr>
              <a:t>cystic vein</a:t>
            </a:r>
            <a:r>
              <a:rPr lang="en-US" dirty="0"/>
              <a:t>, which drains into the </a:t>
            </a:r>
            <a:r>
              <a:rPr lang="en-US" dirty="0">
                <a:solidFill>
                  <a:srgbClr val="00B0F0"/>
                </a:solidFill>
              </a:rPr>
              <a:t>portal vein </a:t>
            </a:r>
            <a:r>
              <a:rPr lang="en-US" dirty="0"/>
              <a:t>and</a:t>
            </a:r>
          </a:p>
          <a:p>
            <a:r>
              <a:rPr lang="en-US" dirty="0"/>
              <a:t> (b) by a number of </a:t>
            </a:r>
            <a:r>
              <a:rPr lang="en-US" dirty="0">
                <a:solidFill>
                  <a:srgbClr val="00B0F0"/>
                </a:solidFill>
              </a:rPr>
              <a:t>small veins</a:t>
            </a:r>
            <a:r>
              <a:rPr lang="en-US" dirty="0"/>
              <a:t>, which pass from the superior surface of the gallbladder to the liver through the gallbladder bed to drain into the </a:t>
            </a:r>
            <a:r>
              <a:rPr lang="en-US" dirty="0">
                <a:solidFill>
                  <a:srgbClr val="00B0F0"/>
                </a:solidFill>
              </a:rPr>
              <a:t>hepatic veins.</a:t>
            </a:r>
          </a:p>
        </p:txBody>
      </p:sp>
      <p:sp>
        <p:nvSpPr>
          <p:cNvPr id="4" name="Title 3">
            <a:extLst>
              <a:ext uri="{FF2B5EF4-FFF2-40B4-BE49-F238E27FC236}">
                <a16:creationId xmlns:a16="http://schemas.microsoft.com/office/drawing/2014/main" id="{F4FD151E-8591-4606-AA0D-D36ED38A2E27}"/>
              </a:ext>
            </a:extLst>
          </p:cNvPr>
          <p:cNvSpPr>
            <a:spLocks noGrp="1"/>
          </p:cNvSpPr>
          <p:nvPr>
            <p:ph type="title"/>
          </p:nvPr>
        </p:nvSpPr>
        <p:spPr>
          <a:xfrm>
            <a:off x="932468" y="855318"/>
            <a:ext cx="10515600" cy="1325563"/>
          </a:xfrm>
        </p:spPr>
        <p:txBody>
          <a:bodyPr/>
          <a:lstStyle/>
          <a:p>
            <a:r>
              <a:rPr lang="en-US" dirty="0"/>
              <a:t>Venous Drainage</a:t>
            </a:r>
          </a:p>
        </p:txBody>
      </p:sp>
      <p:pic>
        <p:nvPicPr>
          <p:cNvPr id="12290" name="Picture 2" descr="EPOS™">
            <a:extLst>
              <a:ext uri="{FF2B5EF4-FFF2-40B4-BE49-F238E27FC236}">
                <a16:creationId xmlns:a16="http://schemas.microsoft.com/office/drawing/2014/main" id="{5F88A8DA-A829-492D-ADAC-C4EE57FE9AD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36168" y="1641743"/>
            <a:ext cx="7055832" cy="3974598"/>
          </a:xfrm>
          <a:prstGeom prst="rect">
            <a:avLst/>
          </a:prstGeom>
          <a:noFill/>
          <a:extLst>
            <a:ext uri="{909E8E84-426E-40DD-AFC4-6F175D3DCCD1}">
              <a14:hiddenFill xmlns:a14="http://schemas.microsoft.com/office/drawing/2010/main">
                <a:solidFill>
                  <a:srgbClr val="FFFFFF"/>
                </a:solidFill>
              </a14:hiddenFill>
            </a:ext>
          </a:extLst>
        </p:spPr>
      </p:pic>
      <p:sp>
        <p:nvSpPr>
          <p:cNvPr id="3" name="Footer Placeholder 2">
            <a:extLst>
              <a:ext uri="{FF2B5EF4-FFF2-40B4-BE49-F238E27FC236}">
                <a16:creationId xmlns:a16="http://schemas.microsoft.com/office/drawing/2014/main" id="{9E59152F-BB55-01C5-F430-199E6E3FEE53}"/>
              </a:ext>
            </a:extLst>
          </p:cNvPr>
          <p:cNvSpPr>
            <a:spLocks noGrp="1"/>
          </p:cNvSpPr>
          <p:nvPr>
            <p:ph type="ftr" sz="quarter" idx="4294967295"/>
          </p:nvPr>
        </p:nvSpPr>
        <p:spPr>
          <a:xfrm>
            <a:off x="4038600" y="6356350"/>
            <a:ext cx="4114800" cy="365125"/>
          </a:xfrm>
        </p:spPr>
        <p:txBody>
          <a:bodyPr/>
          <a:lstStyle/>
          <a:p>
            <a:endParaRPr lang="en-US"/>
          </a:p>
        </p:txBody>
      </p:sp>
      <p:sp>
        <p:nvSpPr>
          <p:cNvPr id="5" name="Slide Number Placeholder 4">
            <a:extLst>
              <a:ext uri="{FF2B5EF4-FFF2-40B4-BE49-F238E27FC236}">
                <a16:creationId xmlns:a16="http://schemas.microsoft.com/office/drawing/2014/main" id="{77828FF2-AF57-AB33-6F7D-1CB9C52AC128}"/>
              </a:ext>
            </a:extLst>
          </p:cNvPr>
          <p:cNvSpPr>
            <a:spLocks noGrp="1"/>
          </p:cNvSpPr>
          <p:nvPr>
            <p:ph type="sldNum" sz="quarter" idx="17"/>
          </p:nvPr>
        </p:nvSpPr>
        <p:spPr>
          <a:xfrm>
            <a:off x="8610600" y="6356350"/>
            <a:ext cx="2743200" cy="365125"/>
          </a:xfrm>
        </p:spPr>
        <p:txBody>
          <a:bodyPr/>
          <a:lstStyle/>
          <a:p>
            <a:fld id="{097A4D0D-00E0-4D1F-B56E-0E080D3AE5F2}" type="slidenum">
              <a:rPr lang="en-US" smtClean="0"/>
              <a:t>20</a:t>
            </a:fld>
            <a:endParaRPr lang="en-US"/>
          </a:p>
        </p:txBody>
      </p:sp>
      <p:sp>
        <p:nvSpPr>
          <p:cNvPr id="6" name="Rectangle 5">
            <a:extLst>
              <a:ext uri="{FF2B5EF4-FFF2-40B4-BE49-F238E27FC236}">
                <a16:creationId xmlns:a16="http://schemas.microsoft.com/office/drawing/2014/main" id="{9A61B445-C97F-1DC6-4DB2-D4329F4A71D4}"/>
              </a:ext>
            </a:extLst>
          </p:cNvPr>
          <p:cNvSpPr/>
          <p:nvPr/>
        </p:nvSpPr>
        <p:spPr>
          <a:xfrm>
            <a:off x="0" y="51242"/>
            <a:ext cx="2153264" cy="44245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rPr>
              <a:t>Core Concept</a:t>
            </a:r>
          </a:p>
        </p:txBody>
      </p:sp>
    </p:spTree>
    <p:extLst>
      <p:ext uri="{BB962C8B-B14F-4D97-AF65-F5344CB8AC3E}">
        <p14:creationId xmlns:p14="http://schemas.microsoft.com/office/powerpoint/2010/main" val="375954937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B6FD532-3B9A-4D71-8E77-6DE34BA4A9CE}"/>
              </a:ext>
            </a:extLst>
          </p:cNvPr>
          <p:cNvSpPr>
            <a:spLocks noGrp="1"/>
          </p:cNvSpPr>
          <p:nvPr>
            <p:ph type="body" sz="quarter" idx="13"/>
          </p:nvPr>
        </p:nvSpPr>
        <p:spPr>
          <a:xfrm>
            <a:off x="226243" y="1772239"/>
            <a:ext cx="5688531" cy="5085761"/>
          </a:xfrm>
        </p:spPr>
        <p:txBody>
          <a:bodyPr>
            <a:normAutofit fontScale="85000" lnSpcReduction="20000"/>
          </a:bodyPr>
          <a:lstStyle/>
          <a:p>
            <a:pPr marL="0" indent="0">
              <a:buNone/>
            </a:pPr>
            <a:r>
              <a:rPr lang="en-US" dirty="0"/>
              <a:t>1. The majority of lymph vessels from the gallbladder drain into</a:t>
            </a:r>
          </a:p>
          <a:p>
            <a:pPr marL="0" indent="0">
              <a:buNone/>
            </a:pPr>
            <a:r>
              <a:rPr lang="en-US" dirty="0"/>
              <a:t> (a) the </a:t>
            </a:r>
            <a:r>
              <a:rPr lang="en-US" dirty="0">
                <a:solidFill>
                  <a:srgbClr val="00B0F0"/>
                </a:solidFill>
              </a:rPr>
              <a:t>cystic lymph node of Lund</a:t>
            </a:r>
            <a:r>
              <a:rPr lang="en-US" dirty="0"/>
              <a:t>, located in the </a:t>
            </a:r>
            <a:r>
              <a:rPr lang="en-US" b="1" u="sng" dirty="0"/>
              <a:t>Calot’s triangle </a:t>
            </a:r>
          </a:p>
          <a:p>
            <a:pPr marL="0" indent="0">
              <a:buNone/>
            </a:pPr>
            <a:r>
              <a:rPr lang="en-US" dirty="0"/>
              <a:t> (b) the node alongside the upper part of the bile duct (node at anterior border of epiploic foramen),</a:t>
            </a:r>
          </a:p>
          <a:p>
            <a:r>
              <a:rPr lang="en-US" dirty="0"/>
              <a:t> which finally drains into the coeliac group of lymph nodes.</a:t>
            </a:r>
          </a:p>
          <a:p>
            <a:r>
              <a:rPr lang="en-US" dirty="0"/>
              <a:t> 2. Few lymph vessels from the upper surface of gallbladder directly communicate with </a:t>
            </a:r>
            <a:r>
              <a:rPr lang="en-US" dirty="0">
                <a:solidFill>
                  <a:srgbClr val="00B0F0"/>
                </a:solidFill>
              </a:rPr>
              <a:t>subscapular lymph vessels of the liver.</a:t>
            </a:r>
          </a:p>
          <a:p>
            <a:r>
              <a:rPr lang="en-US" dirty="0"/>
              <a:t> N.B. Cystic node is constantly enlarged in cholecystitis.</a:t>
            </a:r>
          </a:p>
        </p:txBody>
      </p:sp>
      <p:sp>
        <p:nvSpPr>
          <p:cNvPr id="4" name="Title 3">
            <a:extLst>
              <a:ext uri="{FF2B5EF4-FFF2-40B4-BE49-F238E27FC236}">
                <a16:creationId xmlns:a16="http://schemas.microsoft.com/office/drawing/2014/main" id="{2B16361D-C253-4C28-B442-1E757F360490}"/>
              </a:ext>
            </a:extLst>
          </p:cNvPr>
          <p:cNvSpPr>
            <a:spLocks noGrp="1"/>
          </p:cNvSpPr>
          <p:nvPr>
            <p:ph type="title"/>
          </p:nvPr>
        </p:nvSpPr>
        <p:spPr>
          <a:xfrm>
            <a:off x="932468" y="855318"/>
            <a:ext cx="10515600" cy="1325563"/>
          </a:xfrm>
        </p:spPr>
        <p:txBody>
          <a:bodyPr/>
          <a:lstStyle/>
          <a:p>
            <a:r>
              <a:rPr lang="en-US" dirty="0"/>
              <a:t>Lymphatic Drainage</a:t>
            </a:r>
          </a:p>
        </p:txBody>
      </p:sp>
      <p:pic>
        <p:nvPicPr>
          <p:cNvPr id="5" name="Picture 4">
            <a:extLst>
              <a:ext uri="{FF2B5EF4-FFF2-40B4-BE49-F238E27FC236}">
                <a16:creationId xmlns:a16="http://schemas.microsoft.com/office/drawing/2014/main" id="{722586CD-40DE-4549-9BAD-727795BF82CB}"/>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Effect>
                      <a14:brightnessContrast contrast="40000"/>
                    </a14:imgEffect>
                  </a14:imgLayer>
                </a14:imgProps>
              </a:ext>
            </a:extLst>
          </a:blip>
          <a:srcRect l="17921" t="27649" r="42763" b="11298"/>
          <a:stretch/>
        </p:blipFill>
        <p:spPr>
          <a:xfrm>
            <a:off x="6006163" y="622853"/>
            <a:ext cx="6148130" cy="6020840"/>
          </a:xfrm>
          <a:prstGeom prst="rect">
            <a:avLst/>
          </a:prstGeom>
        </p:spPr>
      </p:pic>
      <p:sp>
        <p:nvSpPr>
          <p:cNvPr id="3" name="Footer Placeholder 2">
            <a:extLst>
              <a:ext uri="{FF2B5EF4-FFF2-40B4-BE49-F238E27FC236}">
                <a16:creationId xmlns:a16="http://schemas.microsoft.com/office/drawing/2014/main" id="{3627C344-7801-30B6-488C-5C9458E1EE31}"/>
              </a:ext>
            </a:extLst>
          </p:cNvPr>
          <p:cNvSpPr>
            <a:spLocks noGrp="1"/>
          </p:cNvSpPr>
          <p:nvPr>
            <p:ph type="ftr" sz="quarter" idx="4294967295"/>
          </p:nvPr>
        </p:nvSpPr>
        <p:spPr>
          <a:xfrm>
            <a:off x="4038600" y="6356350"/>
            <a:ext cx="4114800" cy="365125"/>
          </a:xfrm>
        </p:spPr>
        <p:txBody>
          <a:bodyPr/>
          <a:lstStyle/>
          <a:p>
            <a:endParaRPr lang="en-US"/>
          </a:p>
        </p:txBody>
      </p:sp>
      <p:sp>
        <p:nvSpPr>
          <p:cNvPr id="6" name="Slide Number Placeholder 5">
            <a:extLst>
              <a:ext uri="{FF2B5EF4-FFF2-40B4-BE49-F238E27FC236}">
                <a16:creationId xmlns:a16="http://schemas.microsoft.com/office/drawing/2014/main" id="{2BFB6D09-9E55-FFB6-4BEB-B06A9974A652}"/>
              </a:ext>
            </a:extLst>
          </p:cNvPr>
          <p:cNvSpPr>
            <a:spLocks noGrp="1"/>
          </p:cNvSpPr>
          <p:nvPr>
            <p:ph type="sldNum" sz="quarter" idx="17"/>
          </p:nvPr>
        </p:nvSpPr>
        <p:spPr>
          <a:xfrm>
            <a:off x="8610600" y="6356350"/>
            <a:ext cx="2743200" cy="365125"/>
          </a:xfrm>
        </p:spPr>
        <p:txBody>
          <a:bodyPr/>
          <a:lstStyle/>
          <a:p>
            <a:fld id="{097A4D0D-00E0-4D1F-B56E-0E080D3AE5F2}" type="slidenum">
              <a:rPr lang="en-US" smtClean="0"/>
              <a:t>21</a:t>
            </a:fld>
            <a:endParaRPr lang="en-US"/>
          </a:p>
        </p:txBody>
      </p:sp>
      <p:sp>
        <p:nvSpPr>
          <p:cNvPr id="7" name="Rectangle 6">
            <a:extLst>
              <a:ext uri="{FF2B5EF4-FFF2-40B4-BE49-F238E27FC236}">
                <a16:creationId xmlns:a16="http://schemas.microsoft.com/office/drawing/2014/main" id="{DD8BEF14-C72B-3804-8F54-F4404479F1F5}"/>
              </a:ext>
            </a:extLst>
          </p:cNvPr>
          <p:cNvSpPr/>
          <p:nvPr/>
        </p:nvSpPr>
        <p:spPr>
          <a:xfrm>
            <a:off x="0" y="51242"/>
            <a:ext cx="2153264" cy="44245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rPr>
              <a:t>Core Concept</a:t>
            </a:r>
          </a:p>
        </p:txBody>
      </p:sp>
    </p:spTree>
    <p:extLst>
      <p:ext uri="{BB962C8B-B14F-4D97-AF65-F5344CB8AC3E}">
        <p14:creationId xmlns:p14="http://schemas.microsoft.com/office/powerpoint/2010/main" val="183286354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109BDED-9CC2-4E3F-AB95-CF6C11D40540}"/>
              </a:ext>
            </a:extLst>
          </p:cNvPr>
          <p:cNvSpPr>
            <a:spLocks noGrp="1"/>
          </p:cNvSpPr>
          <p:nvPr>
            <p:ph type="body" sz="quarter" idx="13"/>
          </p:nvPr>
        </p:nvSpPr>
        <p:spPr>
          <a:xfrm>
            <a:off x="192505" y="1790299"/>
            <a:ext cx="6311989" cy="4574007"/>
          </a:xfrm>
        </p:spPr>
        <p:txBody>
          <a:bodyPr>
            <a:normAutofit fontScale="77500" lnSpcReduction="20000"/>
          </a:bodyPr>
          <a:lstStyle/>
          <a:p>
            <a:pPr marL="0" indent="0">
              <a:buNone/>
            </a:pPr>
            <a:r>
              <a:rPr lang="en-US" dirty="0"/>
              <a:t>The gallbladder receives its nerve supply via the </a:t>
            </a:r>
            <a:r>
              <a:rPr lang="en-US" b="1" dirty="0"/>
              <a:t>cystic plexus formed by</a:t>
            </a:r>
          </a:p>
          <a:p>
            <a:pPr marL="0" indent="0">
              <a:buNone/>
            </a:pPr>
            <a:r>
              <a:rPr lang="en-US" b="1" dirty="0"/>
              <a:t>Clinically,</a:t>
            </a:r>
            <a:r>
              <a:rPr lang="en-US" dirty="0"/>
              <a:t> gallbladder pain is referred </a:t>
            </a:r>
            <a:r>
              <a:rPr lang="en-US" dirty="0" err="1"/>
              <a:t>accordindly</a:t>
            </a:r>
            <a:r>
              <a:rPr lang="en-US" dirty="0"/>
              <a:t>..</a:t>
            </a:r>
          </a:p>
          <a:p>
            <a:pPr marL="0" indent="0">
              <a:buNone/>
            </a:pPr>
            <a:endParaRPr lang="en-US" b="1" dirty="0"/>
          </a:p>
          <a:p>
            <a:pPr marL="0" indent="0">
              <a:buNone/>
            </a:pPr>
            <a:r>
              <a:rPr lang="en-US" b="1" dirty="0"/>
              <a:t>1)  Sympathetic fibers (T7–T9)</a:t>
            </a:r>
            <a:endParaRPr lang="en-US" dirty="0"/>
          </a:p>
          <a:p>
            <a:pPr marL="0" indent="0">
              <a:buNone/>
            </a:pPr>
            <a:r>
              <a:rPr lang="en-US" dirty="0"/>
              <a:t>Pain to inferior angle of right scapula by sympathetic fibers</a:t>
            </a:r>
          </a:p>
          <a:p>
            <a:pPr marL="0" indent="0">
              <a:buNone/>
            </a:pPr>
            <a:r>
              <a:rPr lang="en-US" b="1" dirty="0"/>
              <a:t>2) Parasympathetic fibers (right &amp; left </a:t>
            </a:r>
            <a:r>
              <a:rPr lang="en-US" b="1" dirty="0" err="1"/>
              <a:t>vagus</a:t>
            </a:r>
            <a:r>
              <a:rPr lang="en-US" b="1" dirty="0"/>
              <a:t> nerve)</a:t>
            </a:r>
          </a:p>
          <a:p>
            <a:pPr marL="0" indent="0">
              <a:buNone/>
            </a:pPr>
            <a:r>
              <a:rPr lang="en-US" dirty="0"/>
              <a:t>Pain to stomach by </a:t>
            </a:r>
            <a:r>
              <a:rPr lang="en-US" dirty="0" err="1"/>
              <a:t>vagus</a:t>
            </a:r>
            <a:endParaRPr lang="en-US" dirty="0"/>
          </a:p>
          <a:p>
            <a:pPr marL="0" indent="0">
              <a:buNone/>
            </a:pPr>
            <a:endParaRPr lang="en-US" b="1" dirty="0"/>
          </a:p>
          <a:p>
            <a:pPr marL="0" indent="0">
              <a:buNone/>
            </a:pPr>
            <a:r>
              <a:rPr lang="en-US" b="1" dirty="0"/>
              <a:t>3) fibers of right phrenic nerve.</a:t>
            </a:r>
          </a:p>
          <a:p>
            <a:pPr marL="0" indent="0">
              <a:buNone/>
            </a:pPr>
            <a:r>
              <a:rPr lang="en-US" dirty="0"/>
              <a:t>Pain to tip of right shoulder via right phrenic nerve</a:t>
            </a:r>
            <a:endParaRPr lang="en-US" b="1" dirty="0"/>
          </a:p>
          <a:p>
            <a:pPr marL="0" indent="0">
              <a:buNone/>
            </a:pPr>
            <a:endParaRPr lang="en-US" b="1" dirty="0"/>
          </a:p>
          <a:p>
            <a:pPr marL="0" indent="0">
              <a:buNone/>
            </a:pPr>
            <a:endParaRPr lang="en-US" dirty="0"/>
          </a:p>
        </p:txBody>
      </p:sp>
      <p:sp>
        <p:nvSpPr>
          <p:cNvPr id="4" name="Title 3">
            <a:extLst>
              <a:ext uri="{FF2B5EF4-FFF2-40B4-BE49-F238E27FC236}">
                <a16:creationId xmlns:a16="http://schemas.microsoft.com/office/drawing/2014/main" id="{6AE16756-227C-4144-B9F5-5B7ABDA1D022}"/>
              </a:ext>
            </a:extLst>
          </p:cNvPr>
          <p:cNvSpPr>
            <a:spLocks noGrp="1"/>
          </p:cNvSpPr>
          <p:nvPr>
            <p:ph type="title"/>
          </p:nvPr>
        </p:nvSpPr>
        <p:spPr>
          <a:xfrm>
            <a:off x="932468" y="855318"/>
            <a:ext cx="10515600" cy="721691"/>
          </a:xfrm>
        </p:spPr>
        <p:txBody>
          <a:bodyPr/>
          <a:lstStyle/>
          <a:p>
            <a:r>
              <a:rPr lang="en-US" dirty="0"/>
              <a:t>Nerve Supply</a:t>
            </a:r>
          </a:p>
        </p:txBody>
      </p:sp>
      <p:pic>
        <p:nvPicPr>
          <p:cNvPr id="2052" name="Picture 4" descr="Gallbladder referred pain areas | Gallbladder, Referred pain, Gallbladder  surgery">
            <a:extLst>
              <a:ext uri="{FF2B5EF4-FFF2-40B4-BE49-F238E27FC236}">
                <a16:creationId xmlns:a16="http://schemas.microsoft.com/office/drawing/2014/main" id="{593574B0-9B17-4DF9-9C16-CC719AE1FC6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42154" y="1419225"/>
            <a:ext cx="4736482" cy="4199150"/>
          </a:xfrm>
          <a:prstGeom prst="rect">
            <a:avLst/>
          </a:prstGeom>
          <a:noFill/>
          <a:extLst>
            <a:ext uri="{909E8E84-426E-40DD-AFC4-6F175D3DCCD1}">
              <a14:hiddenFill xmlns:a14="http://schemas.microsoft.com/office/drawing/2010/main">
                <a:solidFill>
                  <a:srgbClr val="FFFFFF"/>
                </a:solidFill>
              </a14:hiddenFill>
            </a:ext>
          </a:extLst>
        </p:spPr>
      </p:pic>
      <p:sp>
        <p:nvSpPr>
          <p:cNvPr id="3" name="Footer Placeholder 2">
            <a:extLst>
              <a:ext uri="{FF2B5EF4-FFF2-40B4-BE49-F238E27FC236}">
                <a16:creationId xmlns:a16="http://schemas.microsoft.com/office/drawing/2014/main" id="{2DE87AD7-8023-6D57-BAD5-89EA32A33098}"/>
              </a:ext>
            </a:extLst>
          </p:cNvPr>
          <p:cNvSpPr>
            <a:spLocks noGrp="1"/>
          </p:cNvSpPr>
          <p:nvPr>
            <p:ph type="ftr" sz="quarter" idx="4294967295"/>
          </p:nvPr>
        </p:nvSpPr>
        <p:spPr>
          <a:xfrm>
            <a:off x="4038600" y="6356350"/>
            <a:ext cx="4114800" cy="365125"/>
          </a:xfrm>
        </p:spPr>
        <p:txBody>
          <a:bodyPr/>
          <a:lstStyle/>
          <a:p>
            <a:endParaRPr lang="en-US"/>
          </a:p>
        </p:txBody>
      </p:sp>
      <p:sp>
        <p:nvSpPr>
          <p:cNvPr id="5" name="Slide Number Placeholder 4">
            <a:extLst>
              <a:ext uri="{FF2B5EF4-FFF2-40B4-BE49-F238E27FC236}">
                <a16:creationId xmlns:a16="http://schemas.microsoft.com/office/drawing/2014/main" id="{8EA30BD6-0D75-6B99-0A2E-AA3A8B1435DD}"/>
              </a:ext>
            </a:extLst>
          </p:cNvPr>
          <p:cNvSpPr>
            <a:spLocks noGrp="1"/>
          </p:cNvSpPr>
          <p:nvPr>
            <p:ph type="sldNum" sz="quarter" idx="17"/>
          </p:nvPr>
        </p:nvSpPr>
        <p:spPr>
          <a:xfrm>
            <a:off x="8610600" y="6356350"/>
            <a:ext cx="2743200" cy="365125"/>
          </a:xfrm>
        </p:spPr>
        <p:txBody>
          <a:bodyPr/>
          <a:lstStyle/>
          <a:p>
            <a:fld id="{097A4D0D-00E0-4D1F-B56E-0E080D3AE5F2}" type="slidenum">
              <a:rPr lang="en-US" smtClean="0"/>
              <a:t>22</a:t>
            </a:fld>
            <a:endParaRPr lang="en-US"/>
          </a:p>
        </p:txBody>
      </p:sp>
      <p:sp>
        <p:nvSpPr>
          <p:cNvPr id="6" name="Rectangle 5">
            <a:extLst>
              <a:ext uri="{FF2B5EF4-FFF2-40B4-BE49-F238E27FC236}">
                <a16:creationId xmlns:a16="http://schemas.microsoft.com/office/drawing/2014/main" id="{2B127C44-1C4F-F204-B40C-D9A409C7C06C}"/>
              </a:ext>
            </a:extLst>
          </p:cNvPr>
          <p:cNvSpPr/>
          <p:nvPr/>
        </p:nvSpPr>
        <p:spPr>
          <a:xfrm>
            <a:off x="0" y="51242"/>
            <a:ext cx="2153264" cy="44245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rPr>
              <a:t>Core Concept</a:t>
            </a:r>
          </a:p>
        </p:txBody>
      </p:sp>
    </p:spTree>
    <p:extLst>
      <p:ext uri="{BB962C8B-B14F-4D97-AF65-F5344CB8AC3E}">
        <p14:creationId xmlns:p14="http://schemas.microsoft.com/office/powerpoint/2010/main" val="162354116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3F3DD82-523E-4654-B087-5EE1E32CEFA5}"/>
              </a:ext>
            </a:extLst>
          </p:cNvPr>
          <p:cNvSpPr>
            <a:spLocks noGrp="1"/>
          </p:cNvSpPr>
          <p:nvPr>
            <p:ph type="body" sz="quarter" idx="13"/>
          </p:nvPr>
        </p:nvSpPr>
        <p:spPr>
          <a:xfrm>
            <a:off x="113122" y="1866507"/>
            <a:ext cx="5882325" cy="4732256"/>
          </a:xfrm>
        </p:spPr>
        <p:txBody>
          <a:bodyPr>
            <a:normAutofit/>
          </a:bodyPr>
          <a:lstStyle/>
          <a:p>
            <a:r>
              <a:rPr lang="en-US" dirty="0"/>
              <a:t> about 3–5 cm long</a:t>
            </a:r>
          </a:p>
          <a:p>
            <a:r>
              <a:rPr lang="en-US" dirty="0"/>
              <a:t> runs backward &amp; downward from neck of gallbladder to run in the lesser </a:t>
            </a:r>
            <a:r>
              <a:rPr lang="en-US" dirty="0" err="1"/>
              <a:t>omentum</a:t>
            </a:r>
            <a:endParaRPr lang="en-US" dirty="0"/>
          </a:p>
          <a:p>
            <a:pPr marL="0" indent="0">
              <a:buNone/>
            </a:pPr>
            <a:r>
              <a:rPr lang="en-US" dirty="0"/>
              <a:t>.</a:t>
            </a:r>
          </a:p>
          <a:p>
            <a:r>
              <a:rPr lang="en-US" dirty="0"/>
              <a:t> Its junction with the common hepatic duct is usually situated immediately below the </a:t>
            </a:r>
            <a:r>
              <a:rPr lang="en-US" dirty="0">
                <a:solidFill>
                  <a:srgbClr val="00B0F0"/>
                </a:solidFill>
              </a:rPr>
              <a:t>porta hepatis.</a:t>
            </a:r>
          </a:p>
          <a:p>
            <a:endParaRPr lang="en-US" dirty="0"/>
          </a:p>
        </p:txBody>
      </p:sp>
      <p:sp>
        <p:nvSpPr>
          <p:cNvPr id="4" name="Title 3">
            <a:extLst>
              <a:ext uri="{FF2B5EF4-FFF2-40B4-BE49-F238E27FC236}">
                <a16:creationId xmlns:a16="http://schemas.microsoft.com/office/drawing/2014/main" id="{42A16498-FE2C-4809-9C58-4D97A5776FCE}"/>
              </a:ext>
            </a:extLst>
          </p:cNvPr>
          <p:cNvSpPr>
            <a:spLocks noGrp="1"/>
          </p:cNvSpPr>
          <p:nvPr>
            <p:ph type="title"/>
          </p:nvPr>
        </p:nvSpPr>
        <p:spPr>
          <a:xfrm>
            <a:off x="932468" y="855318"/>
            <a:ext cx="10515600" cy="1325563"/>
          </a:xfrm>
        </p:spPr>
        <p:txBody>
          <a:bodyPr/>
          <a:lstStyle/>
          <a:p>
            <a:r>
              <a:rPr lang="en-US" dirty="0"/>
              <a:t>CYSTIC DUCT</a:t>
            </a:r>
          </a:p>
        </p:txBody>
      </p:sp>
      <p:pic>
        <p:nvPicPr>
          <p:cNvPr id="4100" name="Picture 4" descr="JaypeeDigital | eBook Reader">
            <a:extLst>
              <a:ext uri="{FF2B5EF4-FFF2-40B4-BE49-F238E27FC236}">
                <a16:creationId xmlns:a16="http://schemas.microsoft.com/office/drawing/2014/main" id="{D7749033-22AC-488D-9C76-02BF950A5FE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46643" y="675861"/>
            <a:ext cx="6431129" cy="5948311"/>
          </a:xfrm>
          <a:prstGeom prst="rect">
            <a:avLst/>
          </a:prstGeom>
          <a:noFill/>
          <a:extLst>
            <a:ext uri="{909E8E84-426E-40DD-AFC4-6F175D3DCCD1}">
              <a14:hiddenFill xmlns:a14="http://schemas.microsoft.com/office/drawing/2010/main">
                <a:solidFill>
                  <a:srgbClr val="FFFFFF"/>
                </a:solidFill>
              </a14:hiddenFill>
            </a:ext>
          </a:extLst>
        </p:spPr>
      </p:pic>
      <p:sp>
        <p:nvSpPr>
          <p:cNvPr id="3" name="Footer Placeholder 2">
            <a:extLst>
              <a:ext uri="{FF2B5EF4-FFF2-40B4-BE49-F238E27FC236}">
                <a16:creationId xmlns:a16="http://schemas.microsoft.com/office/drawing/2014/main" id="{49354500-FDA5-A3F6-12FC-17AD6B9137CD}"/>
              </a:ext>
            </a:extLst>
          </p:cNvPr>
          <p:cNvSpPr>
            <a:spLocks noGrp="1"/>
          </p:cNvSpPr>
          <p:nvPr>
            <p:ph type="ftr" sz="quarter" idx="4294967295"/>
          </p:nvPr>
        </p:nvSpPr>
        <p:spPr>
          <a:xfrm>
            <a:off x="4038600" y="6356350"/>
            <a:ext cx="4114800" cy="365125"/>
          </a:xfrm>
        </p:spPr>
        <p:txBody>
          <a:bodyPr/>
          <a:lstStyle/>
          <a:p>
            <a:endParaRPr lang="en-US"/>
          </a:p>
        </p:txBody>
      </p:sp>
      <p:sp>
        <p:nvSpPr>
          <p:cNvPr id="5" name="Slide Number Placeholder 4">
            <a:extLst>
              <a:ext uri="{FF2B5EF4-FFF2-40B4-BE49-F238E27FC236}">
                <a16:creationId xmlns:a16="http://schemas.microsoft.com/office/drawing/2014/main" id="{7702CB64-CE39-118A-D990-42D582258E03}"/>
              </a:ext>
            </a:extLst>
          </p:cNvPr>
          <p:cNvSpPr>
            <a:spLocks noGrp="1"/>
          </p:cNvSpPr>
          <p:nvPr>
            <p:ph type="sldNum" sz="quarter" idx="17"/>
          </p:nvPr>
        </p:nvSpPr>
        <p:spPr>
          <a:xfrm>
            <a:off x="8610600" y="6356350"/>
            <a:ext cx="2743200" cy="365125"/>
          </a:xfrm>
        </p:spPr>
        <p:txBody>
          <a:bodyPr/>
          <a:lstStyle/>
          <a:p>
            <a:fld id="{097A4D0D-00E0-4D1F-B56E-0E080D3AE5F2}" type="slidenum">
              <a:rPr lang="en-US" smtClean="0"/>
              <a:t>23</a:t>
            </a:fld>
            <a:endParaRPr lang="en-US"/>
          </a:p>
        </p:txBody>
      </p:sp>
      <p:sp>
        <p:nvSpPr>
          <p:cNvPr id="6" name="Rectangle 5">
            <a:extLst>
              <a:ext uri="{FF2B5EF4-FFF2-40B4-BE49-F238E27FC236}">
                <a16:creationId xmlns:a16="http://schemas.microsoft.com/office/drawing/2014/main" id="{F27B7B5D-5D72-E3F2-A2A6-F7E1FAE22F6E}"/>
              </a:ext>
            </a:extLst>
          </p:cNvPr>
          <p:cNvSpPr/>
          <p:nvPr/>
        </p:nvSpPr>
        <p:spPr>
          <a:xfrm>
            <a:off x="0" y="51242"/>
            <a:ext cx="2153264" cy="44245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rPr>
              <a:t>Core Concept</a:t>
            </a:r>
          </a:p>
        </p:txBody>
      </p:sp>
    </p:spTree>
    <p:extLst>
      <p:ext uri="{BB962C8B-B14F-4D97-AF65-F5344CB8AC3E}">
        <p14:creationId xmlns:p14="http://schemas.microsoft.com/office/powerpoint/2010/main" val="36242517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E513B15-5704-4E77-BAB8-8B052B6C8D16}"/>
              </a:ext>
            </a:extLst>
          </p:cNvPr>
          <p:cNvSpPr>
            <a:spLocks noGrp="1"/>
          </p:cNvSpPr>
          <p:nvPr>
            <p:ph type="body" sz="quarter" idx="13"/>
          </p:nvPr>
        </p:nvSpPr>
        <p:spPr>
          <a:xfrm>
            <a:off x="84841" y="3091991"/>
            <a:ext cx="5043391" cy="3619893"/>
          </a:xfrm>
        </p:spPr>
        <p:txBody>
          <a:bodyPr>
            <a:normAutofit/>
          </a:bodyPr>
          <a:lstStyle/>
          <a:p>
            <a:r>
              <a:rPr lang="en-US" dirty="0"/>
              <a:t>The angle between the </a:t>
            </a:r>
            <a:r>
              <a:rPr lang="en-US" b="1" dirty="0"/>
              <a:t>cystic duct and the common hepatic </a:t>
            </a:r>
            <a:r>
              <a:rPr lang="en-US" dirty="0"/>
              <a:t>duct is acute and is called cystohepatic angle.</a:t>
            </a:r>
          </a:p>
          <a:p>
            <a:endParaRPr lang="en-US" dirty="0"/>
          </a:p>
        </p:txBody>
      </p:sp>
      <p:sp>
        <p:nvSpPr>
          <p:cNvPr id="4" name="Title 3">
            <a:extLst>
              <a:ext uri="{FF2B5EF4-FFF2-40B4-BE49-F238E27FC236}">
                <a16:creationId xmlns:a16="http://schemas.microsoft.com/office/drawing/2014/main" id="{3E49D301-7FFA-4936-B96D-E5D1B24DC40C}"/>
              </a:ext>
            </a:extLst>
          </p:cNvPr>
          <p:cNvSpPr>
            <a:spLocks noGrp="1"/>
          </p:cNvSpPr>
          <p:nvPr>
            <p:ph type="title"/>
          </p:nvPr>
        </p:nvSpPr>
        <p:spPr>
          <a:xfrm>
            <a:off x="150830" y="855318"/>
            <a:ext cx="5266744" cy="1325563"/>
          </a:xfrm>
        </p:spPr>
        <p:txBody>
          <a:bodyPr/>
          <a:lstStyle/>
          <a:p>
            <a:r>
              <a:rPr lang="en-US" dirty="0"/>
              <a:t>cystohepatic angle</a:t>
            </a:r>
          </a:p>
        </p:txBody>
      </p:sp>
      <p:pic>
        <p:nvPicPr>
          <p:cNvPr id="1028" name="Picture 4" descr="Gastro: Clinical Anatomy Flashcards | Quizlet">
            <a:extLst>
              <a:ext uri="{FF2B5EF4-FFF2-40B4-BE49-F238E27FC236}">
                <a16:creationId xmlns:a16="http://schemas.microsoft.com/office/drawing/2014/main" id="{97A6A2B7-445D-43FF-82BF-955357F6239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50351" y="537328"/>
            <a:ext cx="6290818" cy="6320672"/>
          </a:xfrm>
          <a:prstGeom prst="rect">
            <a:avLst/>
          </a:prstGeom>
          <a:noFill/>
          <a:extLst>
            <a:ext uri="{909E8E84-426E-40DD-AFC4-6F175D3DCCD1}">
              <a14:hiddenFill xmlns:a14="http://schemas.microsoft.com/office/drawing/2010/main">
                <a:solidFill>
                  <a:srgbClr val="FFFFFF"/>
                </a:solidFill>
              </a14:hiddenFill>
            </a:ext>
          </a:extLst>
        </p:spPr>
      </p:pic>
      <p:sp>
        <p:nvSpPr>
          <p:cNvPr id="3" name="Footer Placeholder 2">
            <a:extLst>
              <a:ext uri="{FF2B5EF4-FFF2-40B4-BE49-F238E27FC236}">
                <a16:creationId xmlns:a16="http://schemas.microsoft.com/office/drawing/2014/main" id="{A58B5A87-F8B5-87DD-B06D-211FF9B118DC}"/>
              </a:ext>
            </a:extLst>
          </p:cNvPr>
          <p:cNvSpPr>
            <a:spLocks noGrp="1"/>
          </p:cNvSpPr>
          <p:nvPr>
            <p:ph type="ftr" sz="quarter" idx="4294967295"/>
          </p:nvPr>
        </p:nvSpPr>
        <p:spPr>
          <a:xfrm>
            <a:off x="4038600" y="6356350"/>
            <a:ext cx="4114800" cy="365125"/>
          </a:xfrm>
        </p:spPr>
        <p:txBody>
          <a:bodyPr/>
          <a:lstStyle/>
          <a:p>
            <a:endParaRPr lang="en-US"/>
          </a:p>
        </p:txBody>
      </p:sp>
      <p:sp>
        <p:nvSpPr>
          <p:cNvPr id="5" name="Slide Number Placeholder 4">
            <a:extLst>
              <a:ext uri="{FF2B5EF4-FFF2-40B4-BE49-F238E27FC236}">
                <a16:creationId xmlns:a16="http://schemas.microsoft.com/office/drawing/2014/main" id="{F8B44A46-992F-C927-806F-CF5D1FC72847}"/>
              </a:ext>
            </a:extLst>
          </p:cNvPr>
          <p:cNvSpPr>
            <a:spLocks noGrp="1"/>
          </p:cNvSpPr>
          <p:nvPr>
            <p:ph type="sldNum" sz="quarter" idx="17"/>
          </p:nvPr>
        </p:nvSpPr>
        <p:spPr>
          <a:xfrm>
            <a:off x="8610600" y="6356350"/>
            <a:ext cx="2743200" cy="365125"/>
          </a:xfrm>
        </p:spPr>
        <p:txBody>
          <a:bodyPr/>
          <a:lstStyle/>
          <a:p>
            <a:fld id="{097A4D0D-00E0-4D1F-B56E-0E080D3AE5F2}" type="slidenum">
              <a:rPr lang="en-US" smtClean="0"/>
              <a:t>24</a:t>
            </a:fld>
            <a:endParaRPr lang="en-US"/>
          </a:p>
        </p:txBody>
      </p:sp>
      <p:sp>
        <p:nvSpPr>
          <p:cNvPr id="6" name="Rectangle 5">
            <a:extLst>
              <a:ext uri="{FF2B5EF4-FFF2-40B4-BE49-F238E27FC236}">
                <a16:creationId xmlns:a16="http://schemas.microsoft.com/office/drawing/2014/main" id="{15131598-411E-8ED5-E165-55886242BFCA}"/>
              </a:ext>
            </a:extLst>
          </p:cNvPr>
          <p:cNvSpPr/>
          <p:nvPr/>
        </p:nvSpPr>
        <p:spPr>
          <a:xfrm>
            <a:off x="0" y="51242"/>
            <a:ext cx="2153264" cy="44245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rPr>
              <a:t>Core Concept</a:t>
            </a:r>
          </a:p>
        </p:txBody>
      </p:sp>
    </p:spTree>
    <p:extLst>
      <p:ext uri="{BB962C8B-B14F-4D97-AF65-F5344CB8AC3E}">
        <p14:creationId xmlns:p14="http://schemas.microsoft.com/office/powerpoint/2010/main" val="347153056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CAF5F60-B986-49B7-91C7-8765043C1B44}"/>
              </a:ext>
            </a:extLst>
          </p:cNvPr>
          <p:cNvSpPr>
            <a:spLocks noGrp="1"/>
          </p:cNvSpPr>
          <p:nvPr>
            <p:ph type="body" sz="quarter" idx="13"/>
          </p:nvPr>
        </p:nvSpPr>
        <p:spPr>
          <a:xfrm>
            <a:off x="-1" y="1599143"/>
            <a:ext cx="5711687" cy="4614376"/>
          </a:xfrm>
        </p:spPr>
        <p:txBody>
          <a:bodyPr>
            <a:normAutofit/>
          </a:bodyPr>
          <a:lstStyle/>
          <a:p>
            <a:r>
              <a:rPr lang="en-US" dirty="0"/>
              <a:t> Mucous membrane lining interior of cystic duct is thrown into a series of crescentic folds (5–10 in number)</a:t>
            </a:r>
          </a:p>
          <a:p>
            <a:pPr marL="0" indent="0">
              <a:buNone/>
            </a:pPr>
            <a:endParaRPr lang="en-US" dirty="0"/>
          </a:p>
          <a:p>
            <a:r>
              <a:rPr lang="en-US" dirty="0"/>
              <a:t> They project into lumen in a spiral fashion forming a spiral fold called “spiral valve of Heister</a:t>
            </a:r>
          </a:p>
        </p:txBody>
      </p:sp>
      <p:pic>
        <p:nvPicPr>
          <p:cNvPr id="3076" name="Picture 4" descr="Cystic Duct – Earth's Lab">
            <a:extLst>
              <a:ext uri="{FF2B5EF4-FFF2-40B4-BE49-F238E27FC236}">
                <a16:creationId xmlns:a16="http://schemas.microsoft.com/office/drawing/2014/main" id="{9B065457-58E6-4E75-ACE5-AE713D65FBE6}"/>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5529027" y="724534"/>
            <a:ext cx="6570208" cy="5975563"/>
          </a:xfrm>
          <a:prstGeom prst="rect">
            <a:avLst/>
          </a:prstGeom>
          <a:noFill/>
          <a:extLst>
            <a:ext uri="{909E8E84-426E-40DD-AFC4-6F175D3DCCD1}">
              <a14:hiddenFill xmlns:a14="http://schemas.microsoft.com/office/drawing/2010/main">
                <a:solidFill>
                  <a:srgbClr val="FFFFFF"/>
                </a:solidFill>
              </a14:hiddenFill>
            </a:ext>
          </a:extLst>
        </p:spPr>
      </p:pic>
      <p:sp>
        <p:nvSpPr>
          <p:cNvPr id="3" name="Footer Placeholder 2">
            <a:extLst>
              <a:ext uri="{FF2B5EF4-FFF2-40B4-BE49-F238E27FC236}">
                <a16:creationId xmlns:a16="http://schemas.microsoft.com/office/drawing/2014/main" id="{695096D9-146E-2629-0F52-C218F76F52BD}"/>
              </a:ext>
            </a:extLst>
          </p:cNvPr>
          <p:cNvSpPr>
            <a:spLocks noGrp="1"/>
          </p:cNvSpPr>
          <p:nvPr>
            <p:ph type="ftr" sz="quarter" idx="4294967295"/>
          </p:nvPr>
        </p:nvSpPr>
        <p:spPr>
          <a:xfrm>
            <a:off x="4038600" y="6356350"/>
            <a:ext cx="4114800" cy="365125"/>
          </a:xfrm>
        </p:spPr>
        <p:txBody>
          <a:bodyPr/>
          <a:lstStyle/>
          <a:p>
            <a:endParaRPr lang="en-US"/>
          </a:p>
        </p:txBody>
      </p:sp>
      <p:sp>
        <p:nvSpPr>
          <p:cNvPr id="4" name="Slide Number Placeholder 3">
            <a:extLst>
              <a:ext uri="{FF2B5EF4-FFF2-40B4-BE49-F238E27FC236}">
                <a16:creationId xmlns:a16="http://schemas.microsoft.com/office/drawing/2014/main" id="{10AEE8D5-D06C-E8BA-2AB6-C28CFBE83C4E}"/>
              </a:ext>
            </a:extLst>
          </p:cNvPr>
          <p:cNvSpPr>
            <a:spLocks noGrp="1"/>
          </p:cNvSpPr>
          <p:nvPr>
            <p:ph type="sldNum" sz="quarter" idx="17"/>
          </p:nvPr>
        </p:nvSpPr>
        <p:spPr>
          <a:xfrm>
            <a:off x="8610600" y="6356350"/>
            <a:ext cx="2743200" cy="365125"/>
          </a:xfrm>
        </p:spPr>
        <p:txBody>
          <a:bodyPr/>
          <a:lstStyle/>
          <a:p>
            <a:fld id="{097A4D0D-00E0-4D1F-B56E-0E080D3AE5F2}" type="slidenum">
              <a:rPr lang="en-US" smtClean="0"/>
              <a:t>25</a:t>
            </a:fld>
            <a:endParaRPr lang="en-US"/>
          </a:p>
        </p:txBody>
      </p:sp>
      <p:sp>
        <p:nvSpPr>
          <p:cNvPr id="5" name="Rectangle 4">
            <a:extLst>
              <a:ext uri="{FF2B5EF4-FFF2-40B4-BE49-F238E27FC236}">
                <a16:creationId xmlns:a16="http://schemas.microsoft.com/office/drawing/2014/main" id="{942C42D8-D6BA-51B8-B49C-D3798D18A76F}"/>
              </a:ext>
            </a:extLst>
          </p:cNvPr>
          <p:cNvSpPr/>
          <p:nvPr/>
        </p:nvSpPr>
        <p:spPr>
          <a:xfrm>
            <a:off x="0" y="51242"/>
            <a:ext cx="2153264" cy="44245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rPr>
              <a:t>Core Concept</a:t>
            </a:r>
          </a:p>
        </p:txBody>
      </p:sp>
    </p:spTree>
    <p:extLst>
      <p:ext uri="{BB962C8B-B14F-4D97-AF65-F5344CB8AC3E}">
        <p14:creationId xmlns:p14="http://schemas.microsoft.com/office/powerpoint/2010/main" val="242351846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2FD95A9-72E9-4028-9373-1E8C1FC9E55B}"/>
              </a:ext>
            </a:extLst>
          </p:cNvPr>
          <p:cNvSpPr>
            <a:spLocks noGrp="1"/>
          </p:cNvSpPr>
          <p:nvPr>
            <p:ph type="body" sz="quarter" idx="13"/>
          </p:nvPr>
        </p:nvSpPr>
        <p:spPr>
          <a:xfrm>
            <a:off x="197964" y="2394137"/>
            <a:ext cx="6645896" cy="3970169"/>
          </a:xfrm>
        </p:spPr>
        <p:txBody>
          <a:bodyPr>
            <a:normAutofit/>
          </a:bodyPr>
          <a:lstStyle/>
          <a:p>
            <a:r>
              <a:rPr lang="en-US" dirty="0"/>
              <a:t>The cystohepatic triangle is bounded:</a:t>
            </a:r>
          </a:p>
          <a:p>
            <a:r>
              <a:rPr lang="en-US" dirty="0">
                <a:solidFill>
                  <a:srgbClr val="0070C0"/>
                </a:solidFill>
              </a:rPr>
              <a:t> on the right side </a:t>
            </a:r>
            <a:r>
              <a:rPr lang="en-US" dirty="0"/>
              <a:t>by the cystic duct,</a:t>
            </a:r>
          </a:p>
          <a:p>
            <a:r>
              <a:rPr lang="en-US" dirty="0">
                <a:solidFill>
                  <a:srgbClr val="0070C0"/>
                </a:solidFill>
              </a:rPr>
              <a:t> on the left side </a:t>
            </a:r>
            <a:r>
              <a:rPr lang="en-US" dirty="0"/>
              <a:t>by common hepatic duct</a:t>
            </a:r>
          </a:p>
          <a:p>
            <a:r>
              <a:rPr lang="en-US" dirty="0">
                <a:solidFill>
                  <a:srgbClr val="0070C0"/>
                </a:solidFill>
              </a:rPr>
              <a:t>above </a:t>
            </a:r>
            <a:r>
              <a:rPr lang="en-US" dirty="0"/>
              <a:t>by inferior surface of the liver</a:t>
            </a:r>
          </a:p>
          <a:p>
            <a:r>
              <a:rPr lang="en-US" dirty="0"/>
              <a:t> </a:t>
            </a:r>
            <a:r>
              <a:rPr lang="en-US" dirty="0">
                <a:solidFill>
                  <a:srgbClr val="0070C0"/>
                </a:solidFill>
              </a:rPr>
              <a:t>The apex of the triangle </a:t>
            </a:r>
            <a:r>
              <a:rPr lang="en-US" dirty="0"/>
              <a:t>faces downward between the cystic and common hepatic ducts.</a:t>
            </a:r>
          </a:p>
          <a:p>
            <a:pPr marL="0" indent="0">
              <a:buNone/>
            </a:pPr>
            <a:endParaRPr lang="en-US" dirty="0"/>
          </a:p>
        </p:txBody>
      </p:sp>
      <p:pic>
        <p:nvPicPr>
          <p:cNvPr id="5" name="Picture 4">
            <a:extLst>
              <a:ext uri="{FF2B5EF4-FFF2-40B4-BE49-F238E27FC236}">
                <a16:creationId xmlns:a16="http://schemas.microsoft.com/office/drawing/2014/main" id="{314B0733-A9A1-4A1A-83B7-45EC90259618}"/>
              </a:ext>
            </a:extLst>
          </p:cNvPr>
          <p:cNvPicPr>
            <a:picLocks noChangeAspect="1"/>
          </p:cNvPicPr>
          <p:nvPr/>
        </p:nvPicPr>
        <p:blipFill rotWithShape="1">
          <a:blip r:embed="rId2"/>
          <a:srcRect l="11211" t="23781" r="37294" b="5566"/>
          <a:stretch/>
        </p:blipFill>
        <p:spPr>
          <a:xfrm>
            <a:off x="6841111" y="1893302"/>
            <a:ext cx="5144226" cy="3970169"/>
          </a:xfrm>
          <a:prstGeom prst="rect">
            <a:avLst/>
          </a:prstGeom>
        </p:spPr>
      </p:pic>
      <p:sp>
        <p:nvSpPr>
          <p:cNvPr id="4" name="Title 3">
            <a:extLst>
              <a:ext uri="{FF2B5EF4-FFF2-40B4-BE49-F238E27FC236}">
                <a16:creationId xmlns:a16="http://schemas.microsoft.com/office/drawing/2014/main" id="{61E5E018-4E01-48F8-ABB7-962D8D162B38}"/>
              </a:ext>
            </a:extLst>
          </p:cNvPr>
          <p:cNvSpPr>
            <a:spLocks noGrp="1"/>
          </p:cNvSpPr>
          <p:nvPr>
            <p:ph type="title"/>
          </p:nvPr>
        </p:nvSpPr>
        <p:spPr>
          <a:xfrm>
            <a:off x="932468" y="855318"/>
            <a:ext cx="10515600" cy="1325563"/>
          </a:xfrm>
        </p:spPr>
        <p:txBody>
          <a:bodyPr/>
          <a:lstStyle/>
          <a:p>
            <a:r>
              <a:rPr lang="en-US" dirty="0"/>
              <a:t>Cystohepatic triangle of </a:t>
            </a:r>
            <a:r>
              <a:rPr lang="en-US" dirty="0" err="1"/>
              <a:t>calot</a:t>
            </a:r>
            <a:endParaRPr lang="en-US" dirty="0"/>
          </a:p>
        </p:txBody>
      </p:sp>
      <p:sp>
        <p:nvSpPr>
          <p:cNvPr id="3" name="Footer Placeholder 2">
            <a:extLst>
              <a:ext uri="{FF2B5EF4-FFF2-40B4-BE49-F238E27FC236}">
                <a16:creationId xmlns:a16="http://schemas.microsoft.com/office/drawing/2014/main" id="{A9138C4D-5A7A-BFE4-5428-C950C97C1113}"/>
              </a:ext>
            </a:extLst>
          </p:cNvPr>
          <p:cNvSpPr>
            <a:spLocks noGrp="1"/>
          </p:cNvSpPr>
          <p:nvPr>
            <p:ph type="ftr" sz="quarter" idx="4294967295"/>
          </p:nvPr>
        </p:nvSpPr>
        <p:spPr>
          <a:xfrm>
            <a:off x="4038600" y="6356350"/>
            <a:ext cx="4114800" cy="365125"/>
          </a:xfrm>
        </p:spPr>
        <p:txBody>
          <a:bodyPr/>
          <a:lstStyle/>
          <a:p>
            <a:endParaRPr lang="en-US"/>
          </a:p>
        </p:txBody>
      </p:sp>
      <p:sp>
        <p:nvSpPr>
          <p:cNvPr id="6" name="Slide Number Placeholder 5">
            <a:extLst>
              <a:ext uri="{FF2B5EF4-FFF2-40B4-BE49-F238E27FC236}">
                <a16:creationId xmlns:a16="http://schemas.microsoft.com/office/drawing/2014/main" id="{A0DAE299-F6CA-4E68-12E3-C2DBE809D3DE}"/>
              </a:ext>
            </a:extLst>
          </p:cNvPr>
          <p:cNvSpPr>
            <a:spLocks noGrp="1"/>
          </p:cNvSpPr>
          <p:nvPr>
            <p:ph type="sldNum" sz="quarter" idx="17"/>
          </p:nvPr>
        </p:nvSpPr>
        <p:spPr>
          <a:xfrm>
            <a:off x="8610600" y="6356350"/>
            <a:ext cx="2743200" cy="365125"/>
          </a:xfrm>
        </p:spPr>
        <p:txBody>
          <a:bodyPr/>
          <a:lstStyle/>
          <a:p>
            <a:fld id="{097A4D0D-00E0-4D1F-B56E-0E080D3AE5F2}" type="slidenum">
              <a:rPr lang="en-US" smtClean="0"/>
              <a:t>26</a:t>
            </a:fld>
            <a:endParaRPr lang="en-US"/>
          </a:p>
        </p:txBody>
      </p:sp>
      <p:sp>
        <p:nvSpPr>
          <p:cNvPr id="7" name="Rectangle 6">
            <a:extLst>
              <a:ext uri="{FF2B5EF4-FFF2-40B4-BE49-F238E27FC236}">
                <a16:creationId xmlns:a16="http://schemas.microsoft.com/office/drawing/2014/main" id="{B8426F9B-9F8D-E6BC-FD7B-2F93780C984B}"/>
              </a:ext>
            </a:extLst>
          </p:cNvPr>
          <p:cNvSpPr/>
          <p:nvPr/>
        </p:nvSpPr>
        <p:spPr>
          <a:xfrm>
            <a:off x="0" y="51242"/>
            <a:ext cx="2153264" cy="44245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rPr>
              <a:t>Core Concept</a:t>
            </a:r>
          </a:p>
        </p:txBody>
      </p:sp>
    </p:spTree>
    <p:extLst>
      <p:ext uri="{BB962C8B-B14F-4D97-AF65-F5344CB8AC3E}">
        <p14:creationId xmlns:p14="http://schemas.microsoft.com/office/powerpoint/2010/main" val="129268614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58CF8C6-9C32-4C8C-81DF-58CBE819F867}"/>
              </a:ext>
            </a:extLst>
          </p:cNvPr>
          <p:cNvSpPr>
            <a:spLocks noGrp="1"/>
          </p:cNvSpPr>
          <p:nvPr>
            <p:ph type="title"/>
          </p:nvPr>
        </p:nvSpPr>
        <p:spPr>
          <a:xfrm>
            <a:off x="216816" y="647930"/>
            <a:ext cx="9415021" cy="1265712"/>
          </a:xfrm>
        </p:spPr>
        <p:txBody>
          <a:bodyPr/>
          <a:lstStyle/>
          <a:p>
            <a:r>
              <a:rPr lang="en-US" dirty="0"/>
              <a:t>The contents of the triangle</a:t>
            </a:r>
          </a:p>
        </p:txBody>
      </p:sp>
      <p:sp>
        <p:nvSpPr>
          <p:cNvPr id="6" name="Text Placeholder 5">
            <a:extLst>
              <a:ext uri="{FF2B5EF4-FFF2-40B4-BE49-F238E27FC236}">
                <a16:creationId xmlns:a16="http://schemas.microsoft.com/office/drawing/2014/main" id="{3778051A-4EB8-4DA2-9CD7-640DA05FB781}"/>
              </a:ext>
            </a:extLst>
          </p:cNvPr>
          <p:cNvSpPr>
            <a:spLocks noGrp="1"/>
          </p:cNvSpPr>
          <p:nvPr>
            <p:ph type="body" sz="quarter" idx="10"/>
          </p:nvPr>
        </p:nvSpPr>
        <p:spPr>
          <a:xfrm>
            <a:off x="301658" y="1800520"/>
            <a:ext cx="11142630" cy="4409780"/>
          </a:xfrm>
        </p:spPr>
        <p:txBody>
          <a:bodyPr>
            <a:normAutofit lnSpcReduction="10000"/>
          </a:bodyPr>
          <a:lstStyle/>
          <a:p>
            <a:pPr marL="0" indent="0">
              <a:buNone/>
            </a:pPr>
            <a:r>
              <a:rPr lang="en-US" dirty="0"/>
              <a:t>Are:</a:t>
            </a:r>
          </a:p>
          <a:p>
            <a:r>
              <a:rPr lang="en-US" dirty="0"/>
              <a:t> right hepatic artery, </a:t>
            </a:r>
          </a:p>
          <a:p>
            <a:r>
              <a:rPr lang="en-US" dirty="0"/>
              <a:t>cystic artery, </a:t>
            </a:r>
          </a:p>
          <a:p>
            <a:r>
              <a:rPr lang="en-US" dirty="0"/>
              <a:t>and cystic lymph node of Lund.</a:t>
            </a:r>
          </a:p>
          <a:p>
            <a:pPr marL="0" indent="0">
              <a:buNone/>
            </a:pPr>
            <a:r>
              <a:rPr lang="en-US" dirty="0"/>
              <a:t> </a:t>
            </a:r>
            <a:r>
              <a:rPr lang="en-US" dirty="0">
                <a:solidFill>
                  <a:schemeClr val="accent3">
                    <a:lumMod val="75000"/>
                  </a:schemeClr>
                </a:solidFill>
              </a:rPr>
              <a:t>It is in this triangle that most of aberrant segmental right hepatic ducts and arteries are usually encountered. </a:t>
            </a:r>
          </a:p>
          <a:p>
            <a:pPr marL="0" indent="0">
              <a:buNone/>
            </a:pPr>
            <a:r>
              <a:rPr lang="en-US" dirty="0">
                <a:solidFill>
                  <a:srgbClr val="002060"/>
                </a:solidFill>
              </a:rPr>
              <a:t>The accessory hepatic ducts terminate either into the </a:t>
            </a:r>
            <a:r>
              <a:rPr lang="en-US" u="sng" dirty="0">
                <a:solidFill>
                  <a:srgbClr val="002060"/>
                </a:solidFill>
              </a:rPr>
              <a:t>gallbladder </a:t>
            </a:r>
            <a:r>
              <a:rPr lang="en-US" dirty="0">
                <a:solidFill>
                  <a:srgbClr val="002060"/>
                </a:solidFill>
              </a:rPr>
              <a:t>or into the </a:t>
            </a:r>
            <a:r>
              <a:rPr lang="en-US" u="sng" dirty="0">
                <a:solidFill>
                  <a:srgbClr val="002060"/>
                </a:solidFill>
              </a:rPr>
              <a:t>common hepatic duct </a:t>
            </a:r>
            <a:r>
              <a:rPr lang="en-US" dirty="0">
                <a:solidFill>
                  <a:srgbClr val="002060"/>
                </a:solidFill>
              </a:rPr>
              <a:t>or even into the </a:t>
            </a:r>
            <a:r>
              <a:rPr lang="en-US" u="sng" dirty="0">
                <a:solidFill>
                  <a:srgbClr val="002060"/>
                </a:solidFill>
              </a:rPr>
              <a:t>bile duct</a:t>
            </a:r>
            <a:r>
              <a:rPr lang="en-US" dirty="0">
                <a:solidFill>
                  <a:srgbClr val="002060"/>
                </a:solidFill>
              </a:rPr>
              <a:t>,</a:t>
            </a:r>
          </a:p>
          <a:p>
            <a:pPr marL="0" indent="0">
              <a:buNone/>
            </a:pPr>
            <a:r>
              <a:rPr lang="en-US" dirty="0"/>
              <a:t> </a:t>
            </a:r>
            <a:r>
              <a:rPr lang="en-US" dirty="0">
                <a:solidFill>
                  <a:schemeClr val="accent2">
                    <a:lumMod val="75000"/>
                  </a:schemeClr>
                </a:solidFill>
              </a:rPr>
              <a:t>and are responsible for oozing of bile from the wound after cholecystectomy</a:t>
            </a:r>
            <a:r>
              <a:rPr lang="en-US" dirty="0"/>
              <a:t>.</a:t>
            </a:r>
          </a:p>
          <a:p>
            <a:pPr marL="0" indent="0">
              <a:buNone/>
            </a:pPr>
            <a:endParaRPr lang="en-US" dirty="0"/>
          </a:p>
        </p:txBody>
      </p:sp>
      <p:sp>
        <p:nvSpPr>
          <p:cNvPr id="2" name="Rectangle 1">
            <a:extLst>
              <a:ext uri="{FF2B5EF4-FFF2-40B4-BE49-F238E27FC236}">
                <a16:creationId xmlns:a16="http://schemas.microsoft.com/office/drawing/2014/main" id="{9FA60DED-604B-5B41-C535-788540A8C4E1}"/>
              </a:ext>
            </a:extLst>
          </p:cNvPr>
          <p:cNvSpPr/>
          <p:nvPr/>
        </p:nvSpPr>
        <p:spPr>
          <a:xfrm>
            <a:off x="0" y="51242"/>
            <a:ext cx="2153264" cy="44245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rPr>
              <a:t>Core Concept</a:t>
            </a:r>
          </a:p>
        </p:txBody>
      </p:sp>
    </p:spTree>
    <p:extLst>
      <p:ext uri="{BB962C8B-B14F-4D97-AF65-F5344CB8AC3E}">
        <p14:creationId xmlns:p14="http://schemas.microsoft.com/office/powerpoint/2010/main" val="325201406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30DCEA0-3FCC-4853-B431-4E487397F66C}"/>
              </a:ext>
            </a:extLst>
          </p:cNvPr>
          <p:cNvSpPr>
            <a:spLocks noGrp="1"/>
          </p:cNvSpPr>
          <p:nvPr>
            <p:ph type="title"/>
          </p:nvPr>
        </p:nvSpPr>
        <p:spPr>
          <a:xfrm>
            <a:off x="103695" y="647930"/>
            <a:ext cx="9528142" cy="1265712"/>
          </a:xfrm>
        </p:spPr>
        <p:txBody>
          <a:bodyPr/>
          <a:lstStyle/>
          <a:p>
            <a:r>
              <a:rPr lang="en-US" dirty="0"/>
              <a:t>Importance of cystohepatic triangle</a:t>
            </a:r>
          </a:p>
        </p:txBody>
      </p:sp>
      <p:sp>
        <p:nvSpPr>
          <p:cNvPr id="2" name="Text Placeholder 1">
            <a:extLst>
              <a:ext uri="{FF2B5EF4-FFF2-40B4-BE49-F238E27FC236}">
                <a16:creationId xmlns:a16="http://schemas.microsoft.com/office/drawing/2014/main" id="{5DCB5365-7C3A-4ADD-9600-99F53297AC11}"/>
              </a:ext>
            </a:extLst>
          </p:cNvPr>
          <p:cNvSpPr>
            <a:spLocks noGrp="1"/>
          </p:cNvSpPr>
          <p:nvPr>
            <p:ph type="body" sz="quarter" idx="10"/>
          </p:nvPr>
        </p:nvSpPr>
        <p:spPr>
          <a:xfrm>
            <a:off x="197964" y="1913641"/>
            <a:ext cx="5788058" cy="4779389"/>
          </a:xfrm>
        </p:spPr>
        <p:txBody>
          <a:bodyPr>
            <a:normAutofit fontScale="85000" lnSpcReduction="20000"/>
          </a:bodyPr>
          <a:lstStyle/>
          <a:p>
            <a:r>
              <a:rPr lang="en-US" dirty="0"/>
              <a:t>The identification of the cystohepatic triangle and its contents helps the surgeon to locate the pedicle of the gallbladder and its ligation in cholecystectomy. </a:t>
            </a:r>
          </a:p>
          <a:p>
            <a:r>
              <a:rPr lang="en-US" dirty="0"/>
              <a:t>The errors in gallbladder surgery often occur from failure to appreciate the common variations of the extrahepatic biliary system.</a:t>
            </a:r>
          </a:p>
          <a:p>
            <a:r>
              <a:rPr lang="en-US" dirty="0"/>
              <a:t> </a:t>
            </a:r>
            <a:r>
              <a:rPr lang="en-US" dirty="0">
                <a:solidFill>
                  <a:schemeClr val="accent3">
                    <a:lumMod val="75000"/>
                  </a:schemeClr>
                </a:solidFill>
              </a:rPr>
              <a:t>This occurs especially when the right hepatic artery in this triangle presents a caterpillar-like loop called </a:t>
            </a:r>
            <a:r>
              <a:rPr lang="en-US" b="1" u="sng" dirty="0">
                <a:solidFill>
                  <a:schemeClr val="accent3">
                    <a:lumMod val="75000"/>
                  </a:schemeClr>
                </a:solidFill>
              </a:rPr>
              <a:t>Moynihan’s hump </a:t>
            </a:r>
            <a:r>
              <a:rPr lang="en-US" dirty="0">
                <a:solidFill>
                  <a:schemeClr val="accent3">
                    <a:lumMod val="75000"/>
                  </a:schemeClr>
                </a:solidFill>
              </a:rPr>
              <a:t>which may be inadvertently clamped, ligated along with cystic pedicle, and cut leading to profuse bleeding</a:t>
            </a:r>
          </a:p>
        </p:txBody>
      </p:sp>
      <p:pic>
        <p:nvPicPr>
          <p:cNvPr id="6146" name="Picture 2" descr="Schematic drawing of the cystic artery in its typical location within the hepatobiliary triangle">
            <a:extLst>
              <a:ext uri="{FF2B5EF4-FFF2-40B4-BE49-F238E27FC236}">
                <a16:creationId xmlns:a16="http://schemas.microsoft.com/office/drawing/2014/main" id="{22210B8A-F71C-4CD7-83CB-1958A062957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12620" y="2079248"/>
            <a:ext cx="6279380" cy="470805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D7A1B147-F01D-68A9-1F2D-10F39079BB3B}"/>
              </a:ext>
            </a:extLst>
          </p:cNvPr>
          <p:cNvSpPr/>
          <p:nvPr/>
        </p:nvSpPr>
        <p:spPr>
          <a:xfrm>
            <a:off x="0" y="51242"/>
            <a:ext cx="2153264" cy="44245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rPr>
              <a:t>Core Concept</a:t>
            </a:r>
          </a:p>
        </p:txBody>
      </p:sp>
    </p:spTree>
    <p:extLst>
      <p:ext uri="{BB962C8B-B14F-4D97-AF65-F5344CB8AC3E}">
        <p14:creationId xmlns:p14="http://schemas.microsoft.com/office/powerpoint/2010/main" val="325201306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9680713-6FED-4AD0-AE90-5CD61E11BAA3}"/>
              </a:ext>
            </a:extLst>
          </p:cNvPr>
          <p:cNvSpPr>
            <a:spLocks noGrp="1"/>
          </p:cNvSpPr>
          <p:nvPr>
            <p:ph type="body" sz="quarter" idx="13"/>
          </p:nvPr>
        </p:nvSpPr>
        <p:spPr>
          <a:xfrm>
            <a:off x="0" y="2036190"/>
            <a:ext cx="5128231" cy="4328116"/>
          </a:xfrm>
        </p:spPr>
        <p:txBody>
          <a:bodyPr/>
          <a:lstStyle/>
          <a:p>
            <a:pPr marL="0" indent="0">
              <a:buNone/>
            </a:pPr>
            <a:r>
              <a:rPr lang="en-US" sz="3600" b="1" dirty="0"/>
              <a:t> Formation</a:t>
            </a:r>
          </a:p>
          <a:p>
            <a:r>
              <a:rPr lang="en-US" dirty="0"/>
              <a:t> It is formed near the porta hepatis.</a:t>
            </a:r>
          </a:p>
          <a:p>
            <a:r>
              <a:rPr lang="en-US" dirty="0"/>
              <a:t> by the union of cystic and common hepatic ducts. </a:t>
            </a:r>
          </a:p>
          <a:p>
            <a:r>
              <a:rPr lang="en-US" dirty="0"/>
              <a:t>It is usually 7.5 cm (3 inches) long.</a:t>
            </a:r>
          </a:p>
          <a:p>
            <a:r>
              <a:rPr lang="en-US" dirty="0"/>
              <a:t> and about 6 mm in diameter.</a:t>
            </a:r>
          </a:p>
          <a:p>
            <a:pPr marL="0" indent="0">
              <a:buNone/>
            </a:pPr>
            <a:endParaRPr lang="en-US" dirty="0"/>
          </a:p>
        </p:txBody>
      </p:sp>
      <p:sp>
        <p:nvSpPr>
          <p:cNvPr id="4" name="Title 3">
            <a:extLst>
              <a:ext uri="{FF2B5EF4-FFF2-40B4-BE49-F238E27FC236}">
                <a16:creationId xmlns:a16="http://schemas.microsoft.com/office/drawing/2014/main" id="{1DCFFE64-6116-4E43-9AA4-4B2DF6712A1D}"/>
              </a:ext>
            </a:extLst>
          </p:cNvPr>
          <p:cNvSpPr>
            <a:spLocks noGrp="1"/>
          </p:cNvSpPr>
          <p:nvPr>
            <p:ph type="title"/>
          </p:nvPr>
        </p:nvSpPr>
        <p:spPr>
          <a:xfrm>
            <a:off x="932468" y="855318"/>
            <a:ext cx="10515600" cy="1325563"/>
          </a:xfrm>
        </p:spPr>
        <p:txBody>
          <a:bodyPr/>
          <a:lstStyle/>
          <a:p>
            <a:r>
              <a:rPr lang="en-US" dirty="0"/>
              <a:t>BILE DUCT/COMMON BILE DUCT (CBD)</a:t>
            </a:r>
          </a:p>
        </p:txBody>
      </p:sp>
      <p:pic>
        <p:nvPicPr>
          <p:cNvPr id="5122" name="Picture 2" descr="Anatomy of the extrahepatic bile ducts; drawing shows the extrahepatic bile ducts, including the common hepatic duct (perihilar region) and the common bile duct (distal region). Also shown are the liver, right and left hepatic ducts, gallbladder, cystic duct, pancreas, ampulla of Vater, and small intestine.">
            <a:extLst>
              <a:ext uri="{FF2B5EF4-FFF2-40B4-BE49-F238E27FC236}">
                <a16:creationId xmlns:a16="http://schemas.microsoft.com/office/drawing/2014/main" id="{8C2E2311-A0A5-42C7-BD2E-EC843147E08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68762" y="2048506"/>
            <a:ext cx="5438775" cy="4448175"/>
          </a:xfrm>
          <a:prstGeom prst="rect">
            <a:avLst/>
          </a:prstGeom>
          <a:noFill/>
          <a:extLst>
            <a:ext uri="{909E8E84-426E-40DD-AFC4-6F175D3DCCD1}">
              <a14:hiddenFill xmlns:a14="http://schemas.microsoft.com/office/drawing/2010/main">
                <a:solidFill>
                  <a:srgbClr val="FFFFFF"/>
                </a:solidFill>
              </a14:hiddenFill>
            </a:ext>
          </a:extLst>
        </p:spPr>
      </p:pic>
      <p:sp>
        <p:nvSpPr>
          <p:cNvPr id="3" name="Footer Placeholder 2">
            <a:extLst>
              <a:ext uri="{FF2B5EF4-FFF2-40B4-BE49-F238E27FC236}">
                <a16:creationId xmlns:a16="http://schemas.microsoft.com/office/drawing/2014/main" id="{74075F3E-2362-ABA4-C588-C638A1C0618D}"/>
              </a:ext>
            </a:extLst>
          </p:cNvPr>
          <p:cNvSpPr>
            <a:spLocks noGrp="1"/>
          </p:cNvSpPr>
          <p:nvPr>
            <p:ph type="ftr" sz="quarter" idx="4294967295"/>
          </p:nvPr>
        </p:nvSpPr>
        <p:spPr>
          <a:xfrm>
            <a:off x="4038600" y="6356350"/>
            <a:ext cx="4114800" cy="365125"/>
          </a:xfrm>
        </p:spPr>
        <p:txBody>
          <a:bodyPr/>
          <a:lstStyle/>
          <a:p>
            <a:endParaRPr lang="en-US"/>
          </a:p>
        </p:txBody>
      </p:sp>
      <p:sp>
        <p:nvSpPr>
          <p:cNvPr id="5" name="Slide Number Placeholder 4">
            <a:extLst>
              <a:ext uri="{FF2B5EF4-FFF2-40B4-BE49-F238E27FC236}">
                <a16:creationId xmlns:a16="http://schemas.microsoft.com/office/drawing/2014/main" id="{0D13B6A0-E1C0-F030-5973-14A119C7A893}"/>
              </a:ext>
            </a:extLst>
          </p:cNvPr>
          <p:cNvSpPr>
            <a:spLocks noGrp="1"/>
          </p:cNvSpPr>
          <p:nvPr>
            <p:ph type="sldNum" sz="quarter" idx="17"/>
          </p:nvPr>
        </p:nvSpPr>
        <p:spPr>
          <a:xfrm>
            <a:off x="8610600" y="6356350"/>
            <a:ext cx="2743200" cy="365125"/>
          </a:xfrm>
        </p:spPr>
        <p:txBody>
          <a:bodyPr/>
          <a:lstStyle/>
          <a:p>
            <a:fld id="{097A4D0D-00E0-4D1F-B56E-0E080D3AE5F2}" type="slidenum">
              <a:rPr lang="en-US" smtClean="0"/>
              <a:t>29</a:t>
            </a:fld>
            <a:endParaRPr lang="en-US"/>
          </a:p>
        </p:txBody>
      </p:sp>
      <p:sp>
        <p:nvSpPr>
          <p:cNvPr id="6" name="Rectangle 5">
            <a:extLst>
              <a:ext uri="{FF2B5EF4-FFF2-40B4-BE49-F238E27FC236}">
                <a16:creationId xmlns:a16="http://schemas.microsoft.com/office/drawing/2014/main" id="{72506B47-FC08-6634-7BFF-4F7447F025DF}"/>
              </a:ext>
            </a:extLst>
          </p:cNvPr>
          <p:cNvSpPr/>
          <p:nvPr/>
        </p:nvSpPr>
        <p:spPr>
          <a:xfrm>
            <a:off x="0" y="51242"/>
            <a:ext cx="2153264" cy="44245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rPr>
              <a:t>Core Concept</a:t>
            </a:r>
          </a:p>
        </p:txBody>
      </p:sp>
    </p:spTree>
    <p:extLst>
      <p:ext uri="{BB962C8B-B14F-4D97-AF65-F5344CB8AC3E}">
        <p14:creationId xmlns:p14="http://schemas.microsoft.com/office/powerpoint/2010/main" val="30725546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769302"/>
            <a:ext cx="11087100" cy="58924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itle 1"/>
          <p:cNvSpPr txBox="1">
            <a:spLocks/>
          </p:cNvSpPr>
          <p:nvPr/>
        </p:nvSpPr>
        <p:spPr>
          <a:xfrm>
            <a:off x="1428750" y="53340"/>
            <a:ext cx="8686800" cy="715962"/>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sz="3600" b="1" dirty="0">
                <a:latin typeface="+mn-lt"/>
              </a:rPr>
              <a:t>Professor Umar Model of Integrated Lecture</a:t>
            </a:r>
          </a:p>
        </p:txBody>
      </p:sp>
      <p:sp>
        <p:nvSpPr>
          <p:cNvPr id="8" name="Slide Number Placeholder 7"/>
          <p:cNvSpPr>
            <a:spLocks noGrp="1"/>
          </p:cNvSpPr>
          <p:nvPr>
            <p:ph type="sldNum" sz="quarter" idx="12"/>
          </p:nvPr>
        </p:nvSpPr>
        <p:spPr/>
        <p:txBody>
          <a:bodyPr/>
          <a:lstStyle/>
          <a:p>
            <a:fld id="{B6F15528-21DE-4FAA-801E-634DDDAF4B2B}" type="slidenum">
              <a:rPr lang="en-US" smtClean="0"/>
              <a:pPr/>
              <a:t>3</a:t>
            </a:fld>
            <a:endParaRPr lang="en-US"/>
          </a:p>
        </p:txBody>
      </p:sp>
      <p:sp>
        <p:nvSpPr>
          <p:cNvPr id="3" name="Footer Placeholder 2">
            <a:extLst>
              <a:ext uri="{FF2B5EF4-FFF2-40B4-BE49-F238E27FC236}">
                <a16:creationId xmlns:a16="http://schemas.microsoft.com/office/drawing/2014/main" id="{5E0F810A-31E8-C2C9-CDFB-FAF1701C19F5}"/>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6607923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10032E7-C1CC-4120-8449-021D657C0C79}"/>
              </a:ext>
            </a:extLst>
          </p:cNvPr>
          <p:cNvSpPr>
            <a:spLocks noGrp="1"/>
          </p:cNvSpPr>
          <p:nvPr>
            <p:ph type="body" sz="quarter" idx="13"/>
          </p:nvPr>
        </p:nvSpPr>
        <p:spPr>
          <a:xfrm>
            <a:off x="277477" y="1868557"/>
            <a:ext cx="3406627" cy="4235243"/>
          </a:xfrm>
        </p:spPr>
        <p:txBody>
          <a:bodyPr>
            <a:normAutofit/>
          </a:bodyPr>
          <a:lstStyle/>
          <a:p>
            <a:pPr marL="0" indent="0">
              <a:buNone/>
            </a:pPr>
            <a:r>
              <a:rPr lang="en-US" dirty="0"/>
              <a:t>It is divided into four parts</a:t>
            </a:r>
          </a:p>
          <a:p>
            <a:pPr marL="0" indent="0">
              <a:buNone/>
            </a:pPr>
            <a:endParaRPr lang="en-US" dirty="0"/>
          </a:p>
          <a:p>
            <a:r>
              <a:rPr lang="en-US" dirty="0"/>
              <a:t> 1. </a:t>
            </a:r>
            <a:r>
              <a:rPr lang="en-US" dirty="0" err="1"/>
              <a:t>Supraduodenal</a:t>
            </a:r>
            <a:r>
              <a:rPr lang="en-US" dirty="0"/>
              <a:t> </a:t>
            </a:r>
          </a:p>
          <a:p>
            <a:r>
              <a:rPr lang="en-US" dirty="0"/>
              <a:t> 2. </a:t>
            </a:r>
            <a:r>
              <a:rPr lang="en-US" dirty="0" err="1"/>
              <a:t>Retroduodenal</a:t>
            </a:r>
            <a:r>
              <a:rPr lang="en-US" dirty="0"/>
              <a:t> </a:t>
            </a:r>
          </a:p>
          <a:p>
            <a:r>
              <a:rPr lang="en-US" dirty="0"/>
              <a:t> 3. </a:t>
            </a:r>
            <a:r>
              <a:rPr lang="en-US" dirty="0" err="1"/>
              <a:t>Infraduodenal</a:t>
            </a:r>
            <a:r>
              <a:rPr lang="en-US" dirty="0"/>
              <a:t> (pancreatic) </a:t>
            </a:r>
          </a:p>
          <a:p>
            <a:r>
              <a:rPr lang="en-US" dirty="0"/>
              <a:t> 4. Intraduodenal </a:t>
            </a:r>
          </a:p>
        </p:txBody>
      </p:sp>
      <p:pic>
        <p:nvPicPr>
          <p:cNvPr id="5" name="Picture 4">
            <a:extLst>
              <a:ext uri="{FF2B5EF4-FFF2-40B4-BE49-F238E27FC236}">
                <a16:creationId xmlns:a16="http://schemas.microsoft.com/office/drawing/2014/main" id="{C0CF8972-8452-49BE-8F21-D471963093A6}"/>
              </a:ext>
            </a:extLst>
          </p:cNvPr>
          <p:cNvPicPr>
            <a:picLocks noChangeAspect="1"/>
          </p:cNvPicPr>
          <p:nvPr/>
        </p:nvPicPr>
        <p:blipFill rotWithShape="1">
          <a:blip r:embed="rId2"/>
          <a:srcRect l="20567" t="41649" r="50000" b="9832"/>
          <a:stretch/>
        </p:blipFill>
        <p:spPr>
          <a:xfrm>
            <a:off x="3578085" y="583096"/>
            <a:ext cx="8516333" cy="6274904"/>
          </a:xfrm>
          <a:prstGeom prst="rect">
            <a:avLst/>
          </a:prstGeom>
        </p:spPr>
      </p:pic>
      <p:sp>
        <p:nvSpPr>
          <p:cNvPr id="4" name="Title 3">
            <a:extLst>
              <a:ext uri="{FF2B5EF4-FFF2-40B4-BE49-F238E27FC236}">
                <a16:creationId xmlns:a16="http://schemas.microsoft.com/office/drawing/2014/main" id="{7E95C0FE-E8CB-4D95-839B-F6BA1BC6D799}"/>
              </a:ext>
            </a:extLst>
          </p:cNvPr>
          <p:cNvSpPr>
            <a:spLocks noGrp="1"/>
          </p:cNvSpPr>
          <p:nvPr>
            <p:ph type="title"/>
          </p:nvPr>
        </p:nvSpPr>
        <p:spPr>
          <a:xfrm>
            <a:off x="97581" y="686629"/>
            <a:ext cx="10515600" cy="337378"/>
          </a:xfrm>
        </p:spPr>
        <p:txBody>
          <a:bodyPr>
            <a:normAutofit fontScale="90000"/>
          </a:bodyPr>
          <a:lstStyle/>
          <a:p>
            <a:r>
              <a:rPr lang="en-US" dirty="0"/>
              <a:t>Parts</a:t>
            </a:r>
          </a:p>
        </p:txBody>
      </p:sp>
      <p:sp>
        <p:nvSpPr>
          <p:cNvPr id="3" name="Footer Placeholder 2">
            <a:extLst>
              <a:ext uri="{FF2B5EF4-FFF2-40B4-BE49-F238E27FC236}">
                <a16:creationId xmlns:a16="http://schemas.microsoft.com/office/drawing/2014/main" id="{7BCA3398-6F5C-9D8D-DCEA-C0AC66D6E76D}"/>
              </a:ext>
            </a:extLst>
          </p:cNvPr>
          <p:cNvSpPr>
            <a:spLocks noGrp="1"/>
          </p:cNvSpPr>
          <p:nvPr>
            <p:ph type="ftr" sz="quarter" idx="4294967295"/>
          </p:nvPr>
        </p:nvSpPr>
        <p:spPr>
          <a:xfrm>
            <a:off x="4038600" y="6356350"/>
            <a:ext cx="4114800" cy="365125"/>
          </a:xfrm>
        </p:spPr>
        <p:txBody>
          <a:bodyPr/>
          <a:lstStyle/>
          <a:p>
            <a:endParaRPr lang="en-US"/>
          </a:p>
        </p:txBody>
      </p:sp>
      <p:sp>
        <p:nvSpPr>
          <p:cNvPr id="6" name="Slide Number Placeholder 5">
            <a:extLst>
              <a:ext uri="{FF2B5EF4-FFF2-40B4-BE49-F238E27FC236}">
                <a16:creationId xmlns:a16="http://schemas.microsoft.com/office/drawing/2014/main" id="{4A39F15D-88DC-BF08-CC4D-DA949E7FAB1F}"/>
              </a:ext>
            </a:extLst>
          </p:cNvPr>
          <p:cNvSpPr>
            <a:spLocks noGrp="1"/>
          </p:cNvSpPr>
          <p:nvPr>
            <p:ph type="sldNum" sz="quarter" idx="17"/>
          </p:nvPr>
        </p:nvSpPr>
        <p:spPr>
          <a:xfrm>
            <a:off x="8610600" y="6356350"/>
            <a:ext cx="2743200" cy="365125"/>
          </a:xfrm>
        </p:spPr>
        <p:txBody>
          <a:bodyPr/>
          <a:lstStyle/>
          <a:p>
            <a:fld id="{097A4D0D-00E0-4D1F-B56E-0E080D3AE5F2}" type="slidenum">
              <a:rPr lang="en-US" smtClean="0"/>
              <a:t>30</a:t>
            </a:fld>
            <a:endParaRPr lang="en-US"/>
          </a:p>
        </p:txBody>
      </p:sp>
      <p:sp>
        <p:nvSpPr>
          <p:cNvPr id="7" name="Rectangle 6">
            <a:extLst>
              <a:ext uri="{FF2B5EF4-FFF2-40B4-BE49-F238E27FC236}">
                <a16:creationId xmlns:a16="http://schemas.microsoft.com/office/drawing/2014/main" id="{5A5D68FF-D1F9-1C57-8040-6037C948D2A8}"/>
              </a:ext>
            </a:extLst>
          </p:cNvPr>
          <p:cNvSpPr/>
          <p:nvPr/>
        </p:nvSpPr>
        <p:spPr>
          <a:xfrm>
            <a:off x="0" y="51242"/>
            <a:ext cx="2153264" cy="44245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rPr>
              <a:t>Core Concept</a:t>
            </a:r>
          </a:p>
        </p:txBody>
      </p:sp>
    </p:spTree>
    <p:extLst>
      <p:ext uri="{BB962C8B-B14F-4D97-AF65-F5344CB8AC3E}">
        <p14:creationId xmlns:p14="http://schemas.microsoft.com/office/powerpoint/2010/main" val="238840885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42150C2-792E-4B8E-9F75-CBFD5D76FABB}"/>
              </a:ext>
            </a:extLst>
          </p:cNvPr>
          <p:cNvSpPr>
            <a:spLocks noGrp="1"/>
          </p:cNvSpPr>
          <p:nvPr>
            <p:ph type="body" sz="quarter" idx="13"/>
          </p:nvPr>
        </p:nvSpPr>
        <p:spPr>
          <a:xfrm>
            <a:off x="84841" y="2001077"/>
            <a:ext cx="5216029" cy="4346275"/>
          </a:xfrm>
        </p:spPr>
        <p:txBody>
          <a:bodyPr>
            <a:normAutofit/>
          </a:bodyPr>
          <a:lstStyle/>
          <a:p>
            <a:r>
              <a:rPr lang="en-US" dirty="0"/>
              <a:t> is about 2.5 cm long</a:t>
            </a:r>
          </a:p>
          <a:p>
            <a:r>
              <a:rPr lang="en-US" dirty="0"/>
              <a:t> descends in right free margin of the lesser </a:t>
            </a:r>
            <a:r>
              <a:rPr lang="en-US" dirty="0" err="1"/>
              <a:t>omentum</a:t>
            </a:r>
            <a:endParaRPr lang="en-US" dirty="0"/>
          </a:p>
          <a:p>
            <a:r>
              <a:rPr lang="en-US" dirty="0"/>
              <a:t> to right of hepatic artery proper </a:t>
            </a:r>
          </a:p>
          <a:p>
            <a:r>
              <a:rPr lang="en-US" dirty="0"/>
              <a:t>anterior to portal vein</a:t>
            </a:r>
          </a:p>
        </p:txBody>
      </p:sp>
      <p:sp>
        <p:nvSpPr>
          <p:cNvPr id="4" name="Title 3">
            <a:extLst>
              <a:ext uri="{FF2B5EF4-FFF2-40B4-BE49-F238E27FC236}">
                <a16:creationId xmlns:a16="http://schemas.microsoft.com/office/drawing/2014/main" id="{CC14E6CB-E34D-4D51-913B-25478015E041}"/>
              </a:ext>
            </a:extLst>
          </p:cNvPr>
          <p:cNvSpPr>
            <a:spLocks noGrp="1"/>
          </p:cNvSpPr>
          <p:nvPr>
            <p:ph type="title"/>
          </p:nvPr>
        </p:nvSpPr>
        <p:spPr>
          <a:xfrm>
            <a:off x="0" y="855318"/>
            <a:ext cx="5459896" cy="602421"/>
          </a:xfrm>
        </p:spPr>
        <p:txBody>
          <a:bodyPr>
            <a:normAutofit fontScale="90000"/>
          </a:bodyPr>
          <a:lstStyle/>
          <a:p>
            <a:r>
              <a:rPr lang="en-US" dirty="0" err="1"/>
              <a:t>Supraduodenal</a:t>
            </a:r>
            <a:r>
              <a:rPr lang="en-US" dirty="0"/>
              <a:t> Part </a:t>
            </a:r>
          </a:p>
        </p:txBody>
      </p:sp>
      <p:pic>
        <p:nvPicPr>
          <p:cNvPr id="6146" name="Picture 2" descr="Anatomy of the Extrahepatic Bile Ducts | turkcerrahi.com/en">
            <a:extLst>
              <a:ext uri="{FF2B5EF4-FFF2-40B4-BE49-F238E27FC236}">
                <a16:creationId xmlns:a16="http://schemas.microsoft.com/office/drawing/2014/main" id="{06DCC32D-4E63-4232-9DBC-0746ABC6312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00870" y="556591"/>
            <a:ext cx="6806289" cy="6221281"/>
          </a:xfrm>
          <a:prstGeom prst="rect">
            <a:avLst/>
          </a:prstGeom>
          <a:noFill/>
          <a:extLst>
            <a:ext uri="{909E8E84-426E-40DD-AFC4-6F175D3DCCD1}">
              <a14:hiddenFill xmlns:a14="http://schemas.microsoft.com/office/drawing/2010/main">
                <a:solidFill>
                  <a:srgbClr val="FFFFFF"/>
                </a:solidFill>
              </a14:hiddenFill>
            </a:ext>
          </a:extLst>
        </p:spPr>
      </p:pic>
      <p:sp>
        <p:nvSpPr>
          <p:cNvPr id="3" name="Footer Placeholder 2">
            <a:extLst>
              <a:ext uri="{FF2B5EF4-FFF2-40B4-BE49-F238E27FC236}">
                <a16:creationId xmlns:a16="http://schemas.microsoft.com/office/drawing/2014/main" id="{3F5B83BB-BB8D-620D-9643-1A6358069502}"/>
              </a:ext>
            </a:extLst>
          </p:cNvPr>
          <p:cNvSpPr>
            <a:spLocks noGrp="1"/>
          </p:cNvSpPr>
          <p:nvPr>
            <p:ph type="ftr" sz="quarter" idx="4294967295"/>
          </p:nvPr>
        </p:nvSpPr>
        <p:spPr>
          <a:xfrm>
            <a:off x="4038600" y="6356350"/>
            <a:ext cx="4114800" cy="365125"/>
          </a:xfrm>
        </p:spPr>
        <p:txBody>
          <a:bodyPr/>
          <a:lstStyle/>
          <a:p>
            <a:endParaRPr lang="en-US"/>
          </a:p>
        </p:txBody>
      </p:sp>
      <p:sp>
        <p:nvSpPr>
          <p:cNvPr id="5" name="Slide Number Placeholder 4">
            <a:extLst>
              <a:ext uri="{FF2B5EF4-FFF2-40B4-BE49-F238E27FC236}">
                <a16:creationId xmlns:a16="http://schemas.microsoft.com/office/drawing/2014/main" id="{CA30A97F-DD12-4AEF-D926-3CD48FEBA3B4}"/>
              </a:ext>
            </a:extLst>
          </p:cNvPr>
          <p:cNvSpPr>
            <a:spLocks noGrp="1"/>
          </p:cNvSpPr>
          <p:nvPr>
            <p:ph type="sldNum" sz="quarter" idx="17"/>
          </p:nvPr>
        </p:nvSpPr>
        <p:spPr>
          <a:xfrm>
            <a:off x="8610600" y="6356350"/>
            <a:ext cx="2743200" cy="365125"/>
          </a:xfrm>
        </p:spPr>
        <p:txBody>
          <a:bodyPr/>
          <a:lstStyle/>
          <a:p>
            <a:fld id="{097A4D0D-00E0-4D1F-B56E-0E080D3AE5F2}" type="slidenum">
              <a:rPr lang="en-US" smtClean="0"/>
              <a:t>31</a:t>
            </a:fld>
            <a:endParaRPr lang="en-US"/>
          </a:p>
        </p:txBody>
      </p:sp>
      <p:sp>
        <p:nvSpPr>
          <p:cNvPr id="6" name="Rectangle 5">
            <a:extLst>
              <a:ext uri="{FF2B5EF4-FFF2-40B4-BE49-F238E27FC236}">
                <a16:creationId xmlns:a16="http://schemas.microsoft.com/office/drawing/2014/main" id="{9FCDA6EA-0020-9988-4FB7-187E58BCEE09}"/>
              </a:ext>
            </a:extLst>
          </p:cNvPr>
          <p:cNvSpPr/>
          <p:nvPr/>
        </p:nvSpPr>
        <p:spPr>
          <a:xfrm>
            <a:off x="0" y="51242"/>
            <a:ext cx="2153264" cy="44245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rPr>
              <a:t>Core Concept</a:t>
            </a:r>
          </a:p>
        </p:txBody>
      </p:sp>
    </p:spTree>
    <p:extLst>
      <p:ext uri="{BB962C8B-B14F-4D97-AF65-F5344CB8AC3E}">
        <p14:creationId xmlns:p14="http://schemas.microsoft.com/office/powerpoint/2010/main" val="374030244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EADE340-4ADB-4F6B-8CDA-F5E75B844461}"/>
              </a:ext>
            </a:extLst>
          </p:cNvPr>
          <p:cNvSpPr>
            <a:spLocks noGrp="1"/>
          </p:cNvSpPr>
          <p:nvPr>
            <p:ph type="title"/>
          </p:nvPr>
        </p:nvSpPr>
        <p:spPr>
          <a:xfrm>
            <a:off x="-2081" y="546382"/>
            <a:ext cx="10515600" cy="655430"/>
          </a:xfrm>
        </p:spPr>
        <p:txBody>
          <a:bodyPr>
            <a:normAutofit fontScale="90000"/>
          </a:bodyPr>
          <a:lstStyle/>
          <a:p>
            <a:r>
              <a:rPr lang="en-US" dirty="0" err="1"/>
              <a:t>Retroduodenal</a:t>
            </a:r>
            <a:r>
              <a:rPr lang="en-US" dirty="0"/>
              <a:t> Part</a:t>
            </a:r>
          </a:p>
        </p:txBody>
      </p:sp>
      <p:pic>
        <p:nvPicPr>
          <p:cNvPr id="7174" name="Picture 6" descr="Common Bile Duct | Learn Surgery Online">
            <a:extLst>
              <a:ext uri="{FF2B5EF4-FFF2-40B4-BE49-F238E27FC236}">
                <a16:creationId xmlns:a16="http://schemas.microsoft.com/office/drawing/2014/main" id="{FE8BED0E-5B86-415F-9AEE-5E612EBE686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88186" y="600172"/>
            <a:ext cx="6003814" cy="5056016"/>
          </a:xfrm>
          <a:prstGeom prst="rect">
            <a:avLst/>
          </a:prstGeom>
          <a:noFill/>
          <a:extLst>
            <a:ext uri="{909E8E84-426E-40DD-AFC4-6F175D3DCCD1}">
              <a14:hiddenFill xmlns:a14="http://schemas.microsoft.com/office/drawing/2010/main">
                <a:solidFill>
                  <a:srgbClr val="FFFFFF"/>
                </a:solidFill>
              </a14:hiddenFill>
            </a:ext>
          </a:extLst>
        </p:spPr>
      </p:pic>
      <p:pic>
        <p:nvPicPr>
          <p:cNvPr id="7176" name="Picture 8" descr="Liver and Biliary Tract Injuries (Chapter 27) - Atlas of Surgical  Techniques in Trauma">
            <a:extLst>
              <a:ext uri="{FF2B5EF4-FFF2-40B4-BE49-F238E27FC236}">
                <a16:creationId xmlns:a16="http://schemas.microsoft.com/office/drawing/2014/main" id="{E1296627-1B05-40FB-93B5-86D5C62FBF7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186" y="1201812"/>
            <a:ext cx="6003814" cy="5656188"/>
          </a:xfrm>
          <a:prstGeom prst="rect">
            <a:avLst/>
          </a:prstGeom>
          <a:noFill/>
          <a:extLst>
            <a:ext uri="{909E8E84-426E-40DD-AFC4-6F175D3DCCD1}">
              <a14:hiddenFill xmlns:a14="http://schemas.microsoft.com/office/drawing/2010/main">
                <a:solidFill>
                  <a:srgbClr val="FFFFFF"/>
                </a:solidFill>
              </a14:hiddenFill>
            </a:ext>
          </a:extLst>
        </p:spPr>
      </p:pic>
      <p:sp>
        <p:nvSpPr>
          <p:cNvPr id="6" name="Text Placeholder 1">
            <a:extLst>
              <a:ext uri="{FF2B5EF4-FFF2-40B4-BE49-F238E27FC236}">
                <a16:creationId xmlns:a16="http://schemas.microsoft.com/office/drawing/2014/main" id="{39EC3A9D-563A-44AE-82FF-E5515BABE199}"/>
              </a:ext>
            </a:extLst>
          </p:cNvPr>
          <p:cNvSpPr txBox="1">
            <a:spLocks/>
          </p:cNvSpPr>
          <p:nvPr/>
        </p:nvSpPr>
        <p:spPr>
          <a:xfrm>
            <a:off x="5910470" y="5263830"/>
            <a:ext cx="5858758" cy="138683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It descends behind first part of duodenum</a:t>
            </a:r>
          </a:p>
          <a:p>
            <a:r>
              <a:rPr lang="en-US" sz="2400" dirty="0"/>
              <a:t>Being t right of </a:t>
            </a:r>
            <a:r>
              <a:rPr lang="en-US" sz="2400" u="sng" dirty="0"/>
              <a:t>gastroduodenal artery </a:t>
            </a:r>
          </a:p>
          <a:p>
            <a:r>
              <a:rPr lang="en-US" sz="2400" dirty="0"/>
              <a:t>and IVC on its posterior aspect</a:t>
            </a:r>
          </a:p>
        </p:txBody>
      </p:sp>
      <p:sp>
        <p:nvSpPr>
          <p:cNvPr id="2" name="Footer Placeholder 1">
            <a:extLst>
              <a:ext uri="{FF2B5EF4-FFF2-40B4-BE49-F238E27FC236}">
                <a16:creationId xmlns:a16="http://schemas.microsoft.com/office/drawing/2014/main" id="{9D19A237-6504-656F-6F69-4CC5B2BBD976}"/>
              </a:ext>
            </a:extLst>
          </p:cNvPr>
          <p:cNvSpPr>
            <a:spLocks noGrp="1"/>
          </p:cNvSpPr>
          <p:nvPr>
            <p:ph type="ftr" sz="quarter" idx="4294967295"/>
          </p:nvPr>
        </p:nvSpPr>
        <p:spPr>
          <a:xfrm>
            <a:off x="4038600" y="6356350"/>
            <a:ext cx="4114800" cy="365125"/>
          </a:xfrm>
        </p:spPr>
        <p:txBody>
          <a:bodyPr/>
          <a:lstStyle/>
          <a:p>
            <a:endParaRPr lang="en-US"/>
          </a:p>
        </p:txBody>
      </p:sp>
      <p:sp>
        <p:nvSpPr>
          <p:cNvPr id="3" name="Slide Number Placeholder 2">
            <a:extLst>
              <a:ext uri="{FF2B5EF4-FFF2-40B4-BE49-F238E27FC236}">
                <a16:creationId xmlns:a16="http://schemas.microsoft.com/office/drawing/2014/main" id="{E67D17C4-3081-E595-C964-03673879EFCE}"/>
              </a:ext>
            </a:extLst>
          </p:cNvPr>
          <p:cNvSpPr>
            <a:spLocks noGrp="1"/>
          </p:cNvSpPr>
          <p:nvPr>
            <p:ph type="sldNum" sz="quarter" idx="17"/>
          </p:nvPr>
        </p:nvSpPr>
        <p:spPr>
          <a:xfrm>
            <a:off x="8610600" y="6356350"/>
            <a:ext cx="2743200" cy="365125"/>
          </a:xfrm>
        </p:spPr>
        <p:txBody>
          <a:bodyPr/>
          <a:lstStyle/>
          <a:p>
            <a:fld id="{097A4D0D-00E0-4D1F-B56E-0E080D3AE5F2}" type="slidenum">
              <a:rPr lang="en-US" smtClean="0"/>
              <a:t>32</a:t>
            </a:fld>
            <a:endParaRPr lang="en-US"/>
          </a:p>
        </p:txBody>
      </p:sp>
      <p:sp>
        <p:nvSpPr>
          <p:cNvPr id="5" name="Rectangle 4">
            <a:extLst>
              <a:ext uri="{FF2B5EF4-FFF2-40B4-BE49-F238E27FC236}">
                <a16:creationId xmlns:a16="http://schemas.microsoft.com/office/drawing/2014/main" id="{621F55EC-27F4-E300-77ED-D82B3AE72AAB}"/>
              </a:ext>
            </a:extLst>
          </p:cNvPr>
          <p:cNvSpPr/>
          <p:nvPr/>
        </p:nvSpPr>
        <p:spPr>
          <a:xfrm>
            <a:off x="0" y="51242"/>
            <a:ext cx="2153264" cy="44245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rPr>
              <a:t>Core Concept</a:t>
            </a:r>
          </a:p>
        </p:txBody>
      </p:sp>
    </p:spTree>
    <p:extLst>
      <p:ext uri="{BB962C8B-B14F-4D97-AF65-F5344CB8AC3E}">
        <p14:creationId xmlns:p14="http://schemas.microsoft.com/office/powerpoint/2010/main" val="426947676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A499AA0-4058-458E-BDE1-665EFA4F3870}"/>
              </a:ext>
            </a:extLst>
          </p:cNvPr>
          <p:cNvSpPr>
            <a:spLocks noGrp="1"/>
          </p:cNvSpPr>
          <p:nvPr>
            <p:ph type="body" sz="quarter" idx="13"/>
          </p:nvPr>
        </p:nvSpPr>
        <p:spPr>
          <a:xfrm>
            <a:off x="204484" y="1932495"/>
            <a:ext cx="5583574" cy="4431811"/>
          </a:xfrm>
        </p:spPr>
        <p:txBody>
          <a:bodyPr>
            <a:normAutofit/>
          </a:bodyPr>
          <a:lstStyle/>
          <a:p>
            <a:r>
              <a:rPr lang="en-US" dirty="0"/>
              <a:t> It runs in groove on upper lateral parts of posterior surface of pancreas</a:t>
            </a:r>
          </a:p>
          <a:p>
            <a:r>
              <a:rPr lang="en-US" dirty="0"/>
              <a:t> and is sometimes completely </a:t>
            </a:r>
            <a:r>
              <a:rPr lang="en-US" u="sng" dirty="0"/>
              <a:t>embedded</a:t>
            </a:r>
            <a:r>
              <a:rPr lang="en-US" dirty="0"/>
              <a:t> in the pancreatic tissue.</a:t>
            </a:r>
          </a:p>
          <a:p>
            <a:endParaRPr lang="en-US" dirty="0"/>
          </a:p>
        </p:txBody>
      </p:sp>
      <p:pic>
        <p:nvPicPr>
          <p:cNvPr id="8194" name="Picture 2" descr="Behind the Mystery of the Biliary Tree">
            <a:extLst>
              <a:ext uri="{FF2B5EF4-FFF2-40B4-BE49-F238E27FC236}">
                <a16:creationId xmlns:a16="http://schemas.microsoft.com/office/drawing/2014/main" id="{1A0EF1D7-F435-4D06-A6D9-8D40EF5CDA9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4004"/>
          <a:stretch/>
        </p:blipFill>
        <p:spPr bwMode="auto">
          <a:xfrm>
            <a:off x="5685184" y="697583"/>
            <a:ext cx="6213688" cy="6160417"/>
          </a:xfrm>
          <a:prstGeom prst="rect">
            <a:avLst/>
          </a:prstGeom>
          <a:noFill/>
          <a:extLst>
            <a:ext uri="{909E8E84-426E-40DD-AFC4-6F175D3DCCD1}">
              <a14:hiddenFill xmlns:a14="http://schemas.microsoft.com/office/drawing/2010/main">
                <a:solidFill>
                  <a:srgbClr val="FFFFFF"/>
                </a:solidFill>
              </a14:hiddenFill>
            </a:ext>
          </a:extLst>
        </p:spPr>
      </p:pic>
      <p:sp>
        <p:nvSpPr>
          <p:cNvPr id="6" name="Title 3">
            <a:extLst>
              <a:ext uri="{FF2B5EF4-FFF2-40B4-BE49-F238E27FC236}">
                <a16:creationId xmlns:a16="http://schemas.microsoft.com/office/drawing/2014/main" id="{35DCCB86-7297-47BA-99BF-09B0F0BF2FD3}"/>
              </a:ext>
            </a:extLst>
          </p:cNvPr>
          <p:cNvSpPr txBox="1">
            <a:spLocks/>
          </p:cNvSpPr>
          <p:nvPr/>
        </p:nvSpPr>
        <p:spPr>
          <a:xfrm>
            <a:off x="1" y="855319"/>
            <a:ext cx="6403944" cy="80120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dirty="0"/>
              <a:t>Infra duodenal (Pancreatic) Part </a:t>
            </a:r>
          </a:p>
        </p:txBody>
      </p:sp>
      <p:sp>
        <p:nvSpPr>
          <p:cNvPr id="3" name="Footer Placeholder 2">
            <a:extLst>
              <a:ext uri="{FF2B5EF4-FFF2-40B4-BE49-F238E27FC236}">
                <a16:creationId xmlns:a16="http://schemas.microsoft.com/office/drawing/2014/main" id="{1A6D571B-1BD7-7CF0-85E7-4C80AC09458B}"/>
              </a:ext>
            </a:extLst>
          </p:cNvPr>
          <p:cNvSpPr>
            <a:spLocks noGrp="1"/>
          </p:cNvSpPr>
          <p:nvPr>
            <p:ph type="ftr" sz="quarter" idx="4294967295"/>
          </p:nvPr>
        </p:nvSpPr>
        <p:spPr>
          <a:xfrm>
            <a:off x="4038600" y="6356350"/>
            <a:ext cx="4114800" cy="365125"/>
          </a:xfrm>
        </p:spPr>
        <p:txBody>
          <a:bodyPr/>
          <a:lstStyle/>
          <a:p>
            <a:endParaRPr lang="en-US"/>
          </a:p>
        </p:txBody>
      </p:sp>
      <p:sp>
        <p:nvSpPr>
          <p:cNvPr id="4" name="Slide Number Placeholder 3">
            <a:extLst>
              <a:ext uri="{FF2B5EF4-FFF2-40B4-BE49-F238E27FC236}">
                <a16:creationId xmlns:a16="http://schemas.microsoft.com/office/drawing/2014/main" id="{6CCA2806-1522-15DD-B395-6A8AD1B276D0}"/>
              </a:ext>
            </a:extLst>
          </p:cNvPr>
          <p:cNvSpPr>
            <a:spLocks noGrp="1"/>
          </p:cNvSpPr>
          <p:nvPr>
            <p:ph type="sldNum" sz="quarter" idx="17"/>
          </p:nvPr>
        </p:nvSpPr>
        <p:spPr>
          <a:xfrm>
            <a:off x="8610600" y="6356350"/>
            <a:ext cx="2743200" cy="365125"/>
          </a:xfrm>
        </p:spPr>
        <p:txBody>
          <a:bodyPr/>
          <a:lstStyle/>
          <a:p>
            <a:fld id="{097A4D0D-00E0-4D1F-B56E-0E080D3AE5F2}" type="slidenum">
              <a:rPr lang="en-US" smtClean="0"/>
              <a:t>33</a:t>
            </a:fld>
            <a:endParaRPr lang="en-US"/>
          </a:p>
        </p:txBody>
      </p:sp>
      <p:sp>
        <p:nvSpPr>
          <p:cNvPr id="5" name="Rectangle 4">
            <a:extLst>
              <a:ext uri="{FF2B5EF4-FFF2-40B4-BE49-F238E27FC236}">
                <a16:creationId xmlns:a16="http://schemas.microsoft.com/office/drawing/2014/main" id="{B8669646-FBAE-D608-7D1E-ED4DB44635EC}"/>
              </a:ext>
            </a:extLst>
          </p:cNvPr>
          <p:cNvSpPr/>
          <p:nvPr/>
        </p:nvSpPr>
        <p:spPr>
          <a:xfrm>
            <a:off x="0" y="51242"/>
            <a:ext cx="2153264" cy="44245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rPr>
              <a:t>Core Concept</a:t>
            </a:r>
          </a:p>
        </p:txBody>
      </p:sp>
    </p:spTree>
    <p:extLst>
      <p:ext uri="{BB962C8B-B14F-4D97-AF65-F5344CB8AC3E}">
        <p14:creationId xmlns:p14="http://schemas.microsoft.com/office/powerpoint/2010/main" val="400300250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493E225-4DD2-45C8-A0B3-05AD6EB4C338}"/>
              </a:ext>
            </a:extLst>
          </p:cNvPr>
          <p:cNvSpPr>
            <a:spLocks noGrp="1"/>
          </p:cNvSpPr>
          <p:nvPr>
            <p:ph type="body" sz="quarter" idx="13"/>
          </p:nvPr>
        </p:nvSpPr>
        <p:spPr>
          <a:xfrm>
            <a:off x="141402" y="855319"/>
            <a:ext cx="3384223" cy="5903700"/>
          </a:xfrm>
        </p:spPr>
        <p:txBody>
          <a:bodyPr>
            <a:normAutofit/>
          </a:bodyPr>
          <a:lstStyle/>
          <a:p>
            <a:r>
              <a:rPr lang="en-US" sz="4000" b="1" dirty="0"/>
              <a:t> Clinically</a:t>
            </a:r>
          </a:p>
          <a:p>
            <a:r>
              <a:rPr lang="en-US" b="1" dirty="0"/>
              <a:t> </a:t>
            </a:r>
            <a:r>
              <a:rPr lang="en-US" dirty="0"/>
              <a:t>it is a source of hemorrhage in the exposure of intraduodenal part of the bile duct.</a:t>
            </a:r>
          </a:p>
          <a:p>
            <a:r>
              <a:rPr lang="en-US" dirty="0"/>
              <a:t> Near middle 2</a:t>
            </a:r>
            <a:r>
              <a:rPr lang="en-US" baseline="30000" dirty="0"/>
              <a:t>nd</a:t>
            </a:r>
            <a:r>
              <a:rPr lang="en-US" dirty="0"/>
              <a:t> part of duodenum, it comes in contact with the pancreatic duct.</a:t>
            </a:r>
          </a:p>
          <a:p>
            <a:endParaRPr lang="en-US" dirty="0"/>
          </a:p>
        </p:txBody>
      </p:sp>
      <p:sp>
        <p:nvSpPr>
          <p:cNvPr id="3" name="Text Placeholder 2">
            <a:extLst>
              <a:ext uri="{FF2B5EF4-FFF2-40B4-BE49-F238E27FC236}">
                <a16:creationId xmlns:a16="http://schemas.microsoft.com/office/drawing/2014/main" id="{E25307C1-9005-4D7C-AD52-7BDFE766A376}"/>
              </a:ext>
            </a:extLst>
          </p:cNvPr>
          <p:cNvSpPr>
            <a:spLocks noGrp="1"/>
          </p:cNvSpPr>
          <p:nvPr>
            <p:ph type="body" sz="quarter" idx="14"/>
          </p:nvPr>
        </p:nvSpPr>
        <p:spPr>
          <a:xfrm>
            <a:off x="11038788" y="4751109"/>
            <a:ext cx="499252" cy="1593606"/>
          </a:xfrm>
        </p:spPr>
        <p:txBody>
          <a:bodyPr/>
          <a:lstStyle/>
          <a:p>
            <a:endParaRPr lang="en-US" dirty="0"/>
          </a:p>
        </p:txBody>
      </p:sp>
      <p:pic>
        <p:nvPicPr>
          <p:cNvPr id="5" name="Picture 4" descr="Anatomy of the Gallbladder and Biliary Tract | SpringerLink">
            <a:extLst>
              <a:ext uri="{FF2B5EF4-FFF2-40B4-BE49-F238E27FC236}">
                <a16:creationId xmlns:a16="http://schemas.microsoft.com/office/drawing/2014/main" id="{5F69CBB0-AB0C-482A-940A-F34E63D1E4B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55564" y="642200"/>
            <a:ext cx="8228392" cy="6147456"/>
          </a:xfrm>
          <a:prstGeom prst="rect">
            <a:avLst/>
          </a:prstGeom>
          <a:noFill/>
          <a:extLst>
            <a:ext uri="{909E8E84-426E-40DD-AFC4-6F175D3DCCD1}">
              <a14:hiddenFill xmlns:a14="http://schemas.microsoft.com/office/drawing/2010/main">
                <a:solidFill>
                  <a:srgbClr val="FFFFFF"/>
                </a:solidFill>
              </a14:hiddenFill>
            </a:ext>
          </a:extLst>
        </p:spPr>
      </p:pic>
      <p:sp>
        <p:nvSpPr>
          <p:cNvPr id="4" name="Footer Placeholder 3">
            <a:extLst>
              <a:ext uri="{FF2B5EF4-FFF2-40B4-BE49-F238E27FC236}">
                <a16:creationId xmlns:a16="http://schemas.microsoft.com/office/drawing/2014/main" id="{023A4D1D-07B1-4902-4E07-CF00020A9DA8}"/>
              </a:ext>
            </a:extLst>
          </p:cNvPr>
          <p:cNvSpPr>
            <a:spLocks noGrp="1"/>
          </p:cNvSpPr>
          <p:nvPr>
            <p:ph type="ftr" sz="quarter" idx="4294967295"/>
          </p:nvPr>
        </p:nvSpPr>
        <p:spPr>
          <a:xfrm>
            <a:off x="4038600" y="6356350"/>
            <a:ext cx="4114800" cy="365125"/>
          </a:xfrm>
        </p:spPr>
        <p:txBody>
          <a:bodyPr/>
          <a:lstStyle/>
          <a:p>
            <a:endParaRPr lang="en-US"/>
          </a:p>
        </p:txBody>
      </p:sp>
      <p:sp>
        <p:nvSpPr>
          <p:cNvPr id="6" name="Slide Number Placeholder 5">
            <a:extLst>
              <a:ext uri="{FF2B5EF4-FFF2-40B4-BE49-F238E27FC236}">
                <a16:creationId xmlns:a16="http://schemas.microsoft.com/office/drawing/2014/main" id="{A1B6E655-481D-C732-2EF6-AEBD22805D37}"/>
              </a:ext>
            </a:extLst>
          </p:cNvPr>
          <p:cNvSpPr>
            <a:spLocks noGrp="1"/>
          </p:cNvSpPr>
          <p:nvPr>
            <p:ph type="sldNum" sz="quarter" idx="17"/>
          </p:nvPr>
        </p:nvSpPr>
        <p:spPr>
          <a:xfrm>
            <a:off x="8610600" y="6356350"/>
            <a:ext cx="2743200" cy="365125"/>
          </a:xfrm>
        </p:spPr>
        <p:txBody>
          <a:bodyPr/>
          <a:lstStyle/>
          <a:p>
            <a:fld id="{097A4D0D-00E0-4D1F-B56E-0E080D3AE5F2}" type="slidenum">
              <a:rPr lang="en-US" smtClean="0"/>
              <a:t>34</a:t>
            </a:fld>
            <a:endParaRPr lang="en-US"/>
          </a:p>
        </p:txBody>
      </p:sp>
      <p:sp>
        <p:nvSpPr>
          <p:cNvPr id="7" name="Rectangle 6">
            <a:extLst>
              <a:ext uri="{FF2B5EF4-FFF2-40B4-BE49-F238E27FC236}">
                <a16:creationId xmlns:a16="http://schemas.microsoft.com/office/drawing/2014/main" id="{A5562C44-9214-1801-6E09-158ABA2421F7}"/>
              </a:ext>
            </a:extLst>
          </p:cNvPr>
          <p:cNvSpPr/>
          <p:nvPr/>
        </p:nvSpPr>
        <p:spPr>
          <a:xfrm>
            <a:off x="0" y="51242"/>
            <a:ext cx="2153264" cy="44245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rPr>
              <a:t>Core Concept</a:t>
            </a:r>
          </a:p>
        </p:txBody>
      </p:sp>
    </p:spTree>
    <p:extLst>
      <p:ext uri="{BB962C8B-B14F-4D97-AF65-F5344CB8AC3E}">
        <p14:creationId xmlns:p14="http://schemas.microsoft.com/office/powerpoint/2010/main" val="123851123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002C007-6466-4807-9B6C-D6BE1B17486B}"/>
              </a:ext>
            </a:extLst>
          </p:cNvPr>
          <p:cNvSpPr>
            <a:spLocks noGrp="1"/>
          </p:cNvSpPr>
          <p:nvPr>
            <p:ph type="body" sz="quarter" idx="13"/>
          </p:nvPr>
        </p:nvSpPr>
        <p:spPr>
          <a:xfrm>
            <a:off x="0" y="1838227"/>
            <a:ext cx="5731497" cy="4845377"/>
          </a:xfrm>
        </p:spPr>
        <p:txBody>
          <a:bodyPr>
            <a:normAutofit lnSpcReduction="10000"/>
          </a:bodyPr>
          <a:lstStyle/>
          <a:p>
            <a:r>
              <a:rPr lang="en-US" dirty="0"/>
              <a:t>It </a:t>
            </a:r>
            <a:r>
              <a:rPr lang="en-US" dirty="0">
                <a:solidFill>
                  <a:srgbClr val="990033"/>
                </a:solidFill>
              </a:rPr>
              <a:t>enters</a:t>
            </a:r>
            <a:r>
              <a:rPr lang="en-US" dirty="0"/>
              <a:t> the posteromedial surface of the descending (second) part of the duodenum a little below its middle.</a:t>
            </a:r>
          </a:p>
          <a:p>
            <a:r>
              <a:rPr lang="en-US" dirty="0"/>
              <a:t> The main pancreatic duct also enters the wall of the duodenum at the same site. </a:t>
            </a:r>
          </a:p>
          <a:p>
            <a:r>
              <a:rPr lang="en-US" dirty="0"/>
              <a:t>The two ducts run obliquely in the wall of the duodenum and unite to form an expansion, the hepatopancreatic ampulla (or ampulla of </a:t>
            </a:r>
            <a:r>
              <a:rPr lang="en-US" dirty="0" err="1"/>
              <a:t>Vater</a:t>
            </a:r>
            <a:r>
              <a:rPr lang="en-US" dirty="0"/>
              <a:t>), </a:t>
            </a:r>
          </a:p>
        </p:txBody>
      </p:sp>
      <p:sp>
        <p:nvSpPr>
          <p:cNvPr id="4" name="Title 3">
            <a:extLst>
              <a:ext uri="{FF2B5EF4-FFF2-40B4-BE49-F238E27FC236}">
                <a16:creationId xmlns:a16="http://schemas.microsoft.com/office/drawing/2014/main" id="{8068BD6A-044A-497D-BC3A-9878F438B820}"/>
              </a:ext>
            </a:extLst>
          </p:cNvPr>
          <p:cNvSpPr>
            <a:spLocks noGrp="1"/>
          </p:cNvSpPr>
          <p:nvPr>
            <p:ph type="title"/>
          </p:nvPr>
        </p:nvSpPr>
        <p:spPr>
          <a:xfrm>
            <a:off x="932468" y="442362"/>
            <a:ext cx="10515600" cy="1325563"/>
          </a:xfrm>
        </p:spPr>
        <p:txBody>
          <a:bodyPr>
            <a:normAutofit/>
          </a:bodyPr>
          <a:lstStyle/>
          <a:p>
            <a:r>
              <a:rPr lang="en-US" sz="4000" dirty="0"/>
              <a:t>Intra duodenal (or Intramural) Part of CBD</a:t>
            </a:r>
          </a:p>
        </p:txBody>
      </p:sp>
      <p:pic>
        <p:nvPicPr>
          <p:cNvPr id="11266" name="Picture 2" descr="Difficult biliary cannulation: Historical perspective, practical updates,  and guide for the endoscopist">
            <a:extLst>
              <a:ext uri="{FF2B5EF4-FFF2-40B4-BE49-F238E27FC236}">
                <a16:creationId xmlns:a16="http://schemas.microsoft.com/office/drawing/2014/main" id="{4A280620-2BB0-4646-AFB1-337CDC220D8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90267" y="1938233"/>
            <a:ext cx="5856509" cy="4547407"/>
          </a:xfrm>
          <a:prstGeom prst="rect">
            <a:avLst/>
          </a:prstGeom>
          <a:noFill/>
          <a:extLst>
            <a:ext uri="{909E8E84-426E-40DD-AFC4-6F175D3DCCD1}">
              <a14:hiddenFill xmlns:a14="http://schemas.microsoft.com/office/drawing/2010/main">
                <a:solidFill>
                  <a:srgbClr val="FFFFFF"/>
                </a:solidFill>
              </a14:hiddenFill>
            </a:ext>
          </a:extLst>
        </p:spPr>
      </p:pic>
      <p:sp>
        <p:nvSpPr>
          <p:cNvPr id="3" name="Footer Placeholder 2">
            <a:extLst>
              <a:ext uri="{FF2B5EF4-FFF2-40B4-BE49-F238E27FC236}">
                <a16:creationId xmlns:a16="http://schemas.microsoft.com/office/drawing/2014/main" id="{4D90ADF4-9EEE-CDF1-449C-D85167A89161}"/>
              </a:ext>
            </a:extLst>
          </p:cNvPr>
          <p:cNvSpPr>
            <a:spLocks noGrp="1"/>
          </p:cNvSpPr>
          <p:nvPr>
            <p:ph type="ftr" sz="quarter" idx="4294967295"/>
          </p:nvPr>
        </p:nvSpPr>
        <p:spPr>
          <a:xfrm>
            <a:off x="4038600" y="6356350"/>
            <a:ext cx="4114800" cy="365125"/>
          </a:xfrm>
        </p:spPr>
        <p:txBody>
          <a:bodyPr/>
          <a:lstStyle/>
          <a:p>
            <a:endParaRPr lang="en-US"/>
          </a:p>
        </p:txBody>
      </p:sp>
      <p:sp>
        <p:nvSpPr>
          <p:cNvPr id="5" name="Slide Number Placeholder 4">
            <a:extLst>
              <a:ext uri="{FF2B5EF4-FFF2-40B4-BE49-F238E27FC236}">
                <a16:creationId xmlns:a16="http://schemas.microsoft.com/office/drawing/2014/main" id="{4DB8590A-867E-B1E2-3268-E79291FF3B23}"/>
              </a:ext>
            </a:extLst>
          </p:cNvPr>
          <p:cNvSpPr>
            <a:spLocks noGrp="1"/>
          </p:cNvSpPr>
          <p:nvPr>
            <p:ph type="sldNum" sz="quarter" idx="17"/>
          </p:nvPr>
        </p:nvSpPr>
        <p:spPr>
          <a:xfrm>
            <a:off x="8610600" y="6356350"/>
            <a:ext cx="2743200" cy="365125"/>
          </a:xfrm>
        </p:spPr>
        <p:txBody>
          <a:bodyPr/>
          <a:lstStyle/>
          <a:p>
            <a:fld id="{097A4D0D-00E0-4D1F-B56E-0E080D3AE5F2}" type="slidenum">
              <a:rPr lang="en-US" smtClean="0"/>
              <a:t>35</a:t>
            </a:fld>
            <a:endParaRPr lang="en-US"/>
          </a:p>
        </p:txBody>
      </p:sp>
      <p:sp>
        <p:nvSpPr>
          <p:cNvPr id="6" name="Rectangle 5">
            <a:extLst>
              <a:ext uri="{FF2B5EF4-FFF2-40B4-BE49-F238E27FC236}">
                <a16:creationId xmlns:a16="http://schemas.microsoft.com/office/drawing/2014/main" id="{2DDDD2AD-04F2-8F13-CC67-FFF6882E73DF}"/>
              </a:ext>
            </a:extLst>
          </p:cNvPr>
          <p:cNvSpPr/>
          <p:nvPr/>
        </p:nvSpPr>
        <p:spPr>
          <a:xfrm>
            <a:off x="0" y="51242"/>
            <a:ext cx="2153264" cy="44245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rPr>
              <a:t>Core Concept</a:t>
            </a:r>
          </a:p>
        </p:txBody>
      </p:sp>
    </p:spTree>
    <p:extLst>
      <p:ext uri="{BB962C8B-B14F-4D97-AF65-F5344CB8AC3E}">
        <p14:creationId xmlns:p14="http://schemas.microsoft.com/office/powerpoint/2010/main" val="186249631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EFDA22B-DA86-4082-A4D1-380AD2376B51}"/>
              </a:ext>
            </a:extLst>
          </p:cNvPr>
          <p:cNvSpPr>
            <a:spLocks noGrp="1"/>
          </p:cNvSpPr>
          <p:nvPr>
            <p:ph type="body" sz="quarter" idx="14"/>
          </p:nvPr>
        </p:nvSpPr>
        <p:spPr>
          <a:xfrm>
            <a:off x="6429081" y="1802297"/>
            <a:ext cx="5442518" cy="3511826"/>
          </a:xfrm>
        </p:spPr>
        <p:txBody>
          <a:bodyPr/>
          <a:lstStyle/>
          <a:p>
            <a:r>
              <a:rPr lang="en-US" dirty="0"/>
              <a:t>The intramural parts (terminal parts) of bile and pancreatic ducts as well as the ampulla are surrounded by smooth muscle sphincters</a:t>
            </a:r>
          </a:p>
        </p:txBody>
      </p:sp>
      <p:pic>
        <p:nvPicPr>
          <p:cNvPr id="6" name="Picture 5">
            <a:extLst>
              <a:ext uri="{FF2B5EF4-FFF2-40B4-BE49-F238E27FC236}">
                <a16:creationId xmlns:a16="http://schemas.microsoft.com/office/drawing/2014/main" id="{54C4B102-BA3F-4464-8F9C-053D18DCB597}"/>
              </a:ext>
            </a:extLst>
          </p:cNvPr>
          <p:cNvPicPr>
            <a:picLocks noChangeAspect="1"/>
          </p:cNvPicPr>
          <p:nvPr/>
        </p:nvPicPr>
        <p:blipFill rotWithShape="1">
          <a:blip r:embed="rId2"/>
          <a:srcRect l="6102" t="23917" r="33428" b="8728"/>
          <a:stretch/>
        </p:blipFill>
        <p:spPr>
          <a:xfrm>
            <a:off x="320401" y="1357459"/>
            <a:ext cx="6108680" cy="3827282"/>
          </a:xfrm>
          <a:prstGeom prst="rect">
            <a:avLst/>
          </a:prstGeom>
        </p:spPr>
      </p:pic>
      <p:sp>
        <p:nvSpPr>
          <p:cNvPr id="2" name="Footer Placeholder 1">
            <a:extLst>
              <a:ext uri="{FF2B5EF4-FFF2-40B4-BE49-F238E27FC236}">
                <a16:creationId xmlns:a16="http://schemas.microsoft.com/office/drawing/2014/main" id="{2750FC83-75E1-95B7-3762-95CD1CD313C6}"/>
              </a:ext>
            </a:extLst>
          </p:cNvPr>
          <p:cNvSpPr>
            <a:spLocks noGrp="1"/>
          </p:cNvSpPr>
          <p:nvPr>
            <p:ph type="ftr" sz="quarter" idx="4294967295"/>
          </p:nvPr>
        </p:nvSpPr>
        <p:spPr>
          <a:xfrm>
            <a:off x="4038600" y="6356350"/>
            <a:ext cx="4114800" cy="365125"/>
          </a:xfrm>
        </p:spPr>
        <p:txBody>
          <a:bodyPr/>
          <a:lstStyle/>
          <a:p>
            <a:endParaRPr lang="en-US"/>
          </a:p>
        </p:txBody>
      </p:sp>
      <p:sp>
        <p:nvSpPr>
          <p:cNvPr id="4" name="Slide Number Placeholder 3">
            <a:extLst>
              <a:ext uri="{FF2B5EF4-FFF2-40B4-BE49-F238E27FC236}">
                <a16:creationId xmlns:a16="http://schemas.microsoft.com/office/drawing/2014/main" id="{FE43237B-C0E5-2C74-51CF-4EC645DFB959}"/>
              </a:ext>
            </a:extLst>
          </p:cNvPr>
          <p:cNvSpPr>
            <a:spLocks noGrp="1"/>
          </p:cNvSpPr>
          <p:nvPr>
            <p:ph type="sldNum" sz="quarter" idx="17"/>
          </p:nvPr>
        </p:nvSpPr>
        <p:spPr>
          <a:xfrm>
            <a:off x="8610600" y="6356350"/>
            <a:ext cx="2743200" cy="365125"/>
          </a:xfrm>
        </p:spPr>
        <p:txBody>
          <a:bodyPr/>
          <a:lstStyle/>
          <a:p>
            <a:fld id="{097A4D0D-00E0-4D1F-B56E-0E080D3AE5F2}" type="slidenum">
              <a:rPr lang="en-US" smtClean="0"/>
              <a:t>36</a:t>
            </a:fld>
            <a:endParaRPr lang="en-US"/>
          </a:p>
        </p:txBody>
      </p:sp>
      <p:sp>
        <p:nvSpPr>
          <p:cNvPr id="5" name="Rectangle 4">
            <a:extLst>
              <a:ext uri="{FF2B5EF4-FFF2-40B4-BE49-F238E27FC236}">
                <a16:creationId xmlns:a16="http://schemas.microsoft.com/office/drawing/2014/main" id="{C1A0BC99-0227-0754-DCB1-96693C38CFE9}"/>
              </a:ext>
            </a:extLst>
          </p:cNvPr>
          <p:cNvSpPr/>
          <p:nvPr/>
        </p:nvSpPr>
        <p:spPr>
          <a:xfrm>
            <a:off x="0" y="51242"/>
            <a:ext cx="2153264" cy="44245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rPr>
              <a:t>Core Concept</a:t>
            </a:r>
          </a:p>
        </p:txBody>
      </p:sp>
    </p:spTree>
    <p:extLst>
      <p:ext uri="{BB962C8B-B14F-4D97-AF65-F5344CB8AC3E}">
        <p14:creationId xmlns:p14="http://schemas.microsoft.com/office/powerpoint/2010/main" val="394728529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FDCA799-483E-4585-85BF-BF601E0879E4}"/>
              </a:ext>
            </a:extLst>
          </p:cNvPr>
          <p:cNvSpPr>
            <a:spLocks noGrp="1"/>
          </p:cNvSpPr>
          <p:nvPr>
            <p:ph type="body" sz="quarter" idx="13"/>
          </p:nvPr>
        </p:nvSpPr>
        <p:spPr>
          <a:xfrm>
            <a:off x="263952" y="3167405"/>
            <a:ext cx="4864280" cy="3196901"/>
          </a:xfrm>
        </p:spPr>
        <p:txBody>
          <a:bodyPr>
            <a:normAutofit fontScale="92500" lnSpcReduction="20000"/>
          </a:bodyPr>
          <a:lstStyle/>
          <a:p>
            <a:pPr marL="0" indent="0">
              <a:buNone/>
            </a:pPr>
            <a:r>
              <a:rPr lang="en-US" dirty="0"/>
              <a:t> </a:t>
            </a:r>
          </a:p>
          <a:p>
            <a:r>
              <a:rPr lang="en-US" dirty="0"/>
              <a:t>The sphincter around the bile duct is called sphincter </a:t>
            </a:r>
            <a:r>
              <a:rPr lang="en-US" dirty="0" err="1"/>
              <a:t>choledochus</a:t>
            </a:r>
            <a:r>
              <a:rPr lang="en-US" dirty="0"/>
              <a:t> (of Boyden),</a:t>
            </a:r>
          </a:p>
          <a:p>
            <a:r>
              <a:rPr lang="en-US" dirty="0"/>
              <a:t> the sphincter around the pancreatic duct is called sphincter </a:t>
            </a:r>
            <a:r>
              <a:rPr lang="en-US" dirty="0" err="1"/>
              <a:t>pancreaticus</a:t>
            </a:r>
            <a:r>
              <a:rPr lang="en-US" dirty="0"/>
              <a:t>,</a:t>
            </a:r>
          </a:p>
          <a:p>
            <a:pPr marL="0" indent="0">
              <a:buNone/>
            </a:pPr>
            <a:endParaRPr lang="en-US" dirty="0"/>
          </a:p>
          <a:p>
            <a:pPr marL="0" indent="0">
              <a:buNone/>
            </a:pPr>
            <a:r>
              <a:rPr lang="en-US" dirty="0"/>
              <a:t>.</a:t>
            </a:r>
          </a:p>
        </p:txBody>
      </p:sp>
      <p:sp>
        <p:nvSpPr>
          <p:cNvPr id="4" name="Title 3">
            <a:extLst>
              <a:ext uri="{FF2B5EF4-FFF2-40B4-BE49-F238E27FC236}">
                <a16:creationId xmlns:a16="http://schemas.microsoft.com/office/drawing/2014/main" id="{5CABF067-605D-4F2F-B6C7-94444619EEF5}"/>
              </a:ext>
            </a:extLst>
          </p:cNvPr>
          <p:cNvSpPr>
            <a:spLocks noGrp="1"/>
          </p:cNvSpPr>
          <p:nvPr>
            <p:ph type="title"/>
          </p:nvPr>
        </p:nvSpPr>
        <p:spPr>
          <a:xfrm>
            <a:off x="75413" y="490990"/>
            <a:ext cx="11990895" cy="1828003"/>
          </a:xfrm>
        </p:spPr>
        <p:txBody>
          <a:bodyPr>
            <a:normAutofit/>
          </a:bodyPr>
          <a:lstStyle/>
          <a:p>
            <a:r>
              <a:rPr lang="en-US" dirty="0"/>
              <a:t>Sphincters Around the Terminal Parts of Bile and Pancreatic Ducts and Ampulla</a:t>
            </a:r>
          </a:p>
        </p:txBody>
      </p:sp>
      <p:pic>
        <p:nvPicPr>
          <p:cNvPr id="6" name="Picture 5">
            <a:extLst>
              <a:ext uri="{FF2B5EF4-FFF2-40B4-BE49-F238E27FC236}">
                <a16:creationId xmlns:a16="http://schemas.microsoft.com/office/drawing/2014/main" id="{4473FE58-A264-4255-9B57-941A3578E548}"/>
              </a:ext>
            </a:extLst>
          </p:cNvPr>
          <p:cNvPicPr>
            <a:picLocks noChangeAspect="1"/>
          </p:cNvPicPr>
          <p:nvPr/>
        </p:nvPicPr>
        <p:blipFill rotWithShape="1">
          <a:blip r:embed="rId2"/>
          <a:srcRect l="6881" t="23368" r="34665" b="5567"/>
          <a:stretch/>
        </p:blipFill>
        <p:spPr>
          <a:xfrm>
            <a:off x="6013990" y="2178177"/>
            <a:ext cx="5434078" cy="4188833"/>
          </a:xfrm>
          <a:prstGeom prst="rect">
            <a:avLst/>
          </a:prstGeom>
        </p:spPr>
      </p:pic>
      <p:sp>
        <p:nvSpPr>
          <p:cNvPr id="3" name="Footer Placeholder 2">
            <a:extLst>
              <a:ext uri="{FF2B5EF4-FFF2-40B4-BE49-F238E27FC236}">
                <a16:creationId xmlns:a16="http://schemas.microsoft.com/office/drawing/2014/main" id="{A2257C54-BAF6-A3E2-5350-BB4FCA996F67}"/>
              </a:ext>
            </a:extLst>
          </p:cNvPr>
          <p:cNvSpPr>
            <a:spLocks noGrp="1"/>
          </p:cNvSpPr>
          <p:nvPr>
            <p:ph type="ftr" sz="quarter" idx="4294967295"/>
          </p:nvPr>
        </p:nvSpPr>
        <p:spPr>
          <a:xfrm>
            <a:off x="4038600" y="6356350"/>
            <a:ext cx="4114800" cy="365125"/>
          </a:xfrm>
        </p:spPr>
        <p:txBody>
          <a:bodyPr/>
          <a:lstStyle/>
          <a:p>
            <a:endParaRPr lang="en-US"/>
          </a:p>
        </p:txBody>
      </p:sp>
      <p:sp>
        <p:nvSpPr>
          <p:cNvPr id="5" name="Slide Number Placeholder 4">
            <a:extLst>
              <a:ext uri="{FF2B5EF4-FFF2-40B4-BE49-F238E27FC236}">
                <a16:creationId xmlns:a16="http://schemas.microsoft.com/office/drawing/2014/main" id="{0A2E6C03-68FC-79B0-CD6B-DBBBF88047BB}"/>
              </a:ext>
            </a:extLst>
          </p:cNvPr>
          <p:cNvSpPr>
            <a:spLocks noGrp="1"/>
          </p:cNvSpPr>
          <p:nvPr>
            <p:ph type="sldNum" sz="quarter" idx="17"/>
          </p:nvPr>
        </p:nvSpPr>
        <p:spPr>
          <a:xfrm>
            <a:off x="8610600" y="6356350"/>
            <a:ext cx="2743200" cy="365125"/>
          </a:xfrm>
        </p:spPr>
        <p:txBody>
          <a:bodyPr/>
          <a:lstStyle/>
          <a:p>
            <a:fld id="{097A4D0D-00E0-4D1F-B56E-0E080D3AE5F2}" type="slidenum">
              <a:rPr lang="en-US" smtClean="0"/>
              <a:t>37</a:t>
            </a:fld>
            <a:endParaRPr lang="en-US"/>
          </a:p>
        </p:txBody>
      </p:sp>
      <p:sp>
        <p:nvSpPr>
          <p:cNvPr id="7" name="Rectangle 6">
            <a:extLst>
              <a:ext uri="{FF2B5EF4-FFF2-40B4-BE49-F238E27FC236}">
                <a16:creationId xmlns:a16="http://schemas.microsoft.com/office/drawing/2014/main" id="{C37AAB5F-4852-CF43-820E-DFBC16F8142B}"/>
              </a:ext>
            </a:extLst>
          </p:cNvPr>
          <p:cNvSpPr/>
          <p:nvPr/>
        </p:nvSpPr>
        <p:spPr>
          <a:xfrm>
            <a:off x="0" y="51242"/>
            <a:ext cx="2153264" cy="44245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rPr>
              <a:t>Core Concept</a:t>
            </a:r>
          </a:p>
        </p:txBody>
      </p:sp>
    </p:spTree>
    <p:extLst>
      <p:ext uri="{BB962C8B-B14F-4D97-AF65-F5344CB8AC3E}">
        <p14:creationId xmlns:p14="http://schemas.microsoft.com/office/powerpoint/2010/main" val="231136310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767A376-F906-447B-8F73-1EF2629D41E3}"/>
              </a:ext>
            </a:extLst>
          </p:cNvPr>
          <p:cNvSpPr>
            <a:spLocks noGrp="1"/>
          </p:cNvSpPr>
          <p:nvPr>
            <p:ph type="title"/>
          </p:nvPr>
        </p:nvSpPr>
        <p:spPr/>
        <p:txBody>
          <a:bodyPr/>
          <a:lstStyle/>
          <a:p>
            <a:r>
              <a:rPr lang="en-US" dirty="0"/>
              <a:t>Mechanism of sphincters.</a:t>
            </a:r>
          </a:p>
        </p:txBody>
      </p:sp>
      <p:sp>
        <p:nvSpPr>
          <p:cNvPr id="2" name="Text Placeholder 1">
            <a:extLst>
              <a:ext uri="{FF2B5EF4-FFF2-40B4-BE49-F238E27FC236}">
                <a16:creationId xmlns:a16="http://schemas.microsoft.com/office/drawing/2014/main" id="{FAE74A5E-AB86-41CC-BEAB-C6BA6C139C02}"/>
              </a:ext>
            </a:extLst>
          </p:cNvPr>
          <p:cNvSpPr>
            <a:spLocks noGrp="1"/>
          </p:cNvSpPr>
          <p:nvPr>
            <p:ph type="body" sz="quarter" idx="10"/>
          </p:nvPr>
        </p:nvSpPr>
        <p:spPr>
          <a:xfrm>
            <a:off x="490194" y="2026763"/>
            <a:ext cx="10954094" cy="4183537"/>
          </a:xfrm>
        </p:spPr>
        <p:txBody>
          <a:bodyPr>
            <a:normAutofit/>
          </a:bodyPr>
          <a:lstStyle/>
          <a:p>
            <a:r>
              <a:rPr lang="en-US" dirty="0"/>
              <a:t>The three sphincters are independent of duodenal musculature.</a:t>
            </a:r>
          </a:p>
          <a:p>
            <a:r>
              <a:rPr lang="en-US" dirty="0"/>
              <a:t> </a:t>
            </a:r>
            <a:r>
              <a:rPr lang="en-US" dirty="0">
                <a:solidFill>
                  <a:schemeClr val="accent3">
                    <a:lumMod val="75000"/>
                  </a:schemeClr>
                </a:solidFill>
              </a:rPr>
              <a:t>The sphincters remain closed until the gastric contents enter the duodenum, stimulating its mucosa to release a hormone called </a:t>
            </a:r>
            <a:r>
              <a:rPr lang="en-US" b="1" u="sng" dirty="0">
                <a:solidFill>
                  <a:schemeClr val="accent3">
                    <a:lumMod val="75000"/>
                  </a:schemeClr>
                </a:solidFill>
              </a:rPr>
              <a:t>cholecystokinin.</a:t>
            </a:r>
          </a:p>
          <a:p>
            <a:r>
              <a:rPr lang="en-US" dirty="0"/>
              <a:t> This hormone in addition to causing contraction of the gallbladder relaxes these sphincters allowing bile and pancreatic secretions to enter the duodenum.</a:t>
            </a:r>
          </a:p>
          <a:p>
            <a:endParaRPr lang="en-US" dirty="0"/>
          </a:p>
        </p:txBody>
      </p:sp>
      <p:sp>
        <p:nvSpPr>
          <p:cNvPr id="3" name="Rectangle 2">
            <a:extLst>
              <a:ext uri="{FF2B5EF4-FFF2-40B4-BE49-F238E27FC236}">
                <a16:creationId xmlns:a16="http://schemas.microsoft.com/office/drawing/2014/main" id="{BC62E032-53C2-B2DF-8A8B-D944CBA07B4B}"/>
              </a:ext>
            </a:extLst>
          </p:cNvPr>
          <p:cNvSpPr/>
          <p:nvPr/>
        </p:nvSpPr>
        <p:spPr>
          <a:xfrm>
            <a:off x="0" y="51242"/>
            <a:ext cx="2153264" cy="44245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rPr>
              <a:t>Core Concept</a:t>
            </a:r>
          </a:p>
        </p:txBody>
      </p:sp>
    </p:spTree>
    <p:extLst>
      <p:ext uri="{BB962C8B-B14F-4D97-AF65-F5344CB8AC3E}">
        <p14:creationId xmlns:p14="http://schemas.microsoft.com/office/powerpoint/2010/main" val="64693027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descr="Related image">
            <a:extLst>
              <a:ext uri="{FF2B5EF4-FFF2-40B4-BE49-F238E27FC236}">
                <a16:creationId xmlns:a16="http://schemas.microsoft.com/office/drawing/2014/main" id="{4F73FAC8-0F03-4A2B-ACB5-CAB82DEAE99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8538" y="618241"/>
            <a:ext cx="10037190" cy="604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20B41553-945A-EE6E-D448-A2DDF4E851C6}"/>
              </a:ext>
            </a:extLst>
          </p:cNvPr>
          <p:cNvSpPr/>
          <p:nvPr/>
        </p:nvSpPr>
        <p:spPr>
          <a:xfrm>
            <a:off x="0" y="51242"/>
            <a:ext cx="2153264" cy="44245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rPr>
              <a:t>Core Concept</a:t>
            </a:r>
          </a:p>
        </p:txBody>
      </p:sp>
    </p:spTree>
    <p:extLst>
      <p:ext uri="{BB962C8B-B14F-4D97-AF65-F5344CB8AC3E}">
        <p14:creationId xmlns:p14="http://schemas.microsoft.com/office/powerpoint/2010/main" val="11596172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752600" y="-2305"/>
            <a:ext cx="8686800" cy="715962"/>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sz="3600" b="1" dirty="0">
                <a:latin typeface="+mn-lt"/>
              </a:rPr>
              <a:t>Learning Objectives</a:t>
            </a:r>
          </a:p>
        </p:txBody>
      </p:sp>
      <p:sp>
        <p:nvSpPr>
          <p:cNvPr id="7" name="Slide Number Placeholder 6"/>
          <p:cNvSpPr>
            <a:spLocks noGrp="1"/>
          </p:cNvSpPr>
          <p:nvPr>
            <p:ph type="sldNum" sz="quarter" idx="12"/>
          </p:nvPr>
        </p:nvSpPr>
        <p:spPr/>
        <p:txBody>
          <a:bodyPr/>
          <a:lstStyle/>
          <a:p>
            <a:fld id="{B6F15528-21DE-4FAA-801E-634DDDAF4B2B}" type="slidenum">
              <a:rPr lang="en-US" smtClean="0"/>
              <a:pPr/>
              <a:t>4</a:t>
            </a:fld>
            <a:endParaRPr lang="en-US"/>
          </a:p>
        </p:txBody>
      </p:sp>
      <p:sp>
        <p:nvSpPr>
          <p:cNvPr id="6" name="Footer Placeholder 5">
            <a:extLst>
              <a:ext uri="{FF2B5EF4-FFF2-40B4-BE49-F238E27FC236}">
                <a16:creationId xmlns:a16="http://schemas.microsoft.com/office/drawing/2014/main" id="{EAD35BFA-40FB-514F-28C2-7A2BE48BDF5B}"/>
              </a:ext>
            </a:extLst>
          </p:cNvPr>
          <p:cNvSpPr>
            <a:spLocks noGrp="1"/>
          </p:cNvSpPr>
          <p:nvPr>
            <p:ph type="ftr" sz="quarter" idx="11"/>
          </p:nvPr>
        </p:nvSpPr>
        <p:spPr/>
        <p:txBody>
          <a:bodyPr/>
          <a:lstStyle/>
          <a:p>
            <a:endParaRPr lang="en-US"/>
          </a:p>
        </p:txBody>
      </p:sp>
      <p:sp>
        <p:nvSpPr>
          <p:cNvPr id="5" name="Content Placeholder 4">
            <a:extLst>
              <a:ext uri="{FF2B5EF4-FFF2-40B4-BE49-F238E27FC236}">
                <a16:creationId xmlns:a16="http://schemas.microsoft.com/office/drawing/2014/main" id="{87C59B72-3A8D-F6B6-C943-6D7564907541}"/>
              </a:ext>
            </a:extLst>
          </p:cNvPr>
          <p:cNvSpPr>
            <a:spLocks noGrp="1"/>
          </p:cNvSpPr>
          <p:nvPr>
            <p:ph idx="1"/>
          </p:nvPr>
        </p:nvSpPr>
        <p:spPr>
          <a:xfrm>
            <a:off x="0" y="1042423"/>
            <a:ext cx="12044516" cy="4896261"/>
          </a:xfrm>
        </p:spPr>
        <p:txBody>
          <a:bodyPr>
            <a:noAutofit/>
          </a:bodyPr>
          <a:lstStyle/>
          <a:p>
            <a:r>
              <a:rPr lang="en-US" b="0" i="0" u="none" strike="noStrike" baseline="0" dirty="0">
                <a:solidFill>
                  <a:srgbClr val="000000"/>
                </a:solidFill>
                <a:latin typeface="Calibri" panose="020F0502020204030204" pitchFamily="34" charset="0"/>
                <a:cs typeface="Calibri" panose="020F0502020204030204" pitchFamily="34" charset="0"/>
              </a:rPr>
              <a:t>Describe location &amp; size of gall bladder </a:t>
            </a:r>
            <a:endParaRPr lang="en-US" b="0" i="0" u="none" strike="noStrike" baseline="0" dirty="0">
              <a:latin typeface="Calibri" panose="020F0502020204030204" pitchFamily="34" charset="0"/>
              <a:cs typeface="Calibri" panose="020F0502020204030204" pitchFamily="34" charset="0"/>
            </a:endParaRPr>
          </a:p>
          <a:p>
            <a:r>
              <a:rPr lang="en-US" b="0" i="0" u="none" strike="noStrike" baseline="0" dirty="0">
                <a:solidFill>
                  <a:srgbClr val="000000"/>
                </a:solidFill>
                <a:latin typeface="Calibri" panose="020F0502020204030204" pitchFamily="34" charset="0"/>
                <a:cs typeface="Calibri" panose="020F0502020204030204" pitchFamily="34" charset="0"/>
              </a:rPr>
              <a:t>Enumerate relations of gallbladder. 	</a:t>
            </a:r>
            <a:endParaRPr lang="en-US" b="0" i="0" u="none" strike="noStrike" baseline="0" dirty="0">
              <a:latin typeface="Calibri" panose="020F0502020204030204" pitchFamily="34" charset="0"/>
              <a:cs typeface="Calibri" panose="020F0502020204030204" pitchFamily="34" charset="0"/>
            </a:endParaRPr>
          </a:p>
          <a:p>
            <a:r>
              <a:rPr lang="en-US" b="0" i="0" u="none" strike="noStrike" baseline="0" dirty="0">
                <a:solidFill>
                  <a:srgbClr val="000000"/>
                </a:solidFill>
                <a:latin typeface="Calibri" panose="020F0502020204030204" pitchFamily="34" charset="0"/>
                <a:cs typeface="Calibri" panose="020F0502020204030204" pitchFamily="34" charset="0"/>
              </a:rPr>
              <a:t>Describe clinical conditions related to gallbladder </a:t>
            </a:r>
          </a:p>
          <a:p>
            <a:r>
              <a:rPr lang="en-US" b="0" i="0" u="none" strike="noStrike" baseline="0" dirty="0">
                <a:solidFill>
                  <a:srgbClr val="000000"/>
                </a:solidFill>
                <a:latin typeface="Calibri" panose="020F0502020204030204" pitchFamily="34" charset="0"/>
                <a:cs typeface="Calibri" panose="020F0502020204030204" pitchFamily="34" charset="0"/>
              </a:rPr>
              <a:t>Enlist different components of Extra-hepatic biliary System </a:t>
            </a:r>
            <a:endParaRPr lang="en-US" b="0" i="0" u="none" strike="noStrike" baseline="0" dirty="0">
              <a:latin typeface="Calibri" panose="020F0502020204030204" pitchFamily="34" charset="0"/>
              <a:cs typeface="Calibri" panose="020F0502020204030204" pitchFamily="34" charset="0"/>
            </a:endParaRPr>
          </a:p>
          <a:p>
            <a:r>
              <a:rPr lang="en-US" b="0" i="0" u="none" strike="noStrike" baseline="0" dirty="0">
                <a:solidFill>
                  <a:srgbClr val="000000"/>
                </a:solidFill>
                <a:latin typeface="Calibri" panose="020F0502020204030204" pitchFamily="34" charset="0"/>
                <a:cs typeface="Calibri" panose="020F0502020204030204" pitchFamily="34" charset="0"/>
              </a:rPr>
              <a:t>Discuss the right &amp; left hepatic ducts, common hepatic duct, cystic ducts, bile duct </a:t>
            </a:r>
            <a:endParaRPr lang="en-US" b="0" i="0" u="none" strike="noStrike" baseline="0" dirty="0">
              <a:latin typeface="Calibri" panose="020F0502020204030204" pitchFamily="34" charset="0"/>
              <a:cs typeface="Calibri" panose="020F0502020204030204" pitchFamily="34" charset="0"/>
            </a:endParaRPr>
          </a:p>
          <a:p>
            <a:r>
              <a:rPr lang="en-US" b="0" i="0" u="none" strike="noStrike" baseline="0" dirty="0">
                <a:solidFill>
                  <a:srgbClr val="000000"/>
                </a:solidFill>
                <a:latin typeface="Calibri" panose="020F0502020204030204" pitchFamily="34" charset="0"/>
                <a:cs typeface="Calibri" panose="020F0502020204030204" pitchFamily="34" charset="0"/>
              </a:rPr>
              <a:t>Explain differences between Intra &amp; Extra Hepatic Biliary Systems. </a:t>
            </a:r>
          </a:p>
          <a:p>
            <a:r>
              <a:rPr lang="en-US" b="0" i="0" u="none" strike="noStrike" baseline="0" dirty="0">
                <a:solidFill>
                  <a:srgbClr val="000000"/>
                </a:solidFill>
                <a:latin typeface="Calibri" panose="020F0502020204030204" pitchFamily="34" charset="0"/>
                <a:cs typeface="Calibri" panose="020F0502020204030204" pitchFamily="34" charset="0"/>
              </a:rPr>
              <a:t>Discuss clinicals related with biliary apparatus </a:t>
            </a:r>
            <a:endParaRPr lang="en-US" b="0" i="0" u="none" strike="noStrike" baseline="0" dirty="0">
              <a:latin typeface="Calibri" panose="020F0502020204030204" pitchFamily="34" charset="0"/>
              <a:cs typeface="Calibri" panose="020F0502020204030204" pitchFamily="34" charset="0"/>
            </a:endParaRPr>
          </a:p>
          <a:p>
            <a:r>
              <a:rPr lang="en-US" b="0" i="0" u="none" strike="noStrike" baseline="0" dirty="0">
                <a:solidFill>
                  <a:srgbClr val="000000"/>
                </a:solidFill>
                <a:latin typeface="Calibri" panose="020F0502020204030204" pitchFamily="34" charset="0"/>
                <a:cs typeface="Calibri" panose="020F0502020204030204" pitchFamily="34" charset="0"/>
              </a:rPr>
              <a:t>Discuss accessory hepatic ducts </a:t>
            </a:r>
          </a:p>
          <a:p>
            <a:r>
              <a:rPr lang="en-US" b="0" i="0" u="none" strike="noStrike" baseline="0" dirty="0">
                <a:solidFill>
                  <a:srgbClr val="000000"/>
                </a:solidFill>
                <a:latin typeface="Calibri" panose="020F0502020204030204" pitchFamily="34" charset="0"/>
                <a:cs typeface="Calibri" panose="020F0502020204030204" pitchFamily="34" charset="0"/>
              </a:rPr>
              <a:t> Map outline of gallbladder &amp; Bile duct on simulated patient /model </a:t>
            </a:r>
          </a:p>
          <a:p>
            <a:pPr marL="0" indent="0">
              <a:buNone/>
            </a:pPr>
            <a:endParaRPr lang="en-US" b="0" i="0" u="none" strike="noStrike" baseline="0" dirty="0">
              <a:solidFill>
                <a:srgbClr val="000000"/>
              </a:solidFill>
              <a:latin typeface="Calibri" panose="020F0502020204030204" pitchFamily="34" charset="0"/>
              <a:cs typeface="Calibri" panose="020F0502020204030204" pitchFamily="34" charset="0"/>
            </a:endParaRPr>
          </a:p>
          <a:p>
            <a:endParaRPr 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70423186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C9BE633-1630-4FA9-B6F6-6211806C3686}"/>
              </a:ext>
            </a:extLst>
          </p:cNvPr>
          <p:cNvSpPr>
            <a:spLocks noGrp="1"/>
          </p:cNvSpPr>
          <p:nvPr>
            <p:ph type="body" sz="quarter" idx="13"/>
          </p:nvPr>
        </p:nvSpPr>
        <p:spPr>
          <a:xfrm>
            <a:off x="150829" y="2394408"/>
            <a:ext cx="4995987" cy="3969898"/>
          </a:xfrm>
        </p:spPr>
        <p:txBody>
          <a:bodyPr/>
          <a:lstStyle/>
          <a:p>
            <a:pPr marL="0" indent="0">
              <a:buNone/>
            </a:pPr>
            <a:r>
              <a:rPr lang="en-US" dirty="0">
                <a:solidFill>
                  <a:schemeClr val="accent2">
                    <a:lumMod val="75000"/>
                  </a:schemeClr>
                </a:solidFill>
              </a:rPr>
              <a:t>The upper part </a:t>
            </a:r>
            <a:r>
              <a:rPr lang="en-US" dirty="0"/>
              <a:t>of the bile duct is supplied by a twig from the</a:t>
            </a:r>
          </a:p>
          <a:p>
            <a:r>
              <a:rPr lang="en-US" dirty="0">
                <a:solidFill>
                  <a:srgbClr val="0070C0"/>
                </a:solidFill>
              </a:rPr>
              <a:t>descending branch of the cystic artery </a:t>
            </a:r>
          </a:p>
          <a:p>
            <a:r>
              <a:rPr lang="en-US" dirty="0">
                <a:solidFill>
                  <a:schemeClr val="accent2">
                    <a:lumMod val="75000"/>
                  </a:schemeClr>
                </a:solidFill>
              </a:rPr>
              <a:t>while its lower part </a:t>
            </a:r>
            <a:r>
              <a:rPr lang="en-US" dirty="0"/>
              <a:t>is supplied by </a:t>
            </a:r>
            <a:r>
              <a:rPr lang="en-US" dirty="0">
                <a:solidFill>
                  <a:srgbClr val="0070C0"/>
                </a:solidFill>
              </a:rPr>
              <a:t>the ascending branch of the superior pancreaticoduodenal artery</a:t>
            </a:r>
          </a:p>
        </p:txBody>
      </p:sp>
      <p:sp>
        <p:nvSpPr>
          <p:cNvPr id="4" name="Title 3">
            <a:extLst>
              <a:ext uri="{FF2B5EF4-FFF2-40B4-BE49-F238E27FC236}">
                <a16:creationId xmlns:a16="http://schemas.microsoft.com/office/drawing/2014/main" id="{E9681D32-5CF5-4CF6-A667-BEBC9281EABD}"/>
              </a:ext>
            </a:extLst>
          </p:cNvPr>
          <p:cNvSpPr>
            <a:spLocks noGrp="1"/>
          </p:cNvSpPr>
          <p:nvPr>
            <p:ph type="title"/>
          </p:nvPr>
        </p:nvSpPr>
        <p:spPr>
          <a:xfrm>
            <a:off x="932468" y="855318"/>
            <a:ext cx="10515600" cy="1325563"/>
          </a:xfrm>
        </p:spPr>
        <p:txBody>
          <a:bodyPr/>
          <a:lstStyle/>
          <a:p>
            <a:r>
              <a:rPr lang="en-US" dirty="0"/>
              <a:t>Arterial Supply of the Bile Duct/Common Bile Duct</a:t>
            </a:r>
          </a:p>
        </p:txBody>
      </p:sp>
      <p:pic>
        <p:nvPicPr>
          <p:cNvPr id="5" name="Picture 2" descr="Liver Gallbladder Stomach Anatomy Image">
            <a:extLst>
              <a:ext uri="{FF2B5EF4-FFF2-40B4-BE49-F238E27FC236}">
                <a16:creationId xmlns:a16="http://schemas.microsoft.com/office/drawing/2014/main" id="{DD1EF47B-E4BD-4DD9-B1AF-5F53FA053F7A}"/>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6568911" y="2419162"/>
            <a:ext cx="5623089" cy="3925553"/>
          </a:xfrm>
          <a:noFill/>
        </p:spPr>
      </p:pic>
      <p:pic>
        <p:nvPicPr>
          <p:cNvPr id="5124" name="Picture 4" descr="JaypeeDigital | eBook Reader">
            <a:extLst>
              <a:ext uri="{FF2B5EF4-FFF2-40B4-BE49-F238E27FC236}">
                <a16:creationId xmlns:a16="http://schemas.microsoft.com/office/drawing/2014/main" id="{4871C2F6-573B-4972-9455-7131F8F8E2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74260" y="1886295"/>
            <a:ext cx="6591714" cy="4478011"/>
          </a:xfrm>
          <a:prstGeom prst="rect">
            <a:avLst/>
          </a:prstGeom>
          <a:noFill/>
          <a:extLst>
            <a:ext uri="{909E8E84-426E-40DD-AFC4-6F175D3DCCD1}">
              <a14:hiddenFill xmlns:a14="http://schemas.microsoft.com/office/drawing/2010/main">
                <a:solidFill>
                  <a:srgbClr val="FFFFFF"/>
                </a:solidFill>
              </a14:hiddenFill>
            </a:ext>
          </a:extLst>
        </p:spPr>
      </p:pic>
      <p:sp>
        <p:nvSpPr>
          <p:cNvPr id="3" name="Footer Placeholder 2">
            <a:extLst>
              <a:ext uri="{FF2B5EF4-FFF2-40B4-BE49-F238E27FC236}">
                <a16:creationId xmlns:a16="http://schemas.microsoft.com/office/drawing/2014/main" id="{0BF4876E-43DC-C931-CDA5-0EBA3FD7EFDF}"/>
              </a:ext>
            </a:extLst>
          </p:cNvPr>
          <p:cNvSpPr>
            <a:spLocks noGrp="1"/>
          </p:cNvSpPr>
          <p:nvPr>
            <p:ph type="ftr" sz="quarter" idx="4294967295"/>
          </p:nvPr>
        </p:nvSpPr>
        <p:spPr>
          <a:xfrm>
            <a:off x="4038600" y="6356350"/>
            <a:ext cx="4114800" cy="365125"/>
          </a:xfrm>
        </p:spPr>
        <p:txBody>
          <a:bodyPr/>
          <a:lstStyle/>
          <a:p>
            <a:endParaRPr lang="en-US"/>
          </a:p>
        </p:txBody>
      </p:sp>
      <p:sp>
        <p:nvSpPr>
          <p:cNvPr id="6" name="Slide Number Placeholder 5">
            <a:extLst>
              <a:ext uri="{FF2B5EF4-FFF2-40B4-BE49-F238E27FC236}">
                <a16:creationId xmlns:a16="http://schemas.microsoft.com/office/drawing/2014/main" id="{8E99AAC5-C869-F9FD-D421-429313943940}"/>
              </a:ext>
            </a:extLst>
          </p:cNvPr>
          <p:cNvSpPr>
            <a:spLocks noGrp="1"/>
          </p:cNvSpPr>
          <p:nvPr>
            <p:ph type="sldNum" sz="quarter" idx="17"/>
          </p:nvPr>
        </p:nvSpPr>
        <p:spPr>
          <a:xfrm>
            <a:off x="8610600" y="6356350"/>
            <a:ext cx="2743200" cy="365125"/>
          </a:xfrm>
        </p:spPr>
        <p:txBody>
          <a:bodyPr/>
          <a:lstStyle/>
          <a:p>
            <a:fld id="{097A4D0D-00E0-4D1F-B56E-0E080D3AE5F2}" type="slidenum">
              <a:rPr lang="en-US" smtClean="0"/>
              <a:t>40</a:t>
            </a:fld>
            <a:endParaRPr lang="en-US"/>
          </a:p>
        </p:txBody>
      </p:sp>
      <p:sp>
        <p:nvSpPr>
          <p:cNvPr id="7" name="Rectangle 6">
            <a:extLst>
              <a:ext uri="{FF2B5EF4-FFF2-40B4-BE49-F238E27FC236}">
                <a16:creationId xmlns:a16="http://schemas.microsoft.com/office/drawing/2014/main" id="{3AA5C882-0A2B-4CC6-9700-F3CFDAFE5F9B}"/>
              </a:ext>
            </a:extLst>
          </p:cNvPr>
          <p:cNvSpPr/>
          <p:nvPr/>
        </p:nvSpPr>
        <p:spPr>
          <a:xfrm>
            <a:off x="0" y="51242"/>
            <a:ext cx="2153264" cy="44245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rPr>
              <a:t>Core Concept</a:t>
            </a:r>
          </a:p>
        </p:txBody>
      </p:sp>
    </p:spTree>
    <p:extLst>
      <p:ext uri="{BB962C8B-B14F-4D97-AF65-F5344CB8AC3E}">
        <p14:creationId xmlns:p14="http://schemas.microsoft.com/office/powerpoint/2010/main" val="359710582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DF8FB27-6777-4E9F-96ED-E8D6746FE9EA}"/>
              </a:ext>
            </a:extLst>
          </p:cNvPr>
          <p:cNvSpPr>
            <a:spLocks noGrp="1"/>
          </p:cNvSpPr>
          <p:nvPr>
            <p:ph type="body" sz="quarter" idx="13"/>
          </p:nvPr>
        </p:nvSpPr>
        <p:spPr>
          <a:xfrm>
            <a:off x="311084" y="2158738"/>
            <a:ext cx="4817147" cy="4205568"/>
          </a:xfrm>
        </p:spPr>
        <p:txBody>
          <a:bodyPr/>
          <a:lstStyle/>
          <a:p>
            <a:r>
              <a:rPr lang="en-US" dirty="0"/>
              <a:t>N.B. The cystic node of Lund (a solitary node) present in the apical part of this triangle receives most of the lymph from the gallbladder and is constantly found enlarged in cholecystitis</a:t>
            </a:r>
          </a:p>
        </p:txBody>
      </p:sp>
      <p:sp>
        <p:nvSpPr>
          <p:cNvPr id="4" name="Title 3">
            <a:extLst>
              <a:ext uri="{FF2B5EF4-FFF2-40B4-BE49-F238E27FC236}">
                <a16:creationId xmlns:a16="http://schemas.microsoft.com/office/drawing/2014/main" id="{04E86EFF-0A54-46AA-AED1-E076211ECAD3}"/>
              </a:ext>
            </a:extLst>
          </p:cNvPr>
          <p:cNvSpPr>
            <a:spLocks noGrp="1"/>
          </p:cNvSpPr>
          <p:nvPr>
            <p:ph type="title"/>
          </p:nvPr>
        </p:nvSpPr>
        <p:spPr>
          <a:xfrm>
            <a:off x="198614" y="855318"/>
            <a:ext cx="5897386" cy="1077177"/>
          </a:xfrm>
        </p:spPr>
        <p:txBody>
          <a:bodyPr>
            <a:normAutofit fontScale="90000"/>
          </a:bodyPr>
          <a:lstStyle/>
          <a:p>
            <a:r>
              <a:rPr lang="en-US" dirty="0"/>
              <a:t> The cystic node of Lund</a:t>
            </a:r>
          </a:p>
        </p:txBody>
      </p:sp>
      <p:pic>
        <p:nvPicPr>
          <p:cNvPr id="7170" name="Picture 2" descr="Medicine's Bizarre History on X: &quot;LUND'S NODE Lund's node is the sentinel  lymph node of the gall bladder. It shows pathological changes in  cholecystitis and cancer of gallbladder. The node is named">
            <a:extLst>
              <a:ext uri="{FF2B5EF4-FFF2-40B4-BE49-F238E27FC236}">
                <a16:creationId xmlns:a16="http://schemas.microsoft.com/office/drawing/2014/main" id="{94C387A2-7DB7-45E8-995E-A7A00A95217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70198" y="1843947"/>
            <a:ext cx="6123188" cy="4754816"/>
          </a:xfrm>
          <a:prstGeom prst="rect">
            <a:avLst/>
          </a:prstGeom>
          <a:noFill/>
          <a:extLst>
            <a:ext uri="{909E8E84-426E-40DD-AFC4-6F175D3DCCD1}">
              <a14:hiddenFill xmlns:a14="http://schemas.microsoft.com/office/drawing/2010/main">
                <a:solidFill>
                  <a:srgbClr val="FFFFFF"/>
                </a:solidFill>
              </a14:hiddenFill>
            </a:ext>
          </a:extLst>
        </p:spPr>
      </p:pic>
      <p:sp>
        <p:nvSpPr>
          <p:cNvPr id="3" name="Footer Placeholder 2">
            <a:extLst>
              <a:ext uri="{FF2B5EF4-FFF2-40B4-BE49-F238E27FC236}">
                <a16:creationId xmlns:a16="http://schemas.microsoft.com/office/drawing/2014/main" id="{1C2C2A85-E9A2-8862-80AE-8CBF9CF1A3E2}"/>
              </a:ext>
            </a:extLst>
          </p:cNvPr>
          <p:cNvSpPr>
            <a:spLocks noGrp="1"/>
          </p:cNvSpPr>
          <p:nvPr>
            <p:ph type="ftr" sz="quarter" idx="4294967295"/>
          </p:nvPr>
        </p:nvSpPr>
        <p:spPr>
          <a:xfrm>
            <a:off x="4038600" y="6356350"/>
            <a:ext cx="4114800" cy="365125"/>
          </a:xfrm>
        </p:spPr>
        <p:txBody>
          <a:bodyPr/>
          <a:lstStyle/>
          <a:p>
            <a:endParaRPr lang="en-US"/>
          </a:p>
        </p:txBody>
      </p:sp>
      <p:sp>
        <p:nvSpPr>
          <p:cNvPr id="5" name="Slide Number Placeholder 4">
            <a:extLst>
              <a:ext uri="{FF2B5EF4-FFF2-40B4-BE49-F238E27FC236}">
                <a16:creationId xmlns:a16="http://schemas.microsoft.com/office/drawing/2014/main" id="{53346F8C-29E7-A2C4-2646-050F9C6D2C41}"/>
              </a:ext>
            </a:extLst>
          </p:cNvPr>
          <p:cNvSpPr>
            <a:spLocks noGrp="1"/>
          </p:cNvSpPr>
          <p:nvPr>
            <p:ph type="sldNum" sz="quarter" idx="17"/>
          </p:nvPr>
        </p:nvSpPr>
        <p:spPr>
          <a:xfrm>
            <a:off x="8610600" y="6356350"/>
            <a:ext cx="2743200" cy="365125"/>
          </a:xfrm>
        </p:spPr>
        <p:txBody>
          <a:bodyPr/>
          <a:lstStyle/>
          <a:p>
            <a:fld id="{097A4D0D-00E0-4D1F-B56E-0E080D3AE5F2}" type="slidenum">
              <a:rPr lang="en-US" b="1" smtClean="0"/>
              <a:t>41</a:t>
            </a:fld>
            <a:endParaRPr lang="en-US" b="1" dirty="0"/>
          </a:p>
        </p:txBody>
      </p:sp>
      <p:sp>
        <p:nvSpPr>
          <p:cNvPr id="6" name="Rectangle 5">
            <a:extLst>
              <a:ext uri="{FF2B5EF4-FFF2-40B4-BE49-F238E27FC236}">
                <a16:creationId xmlns:a16="http://schemas.microsoft.com/office/drawing/2014/main" id="{868A3E40-2D36-78CA-1BE5-CEB6F3A5E106}"/>
              </a:ext>
            </a:extLst>
          </p:cNvPr>
          <p:cNvSpPr/>
          <p:nvPr/>
        </p:nvSpPr>
        <p:spPr>
          <a:xfrm>
            <a:off x="0" y="51242"/>
            <a:ext cx="2153264" cy="44245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rPr>
              <a:t>Core Concept</a:t>
            </a:r>
          </a:p>
        </p:txBody>
      </p:sp>
    </p:spTree>
    <p:extLst>
      <p:ext uri="{BB962C8B-B14F-4D97-AF65-F5344CB8AC3E}">
        <p14:creationId xmlns:p14="http://schemas.microsoft.com/office/powerpoint/2010/main" val="372457904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A69F4EB-1432-4F13-904C-94559F1453E3}"/>
              </a:ext>
            </a:extLst>
          </p:cNvPr>
          <p:cNvSpPr>
            <a:spLocks noGrp="1"/>
          </p:cNvSpPr>
          <p:nvPr>
            <p:ph type="body" sz="quarter" idx="13"/>
          </p:nvPr>
        </p:nvSpPr>
        <p:spPr>
          <a:xfrm>
            <a:off x="207389" y="2366128"/>
            <a:ext cx="11547835" cy="3799002"/>
          </a:xfrm>
        </p:spPr>
        <p:txBody>
          <a:bodyPr>
            <a:normAutofit/>
          </a:bodyPr>
          <a:lstStyle/>
          <a:p>
            <a:r>
              <a:rPr lang="en-US" dirty="0"/>
              <a:t> When the food rich in fat enters the duodenum, the duodenal cells liberate a hormone called cholecystokinin (CCK). </a:t>
            </a:r>
          </a:p>
          <a:p>
            <a:r>
              <a:rPr lang="en-US" dirty="0"/>
              <a:t>This hormone is carried to the gallbladder and causes its contraction.</a:t>
            </a:r>
          </a:p>
          <a:p>
            <a:r>
              <a:rPr lang="en-US" dirty="0"/>
              <a:t> There is a reflex mediation, when the gallbladder contracts, the sphincter of Oddi relaxes.</a:t>
            </a:r>
          </a:p>
          <a:p>
            <a:r>
              <a:rPr lang="en-US" dirty="0"/>
              <a:t> Thus concentrated bile is emptied into the gallbladder.</a:t>
            </a:r>
          </a:p>
        </p:txBody>
      </p:sp>
      <p:sp>
        <p:nvSpPr>
          <p:cNvPr id="4" name="Title 3">
            <a:extLst>
              <a:ext uri="{FF2B5EF4-FFF2-40B4-BE49-F238E27FC236}">
                <a16:creationId xmlns:a16="http://schemas.microsoft.com/office/drawing/2014/main" id="{B8813F86-3AD2-4C4A-B5DA-A6515D6A624F}"/>
              </a:ext>
            </a:extLst>
          </p:cNvPr>
          <p:cNvSpPr>
            <a:spLocks noGrp="1"/>
          </p:cNvSpPr>
          <p:nvPr>
            <p:ph type="title"/>
          </p:nvPr>
        </p:nvSpPr>
        <p:spPr>
          <a:xfrm>
            <a:off x="932468" y="855318"/>
            <a:ext cx="10515600" cy="1325563"/>
          </a:xfrm>
        </p:spPr>
        <p:txBody>
          <a:bodyPr/>
          <a:lstStyle/>
          <a:p>
            <a:r>
              <a:rPr lang="en-US" dirty="0"/>
              <a:t>Hormonal control of gallbladder emptying:</a:t>
            </a:r>
          </a:p>
        </p:txBody>
      </p:sp>
      <p:sp>
        <p:nvSpPr>
          <p:cNvPr id="3" name="Footer Placeholder 2">
            <a:extLst>
              <a:ext uri="{FF2B5EF4-FFF2-40B4-BE49-F238E27FC236}">
                <a16:creationId xmlns:a16="http://schemas.microsoft.com/office/drawing/2014/main" id="{A393F610-A8D1-0BA9-1C62-A01C6D28765E}"/>
              </a:ext>
            </a:extLst>
          </p:cNvPr>
          <p:cNvSpPr>
            <a:spLocks noGrp="1"/>
          </p:cNvSpPr>
          <p:nvPr>
            <p:ph type="ftr" sz="quarter" idx="4294967295"/>
          </p:nvPr>
        </p:nvSpPr>
        <p:spPr>
          <a:xfrm>
            <a:off x="4038600" y="6356350"/>
            <a:ext cx="4114800" cy="365125"/>
          </a:xfrm>
        </p:spPr>
        <p:txBody>
          <a:bodyPr/>
          <a:lstStyle/>
          <a:p>
            <a:endParaRPr lang="en-US"/>
          </a:p>
        </p:txBody>
      </p:sp>
      <p:sp>
        <p:nvSpPr>
          <p:cNvPr id="5" name="Slide Number Placeholder 4">
            <a:extLst>
              <a:ext uri="{FF2B5EF4-FFF2-40B4-BE49-F238E27FC236}">
                <a16:creationId xmlns:a16="http://schemas.microsoft.com/office/drawing/2014/main" id="{D9348B87-8713-24C4-9FC1-FB69422FF99E}"/>
              </a:ext>
            </a:extLst>
          </p:cNvPr>
          <p:cNvSpPr>
            <a:spLocks noGrp="1"/>
          </p:cNvSpPr>
          <p:nvPr>
            <p:ph type="sldNum" sz="quarter" idx="17"/>
          </p:nvPr>
        </p:nvSpPr>
        <p:spPr>
          <a:xfrm>
            <a:off x="8610600" y="6356350"/>
            <a:ext cx="2743200" cy="365125"/>
          </a:xfrm>
        </p:spPr>
        <p:txBody>
          <a:bodyPr/>
          <a:lstStyle/>
          <a:p>
            <a:fld id="{097A4D0D-00E0-4D1F-B56E-0E080D3AE5F2}" type="slidenum">
              <a:rPr lang="en-US" smtClean="0"/>
              <a:t>42</a:t>
            </a:fld>
            <a:endParaRPr lang="en-US"/>
          </a:p>
        </p:txBody>
      </p:sp>
      <p:sp>
        <p:nvSpPr>
          <p:cNvPr id="6" name="Rectangle 5">
            <a:extLst>
              <a:ext uri="{FF2B5EF4-FFF2-40B4-BE49-F238E27FC236}">
                <a16:creationId xmlns:a16="http://schemas.microsoft.com/office/drawing/2014/main" id="{C477DBFD-EABC-FAAC-7022-214001D09383}"/>
              </a:ext>
            </a:extLst>
          </p:cNvPr>
          <p:cNvSpPr/>
          <p:nvPr/>
        </p:nvSpPr>
        <p:spPr>
          <a:xfrm>
            <a:off x="0" y="51242"/>
            <a:ext cx="2669458" cy="44245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rPr>
              <a:t>Horizontal integration</a:t>
            </a:r>
          </a:p>
        </p:txBody>
      </p:sp>
    </p:spTree>
    <p:extLst>
      <p:ext uri="{BB962C8B-B14F-4D97-AF65-F5344CB8AC3E}">
        <p14:creationId xmlns:p14="http://schemas.microsoft.com/office/powerpoint/2010/main" val="122433437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9ACABE1-CD38-4EB5-A3D1-618DBF34EC46}"/>
              </a:ext>
            </a:extLst>
          </p:cNvPr>
          <p:cNvSpPr>
            <a:spLocks noGrp="1"/>
          </p:cNvSpPr>
          <p:nvPr>
            <p:ph type="title"/>
          </p:nvPr>
        </p:nvSpPr>
        <p:spPr>
          <a:xfrm>
            <a:off x="932468" y="855318"/>
            <a:ext cx="10515600" cy="1325563"/>
          </a:xfrm>
        </p:spPr>
        <p:txBody>
          <a:bodyPr/>
          <a:lstStyle/>
          <a:p>
            <a:r>
              <a:rPr lang="en-US" altLang="en-US" dirty="0"/>
              <a:t>Phrygian  cap</a:t>
            </a:r>
            <a:endParaRPr lang="en-US" dirty="0"/>
          </a:p>
        </p:txBody>
      </p:sp>
      <p:pic>
        <p:nvPicPr>
          <p:cNvPr id="6" name="Picture 6" descr="Phrygian cap | Radiology Reference Article | Radiopaedia.org">
            <a:extLst>
              <a:ext uri="{FF2B5EF4-FFF2-40B4-BE49-F238E27FC236}">
                <a16:creationId xmlns:a16="http://schemas.microsoft.com/office/drawing/2014/main" id="{1FEB130B-ADE0-498A-A3A8-16E4EF2CFB3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8785340" y="1882839"/>
            <a:ext cx="3288245" cy="3688402"/>
          </a:xfrm>
          <a:prstGeom prst="rect">
            <a:avLst/>
          </a:prstGeom>
          <a:noFill/>
        </p:spPr>
      </p:pic>
      <p:pic>
        <p:nvPicPr>
          <p:cNvPr id="7" name="Picture 2">
            <a:extLst>
              <a:ext uri="{FF2B5EF4-FFF2-40B4-BE49-F238E27FC236}">
                <a16:creationId xmlns:a16="http://schemas.microsoft.com/office/drawing/2014/main" id="{70DEADE2-1AEE-4E1D-8F42-2087CB07CC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4797" t="41112" r="26666" b="38148"/>
          <a:stretch>
            <a:fillRect/>
          </a:stretch>
        </p:blipFill>
        <p:spPr bwMode="auto">
          <a:xfrm>
            <a:off x="0" y="2239258"/>
            <a:ext cx="8591951" cy="29555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ooter Placeholder 1">
            <a:extLst>
              <a:ext uri="{FF2B5EF4-FFF2-40B4-BE49-F238E27FC236}">
                <a16:creationId xmlns:a16="http://schemas.microsoft.com/office/drawing/2014/main" id="{5B5E00E8-2F5E-FF11-3146-3F232C8E4EFA}"/>
              </a:ext>
            </a:extLst>
          </p:cNvPr>
          <p:cNvSpPr>
            <a:spLocks noGrp="1"/>
          </p:cNvSpPr>
          <p:nvPr>
            <p:ph type="ftr" sz="quarter" idx="4294967295"/>
          </p:nvPr>
        </p:nvSpPr>
        <p:spPr>
          <a:xfrm>
            <a:off x="4038600" y="6356350"/>
            <a:ext cx="4114800" cy="365125"/>
          </a:xfrm>
        </p:spPr>
        <p:txBody>
          <a:bodyPr/>
          <a:lstStyle/>
          <a:p>
            <a:endParaRPr lang="en-US"/>
          </a:p>
        </p:txBody>
      </p:sp>
      <p:sp>
        <p:nvSpPr>
          <p:cNvPr id="3" name="Slide Number Placeholder 2">
            <a:extLst>
              <a:ext uri="{FF2B5EF4-FFF2-40B4-BE49-F238E27FC236}">
                <a16:creationId xmlns:a16="http://schemas.microsoft.com/office/drawing/2014/main" id="{9DF0AA5B-C6CA-39EB-EC84-9689CB8BDE08}"/>
              </a:ext>
            </a:extLst>
          </p:cNvPr>
          <p:cNvSpPr>
            <a:spLocks noGrp="1"/>
          </p:cNvSpPr>
          <p:nvPr>
            <p:ph type="sldNum" sz="quarter" idx="17"/>
          </p:nvPr>
        </p:nvSpPr>
        <p:spPr>
          <a:xfrm>
            <a:off x="8610600" y="6356350"/>
            <a:ext cx="2743200" cy="365125"/>
          </a:xfrm>
        </p:spPr>
        <p:txBody>
          <a:bodyPr/>
          <a:lstStyle/>
          <a:p>
            <a:fld id="{097A4D0D-00E0-4D1F-B56E-0E080D3AE5F2}" type="slidenum">
              <a:rPr lang="en-US" smtClean="0"/>
              <a:t>43</a:t>
            </a:fld>
            <a:endParaRPr lang="en-US"/>
          </a:p>
        </p:txBody>
      </p:sp>
      <p:sp>
        <p:nvSpPr>
          <p:cNvPr id="5" name="Rectangle 4">
            <a:extLst>
              <a:ext uri="{FF2B5EF4-FFF2-40B4-BE49-F238E27FC236}">
                <a16:creationId xmlns:a16="http://schemas.microsoft.com/office/drawing/2014/main" id="{79F849A3-47A7-005F-96C2-3A83C5130EB1}"/>
              </a:ext>
            </a:extLst>
          </p:cNvPr>
          <p:cNvSpPr/>
          <p:nvPr/>
        </p:nvSpPr>
        <p:spPr>
          <a:xfrm>
            <a:off x="0" y="51242"/>
            <a:ext cx="2669458" cy="44245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rPr>
              <a:t>Vertical integration</a:t>
            </a:r>
          </a:p>
        </p:txBody>
      </p:sp>
    </p:spTree>
    <p:extLst>
      <p:ext uri="{BB962C8B-B14F-4D97-AF65-F5344CB8AC3E}">
        <p14:creationId xmlns:p14="http://schemas.microsoft.com/office/powerpoint/2010/main" val="168145400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C6F1FD2-387D-41AC-843C-59F87722E766}"/>
              </a:ext>
            </a:extLst>
          </p:cNvPr>
          <p:cNvSpPr>
            <a:spLocks noGrp="1"/>
          </p:cNvSpPr>
          <p:nvPr>
            <p:ph type="body" sz="quarter" idx="13"/>
          </p:nvPr>
        </p:nvSpPr>
        <p:spPr>
          <a:xfrm>
            <a:off x="245098" y="1166193"/>
            <a:ext cx="6659285" cy="5691808"/>
          </a:xfrm>
        </p:spPr>
        <p:txBody>
          <a:bodyPr>
            <a:normAutofit/>
          </a:bodyPr>
          <a:lstStyle/>
          <a:p>
            <a:pPr marL="0" indent="0">
              <a:buNone/>
            </a:pPr>
            <a:r>
              <a:rPr lang="en-US" dirty="0"/>
              <a:t> The cholecystitis is the inflammation of the gallbladder. It may be acute or chronic. </a:t>
            </a:r>
          </a:p>
          <a:p>
            <a:pPr marL="514350" indent="-514350">
              <a:buAutoNum type="alphaLcParenBoth"/>
            </a:pPr>
            <a:r>
              <a:rPr lang="en-US" dirty="0">
                <a:solidFill>
                  <a:srgbClr val="990033"/>
                </a:solidFill>
              </a:rPr>
              <a:t>Acute cholecystitis</a:t>
            </a:r>
            <a:r>
              <a:rPr lang="en-US" dirty="0"/>
              <a:t>: It occurs usually in adult women and is characterized by</a:t>
            </a:r>
          </a:p>
          <a:p>
            <a:pPr marL="0" indent="0">
              <a:buNone/>
            </a:pPr>
            <a:r>
              <a:rPr lang="en-US" dirty="0">
                <a:solidFill>
                  <a:srgbClr val="990033"/>
                </a:solidFill>
              </a:rPr>
              <a:t> (</a:t>
            </a:r>
            <a:r>
              <a:rPr lang="en-US" dirty="0" err="1">
                <a:solidFill>
                  <a:srgbClr val="990033"/>
                </a:solidFill>
              </a:rPr>
              <a:t>i</a:t>
            </a:r>
            <a:r>
              <a:rPr lang="en-US" dirty="0">
                <a:solidFill>
                  <a:srgbClr val="990033"/>
                </a:solidFill>
              </a:rPr>
              <a:t>) </a:t>
            </a:r>
            <a:r>
              <a:rPr lang="en-US" dirty="0">
                <a:solidFill>
                  <a:srgbClr val="820000"/>
                </a:solidFill>
              </a:rPr>
              <a:t>sudden pain </a:t>
            </a:r>
            <a:r>
              <a:rPr lang="en-US" dirty="0"/>
              <a:t>in the hypochondrium referred to the inferior angle of the right scapula or to the tip of the right shoulder, </a:t>
            </a:r>
          </a:p>
          <a:p>
            <a:pPr marL="0" indent="0">
              <a:buNone/>
            </a:pPr>
            <a:r>
              <a:rPr lang="en-US" dirty="0">
                <a:solidFill>
                  <a:srgbClr val="990033"/>
                </a:solidFill>
              </a:rPr>
              <a:t>(ii) vomiting</a:t>
            </a:r>
            <a:r>
              <a:rPr lang="en-US" dirty="0"/>
              <a:t>, and </a:t>
            </a:r>
          </a:p>
          <a:p>
            <a:pPr marL="0" indent="0">
              <a:buNone/>
            </a:pPr>
            <a:r>
              <a:rPr lang="en-US" dirty="0">
                <a:solidFill>
                  <a:srgbClr val="990033"/>
                </a:solidFill>
              </a:rPr>
              <a:t>(iii) positive Murphy’s sign—</a:t>
            </a:r>
            <a:r>
              <a:rPr lang="en-US" dirty="0"/>
              <a:t>if the finger is pressed under the right costal margin at the tip of the 9th costal cartilage. </a:t>
            </a:r>
          </a:p>
        </p:txBody>
      </p:sp>
      <p:sp>
        <p:nvSpPr>
          <p:cNvPr id="4" name="Title 3">
            <a:extLst>
              <a:ext uri="{FF2B5EF4-FFF2-40B4-BE49-F238E27FC236}">
                <a16:creationId xmlns:a16="http://schemas.microsoft.com/office/drawing/2014/main" id="{12A6B37E-9F8E-4AF8-9189-0F9957E7424C}"/>
              </a:ext>
            </a:extLst>
          </p:cNvPr>
          <p:cNvSpPr>
            <a:spLocks noGrp="1"/>
          </p:cNvSpPr>
          <p:nvPr>
            <p:ph type="title"/>
          </p:nvPr>
        </p:nvSpPr>
        <p:spPr>
          <a:xfrm>
            <a:off x="135118" y="518442"/>
            <a:ext cx="3694760" cy="647750"/>
          </a:xfrm>
        </p:spPr>
        <p:txBody>
          <a:bodyPr>
            <a:normAutofit fontScale="90000"/>
          </a:bodyPr>
          <a:lstStyle/>
          <a:p>
            <a:r>
              <a:rPr lang="en-US" dirty="0"/>
              <a:t>Cholecystitis</a:t>
            </a:r>
          </a:p>
        </p:txBody>
      </p:sp>
      <p:pic>
        <p:nvPicPr>
          <p:cNvPr id="1028" name="Picture 4" descr="Cholecystitis | Rana Piles Hospital">
            <a:extLst>
              <a:ext uri="{FF2B5EF4-FFF2-40B4-BE49-F238E27FC236}">
                <a16:creationId xmlns:a16="http://schemas.microsoft.com/office/drawing/2014/main" id="{565013AA-B33C-479E-BCDD-929164474AA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96346" y="631596"/>
            <a:ext cx="4760536" cy="230014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Gallstone Disease - Acute Cholecystitis vs Cholelithiasis vs  Choledocholithiasis vs Cholangitis - YouTube">
            <a:extLst>
              <a:ext uri="{FF2B5EF4-FFF2-40B4-BE49-F238E27FC236}">
                <a16:creationId xmlns:a16="http://schemas.microsoft.com/office/drawing/2014/main" id="{DB63B0B0-4E31-45A1-BA3A-23999FB006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45518" y="4180198"/>
            <a:ext cx="4760536" cy="2677802"/>
          </a:xfrm>
          <a:prstGeom prst="rect">
            <a:avLst/>
          </a:prstGeom>
          <a:noFill/>
          <a:extLst>
            <a:ext uri="{909E8E84-426E-40DD-AFC4-6F175D3DCCD1}">
              <a14:hiddenFill xmlns:a14="http://schemas.microsoft.com/office/drawing/2010/main">
                <a:solidFill>
                  <a:srgbClr val="FFFFFF"/>
                </a:solidFill>
              </a14:hiddenFill>
            </a:ext>
          </a:extLst>
        </p:spPr>
      </p:pic>
      <p:sp>
        <p:nvSpPr>
          <p:cNvPr id="3" name="Footer Placeholder 2">
            <a:extLst>
              <a:ext uri="{FF2B5EF4-FFF2-40B4-BE49-F238E27FC236}">
                <a16:creationId xmlns:a16="http://schemas.microsoft.com/office/drawing/2014/main" id="{5AF1F458-7F1E-A79D-0C61-203CBBA6A219}"/>
              </a:ext>
            </a:extLst>
          </p:cNvPr>
          <p:cNvSpPr>
            <a:spLocks noGrp="1"/>
          </p:cNvSpPr>
          <p:nvPr>
            <p:ph type="ftr" sz="quarter" idx="4294967295"/>
          </p:nvPr>
        </p:nvSpPr>
        <p:spPr>
          <a:xfrm>
            <a:off x="4038600" y="6356350"/>
            <a:ext cx="4114800" cy="365125"/>
          </a:xfrm>
        </p:spPr>
        <p:txBody>
          <a:bodyPr/>
          <a:lstStyle/>
          <a:p>
            <a:endParaRPr lang="en-US"/>
          </a:p>
        </p:txBody>
      </p:sp>
      <p:sp>
        <p:nvSpPr>
          <p:cNvPr id="5" name="Slide Number Placeholder 4">
            <a:extLst>
              <a:ext uri="{FF2B5EF4-FFF2-40B4-BE49-F238E27FC236}">
                <a16:creationId xmlns:a16="http://schemas.microsoft.com/office/drawing/2014/main" id="{7E96EE00-7148-2C50-7164-37C4E22F0259}"/>
              </a:ext>
            </a:extLst>
          </p:cNvPr>
          <p:cNvSpPr>
            <a:spLocks noGrp="1"/>
          </p:cNvSpPr>
          <p:nvPr>
            <p:ph type="sldNum" sz="quarter" idx="17"/>
          </p:nvPr>
        </p:nvSpPr>
        <p:spPr>
          <a:xfrm>
            <a:off x="8610600" y="6356350"/>
            <a:ext cx="2743200" cy="365125"/>
          </a:xfrm>
        </p:spPr>
        <p:txBody>
          <a:bodyPr/>
          <a:lstStyle/>
          <a:p>
            <a:fld id="{097A4D0D-00E0-4D1F-B56E-0E080D3AE5F2}" type="slidenum">
              <a:rPr lang="en-US" smtClean="0"/>
              <a:t>44</a:t>
            </a:fld>
            <a:endParaRPr lang="en-US"/>
          </a:p>
        </p:txBody>
      </p:sp>
      <p:sp>
        <p:nvSpPr>
          <p:cNvPr id="6" name="Rectangle 5">
            <a:extLst>
              <a:ext uri="{FF2B5EF4-FFF2-40B4-BE49-F238E27FC236}">
                <a16:creationId xmlns:a16="http://schemas.microsoft.com/office/drawing/2014/main" id="{45EA2F30-EDEE-4673-D072-9CC02AE7D8B3}"/>
              </a:ext>
            </a:extLst>
          </p:cNvPr>
          <p:cNvSpPr/>
          <p:nvPr/>
        </p:nvSpPr>
        <p:spPr>
          <a:xfrm>
            <a:off x="0" y="51242"/>
            <a:ext cx="2669458" cy="44245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rPr>
              <a:t>Vertical integration</a:t>
            </a:r>
          </a:p>
        </p:txBody>
      </p:sp>
    </p:spTree>
    <p:extLst>
      <p:ext uri="{BB962C8B-B14F-4D97-AF65-F5344CB8AC3E}">
        <p14:creationId xmlns:p14="http://schemas.microsoft.com/office/powerpoint/2010/main" val="320684457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D7752D1-59B4-4925-9A3E-64BCF4EA04D1}"/>
              </a:ext>
            </a:extLst>
          </p:cNvPr>
          <p:cNvSpPr>
            <a:spLocks noGrp="1"/>
          </p:cNvSpPr>
          <p:nvPr>
            <p:ph type="body" sz="quarter" idx="13"/>
          </p:nvPr>
        </p:nvSpPr>
        <p:spPr>
          <a:xfrm>
            <a:off x="-125691" y="1140771"/>
            <a:ext cx="6221691" cy="4576457"/>
          </a:xfrm>
        </p:spPr>
        <p:txBody>
          <a:bodyPr/>
          <a:lstStyle/>
          <a:p>
            <a:r>
              <a:rPr lang="en-US" dirty="0">
                <a:solidFill>
                  <a:srgbClr val="990033"/>
                </a:solidFill>
              </a:rPr>
              <a:t>(iii) positive Murphy’s sign—</a:t>
            </a:r>
            <a:r>
              <a:rPr lang="en-US" dirty="0"/>
              <a:t>if the finger is pressed under the right costal margin at the tip of the 9th costal cartilage</a:t>
            </a:r>
          </a:p>
          <a:p>
            <a:r>
              <a:rPr lang="en-US" dirty="0"/>
              <a:t> when the patient is asked to take a deep breath, she/he feels sharp pain and winces with a “catch” in the breath as the diseased gallbladder meets the examining finger</a:t>
            </a:r>
          </a:p>
          <a:p>
            <a:endParaRPr lang="en-US" dirty="0"/>
          </a:p>
        </p:txBody>
      </p:sp>
      <p:pic>
        <p:nvPicPr>
          <p:cNvPr id="3076" name="Picture 4" descr="Murphy's sign | What is this Classic Examination Finding? - YouTube">
            <a:extLst>
              <a:ext uri="{FF2B5EF4-FFF2-40B4-BE49-F238E27FC236}">
                <a16:creationId xmlns:a16="http://schemas.microsoft.com/office/drawing/2014/main" id="{FC199546-9EF9-4B30-98D4-93D2A57DF2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90374" y="1409179"/>
            <a:ext cx="5654923" cy="4308049"/>
          </a:xfrm>
          <a:prstGeom prst="rect">
            <a:avLst/>
          </a:prstGeom>
          <a:noFill/>
          <a:extLst>
            <a:ext uri="{909E8E84-426E-40DD-AFC4-6F175D3DCCD1}">
              <a14:hiddenFill xmlns:a14="http://schemas.microsoft.com/office/drawing/2010/main">
                <a:solidFill>
                  <a:srgbClr val="FFFFFF"/>
                </a:solidFill>
              </a14:hiddenFill>
            </a:ext>
          </a:extLst>
        </p:spPr>
      </p:pic>
      <p:sp>
        <p:nvSpPr>
          <p:cNvPr id="3" name="Footer Placeholder 2">
            <a:extLst>
              <a:ext uri="{FF2B5EF4-FFF2-40B4-BE49-F238E27FC236}">
                <a16:creationId xmlns:a16="http://schemas.microsoft.com/office/drawing/2014/main" id="{C4B0F621-98D6-1C7C-2C5C-C39CD700755C}"/>
              </a:ext>
            </a:extLst>
          </p:cNvPr>
          <p:cNvSpPr>
            <a:spLocks noGrp="1"/>
          </p:cNvSpPr>
          <p:nvPr>
            <p:ph type="ftr" sz="quarter" idx="4294967295"/>
          </p:nvPr>
        </p:nvSpPr>
        <p:spPr>
          <a:xfrm>
            <a:off x="4038600" y="6356350"/>
            <a:ext cx="4114800" cy="365125"/>
          </a:xfrm>
        </p:spPr>
        <p:txBody>
          <a:bodyPr/>
          <a:lstStyle/>
          <a:p>
            <a:endParaRPr lang="en-US"/>
          </a:p>
        </p:txBody>
      </p:sp>
      <p:sp>
        <p:nvSpPr>
          <p:cNvPr id="4" name="Slide Number Placeholder 3">
            <a:extLst>
              <a:ext uri="{FF2B5EF4-FFF2-40B4-BE49-F238E27FC236}">
                <a16:creationId xmlns:a16="http://schemas.microsoft.com/office/drawing/2014/main" id="{0EDE4E10-DAEF-854C-CA9A-6525A202215F}"/>
              </a:ext>
            </a:extLst>
          </p:cNvPr>
          <p:cNvSpPr>
            <a:spLocks noGrp="1"/>
          </p:cNvSpPr>
          <p:nvPr>
            <p:ph type="sldNum" sz="quarter" idx="17"/>
          </p:nvPr>
        </p:nvSpPr>
        <p:spPr>
          <a:xfrm>
            <a:off x="8610600" y="6356350"/>
            <a:ext cx="2743200" cy="365125"/>
          </a:xfrm>
        </p:spPr>
        <p:txBody>
          <a:bodyPr/>
          <a:lstStyle/>
          <a:p>
            <a:fld id="{097A4D0D-00E0-4D1F-B56E-0E080D3AE5F2}" type="slidenum">
              <a:rPr lang="en-US" smtClean="0"/>
              <a:t>45</a:t>
            </a:fld>
            <a:endParaRPr lang="en-US"/>
          </a:p>
        </p:txBody>
      </p:sp>
      <p:sp>
        <p:nvSpPr>
          <p:cNvPr id="5" name="Rectangle 4">
            <a:extLst>
              <a:ext uri="{FF2B5EF4-FFF2-40B4-BE49-F238E27FC236}">
                <a16:creationId xmlns:a16="http://schemas.microsoft.com/office/drawing/2014/main" id="{FE955A08-03C1-BA9A-DE84-1ACDAC8EEDA4}"/>
              </a:ext>
            </a:extLst>
          </p:cNvPr>
          <p:cNvSpPr/>
          <p:nvPr/>
        </p:nvSpPr>
        <p:spPr>
          <a:xfrm>
            <a:off x="0" y="51242"/>
            <a:ext cx="2669458" cy="44245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rPr>
              <a:t>Vertical integration</a:t>
            </a:r>
          </a:p>
        </p:txBody>
      </p:sp>
    </p:spTree>
    <p:extLst>
      <p:ext uri="{BB962C8B-B14F-4D97-AF65-F5344CB8AC3E}">
        <p14:creationId xmlns:p14="http://schemas.microsoft.com/office/powerpoint/2010/main" val="195935076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CF56D0D-AC18-46A6-886C-C096473A062D}"/>
              </a:ext>
            </a:extLst>
          </p:cNvPr>
          <p:cNvSpPr>
            <a:spLocks noGrp="1"/>
          </p:cNvSpPr>
          <p:nvPr>
            <p:ph type="title"/>
          </p:nvPr>
        </p:nvSpPr>
        <p:spPr/>
        <p:txBody>
          <a:bodyPr/>
          <a:lstStyle/>
          <a:p>
            <a:r>
              <a:rPr lang="en-US" dirty="0"/>
              <a:t>(b) Chronic cholecystitis</a:t>
            </a:r>
          </a:p>
        </p:txBody>
      </p:sp>
      <p:sp>
        <p:nvSpPr>
          <p:cNvPr id="6" name="Text Placeholder 5">
            <a:extLst>
              <a:ext uri="{FF2B5EF4-FFF2-40B4-BE49-F238E27FC236}">
                <a16:creationId xmlns:a16="http://schemas.microsoft.com/office/drawing/2014/main" id="{9520DFD5-07CA-460E-B821-0792EAD21441}"/>
              </a:ext>
            </a:extLst>
          </p:cNvPr>
          <p:cNvSpPr>
            <a:spLocks noGrp="1"/>
          </p:cNvSpPr>
          <p:nvPr>
            <p:ph type="body" sz="quarter" idx="10"/>
          </p:nvPr>
        </p:nvSpPr>
        <p:spPr>
          <a:xfrm>
            <a:off x="1158392" y="2037453"/>
            <a:ext cx="6824335" cy="3656012"/>
          </a:xfrm>
        </p:spPr>
        <p:txBody>
          <a:bodyPr>
            <a:normAutofit lnSpcReduction="10000"/>
          </a:bodyPr>
          <a:lstStyle/>
          <a:p>
            <a:pPr marL="0" indent="0">
              <a:buNone/>
            </a:pPr>
            <a:r>
              <a:rPr lang="en-US" dirty="0"/>
              <a:t> usually leads to formation of stones in the gallbladder (cholelithiasis):</a:t>
            </a:r>
          </a:p>
          <a:p>
            <a:pPr marL="0" indent="0">
              <a:buNone/>
            </a:pPr>
            <a:r>
              <a:rPr lang="en-US" dirty="0"/>
              <a:t> It usually occurs typically in5F</a:t>
            </a:r>
          </a:p>
          <a:p>
            <a:pPr marL="0" indent="0">
              <a:buNone/>
            </a:pPr>
            <a:r>
              <a:rPr lang="en-US" dirty="0"/>
              <a:t> fat,</a:t>
            </a:r>
          </a:p>
          <a:p>
            <a:pPr marL="0" indent="0">
              <a:buNone/>
            </a:pPr>
            <a:r>
              <a:rPr lang="en-US" dirty="0"/>
              <a:t> fertile,</a:t>
            </a:r>
          </a:p>
          <a:p>
            <a:pPr marL="0" indent="0">
              <a:buNone/>
            </a:pPr>
            <a:r>
              <a:rPr lang="en-US" dirty="0"/>
              <a:t> </a:t>
            </a:r>
            <a:r>
              <a:rPr lang="en-US" dirty="0" err="1"/>
              <a:t>flatulous</a:t>
            </a:r>
            <a:r>
              <a:rPr lang="en-US" dirty="0"/>
              <a:t> </a:t>
            </a:r>
          </a:p>
          <a:p>
            <a:pPr marL="0" indent="0">
              <a:buNone/>
            </a:pPr>
            <a:r>
              <a:rPr lang="en-US" dirty="0"/>
              <a:t>female of </a:t>
            </a:r>
          </a:p>
          <a:p>
            <a:pPr marL="0" indent="0">
              <a:buNone/>
            </a:pPr>
            <a:r>
              <a:rPr lang="en-US" dirty="0"/>
              <a:t>forty </a:t>
            </a:r>
          </a:p>
        </p:txBody>
      </p:sp>
      <p:sp>
        <p:nvSpPr>
          <p:cNvPr id="2" name="Rectangle 1">
            <a:extLst>
              <a:ext uri="{FF2B5EF4-FFF2-40B4-BE49-F238E27FC236}">
                <a16:creationId xmlns:a16="http://schemas.microsoft.com/office/drawing/2014/main" id="{6102C9DA-2964-0D41-C992-C7424AACF8DB}"/>
              </a:ext>
            </a:extLst>
          </p:cNvPr>
          <p:cNvSpPr/>
          <p:nvPr/>
        </p:nvSpPr>
        <p:spPr>
          <a:xfrm>
            <a:off x="0" y="51242"/>
            <a:ext cx="2669458" cy="44245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rPr>
              <a:t>Vertical integration</a:t>
            </a:r>
          </a:p>
        </p:txBody>
      </p:sp>
    </p:spTree>
    <p:extLst>
      <p:ext uri="{BB962C8B-B14F-4D97-AF65-F5344CB8AC3E}">
        <p14:creationId xmlns:p14="http://schemas.microsoft.com/office/powerpoint/2010/main" val="389824086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ACFCC89-F537-4286-B6A0-9FE941DB673F}"/>
              </a:ext>
            </a:extLst>
          </p:cNvPr>
          <p:cNvSpPr>
            <a:spLocks noGrp="1"/>
          </p:cNvSpPr>
          <p:nvPr>
            <p:ph type="body" sz="quarter" idx="13"/>
          </p:nvPr>
        </p:nvSpPr>
        <p:spPr>
          <a:xfrm>
            <a:off x="386499" y="2271858"/>
            <a:ext cx="6381946" cy="4383465"/>
          </a:xfrm>
        </p:spPr>
        <p:txBody>
          <a:bodyPr>
            <a:normAutofit lnSpcReduction="10000"/>
          </a:bodyPr>
          <a:lstStyle/>
          <a:p>
            <a:r>
              <a:rPr lang="en-US" dirty="0"/>
              <a:t> the inflammation of the gallbladder may irritate the subdiaphragmatic parietal peritoneum,</a:t>
            </a:r>
          </a:p>
          <a:p>
            <a:r>
              <a:rPr lang="en-US" dirty="0"/>
              <a:t> which is supplied in part by the phrenic nerve (C3, C4, and C5 spinal segments).</a:t>
            </a:r>
          </a:p>
          <a:p>
            <a:r>
              <a:rPr lang="en-US" dirty="0"/>
              <a:t> This may lead to referred pain over the tip of the right shoulder </a:t>
            </a:r>
          </a:p>
          <a:p>
            <a:r>
              <a:rPr lang="en-US" dirty="0"/>
              <a:t>for being supplied by the supraclavicular nerves (C3 and C4 spinal segments).</a:t>
            </a:r>
          </a:p>
        </p:txBody>
      </p:sp>
      <p:sp>
        <p:nvSpPr>
          <p:cNvPr id="4" name="Title 3">
            <a:extLst>
              <a:ext uri="{FF2B5EF4-FFF2-40B4-BE49-F238E27FC236}">
                <a16:creationId xmlns:a16="http://schemas.microsoft.com/office/drawing/2014/main" id="{BEEC0BEA-F2D1-4C43-B306-718E7648C704}"/>
              </a:ext>
            </a:extLst>
          </p:cNvPr>
          <p:cNvSpPr>
            <a:spLocks noGrp="1"/>
          </p:cNvSpPr>
          <p:nvPr>
            <p:ph type="title"/>
          </p:nvPr>
        </p:nvSpPr>
        <p:spPr>
          <a:xfrm>
            <a:off x="932468" y="855318"/>
            <a:ext cx="10515600" cy="1325563"/>
          </a:xfrm>
        </p:spPr>
        <p:txBody>
          <a:bodyPr/>
          <a:lstStyle/>
          <a:p>
            <a:r>
              <a:rPr lang="en-US" dirty="0"/>
              <a:t>• Referred pain of gallbladder: In acute cholecystitis</a:t>
            </a:r>
          </a:p>
        </p:txBody>
      </p:sp>
      <p:pic>
        <p:nvPicPr>
          <p:cNvPr id="1026" name="Picture 2" descr="Cholecystitis Sydney | Laparoscopic Cholecystectomy Sydney | Gall Bladder  Surgery Sydney">
            <a:extLst>
              <a:ext uri="{FF2B5EF4-FFF2-40B4-BE49-F238E27FC236}">
                <a16:creationId xmlns:a16="http://schemas.microsoft.com/office/drawing/2014/main" id="{659C2201-012A-4815-859F-893A5CCA8B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68445" y="1674829"/>
            <a:ext cx="4826524" cy="4131346"/>
          </a:xfrm>
          <a:prstGeom prst="rect">
            <a:avLst/>
          </a:prstGeom>
          <a:noFill/>
          <a:extLst>
            <a:ext uri="{909E8E84-426E-40DD-AFC4-6F175D3DCCD1}">
              <a14:hiddenFill xmlns:a14="http://schemas.microsoft.com/office/drawing/2010/main">
                <a:solidFill>
                  <a:srgbClr val="FFFFFF"/>
                </a:solidFill>
              </a14:hiddenFill>
            </a:ext>
          </a:extLst>
        </p:spPr>
      </p:pic>
      <p:sp>
        <p:nvSpPr>
          <p:cNvPr id="3" name="Footer Placeholder 2">
            <a:extLst>
              <a:ext uri="{FF2B5EF4-FFF2-40B4-BE49-F238E27FC236}">
                <a16:creationId xmlns:a16="http://schemas.microsoft.com/office/drawing/2014/main" id="{121FDC20-AE0A-106B-F287-E5AE4044AF71}"/>
              </a:ext>
            </a:extLst>
          </p:cNvPr>
          <p:cNvSpPr>
            <a:spLocks noGrp="1"/>
          </p:cNvSpPr>
          <p:nvPr>
            <p:ph type="ftr" sz="quarter" idx="4294967295"/>
          </p:nvPr>
        </p:nvSpPr>
        <p:spPr>
          <a:xfrm>
            <a:off x="4038600" y="6356350"/>
            <a:ext cx="4114800" cy="365125"/>
          </a:xfrm>
        </p:spPr>
        <p:txBody>
          <a:bodyPr/>
          <a:lstStyle/>
          <a:p>
            <a:endParaRPr lang="en-US"/>
          </a:p>
        </p:txBody>
      </p:sp>
      <p:sp>
        <p:nvSpPr>
          <p:cNvPr id="5" name="Slide Number Placeholder 4">
            <a:extLst>
              <a:ext uri="{FF2B5EF4-FFF2-40B4-BE49-F238E27FC236}">
                <a16:creationId xmlns:a16="http://schemas.microsoft.com/office/drawing/2014/main" id="{4D88D7CC-E596-5EA3-2DA4-2EB38AD5195A}"/>
              </a:ext>
            </a:extLst>
          </p:cNvPr>
          <p:cNvSpPr>
            <a:spLocks noGrp="1"/>
          </p:cNvSpPr>
          <p:nvPr>
            <p:ph type="sldNum" sz="quarter" idx="17"/>
          </p:nvPr>
        </p:nvSpPr>
        <p:spPr>
          <a:xfrm>
            <a:off x="8610600" y="6356350"/>
            <a:ext cx="2743200" cy="365125"/>
          </a:xfrm>
        </p:spPr>
        <p:txBody>
          <a:bodyPr/>
          <a:lstStyle/>
          <a:p>
            <a:fld id="{097A4D0D-00E0-4D1F-B56E-0E080D3AE5F2}" type="slidenum">
              <a:rPr lang="en-US" smtClean="0"/>
              <a:t>47</a:t>
            </a:fld>
            <a:endParaRPr lang="en-US"/>
          </a:p>
        </p:txBody>
      </p:sp>
      <p:sp>
        <p:nvSpPr>
          <p:cNvPr id="6" name="Rectangle 5">
            <a:extLst>
              <a:ext uri="{FF2B5EF4-FFF2-40B4-BE49-F238E27FC236}">
                <a16:creationId xmlns:a16="http://schemas.microsoft.com/office/drawing/2014/main" id="{65F9677B-7984-1F79-03C8-040CBC3E2830}"/>
              </a:ext>
            </a:extLst>
          </p:cNvPr>
          <p:cNvSpPr/>
          <p:nvPr/>
        </p:nvSpPr>
        <p:spPr>
          <a:xfrm>
            <a:off x="0" y="51242"/>
            <a:ext cx="2669458" cy="44245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rPr>
              <a:t>Vertical integration</a:t>
            </a:r>
          </a:p>
        </p:txBody>
      </p:sp>
    </p:spTree>
    <p:extLst>
      <p:ext uri="{BB962C8B-B14F-4D97-AF65-F5344CB8AC3E}">
        <p14:creationId xmlns:p14="http://schemas.microsoft.com/office/powerpoint/2010/main" val="104275704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04356F2-3C19-4680-B3DD-118BF9DD5C9D}"/>
              </a:ext>
            </a:extLst>
          </p:cNvPr>
          <p:cNvSpPr>
            <a:spLocks noGrp="1"/>
          </p:cNvSpPr>
          <p:nvPr>
            <p:ph type="body" sz="quarter" idx="13"/>
          </p:nvPr>
        </p:nvSpPr>
        <p:spPr>
          <a:xfrm>
            <a:off x="160256" y="1112363"/>
            <a:ext cx="5250730" cy="5666913"/>
          </a:xfrm>
        </p:spPr>
        <p:txBody>
          <a:bodyPr>
            <a:normAutofit/>
          </a:bodyPr>
          <a:lstStyle/>
          <a:p>
            <a:r>
              <a:rPr lang="en-US" dirty="0"/>
              <a:t> It is usually caused by spasm of  smooth muscle of gallbladder wall in an attempt to expel gallstone. </a:t>
            </a:r>
          </a:p>
          <a:p>
            <a:r>
              <a:rPr lang="en-US" dirty="0"/>
              <a:t>It is intermittent and is most intense when stone (calculus) is impacted either at the terminal end of the </a:t>
            </a:r>
            <a:r>
              <a:rPr lang="en-US" dirty="0">
                <a:solidFill>
                  <a:srgbClr val="00B0F0"/>
                </a:solidFill>
              </a:rPr>
              <a:t>cystic duct </a:t>
            </a:r>
            <a:r>
              <a:rPr lang="en-US" dirty="0"/>
              <a:t>or at the lower end of the because the smooth </a:t>
            </a:r>
            <a:r>
              <a:rPr lang="en-US" dirty="0" err="1"/>
              <a:t>mus</a:t>
            </a:r>
            <a:r>
              <a:rPr lang="en-US" dirty="0" err="1">
                <a:solidFill>
                  <a:srgbClr val="00B0F0"/>
                </a:solidFill>
              </a:rPr>
              <a:t>bile</a:t>
            </a:r>
            <a:r>
              <a:rPr lang="en-US" dirty="0">
                <a:solidFill>
                  <a:srgbClr val="00B0F0"/>
                </a:solidFill>
              </a:rPr>
              <a:t> duct </a:t>
            </a:r>
            <a:r>
              <a:rPr lang="en-US" dirty="0" err="1"/>
              <a:t>cle</a:t>
            </a:r>
            <a:r>
              <a:rPr lang="en-US" dirty="0"/>
              <a:t> everywhere in the biliary duct system is sparse except at the terminal portions of the cystic and bile ducts.</a:t>
            </a:r>
          </a:p>
          <a:p>
            <a:pPr marL="0" indent="0">
              <a:buNone/>
            </a:pPr>
            <a:endParaRPr lang="en-US" dirty="0"/>
          </a:p>
        </p:txBody>
      </p:sp>
      <p:sp>
        <p:nvSpPr>
          <p:cNvPr id="4" name="Title 3">
            <a:extLst>
              <a:ext uri="{FF2B5EF4-FFF2-40B4-BE49-F238E27FC236}">
                <a16:creationId xmlns:a16="http://schemas.microsoft.com/office/drawing/2014/main" id="{7D598A6F-A59D-45F5-AAE8-E6980009C3A1}"/>
              </a:ext>
            </a:extLst>
          </p:cNvPr>
          <p:cNvSpPr>
            <a:spLocks noGrp="1"/>
          </p:cNvSpPr>
          <p:nvPr>
            <p:ph type="title"/>
          </p:nvPr>
        </p:nvSpPr>
        <p:spPr>
          <a:xfrm>
            <a:off x="904973" y="493695"/>
            <a:ext cx="10543095" cy="769498"/>
          </a:xfrm>
        </p:spPr>
        <p:txBody>
          <a:bodyPr/>
          <a:lstStyle/>
          <a:p>
            <a:r>
              <a:rPr lang="en-US" dirty="0"/>
              <a:t>• Biliary colic</a:t>
            </a:r>
          </a:p>
        </p:txBody>
      </p:sp>
      <p:pic>
        <p:nvPicPr>
          <p:cNvPr id="5126" name="Picture 6" descr="Patient Basics: Biliary Colic | 2 Minute Medicine">
            <a:extLst>
              <a:ext uri="{FF2B5EF4-FFF2-40B4-BE49-F238E27FC236}">
                <a16:creationId xmlns:a16="http://schemas.microsoft.com/office/drawing/2014/main" id="{1EC6CCF1-8534-44E0-B6A7-5E8B38334EF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69277" y="990945"/>
            <a:ext cx="6462467" cy="5666913"/>
          </a:xfrm>
          <a:prstGeom prst="rect">
            <a:avLst/>
          </a:prstGeom>
          <a:noFill/>
          <a:extLst>
            <a:ext uri="{909E8E84-426E-40DD-AFC4-6F175D3DCCD1}">
              <a14:hiddenFill xmlns:a14="http://schemas.microsoft.com/office/drawing/2010/main">
                <a:solidFill>
                  <a:srgbClr val="FFFFFF"/>
                </a:solidFill>
              </a14:hiddenFill>
            </a:ext>
          </a:extLst>
        </p:spPr>
      </p:pic>
      <p:sp>
        <p:nvSpPr>
          <p:cNvPr id="3" name="Footer Placeholder 2">
            <a:extLst>
              <a:ext uri="{FF2B5EF4-FFF2-40B4-BE49-F238E27FC236}">
                <a16:creationId xmlns:a16="http://schemas.microsoft.com/office/drawing/2014/main" id="{C5948FFC-DA98-49C8-282B-B30B079DD227}"/>
              </a:ext>
            </a:extLst>
          </p:cNvPr>
          <p:cNvSpPr>
            <a:spLocks noGrp="1"/>
          </p:cNvSpPr>
          <p:nvPr>
            <p:ph type="ftr" sz="quarter" idx="4294967295"/>
          </p:nvPr>
        </p:nvSpPr>
        <p:spPr>
          <a:xfrm>
            <a:off x="4038600" y="6356350"/>
            <a:ext cx="4114800" cy="365125"/>
          </a:xfrm>
        </p:spPr>
        <p:txBody>
          <a:bodyPr/>
          <a:lstStyle/>
          <a:p>
            <a:endParaRPr lang="en-US"/>
          </a:p>
        </p:txBody>
      </p:sp>
      <p:sp>
        <p:nvSpPr>
          <p:cNvPr id="5" name="Slide Number Placeholder 4">
            <a:extLst>
              <a:ext uri="{FF2B5EF4-FFF2-40B4-BE49-F238E27FC236}">
                <a16:creationId xmlns:a16="http://schemas.microsoft.com/office/drawing/2014/main" id="{A9FC0CC0-8F5E-46AF-2CE9-477A7A052E71}"/>
              </a:ext>
            </a:extLst>
          </p:cNvPr>
          <p:cNvSpPr>
            <a:spLocks noGrp="1"/>
          </p:cNvSpPr>
          <p:nvPr>
            <p:ph type="sldNum" sz="quarter" idx="17"/>
          </p:nvPr>
        </p:nvSpPr>
        <p:spPr>
          <a:xfrm>
            <a:off x="8610600" y="6356350"/>
            <a:ext cx="2743200" cy="365125"/>
          </a:xfrm>
        </p:spPr>
        <p:txBody>
          <a:bodyPr/>
          <a:lstStyle/>
          <a:p>
            <a:fld id="{097A4D0D-00E0-4D1F-B56E-0E080D3AE5F2}" type="slidenum">
              <a:rPr lang="en-US" smtClean="0"/>
              <a:t>48</a:t>
            </a:fld>
            <a:endParaRPr lang="en-US"/>
          </a:p>
        </p:txBody>
      </p:sp>
      <p:sp>
        <p:nvSpPr>
          <p:cNvPr id="6" name="Rectangle 5">
            <a:extLst>
              <a:ext uri="{FF2B5EF4-FFF2-40B4-BE49-F238E27FC236}">
                <a16:creationId xmlns:a16="http://schemas.microsoft.com/office/drawing/2014/main" id="{DACB205D-3646-5AB9-A1A1-45B8A33CE253}"/>
              </a:ext>
            </a:extLst>
          </p:cNvPr>
          <p:cNvSpPr/>
          <p:nvPr/>
        </p:nvSpPr>
        <p:spPr>
          <a:xfrm>
            <a:off x="0" y="51242"/>
            <a:ext cx="2669458" cy="44245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rPr>
              <a:t>Vertical integration</a:t>
            </a:r>
          </a:p>
        </p:txBody>
      </p:sp>
    </p:spTree>
    <p:extLst>
      <p:ext uri="{BB962C8B-B14F-4D97-AF65-F5344CB8AC3E}">
        <p14:creationId xmlns:p14="http://schemas.microsoft.com/office/powerpoint/2010/main" val="225603240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4C64F7E-23BA-4B20-AA22-14DDE532C4EA}"/>
              </a:ext>
            </a:extLst>
          </p:cNvPr>
          <p:cNvSpPr>
            <a:spLocks noGrp="1"/>
          </p:cNvSpPr>
          <p:nvPr>
            <p:ph type="body" sz="quarter" idx="13"/>
          </p:nvPr>
        </p:nvSpPr>
        <p:spPr>
          <a:xfrm>
            <a:off x="216816" y="2007909"/>
            <a:ext cx="5649798" cy="4356397"/>
          </a:xfrm>
        </p:spPr>
        <p:txBody>
          <a:bodyPr>
            <a:normAutofit/>
          </a:bodyPr>
          <a:lstStyle/>
          <a:p>
            <a:r>
              <a:rPr lang="en-US" dirty="0"/>
              <a:t> The obstruction of CBD usually occurs due to </a:t>
            </a:r>
            <a:r>
              <a:rPr lang="en-US" u="sng" dirty="0"/>
              <a:t>gallstones</a:t>
            </a:r>
            <a:r>
              <a:rPr lang="en-US" dirty="0"/>
              <a:t>, </a:t>
            </a:r>
            <a:r>
              <a:rPr lang="en-US" u="sng" dirty="0"/>
              <a:t>pancreatic carcinoma</a:t>
            </a:r>
            <a:r>
              <a:rPr lang="en-US" dirty="0"/>
              <a:t>, or enlarged neoplastic hepatic </a:t>
            </a:r>
            <a:r>
              <a:rPr lang="en-US" u="sng" dirty="0"/>
              <a:t>lymph nodes</a:t>
            </a:r>
            <a:r>
              <a:rPr lang="en-US" dirty="0"/>
              <a:t>.</a:t>
            </a:r>
          </a:p>
          <a:p>
            <a:r>
              <a:rPr lang="en-US" dirty="0"/>
              <a:t> It causes obstruction to bile flow, which leads to jaundice.</a:t>
            </a:r>
          </a:p>
        </p:txBody>
      </p:sp>
      <p:sp>
        <p:nvSpPr>
          <p:cNvPr id="4" name="Title 3">
            <a:extLst>
              <a:ext uri="{FF2B5EF4-FFF2-40B4-BE49-F238E27FC236}">
                <a16:creationId xmlns:a16="http://schemas.microsoft.com/office/drawing/2014/main" id="{AF9CF4CD-EBAD-4BEF-8E0D-165A602CC72D}"/>
              </a:ext>
            </a:extLst>
          </p:cNvPr>
          <p:cNvSpPr>
            <a:spLocks noGrp="1"/>
          </p:cNvSpPr>
          <p:nvPr>
            <p:ph type="title"/>
          </p:nvPr>
        </p:nvSpPr>
        <p:spPr>
          <a:xfrm>
            <a:off x="932468" y="855318"/>
            <a:ext cx="10515600" cy="1325563"/>
          </a:xfrm>
        </p:spPr>
        <p:txBody>
          <a:bodyPr/>
          <a:lstStyle/>
          <a:p>
            <a:r>
              <a:rPr lang="en-US" dirty="0"/>
              <a:t>Obstruction of CBD</a:t>
            </a:r>
          </a:p>
        </p:txBody>
      </p:sp>
      <p:pic>
        <p:nvPicPr>
          <p:cNvPr id="4098" name="Picture 2" descr="Mirizzi Syndrome: Diagnosis, Treatment, Symptoms, Definition">
            <a:extLst>
              <a:ext uri="{FF2B5EF4-FFF2-40B4-BE49-F238E27FC236}">
                <a16:creationId xmlns:a16="http://schemas.microsoft.com/office/drawing/2014/main" id="{DBCEF739-ACB7-461B-BE47-98EBECBAA84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1043854"/>
            <a:ext cx="5649798" cy="5649798"/>
          </a:xfrm>
          <a:prstGeom prst="rect">
            <a:avLst/>
          </a:prstGeom>
          <a:noFill/>
          <a:extLst>
            <a:ext uri="{909E8E84-426E-40DD-AFC4-6F175D3DCCD1}">
              <a14:hiddenFill xmlns:a14="http://schemas.microsoft.com/office/drawing/2010/main">
                <a:solidFill>
                  <a:srgbClr val="FFFFFF"/>
                </a:solidFill>
              </a14:hiddenFill>
            </a:ext>
          </a:extLst>
        </p:spPr>
      </p:pic>
      <p:sp>
        <p:nvSpPr>
          <p:cNvPr id="3" name="Footer Placeholder 2">
            <a:extLst>
              <a:ext uri="{FF2B5EF4-FFF2-40B4-BE49-F238E27FC236}">
                <a16:creationId xmlns:a16="http://schemas.microsoft.com/office/drawing/2014/main" id="{9D5569C9-8756-EF33-563F-232CF7449AE8}"/>
              </a:ext>
            </a:extLst>
          </p:cNvPr>
          <p:cNvSpPr>
            <a:spLocks noGrp="1"/>
          </p:cNvSpPr>
          <p:nvPr>
            <p:ph type="ftr" sz="quarter" idx="4294967295"/>
          </p:nvPr>
        </p:nvSpPr>
        <p:spPr>
          <a:xfrm>
            <a:off x="4038600" y="6356350"/>
            <a:ext cx="4114800" cy="365125"/>
          </a:xfrm>
        </p:spPr>
        <p:txBody>
          <a:bodyPr/>
          <a:lstStyle/>
          <a:p>
            <a:endParaRPr lang="en-US"/>
          </a:p>
        </p:txBody>
      </p:sp>
      <p:sp>
        <p:nvSpPr>
          <p:cNvPr id="5" name="Slide Number Placeholder 4">
            <a:extLst>
              <a:ext uri="{FF2B5EF4-FFF2-40B4-BE49-F238E27FC236}">
                <a16:creationId xmlns:a16="http://schemas.microsoft.com/office/drawing/2014/main" id="{DC979656-E3F7-FBB8-4CC3-3A5B303A78AC}"/>
              </a:ext>
            </a:extLst>
          </p:cNvPr>
          <p:cNvSpPr>
            <a:spLocks noGrp="1"/>
          </p:cNvSpPr>
          <p:nvPr>
            <p:ph type="sldNum" sz="quarter" idx="17"/>
          </p:nvPr>
        </p:nvSpPr>
        <p:spPr>
          <a:xfrm>
            <a:off x="8610600" y="6356350"/>
            <a:ext cx="2743200" cy="365125"/>
          </a:xfrm>
        </p:spPr>
        <p:txBody>
          <a:bodyPr/>
          <a:lstStyle/>
          <a:p>
            <a:fld id="{097A4D0D-00E0-4D1F-B56E-0E080D3AE5F2}" type="slidenum">
              <a:rPr lang="en-US" smtClean="0"/>
              <a:t>49</a:t>
            </a:fld>
            <a:endParaRPr lang="en-US"/>
          </a:p>
        </p:txBody>
      </p:sp>
      <p:sp>
        <p:nvSpPr>
          <p:cNvPr id="6" name="Rectangle 5">
            <a:extLst>
              <a:ext uri="{FF2B5EF4-FFF2-40B4-BE49-F238E27FC236}">
                <a16:creationId xmlns:a16="http://schemas.microsoft.com/office/drawing/2014/main" id="{5F0EECF9-1357-9061-F4F1-FD22DE4F253B}"/>
              </a:ext>
            </a:extLst>
          </p:cNvPr>
          <p:cNvSpPr/>
          <p:nvPr/>
        </p:nvSpPr>
        <p:spPr>
          <a:xfrm>
            <a:off x="0" y="51242"/>
            <a:ext cx="2669458" cy="44245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rPr>
              <a:t>Vertical integration</a:t>
            </a:r>
          </a:p>
        </p:txBody>
      </p:sp>
    </p:spTree>
    <p:extLst>
      <p:ext uri="{BB962C8B-B14F-4D97-AF65-F5344CB8AC3E}">
        <p14:creationId xmlns:p14="http://schemas.microsoft.com/office/powerpoint/2010/main" val="11881587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5" descr="Gallstones Guide: Causes, Symptoms and Treatment Options">
            <a:extLst>
              <a:ext uri="{FF2B5EF4-FFF2-40B4-BE49-F238E27FC236}">
                <a16:creationId xmlns:a16="http://schemas.microsoft.com/office/drawing/2014/main" id="{3F5094B3-1034-4CA3-925B-E4F88EFDE7A6}"/>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4179134" y="103239"/>
            <a:ext cx="8012866" cy="5958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76118596-C5B4-D0A0-5E28-ECBBD27A0960}"/>
              </a:ext>
            </a:extLst>
          </p:cNvPr>
          <p:cNvSpPr txBox="1"/>
          <p:nvPr/>
        </p:nvSpPr>
        <p:spPr>
          <a:xfrm>
            <a:off x="0" y="796412"/>
            <a:ext cx="4589206" cy="5632311"/>
          </a:xfrm>
          <a:prstGeom prst="rect">
            <a:avLst/>
          </a:prstGeom>
          <a:noFill/>
        </p:spPr>
        <p:txBody>
          <a:bodyPr wrap="square">
            <a:spAutoFit/>
          </a:bodyPr>
          <a:lstStyle/>
          <a:p>
            <a:r>
              <a:rPr lang="en-US" sz="2400" dirty="0">
                <a:latin typeface="Calibri" panose="020F0502020204030204" pitchFamily="34" charset="0"/>
                <a:cs typeface="Calibri" panose="020F0502020204030204" pitchFamily="34" charset="0"/>
              </a:rPr>
              <a:t>A 45-year-old obese woman presents to the emergency department with severe right upper quadrant (RUQ) abdominal pain for the past 12 hours. The pain started after eating a fatty meal and has progressively worsened. She also reports nausea, vomiting, and fever.</a:t>
            </a:r>
          </a:p>
          <a:p>
            <a:r>
              <a:rPr lang="en-US" sz="2400" dirty="0">
                <a:latin typeface="Calibri" panose="020F0502020204030204" pitchFamily="34" charset="0"/>
                <a:cs typeface="Calibri" panose="020F0502020204030204" pitchFamily="34" charset="0"/>
              </a:rPr>
              <a:t>On examination:</a:t>
            </a:r>
          </a:p>
          <a:p>
            <a:pPr>
              <a:buFont typeface="Arial" panose="020B0604020202020204" pitchFamily="34" charset="0"/>
              <a:buChar char="•"/>
            </a:pPr>
            <a:r>
              <a:rPr lang="en-US" sz="2400" dirty="0">
                <a:latin typeface="Calibri" panose="020F0502020204030204" pitchFamily="34" charset="0"/>
                <a:cs typeface="Calibri" panose="020F0502020204030204" pitchFamily="34" charset="0"/>
              </a:rPr>
              <a:t>Temp101.3°F)</a:t>
            </a:r>
          </a:p>
          <a:p>
            <a:pPr>
              <a:buFont typeface="Arial" panose="020B0604020202020204" pitchFamily="34" charset="0"/>
              <a:buChar char="•"/>
            </a:pPr>
            <a:r>
              <a:rPr lang="en-US" sz="2400" dirty="0">
                <a:latin typeface="Calibri" panose="020F0502020204030204" pitchFamily="34" charset="0"/>
                <a:cs typeface="Calibri" panose="020F0502020204030204" pitchFamily="34" charset="0"/>
              </a:rPr>
              <a:t>RUQ tenderness with Murphy’s sign positive (sharp pain and inspiratory arrest upon deep palpation of RUQ)</a:t>
            </a:r>
          </a:p>
        </p:txBody>
      </p:sp>
      <p:sp>
        <p:nvSpPr>
          <p:cNvPr id="6" name="Rectangle 5">
            <a:extLst>
              <a:ext uri="{FF2B5EF4-FFF2-40B4-BE49-F238E27FC236}">
                <a16:creationId xmlns:a16="http://schemas.microsoft.com/office/drawing/2014/main" id="{C605A256-5FFC-1BFD-0E45-AB4D77C90ECA}"/>
              </a:ext>
            </a:extLst>
          </p:cNvPr>
          <p:cNvSpPr/>
          <p:nvPr/>
        </p:nvSpPr>
        <p:spPr>
          <a:xfrm>
            <a:off x="-1" y="51242"/>
            <a:ext cx="2536723" cy="44245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rPr>
              <a:t>Interactive Session</a:t>
            </a:r>
          </a:p>
        </p:txBody>
      </p:sp>
    </p:spTree>
    <p:extLst>
      <p:ext uri="{BB962C8B-B14F-4D97-AF65-F5344CB8AC3E}">
        <p14:creationId xmlns:p14="http://schemas.microsoft.com/office/powerpoint/2010/main" val="115384941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78E7F7E-F06C-41E1-A83B-BB8691E4BCF7}"/>
              </a:ext>
            </a:extLst>
          </p:cNvPr>
          <p:cNvSpPr>
            <a:spLocks noGrp="1"/>
          </p:cNvSpPr>
          <p:nvPr>
            <p:ph type="body" sz="quarter" idx="13"/>
          </p:nvPr>
        </p:nvSpPr>
        <p:spPr>
          <a:xfrm>
            <a:off x="131976" y="1913641"/>
            <a:ext cx="5778630" cy="4450665"/>
          </a:xfrm>
        </p:spPr>
        <p:txBody>
          <a:bodyPr>
            <a:normAutofit/>
          </a:bodyPr>
          <a:lstStyle/>
          <a:p>
            <a:pPr marL="0" indent="0">
              <a:buNone/>
            </a:pPr>
            <a:r>
              <a:rPr lang="en-US" dirty="0"/>
              <a:t>This law states that obstructive jaundice with distended and palpable gallbladder is most likely </a:t>
            </a:r>
            <a:r>
              <a:rPr lang="en-US" dirty="0">
                <a:solidFill>
                  <a:srgbClr val="FF00FF"/>
                </a:solidFill>
              </a:rPr>
              <a:t>due to extrinsic obstruction of CBD (e.g., carcinoma of the head of the pancreas).</a:t>
            </a:r>
          </a:p>
          <a:p>
            <a:pPr marL="0" indent="0">
              <a:buNone/>
            </a:pPr>
            <a:r>
              <a:rPr lang="en-US" dirty="0"/>
              <a:t> </a:t>
            </a:r>
          </a:p>
        </p:txBody>
      </p:sp>
      <p:sp>
        <p:nvSpPr>
          <p:cNvPr id="4" name="Title 3">
            <a:extLst>
              <a:ext uri="{FF2B5EF4-FFF2-40B4-BE49-F238E27FC236}">
                <a16:creationId xmlns:a16="http://schemas.microsoft.com/office/drawing/2014/main" id="{64DA78B4-AB4D-480C-BF06-7137AC9102B7}"/>
              </a:ext>
            </a:extLst>
          </p:cNvPr>
          <p:cNvSpPr>
            <a:spLocks noGrp="1"/>
          </p:cNvSpPr>
          <p:nvPr>
            <p:ph type="title"/>
          </p:nvPr>
        </p:nvSpPr>
        <p:spPr>
          <a:xfrm>
            <a:off x="932468" y="855318"/>
            <a:ext cx="10515600" cy="1325563"/>
          </a:xfrm>
        </p:spPr>
        <p:txBody>
          <a:bodyPr/>
          <a:lstStyle/>
          <a:p>
            <a:r>
              <a:rPr lang="en-US" dirty="0"/>
              <a:t>Courvoisier’s law:</a:t>
            </a:r>
          </a:p>
        </p:txBody>
      </p:sp>
      <p:pic>
        <p:nvPicPr>
          <p:cNvPr id="3" name="Picture 2">
            <a:extLst>
              <a:ext uri="{FF2B5EF4-FFF2-40B4-BE49-F238E27FC236}">
                <a16:creationId xmlns:a16="http://schemas.microsoft.com/office/drawing/2014/main" id="{CB86B076-3D65-4AF4-ADEF-234631D8698C}"/>
              </a:ext>
            </a:extLst>
          </p:cNvPr>
          <p:cNvPicPr>
            <a:picLocks noChangeAspect="1"/>
          </p:cNvPicPr>
          <p:nvPr/>
        </p:nvPicPr>
        <p:blipFill rotWithShape="1">
          <a:blip r:embed="rId2"/>
          <a:srcRect l="69974" t="25705" r="10310" b="34983"/>
          <a:stretch/>
        </p:blipFill>
        <p:spPr>
          <a:xfrm>
            <a:off x="6190268" y="755077"/>
            <a:ext cx="5869756" cy="5490812"/>
          </a:xfrm>
          <a:prstGeom prst="rect">
            <a:avLst/>
          </a:prstGeom>
        </p:spPr>
      </p:pic>
      <p:sp>
        <p:nvSpPr>
          <p:cNvPr id="5" name="Footer Placeholder 4">
            <a:extLst>
              <a:ext uri="{FF2B5EF4-FFF2-40B4-BE49-F238E27FC236}">
                <a16:creationId xmlns:a16="http://schemas.microsoft.com/office/drawing/2014/main" id="{B88F54F6-37F7-BB62-559E-691097AA0E7E}"/>
              </a:ext>
            </a:extLst>
          </p:cNvPr>
          <p:cNvSpPr>
            <a:spLocks noGrp="1"/>
          </p:cNvSpPr>
          <p:nvPr>
            <p:ph type="ftr" sz="quarter" idx="4294967295"/>
          </p:nvPr>
        </p:nvSpPr>
        <p:spPr>
          <a:xfrm>
            <a:off x="4038600" y="6356350"/>
            <a:ext cx="4114800" cy="365125"/>
          </a:xfrm>
        </p:spPr>
        <p:txBody>
          <a:bodyPr/>
          <a:lstStyle/>
          <a:p>
            <a:endParaRPr lang="en-US"/>
          </a:p>
        </p:txBody>
      </p:sp>
      <p:sp>
        <p:nvSpPr>
          <p:cNvPr id="6" name="Slide Number Placeholder 5">
            <a:extLst>
              <a:ext uri="{FF2B5EF4-FFF2-40B4-BE49-F238E27FC236}">
                <a16:creationId xmlns:a16="http://schemas.microsoft.com/office/drawing/2014/main" id="{77ACECD1-3821-6C1E-34D3-287BB49A9A62}"/>
              </a:ext>
            </a:extLst>
          </p:cNvPr>
          <p:cNvSpPr>
            <a:spLocks noGrp="1"/>
          </p:cNvSpPr>
          <p:nvPr>
            <p:ph type="sldNum" sz="quarter" idx="17"/>
          </p:nvPr>
        </p:nvSpPr>
        <p:spPr>
          <a:xfrm>
            <a:off x="8610600" y="6356350"/>
            <a:ext cx="2743200" cy="365125"/>
          </a:xfrm>
        </p:spPr>
        <p:txBody>
          <a:bodyPr/>
          <a:lstStyle/>
          <a:p>
            <a:fld id="{097A4D0D-00E0-4D1F-B56E-0E080D3AE5F2}" type="slidenum">
              <a:rPr lang="en-US" smtClean="0"/>
              <a:t>50</a:t>
            </a:fld>
            <a:endParaRPr lang="en-US"/>
          </a:p>
        </p:txBody>
      </p:sp>
      <p:sp>
        <p:nvSpPr>
          <p:cNvPr id="7" name="Rectangle 6">
            <a:extLst>
              <a:ext uri="{FF2B5EF4-FFF2-40B4-BE49-F238E27FC236}">
                <a16:creationId xmlns:a16="http://schemas.microsoft.com/office/drawing/2014/main" id="{0ACADEA3-46A0-43F9-3E45-D366EFF48F3B}"/>
              </a:ext>
            </a:extLst>
          </p:cNvPr>
          <p:cNvSpPr/>
          <p:nvPr/>
        </p:nvSpPr>
        <p:spPr>
          <a:xfrm>
            <a:off x="0" y="51242"/>
            <a:ext cx="2669458" cy="44245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rPr>
              <a:t>Vertical integration</a:t>
            </a:r>
          </a:p>
        </p:txBody>
      </p:sp>
    </p:spTree>
    <p:extLst>
      <p:ext uri="{BB962C8B-B14F-4D97-AF65-F5344CB8AC3E}">
        <p14:creationId xmlns:p14="http://schemas.microsoft.com/office/powerpoint/2010/main" val="233320879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9572175-7055-41ED-B88E-0A51779F12DE}"/>
              </a:ext>
            </a:extLst>
          </p:cNvPr>
          <p:cNvSpPr>
            <a:spLocks noGrp="1"/>
          </p:cNvSpPr>
          <p:nvPr>
            <p:ph type="body" sz="quarter" idx="13"/>
          </p:nvPr>
        </p:nvSpPr>
        <p:spPr>
          <a:xfrm>
            <a:off x="0" y="2337847"/>
            <a:ext cx="5128231" cy="4026459"/>
          </a:xfrm>
        </p:spPr>
        <p:txBody>
          <a:bodyPr>
            <a:normAutofit/>
          </a:bodyPr>
          <a:lstStyle/>
          <a:p>
            <a:pPr marL="0" indent="0">
              <a:buNone/>
            </a:pPr>
            <a:r>
              <a:rPr lang="en-US" dirty="0"/>
              <a:t> On the contrary, </a:t>
            </a:r>
            <a:r>
              <a:rPr lang="en-US" dirty="0">
                <a:solidFill>
                  <a:schemeClr val="accent2">
                    <a:lumMod val="60000"/>
                    <a:lumOff val="40000"/>
                  </a:schemeClr>
                </a:solidFill>
              </a:rPr>
              <a:t>obstructive jaundice with non-distended, non-palpable gallbladder is due </a:t>
            </a:r>
            <a:r>
              <a:rPr lang="en-US" dirty="0">
                <a:solidFill>
                  <a:srgbClr val="990033"/>
                </a:solidFill>
              </a:rPr>
              <a:t>to an intrinsic obstruction of CBD </a:t>
            </a:r>
            <a:r>
              <a:rPr lang="en-US" dirty="0"/>
              <a:t>(e.g., impaction by gallstones) because in this case, previous cholecystitis makes the gallbladder fibrotic and contracted.</a:t>
            </a:r>
          </a:p>
        </p:txBody>
      </p:sp>
      <p:pic>
        <p:nvPicPr>
          <p:cNvPr id="6146" name="Picture 2" descr="Obstructive Jaundice – Causes, Symptoms &amp; Treatments">
            <a:extLst>
              <a:ext uri="{FF2B5EF4-FFF2-40B4-BE49-F238E27FC236}">
                <a16:creationId xmlns:a16="http://schemas.microsoft.com/office/drawing/2014/main" id="{9AAB8B06-90CB-497C-AE8A-FCC171EBC54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51504" y="2257474"/>
            <a:ext cx="6640380" cy="2927268"/>
          </a:xfrm>
          <a:prstGeom prst="rect">
            <a:avLst/>
          </a:prstGeom>
          <a:noFill/>
          <a:extLst>
            <a:ext uri="{909E8E84-426E-40DD-AFC4-6F175D3DCCD1}">
              <a14:hiddenFill xmlns:a14="http://schemas.microsoft.com/office/drawing/2010/main">
                <a:solidFill>
                  <a:srgbClr val="FFFFFF"/>
                </a:solidFill>
              </a14:hiddenFill>
            </a:ext>
          </a:extLst>
        </p:spPr>
      </p:pic>
      <p:sp>
        <p:nvSpPr>
          <p:cNvPr id="3" name="Footer Placeholder 2">
            <a:extLst>
              <a:ext uri="{FF2B5EF4-FFF2-40B4-BE49-F238E27FC236}">
                <a16:creationId xmlns:a16="http://schemas.microsoft.com/office/drawing/2014/main" id="{130C5873-BBCE-3939-3ACB-B1CC193B8661}"/>
              </a:ext>
            </a:extLst>
          </p:cNvPr>
          <p:cNvSpPr>
            <a:spLocks noGrp="1"/>
          </p:cNvSpPr>
          <p:nvPr>
            <p:ph type="ftr" sz="quarter" idx="4294967295"/>
          </p:nvPr>
        </p:nvSpPr>
        <p:spPr>
          <a:xfrm>
            <a:off x="4038600" y="6356350"/>
            <a:ext cx="4114800" cy="365125"/>
          </a:xfrm>
        </p:spPr>
        <p:txBody>
          <a:bodyPr/>
          <a:lstStyle/>
          <a:p>
            <a:endParaRPr lang="en-US"/>
          </a:p>
        </p:txBody>
      </p:sp>
      <p:sp>
        <p:nvSpPr>
          <p:cNvPr id="5" name="Slide Number Placeholder 4">
            <a:extLst>
              <a:ext uri="{FF2B5EF4-FFF2-40B4-BE49-F238E27FC236}">
                <a16:creationId xmlns:a16="http://schemas.microsoft.com/office/drawing/2014/main" id="{BA43FD16-1858-8FFB-AD77-A09E4ACBD1FC}"/>
              </a:ext>
            </a:extLst>
          </p:cNvPr>
          <p:cNvSpPr>
            <a:spLocks noGrp="1"/>
          </p:cNvSpPr>
          <p:nvPr>
            <p:ph type="sldNum" sz="quarter" idx="17"/>
          </p:nvPr>
        </p:nvSpPr>
        <p:spPr>
          <a:xfrm>
            <a:off x="8610600" y="6356350"/>
            <a:ext cx="2743200" cy="365125"/>
          </a:xfrm>
        </p:spPr>
        <p:txBody>
          <a:bodyPr/>
          <a:lstStyle/>
          <a:p>
            <a:fld id="{097A4D0D-00E0-4D1F-B56E-0E080D3AE5F2}" type="slidenum">
              <a:rPr lang="en-US" smtClean="0"/>
              <a:t>51</a:t>
            </a:fld>
            <a:endParaRPr lang="en-US"/>
          </a:p>
        </p:txBody>
      </p:sp>
      <p:sp>
        <p:nvSpPr>
          <p:cNvPr id="7" name="Title 6">
            <a:extLst>
              <a:ext uri="{FF2B5EF4-FFF2-40B4-BE49-F238E27FC236}">
                <a16:creationId xmlns:a16="http://schemas.microsoft.com/office/drawing/2014/main" id="{2BD26BA7-43B6-E8E3-F4F9-965423318B9D}"/>
              </a:ext>
            </a:extLst>
          </p:cNvPr>
          <p:cNvSpPr>
            <a:spLocks noGrp="1"/>
          </p:cNvSpPr>
          <p:nvPr>
            <p:ph type="title"/>
          </p:nvPr>
        </p:nvSpPr>
        <p:spPr/>
        <p:txBody>
          <a:bodyPr/>
          <a:lstStyle/>
          <a:p>
            <a:endParaRPr lang="en-US"/>
          </a:p>
        </p:txBody>
      </p:sp>
      <p:sp>
        <p:nvSpPr>
          <p:cNvPr id="8" name="Rectangle 7">
            <a:extLst>
              <a:ext uri="{FF2B5EF4-FFF2-40B4-BE49-F238E27FC236}">
                <a16:creationId xmlns:a16="http://schemas.microsoft.com/office/drawing/2014/main" id="{DBF69B32-4DF0-3B33-B112-6520F6153CE0}"/>
              </a:ext>
            </a:extLst>
          </p:cNvPr>
          <p:cNvSpPr/>
          <p:nvPr/>
        </p:nvSpPr>
        <p:spPr>
          <a:xfrm>
            <a:off x="0" y="51242"/>
            <a:ext cx="2669458" cy="44245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rPr>
              <a:t>Vertical integration</a:t>
            </a:r>
          </a:p>
        </p:txBody>
      </p:sp>
    </p:spTree>
    <p:extLst>
      <p:ext uri="{BB962C8B-B14F-4D97-AF65-F5344CB8AC3E}">
        <p14:creationId xmlns:p14="http://schemas.microsoft.com/office/powerpoint/2010/main" val="126640892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34FB330-1958-409C-B33A-2EBED95902C8}"/>
              </a:ext>
            </a:extLst>
          </p:cNvPr>
          <p:cNvSpPr>
            <a:spLocks noGrp="1"/>
          </p:cNvSpPr>
          <p:nvPr>
            <p:ph type="body" sz="quarter" idx="13"/>
          </p:nvPr>
        </p:nvSpPr>
        <p:spPr>
          <a:xfrm>
            <a:off x="216816" y="2045616"/>
            <a:ext cx="4911415" cy="4318690"/>
          </a:xfrm>
        </p:spPr>
        <p:txBody>
          <a:bodyPr>
            <a:normAutofit fontScale="92500" lnSpcReduction="10000"/>
          </a:bodyPr>
          <a:lstStyle/>
          <a:p>
            <a:r>
              <a:rPr lang="en-US" dirty="0"/>
              <a:t>CHOLECYSTOGRAPHY</a:t>
            </a:r>
          </a:p>
          <a:p>
            <a:r>
              <a:rPr lang="en-US" dirty="0"/>
              <a:t>Gallbladder is not opaque to X-ray, but when certain radiopaque dyes are given by either mouth or intravenous injection they are excreted by the liver from blood into bile and reach the gallbladder.</a:t>
            </a:r>
          </a:p>
          <a:p>
            <a:r>
              <a:rPr lang="en-US" dirty="0"/>
              <a:t> In the gallbladder, the dye is concentrated and thus the gallbladder becomes opaque to X-rays</a:t>
            </a:r>
          </a:p>
        </p:txBody>
      </p:sp>
      <p:sp>
        <p:nvSpPr>
          <p:cNvPr id="3" name="Text Placeholder 2">
            <a:extLst>
              <a:ext uri="{FF2B5EF4-FFF2-40B4-BE49-F238E27FC236}">
                <a16:creationId xmlns:a16="http://schemas.microsoft.com/office/drawing/2014/main" id="{A132B1F5-0436-480C-AA2F-56ECAD374AF1}"/>
              </a:ext>
            </a:extLst>
          </p:cNvPr>
          <p:cNvSpPr>
            <a:spLocks noGrp="1"/>
          </p:cNvSpPr>
          <p:nvPr>
            <p:ph type="body" sz="quarter" idx="14"/>
          </p:nvPr>
        </p:nvSpPr>
        <p:spPr>
          <a:xfrm>
            <a:off x="4920793" y="1941922"/>
            <a:ext cx="6617248" cy="4402793"/>
          </a:xfrm>
        </p:spPr>
        <p:txBody>
          <a:bodyPr/>
          <a:lstStyle/>
          <a:p>
            <a:r>
              <a:rPr lang="en-US" dirty="0"/>
              <a:t>.</a:t>
            </a:r>
          </a:p>
        </p:txBody>
      </p:sp>
      <p:sp>
        <p:nvSpPr>
          <p:cNvPr id="4" name="Title 3">
            <a:extLst>
              <a:ext uri="{FF2B5EF4-FFF2-40B4-BE49-F238E27FC236}">
                <a16:creationId xmlns:a16="http://schemas.microsoft.com/office/drawing/2014/main" id="{5F2F4D61-B793-40BF-AC6C-4A16579173EB}"/>
              </a:ext>
            </a:extLst>
          </p:cNvPr>
          <p:cNvSpPr>
            <a:spLocks noGrp="1"/>
          </p:cNvSpPr>
          <p:nvPr>
            <p:ph type="title"/>
          </p:nvPr>
        </p:nvSpPr>
        <p:spPr>
          <a:xfrm>
            <a:off x="932468" y="855318"/>
            <a:ext cx="10515600" cy="1325563"/>
          </a:xfrm>
        </p:spPr>
        <p:txBody>
          <a:bodyPr/>
          <a:lstStyle/>
          <a:p>
            <a:r>
              <a:rPr lang="en-US" dirty="0"/>
              <a:t>IMAGING OF THE BILIARY TRACT</a:t>
            </a:r>
          </a:p>
        </p:txBody>
      </p:sp>
      <p:pic>
        <p:nvPicPr>
          <p:cNvPr id="7170" name="Picture 2" descr="Oral cholecystography: Comparison of conventional screen-film with  photostimulable imaging plate radiographs">
            <a:extLst>
              <a:ext uri="{FF2B5EF4-FFF2-40B4-BE49-F238E27FC236}">
                <a16:creationId xmlns:a16="http://schemas.microsoft.com/office/drawing/2014/main" id="{FBC488E0-2F6A-40BB-9915-86B3E776E63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56535" y="2028825"/>
            <a:ext cx="6197371" cy="2648295"/>
          </a:xfrm>
          <a:prstGeom prst="rect">
            <a:avLst/>
          </a:prstGeom>
          <a:noFill/>
          <a:extLst>
            <a:ext uri="{909E8E84-426E-40DD-AFC4-6F175D3DCCD1}">
              <a14:hiddenFill xmlns:a14="http://schemas.microsoft.com/office/drawing/2010/main">
                <a:solidFill>
                  <a:srgbClr val="FFFFFF"/>
                </a:solidFill>
              </a14:hiddenFill>
            </a:ext>
          </a:extLst>
        </p:spPr>
      </p:pic>
      <p:sp>
        <p:nvSpPr>
          <p:cNvPr id="5" name="Footer Placeholder 4">
            <a:extLst>
              <a:ext uri="{FF2B5EF4-FFF2-40B4-BE49-F238E27FC236}">
                <a16:creationId xmlns:a16="http://schemas.microsoft.com/office/drawing/2014/main" id="{603CB4D1-07E8-A17A-AB0C-397E4C112A51}"/>
              </a:ext>
            </a:extLst>
          </p:cNvPr>
          <p:cNvSpPr>
            <a:spLocks noGrp="1"/>
          </p:cNvSpPr>
          <p:nvPr>
            <p:ph type="ftr" sz="quarter" idx="4294967295"/>
          </p:nvPr>
        </p:nvSpPr>
        <p:spPr>
          <a:xfrm>
            <a:off x="4038600" y="6356350"/>
            <a:ext cx="4114800" cy="365125"/>
          </a:xfrm>
        </p:spPr>
        <p:txBody>
          <a:bodyPr/>
          <a:lstStyle/>
          <a:p>
            <a:endParaRPr lang="en-US"/>
          </a:p>
        </p:txBody>
      </p:sp>
      <p:sp>
        <p:nvSpPr>
          <p:cNvPr id="6" name="Slide Number Placeholder 5">
            <a:extLst>
              <a:ext uri="{FF2B5EF4-FFF2-40B4-BE49-F238E27FC236}">
                <a16:creationId xmlns:a16="http://schemas.microsoft.com/office/drawing/2014/main" id="{0E4FDCC5-A6BB-4D35-9BC3-3E532CAFBA25}"/>
              </a:ext>
            </a:extLst>
          </p:cNvPr>
          <p:cNvSpPr>
            <a:spLocks noGrp="1"/>
          </p:cNvSpPr>
          <p:nvPr>
            <p:ph type="sldNum" sz="quarter" idx="17"/>
          </p:nvPr>
        </p:nvSpPr>
        <p:spPr>
          <a:xfrm>
            <a:off x="8610600" y="6356350"/>
            <a:ext cx="2743200" cy="365125"/>
          </a:xfrm>
        </p:spPr>
        <p:txBody>
          <a:bodyPr/>
          <a:lstStyle/>
          <a:p>
            <a:fld id="{097A4D0D-00E0-4D1F-B56E-0E080D3AE5F2}" type="slidenum">
              <a:rPr lang="en-US" smtClean="0"/>
              <a:t>52</a:t>
            </a:fld>
            <a:endParaRPr lang="en-US"/>
          </a:p>
        </p:txBody>
      </p:sp>
      <p:sp>
        <p:nvSpPr>
          <p:cNvPr id="7" name="Rectangle 6">
            <a:extLst>
              <a:ext uri="{FF2B5EF4-FFF2-40B4-BE49-F238E27FC236}">
                <a16:creationId xmlns:a16="http://schemas.microsoft.com/office/drawing/2014/main" id="{EC569B74-5526-03E9-387E-DC24F2366E83}"/>
              </a:ext>
            </a:extLst>
          </p:cNvPr>
          <p:cNvSpPr/>
          <p:nvPr/>
        </p:nvSpPr>
        <p:spPr>
          <a:xfrm>
            <a:off x="0" y="51242"/>
            <a:ext cx="2669458" cy="44245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rPr>
              <a:t>Vertical integration</a:t>
            </a:r>
          </a:p>
        </p:txBody>
      </p:sp>
    </p:spTree>
    <p:extLst>
      <p:ext uri="{BB962C8B-B14F-4D97-AF65-F5344CB8AC3E}">
        <p14:creationId xmlns:p14="http://schemas.microsoft.com/office/powerpoint/2010/main" val="398470689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322DCDE-094C-4810-8C14-2FDCDF46337E}"/>
              </a:ext>
            </a:extLst>
          </p:cNvPr>
          <p:cNvSpPr>
            <a:spLocks noGrp="1"/>
          </p:cNvSpPr>
          <p:nvPr>
            <p:ph type="body" sz="quarter" idx="13"/>
          </p:nvPr>
        </p:nvSpPr>
        <p:spPr>
          <a:xfrm>
            <a:off x="358220" y="2180881"/>
            <a:ext cx="4770012" cy="4183425"/>
          </a:xfrm>
        </p:spPr>
        <p:txBody>
          <a:bodyPr/>
          <a:lstStyle/>
          <a:p>
            <a:pPr marL="0" indent="0">
              <a:buNone/>
            </a:pPr>
            <a:r>
              <a:rPr lang="en-US" dirty="0"/>
              <a:t> The ultrasonography is a noninvasive imaging technique to visualize the gallbladder and other components of the biliary apparatus.</a:t>
            </a:r>
          </a:p>
          <a:p>
            <a:pPr marL="0" indent="0">
              <a:buNone/>
            </a:pPr>
            <a:r>
              <a:rPr lang="en-US" dirty="0"/>
              <a:t> This technique has largely replaced the </a:t>
            </a:r>
            <a:r>
              <a:rPr lang="en-US" dirty="0" err="1"/>
              <a:t>cholecystograph</a:t>
            </a:r>
            <a:endParaRPr lang="en-US" dirty="0"/>
          </a:p>
        </p:txBody>
      </p:sp>
      <p:sp>
        <p:nvSpPr>
          <p:cNvPr id="4" name="Title 3">
            <a:extLst>
              <a:ext uri="{FF2B5EF4-FFF2-40B4-BE49-F238E27FC236}">
                <a16:creationId xmlns:a16="http://schemas.microsoft.com/office/drawing/2014/main" id="{2CCD189D-7ABF-4676-901B-8790C13E732C}"/>
              </a:ext>
            </a:extLst>
          </p:cNvPr>
          <p:cNvSpPr>
            <a:spLocks noGrp="1"/>
          </p:cNvSpPr>
          <p:nvPr>
            <p:ph type="title"/>
          </p:nvPr>
        </p:nvSpPr>
        <p:spPr>
          <a:xfrm>
            <a:off x="932468" y="855318"/>
            <a:ext cx="10515600" cy="1325563"/>
          </a:xfrm>
        </p:spPr>
        <p:txBody>
          <a:bodyPr/>
          <a:lstStyle/>
          <a:p>
            <a:r>
              <a:rPr lang="en-US" dirty="0"/>
              <a:t>ULTRASOUND</a:t>
            </a:r>
          </a:p>
        </p:txBody>
      </p:sp>
      <p:pic>
        <p:nvPicPr>
          <p:cNvPr id="8194" name="Picture 2" descr="What is medical ultrasound?">
            <a:extLst>
              <a:ext uri="{FF2B5EF4-FFF2-40B4-BE49-F238E27FC236}">
                <a16:creationId xmlns:a16="http://schemas.microsoft.com/office/drawing/2014/main" id="{C1C987FE-6CF1-4C13-885A-BE701EE8A8F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02480" y="1281112"/>
            <a:ext cx="5977864" cy="4721570"/>
          </a:xfrm>
          <a:prstGeom prst="rect">
            <a:avLst/>
          </a:prstGeom>
          <a:noFill/>
          <a:extLst>
            <a:ext uri="{909E8E84-426E-40DD-AFC4-6F175D3DCCD1}">
              <a14:hiddenFill xmlns:a14="http://schemas.microsoft.com/office/drawing/2010/main">
                <a:solidFill>
                  <a:srgbClr val="FFFFFF"/>
                </a:solidFill>
              </a14:hiddenFill>
            </a:ext>
          </a:extLst>
        </p:spPr>
      </p:pic>
      <p:sp>
        <p:nvSpPr>
          <p:cNvPr id="3" name="Footer Placeholder 2">
            <a:extLst>
              <a:ext uri="{FF2B5EF4-FFF2-40B4-BE49-F238E27FC236}">
                <a16:creationId xmlns:a16="http://schemas.microsoft.com/office/drawing/2014/main" id="{8AB706F9-A175-27AD-29C2-C474128A4470}"/>
              </a:ext>
            </a:extLst>
          </p:cNvPr>
          <p:cNvSpPr>
            <a:spLocks noGrp="1"/>
          </p:cNvSpPr>
          <p:nvPr>
            <p:ph type="ftr" sz="quarter" idx="4294967295"/>
          </p:nvPr>
        </p:nvSpPr>
        <p:spPr>
          <a:xfrm>
            <a:off x="4038600" y="6356350"/>
            <a:ext cx="4114800" cy="365125"/>
          </a:xfrm>
        </p:spPr>
        <p:txBody>
          <a:bodyPr/>
          <a:lstStyle/>
          <a:p>
            <a:endParaRPr lang="en-US"/>
          </a:p>
        </p:txBody>
      </p:sp>
      <p:sp>
        <p:nvSpPr>
          <p:cNvPr id="5" name="Slide Number Placeholder 4">
            <a:extLst>
              <a:ext uri="{FF2B5EF4-FFF2-40B4-BE49-F238E27FC236}">
                <a16:creationId xmlns:a16="http://schemas.microsoft.com/office/drawing/2014/main" id="{1ECE0267-91E9-4D3D-B62C-C7F067B37535}"/>
              </a:ext>
            </a:extLst>
          </p:cNvPr>
          <p:cNvSpPr>
            <a:spLocks noGrp="1"/>
          </p:cNvSpPr>
          <p:nvPr>
            <p:ph type="sldNum" sz="quarter" idx="17"/>
          </p:nvPr>
        </p:nvSpPr>
        <p:spPr>
          <a:xfrm>
            <a:off x="8610600" y="6356350"/>
            <a:ext cx="2743200" cy="365125"/>
          </a:xfrm>
        </p:spPr>
        <p:txBody>
          <a:bodyPr/>
          <a:lstStyle/>
          <a:p>
            <a:fld id="{097A4D0D-00E0-4D1F-B56E-0E080D3AE5F2}" type="slidenum">
              <a:rPr lang="en-US" smtClean="0"/>
              <a:t>53</a:t>
            </a:fld>
            <a:endParaRPr lang="en-US"/>
          </a:p>
        </p:txBody>
      </p:sp>
      <p:sp>
        <p:nvSpPr>
          <p:cNvPr id="6" name="Rectangle 5">
            <a:extLst>
              <a:ext uri="{FF2B5EF4-FFF2-40B4-BE49-F238E27FC236}">
                <a16:creationId xmlns:a16="http://schemas.microsoft.com/office/drawing/2014/main" id="{DF67F042-7E7A-9936-4FC0-D4A910435635}"/>
              </a:ext>
            </a:extLst>
          </p:cNvPr>
          <p:cNvSpPr/>
          <p:nvPr/>
        </p:nvSpPr>
        <p:spPr>
          <a:xfrm>
            <a:off x="0" y="51242"/>
            <a:ext cx="2669458" cy="44245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rPr>
              <a:t>Vertical integration</a:t>
            </a:r>
          </a:p>
        </p:txBody>
      </p:sp>
    </p:spTree>
    <p:extLst>
      <p:ext uri="{BB962C8B-B14F-4D97-AF65-F5344CB8AC3E}">
        <p14:creationId xmlns:p14="http://schemas.microsoft.com/office/powerpoint/2010/main" val="66060537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768D14D-EE41-4B60-8403-D41621FED59E}"/>
              </a:ext>
            </a:extLst>
          </p:cNvPr>
          <p:cNvSpPr>
            <a:spLocks noGrp="1"/>
          </p:cNvSpPr>
          <p:nvPr>
            <p:ph type="body" sz="quarter" idx="13"/>
          </p:nvPr>
        </p:nvSpPr>
        <p:spPr>
          <a:xfrm>
            <a:off x="188536" y="2180881"/>
            <a:ext cx="4939695" cy="4183425"/>
          </a:xfrm>
        </p:spPr>
        <p:txBody>
          <a:bodyPr>
            <a:normAutofit/>
          </a:bodyPr>
          <a:lstStyle/>
          <a:p>
            <a:pPr marL="0" indent="0">
              <a:buNone/>
            </a:pPr>
            <a:r>
              <a:rPr lang="en-US" dirty="0"/>
              <a:t>In this technique,</a:t>
            </a:r>
          </a:p>
          <a:p>
            <a:r>
              <a:rPr lang="en-US" dirty="0"/>
              <a:t> under direct vision through a fiber-optic endoscope,</a:t>
            </a:r>
          </a:p>
          <a:p>
            <a:r>
              <a:rPr lang="en-US" dirty="0"/>
              <a:t> a catheter is inserted into the </a:t>
            </a:r>
            <a:r>
              <a:rPr lang="en-US" b="1" dirty="0"/>
              <a:t>hepatopancreatic ampulla</a:t>
            </a:r>
          </a:p>
          <a:p>
            <a:r>
              <a:rPr lang="en-US" dirty="0"/>
              <a:t>and radiopaque contrast medium is injected</a:t>
            </a:r>
          </a:p>
          <a:p>
            <a:r>
              <a:rPr lang="en-US" dirty="0"/>
              <a:t>, </a:t>
            </a:r>
            <a:r>
              <a:rPr lang="en-US" u="sng" dirty="0"/>
              <a:t>and bile and pancreatic ducts are visualized</a:t>
            </a:r>
          </a:p>
        </p:txBody>
      </p:sp>
      <p:sp>
        <p:nvSpPr>
          <p:cNvPr id="4" name="Title 3">
            <a:extLst>
              <a:ext uri="{FF2B5EF4-FFF2-40B4-BE49-F238E27FC236}">
                <a16:creationId xmlns:a16="http://schemas.microsoft.com/office/drawing/2014/main" id="{A05562E4-45D1-45FB-A5A0-79D590CABBEE}"/>
              </a:ext>
            </a:extLst>
          </p:cNvPr>
          <p:cNvSpPr>
            <a:spLocks noGrp="1"/>
          </p:cNvSpPr>
          <p:nvPr>
            <p:ph type="title"/>
          </p:nvPr>
        </p:nvSpPr>
        <p:spPr>
          <a:xfrm>
            <a:off x="932468" y="855318"/>
            <a:ext cx="10515600" cy="1325563"/>
          </a:xfrm>
        </p:spPr>
        <p:txBody>
          <a:bodyPr/>
          <a:lstStyle/>
          <a:p>
            <a:r>
              <a:rPr lang="en-US" dirty="0"/>
              <a:t>ENDOSCOPIC RETROGRADE CHOLANGIOPANCREATOGRAPHY (ERCP)</a:t>
            </a:r>
          </a:p>
        </p:txBody>
      </p:sp>
      <p:pic>
        <p:nvPicPr>
          <p:cNvPr id="2050" name="Picture 2" descr="ERCP Procedure: Digestion Diagnosis, Treatment, Results">
            <a:extLst>
              <a:ext uri="{FF2B5EF4-FFF2-40B4-BE49-F238E27FC236}">
                <a16:creationId xmlns:a16="http://schemas.microsoft.com/office/drawing/2014/main" id="{51E0A94D-094C-473E-801B-C7E654F95C0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87824" y="2354737"/>
            <a:ext cx="5667450" cy="3819820"/>
          </a:xfrm>
          <a:prstGeom prst="rect">
            <a:avLst/>
          </a:prstGeom>
          <a:noFill/>
          <a:extLst>
            <a:ext uri="{909E8E84-426E-40DD-AFC4-6F175D3DCCD1}">
              <a14:hiddenFill xmlns:a14="http://schemas.microsoft.com/office/drawing/2010/main">
                <a:solidFill>
                  <a:srgbClr val="FFFFFF"/>
                </a:solidFill>
              </a14:hiddenFill>
            </a:ext>
          </a:extLst>
        </p:spPr>
      </p:pic>
      <p:sp>
        <p:nvSpPr>
          <p:cNvPr id="3" name="Footer Placeholder 2">
            <a:extLst>
              <a:ext uri="{FF2B5EF4-FFF2-40B4-BE49-F238E27FC236}">
                <a16:creationId xmlns:a16="http://schemas.microsoft.com/office/drawing/2014/main" id="{D1FA393F-294D-52FF-1231-75F7088F5098}"/>
              </a:ext>
            </a:extLst>
          </p:cNvPr>
          <p:cNvSpPr>
            <a:spLocks noGrp="1"/>
          </p:cNvSpPr>
          <p:nvPr>
            <p:ph type="ftr" sz="quarter" idx="4294967295"/>
          </p:nvPr>
        </p:nvSpPr>
        <p:spPr>
          <a:xfrm>
            <a:off x="4038600" y="6356350"/>
            <a:ext cx="4114800" cy="365125"/>
          </a:xfrm>
        </p:spPr>
        <p:txBody>
          <a:bodyPr/>
          <a:lstStyle/>
          <a:p>
            <a:endParaRPr lang="en-US"/>
          </a:p>
        </p:txBody>
      </p:sp>
      <p:sp>
        <p:nvSpPr>
          <p:cNvPr id="5" name="Slide Number Placeholder 4">
            <a:extLst>
              <a:ext uri="{FF2B5EF4-FFF2-40B4-BE49-F238E27FC236}">
                <a16:creationId xmlns:a16="http://schemas.microsoft.com/office/drawing/2014/main" id="{60D1FA41-4198-E0FC-86D8-C1F5BE02452E}"/>
              </a:ext>
            </a:extLst>
          </p:cNvPr>
          <p:cNvSpPr>
            <a:spLocks noGrp="1"/>
          </p:cNvSpPr>
          <p:nvPr>
            <p:ph type="sldNum" sz="quarter" idx="17"/>
          </p:nvPr>
        </p:nvSpPr>
        <p:spPr>
          <a:xfrm>
            <a:off x="8610600" y="6356350"/>
            <a:ext cx="2743200" cy="365125"/>
          </a:xfrm>
        </p:spPr>
        <p:txBody>
          <a:bodyPr/>
          <a:lstStyle/>
          <a:p>
            <a:fld id="{097A4D0D-00E0-4D1F-B56E-0E080D3AE5F2}" type="slidenum">
              <a:rPr lang="en-US" smtClean="0"/>
              <a:t>54</a:t>
            </a:fld>
            <a:endParaRPr lang="en-US"/>
          </a:p>
        </p:txBody>
      </p:sp>
      <p:sp>
        <p:nvSpPr>
          <p:cNvPr id="6" name="Rectangle 5">
            <a:extLst>
              <a:ext uri="{FF2B5EF4-FFF2-40B4-BE49-F238E27FC236}">
                <a16:creationId xmlns:a16="http://schemas.microsoft.com/office/drawing/2014/main" id="{BF0D31B7-5FD1-F2AA-57AC-ACB48104928F}"/>
              </a:ext>
            </a:extLst>
          </p:cNvPr>
          <p:cNvSpPr/>
          <p:nvPr/>
        </p:nvSpPr>
        <p:spPr>
          <a:xfrm>
            <a:off x="0" y="51242"/>
            <a:ext cx="2669458" cy="44245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rPr>
              <a:t>Vertical integration</a:t>
            </a:r>
          </a:p>
        </p:txBody>
      </p:sp>
    </p:spTree>
    <p:extLst>
      <p:ext uri="{BB962C8B-B14F-4D97-AF65-F5344CB8AC3E}">
        <p14:creationId xmlns:p14="http://schemas.microsoft.com/office/powerpoint/2010/main" val="351279272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6372318-B738-45CE-B7B3-5E6CCA32769F}"/>
              </a:ext>
            </a:extLst>
          </p:cNvPr>
          <p:cNvSpPr>
            <a:spLocks noGrp="1"/>
          </p:cNvSpPr>
          <p:nvPr>
            <p:ph type="body" sz="quarter" idx="13"/>
          </p:nvPr>
        </p:nvSpPr>
        <p:spPr>
          <a:xfrm>
            <a:off x="141402" y="2180881"/>
            <a:ext cx="6900421" cy="4183425"/>
          </a:xfrm>
        </p:spPr>
        <p:txBody>
          <a:bodyPr/>
          <a:lstStyle/>
          <a:p>
            <a:pPr marL="0" indent="0">
              <a:buNone/>
            </a:pPr>
            <a:r>
              <a:rPr lang="en-US" dirty="0"/>
              <a:t>The bile and pancreatic ducts can now also be visualized by the noninvasive magnetic resonance imaging (MRI) technique</a:t>
            </a:r>
          </a:p>
        </p:txBody>
      </p:sp>
      <p:sp>
        <p:nvSpPr>
          <p:cNvPr id="4" name="Title 3">
            <a:extLst>
              <a:ext uri="{FF2B5EF4-FFF2-40B4-BE49-F238E27FC236}">
                <a16:creationId xmlns:a16="http://schemas.microsoft.com/office/drawing/2014/main" id="{3271742B-DB99-4E49-B044-83FC9C25D5F9}"/>
              </a:ext>
            </a:extLst>
          </p:cNvPr>
          <p:cNvSpPr>
            <a:spLocks noGrp="1"/>
          </p:cNvSpPr>
          <p:nvPr>
            <p:ph type="title"/>
          </p:nvPr>
        </p:nvSpPr>
        <p:spPr>
          <a:xfrm>
            <a:off x="932468" y="855318"/>
            <a:ext cx="10515600" cy="1325563"/>
          </a:xfrm>
        </p:spPr>
        <p:txBody>
          <a:bodyPr/>
          <a:lstStyle/>
          <a:p>
            <a:r>
              <a:rPr lang="en-US" dirty="0"/>
              <a:t>MRI</a:t>
            </a:r>
          </a:p>
        </p:txBody>
      </p:sp>
      <p:pic>
        <p:nvPicPr>
          <p:cNvPr id="3074" name="Picture 2" descr="Gallbladder - Normal Anatomy - MRI Online - YouTube">
            <a:extLst>
              <a:ext uri="{FF2B5EF4-FFF2-40B4-BE49-F238E27FC236}">
                <a16:creationId xmlns:a16="http://schemas.microsoft.com/office/drawing/2014/main" id="{70448AB6-A168-4FBA-B287-6D6AE0243FB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1402" y="3594140"/>
            <a:ext cx="6655324" cy="2839654"/>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Figure, Magnetic resonance imaging (MRI) of...] - PDQ Cancer Information  Summaries - NCBI Bookshelf">
            <a:extLst>
              <a:ext uri="{FF2B5EF4-FFF2-40B4-BE49-F238E27FC236}">
                <a16:creationId xmlns:a16="http://schemas.microsoft.com/office/drawing/2014/main" id="{5EE7233D-EFAF-4B42-BD19-120FEBDA63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02382" y="1531141"/>
            <a:ext cx="4685128" cy="4577427"/>
          </a:xfrm>
          <a:prstGeom prst="rect">
            <a:avLst/>
          </a:prstGeom>
          <a:noFill/>
          <a:extLst>
            <a:ext uri="{909E8E84-426E-40DD-AFC4-6F175D3DCCD1}">
              <a14:hiddenFill xmlns:a14="http://schemas.microsoft.com/office/drawing/2010/main">
                <a:solidFill>
                  <a:srgbClr val="FFFFFF"/>
                </a:solidFill>
              </a14:hiddenFill>
            </a:ext>
          </a:extLst>
        </p:spPr>
      </p:pic>
      <p:sp>
        <p:nvSpPr>
          <p:cNvPr id="3" name="Footer Placeholder 2">
            <a:extLst>
              <a:ext uri="{FF2B5EF4-FFF2-40B4-BE49-F238E27FC236}">
                <a16:creationId xmlns:a16="http://schemas.microsoft.com/office/drawing/2014/main" id="{9A25F0A7-F668-C0EE-E620-0090EB91A674}"/>
              </a:ext>
            </a:extLst>
          </p:cNvPr>
          <p:cNvSpPr>
            <a:spLocks noGrp="1"/>
          </p:cNvSpPr>
          <p:nvPr>
            <p:ph type="ftr" sz="quarter" idx="4294967295"/>
          </p:nvPr>
        </p:nvSpPr>
        <p:spPr>
          <a:xfrm>
            <a:off x="4038600" y="6356350"/>
            <a:ext cx="4114800" cy="365125"/>
          </a:xfrm>
        </p:spPr>
        <p:txBody>
          <a:bodyPr/>
          <a:lstStyle/>
          <a:p>
            <a:endParaRPr lang="en-US"/>
          </a:p>
        </p:txBody>
      </p:sp>
      <p:sp>
        <p:nvSpPr>
          <p:cNvPr id="5" name="Slide Number Placeholder 4">
            <a:extLst>
              <a:ext uri="{FF2B5EF4-FFF2-40B4-BE49-F238E27FC236}">
                <a16:creationId xmlns:a16="http://schemas.microsoft.com/office/drawing/2014/main" id="{A0108E89-4B06-FBF3-19EE-BD0A8119156A}"/>
              </a:ext>
            </a:extLst>
          </p:cNvPr>
          <p:cNvSpPr>
            <a:spLocks noGrp="1"/>
          </p:cNvSpPr>
          <p:nvPr>
            <p:ph type="sldNum" sz="quarter" idx="17"/>
          </p:nvPr>
        </p:nvSpPr>
        <p:spPr>
          <a:xfrm>
            <a:off x="8610600" y="6356350"/>
            <a:ext cx="2743200" cy="365125"/>
          </a:xfrm>
        </p:spPr>
        <p:txBody>
          <a:bodyPr/>
          <a:lstStyle/>
          <a:p>
            <a:fld id="{097A4D0D-00E0-4D1F-B56E-0E080D3AE5F2}" type="slidenum">
              <a:rPr lang="en-US" smtClean="0"/>
              <a:t>55</a:t>
            </a:fld>
            <a:endParaRPr lang="en-US"/>
          </a:p>
        </p:txBody>
      </p:sp>
      <p:sp>
        <p:nvSpPr>
          <p:cNvPr id="6" name="Rectangle 5">
            <a:extLst>
              <a:ext uri="{FF2B5EF4-FFF2-40B4-BE49-F238E27FC236}">
                <a16:creationId xmlns:a16="http://schemas.microsoft.com/office/drawing/2014/main" id="{99DA3786-0668-3E78-AA0B-3E9302AB3AA7}"/>
              </a:ext>
            </a:extLst>
          </p:cNvPr>
          <p:cNvSpPr/>
          <p:nvPr/>
        </p:nvSpPr>
        <p:spPr>
          <a:xfrm>
            <a:off x="0" y="51242"/>
            <a:ext cx="2669458" cy="44245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rPr>
              <a:t>Vertical integration</a:t>
            </a:r>
          </a:p>
        </p:txBody>
      </p:sp>
    </p:spTree>
    <p:extLst>
      <p:ext uri="{BB962C8B-B14F-4D97-AF65-F5344CB8AC3E}">
        <p14:creationId xmlns:p14="http://schemas.microsoft.com/office/powerpoint/2010/main" val="382507051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B063A30-022B-63A9-66FB-3FD0573106DD}"/>
              </a:ext>
            </a:extLst>
          </p:cNvPr>
          <p:cNvSpPr>
            <a:spLocks noGrp="1"/>
          </p:cNvSpPr>
          <p:nvPr>
            <p:ph type="body" sz="quarter" idx="13"/>
          </p:nvPr>
        </p:nvSpPr>
        <p:spPr/>
        <p:txBody>
          <a:bodyPr/>
          <a:lstStyle/>
          <a:p>
            <a:endParaRPr lang="en-US"/>
          </a:p>
        </p:txBody>
      </p:sp>
      <p:sp>
        <p:nvSpPr>
          <p:cNvPr id="3" name="Text Placeholder 2">
            <a:extLst>
              <a:ext uri="{FF2B5EF4-FFF2-40B4-BE49-F238E27FC236}">
                <a16:creationId xmlns:a16="http://schemas.microsoft.com/office/drawing/2014/main" id="{591C3202-46B9-D869-B812-BE2C18FA02CD}"/>
              </a:ext>
            </a:extLst>
          </p:cNvPr>
          <p:cNvSpPr>
            <a:spLocks noGrp="1"/>
          </p:cNvSpPr>
          <p:nvPr>
            <p:ph type="body" sz="quarter" idx="14"/>
          </p:nvPr>
        </p:nvSpPr>
        <p:spPr/>
        <p:txBody>
          <a:bodyPr/>
          <a:lstStyle/>
          <a:p>
            <a:endParaRPr lang="en-US"/>
          </a:p>
        </p:txBody>
      </p:sp>
      <p:sp>
        <p:nvSpPr>
          <p:cNvPr id="4" name="Slide Number Placeholder 3">
            <a:extLst>
              <a:ext uri="{FF2B5EF4-FFF2-40B4-BE49-F238E27FC236}">
                <a16:creationId xmlns:a16="http://schemas.microsoft.com/office/drawing/2014/main" id="{3EF83EE3-CDAF-E39F-650E-CF84AC851CF5}"/>
              </a:ext>
            </a:extLst>
          </p:cNvPr>
          <p:cNvSpPr>
            <a:spLocks noGrp="1"/>
          </p:cNvSpPr>
          <p:nvPr>
            <p:ph type="sldNum" sz="quarter" idx="17"/>
          </p:nvPr>
        </p:nvSpPr>
        <p:spPr/>
        <p:txBody>
          <a:bodyPr/>
          <a:lstStyle/>
          <a:p>
            <a:fld id="{097A4D0D-00E0-4D1F-B56E-0E080D3AE5F2}" type="slidenum">
              <a:rPr lang="en-US" smtClean="0"/>
              <a:t>56</a:t>
            </a:fld>
            <a:endParaRPr lang="en-US"/>
          </a:p>
        </p:txBody>
      </p:sp>
      <p:sp>
        <p:nvSpPr>
          <p:cNvPr id="5" name="Title 4">
            <a:extLst>
              <a:ext uri="{FF2B5EF4-FFF2-40B4-BE49-F238E27FC236}">
                <a16:creationId xmlns:a16="http://schemas.microsoft.com/office/drawing/2014/main" id="{FC1A28FD-B7E4-2B77-3117-F219906CB3B0}"/>
              </a:ext>
            </a:extLst>
          </p:cNvPr>
          <p:cNvSpPr>
            <a:spLocks noGrp="1"/>
          </p:cNvSpPr>
          <p:nvPr>
            <p:ph type="title"/>
          </p:nvPr>
        </p:nvSpPr>
        <p:spPr/>
        <p:txBody>
          <a:bodyPr/>
          <a:lstStyle/>
          <a:p>
            <a:endParaRPr lang="en-US"/>
          </a:p>
        </p:txBody>
      </p:sp>
      <p:pic>
        <p:nvPicPr>
          <p:cNvPr id="6" name="Cholecystitis (Gallbladder Inflammation) _ Symptoms, Causes and Treatment (Urdu_Hindi)">
            <a:hlinkClick r:id="" action="ppaction://media"/>
            <a:extLst>
              <a:ext uri="{FF2B5EF4-FFF2-40B4-BE49-F238E27FC236}">
                <a16:creationId xmlns:a16="http://schemas.microsoft.com/office/drawing/2014/main" id="{03767365-791C-EA0B-8213-E9B2300AE96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37459"/>
          </a:xfrm>
          <a:prstGeom prst="rect">
            <a:avLst/>
          </a:prstGeom>
        </p:spPr>
      </p:pic>
    </p:spTree>
    <p:extLst>
      <p:ext uri="{BB962C8B-B14F-4D97-AF65-F5344CB8AC3E}">
        <p14:creationId xmlns:p14="http://schemas.microsoft.com/office/powerpoint/2010/main" val="2228667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779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 Same Side Corner Rectangle 4"/>
          <p:cNvSpPr/>
          <p:nvPr/>
        </p:nvSpPr>
        <p:spPr>
          <a:xfrm>
            <a:off x="9016413" y="1"/>
            <a:ext cx="1655217" cy="456793"/>
          </a:xfrm>
          <a:prstGeom prst="rect">
            <a:avLst/>
          </a:prstGeom>
          <a:ln>
            <a:noFill/>
          </a:ln>
          <a:scene3d>
            <a:camera prst="orthographicFront"/>
            <a:lightRig rig="flat" dir="t"/>
          </a:scene3d>
          <a:sp3d/>
        </p:spPr>
        <p:style>
          <a:lnRef idx="0">
            <a:scrgbClr r="0" g="0" b="0"/>
          </a:lnRef>
          <a:fillRef idx="0">
            <a:scrgbClr r="0" g="0" b="0"/>
          </a:fillRef>
          <a:effectRef idx="0">
            <a:scrgbClr r="0" g="0" b="0"/>
          </a:effectRef>
          <a:fontRef idx="minor">
            <a:schemeClr val="lt1"/>
          </a:fontRef>
        </p:style>
        <p:txBody>
          <a:bodyPr spcFirstLastPara="0" vert="horz" wrap="square" lIns="43815" tIns="43815" rIns="43815" bIns="43815" numCol="1" spcCol="1270" anchor="ctr" anchorCtr="0">
            <a:noAutofit/>
          </a:bodyPr>
          <a:lstStyle/>
          <a:p>
            <a:pPr algn="ctr" defTabSz="1022350">
              <a:lnSpc>
                <a:spcPct val="90000"/>
              </a:lnSpc>
              <a:spcBef>
                <a:spcPct val="0"/>
              </a:spcBef>
              <a:spcAft>
                <a:spcPct val="35000"/>
              </a:spcAft>
            </a:pPr>
            <a:r>
              <a:rPr lang="en-GB" sz="2300" b="1" dirty="0">
                <a:solidFill>
                  <a:schemeClr val="tx1"/>
                </a:solidFill>
                <a:latin typeface="Segoe UI" panose="020B0502040204020203" pitchFamily="34" charset="0"/>
                <a:cs typeface="Segoe UI" panose="020B0502040204020203" pitchFamily="34" charset="0"/>
              </a:rPr>
              <a:t>Bioethics</a:t>
            </a:r>
            <a:endParaRPr lang="en-GB" sz="2300" dirty="0">
              <a:solidFill>
                <a:schemeClr val="tx1"/>
              </a:solidFill>
            </a:endParaRPr>
          </a:p>
        </p:txBody>
      </p:sp>
      <p:sp>
        <p:nvSpPr>
          <p:cNvPr id="7" name="Title 2"/>
          <p:cNvSpPr txBox="1">
            <a:spLocks/>
          </p:cNvSpPr>
          <p:nvPr/>
        </p:nvSpPr>
        <p:spPr>
          <a:xfrm>
            <a:off x="1752600" y="365127"/>
            <a:ext cx="8686800" cy="854074"/>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sz="3600" b="1" dirty="0"/>
              <a:t>Ethical Considerations</a:t>
            </a:r>
            <a:endParaRPr lang="en-US" sz="3600" b="1" dirty="0">
              <a:latin typeface="+mn-lt"/>
            </a:endParaRPr>
          </a:p>
        </p:txBody>
      </p:sp>
      <p:sp>
        <p:nvSpPr>
          <p:cNvPr id="8" name="Content Placeholder 5"/>
          <p:cNvSpPr txBox="1">
            <a:spLocks/>
          </p:cNvSpPr>
          <p:nvPr/>
        </p:nvSpPr>
        <p:spPr>
          <a:xfrm>
            <a:off x="2286000" y="1400628"/>
            <a:ext cx="7986486" cy="5123544"/>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just"/>
            <a:r>
              <a:rPr lang="en-US" sz="2800" dirty="0">
                <a:solidFill>
                  <a:srgbClr val="0D0D0D"/>
                </a:solidFill>
              </a:rPr>
              <a:t>From an ethical standpoint, the scenario raises considerations regarding </a:t>
            </a:r>
            <a:r>
              <a:rPr lang="en-US" sz="2800" b="1" dirty="0">
                <a:solidFill>
                  <a:srgbClr val="0D0D0D"/>
                </a:solidFill>
              </a:rPr>
              <a:t>patient autonomy</a:t>
            </a:r>
            <a:r>
              <a:rPr lang="en-US" sz="2800" dirty="0">
                <a:solidFill>
                  <a:srgbClr val="0D0D0D"/>
                </a:solidFill>
              </a:rPr>
              <a:t>, </a:t>
            </a:r>
            <a:r>
              <a:rPr lang="en-US" sz="2800" b="1" dirty="0">
                <a:solidFill>
                  <a:srgbClr val="0D0D0D"/>
                </a:solidFill>
              </a:rPr>
              <a:t>informed consent</a:t>
            </a:r>
            <a:r>
              <a:rPr lang="en-US" sz="2800" dirty="0">
                <a:solidFill>
                  <a:srgbClr val="0D0D0D"/>
                </a:solidFill>
              </a:rPr>
              <a:t>, and </a:t>
            </a:r>
            <a:r>
              <a:rPr lang="en-US" sz="2800" b="1" dirty="0">
                <a:solidFill>
                  <a:srgbClr val="0D0D0D"/>
                </a:solidFill>
              </a:rPr>
              <a:t>confidentiality</a:t>
            </a:r>
            <a:r>
              <a:rPr lang="en-US" sz="2800" dirty="0">
                <a:solidFill>
                  <a:srgbClr val="0D0D0D"/>
                </a:solidFill>
              </a:rPr>
              <a:t> </a:t>
            </a:r>
          </a:p>
          <a:p>
            <a:pPr algn="just"/>
            <a:r>
              <a:rPr lang="en-US" sz="2800" dirty="0">
                <a:solidFill>
                  <a:srgbClr val="0D0D0D"/>
                </a:solidFill>
              </a:rPr>
              <a:t>The physician must ensure that patient fully understands her diagnosis, treatment options, and potential implications </a:t>
            </a:r>
          </a:p>
          <a:p>
            <a:pPr algn="just"/>
            <a:r>
              <a:rPr lang="en-US" sz="2800" dirty="0">
                <a:solidFill>
                  <a:srgbClr val="0D0D0D"/>
                </a:solidFill>
              </a:rPr>
              <a:t>Discuss the necessity of a tongue biopsy for confirmation of oral cancers and obtaining informed consent for the procedure </a:t>
            </a:r>
          </a:p>
          <a:p>
            <a:pPr algn="just"/>
            <a:r>
              <a:rPr lang="en-US" sz="2800" dirty="0">
                <a:solidFill>
                  <a:srgbClr val="0D0D0D"/>
                </a:solidFill>
              </a:rPr>
              <a:t>Additionally, the physician must respect patient’s privacy and confidentiality throughout the diagnostic and treatment process</a:t>
            </a:r>
            <a:endParaRPr lang="en-US" sz="2800" dirty="0"/>
          </a:p>
        </p:txBody>
      </p:sp>
      <p:sp>
        <p:nvSpPr>
          <p:cNvPr id="11" name="Slide Number Placeholder 10"/>
          <p:cNvSpPr>
            <a:spLocks noGrp="1"/>
          </p:cNvSpPr>
          <p:nvPr>
            <p:ph type="sldNum" sz="quarter" idx="12"/>
          </p:nvPr>
        </p:nvSpPr>
        <p:spPr/>
        <p:txBody>
          <a:bodyPr/>
          <a:lstStyle/>
          <a:p>
            <a:fld id="{B6F15528-21DE-4FAA-801E-634DDDAF4B2B}" type="slidenum">
              <a:rPr lang="en-US" smtClean="0"/>
              <a:pPr/>
              <a:t>57</a:t>
            </a:fld>
            <a:endParaRPr lang="en-US"/>
          </a:p>
        </p:txBody>
      </p:sp>
      <p:sp>
        <p:nvSpPr>
          <p:cNvPr id="6" name="Round Same Side Corner Rectangle 4"/>
          <p:cNvSpPr/>
          <p:nvPr/>
        </p:nvSpPr>
        <p:spPr>
          <a:xfrm>
            <a:off x="1545184" y="23449"/>
            <a:ext cx="2722017" cy="456793"/>
          </a:xfrm>
          <a:prstGeom prst="rect">
            <a:avLst/>
          </a:prstGeom>
          <a:ln>
            <a:noFill/>
          </a:ln>
          <a:scene3d>
            <a:camera prst="orthographicFront"/>
            <a:lightRig rig="flat" dir="t"/>
          </a:scene3d>
          <a:sp3d/>
        </p:spPr>
        <p:style>
          <a:lnRef idx="0">
            <a:scrgbClr r="0" g="0" b="0"/>
          </a:lnRef>
          <a:fillRef idx="0">
            <a:scrgbClr r="0" g="0" b="0"/>
          </a:fillRef>
          <a:effectRef idx="0">
            <a:scrgbClr r="0" g="0" b="0"/>
          </a:effectRef>
          <a:fontRef idx="minor">
            <a:schemeClr val="lt1"/>
          </a:fontRef>
        </p:style>
        <p:txBody>
          <a:bodyPr spcFirstLastPara="0" vert="horz" wrap="square" lIns="43815" tIns="43815" rIns="43815" bIns="43815" numCol="1" spcCol="1270" anchor="ctr" anchorCtr="0">
            <a:noAutofit/>
          </a:bodyPr>
          <a:lstStyle/>
          <a:p>
            <a:pPr algn="ctr" defTabSz="1022350">
              <a:lnSpc>
                <a:spcPct val="90000"/>
              </a:lnSpc>
              <a:spcBef>
                <a:spcPct val="0"/>
              </a:spcBef>
              <a:spcAft>
                <a:spcPct val="35000"/>
              </a:spcAft>
            </a:pPr>
            <a:r>
              <a:rPr lang="en-GB" sz="2300" b="1" dirty="0">
                <a:solidFill>
                  <a:schemeClr val="tx1"/>
                </a:solidFill>
                <a:latin typeface="Segoe UI" panose="020B0502040204020203" pitchFamily="34" charset="0"/>
                <a:cs typeface="Segoe UI" panose="020B0502040204020203" pitchFamily="34" charset="0"/>
              </a:rPr>
              <a:t>Spiral Integration</a:t>
            </a:r>
            <a:endParaRPr lang="en-GB" sz="2300" dirty="0">
              <a:solidFill>
                <a:schemeClr val="tx1"/>
              </a:solidFill>
            </a:endParaRPr>
          </a:p>
        </p:txBody>
      </p:sp>
    </p:spTree>
    <p:extLst>
      <p:ext uri="{BB962C8B-B14F-4D97-AF65-F5344CB8AC3E}">
        <p14:creationId xmlns:p14="http://schemas.microsoft.com/office/powerpoint/2010/main" val="283841342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67E4248-E73C-4058-AC60-AA78E783FD1C}"/>
              </a:ext>
            </a:extLst>
          </p:cNvPr>
          <p:cNvSpPr>
            <a:spLocks noGrp="1"/>
          </p:cNvSpPr>
          <p:nvPr>
            <p:ph type="title"/>
          </p:nvPr>
        </p:nvSpPr>
        <p:spPr>
          <a:xfrm>
            <a:off x="9719186" y="35994"/>
            <a:ext cx="2346134" cy="472947"/>
          </a:xfrm>
          <a:solidFill>
            <a:schemeClr val="bg1"/>
          </a:solidFill>
        </p:spPr>
        <p:txBody>
          <a:bodyPr>
            <a:normAutofit/>
          </a:bodyPr>
          <a:lstStyle/>
          <a:p>
            <a:r>
              <a:rPr lang="en-US" sz="2400" dirty="0"/>
              <a:t>Family medicine</a:t>
            </a:r>
          </a:p>
        </p:txBody>
      </p:sp>
      <p:sp>
        <p:nvSpPr>
          <p:cNvPr id="6" name="Text Placeholder 5">
            <a:extLst>
              <a:ext uri="{FF2B5EF4-FFF2-40B4-BE49-F238E27FC236}">
                <a16:creationId xmlns:a16="http://schemas.microsoft.com/office/drawing/2014/main" id="{28BFAB89-20B1-45E2-94FA-C9E817D0CABF}"/>
              </a:ext>
            </a:extLst>
          </p:cNvPr>
          <p:cNvSpPr>
            <a:spLocks noGrp="1"/>
          </p:cNvSpPr>
          <p:nvPr>
            <p:ph type="body" sz="quarter" idx="10"/>
          </p:nvPr>
        </p:nvSpPr>
        <p:spPr>
          <a:xfrm>
            <a:off x="1" y="1734532"/>
            <a:ext cx="11444288" cy="4475768"/>
          </a:xfrm>
        </p:spPr>
        <p:txBody>
          <a:bodyPr>
            <a:normAutofit fontScale="92500" lnSpcReduction="10000"/>
          </a:bodyPr>
          <a:lstStyle/>
          <a:p>
            <a:pPr fontAlgn="base"/>
            <a:r>
              <a:rPr lang="en-US" b="1" dirty="0">
                <a:solidFill>
                  <a:srgbClr val="0070C0"/>
                </a:solidFill>
              </a:rPr>
              <a:t>When a patient comes to a GP he will take history about and make diagnosis on the basis of it : </a:t>
            </a:r>
          </a:p>
          <a:p>
            <a:pPr fontAlgn="base"/>
            <a:r>
              <a:rPr lang="en-US" b="1" dirty="0"/>
              <a:t>Acute cholecystitis</a:t>
            </a:r>
            <a:r>
              <a:rPr lang="en-US" dirty="0"/>
              <a:t> –it is a sudden inflammation of the gall bladder </a:t>
            </a:r>
            <a:r>
              <a:rPr lang="en-US" dirty="0">
                <a:solidFill>
                  <a:srgbClr val="7030A0"/>
                </a:solidFill>
              </a:rPr>
              <a:t>that causes marked abdominal pain, often with nausea, vomiting, and fever.</a:t>
            </a:r>
          </a:p>
          <a:p>
            <a:pPr fontAlgn="base"/>
            <a:r>
              <a:rPr lang="en-US" b="1" dirty="0"/>
              <a:t>Chronic cholecystitis </a:t>
            </a:r>
            <a:r>
              <a:rPr lang="en-US" dirty="0"/>
              <a:t>– it is low-intensity inflammation of the gall bladder that lasts a long time. </a:t>
            </a:r>
          </a:p>
          <a:p>
            <a:pPr fontAlgn="base"/>
            <a:r>
              <a:rPr lang="en-US" dirty="0"/>
              <a:t>It may be caused by repeat attacks of </a:t>
            </a:r>
            <a:r>
              <a:rPr lang="en-US" b="1" dirty="0"/>
              <a:t>acute cholecystitis</a:t>
            </a:r>
            <a:r>
              <a:rPr lang="en-US" dirty="0"/>
              <a:t>. </a:t>
            </a:r>
          </a:p>
          <a:p>
            <a:pPr fontAlgn="base"/>
            <a:r>
              <a:rPr lang="en-US" dirty="0">
                <a:solidFill>
                  <a:srgbClr val="7030A0"/>
                </a:solidFill>
              </a:rPr>
              <a:t>Chronic cholecystitis may cause intermittent mild abdominal pain or no symptoms at all</a:t>
            </a:r>
            <a:r>
              <a:rPr lang="en-US" dirty="0"/>
              <a:t>.</a:t>
            </a:r>
          </a:p>
          <a:p>
            <a:pPr fontAlgn="base"/>
            <a:r>
              <a:rPr lang="en-US" dirty="0"/>
              <a:t>Depending on the condition of the patient he is referred to surgery outdoors or emergency.</a:t>
            </a:r>
          </a:p>
          <a:p>
            <a:endParaRPr lang="en-US" dirty="0"/>
          </a:p>
        </p:txBody>
      </p:sp>
      <p:sp>
        <p:nvSpPr>
          <p:cNvPr id="2" name="Rectangle 1">
            <a:extLst>
              <a:ext uri="{FF2B5EF4-FFF2-40B4-BE49-F238E27FC236}">
                <a16:creationId xmlns:a16="http://schemas.microsoft.com/office/drawing/2014/main" id="{F8BF2446-7EA9-BFD1-604F-FB278F58647D}"/>
              </a:ext>
            </a:extLst>
          </p:cNvPr>
          <p:cNvSpPr/>
          <p:nvPr/>
        </p:nvSpPr>
        <p:spPr>
          <a:xfrm>
            <a:off x="0" y="51242"/>
            <a:ext cx="2669458" cy="44245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Spiral integration</a:t>
            </a:r>
          </a:p>
        </p:txBody>
      </p:sp>
      <p:sp>
        <p:nvSpPr>
          <p:cNvPr id="4" name="TextBox 3">
            <a:extLst>
              <a:ext uri="{FF2B5EF4-FFF2-40B4-BE49-F238E27FC236}">
                <a16:creationId xmlns:a16="http://schemas.microsoft.com/office/drawing/2014/main" id="{4697749B-3F54-C2FD-F4D8-3A801319EEE3}"/>
              </a:ext>
            </a:extLst>
          </p:cNvPr>
          <p:cNvSpPr txBox="1"/>
          <p:nvPr/>
        </p:nvSpPr>
        <p:spPr>
          <a:xfrm>
            <a:off x="3694470" y="760170"/>
            <a:ext cx="2883311" cy="707886"/>
          </a:xfrm>
          <a:prstGeom prst="rect">
            <a:avLst/>
          </a:prstGeom>
          <a:noFill/>
        </p:spPr>
        <p:txBody>
          <a:bodyPr wrap="square">
            <a:spAutoFit/>
          </a:bodyPr>
          <a:lstStyle/>
          <a:p>
            <a:r>
              <a:rPr lang="en-US" sz="4000" dirty="0"/>
              <a:t>Cholecystitis</a:t>
            </a:r>
          </a:p>
        </p:txBody>
      </p:sp>
    </p:spTree>
    <p:extLst>
      <p:ext uri="{BB962C8B-B14F-4D97-AF65-F5344CB8AC3E}">
        <p14:creationId xmlns:p14="http://schemas.microsoft.com/office/powerpoint/2010/main" val="174178445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AD87F33-4E03-F1D4-A9BA-4BA0CF4F963F}"/>
              </a:ext>
            </a:extLst>
          </p:cNvPr>
          <p:cNvSpPr>
            <a:spLocks noGrp="1"/>
          </p:cNvSpPr>
          <p:nvPr>
            <p:ph type="body" sz="quarter" idx="10"/>
          </p:nvPr>
        </p:nvSpPr>
        <p:spPr/>
        <p:txBody>
          <a:bodyPr/>
          <a:lstStyle/>
          <a:p>
            <a:pPr>
              <a:buFont typeface="Arial" panose="020B0604020202020204" pitchFamily="34" charset="0"/>
              <a:buChar char="•"/>
            </a:pPr>
            <a:r>
              <a:rPr lang="en-US" b="1" dirty="0"/>
              <a:t>NPO, IV fluids, IV antibiotics (ceftriaxone + metronidazole)</a:t>
            </a:r>
            <a:endParaRPr lang="en-US" dirty="0"/>
          </a:p>
          <a:p>
            <a:pPr>
              <a:buFont typeface="Arial" panose="020B0604020202020204" pitchFamily="34" charset="0"/>
              <a:buChar char="•"/>
            </a:pPr>
            <a:r>
              <a:rPr lang="en-US" b="1" dirty="0"/>
              <a:t>Pain management (NSAIDs/opioids)</a:t>
            </a:r>
            <a:endParaRPr lang="en-US" dirty="0"/>
          </a:p>
          <a:p>
            <a:pPr>
              <a:buFont typeface="Arial" panose="020B0604020202020204" pitchFamily="34" charset="0"/>
              <a:buChar char="•"/>
            </a:pPr>
            <a:r>
              <a:rPr lang="en-US" b="1" dirty="0"/>
              <a:t>Early cholecystectomy (laparoscopic preferred, within 72 hours)</a:t>
            </a:r>
            <a:endParaRPr lang="en-US" dirty="0"/>
          </a:p>
          <a:p>
            <a:pPr>
              <a:buFont typeface="Arial" panose="020B0604020202020204" pitchFamily="34" charset="0"/>
              <a:buChar char="•"/>
            </a:pPr>
            <a:r>
              <a:rPr lang="en-US" dirty="0"/>
              <a:t>If not fit for surgery: </a:t>
            </a:r>
            <a:r>
              <a:rPr lang="en-US" b="1" dirty="0"/>
              <a:t>Percutaneous cholecystostomy</a:t>
            </a:r>
            <a:endParaRPr lang="en-US" dirty="0"/>
          </a:p>
          <a:p>
            <a:endParaRPr lang="en-US" dirty="0"/>
          </a:p>
        </p:txBody>
      </p:sp>
      <p:sp>
        <p:nvSpPr>
          <p:cNvPr id="4" name="Title 3">
            <a:extLst>
              <a:ext uri="{FF2B5EF4-FFF2-40B4-BE49-F238E27FC236}">
                <a16:creationId xmlns:a16="http://schemas.microsoft.com/office/drawing/2014/main" id="{98B70516-EB76-4F5F-B92B-E9B924755D47}"/>
              </a:ext>
            </a:extLst>
          </p:cNvPr>
          <p:cNvSpPr txBox="1">
            <a:spLocks/>
          </p:cNvSpPr>
          <p:nvPr/>
        </p:nvSpPr>
        <p:spPr>
          <a:xfrm>
            <a:off x="2431026" y="1017638"/>
            <a:ext cx="7329947" cy="1082304"/>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 Management</a:t>
            </a:r>
          </a:p>
        </p:txBody>
      </p:sp>
      <p:sp>
        <p:nvSpPr>
          <p:cNvPr id="5" name="Rectangle 4">
            <a:extLst>
              <a:ext uri="{FF2B5EF4-FFF2-40B4-BE49-F238E27FC236}">
                <a16:creationId xmlns:a16="http://schemas.microsoft.com/office/drawing/2014/main" id="{B29C11E2-6208-F1C2-E805-9F986F94F9CA}"/>
              </a:ext>
            </a:extLst>
          </p:cNvPr>
          <p:cNvSpPr/>
          <p:nvPr/>
        </p:nvSpPr>
        <p:spPr>
          <a:xfrm>
            <a:off x="0" y="51242"/>
            <a:ext cx="3023420" cy="44245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Spiral integration</a:t>
            </a:r>
          </a:p>
        </p:txBody>
      </p:sp>
      <p:sp>
        <p:nvSpPr>
          <p:cNvPr id="6" name="Rectangle 5">
            <a:extLst>
              <a:ext uri="{FF2B5EF4-FFF2-40B4-BE49-F238E27FC236}">
                <a16:creationId xmlns:a16="http://schemas.microsoft.com/office/drawing/2014/main" id="{3BBE8FB4-0C89-280C-C6B3-3646B6201BDC}"/>
              </a:ext>
            </a:extLst>
          </p:cNvPr>
          <p:cNvSpPr/>
          <p:nvPr/>
        </p:nvSpPr>
        <p:spPr>
          <a:xfrm>
            <a:off x="3023420" y="0"/>
            <a:ext cx="9168579" cy="108230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							Spiral integration</a:t>
            </a:r>
          </a:p>
        </p:txBody>
      </p:sp>
    </p:spTree>
    <p:extLst>
      <p:ext uri="{BB962C8B-B14F-4D97-AF65-F5344CB8AC3E}">
        <p14:creationId xmlns:p14="http://schemas.microsoft.com/office/powerpoint/2010/main" val="27912242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58546C5F-141B-4C14-B85D-0337FB35C85F}"/>
              </a:ext>
            </a:extLst>
          </p:cNvPr>
          <p:cNvSpPr>
            <a:spLocks noGrp="1"/>
          </p:cNvSpPr>
          <p:nvPr>
            <p:ph type="body" sz="quarter" idx="13"/>
          </p:nvPr>
        </p:nvSpPr>
        <p:spPr>
          <a:xfrm>
            <a:off x="169682" y="1725105"/>
            <a:ext cx="4769963" cy="4639201"/>
          </a:xfrm>
        </p:spPr>
        <p:txBody>
          <a:bodyPr/>
          <a:lstStyle/>
          <a:p>
            <a:r>
              <a:rPr lang="en-US" dirty="0"/>
              <a:t>The extrahepatic biliary apparatus receives the bile from the </a:t>
            </a:r>
            <a:r>
              <a:rPr lang="en-US" dirty="0">
                <a:solidFill>
                  <a:srgbClr val="00B0F0"/>
                </a:solidFill>
              </a:rPr>
              <a:t>liver,</a:t>
            </a:r>
          </a:p>
          <a:p>
            <a:r>
              <a:rPr lang="en-US" dirty="0"/>
              <a:t> stores and concentrates it in the </a:t>
            </a:r>
            <a:r>
              <a:rPr lang="en-US" dirty="0">
                <a:solidFill>
                  <a:srgbClr val="00B0F0"/>
                </a:solidFill>
              </a:rPr>
              <a:t>gallbladder,</a:t>
            </a:r>
          </a:p>
          <a:p>
            <a:r>
              <a:rPr lang="en-US" dirty="0"/>
              <a:t> and transmits it to the second part of the </a:t>
            </a:r>
            <a:r>
              <a:rPr lang="en-US" dirty="0">
                <a:solidFill>
                  <a:srgbClr val="00B0F0"/>
                </a:solidFill>
              </a:rPr>
              <a:t>duodenum</a:t>
            </a:r>
            <a:r>
              <a:rPr lang="en-US" dirty="0"/>
              <a:t> when required.</a:t>
            </a:r>
          </a:p>
        </p:txBody>
      </p:sp>
      <p:sp>
        <p:nvSpPr>
          <p:cNvPr id="2" name="Title 1">
            <a:extLst>
              <a:ext uri="{FF2B5EF4-FFF2-40B4-BE49-F238E27FC236}">
                <a16:creationId xmlns:a16="http://schemas.microsoft.com/office/drawing/2014/main" id="{FE5E9121-13AE-4F81-94F0-C029EB705E48}"/>
              </a:ext>
            </a:extLst>
          </p:cNvPr>
          <p:cNvSpPr>
            <a:spLocks noGrp="1"/>
          </p:cNvSpPr>
          <p:nvPr>
            <p:ph type="title"/>
          </p:nvPr>
        </p:nvSpPr>
        <p:spPr>
          <a:xfrm>
            <a:off x="932468" y="513286"/>
            <a:ext cx="10515600" cy="1004430"/>
          </a:xfrm>
        </p:spPr>
        <p:txBody>
          <a:bodyPr>
            <a:normAutofit/>
          </a:bodyPr>
          <a:lstStyle/>
          <a:p>
            <a:r>
              <a:rPr lang="en-US" sz="3200" dirty="0"/>
              <a:t>EXTRAHEPATIC BILIARY APPARATUS </a:t>
            </a:r>
          </a:p>
        </p:txBody>
      </p:sp>
      <p:pic>
        <p:nvPicPr>
          <p:cNvPr id="6" name="Picture 5">
            <a:extLst>
              <a:ext uri="{FF2B5EF4-FFF2-40B4-BE49-F238E27FC236}">
                <a16:creationId xmlns:a16="http://schemas.microsoft.com/office/drawing/2014/main" id="{99FCFC43-13C4-4921-ADD9-454AEECF6EF2}"/>
              </a:ext>
            </a:extLst>
          </p:cNvPr>
          <p:cNvPicPr>
            <a:picLocks noChangeAspect="1"/>
          </p:cNvPicPr>
          <p:nvPr/>
        </p:nvPicPr>
        <p:blipFill rotWithShape="1">
          <a:blip r:embed="rId2"/>
          <a:srcRect l="5364" t="22954" r="32577" b="7199"/>
          <a:stretch/>
        </p:blipFill>
        <p:spPr>
          <a:xfrm>
            <a:off x="5470739" y="1725105"/>
            <a:ext cx="6551579" cy="4147684"/>
          </a:xfrm>
          <a:prstGeom prst="rect">
            <a:avLst/>
          </a:prstGeom>
        </p:spPr>
      </p:pic>
      <p:sp>
        <p:nvSpPr>
          <p:cNvPr id="5" name="Slide Number Placeholder 4">
            <a:extLst>
              <a:ext uri="{FF2B5EF4-FFF2-40B4-BE49-F238E27FC236}">
                <a16:creationId xmlns:a16="http://schemas.microsoft.com/office/drawing/2014/main" id="{DA5B7EEB-9FFA-9E89-6C91-1C436F0501A1}"/>
              </a:ext>
            </a:extLst>
          </p:cNvPr>
          <p:cNvSpPr>
            <a:spLocks noGrp="1"/>
          </p:cNvSpPr>
          <p:nvPr>
            <p:ph type="sldNum" sz="quarter" idx="17"/>
          </p:nvPr>
        </p:nvSpPr>
        <p:spPr>
          <a:xfrm>
            <a:off x="8610600" y="6356350"/>
            <a:ext cx="2743200" cy="365125"/>
          </a:xfrm>
        </p:spPr>
        <p:txBody>
          <a:bodyPr/>
          <a:lstStyle/>
          <a:p>
            <a:fld id="{097A4D0D-00E0-4D1F-B56E-0E080D3AE5F2}" type="slidenum">
              <a:rPr lang="en-US" smtClean="0"/>
              <a:t>6</a:t>
            </a:fld>
            <a:endParaRPr lang="en-US"/>
          </a:p>
        </p:txBody>
      </p:sp>
      <p:sp>
        <p:nvSpPr>
          <p:cNvPr id="3" name="Rectangle 2">
            <a:extLst>
              <a:ext uri="{FF2B5EF4-FFF2-40B4-BE49-F238E27FC236}">
                <a16:creationId xmlns:a16="http://schemas.microsoft.com/office/drawing/2014/main" id="{866123C7-156F-DF9E-447B-60D93B3177E1}"/>
              </a:ext>
            </a:extLst>
          </p:cNvPr>
          <p:cNvSpPr/>
          <p:nvPr/>
        </p:nvSpPr>
        <p:spPr>
          <a:xfrm>
            <a:off x="0" y="51242"/>
            <a:ext cx="2153264" cy="44245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rPr>
              <a:t>Core Concept</a:t>
            </a:r>
          </a:p>
        </p:txBody>
      </p:sp>
    </p:spTree>
    <p:extLst>
      <p:ext uri="{BB962C8B-B14F-4D97-AF65-F5344CB8AC3E}">
        <p14:creationId xmlns:p14="http://schemas.microsoft.com/office/powerpoint/2010/main" val="143752091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90A3E17-E50A-414C-9503-A26D745E614E}"/>
              </a:ext>
            </a:extLst>
          </p:cNvPr>
          <p:cNvSpPr>
            <a:spLocks noGrp="1"/>
          </p:cNvSpPr>
          <p:nvPr>
            <p:ph type="body" sz="quarter" idx="13"/>
          </p:nvPr>
        </p:nvSpPr>
        <p:spPr>
          <a:xfrm>
            <a:off x="169682" y="1885361"/>
            <a:ext cx="7396241" cy="4478945"/>
          </a:xfrm>
        </p:spPr>
        <p:txBody>
          <a:bodyPr>
            <a:normAutofit/>
          </a:bodyPr>
          <a:lstStyle/>
          <a:p>
            <a:r>
              <a:rPr lang="en-US" altLang="en-US" dirty="0"/>
              <a:t> AI can potentially aid in enhancing diagnostic</a:t>
            </a:r>
            <a:r>
              <a:rPr lang="en-US" altLang="en-US" sz="3200" dirty="0"/>
              <a:t> </a:t>
            </a:r>
            <a:r>
              <a:rPr lang="en-US" altLang="en-US" dirty="0"/>
              <a:t>accuracy and efficiency of </a:t>
            </a:r>
            <a:r>
              <a:rPr lang="en-US" altLang="en-US" b="1" u="sng" dirty="0"/>
              <a:t>cholecystitis.</a:t>
            </a:r>
          </a:p>
          <a:p>
            <a:r>
              <a:rPr lang="en-US" altLang="en-US" dirty="0"/>
              <a:t>AI-powered decision support system can also help clinicians in selecting appropriate treatment modalities</a:t>
            </a:r>
          </a:p>
          <a:p>
            <a:r>
              <a:rPr lang="en-US" altLang="en-US" dirty="0"/>
              <a:t>AI-driven predictive models may help anticipate the risk of complications and recurrence in susceptible populations</a:t>
            </a:r>
          </a:p>
          <a:p>
            <a:endParaRPr lang="en-US" dirty="0"/>
          </a:p>
        </p:txBody>
      </p:sp>
      <p:sp>
        <p:nvSpPr>
          <p:cNvPr id="4" name="Title 3">
            <a:extLst>
              <a:ext uri="{FF2B5EF4-FFF2-40B4-BE49-F238E27FC236}">
                <a16:creationId xmlns:a16="http://schemas.microsoft.com/office/drawing/2014/main" id="{479C0961-C96C-4617-BD5F-A816F8B72CEE}"/>
              </a:ext>
            </a:extLst>
          </p:cNvPr>
          <p:cNvSpPr>
            <a:spLocks noGrp="1"/>
          </p:cNvSpPr>
          <p:nvPr>
            <p:ph type="title"/>
          </p:nvPr>
        </p:nvSpPr>
        <p:spPr>
          <a:xfrm>
            <a:off x="8160294" y="136525"/>
            <a:ext cx="3719913" cy="843118"/>
          </a:xfrm>
        </p:spPr>
        <p:txBody>
          <a:bodyPr>
            <a:normAutofit/>
          </a:bodyPr>
          <a:lstStyle/>
          <a:p>
            <a:r>
              <a:rPr lang="en-US" sz="2800" dirty="0"/>
              <a:t>Artificial intelligence</a:t>
            </a:r>
          </a:p>
        </p:txBody>
      </p:sp>
      <p:pic>
        <p:nvPicPr>
          <p:cNvPr id="5122" name="Picture 2" descr="ARTIFICIAL INTELLIGENCE IN MEDICINE - The anesthesia consultant">
            <a:extLst>
              <a:ext uri="{FF2B5EF4-FFF2-40B4-BE49-F238E27FC236}">
                <a16:creationId xmlns:a16="http://schemas.microsoft.com/office/drawing/2014/main" id="{3B173876-E1F6-490F-9925-66E98F774D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65406" y="1415757"/>
            <a:ext cx="4114801" cy="3533984"/>
          </a:xfrm>
          <a:prstGeom prst="rect">
            <a:avLst/>
          </a:prstGeom>
          <a:noFill/>
          <a:extLst>
            <a:ext uri="{909E8E84-426E-40DD-AFC4-6F175D3DCCD1}">
              <a14:hiddenFill xmlns:a14="http://schemas.microsoft.com/office/drawing/2010/main">
                <a:solidFill>
                  <a:srgbClr val="FFFFFF"/>
                </a:solidFill>
              </a14:hiddenFill>
            </a:ext>
          </a:extLst>
        </p:spPr>
      </p:pic>
      <p:sp>
        <p:nvSpPr>
          <p:cNvPr id="3" name="Footer Placeholder 2">
            <a:extLst>
              <a:ext uri="{FF2B5EF4-FFF2-40B4-BE49-F238E27FC236}">
                <a16:creationId xmlns:a16="http://schemas.microsoft.com/office/drawing/2014/main" id="{191A491E-51A4-4B99-FE68-9BCFE626D656}"/>
              </a:ext>
            </a:extLst>
          </p:cNvPr>
          <p:cNvSpPr>
            <a:spLocks noGrp="1"/>
          </p:cNvSpPr>
          <p:nvPr>
            <p:ph type="ftr" sz="quarter" idx="4294967295"/>
          </p:nvPr>
        </p:nvSpPr>
        <p:spPr>
          <a:xfrm>
            <a:off x="4038600" y="6356350"/>
            <a:ext cx="4114800" cy="365125"/>
          </a:xfrm>
        </p:spPr>
        <p:txBody>
          <a:bodyPr/>
          <a:lstStyle/>
          <a:p>
            <a:endParaRPr lang="en-US"/>
          </a:p>
        </p:txBody>
      </p:sp>
      <p:sp>
        <p:nvSpPr>
          <p:cNvPr id="5" name="Slide Number Placeholder 4">
            <a:extLst>
              <a:ext uri="{FF2B5EF4-FFF2-40B4-BE49-F238E27FC236}">
                <a16:creationId xmlns:a16="http://schemas.microsoft.com/office/drawing/2014/main" id="{8A9AB3C3-E0FB-0DDF-1A84-D9E68D8663C8}"/>
              </a:ext>
            </a:extLst>
          </p:cNvPr>
          <p:cNvSpPr>
            <a:spLocks noGrp="1"/>
          </p:cNvSpPr>
          <p:nvPr>
            <p:ph type="sldNum" sz="quarter" idx="17"/>
          </p:nvPr>
        </p:nvSpPr>
        <p:spPr>
          <a:xfrm>
            <a:off x="8610600" y="6356350"/>
            <a:ext cx="2743200" cy="365125"/>
          </a:xfrm>
        </p:spPr>
        <p:txBody>
          <a:bodyPr/>
          <a:lstStyle/>
          <a:p>
            <a:fld id="{097A4D0D-00E0-4D1F-B56E-0E080D3AE5F2}" type="slidenum">
              <a:rPr lang="en-US" smtClean="0"/>
              <a:t>60</a:t>
            </a:fld>
            <a:endParaRPr lang="en-US"/>
          </a:p>
        </p:txBody>
      </p:sp>
      <p:sp>
        <p:nvSpPr>
          <p:cNvPr id="6" name="Rectangle 5">
            <a:extLst>
              <a:ext uri="{FF2B5EF4-FFF2-40B4-BE49-F238E27FC236}">
                <a16:creationId xmlns:a16="http://schemas.microsoft.com/office/drawing/2014/main" id="{FF7BB221-F49A-2E65-7C72-7B2DDB346191}"/>
              </a:ext>
            </a:extLst>
          </p:cNvPr>
          <p:cNvSpPr/>
          <p:nvPr/>
        </p:nvSpPr>
        <p:spPr>
          <a:xfrm>
            <a:off x="0" y="51242"/>
            <a:ext cx="2669458" cy="44245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Spiral integration</a:t>
            </a:r>
          </a:p>
        </p:txBody>
      </p:sp>
    </p:spTree>
    <p:extLst>
      <p:ext uri="{BB962C8B-B14F-4D97-AF65-F5344CB8AC3E}">
        <p14:creationId xmlns:p14="http://schemas.microsoft.com/office/powerpoint/2010/main" val="202783443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7A4686-3A0A-4ED4-B411-AD87EC78DDD6}"/>
              </a:ext>
            </a:extLst>
          </p:cNvPr>
          <p:cNvSpPr>
            <a:spLocks noGrp="1"/>
          </p:cNvSpPr>
          <p:nvPr>
            <p:ph type="title"/>
          </p:nvPr>
        </p:nvSpPr>
        <p:spPr>
          <a:xfrm>
            <a:off x="443313" y="1103338"/>
            <a:ext cx="11305374" cy="1716421"/>
          </a:xfrm>
        </p:spPr>
        <p:txBody>
          <a:bodyPr>
            <a:normAutofit fontScale="90000"/>
          </a:bodyPr>
          <a:lstStyle/>
          <a:p>
            <a:r>
              <a:rPr lang="en-US" dirty="0">
                <a:solidFill>
                  <a:schemeClr val="bg1"/>
                </a:solidFill>
              </a:rPr>
              <a:t>Research Article</a:t>
            </a:r>
            <a:br>
              <a:rPr lang="en-US" dirty="0"/>
            </a:br>
            <a:r>
              <a:rPr lang="en-US" sz="2000" dirty="0"/>
              <a:t>March 8, 2022</a:t>
            </a:r>
            <a:br>
              <a:rPr lang="en-US" dirty="0"/>
            </a:br>
            <a:r>
              <a:rPr lang="en-US" sz="3100" b="1" dirty="0">
                <a:latin typeface="Calibri" panose="020F0502020204030204" pitchFamily="34" charset="0"/>
                <a:cs typeface="Calibri" panose="020F0502020204030204" pitchFamily="34" charset="0"/>
              </a:rPr>
              <a:t>Acute Cholecystitis </a:t>
            </a:r>
            <a:r>
              <a:rPr lang="en-US" sz="3100" dirty="0">
                <a:latin typeface="Calibri" panose="020F0502020204030204" pitchFamily="34" charset="0"/>
                <a:cs typeface="Calibri" panose="020F0502020204030204" pitchFamily="34" charset="0"/>
              </a:rPr>
              <a:t>A Review</a:t>
            </a:r>
            <a:br>
              <a:rPr lang="en-US" sz="3100" b="1" dirty="0">
                <a:latin typeface="Calibri" panose="020F0502020204030204" pitchFamily="34" charset="0"/>
                <a:cs typeface="Calibri" panose="020F0502020204030204" pitchFamily="34" charset="0"/>
              </a:rPr>
            </a:br>
            <a:r>
              <a:rPr lang="en-US" sz="3100" dirty="0">
                <a:latin typeface="Calibri" panose="020F0502020204030204" pitchFamily="34" charset="0"/>
                <a:cs typeface="Calibri" panose="020F0502020204030204" pitchFamily="34" charset="0"/>
                <a:hlinkClick r:id="rId2"/>
              </a:rPr>
              <a:t>Jared R. Gallaher, MD, MPH</a:t>
            </a:r>
            <a:r>
              <a:rPr lang="en-US" sz="3100" baseline="30000" dirty="0">
                <a:latin typeface="Calibri" panose="020F0502020204030204" pitchFamily="34" charset="0"/>
                <a:cs typeface="Calibri" panose="020F0502020204030204" pitchFamily="34" charset="0"/>
                <a:hlinkClick r:id="rId2"/>
              </a:rPr>
              <a:t>1</a:t>
            </a:r>
            <a:r>
              <a:rPr lang="en-US" sz="3100" dirty="0">
                <a:latin typeface="Calibri" panose="020F0502020204030204" pitchFamily="34" charset="0"/>
                <a:cs typeface="Calibri" panose="020F0502020204030204" pitchFamily="34" charset="0"/>
              </a:rPr>
              <a:t>; </a:t>
            </a:r>
            <a:r>
              <a:rPr lang="en-US" sz="3100" dirty="0">
                <a:latin typeface="Calibri" panose="020F0502020204030204" pitchFamily="34" charset="0"/>
                <a:cs typeface="Calibri" panose="020F0502020204030204" pitchFamily="34" charset="0"/>
                <a:hlinkClick r:id="rId3"/>
              </a:rPr>
              <a:t>Anthony Charles, MD, MPH</a:t>
            </a:r>
            <a:r>
              <a:rPr lang="en-US" sz="3100" baseline="30000" dirty="0">
                <a:latin typeface="Calibri" panose="020F0502020204030204" pitchFamily="34" charset="0"/>
                <a:cs typeface="Calibri" panose="020F0502020204030204" pitchFamily="34" charset="0"/>
                <a:hlinkClick r:id="rId3"/>
              </a:rPr>
              <a:t>1</a:t>
            </a:r>
            <a:br>
              <a:rPr lang="en-US" sz="3100" dirty="0">
                <a:latin typeface="Calibri" panose="020F0502020204030204" pitchFamily="34" charset="0"/>
                <a:cs typeface="Calibri" panose="020F0502020204030204" pitchFamily="34" charset="0"/>
              </a:rPr>
            </a:br>
            <a:r>
              <a:rPr lang="en-US" sz="3100" dirty="0">
                <a:latin typeface="Calibri" panose="020F0502020204030204" pitchFamily="34" charset="0"/>
                <a:cs typeface="Calibri" panose="020F0502020204030204" pitchFamily="34" charset="0"/>
              </a:rPr>
              <a:t>Author Affiliations</a:t>
            </a:r>
            <a:br>
              <a:rPr lang="en-US" sz="3100" dirty="0">
                <a:latin typeface="Calibri" panose="020F0502020204030204" pitchFamily="34" charset="0"/>
                <a:cs typeface="Calibri" panose="020F0502020204030204" pitchFamily="34" charset="0"/>
              </a:rPr>
            </a:br>
            <a:r>
              <a:rPr lang="en-US" sz="3100" i="1" dirty="0">
                <a:latin typeface="Calibri" panose="020F0502020204030204" pitchFamily="34" charset="0"/>
                <a:cs typeface="Calibri" panose="020F0502020204030204" pitchFamily="34" charset="0"/>
              </a:rPr>
              <a:t>JAMA. </a:t>
            </a:r>
            <a:r>
              <a:rPr lang="en-US" sz="3100" dirty="0">
                <a:latin typeface="Calibri" panose="020F0502020204030204" pitchFamily="34" charset="0"/>
                <a:cs typeface="Calibri" panose="020F0502020204030204" pitchFamily="34" charset="0"/>
              </a:rPr>
              <a:t>2022;327(10):965-975. doi:10.1001/jama.2022.2350</a:t>
            </a:r>
            <a:br>
              <a:rPr lang="en-US" dirty="0"/>
            </a:br>
            <a:br>
              <a:rPr lang="en-US" dirty="0"/>
            </a:br>
            <a:endParaRPr lang="en-US" dirty="0"/>
          </a:p>
        </p:txBody>
      </p:sp>
      <p:sp>
        <p:nvSpPr>
          <p:cNvPr id="4" name="Rectangle 3">
            <a:extLst>
              <a:ext uri="{FF2B5EF4-FFF2-40B4-BE49-F238E27FC236}">
                <a16:creationId xmlns:a16="http://schemas.microsoft.com/office/drawing/2014/main" id="{329DCE88-696D-1E75-0033-78A4D0AD5F4B}"/>
              </a:ext>
            </a:extLst>
          </p:cNvPr>
          <p:cNvSpPr/>
          <p:nvPr/>
        </p:nvSpPr>
        <p:spPr>
          <a:xfrm>
            <a:off x="0" y="51242"/>
            <a:ext cx="2669458" cy="44245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Spiral integration</a:t>
            </a:r>
          </a:p>
        </p:txBody>
      </p:sp>
      <p:sp>
        <p:nvSpPr>
          <p:cNvPr id="5" name="Title 4">
            <a:extLst>
              <a:ext uri="{FF2B5EF4-FFF2-40B4-BE49-F238E27FC236}">
                <a16:creationId xmlns:a16="http://schemas.microsoft.com/office/drawing/2014/main" id="{225BAE84-9818-FC34-8488-9321A26FC693}"/>
              </a:ext>
            </a:extLst>
          </p:cNvPr>
          <p:cNvSpPr txBox="1">
            <a:spLocks/>
          </p:cNvSpPr>
          <p:nvPr/>
        </p:nvSpPr>
        <p:spPr>
          <a:xfrm>
            <a:off x="9719186" y="35994"/>
            <a:ext cx="2346134" cy="472947"/>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dirty="0"/>
              <a:t>     Research</a:t>
            </a:r>
          </a:p>
        </p:txBody>
      </p:sp>
      <p:sp>
        <p:nvSpPr>
          <p:cNvPr id="7" name="Text Placeholder 6">
            <a:extLst>
              <a:ext uri="{FF2B5EF4-FFF2-40B4-BE49-F238E27FC236}">
                <a16:creationId xmlns:a16="http://schemas.microsoft.com/office/drawing/2014/main" id="{1CFE03D7-3A87-03D9-3D42-735ADF4A5D9F}"/>
              </a:ext>
            </a:extLst>
          </p:cNvPr>
          <p:cNvSpPr>
            <a:spLocks noGrp="1"/>
          </p:cNvSpPr>
          <p:nvPr>
            <p:ph type="body" sz="quarter" idx="10"/>
          </p:nvPr>
        </p:nvSpPr>
        <p:spPr>
          <a:xfrm>
            <a:off x="939800" y="3026236"/>
            <a:ext cx="10312400" cy="3656012"/>
          </a:xfrm>
        </p:spPr>
        <p:txBody>
          <a:bodyPr>
            <a:normAutofit fontScale="92500" lnSpcReduction="10000"/>
          </a:bodyPr>
          <a:lstStyle/>
          <a:p>
            <a:r>
              <a:rPr lang="en-US" dirty="0"/>
              <a:t>Gallstone-associated cystic duct obstruction is responsible for 90% to 95% of the cases of acute cholecystitis. Approximately 5% to 10% of patients with acute cholecystitis have </a:t>
            </a:r>
            <a:r>
              <a:rPr lang="en-US" i="1" dirty="0"/>
              <a:t>acalculous cholecystitis</a:t>
            </a:r>
            <a:r>
              <a:rPr lang="en-US" dirty="0"/>
              <a:t>, defined as acute inflammation of the gallbladder without gallstones, typically in the setting of severe critical illness. The typical presentation of acute cholecystitis consists of acute right upper quadrant pain, fever, and nausea that may be associated with eating and physical examination findings of right upper quadrant tenderness. Ultrasonography of the right upper quadrant has a sensitivity of approximately 81% and a specificity of approximately 83% for the diagnosis of acute cholecystitis</a:t>
            </a:r>
          </a:p>
        </p:txBody>
      </p:sp>
    </p:spTree>
    <p:extLst>
      <p:ext uri="{BB962C8B-B14F-4D97-AF65-F5344CB8AC3E}">
        <p14:creationId xmlns:p14="http://schemas.microsoft.com/office/powerpoint/2010/main" val="387575275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7AFC0B-CFA2-1C1A-84F8-54EE1EC6C47C}"/>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8D854133-ABF0-AAB4-36D6-4F634CF0BA4E}"/>
              </a:ext>
            </a:extLst>
          </p:cNvPr>
          <p:cNvSpPr>
            <a:spLocks noGrp="1"/>
          </p:cNvSpPr>
          <p:nvPr>
            <p:ph idx="1"/>
          </p:nvPr>
        </p:nvSpPr>
        <p:spPr/>
        <p:txBody>
          <a:bodyPr/>
          <a:lstStyle/>
          <a:p>
            <a:endParaRPr lang="en-US"/>
          </a:p>
        </p:txBody>
      </p:sp>
      <p:sp>
        <p:nvSpPr>
          <p:cNvPr id="4" name="Rectangle 3">
            <a:extLst>
              <a:ext uri="{FF2B5EF4-FFF2-40B4-BE49-F238E27FC236}">
                <a16:creationId xmlns:a16="http://schemas.microsoft.com/office/drawing/2014/main" id="{7300680C-8203-B8ED-C123-B17CBEFC1F4C}"/>
              </a:ext>
            </a:extLst>
          </p:cNvPr>
          <p:cNvSpPr/>
          <p:nvPr/>
        </p:nvSpPr>
        <p:spPr>
          <a:xfrm>
            <a:off x="6096001" y="92076"/>
            <a:ext cx="45719" cy="36512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EFA8EC61-9277-72C4-D8E9-97F218D31B8B}"/>
              </a:ext>
            </a:extLst>
          </p:cNvPr>
          <p:cNvSpPr/>
          <p:nvPr/>
        </p:nvSpPr>
        <p:spPr>
          <a:xfrm>
            <a:off x="2346960" y="3178277"/>
            <a:ext cx="7543800" cy="1325562"/>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6600" dirty="0">
                <a:solidFill>
                  <a:schemeClr val="tx1"/>
                </a:solidFill>
              </a:rPr>
              <a:t>TKANKU</a:t>
            </a:r>
          </a:p>
        </p:txBody>
      </p:sp>
      <p:sp>
        <p:nvSpPr>
          <p:cNvPr id="6" name="Slide Number Placeholder 5">
            <a:extLst>
              <a:ext uri="{FF2B5EF4-FFF2-40B4-BE49-F238E27FC236}">
                <a16:creationId xmlns:a16="http://schemas.microsoft.com/office/drawing/2014/main" id="{6E43485A-D733-9E17-8A26-CFD2B347ED64}"/>
              </a:ext>
            </a:extLst>
          </p:cNvPr>
          <p:cNvSpPr>
            <a:spLocks noGrp="1"/>
          </p:cNvSpPr>
          <p:nvPr>
            <p:ph type="sldNum" sz="quarter" idx="12"/>
          </p:nvPr>
        </p:nvSpPr>
        <p:spPr/>
        <p:txBody>
          <a:bodyPr/>
          <a:lstStyle/>
          <a:p>
            <a:fld id="{297287E1-B5F8-4C69-B200-1AC867946A34}" type="slidenum">
              <a:rPr lang="en-US" smtClean="0"/>
              <a:t>62</a:t>
            </a:fld>
            <a:endParaRPr lang="en-US"/>
          </a:p>
        </p:txBody>
      </p:sp>
    </p:spTree>
    <p:extLst>
      <p:ext uri="{BB962C8B-B14F-4D97-AF65-F5344CB8AC3E}">
        <p14:creationId xmlns:p14="http://schemas.microsoft.com/office/powerpoint/2010/main" val="14119460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ABA8AC6-BCAA-408C-86E9-F930D51CD4A8}"/>
              </a:ext>
            </a:extLst>
          </p:cNvPr>
          <p:cNvPicPr>
            <a:picLocks noChangeAspect="1"/>
          </p:cNvPicPr>
          <p:nvPr/>
        </p:nvPicPr>
        <p:blipFill rotWithShape="1">
          <a:blip r:embed="rId2"/>
          <a:srcRect l="6727" t="22955" r="35283" b="6117"/>
          <a:stretch/>
        </p:blipFill>
        <p:spPr>
          <a:xfrm>
            <a:off x="282804" y="678730"/>
            <a:ext cx="10624007" cy="6042582"/>
          </a:xfrm>
          <a:prstGeom prst="rect">
            <a:avLst/>
          </a:prstGeom>
        </p:spPr>
      </p:pic>
      <p:sp>
        <p:nvSpPr>
          <p:cNvPr id="2" name="Rectangle 1">
            <a:extLst>
              <a:ext uri="{FF2B5EF4-FFF2-40B4-BE49-F238E27FC236}">
                <a16:creationId xmlns:a16="http://schemas.microsoft.com/office/drawing/2014/main" id="{3A0AE83B-83B0-941F-C247-F7ACBE5D4947}"/>
              </a:ext>
            </a:extLst>
          </p:cNvPr>
          <p:cNvSpPr/>
          <p:nvPr/>
        </p:nvSpPr>
        <p:spPr>
          <a:xfrm>
            <a:off x="0" y="51242"/>
            <a:ext cx="2153264" cy="44245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rPr>
              <a:t>Core Concept</a:t>
            </a:r>
          </a:p>
        </p:txBody>
      </p:sp>
    </p:spTree>
    <p:extLst>
      <p:ext uri="{BB962C8B-B14F-4D97-AF65-F5344CB8AC3E}">
        <p14:creationId xmlns:p14="http://schemas.microsoft.com/office/powerpoint/2010/main" val="8721347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E1E55F2-4FCD-4953-B32A-22EBE287BB80}"/>
              </a:ext>
            </a:extLst>
          </p:cNvPr>
          <p:cNvSpPr>
            <a:spLocks noGrp="1"/>
          </p:cNvSpPr>
          <p:nvPr>
            <p:ph type="body" sz="quarter" idx="13"/>
          </p:nvPr>
        </p:nvSpPr>
        <p:spPr>
          <a:xfrm>
            <a:off x="216816" y="2441542"/>
            <a:ext cx="6174557" cy="3922764"/>
          </a:xfrm>
        </p:spPr>
        <p:txBody>
          <a:bodyPr>
            <a:normAutofit/>
          </a:bodyPr>
          <a:lstStyle/>
          <a:p>
            <a:r>
              <a:rPr lang="en-US" dirty="0"/>
              <a:t>It consists of five components : </a:t>
            </a:r>
          </a:p>
          <a:p>
            <a:r>
              <a:rPr lang="en-US" dirty="0"/>
              <a:t>1. Right and left hepatic ducts.</a:t>
            </a:r>
          </a:p>
          <a:p>
            <a:r>
              <a:rPr lang="en-US" dirty="0"/>
              <a:t> 2. Common hepatic duct.</a:t>
            </a:r>
          </a:p>
          <a:p>
            <a:r>
              <a:rPr lang="en-US" dirty="0"/>
              <a:t> 3. Gallbladder. </a:t>
            </a:r>
          </a:p>
          <a:p>
            <a:r>
              <a:rPr lang="en-US" dirty="0"/>
              <a:t>4. Cystic duct.</a:t>
            </a:r>
          </a:p>
          <a:p>
            <a:r>
              <a:rPr lang="en-US" dirty="0"/>
              <a:t> 5. Bile duct (formerly, common bile duct)</a:t>
            </a:r>
          </a:p>
        </p:txBody>
      </p:sp>
      <p:pic>
        <p:nvPicPr>
          <p:cNvPr id="5" name="Picture 4">
            <a:extLst>
              <a:ext uri="{FF2B5EF4-FFF2-40B4-BE49-F238E27FC236}">
                <a16:creationId xmlns:a16="http://schemas.microsoft.com/office/drawing/2014/main" id="{9B6DA333-1713-4DD4-B45C-FB6E81950B13}"/>
              </a:ext>
            </a:extLst>
          </p:cNvPr>
          <p:cNvPicPr>
            <a:picLocks noChangeAspect="1"/>
          </p:cNvPicPr>
          <p:nvPr/>
        </p:nvPicPr>
        <p:blipFill rotWithShape="1">
          <a:blip r:embed="rId2"/>
          <a:srcRect l="34716" t="19794" r="27243" b="23007"/>
          <a:stretch/>
        </p:blipFill>
        <p:spPr>
          <a:xfrm>
            <a:off x="5844617" y="754356"/>
            <a:ext cx="6205236" cy="6103644"/>
          </a:xfrm>
          <a:prstGeom prst="rect">
            <a:avLst/>
          </a:prstGeom>
        </p:spPr>
      </p:pic>
      <p:sp>
        <p:nvSpPr>
          <p:cNvPr id="4" name="Title 3">
            <a:extLst>
              <a:ext uri="{FF2B5EF4-FFF2-40B4-BE49-F238E27FC236}">
                <a16:creationId xmlns:a16="http://schemas.microsoft.com/office/drawing/2014/main" id="{A90D9A29-2231-48FC-90E9-1870B4809A3F}"/>
              </a:ext>
            </a:extLst>
          </p:cNvPr>
          <p:cNvSpPr>
            <a:spLocks noGrp="1"/>
          </p:cNvSpPr>
          <p:nvPr>
            <p:ph type="title"/>
          </p:nvPr>
        </p:nvSpPr>
        <p:spPr>
          <a:xfrm>
            <a:off x="932468" y="855318"/>
            <a:ext cx="10515600" cy="1325563"/>
          </a:xfrm>
        </p:spPr>
        <p:txBody>
          <a:bodyPr/>
          <a:lstStyle/>
          <a:p>
            <a:r>
              <a:rPr lang="en-US" dirty="0"/>
              <a:t>components</a:t>
            </a:r>
          </a:p>
        </p:txBody>
      </p:sp>
      <p:sp>
        <p:nvSpPr>
          <p:cNvPr id="3" name="Footer Placeholder 2">
            <a:extLst>
              <a:ext uri="{FF2B5EF4-FFF2-40B4-BE49-F238E27FC236}">
                <a16:creationId xmlns:a16="http://schemas.microsoft.com/office/drawing/2014/main" id="{AF6FB5EC-FE6C-3757-6AAB-119D92940021}"/>
              </a:ext>
            </a:extLst>
          </p:cNvPr>
          <p:cNvSpPr>
            <a:spLocks noGrp="1"/>
          </p:cNvSpPr>
          <p:nvPr>
            <p:ph type="ftr" sz="quarter" idx="4294967295"/>
          </p:nvPr>
        </p:nvSpPr>
        <p:spPr>
          <a:xfrm>
            <a:off x="4038600" y="6356350"/>
            <a:ext cx="4114800" cy="365125"/>
          </a:xfrm>
        </p:spPr>
        <p:txBody>
          <a:bodyPr/>
          <a:lstStyle/>
          <a:p>
            <a:endParaRPr lang="en-US"/>
          </a:p>
        </p:txBody>
      </p:sp>
      <p:sp>
        <p:nvSpPr>
          <p:cNvPr id="6" name="Slide Number Placeholder 5">
            <a:extLst>
              <a:ext uri="{FF2B5EF4-FFF2-40B4-BE49-F238E27FC236}">
                <a16:creationId xmlns:a16="http://schemas.microsoft.com/office/drawing/2014/main" id="{1423903C-C310-CF48-C13D-E89C8F280C9A}"/>
              </a:ext>
            </a:extLst>
          </p:cNvPr>
          <p:cNvSpPr>
            <a:spLocks noGrp="1"/>
          </p:cNvSpPr>
          <p:nvPr>
            <p:ph type="sldNum" sz="quarter" idx="17"/>
          </p:nvPr>
        </p:nvSpPr>
        <p:spPr>
          <a:xfrm>
            <a:off x="8610600" y="6356350"/>
            <a:ext cx="2743200" cy="365125"/>
          </a:xfrm>
        </p:spPr>
        <p:txBody>
          <a:bodyPr/>
          <a:lstStyle/>
          <a:p>
            <a:fld id="{097A4D0D-00E0-4D1F-B56E-0E080D3AE5F2}" type="slidenum">
              <a:rPr lang="en-US" smtClean="0"/>
              <a:t>8</a:t>
            </a:fld>
            <a:endParaRPr lang="en-US"/>
          </a:p>
        </p:txBody>
      </p:sp>
      <p:sp>
        <p:nvSpPr>
          <p:cNvPr id="7" name="Rectangle 6">
            <a:extLst>
              <a:ext uri="{FF2B5EF4-FFF2-40B4-BE49-F238E27FC236}">
                <a16:creationId xmlns:a16="http://schemas.microsoft.com/office/drawing/2014/main" id="{124D271C-6753-1A96-55B5-EB3953B6993B}"/>
              </a:ext>
            </a:extLst>
          </p:cNvPr>
          <p:cNvSpPr/>
          <p:nvPr/>
        </p:nvSpPr>
        <p:spPr>
          <a:xfrm>
            <a:off x="0" y="51242"/>
            <a:ext cx="2153264" cy="44245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rPr>
              <a:t>Core Concept</a:t>
            </a:r>
          </a:p>
        </p:txBody>
      </p:sp>
    </p:spTree>
    <p:extLst>
      <p:ext uri="{BB962C8B-B14F-4D97-AF65-F5344CB8AC3E}">
        <p14:creationId xmlns:p14="http://schemas.microsoft.com/office/powerpoint/2010/main" val="14237648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16218A0-5BAF-4192-86CC-93C5D0AC8893}"/>
              </a:ext>
            </a:extLst>
          </p:cNvPr>
          <p:cNvSpPr>
            <a:spLocks noGrp="1"/>
          </p:cNvSpPr>
          <p:nvPr>
            <p:ph type="body" sz="quarter" idx="13"/>
          </p:nvPr>
        </p:nvSpPr>
        <p:spPr>
          <a:xfrm>
            <a:off x="301658" y="2180881"/>
            <a:ext cx="6881567" cy="4446162"/>
          </a:xfrm>
        </p:spPr>
        <p:txBody>
          <a:bodyPr>
            <a:normAutofit/>
          </a:bodyPr>
          <a:lstStyle/>
          <a:p>
            <a:r>
              <a:rPr lang="en-US" dirty="0"/>
              <a:t>The right and left hepatic ducts from the right and left lobes of the liver emerge through porta hepatis </a:t>
            </a:r>
          </a:p>
          <a:p>
            <a:r>
              <a:rPr lang="en-US" dirty="0"/>
              <a:t>and unite near its right end to form the common hepatic duct,</a:t>
            </a:r>
          </a:p>
          <a:p>
            <a:r>
              <a:rPr lang="en-US" dirty="0"/>
              <a:t> which passes downward for about 2.5 cm (1 inch) and then joined on its right side by the cystic duct to form the CBD. </a:t>
            </a:r>
          </a:p>
        </p:txBody>
      </p:sp>
      <p:pic>
        <p:nvPicPr>
          <p:cNvPr id="5" name="Picture 4">
            <a:extLst>
              <a:ext uri="{FF2B5EF4-FFF2-40B4-BE49-F238E27FC236}">
                <a16:creationId xmlns:a16="http://schemas.microsoft.com/office/drawing/2014/main" id="{A4933053-9981-4438-A316-158B9AF375A1}"/>
              </a:ext>
            </a:extLst>
          </p:cNvPr>
          <p:cNvPicPr>
            <a:picLocks noChangeAspect="1"/>
          </p:cNvPicPr>
          <p:nvPr/>
        </p:nvPicPr>
        <p:blipFill rotWithShape="1">
          <a:blip r:embed="rId2"/>
          <a:srcRect l="53041" t="58969" r="17113" b="7484"/>
          <a:stretch/>
        </p:blipFill>
        <p:spPr>
          <a:xfrm>
            <a:off x="7183225" y="2711850"/>
            <a:ext cx="4842277" cy="3384224"/>
          </a:xfrm>
          <a:prstGeom prst="rect">
            <a:avLst/>
          </a:prstGeom>
        </p:spPr>
      </p:pic>
      <p:sp>
        <p:nvSpPr>
          <p:cNvPr id="4" name="Title 3">
            <a:extLst>
              <a:ext uri="{FF2B5EF4-FFF2-40B4-BE49-F238E27FC236}">
                <a16:creationId xmlns:a16="http://schemas.microsoft.com/office/drawing/2014/main" id="{F49BEEAD-88D8-47E7-B30A-80F2FF647DB0}"/>
              </a:ext>
            </a:extLst>
          </p:cNvPr>
          <p:cNvSpPr>
            <a:spLocks noGrp="1"/>
          </p:cNvSpPr>
          <p:nvPr>
            <p:ph type="title"/>
          </p:nvPr>
        </p:nvSpPr>
        <p:spPr>
          <a:xfrm>
            <a:off x="932468" y="855318"/>
            <a:ext cx="10515600" cy="1325563"/>
          </a:xfrm>
        </p:spPr>
        <p:txBody>
          <a:bodyPr/>
          <a:lstStyle/>
          <a:p>
            <a:r>
              <a:rPr lang="en-US" dirty="0"/>
              <a:t>HEPATIC DUCTS</a:t>
            </a:r>
          </a:p>
        </p:txBody>
      </p:sp>
      <p:sp>
        <p:nvSpPr>
          <p:cNvPr id="3" name="Footer Placeholder 2">
            <a:extLst>
              <a:ext uri="{FF2B5EF4-FFF2-40B4-BE49-F238E27FC236}">
                <a16:creationId xmlns:a16="http://schemas.microsoft.com/office/drawing/2014/main" id="{AE54A09A-F957-1D23-FBE7-94BE805043E6}"/>
              </a:ext>
            </a:extLst>
          </p:cNvPr>
          <p:cNvSpPr>
            <a:spLocks noGrp="1"/>
          </p:cNvSpPr>
          <p:nvPr>
            <p:ph type="ftr" sz="quarter" idx="4294967295"/>
          </p:nvPr>
        </p:nvSpPr>
        <p:spPr>
          <a:xfrm>
            <a:off x="4038600" y="6356350"/>
            <a:ext cx="4114800" cy="365125"/>
          </a:xfrm>
        </p:spPr>
        <p:txBody>
          <a:bodyPr/>
          <a:lstStyle/>
          <a:p>
            <a:endParaRPr lang="en-US"/>
          </a:p>
        </p:txBody>
      </p:sp>
      <p:sp>
        <p:nvSpPr>
          <p:cNvPr id="6" name="Slide Number Placeholder 5">
            <a:extLst>
              <a:ext uri="{FF2B5EF4-FFF2-40B4-BE49-F238E27FC236}">
                <a16:creationId xmlns:a16="http://schemas.microsoft.com/office/drawing/2014/main" id="{1CD88A1B-FFC7-095E-5EE6-EF4293F60A1D}"/>
              </a:ext>
            </a:extLst>
          </p:cNvPr>
          <p:cNvSpPr>
            <a:spLocks noGrp="1"/>
          </p:cNvSpPr>
          <p:nvPr>
            <p:ph type="sldNum" sz="quarter" idx="17"/>
          </p:nvPr>
        </p:nvSpPr>
        <p:spPr>
          <a:xfrm>
            <a:off x="8610600" y="6356350"/>
            <a:ext cx="2743200" cy="365125"/>
          </a:xfrm>
        </p:spPr>
        <p:txBody>
          <a:bodyPr/>
          <a:lstStyle/>
          <a:p>
            <a:fld id="{097A4D0D-00E0-4D1F-B56E-0E080D3AE5F2}" type="slidenum">
              <a:rPr lang="en-US" smtClean="0"/>
              <a:t>9</a:t>
            </a:fld>
            <a:endParaRPr lang="en-US"/>
          </a:p>
        </p:txBody>
      </p:sp>
      <p:sp>
        <p:nvSpPr>
          <p:cNvPr id="7" name="Rectangle 6">
            <a:extLst>
              <a:ext uri="{FF2B5EF4-FFF2-40B4-BE49-F238E27FC236}">
                <a16:creationId xmlns:a16="http://schemas.microsoft.com/office/drawing/2014/main" id="{1AE633D3-2EAB-4576-DEB7-FEC9D9AF28FE}"/>
              </a:ext>
            </a:extLst>
          </p:cNvPr>
          <p:cNvSpPr/>
          <p:nvPr/>
        </p:nvSpPr>
        <p:spPr>
          <a:xfrm>
            <a:off x="0" y="51242"/>
            <a:ext cx="2153264" cy="44245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rPr>
              <a:t>Core Concept</a:t>
            </a:r>
          </a:p>
        </p:txBody>
      </p:sp>
    </p:spTree>
    <p:extLst>
      <p:ext uri="{BB962C8B-B14F-4D97-AF65-F5344CB8AC3E}">
        <p14:creationId xmlns:p14="http://schemas.microsoft.com/office/powerpoint/2010/main" val="2636430582"/>
      </p:ext>
    </p:extLst>
  </p:cSld>
  <p:clrMapOvr>
    <a:masterClrMapping/>
  </p:clrMapOvr>
</p:sld>
</file>

<file path=ppt/theme/theme1.xml><?xml version="1.0" encoding="utf-8"?>
<a:theme xmlns:a="http://schemas.openxmlformats.org/drawingml/2006/main" name="Office Theme">
  <a:themeElements>
    <a:clrScheme name="Red">
      <a:dk1>
        <a:sysClr val="windowText" lastClr="000000"/>
      </a:dk1>
      <a:lt1>
        <a:sysClr val="window" lastClr="FFFFFF"/>
      </a:lt1>
      <a:dk2>
        <a:srgbClr val="323232"/>
      </a:dk2>
      <a:lt2>
        <a:srgbClr val="E5C243"/>
      </a:lt2>
      <a:accent1>
        <a:srgbClr val="A5300F"/>
      </a:accent1>
      <a:accent2>
        <a:srgbClr val="D55816"/>
      </a:accent2>
      <a:accent3>
        <a:srgbClr val="E19825"/>
      </a:accent3>
      <a:accent4>
        <a:srgbClr val="B19C7D"/>
      </a:accent4>
      <a:accent5>
        <a:srgbClr val="7F5F52"/>
      </a:accent5>
      <a:accent6>
        <a:srgbClr val="B27D49"/>
      </a:accent6>
      <a:hlink>
        <a:srgbClr val="6B9F25"/>
      </a:hlink>
      <a:folHlink>
        <a:srgbClr val="B26B02"/>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2007-20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69E2FF4F-E455-4731-8E1A-C3313C7B6120}" vid="{5FD777A1-6C9E-4027-986F-9853C5C13715}"/>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TEMPLATE</Template>
  <TotalTime>1137</TotalTime>
  <Words>3327</Words>
  <Application>Microsoft Office PowerPoint</Application>
  <PresentationFormat>Widescreen</PresentationFormat>
  <Paragraphs>403</Paragraphs>
  <Slides>62</Slides>
  <Notes>0</Notes>
  <HiddenSlides>2</HiddenSlides>
  <MMClips>1</MMClips>
  <ScaleCrop>false</ScaleCrop>
  <HeadingPairs>
    <vt:vector size="4" baseType="variant">
      <vt:variant>
        <vt:lpstr>Theme</vt:lpstr>
      </vt:variant>
      <vt:variant>
        <vt:i4>2</vt:i4>
      </vt:variant>
      <vt:variant>
        <vt:lpstr>Slide Titles</vt:lpstr>
      </vt:variant>
      <vt:variant>
        <vt:i4>62</vt:i4>
      </vt:variant>
    </vt:vector>
  </HeadingPairs>
  <TitlesOfParts>
    <vt:vector size="64" baseType="lpstr">
      <vt:lpstr>Office Theme</vt:lpstr>
      <vt:lpstr>Custom Design</vt:lpstr>
      <vt:lpstr>Gastrointestinal Tract (GIT) Module 2nd Year MBBS(SGD) Gall Bladder</vt:lpstr>
      <vt:lpstr>Prof. Umar’s Model of Teaching Strategy Self Directed Learning Assessment Program </vt:lpstr>
      <vt:lpstr>PowerPoint Presentation</vt:lpstr>
      <vt:lpstr>PowerPoint Presentation</vt:lpstr>
      <vt:lpstr>PowerPoint Presentation</vt:lpstr>
      <vt:lpstr>EXTRAHEPATIC BILIARY APPARATUS </vt:lpstr>
      <vt:lpstr>PowerPoint Presentation</vt:lpstr>
      <vt:lpstr>components</vt:lpstr>
      <vt:lpstr>HEPATIC DUCTS</vt:lpstr>
      <vt:lpstr>The accessory hepatic ducts</vt:lpstr>
      <vt:lpstr>GALLBLADDER</vt:lpstr>
      <vt:lpstr>Dimensions</vt:lpstr>
      <vt:lpstr>Parts and Relations</vt:lpstr>
      <vt:lpstr>Fundus</vt:lpstr>
      <vt:lpstr>Body</vt:lpstr>
      <vt:lpstr>NECK</vt:lpstr>
      <vt:lpstr>Cont’d</vt:lpstr>
      <vt:lpstr>Structure of the Gallbladder</vt:lpstr>
      <vt:lpstr>Arterial Supply</vt:lpstr>
      <vt:lpstr>Venous Drainage</vt:lpstr>
      <vt:lpstr>Lymphatic Drainage</vt:lpstr>
      <vt:lpstr>Nerve Supply</vt:lpstr>
      <vt:lpstr>CYSTIC DUCT</vt:lpstr>
      <vt:lpstr>cystohepatic angle</vt:lpstr>
      <vt:lpstr>PowerPoint Presentation</vt:lpstr>
      <vt:lpstr>Cystohepatic triangle of calot</vt:lpstr>
      <vt:lpstr>The contents of the triangle</vt:lpstr>
      <vt:lpstr>Importance of cystohepatic triangle</vt:lpstr>
      <vt:lpstr>BILE DUCT/COMMON BILE DUCT (CBD)</vt:lpstr>
      <vt:lpstr>Parts</vt:lpstr>
      <vt:lpstr>Supraduodenal Part </vt:lpstr>
      <vt:lpstr>Retroduodenal Part</vt:lpstr>
      <vt:lpstr>PowerPoint Presentation</vt:lpstr>
      <vt:lpstr>PowerPoint Presentation</vt:lpstr>
      <vt:lpstr>Intra duodenal (or Intramural) Part of CBD</vt:lpstr>
      <vt:lpstr>PowerPoint Presentation</vt:lpstr>
      <vt:lpstr>Sphincters Around the Terminal Parts of Bile and Pancreatic Ducts and Ampulla</vt:lpstr>
      <vt:lpstr>Mechanism of sphincters.</vt:lpstr>
      <vt:lpstr>PowerPoint Presentation</vt:lpstr>
      <vt:lpstr>Arterial Supply of the Bile Duct/Common Bile Duct</vt:lpstr>
      <vt:lpstr> The cystic node of Lund</vt:lpstr>
      <vt:lpstr>Hormonal control of gallbladder emptying:</vt:lpstr>
      <vt:lpstr>Phrygian  cap</vt:lpstr>
      <vt:lpstr>Cholecystitis</vt:lpstr>
      <vt:lpstr>PowerPoint Presentation</vt:lpstr>
      <vt:lpstr>(b) Chronic cholecystitis</vt:lpstr>
      <vt:lpstr>• Referred pain of gallbladder: In acute cholecystitis</vt:lpstr>
      <vt:lpstr>• Biliary colic</vt:lpstr>
      <vt:lpstr>Obstruction of CBD</vt:lpstr>
      <vt:lpstr>Courvoisier’s law:</vt:lpstr>
      <vt:lpstr>PowerPoint Presentation</vt:lpstr>
      <vt:lpstr>IMAGING OF THE BILIARY TRACT</vt:lpstr>
      <vt:lpstr>ULTRASOUND</vt:lpstr>
      <vt:lpstr>ENDOSCOPIC RETROGRADE CHOLANGIOPANCREATOGRAPHY (ERCP)</vt:lpstr>
      <vt:lpstr>MRI</vt:lpstr>
      <vt:lpstr>PowerPoint Presentation</vt:lpstr>
      <vt:lpstr>PowerPoint Presentation</vt:lpstr>
      <vt:lpstr>Family medicine</vt:lpstr>
      <vt:lpstr>PowerPoint Presentation</vt:lpstr>
      <vt:lpstr>Artificial intelligence</vt:lpstr>
      <vt:lpstr>Research Article March 8, 2022 Acute Cholecystitis A Review Jared R. Gallaher, MD, MPH1; Anthony Charles, MD, MPH1 Author Affiliations JAMA. 2022;327(10):965-975. doi:10.1001/jama.2022.2350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SADIA ASAD</dc:creator>
  <cp:lastModifiedBy>Dr Minahil Haq</cp:lastModifiedBy>
  <cp:revision>121</cp:revision>
  <dcterms:created xsi:type="dcterms:W3CDTF">2023-09-21T04:57:30Z</dcterms:created>
  <dcterms:modified xsi:type="dcterms:W3CDTF">2025-03-24T06:12:24Z</dcterms:modified>
</cp:coreProperties>
</file>