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316" r:id="rId2"/>
    <p:sldId id="257" r:id="rId3"/>
    <p:sldId id="258" r:id="rId4"/>
    <p:sldId id="259" r:id="rId5"/>
    <p:sldId id="260" r:id="rId6"/>
    <p:sldId id="261" r:id="rId7"/>
    <p:sldId id="321"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18" r:id="rId46"/>
    <p:sldId id="319" r:id="rId47"/>
    <p:sldId id="320" r:id="rId48"/>
    <p:sldId id="302" r:id="rId49"/>
  </p:sldIdLst>
  <p:sldSz cx="9144000" cy="6858000" type="screen4x3"/>
  <p:notesSz cx="9144000" cy="6858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8" autoAdjust="0"/>
    <p:restoredTop sz="94660"/>
  </p:normalViewPr>
  <p:slideViewPr>
    <p:cSldViewPr>
      <p:cViewPr varScale="1">
        <p:scale>
          <a:sx n="65" d="100"/>
          <a:sy n="65" d="100"/>
        </p:scale>
        <p:origin x="144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8FE2A-5692-B412-B2CD-B08A2095AC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PK"/>
          </a:p>
        </p:txBody>
      </p:sp>
      <p:sp>
        <p:nvSpPr>
          <p:cNvPr id="3" name="Subtitle 2">
            <a:extLst>
              <a:ext uri="{FF2B5EF4-FFF2-40B4-BE49-F238E27FC236}">
                <a16:creationId xmlns:a16="http://schemas.microsoft.com/office/drawing/2014/main" id="{0AA4DD4B-0860-414C-C10C-6DACD82EC8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64F8CF2F-4E5E-17C5-5A10-EADB8B9F837D}"/>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3415A579-CAFC-509A-51E6-7EFB6F68C19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52D0319-D9B1-A209-5B40-224F7F2A671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31831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AEA-26BE-E109-A93E-FAAEF07B2B2C}"/>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3CEA518F-ED34-E4F6-7835-7946CF7E8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111728E-7939-31E6-FCB6-A877B9E77FBF}"/>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38E961CB-D77F-51A4-8940-136F43A16B6C}"/>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3A2E958-1504-64AD-E847-29F4B87BE66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351708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0D838-35B7-955A-E5E6-8513A93A7CA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EA623361-3286-8026-03C6-3FE333C36B1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314717EA-C4F6-8156-D49D-27B1AECC09EA}"/>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11A3F37F-6447-B033-3208-15EE8BD9C2C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3C742CC-0C22-A049-873C-577180D6859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79424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D3E4E-0185-84DF-E0C5-FF6B8696AB42}"/>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8F484171-1D36-600D-BBB3-2645759C9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9BDA36A-A71F-DE45-21F1-B5C581794285}"/>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542EDBA1-B1B7-EAC9-356E-EA687F326AA3}"/>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B772167-A3A9-1346-F791-25E898B013F1}"/>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421895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7376-4BEA-31AC-1218-2DAE181B27D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51CC5A8A-3812-DDC8-4D71-EBB1AB8B213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A0FB9-CB8F-1AAE-9AE1-C7D3291318D6}"/>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CCA75FB9-EACF-2846-AD3F-C628F2813BE9}"/>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E7D385FD-356C-0C3F-009C-D439562E9089}"/>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148081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ABF0-9377-789A-C29B-46ACC7F12D30}"/>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CA303050-D72B-9ED7-1952-CDAA970C095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A5D2AF48-31C7-F6CF-ED7C-18B7FD66EF5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EE1DAE27-E3D2-E596-430A-5EA7096254FA}"/>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7CF8B921-4A0E-9799-651E-C511C71997B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38B7581-F9BF-9ADC-B82F-91CDC7C1C49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92613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DFAD-0121-2182-D45D-92106D2309C5}"/>
              </a:ext>
            </a:extLst>
          </p:cNvPr>
          <p:cNvSpPr>
            <a:spLocks noGrp="1"/>
          </p:cNvSpPr>
          <p:nvPr>
            <p:ph type="title"/>
          </p:nvPr>
        </p:nvSpPr>
        <p:spPr>
          <a:xfrm>
            <a:off x="629841" y="365126"/>
            <a:ext cx="78867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25FA182F-C2B2-040A-9F28-70E3C76ADF8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280426-1476-2C2D-AAE7-10FFC208D9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602E7E37-F443-FEE1-5899-AB5E84F673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102696-081C-259D-8911-F15FAB597F2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B10589D6-0832-C3C4-EEAB-6D654D96F071}"/>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8" name="Footer Placeholder 7">
            <a:extLst>
              <a:ext uri="{FF2B5EF4-FFF2-40B4-BE49-F238E27FC236}">
                <a16:creationId xmlns:a16="http://schemas.microsoft.com/office/drawing/2014/main" id="{B2059F25-9542-1C4C-C64D-933D31648087}"/>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15234CEF-C2E2-77FA-4ECB-B347AEDC689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91543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631E-F0F6-A2C4-FCDE-9DACDDFBD3C6}"/>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AA52D47A-B63F-CD2A-3BBA-3E045B510352}"/>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4" name="Footer Placeholder 3">
            <a:extLst>
              <a:ext uri="{FF2B5EF4-FFF2-40B4-BE49-F238E27FC236}">
                <a16:creationId xmlns:a16="http://schemas.microsoft.com/office/drawing/2014/main" id="{086594CB-5053-A274-BA63-3EE567E96F4F}"/>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C79216BE-70C4-73B4-00E8-867294CB481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50422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A543BA-C3B2-5CEE-F0E4-A607F0A1A42E}"/>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3" name="Footer Placeholder 2">
            <a:extLst>
              <a:ext uri="{FF2B5EF4-FFF2-40B4-BE49-F238E27FC236}">
                <a16:creationId xmlns:a16="http://schemas.microsoft.com/office/drawing/2014/main" id="{499F634C-44A9-18B4-2C7E-8AB203CA10A4}"/>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FB12349B-FBB2-C45A-5807-0D73547418FE}"/>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79023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D344-A784-4979-F6C5-FDEAFCFEA93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C83996BE-3254-0B30-D50B-7C89BE4528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C2B844F6-FC33-2BF8-5D23-28419AA7D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386CBFF-61E3-D0E0-6BF3-D23E374287CF}"/>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C6C885F3-C0F2-086D-6AC3-409EE8CB634C}"/>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BF904623-45DB-44D4-4155-0D0BD582778B}"/>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625170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473D-36E7-A5C1-5D7E-64F0D997B7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4616AAE4-F1F6-F9DB-4FA7-52EE4DEFF7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K"/>
          </a:p>
        </p:txBody>
      </p:sp>
      <p:sp>
        <p:nvSpPr>
          <p:cNvPr id="4" name="Text Placeholder 3">
            <a:extLst>
              <a:ext uri="{FF2B5EF4-FFF2-40B4-BE49-F238E27FC236}">
                <a16:creationId xmlns:a16="http://schemas.microsoft.com/office/drawing/2014/main" id="{F4B3D36A-5FE4-3505-7A00-89B8D726935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1F200E0-2680-951A-2399-5B7C61EC2C6B}"/>
              </a:ext>
            </a:extLst>
          </p:cNvPr>
          <p:cNvSpPr>
            <a:spLocks noGrp="1"/>
          </p:cNvSpPr>
          <p:nvPr>
            <p:ph type="dt" sz="half" idx="10"/>
          </p:nvPr>
        </p:nvSpPr>
        <p:spPr/>
        <p:txBody>
          <a:bodyPr/>
          <a:lstStyle/>
          <a:p>
            <a:fld id="{1D8BD707-D9CF-40AE-B4C6-C98DA3205C09}" type="datetimeFigureOut">
              <a:rPr lang="en-US" smtClean="0"/>
              <a:t>2/18/2025</a:t>
            </a:fld>
            <a:endParaRPr lang="en-US"/>
          </a:p>
        </p:txBody>
      </p:sp>
      <p:sp>
        <p:nvSpPr>
          <p:cNvPr id="6" name="Footer Placeholder 5">
            <a:extLst>
              <a:ext uri="{FF2B5EF4-FFF2-40B4-BE49-F238E27FC236}">
                <a16:creationId xmlns:a16="http://schemas.microsoft.com/office/drawing/2014/main" id="{A93AD953-D1A7-B407-5646-2C1D0E35054D}"/>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43E7EA6-CF52-1FD7-FAC3-D1B39A963655}"/>
              </a:ext>
            </a:extLst>
          </p:cNvPr>
          <p:cNvSpPr>
            <a:spLocks noGrp="1"/>
          </p:cNvSpPr>
          <p:nvPr>
            <p:ph type="sldNum" sz="quarter" idx="12"/>
          </p:nvPr>
        </p:nvSpPr>
        <p:spPr/>
        <p:txBody>
          <a:bodyPr/>
          <a:lstStyle/>
          <a:p>
            <a:fld id="{B6F15528-21DE-4FAA-801E-634DDDAF4B2B}" type="slidenum">
              <a:rPr lang="en-PK" smtClean="0"/>
              <a:t>‹#›</a:t>
            </a:fld>
            <a:endParaRPr lang="en-PK"/>
          </a:p>
        </p:txBody>
      </p:sp>
    </p:spTree>
    <p:extLst>
      <p:ext uri="{BB962C8B-B14F-4D97-AF65-F5344CB8AC3E}">
        <p14:creationId xmlns:p14="http://schemas.microsoft.com/office/powerpoint/2010/main" val="264789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B5166C-51EC-7DB4-D60B-C4DBB83F8E3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5C3893B0-2303-24DB-85AF-B79A09B2B99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00DDA4A3-25A3-1F03-D7DF-119DB8785E7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D8BD707-D9CF-40AE-B4C6-C98DA3205C09}" type="datetimeFigureOut">
              <a:rPr lang="en-US" smtClean="0"/>
              <a:t>2/18/2025</a:t>
            </a:fld>
            <a:endParaRPr lang="en-US"/>
          </a:p>
        </p:txBody>
      </p:sp>
      <p:sp>
        <p:nvSpPr>
          <p:cNvPr id="5" name="Footer Placeholder 4">
            <a:extLst>
              <a:ext uri="{FF2B5EF4-FFF2-40B4-BE49-F238E27FC236}">
                <a16:creationId xmlns:a16="http://schemas.microsoft.com/office/drawing/2014/main" id="{73F0EA04-8D11-5F71-8051-BC5894BE81A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PK"/>
          </a:p>
        </p:txBody>
      </p:sp>
      <p:sp>
        <p:nvSpPr>
          <p:cNvPr id="6" name="Slide Number Placeholder 5">
            <a:extLst>
              <a:ext uri="{FF2B5EF4-FFF2-40B4-BE49-F238E27FC236}">
                <a16:creationId xmlns:a16="http://schemas.microsoft.com/office/drawing/2014/main" id="{9E6AEB13-6913-3362-AB8F-ED90E0E2ABA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6F15528-21DE-4FAA-801E-634DDDAF4B2B}" type="slidenum">
              <a:rPr lang="en-PK" smtClean="0"/>
              <a:t>‹#›</a:t>
            </a:fld>
            <a:endParaRPr lang="en-PK"/>
          </a:p>
        </p:txBody>
      </p:sp>
    </p:spTree>
    <p:extLst>
      <p:ext uri="{BB962C8B-B14F-4D97-AF65-F5344CB8AC3E}">
        <p14:creationId xmlns:p14="http://schemas.microsoft.com/office/powerpoint/2010/main" val="236163264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P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5" Type="http://schemas.openxmlformats.org/officeDocument/2006/relationships/image" Target="../media/image46.jpg"/><Relationship Id="rId10" Type="http://schemas.openxmlformats.org/officeDocument/2006/relationships/image" Target="../media/image41.jp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g"/></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sciencedirect.com/topics/pharmacology-toxicology-and-pharmaceutical-science/vibrio-cholerae" TargetMode="External"/><Relationship Id="rId3" Type="http://schemas.openxmlformats.org/officeDocument/2006/relationships/hyperlink" Target="https://www.sciencedirect.com/referencework/9780123847331/encyclopedia-of-food-microbiology" TargetMode="External"/><Relationship Id="rId7" Type="http://schemas.openxmlformats.org/officeDocument/2006/relationships/hyperlink" Target="https://www.sciencedirect.com/topics/agricultural-and-biological-sciences/vibrio-vulnificus" TargetMode="External"/><Relationship Id="rId2" Type="http://schemas.openxmlformats.org/officeDocument/2006/relationships/hyperlink" Target="https://www.sciencedirect.com/science/article/pii/B9780123847300003451" TargetMode="External"/><Relationship Id="rId1" Type="http://schemas.openxmlformats.org/officeDocument/2006/relationships/slideLayout" Target="../slideLayouts/slideLayout2.xml"/><Relationship Id="rId6" Type="http://schemas.openxmlformats.org/officeDocument/2006/relationships/hyperlink" Target="https://www.sciencedirect.com/topics/immunology-and-microbiology/vibrio-parahaemolyticus" TargetMode="External"/><Relationship Id="rId5" Type="http://schemas.openxmlformats.org/officeDocument/2006/relationships/hyperlink" Target="https://www.sciencedirect.com/topics/agricultural-and-biological-sciences/vibrio" TargetMode="External"/><Relationship Id="rId4" Type="http://schemas.openxmlformats.org/officeDocument/2006/relationships/hyperlink" Target="https://www.sciencedirect.com/topics/food-science/seafood"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143000" y="1638300"/>
            <a:ext cx="6858000" cy="1790700"/>
          </a:xfrm>
          <a:prstGeom prst="rect">
            <a:avLst/>
          </a:prstGeom>
          <a:noFill/>
          <a:ln>
            <a:miter lim="800000"/>
          </a:ln>
        </p:spPr>
        <p:txBody>
          <a:bodyPr vert="horz" wrap="square" lIns="91440" tIns="45720" rIns="91440" bIns="45720" anchor="b" anchorCtr="0">
            <a:noAutofit/>
          </a:bodyPr>
          <a:lstStyle>
            <a:lvl1pPr marL="0" indent="0" algn="l" defTabSz="685800" rtl="0" eaLnBrk="1" fontAlgn="base" hangingPunct="1">
              <a:lnSpc>
                <a:spcPct val="90000"/>
              </a:lnSpc>
              <a:spcBef>
                <a:spcPct val="0"/>
              </a:spcBef>
              <a:spcAft>
                <a:spcPct val="0"/>
              </a:spcAft>
              <a:buClrTx/>
              <a:buSzTx/>
              <a:buFontTx/>
              <a:buNone/>
              <a:defRPr kumimoji="0" lang="en-US" altLang="en-US" sz="4200" b="0" i="0" u="none" baseline="0">
                <a:solidFill>
                  <a:schemeClr val="accent2"/>
                </a:solidFill>
                <a:effectLst/>
                <a:latin typeface="Calibri" pitchFamily="34" charset="0"/>
                <a:ea typeface="Calibri" pitchFamily="34" charset="0"/>
              </a:defRPr>
            </a:lvl1pPr>
          </a:lstStyle>
          <a:p>
            <a:pPr lvl="0" algn="ctr"/>
            <a:r>
              <a:rPr lang="en-US" sz="4000" b="1" dirty="0">
                <a:solidFill>
                  <a:schemeClr val="tx1"/>
                </a:solidFill>
                <a:latin typeface="Calibri"/>
                <a:cs typeface="Calibri"/>
              </a:rPr>
              <a:t>Vibrio</a:t>
            </a:r>
            <a:r>
              <a:rPr lang="en-US" sz="4000" b="1" spc="-130" dirty="0">
                <a:solidFill>
                  <a:schemeClr val="tx1"/>
                </a:solidFill>
                <a:latin typeface="Calibri"/>
                <a:cs typeface="Calibri"/>
              </a:rPr>
              <a:t> </a:t>
            </a:r>
            <a:r>
              <a:rPr lang="en-US" sz="4000" b="1" dirty="0">
                <a:solidFill>
                  <a:schemeClr val="tx1"/>
                </a:solidFill>
                <a:latin typeface="Calibri"/>
                <a:cs typeface="Calibri"/>
              </a:rPr>
              <a:t>cholera,</a:t>
            </a:r>
            <a:r>
              <a:rPr lang="en-US" sz="4000" b="1" spc="-114" dirty="0">
                <a:solidFill>
                  <a:schemeClr val="tx1"/>
                </a:solidFill>
                <a:latin typeface="Calibri"/>
                <a:cs typeface="Calibri"/>
              </a:rPr>
              <a:t> </a:t>
            </a:r>
            <a:r>
              <a:rPr lang="en-US" sz="4000" b="1" spc="-10" dirty="0" err="1">
                <a:solidFill>
                  <a:schemeClr val="tx1"/>
                </a:solidFill>
                <a:latin typeface="Calibri"/>
                <a:cs typeface="Calibri"/>
              </a:rPr>
              <a:t>klebsiela</a:t>
            </a:r>
            <a:r>
              <a:rPr lang="en-US" sz="4000" b="1" spc="-10" dirty="0">
                <a:solidFill>
                  <a:schemeClr val="tx1"/>
                </a:solidFill>
                <a:latin typeface="Calibri"/>
                <a:cs typeface="Calibri"/>
              </a:rPr>
              <a:t> </a:t>
            </a:r>
            <a:r>
              <a:rPr lang="en-US" sz="4000" b="1" dirty="0">
                <a:solidFill>
                  <a:schemeClr val="tx1"/>
                </a:solidFill>
                <a:latin typeface="Calibri"/>
                <a:cs typeface="Calibri"/>
              </a:rPr>
              <a:t>and</a:t>
            </a:r>
            <a:r>
              <a:rPr lang="en-US" sz="4000" b="1" spc="-30" dirty="0">
                <a:solidFill>
                  <a:schemeClr val="tx1"/>
                </a:solidFill>
                <a:latin typeface="Calibri"/>
                <a:cs typeface="Calibri"/>
              </a:rPr>
              <a:t> </a:t>
            </a:r>
            <a:r>
              <a:rPr lang="en-US" sz="4000" b="1" spc="-10" dirty="0">
                <a:solidFill>
                  <a:schemeClr val="tx1"/>
                </a:solidFill>
                <a:latin typeface="Calibri"/>
                <a:cs typeface="Calibri"/>
              </a:rPr>
              <a:t>shigella</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Microbe  Module</a:t>
            </a:r>
            <a:br>
              <a:rPr lang="en-US" altLang="en-US" sz="4000" b="1" dirty="0">
                <a:solidFill>
                  <a:schemeClr val="tx1"/>
                </a:solidFill>
                <a:ea typeface="ＭＳ Ｐゴシック" pitchFamily="34" charset="-128"/>
              </a:rPr>
            </a:br>
            <a:r>
              <a:rPr lang="en-US" altLang="en-US" sz="4000" b="1" dirty="0">
                <a:solidFill>
                  <a:schemeClr val="tx1"/>
                </a:solidFill>
                <a:ea typeface="ＭＳ Ｐゴシック" pitchFamily="34" charset="-128"/>
              </a:rPr>
              <a:t>3</a:t>
            </a:r>
            <a:r>
              <a:rPr lang="en-US" altLang="en-US" sz="4000" b="1" baseline="30000" dirty="0">
                <a:solidFill>
                  <a:schemeClr val="tx1"/>
                </a:solidFill>
                <a:ea typeface="ＭＳ Ｐゴシック" pitchFamily="34" charset="-128"/>
              </a:rPr>
              <a:t>rd</a:t>
            </a:r>
            <a:r>
              <a:rPr lang="en-US" altLang="en-US" sz="4000" b="1" dirty="0">
                <a:solidFill>
                  <a:schemeClr val="tx1"/>
                </a:solidFill>
                <a:ea typeface="ＭＳ Ｐゴシック" pitchFamily="34" charset="-128"/>
              </a:rPr>
              <a:t> Year MBBS</a:t>
            </a:r>
            <a:endParaRPr lang="en-US" altLang="en-US" sz="4000" dirty="0">
              <a:solidFill>
                <a:schemeClr val="tx1"/>
              </a:solidFill>
            </a:endParaRPr>
          </a:p>
        </p:txBody>
      </p:sp>
      <p:sp>
        <p:nvSpPr>
          <p:cNvPr id="8195" name="Subtitle 2"/>
          <p:cNvSpPr>
            <a:spLocks noGrp="1"/>
          </p:cNvSpPr>
          <p:nvPr>
            <p:ph type="subTitle" idx="1"/>
          </p:nvPr>
        </p:nvSpPr>
        <p:spPr>
          <a:xfrm>
            <a:off x="1143000" y="3602038"/>
            <a:ext cx="6858000" cy="1655762"/>
          </a:xfrm>
          <a:prstGeom prst="rect">
            <a:avLst/>
          </a:prstGeom>
        </p:spPr>
        <p:txBody>
          <a:bodyPr vert="horz" lIns="91440" tIns="45720" rIns="91440" bIns="45720" rtlCol="0">
            <a:normAutofit/>
          </a:bodyPr>
          <a:lstStyle/>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Dr Kiran Fatima</a:t>
            </a:r>
          </a:p>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Pathology Department</a:t>
            </a:r>
          </a:p>
          <a:p>
            <a:pPr marL="0" marR="0" lvl="0" indent="0" algn="ctr" defTabSz="685800" rtl="0" eaLnBrk="1" fontAlgn="auto" latinLnBrk="0" hangingPunct="1">
              <a:lnSpc>
                <a:spcPct val="90000"/>
              </a:lnSpc>
              <a:spcBef>
                <a:spcPts val="750"/>
              </a:spcBef>
              <a:spcAft>
                <a:spcPct val="0"/>
              </a:spcAft>
              <a:buClrTx/>
              <a:buSzTx/>
              <a:buFont typeface="Arial" pitchFamily="34" charset="0"/>
              <a:buNone/>
              <a:defRPr/>
            </a:pPr>
            <a:r>
              <a:rPr kumimoji="0" lang="en-US" sz="1800" b="0" i="0" u="none" strike="noStrike" kern="1200" cap="none" spc="0" normalizeH="0" baseline="0" noProof="0" dirty="0">
                <a:ln>
                  <a:noFill/>
                </a:ln>
                <a:effectLst/>
                <a:uLnTx/>
                <a:uFillTx/>
                <a:latin typeface="Calibri" pitchFamily="34" charset="0"/>
                <a:ea typeface="+mn-ea"/>
                <a:cs typeface="Calibri" panose="020F0502020204030204" pitchFamily="34" charset="0"/>
              </a:rPr>
              <a:t>Rawalpindi Medical University</a:t>
            </a:r>
          </a:p>
        </p:txBody>
      </p:sp>
    </p:spTree>
    <p:extLst>
      <p:ext uri="{BB962C8B-B14F-4D97-AF65-F5344CB8AC3E}">
        <p14:creationId xmlns:p14="http://schemas.microsoft.com/office/powerpoint/2010/main" val="3519238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2357949"/>
            <a:ext cx="4168775" cy="629660"/>
          </a:xfrm>
          <a:prstGeom prst="rect">
            <a:avLst/>
          </a:prstGeom>
        </p:spPr>
        <p:txBody>
          <a:bodyPr vert="horz" wrap="square" lIns="0" tIns="13970" rIns="0" bIns="0" rtlCol="0">
            <a:spAutoFit/>
          </a:bodyPr>
          <a:lstStyle/>
          <a:p>
            <a:pPr marL="12700">
              <a:lnSpc>
                <a:spcPct val="100000"/>
              </a:lnSpc>
              <a:spcBef>
                <a:spcPts val="110"/>
              </a:spcBef>
            </a:pPr>
            <a:r>
              <a:rPr lang="en-US" sz="4000" dirty="0">
                <a:latin typeface="Calibri" panose="020F0502020204030204" pitchFamily="34" charset="0"/>
                <a:cs typeface="Calibri" panose="020F0502020204030204" pitchFamily="34" charset="0"/>
              </a:rPr>
              <a:t>Lab</a:t>
            </a:r>
            <a:r>
              <a:rPr lang="en-US" sz="4000" spc="-10" dirty="0">
                <a:latin typeface="Calibri" panose="020F0502020204030204" pitchFamily="34" charset="0"/>
                <a:cs typeface="Calibri" panose="020F0502020204030204" pitchFamily="34" charset="0"/>
              </a:rPr>
              <a:t> diagnosis</a:t>
            </a:r>
            <a:endParaRPr lang="en-US" sz="40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0"/>
            <a:ext cx="742950" cy="7143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sz="4000" dirty="0">
                <a:latin typeface="Calibri" panose="020F0502020204030204" pitchFamily="34" charset="0"/>
                <a:cs typeface="Calibri" panose="020F0502020204030204" pitchFamily="34" charset="0"/>
              </a:rPr>
              <a:t>SPECIMEN:</a:t>
            </a:r>
            <a:r>
              <a:rPr sz="4000" spc="-165"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Rice</a:t>
            </a:r>
            <a:r>
              <a:rPr sz="4000" spc="-155"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water</a:t>
            </a:r>
            <a:r>
              <a:rPr sz="4000" spc="-105"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Stool</a:t>
            </a:r>
          </a:p>
        </p:txBody>
      </p:sp>
      <p:pic>
        <p:nvPicPr>
          <p:cNvPr id="3" name="object 3"/>
          <p:cNvPicPr/>
          <p:nvPr/>
        </p:nvPicPr>
        <p:blipFill>
          <a:blip r:embed="rId2" cstate="print"/>
          <a:stretch>
            <a:fillRect/>
          </a:stretch>
        </p:blipFill>
        <p:spPr>
          <a:xfrm>
            <a:off x="304800" y="1752599"/>
            <a:ext cx="8458200" cy="5105398"/>
          </a:xfrm>
          <a:prstGeom prst="rect">
            <a:avLst/>
          </a:prstGeom>
        </p:spPr>
      </p:pic>
      <p:pic>
        <p:nvPicPr>
          <p:cNvPr id="4" name="object 4"/>
          <p:cNvPicPr/>
          <p:nvPr/>
        </p:nvPicPr>
        <p:blipFill>
          <a:blip r:embed="rId3"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A95FE535-CEB2-A316-9FC5-BDD630C8F73D}"/>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7999"/>
            </a:xfrm>
            <a:prstGeom prst="rect">
              <a:avLst/>
            </a:prstGeom>
          </p:spPr>
        </p:pic>
        <p:pic>
          <p:nvPicPr>
            <p:cNvPr id="4" name="object 4"/>
            <p:cNvPicPr/>
            <p:nvPr/>
          </p:nvPicPr>
          <p:blipFill>
            <a:blip r:embed="rId3" cstate="print"/>
            <a:stretch>
              <a:fillRect/>
            </a:stretch>
          </p:blipFill>
          <p:spPr>
            <a:xfrm>
              <a:off x="8315325" y="0"/>
              <a:ext cx="742950" cy="714375"/>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sz="4000" spc="-10" dirty="0">
                <a:latin typeface="Calibri" panose="020F0502020204030204" pitchFamily="34" charset="0"/>
                <a:cs typeface="Calibri" panose="020F0502020204030204" pitchFamily="34" charset="0"/>
              </a:rPr>
              <a:t>OXIDASE</a:t>
            </a:r>
            <a:r>
              <a:rPr sz="4000" spc="-114"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TEST</a:t>
            </a:r>
            <a:r>
              <a:rPr sz="4000" spc="-160" dirty="0">
                <a:latin typeface="Calibri" panose="020F0502020204030204" pitchFamily="34" charset="0"/>
                <a:cs typeface="Calibri" panose="020F0502020204030204" pitchFamily="34" charset="0"/>
              </a:rPr>
              <a:t> </a:t>
            </a:r>
            <a:r>
              <a:rPr sz="4000" dirty="0">
                <a:latin typeface="Calibri" panose="020F0502020204030204" pitchFamily="34" charset="0"/>
                <a:cs typeface="Calibri" panose="020F0502020204030204" pitchFamily="34" charset="0"/>
              </a:rPr>
              <a:t>:</a:t>
            </a:r>
            <a:r>
              <a:rPr sz="4000" spc="-90" dirty="0">
                <a:latin typeface="Calibri" panose="020F0502020204030204" pitchFamily="34" charset="0"/>
                <a:cs typeface="Calibri" panose="020F0502020204030204" pitchFamily="34" charset="0"/>
              </a:rPr>
              <a:t> </a:t>
            </a:r>
            <a:r>
              <a:rPr sz="4000" spc="-10" dirty="0">
                <a:latin typeface="Calibri" panose="020F0502020204030204" pitchFamily="34" charset="0"/>
                <a:cs typeface="Calibri" panose="020F0502020204030204" pitchFamily="34" charset="0"/>
              </a:rPr>
              <a:t>POSITIVE</a:t>
            </a:r>
          </a:p>
        </p:txBody>
      </p:sp>
      <p:pic>
        <p:nvPicPr>
          <p:cNvPr id="3" name="object 3"/>
          <p:cNvPicPr/>
          <p:nvPr/>
        </p:nvPicPr>
        <p:blipFill>
          <a:blip r:embed="rId2" cstate="print"/>
          <a:stretch>
            <a:fillRect/>
          </a:stretch>
        </p:blipFill>
        <p:spPr>
          <a:xfrm>
            <a:off x="152400" y="1905000"/>
            <a:ext cx="8153400" cy="4495800"/>
          </a:xfrm>
          <a:prstGeom prst="rect">
            <a:avLst/>
          </a:prstGeom>
        </p:spPr>
      </p:pic>
      <p:pic>
        <p:nvPicPr>
          <p:cNvPr id="4" name="object 4"/>
          <p:cNvPicPr/>
          <p:nvPr/>
        </p:nvPicPr>
        <p:blipFill>
          <a:blip r:embed="rId3" cstate="print"/>
          <a:stretch>
            <a:fillRect/>
          </a:stretch>
        </p:blipFill>
        <p:spPr>
          <a:xfrm>
            <a:off x="8296275" y="19050"/>
            <a:ext cx="742950" cy="7429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025" y="609282"/>
            <a:ext cx="686435" cy="632224"/>
          </a:xfrm>
          <a:prstGeom prst="rect">
            <a:avLst/>
          </a:prstGeom>
        </p:spPr>
        <p:txBody>
          <a:bodyPr vert="horz" wrap="square" lIns="0" tIns="16510" rIns="0" bIns="0" rtlCol="0">
            <a:spAutoFit/>
          </a:bodyPr>
          <a:lstStyle/>
          <a:p>
            <a:pPr marL="12700">
              <a:lnSpc>
                <a:spcPct val="100000"/>
              </a:lnSpc>
              <a:spcBef>
                <a:spcPts val="130"/>
              </a:spcBef>
            </a:pPr>
            <a:r>
              <a:rPr sz="4000" spc="-25" dirty="0">
                <a:latin typeface="Calibri" panose="020F0502020204030204" pitchFamily="34" charset="0"/>
                <a:cs typeface="Calibri" panose="020F0502020204030204" pitchFamily="34" charset="0"/>
              </a:rPr>
              <a:t>TSI</a:t>
            </a:r>
            <a:endParaRPr sz="40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1600200" y="1447800"/>
            <a:ext cx="3819525" cy="5105400"/>
          </a:xfrm>
          <a:prstGeom prst="rect">
            <a:avLst/>
          </a:prstGeom>
        </p:spPr>
      </p:pic>
      <p:pic>
        <p:nvPicPr>
          <p:cNvPr id="4" name="object 4"/>
          <p:cNvPicPr/>
          <p:nvPr/>
        </p:nvPicPr>
        <p:blipFill>
          <a:blip r:embed="rId3" cstate="print"/>
          <a:stretch>
            <a:fillRect/>
          </a:stretch>
        </p:blipFill>
        <p:spPr>
          <a:xfrm>
            <a:off x="8315325" y="0"/>
            <a:ext cx="742950" cy="7143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462144"/>
            <a:ext cx="2308860" cy="632224"/>
          </a:xfrm>
          <a:prstGeom prst="rect">
            <a:avLst/>
          </a:prstGeom>
        </p:spPr>
        <p:txBody>
          <a:bodyPr vert="horz" wrap="square" lIns="0" tIns="16510" rIns="0" bIns="0" rtlCol="0">
            <a:spAutoFit/>
          </a:bodyPr>
          <a:lstStyle/>
          <a:p>
            <a:pPr marL="12700">
              <a:lnSpc>
                <a:spcPct val="100000"/>
              </a:lnSpc>
              <a:spcBef>
                <a:spcPts val="130"/>
              </a:spcBef>
            </a:pPr>
            <a:r>
              <a:rPr sz="4000" u="sng" spc="-85" dirty="0">
                <a:uFill>
                  <a:solidFill>
                    <a:srgbClr val="D6D200"/>
                  </a:solidFill>
                </a:uFill>
                <a:latin typeface="Calibri" panose="020F0502020204030204" pitchFamily="34" charset="0"/>
                <a:cs typeface="Calibri" panose="020F0502020204030204" pitchFamily="34" charset="0"/>
              </a:rPr>
              <a:t>Treatment</a:t>
            </a:r>
          </a:p>
        </p:txBody>
      </p:sp>
      <p:pic>
        <p:nvPicPr>
          <p:cNvPr id="3" name="object 3"/>
          <p:cNvPicPr/>
          <p:nvPr/>
        </p:nvPicPr>
        <p:blipFill>
          <a:blip r:embed="rId2" cstate="print"/>
          <a:stretch>
            <a:fillRect/>
          </a:stretch>
        </p:blipFill>
        <p:spPr>
          <a:xfrm>
            <a:off x="396240" y="3636645"/>
            <a:ext cx="238125" cy="247650"/>
          </a:xfrm>
          <a:prstGeom prst="rect">
            <a:avLst/>
          </a:prstGeom>
        </p:spPr>
      </p:pic>
      <p:pic>
        <p:nvPicPr>
          <p:cNvPr id="4" name="object 4"/>
          <p:cNvPicPr/>
          <p:nvPr/>
        </p:nvPicPr>
        <p:blipFill>
          <a:blip r:embed="rId2" cstate="print"/>
          <a:stretch>
            <a:fillRect/>
          </a:stretch>
        </p:blipFill>
        <p:spPr>
          <a:xfrm>
            <a:off x="396240" y="4150995"/>
            <a:ext cx="238125" cy="247650"/>
          </a:xfrm>
          <a:prstGeom prst="rect">
            <a:avLst/>
          </a:prstGeom>
        </p:spPr>
      </p:pic>
      <p:sp>
        <p:nvSpPr>
          <p:cNvPr id="5" name="object 5"/>
          <p:cNvSpPr txBox="1"/>
          <p:nvPr/>
        </p:nvSpPr>
        <p:spPr>
          <a:xfrm>
            <a:off x="383857" y="1645348"/>
            <a:ext cx="7993380" cy="2534860"/>
          </a:xfrm>
          <a:prstGeom prst="rect">
            <a:avLst/>
          </a:prstGeom>
        </p:spPr>
        <p:txBody>
          <a:bodyPr vert="horz" wrap="square" lIns="0" tIns="48894" rIns="0" bIns="0" rtlCol="0">
            <a:spAutoFit/>
          </a:bodyPr>
          <a:lstStyle/>
          <a:p>
            <a:pPr marL="241300" marR="5080" indent="-229235">
              <a:lnSpc>
                <a:spcPct val="92200"/>
              </a:lnSpc>
              <a:spcBef>
                <a:spcPts val="384"/>
              </a:spcBef>
            </a:pPr>
            <a:r>
              <a:rPr lang="en-US" sz="2400" b="1" dirty="0">
                <a:latin typeface="Calibri"/>
                <a:cs typeface="Calibri"/>
              </a:rPr>
              <a:t> </a:t>
            </a:r>
            <a:r>
              <a:rPr sz="2400" b="1" dirty="0">
                <a:latin typeface="Calibri"/>
                <a:cs typeface="Calibri"/>
              </a:rPr>
              <a:t>Even</a:t>
            </a:r>
            <a:r>
              <a:rPr sz="2400" b="1" spc="80" dirty="0">
                <a:latin typeface="Calibri"/>
                <a:cs typeface="Calibri"/>
              </a:rPr>
              <a:t> </a:t>
            </a:r>
            <a:r>
              <a:rPr sz="2400" b="1" dirty="0">
                <a:latin typeface="Calibri"/>
                <a:cs typeface="Calibri"/>
              </a:rPr>
              <a:t>before</a:t>
            </a:r>
            <a:r>
              <a:rPr sz="2400" b="1" spc="100" dirty="0">
                <a:latin typeface="Calibri"/>
                <a:cs typeface="Calibri"/>
              </a:rPr>
              <a:t> </a:t>
            </a:r>
            <a:r>
              <a:rPr sz="2400" b="1" dirty="0">
                <a:latin typeface="Calibri"/>
                <a:cs typeface="Calibri"/>
              </a:rPr>
              <a:t>identifying</a:t>
            </a:r>
            <a:r>
              <a:rPr sz="2400" b="1" spc="35" dirty="0">
                <a:latin typeface="Calibri"/>
                <a:cs typeface="Calibri"/>
              </a:rPr>
              <a:t> </a:t>
            </a:r>
            <a:r>
              <a:rPr sz="2400" b="1" dirty="0">
                <a:latin typeface="Calibri"/>
                <a:cs typeface="Calibri"/>
              </a:rPr>
              <a:t>cause</a:t>
            </a:r>
            <a:r>
              <a:rPr sz="2400" b="1" spc="95" dirty="0">
                <a:latin typeface="Calibri"/>
                <a:cs typeface="Calibri"/>
              </a:rPr>
              <a:t> </a:t>
            </a:r>
            <a:r>
              <a:rPr sz="2400" b="1" dirty="0">
                <a:latin typeface="Calibri"/>
                <a:cs typeface="Calibri"/>
              </a:rPr>
              <a:t>of</a:t>
            </a:r>
            <a:r>
              <a:rPr sz="2400" b="1" spc="30" dirty="0">
                <a:latin typeface="Calibri"/>
                <a:cs typeface="Calibri"/>
              </a:rPr>
              <a:t> </a:t>
            </a:r>
            <a:r>
              <a:rPr sz="2400" b="1" dirty="0">
                <a:latin typeface="Calibri"/>
                <a:cs typeface="Calibri"/>
              </a:rPr>
              <a:t>disease,</a:t>
            </a:r>
            <a:r>
              <a:rPr sz="2400" b="1" spc="30" dirty="0">
                <a:latin typeface="Calibri"/>
                <a:cs typeface="Calibri"/>
              </a:rPr>
              <a:t> </a:t>
            </a:r>
            <a:r>
              <a:rPr sz="2400" b="1" spc="-10" dirty="0">
                <a:latin typeface="Calibri"/>
                <a:cs typeface="Calibri"/>
              </a:rPr>
              <a:t>rehydration </a:t>
            </a:r>
            <a:r>
              <a:rPr sz="2400" b="1" dirty="0">
                <a:latin typeface="Calibri"/>
                <a:cs typeface="Calibri"/>
              </a:rPr>
              <a:t>therapy</a:t>
            </a:r>
            <a:r>
              <a:rPr lang="en-US" sz="2400" b="1" spc="70" dirty="0">
                <a:latin typeface="Calibri"/>
                <a:cs typeface="Calibri"/>
              </a:rPr>
              <a:t> </a:t>
            </a:r>
            <a:r>
              <a:rPr sz="2400" b="1" dirty="0">
                <a:latin typeface="Calibri"/>
                <a:cs typeface="Calibri"/>
              </a:rPr>
              <a:t>must</a:t>
            </a:r>
            <a:r>
              <a:rPr sz="2400" b="1" spc="55" dirty="0">
                <a:latin typeface="Calibri"/>
                <a:cs typeface="Calibri"/>
              </a:rPr>
              <a:t> </a:t>
            </a:r>
            <a:r>
              <a:rPr sz="2400" b="1" dirty="0">
                <a:latin typeface="Calibri"/>
                <a:cs typeface="Calibri"/>
              </a:rPr>
              <a:t>begin</a:t>
            </a:r>
            <a:r>
              <a:rPr sz="2400" b="1" spc="50" dirty="0">
                <a:latin typeface="Calibri"/>
                <a:cs typeface="Calibri"/>
              </a:rPr>
              <a:t> </a:t>
            </a:r>
            <a:r>
              <a:rPr sz="2400" b="1" dirty="0">
                <a:latin typeface="Calibri"/>
                <a:cs typeface="Calibri"/>
              </a:rPr>
              <a:t>Immediately</a:t>
            </a:r>
            <a:r>
              <a:rPr sz="2400" b="1" spc="80" dirty="0">
                <a:latin typeface="Calibri"/>
                <a:cs typeface="Calibri"/>
              </a:rPr>
              <a:t> </a:t>
            </a:r>
            <a:r>
              <a:rPr sz="2400" b="1" dirty="0">
                <a:latin typeface="Calibri"/>
                <a:cs typeface="Calibri"/>
              </a:rPr>
              <a:t>because</a:t>
            </a:r>
            <a:r>
              <a:rPr sz="2400" b="1" spc="145" dirty="0">
                <a:latin typeface="Calibri"/>
                <a:cs typeface="Calibri"/>
              </a:rPr>
              <a:t> </a:t>
            </a:r>
            <a:r>
              <a:rPr sz="2400" b="1" dirty="0">
                <a:latin typeface="Calibri"/>
                <a:cs typeface="Calibri"/>
              </a:rPr>
              <a:t>death</a:t>
            </a:r>
            <a:r>
              <a:rPr sz="2400" b="1" spc="55" dirty="0">
                <a:latin typeface="Calibri"/>
                <a:cs typeface="Calibri"/>
              </a:rPr>
              <a:t> </a:t>
            </a:r>
            <a:r>
              <a:rPr sz="2400" b="1" spc="-25" dirty="0">
                <a:latin typeface="Calibri"/>
                <a:cs typeface="Calibri"/>
              </a:rPr>
              <a:t>can </a:t>
            </a:r>
            <a:r>
              <a:rPr sz="2400" b="1" dirty="0">
                <a:latin typeface="Calibri"/>
                <a:cs typeface="Calibri"/>
              </a:rPr>
              <a:t>occur</a:t>
            </a:r>
            <a:r>
              <a:rPr sz="2400" b="1" spc="114" dirty="0">
                <a:latin typeface="Calibri"/>
                <a:cs typeface="Calibri"/>
              </a:rPr>
              <a:t> </a:t>
            </a:r>
            <a:r>
              <a:rPr sz="2400" b="1" dirty="0">
                <a:latin typeface="Calibri"/>
                <a:cs typeface="Calibri"/>
              </a:rPr>
              <a:t>within</a:t>
            </a:r>
            <a:r>
              <a:rPr sz="2400" b="1" spc="135" dirty="0">
                <a:latin typeface="Calibri"/>
                <a:cs typeface="Calibri"/>
              </a:rPr>
              <a:t> </a:t>
            </a:r>
            <a:r>
              <a:rPr sz="2400" b="1" spc="-10" dirty="0">
                <a:latin typeface="Calibri"/>
                <a:cs typeface="Calibri"/>
              </a:rPr>
              <a:t>hours</a:t>
            </a:r>
            <a:endParaRPr sz="2400" dirty="0">
              <a:latin typeface="Calibri"/>
              <a:cs typeface="Calibri"/>
            </a:endParaRPr>
          </a:p>
          <a:p>
            <a:pPr>
              <a:lnSpc>
                <a:spcPct val="100000"/>
              </a:lnSpc>
              <a:spcBef>
                <a:spcPts val="1295"/>
              </a:spcBef>
            </a:pPr>
            <a:endParaRPr sz="2750" dirty="0">
              <a:latin typeface="Calibri"/>
              <a:cs typeface="Calibri"/>
            </a:endParaRPr>
          </a:p>
          <a:p>
            <a:pPr marL="261620" marR="4159885">
              <a:lnSpc>
                <a:spcPct val="122900"/>
              </a:lnSpc>
              <a:spcBef>
                <a:spcPts val="5"/>
              </a:spcBef>
            </a:pPr>
            <a:r>
              <a:rPr sz="2400" b="1" dirty="0">
                <a:latin typeface="Calibri"/>
                <a:cs typeface="Calibri"/>
              </a:rPr>
              <a:t>Oral</a:t>
            </a:r>
            <a:r>
              <a:rPr sz="2400" b="1" spc="10" dirty="0">
                <a:latin typeface="Calibri"/>
                <a:cs typeface="Calibri"/>
              </a:rPr>
              <a:t> </a:t>
            </a:r>
            <a:r>
              <a:rPr sz="2400" b="1" spc="-10" dirty="0">
                <a:latin typeface="Calibri"/>
                <a:cs typeface="Calibri"/>
              </a:rPr>
              <a:t>rehydration </a:t>
            </a:r>
            <a:r>
              <a:rPr sz="2400" b="1" dirty="0">
                <a:latin typeface="Calibri"/>
                <a:cs typeface="Calibri"/>
              </a:rPr>
              <a:t>Intravenous</a:t>
            </a:r>
            <a:r>
              <a:rPr sz="2400" b="1" spc="60" dirty="0">
                <a:latin typeface="Calibri"/>
                <a:cs typeface="Calibri"/>
              </a:rPr>
              <a:t> </a:t>
            </a:r>
            <a:r>
              <a:rPr sz="2400" b="1" spc="-10" dirty="0">
                <a:latin typeface="Calibri"/>
                <a:cs typeface="Calibri"/>
              </a:rPr>
              <a:t>rehydration</a:t>
            </a:r>
            <a:endParaRPr sz="2400" dirty="0">
              <a:latin typeface="Calibri"/>
              <a:cs typeface="Calibri"/>
            </a:endParaRPr>
          </a:p>
        </p:txBody>
      </p:sp>
      <p:pic>
        <p:nvPicPr>
          <p:cNvPr id="6" name="object 6"/>
          <p:cNvPicPr/>
          <p:nvPr/>
        </p:nvPicPr>
        <p:blipFill>
          <a:blip r:embed="rId3" cstate="print"/>
          <a:stretch>
            <a:fillRect/>
          </a:stretch>
        </p:blipFill>
        <p:spPr>
          <a:xfrm>
            <a:off x="8315325" y="0"/>
            <a:ext cx="742950" cy="714375"/>
          </a:xfrm>
          <a:prstGeom prst="rect">
            <a:avLst/>
          </a:prstGeom>
        </p:spPr>
      </p:pic>
      <p:sp>
        <p:nvSpPr>
          <p:cNvPr id="7" name="TextBox 6">
            <a:extLst>
              <a:ext uri="{FF2B5EF4-FFF2-40B4-BE49-F238E27FC236}">
                <a16:creationId xmlns:a16="http://schemas.microsoft.com/office/drawing/2014/main" id="{07D620CB-63E9-4804-041E-387A13684AAB}"/>
              </a:ext>
            </a:extLst>
          </p:cNvPr>
          <p:cNvSpPr txBox="1"/>
          <p:nvPr/>
        </p:nvSpPr>
        <p:spPr>
          <a:xfrm>
            <a:off x="6477000" y="267097"/>
            <a:ext cx="1066800" cy="369332"/>
          </a:xfrm>
          <a:prstGeom prst="rect">
            <a:avLst/>
          </a:prstGeom>
          <a:noFill/>
        </p:spPr>
        <p:txBody>
          <a:bodyPr wrap="square" rtlCol="0">
            <a:spAutoFit/>
          </a:bodyPr>
          <a:lstStyle/>
          <a:p>
            <a:r>
              <a:rPr lang="en-US" dirty="0"/>
              <a:t>Vertical  </a:t>
            </a:r>
            <a:endParaRPr lang="en-P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457" y="473646"/>
            <a:ext cx="4243705" cy="632460"/>
          </a:xfrm>
          <a:prstGeom prst="rect">
            <a:avLst/>
          </a:prstGeom>
        </p:spPr>
        <p:txBody>
          <a:bodyPr vert="horz" wrap="square" lIns="0" tIns="16510" rIns="0" bIns="0" rtlCol="0">
            <a:spAutoFit/>
          </a:bodyPr>
          <a:lstStyle/>
          <a:p>
            <a:pPr marL="12700">
              <a:lnSpc>
                <a:spcPct val="100000"/>
              </a:lnSpc>
              <a:spcBef>
                <a:spcPts val="130"/>
              </a:spcBef>
            </a:pPr>
            <a:r>
              <a:rPr sz="3950" u="sng" spc="-40" dirty="0">
                <a:uFill>
                  <a:solidFill>
                    <a:srgbClr val="D6D200"/>
                  </a:solidFill>
                </a:uFill>
                <a:latin typeface="Calibri" panose="020F0502020204030204" pitchFamily="34" charset="0"/>
                <a:cs typeface="Calibri" panose="020F0502020204030204" pitchFamily="34" charset="0"/>
              </a:rPr>
              <a:t>Treatment:continued</a:t>
            </a:r>
            <a:endParaRPr sz="395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243840" y="1531619"/>
            <a:ext cx="238125" cy="247650"/>
          </a:xfrm>
          <a:prstGeom prst="rect">
            <a:avLst/>
          </a:prstGeom>
        </p:spPr>
      </p:pic>
      <p:pic>
        <p:nvPicPr>
          <p:cNvPr id="4" name="object 4"/>
          <p:cNvPicPr/>
          <p:nvPr/>
        </p:nvPicPr>
        <p:blipFill>
          <a:blip r:embed="rId2" cstate="print"/>
          <a:stretch>
            <a:fillRect/>
          </a:stretch>
        </p:blipFill>
        <p:spPr>
          <a:xfrm>
            <a:off x="243840" y="2426970"/>
            <a:ext cx="238125" cy="247650"/>
          </a:xfrm>
          <a:prstGeom prst="rect">
            <a:avLst/>
          </a:prstGeom>
        </p:spPr>
      </p:pic>
      <p:pic>
        <p:nvPicPr>
          <p:cNvPr id="5" name="object 5"/>
          <p:cNvPicPr/>
          <p:nvPr/>
        </p:nvPicPr>
        <p:blipFill>
          <a:blip r:embed="rId2" cstate="print"/>
          <a:stretch>
            <a:fillRect/>
          </a:stretch>
        </p:blipFill>
        <p:spPr>
          <a:xfrm>
            <a:off x="701040" y="2874645"/>
            <a:ext cx="200025" cy="209550"/>
          </a:xfrm>
          <a:prstGeom prst="rect">
            <a:avLst/>
          </a:prstGeom>
        </p:spPr>
      </p:pic>
      <p:pic>
        <p:nvPicPr>
          <p:cNvPr id="6" name="object 6"/>
          <p:cNvPicPr/>
          <p:nvPr/>
        </p:nvPicPr>
        <p:blipFill>
          <a:blip r:embed="rId2" cstate="print"/>
          <a:stretch>
            <a:fillRect/>
          </a:stretch>
        </p:blipFill>
        <p:spPr>
          <a:xfrm>
            <a:off x="701040" y="3265170"/>
            <a:ext cx="200025" cy="209550"/>
          </a:xfrm>
          <a:prstGeom prst="rect">
            <a:avLst/>
          </a:prstGeom>
        </p:spPr>
      </p:pic>
      <p:pic>
        <p:nvPicPr>
          <p:cNvPr id="7" name="object 7"/>
          <p:cNvPicPr/>
          <p:nvPr/>
        </p:nvPicPr>
        <p:blipFill>
          <a:blip r:embed="rId2" cstate="print"/>
          <a:stretch>
            <a:fillRect/>
          </a:stretch>
        </p:blipFill>
        <p:spPr>
          <a:xfrm>
            <a:off x="701040" y="3665220"/>
            <a:ext cx="200025" cy="209550"/>
          </a:xfrm>
          <a:prstGeom prst="rect">
            <a:avLst/>
          </a:prstGeom>
        </p:spPr>
      </p:pic>
      <p:pic>
        <p:nvPicPr>
          <p:cNvPr id="8" name="object 8"/>
          <p:cNvPicPr/>
          <p:nvPr/>
        </p:nvPicPr>
        <p:blipFill>
          <a:blip r:embed="rId2" cstate="print"/>
          <a:stretch>
            <a:fillRect/>
          </a:stretch>
        </p:blipFill>
        <p:spPr>
          <a:xfrm>
            <a:off x="243840" y="4131945"/>
            <a:ext cx="314325" cy="323850"/>
          </a:xfrm>
          <a:prstGeom prst="rect">
            <a:avLst/>
          </a:prstGeom>
        </p:spPr>
      </p:pic>
      <p:sp>
        <p:nvSpPr>
          <p:cNvPr id="9" name="object 9"/>
          <p:cNvSpPr txBox="1"/>
          <p:nvPr/>
        </p:nvSpPr>
        <p:spPr>
          <a:xfrm>
            <a:off x="447675" y="1416367"/>
            <a:ext cx="4963160" cy="3075200"/>
          </a:xfrm>
          <a:prstGeom prst="rect">
            <a:avLst/>
          </a:prstGeom>
        </p:spPr>
        <p:txBody>
          <a:bodyPr vert="horz" wrap="square" lIns="0" tIns="52069" rIns="0" bIns="0" rtlCol="0">
            <a:spAutoFit/>
          </a:bodyPr>
          <a:lstStyle/>
          <a:p>
            <a:pPr marL="25400" marR="17780" indent="20320">
              <a:lnSpc>
                <a:spcPts val="3080"/>
              </a:lnSpc>
              <a:spcBef>
                <a:spcPts val="409"/>
              </a:spcBef>
            </a:pPr>
            <a:r>
              <a:rPr sz="2400" b="1" dirty="0">
                <a:latin typeface="Calibri"/>
                <a:cs typeface="Calibri"/>
              </a:rPr>
              <a:t>ORS</a:t>
            </a:r>
            <a:r>
              <a:rPr sz="2400" b="1" spc="60" dirty="0">
                <a:latin typeface="Calibri"/>
                <a:cs typeface="Calibri"/>
              </a:rPr>
              <a:t> </a:t>
            </a:r>
            <a:r>
              <a:rPr sz="2400" b="1" dirty="0">
                <a:latin typeface="Calibri"/>
                <a:cs typeface="Calibri"/>
              </a:rPr>
              <a:t>Reduces</a:t>
            </a:r>
            <a:r>
              <a:rPr sz="2400" b="1" spc="45" dirty="0">
                <a:latin typeface="Calibri"/>
                <a:cs typeface="Calibri"/>
              </a:rPr>
              <a:t> </a:t>
            </a:r>
            <a:r>
              <a:rPr sz="2400" b="1" dirty="0">
                <a:latin typeface="Calibri"/>
                <a:cs typeface="Calibri"/>
              </a:rPr>
              <a:t>mortality</a:t>
            </a:r>
            <a:r>
              <a:rPr sz="2400" b="1" spc="55" dirty="0">
                <a:latin typeface="Calibri"/>
                <a:cs typeface="Calibri"/>
              </a:rPr>
              <a:t> </a:t>
            </a:r>
            <a:r>
              <a:rPr sz="2400" b="1" dirty="0">
                <a:latin typeface="Calibri"/>
                <a:cs typeface="Calibri"/>
              </a:rPr>
              <a:t>from</a:t>
            </a:r>
            <a:r>
              <a:rPr sz="2400" b="1" spc="100" dirty="0">
                <a:latin typeface="Calibri"/>
                <a:cs typeface="Calibri"/>
              </a:rPr>
              <a:t> </a:t>
            </a:r>
            <a:r>
              <a:rPr sz="2400" b="1" spc="-20" dirty="0">
                <a:latin typeface="Calibri"/>
                <a:cs typeface="Calibri"/>
              </a:rPr>
              <a:t>over </a:t>
            </a:r>
            <a:r>
              <a:rPr sz="2400" b="1" dirty="0">
                <a:latin typeface="Calibri"/>
                <a:cs typeface="Calibri"/>
              </a:rPr>
              <a:t>50%</a:t>
            </a:r>
            <a:r>
              <a:rPr sz="2400" b="1" spc="55" dirty="0">
                <a:latin typeface="Calibri"/>
                <a:cs typeface="Calibri"/>
              </a:rPr>
              <a:t> </a:t>
            </a:r>
            <a:r>
              <a:rPr sz="2400" b="1" dirty="0">
                <a:latin typeface="Calibri"/>
                <a:cs typeface="Calibri"/>
              </a:rPr>
              <a:t>to</a:t>
            </a:r>
            <a:r>
              <a:rPr sz="2400" b="1" spc="65" dirty="0">
                <a:latin typeface="Calibri"/>
                <a:cs typeface="Calibri"/>
              </a:rPr>
              <a:t> </a:t>
            </a:r>
            <a:r>
              <a:rPr sz="2400" b="1" dirty="0">
                <a:latin typeface="Calibri"/>
                <a:cs typeface="Calibri"/>
              </a:rPr>
              <a:t>less</a:t>
            </a:r>
            <a:r>
              <a:rPr sz="2400" b="1" spc="-5" dirty="0">
                <a:latin typeface="Calibri"/>
                <a:cs typeface="Calibri"/>
              </a:rPr>
              <a:t> </a:t>
            </a:r>
            <a:r>
              <a:rPr sz="2400" b="1" dirty="0">
                <a:latin typeface="Calibri"/>
                <a:cs typeface="Calibri"/>
              </a:rPr>
              <a:t>than</a:t>
            </a:r>
            <a:r>
              <a:rPr sz="2400" b="1" spc="65" dirty="0">
                <a:latin typeface="Calibri"/>
                <a:cs typeface="Calibri"/>
              </a:rPr>
              <a:t> </a:t>
            </a:r>
            <a:r>
              <a:rPr sz="2400" b="1" spc="-25" dirty="0">
                <a:latin typeface="Calibri"/>
                <a:cs typeface="Calibri"/>
              </a:rPr>
              <a:t>1%</a:t>
            </a:r>
            <a:endParaRPr sz="2400" dirty="0">
              <a:latin typeface="Calibri"/>
              <a:cs typeface="Calibri"/>
            </a:endParaRPr>
          </a:p>
          <a:p>
            <a:pPr marL="482600" marR="59690" indent="-437515">
              <a:lnSpc>
                <a:spcPct val="107700"/>
              </a:lnSpc>
              <a:spcBef>
                <a:spcPts val="360"/>
              </a:spcBef>
            </a:pPr>
            <a:r>
              <a:rPr sz="2400" b="1" dirty="0">
                <a:latin typeface="Calibri"/>
                <a:cs typeface="Calibri"/>
              </a:rPr>
              <a:t>Packets</a:t>
            </a:r>
            <a:r>
              <a:rPr sz="2400" b="1" spc="-40" dirty="0">
                <a:latin typeface="Calibri"/>
                <a:cs typeface="Calibri"/>
              </a:rPr>
              <a:t> </a:t>
            </a:r>
            <a:r>
              <a:rPr sz="2400" b="1" dirty="0">
                <a:latin typeface="Calibri"/>
                <a:cs typeface="Calibri"/>
              </a:rPr>
              <a:t>of</a:t>
            </a:r>
            <a:r>
              <a:rPr sz="2400" b="1" spc="40" dirty="0">
                <a:latin typeface="Calibri"/>
                <a:cs typeface="Calibri"/>
              </a:rPr>
              <a:t> </a:t>
            </a:r>
            <a:r>
              <a:rPr sz="2400" b="1" dirty="0">
                <a:latin typeface="Calibri"/>
                <a:cs typeface="Calibri"/>
              </a:rPr>
              <a:t>Oral</a:t>
            </a:r>
            <a:r>
              <a:rPr sz="2400" b="1" spc="-55" dirty="0">
                <a:latin typeface="Calibri"/>
                <a:cs typeface="Calibri"/>
              </a:rPr>
              <a:t> </a:t>
            </a:r>
            <a:r>
              <a:rPr sz="2400" b="1" dirty="0">
                <a:latin typeface="Calibri"/>
                <a:cs typeface="Calibri"/>
              </a:rPr>
              <a:t>Rehydration</a:t>
            </a:r>
            <a:r>
              <a:rPr sz="2400" b="1" spc="25" dirty="0">
                <a:latin typeface="Calibri"/>
                <a:cs typeface="Calibri"/>
              </a:rPr>
              <a:t> </a:t>
            </a:r>
            <a:r>
              <a:rPr sz="2400" b="1" spc="-10" dirty="0">
                <a:latin typeface="Calibri"/>
                <a:cs typeface="Calibri"/>
              </a:rPr>
              <a:t>Salts Distributed</a:t>
            </a:r>
            <a:r>
              <a:rPr sz="2400" b="1" spc="-70" dirty="0">
                <a:latin typeface="Calibri"/>
                <a:cs typeface="Calibri"/>
              </a:rPr>
              <a:t> </a:t>
            </a:r>
            <a:r>
              <a:rPr sz="2400" b="1" dirty="0">
                <a:latin typeface="Calibri"/>
                <a:cs typeface="Calibri"/>
              </a:rPr>
              <a:t>by WHO,</a:t>
            </a:r>
            <a:r>
              <a:rPr sz="2400" b="1" spc="-70" dirty="0">
                <a:latin typeface="Calibri"/>
                <a:cs typeface="Calibri"/>
              </a:rPr>
              <a:t> </a:t>
            </a:r>
            <a:r>
              <a:rPr sz="2400" b="1" spc="-10" dirty="0">
                <a:latin typeface="Calibri"/>
                <a:cs typeface="Calibri"/>
              </a:rPr>
              <a:t>UNICEF </a:t>
            </a:r>
            <a:r>
              <a:rPr sz="2400" b="1" dirty="0">
                <a:latin typeface="Calibri"/>
                <a:cs typeface="Calibri"/>
              </a:rPr>
              <a:t>Dissolve</a:t>
            </a:r>
            <a:r>
              <a:rPr sz="2400" b="1" spc="-40" dirty="0">
                <a:latin typeface="Calibri"/>
                <a:cs typeface="Calibri"/>
              </a:rPr>
              <a:t> </a:t>
            </a:r>
            <a:r>
              <a:rPr sz="2400" b="1" dirty="0">
                <a:latin typeface="Calibri"/>
                <a:cs typeface="Calibri"/>
              </a:rPr>
              <a:t>in</a:t>
            </a:r>
            <a:r>
              <a:rPr sz="2400" b="1" spc="-45" dirty="0">
                <a:latin typeface="Calibri"/>
                <a:cs typeface="Calibri"/>
              </a:rPr>
              <a:t> </a:t>
            </a:r>
            <a:r>
              <a:rPr sz="2400" b="1" dirty="0">
                <a:latin typeface="Calibri"/>
                <a:cs typeface="Calibri"/>
              </a:rPr>
              <a:t>1</a:t>
            </a:r>
            <a:r>
              <a:rPr sz="2400" b="1" spc="-45" dirty="0">
                <a:latin typeface="Calibri"/>
                <a:cs typeface="Calibri"/>
              </a:rPr>
              <a:t> </a:t>
            </a:r>
            <a:r>
              <a:rPr sz="2400" b="1" dirty="0">
                <a:latin typeface="Calibri"/>
                <a:cs typeface="Calibri"/>
              </a:rPr>
              <a:t>L </a:t>
            </a:r>
            <a:r>
              <a:rPr sz="2400" b="1" spc="-20" dirty="0">
                <a:latin typeface="Calibri"/>
                <a:cs typeface="Calibri"/>
              </a:rPr>
              <a:t>water</a:t>
            </a:r>
            <a:endParaRPr sz="2400" dirty="0">
              <a:latin typeface="Calibri"/>
              <a:cs typeface="Calibri"/>
            </a:endParaRPr>
          </a:p>
          <a:p>
            <a:pPr marL="482600">
              <a:lnSpc>
                <a:spcPct val="100000"/>
              </a:lnSpc>
              <a:spcBef>
                <a:spcPts val="275"/>
              </a:spcBef>
            </a:pPr>
            <a:r>
              <a:rPr sz="2400" b="1" dirty="0">
                <a:latin typeface="Calibri"/>
                <a:cs typeface="Calibri"/>
              </a:rPr>
              <a:t>NaCl,</a:t>
            </a:r>
            <a:r>
              <a:rPr sz="2400" b="1" spc="-100" dirty="0">
                <a:latin typeface="Calibri"/>
                <a:cs typeface="Calibri"/>
              </a:rPr>
              <a:t> </a:t>
            </a:r>
            <a:r>
              <a:rPr sz="2400" b="1" dirty="0">
                <a:latin typeface="Calibri"/>
                <a:cs typeface="Calibri"/>
              </a:rPr>
              <a:t>KCl,</a:t>
            </a:r>
            <a:r>
              <a:rPr sz="2400" b="1" spc="-30" dirty="0">
                <a:latin typeface="Calibri"/>
                <a:cs typeface="Calibri"/>
              </a:rPr>
              <a:t> </a:t>
            </a:r>
            <a:r>
              <a:rPr sz="2400" b="1" dirty="0">
                <a:latin typeface="Calibri"/>
                <a:cs typeface="Calibri"/>
              </a:rPr>
              <a:t>NaHCO</a:t>
            </a:r>
            <a:r>
              <a:rPr sz="2400" b="1" baseline="-17921" dirty="0">
                <a:latin typeface="Calibri"/>
                <a:cs typeface="Calibri"/>
              </a:rPr>
              <a:t>3</a:t>
            </a:r>
            <a:r>
              <a:rPr sz="2400" b="1" dirty="0">
                <a:latin typeface="Calibri"/>
                <a:cs typeface="Calibri"/>
              </a:rPr>
              <a:t>,</a:t>
            </a:r>
            <a:r>
              <a:rPr sz="2400" b="1" spc="-30" dirty="0">
                <a:latin typeface="Calibri"/>
                <a:cs typeface="Calibri"/>
              </a:rPr>
              <a:t> </a:t>
            </a:r>
            <a:r>
              <a:rPr sz="2400" b="1" spc="-10" dirty="0">
                <a:latin typeface="Calibri"/>
                <a:cs typeface="Calibri"/>
              </a:rPr>
              <a:t>glucose</a:t>
            </a:r>
            <a:endParaRPr sz="2400" dirty="0">
              <a:latin typeface="Calibri"/>
              <a:cs typeface="Calibri"/>
            </a:endParaRPr>
          </a:p>
          <a:p>
            <a:pPr marL="25400" marR="54610" indent="91440">
              <a:lnSpc>
                <a:spcPts val="3910"/>
              </a:lnSpc>
              <a:spcBef>
                <a:spcPts val="900"/>
              </a:spcBef>
            </a:pPr>
            <a:r>
              <a:rPr sz="2400" b="1" dirty="0">
                <a:latin typeface="Calibri"/>
                <a:cs typeface="Calibri"/>
              </a:rPr>
              <a:t>Use</a:t>
            </a:r>
            <a:r>
              <a:rPr sz="2400" b="1" spc="-70" dirty="0">
                <a:latin typeface="Calibri"/>
                <a:cs typeface="Calibri"/>
              </a:rPr>
              <a:t> </a:t>
            </a:r>
            <a:r>
              <a:rPr sz="2400" b="1" dirty="0">
                <a:latin typeface="Calibri"/>
                <a:cs typeface="Calibri"/>
              </a:rPr>
              <a:t>of</a:t>
            </a:r>
            <a:r>
              <a:rPr sz="2400" b="1" spc="-65" dirty="0">
                <a:latin typeface="Calibri"/>
                <a:cs typeface="Calibri"/>
              </a:rPr>
              <a:t> </a:t>
            </a:r>
            <a:r>
              <a:rPr sz="2400" b="1" dirty="0">
                <a:latin typeface="Calibri"/>
                <a:cs typeface="Calibri"/>
              </a:rPr>
              <a:t>antibiotics</a:t>
            </a:r>
            <a:r>
              <a:rPr sz="2400" b="1" spc="-80" dirty="0">
                <a:latin typeface="Calibri"/>
                <a:cs typeface="Calibri"/>
              </a:rPr>
              <a:t> </a:t>
            </a:r>
            <a:r>
              <a:rPr sz="2400" b="1" dirty="0">
                <a:latin typeface="Calibri"/>
                <a:cs typeface="Calibri"/>
              </a:rPr>
              <a:t>such</a:t>
            </a:r>
            <a:r>
              <a:rPr sz="2400" b="1" spc="-35" dirty="0">
                <a:latin typeface="Calibri"/>
                <a:cs typeface="Calibri"/>
              </a:rPr>
              <a:t> </a:t>
            </a:r>
            <a:r>
              <a:rPr sz="2400" b="1" spc="-25" dirty="0">
                <a:latin typeface="Calibri"/>
                <a:cs typeface="Calibri"/>
              </a:rPr>
              <a:t>as </a:t>
            </a:r>
            <a:r>
              <a:rPr sz="2400" b="1" spc="-10" dirty="0">
                <a:latin typeface="Calibri"/>
                <a:cs typeface="Calibri"/>
              </a:rPr>
              <a:t>vibramycin</a:t>
            </a:r>
            <a:endParaRPr sz="2400" dirty="0">
              <a:latin typeface="Calibri"/>
              <a:cs typeface="Calibri"/>
            </a:endParaRPr>
          </a:p>
        </p:txBody>
      </p:sp>
      <p:pic>
        <p:nvPicPr>
          <p:cNvPr id="10" name="object 10"/>
          <p:cNvPicPr/>
          <p:nvPr/>
        </p:nvPicPr>
        <p:blipFill>
          <a:blip r:embed="rId3" cstate="print"/>
          <a:stretch>
            <a:fillRect/>
          </a:stretch>
        </p:blipFill>
        <p:spPr>
          <a:xfrm>
            <a:off x="5991225" y="1600200"/>
            <a:ext cx="1352550" cy="2190750"/>
          </a:xfrm>
          <a:prstGeom prst="rect">
            <a:avLst/>
          </a:prstGeom>
        </p:spPr>
      </p:pic>
      <p:pic>
        <p:nvPicPr>
          <p:cNvPr id="11" name="object 11"/>
          <p:cNvPicPr/>
          <p:nvPr/>
        </p:nvPicPr>
        <p:blipFill>
          <a:blip r:embed="rId4" cstate="print"/>
          <a:stretch>
            <a:fillRect/>
          </a:stretch>
        </p:blipFill>
        <p:spPr>
          <a:xfrm>
            <a:off x="8315325" y="0"/>
            <a:ext cx="742950" cy="714375"/>
          </a:xfrm>
          <a:prstGeom prst="rect">
            <a:avLst/>
          </a:prstGeom>
        </p:spPr>
      </p:pic>
      <p:sp>
        <p:nvSpPr>
          <p:cNvPr id="12" name="TextBox 11">
            <a:extLst>
              <a:ext uri="{FF2B5EF4-FFF2-40B4-BE49-F238E27FC236}">
                <a16:creationId xmlns:a16="http://schemas.microsoft.com/office/drawing/2014/main" id="{AF7FB3E6-2126-DAF8-198A-ABD44A187276}"/>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8807" y="2881075"/>
            <a:ext cx="6947534" cy="630301"/>
          </a:xfrm>
          <a:prstGeom prst="rect">
            <a:avLst/>
          </a:prstGeom>
        </p:spPr>
        <p:txBody>
          <a:bodyPr vert="horz" wrap="square" lIns="0" tIns="14605" rIns="0" bIns="0" rtlCol="0">
            <a:spAutoFit/>
          </a:bodyPr>
          <a:lstStyle/>
          <a:p>
            <a:pPr marL="12700">
              <a:lnSpc>
                <a:spcPct val="100000"/>
              </a:lnSpc>
              <a:spcBef>
                <a:spcPts val="115"/>
              </a:spcBef>
            </a:pPr>
            <a:r>
              <a:rPr sz="4000" b="1" spc="-105" dirty="0">
                <a:latin typeface="Calibri" panose="020F0502020204030204" pitchFamily="34" charset="0"/>
                <a:cs typeface="Calibri" panose="020F0502020204030204" pitchFamily="34" charset="0"/>
              </a:rPr>
              <a:t>Klebsiella</a:t>
            </a:r>
            <a:r>
              <a:rPr sz="4000" b="1" spc="-220" dirty="0">
                <a:latin typeface="Calibri" panose="020F0502020204030204" pitchFamily="34" charset="0"/>
                <a:cs typeface="Calibri" panose="020F0502020204030204" pitchFamily="34" charset="0"/>
              </a:rPr>
              <a:t> </a:t>
            </a:r>
            <a:r>
              <a:rPr sz="4000" b="1" spc="-150" dirty="0">
                <a:latin typeface="Calibri" panose="020F0502020204030204" pitchFamily="34" charset="0"/>
                <a:cs typeface="Calibri" panose="020F0502020204030204" pitchFamily="34" charset="0"/>
              </a:rPr>
              <a:t>pneumoniae</a:t>
            </a:r>
            <a:endParaRPr sz="40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0"/>
            <a:ext cx="742950" cy="7143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sz="4000" b="1" spc="-10" dirty="0">
                <a:latin typeface="Calibri" panose="020F0502020204030204" pitchFamily="34" charset="0"/>
                <a:cs typeface="Calibri" panose="020F0502020204030204" pitchFamily="34" charset="0"/>
              </a:rPr>
              <a:t>Characteristics</a:t>
            </a:r>
          </a:p>
        </p:txBody>
      </p:sp>
      <p:sp>
        <p:nvSpPr>
          <p:cNvPr id="3" name="object 3"/>
          <p:cNvSpPr txBox="1"/>
          <p:nvPr/>
        </p:nvSpPr>
        <p:spPr>
          <a:xfrm>
            <a:off x="708025" y="1985010"/>
            <a:ext cx="6226175" cy="3286797"/>
          </a:xfrm>
          <a:prstGeom prst="rect">
            <a:avLst/>
          </a:prstGeom>
        </p:spPr>
        <p:txBody>
          <a:bodyPr vert="horz" wrap="square" lIns="0" tIns="16510" rIns="0" bIns="0" rtlCol="0">
            <a:spAutoFit/>
          </a:bodyPr>
          <a:lstStyle/>
          <a:p>
            <a:pPr marL="241300" indent="-228600">
              <a:lnSpc>
                <a:spcPct val="100000"/>
              </a:lnSpc>
              <a:spcBef>
                <a:spcPts val="130"/>
              </a:spcBef>
              <a:buFont typeface="Arial MT"/>
              <a:buChar char="•"/>
              <a:tabLst>
                <a:tab pos="241300" algn="l"/>
              </a:tabLst>
            </a:pPr>
            <a:r>
              <a:rPr sz="2400" dirty="0">
                <a:latin typeface="Calibri" panose="020F0502020204030204" pitchFamily="34" charset="0"/>
                <a:cs typeface="Calibri" panose="020F0502020204030204" pitchFamily="34" charset="0"/>
              </a:rPr>
              <a:t>Facultative </a:t>
            </a:r>
            <a:r>
              <a:rPr sz="2400" spc="-10" dirty="0">
                <a:latin typeface="Calibri" panose="020F0502020204030204" pitchFamily="34" charset="0"/>
                <a:cs typeface="Calibri" panose="020F0502020204030204" pitchFamily="34" charset="0"/>
              </a:rPr>
              <a:t>aerobes</a:t>
            </a:r>
            <a:endParaRPr sz="2400" dirty="0">
              <a:latin typeface="Calibri" panose="020F0502020204030204" pitchFamily="34" charset="0"/>
              <a:cs typeface="Calibri" panose="020F0502020204030204" pitchFamily="34" charset="0"/>
            </a:endParaRPr>
          </a:p>
          <a:p>
            <a:pPr marL="240665" indent="-227965">
              <a:lnSpc>
                <a:spcPct val="100000"/>
              </a:lnSpc>
              <a:spcBef>
                <a:spcPts val="2785"/>
              </a:spcBef>
              <a:buFont typeface="Arial MT"/>
              <a:buChar char="•"/>
              <a:tabLst>
                <a:tab pos="240665" algn="l"/>
              </a:tabLst>
            </a:pPr>
            <a:r>
              <a:rPr sz="2400" dirty="0">
                <a:latin typeface="Calibri" panose="020F0502020204030204" pitchFamily="34" charset="0"/>
                <a:cs typeface="Calibri" panose="020F0502020204030204" pitchFamily="34" charset="0"/>
              </a:rPr>
              <a:t>Gram-negative</a:t>
            </a:r>
            <a:r>
              <a:rPr sz="2400" spc="165"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rods</a:t>
            </a:r>
            <a:endParaRPr sz="2400" dirty="0">
              <a:latin typeface="Calibri" panose="020F0502020204030204" pitchFamily="34" charset="0"/>
              <a:cs typeface="Calibri" panose="020F0502020204030204" pitchFamily="34" charset="0"/>
            </a:endParaRPr>
          </a:p>
          <a:p>
            <a:pPr marL="240665" indent="-227965">
              <a:lnSpc>
                <a:spcPct val="100000"/>
              </a:lnSpc>
              <a:spcBef>
                <a:spcPts val="2705"/>
              </a:spcBef>
              <a:buFont typeface="Arial MT"/>
              <a:buChar char="•"/>
              <a:tabLst>
                <a:tab pos="240665" algn="l"/>
              </a:tabLst>
            </a:pPr>
            <a:r>
              <a:rPr sz="2400" dirty="0">
                <a:latin typeface="Calibri" panose="020F0502020204030204" pitchFamily="34" charset="0"/>
                <a:cs typeface="Calibri" panose="020F0502020204030204" pitchFamily="34" charset="0"/>
              </a:rPr>
              <a:t>Large</a:t>
            </a:r>
            <a:r>
              <a:rPr sz="2400" spc="1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polysaccharide</a:t>
            </a:r>
            <a:r>
              <a:rPr sz="2400" spc="21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capsule</a:t>
            </a:r>
            <a:endParaRPr sz="2400" dirty="0">
              <a:latin typeface="Calibri" panose="020F0502020204030204" pitchFamily="34" charset="0"/>
              <a:cs typeface="Calibri" panose="020F0502020204030204" pitchFamily="34" charset="0"/>
            </a:endParaRPr>
          </a:p>
          <a:p>
            <a:pPr marL="241300" indent="-228600">
              <a:lnSpc>
                <a:spcPct val="100000"/>
              </a:lnSpc>
              <a:spcBef>
                <a:spcPts val="2785"/>
              </a:spcBef>
              <a:buFont typeface="Arial MT"/>
              <a:buChar char="•"/>
              <a:tabLst>
                <a:tab pos="241300" algn="l"/>
              </a:tabLst>
            </a:pPr>
            <a:r>
              <a:rPr sz="2400" dirty="0">
                <a:latin typeface="Calibri" panose="020F0502020204030204" pitchFamily="34" charset="0"/>
                <a:cs typeface="Calibri" panose="020F0502020204030204" pitchFamily="34" charset="0"/>
              </a:rPr>
              <a:t>Lactose</a:t>
            </a:r>
            <a:r>
              <a:rPr sz="2400" spc="11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fermenter</a:t>
            </a:r>
            <a:endParaRPr sz="2400" dirty="0">
              <a:latin typeface="Calibri" panose="020F0502020204030204" pitchFamily="34" charset="0"/>
              <a:cs typeface="Calibri" panose="020F0502020204030204" pitchFamily="34" charset="0"/>
            </a:endParaRPr>
          </a:p>
          <a:p>
            <a:pPr marL="240665" indent="-227965">
              <a:lnSpc>
                <a:spcPct val="100000"/>
              </a:lnSpc>
              <a:spcBef>
                <a:spcPts val="2785"/>
              </a:spcBef>
              <a:buFont typeface="Arial MT"/>
              <a:buChar char="•"/>
              <a:tabLst>
                <a:tab pos="240665" algn="l"/>
              </a:tabLst>
            </a:pPr>
            <a:r>
              <a:rPr sz="2400" dirty="0">
                <a:latin typeface="Calibri" panose="020F0502020204030204" pitchFamily="34" charset="0"/>
                <a:cs typeface="Calibri" panose="020F0502020204030204" pitchFamily="34" charset="0"/>
              </a:rPr>
              <a:t>Mucoid</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colonies</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on</a:t>
            </a:r>
            <a:r>
              <a:rPr sz="2400" spc="11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Mac</a:t>
            </a:r>
            <a:r>
              <a:rPr sz="2400" spc="9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conkey's</a:t>
            </a:r>
            <a:r>
              <a:rPr sz="2400" spc="9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agar</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012987E6-84DA-FF9F-83FD-778CCAB3B0A9}"/>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sz="4000" b="1" spc="-10" dirty="0">
                <a:latin typeface="Calibri" panose="020F0502020204030204" pitchFamily="34" charset="0"/>
                <a:cs typeface="Calibri" panose="020F0502020204030204" pitchFamily="34" charset="0"/>
              </a:rPr>
              <a:t>Diseases</a:t>
            </a:r>
          </a:p>
        </p:txBody>
      </p:sp>
      <p:sp>
        <p:nvSpPr>
          <p:cNvPr id="3" name="object 3"/>
          <p:cNvSpPr txBox="1"/>
          <p:nvPr/>
        </p:nvSpPr>
        <p:spPr>
          <a:xfrm>
            <a:off x="708025" y="1741233"/>
            <a:ext cx="3020695" cy="2343590"/>
          </a:xfrm>
          <a:prstGeom prst="rect">
            <a:avLst/>
          </a:prstGeom>
        </p:spPr>
        <p:txBody>
          <a:bodyPr vert="horz" wrap="square" lIns="0" tIns="98425" rIns="0" bIns="0" rtlCol="0">
            <a:spAutoFit/>
          </a:bodyPr>
          <a:lstStyle/>
          <a:p>
            <a:pPr marL="240665" indent="-227965">
              <a:lnSpc>
                <a:spcPct val="100000"/>
              </a:lnSpc>
              <a:spcBef>
                <a:spcPts val="775"/>
              </a:spcBef>
              <a:buFont typeface="Arial MT"/>
              <a:buChar char="•"/>
              <a:tabLst>
                <a:tab pos="240665" algn="l"/>
              </a:tabLst>
            </a:pPr>
            <a:r>
              <a:rPr sz="2400" spc="-10" dirty="0">
                <a:latin typeface="Calibri" panose="020F0502020204030204" pitchFamily="34" charset="0"/>
                <a:cs typeface="Calibri" panose="020F0502020204030204" pitchFamily="34" charset="0"/>
              </a:rPr>
              <a:t>Pneumonia</a:t>
            </a:r>
            <a:endParaRPr sz="2400" dirty="0">
              <a:latin typeface="Calibri" panose="020F0502020204030204" pitchFamily="34" charset="0"/>
              <a:cs typeface="Calibri" panose="020F0502020204030204" pitchFamily="34" charset="0"/>
            </a:endParaRPr>
          </a:p>
          <a:p>
            <a:pPr marL="240665" indent="-227965">
              <a:lnSpc>
                <a:spcPct val="100000"/>
              </a:lnSpc>
              <a:spcBef>
                <a:spcPts val="680"/>
              </a:spcBef>
              <a:buFont typeface="Arial MT"/>
              <a:buChar char="•"/>
              <a:tabLst>
                <a:tab pos="240665" algn="l"/>
              </a:tabLst>
            </a:pPr>
            <a:r>
              <a:rPr sz="2400" spc="-25" dirty="0">
                <a:latin typeface="Calibri" panose="020F0502020204030204" pitchFamily="34" charset="0"/>
                <a:cs typeface="Calibri" panose="020F0502020204030204" pitchFamily="34" charset="0"/>
              </a:rPr>
              <a:t>UTI</a:t>
            </a:r>
            <a:endParaRPr sz="2400" dirty="0">
              <a:latin typeface="Calibri" panose="020F0502020204030204" pitchFamily="34" charset="0"/>
              <a:cs typeface="Calibri" panose="020F0502020204030204" pitchFamily="34" charset="0"/>
            </a:endParaRPr>
          </a:p>
          <a:p>
            <a:pPr marL="241300" indent="-228600">
              <a:lnSpc>
                <a:spcPct val="100000"/>
              </a:lnSpc>
              <a:spcBef>
                <a:spcPts val="755"/>
              </a:spcBef>
              <a:buFont typeface="Arial MT"/>
              <a:buChar char="•"/>
              <a:tabLst>
                <a:tab pos="241300" algn="l"/>
              </a:tabLst>
            </a:pPr>
            <a:r>
              <a:rPr sz="2400" spc="-10" dirty="0">
                <a:latin typeface="Calibri" panose="020F0502020204030204" pitchFamily="34" charset="0"/>
                <a:cs typeface="Calibri" panose="020F0502020204030204" pitchFamily="34" charset="0"/>
              </a:rPr>
              <a:t>Sepsis</a:t>
            </a:r>
            <a:endParaRPr lang="en-US" sz="2400" spc="-10" dirty="0">
              <a:latin typeface="Calibri" panose="020F0502020204030204" pitchFamily="34" charset="0"/>
              <a:cs typeface="Calibri" panose="020F0502020204030204" pitchFamily="34" charset="0"/>
            </a:endParaRPr>
          </a:p>
          <a:p>
            <a:pPr marL="241300" indent="-228600">
              <a:lnSpc>
                <a:spcPct val="100000"/>
              </a:lnSpc>
              <a:spcBef>
                <a:spcPts val="755"/>
              </a:spcBef>
              <a:buFont typeface="Arial MT"/>
              <a:buChar char="•"/>
              <a:tabLst>
                <a:tab pos="241300" algn="l"/>
              </a:tabLst>
            </a:pPr>
            <a:r>
              <a:rPr sz="2400" dirty="0">
                <a:latin typeface="Calibri" panose="020F0502020204030204" pitchFamily="34" charset="0"/>
                <a:cs typeface="Calibri" panose="020F0502020204030204" pitchFamily="34" charset="0"/>
              </a:rPr>
              <a:t>wound</a:t>
            </a:r>
            <a:r>
              <a:rPr sz="2400" spc="125"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infections</a:t>
            </a:r>
            <a:endParaRPr lang="en-US" sz="2400" dirty="0">
              <a:latin typeface="Calibri" panose="020F0502020204030204" pitchFamily="34" charset="0"/>
              <a:cs typeface="Calibri" panose="020F0502020204030204" pitchFamily="34" charset="0"/>
            </a:endParaRPr>
          </a:p>
          <a:p>
            <a:pPr marL="241300" indent="-228600">
              <a:lnSpc>
                <a:spcPct val="100000"/>
              </a:lnSpc>
              <a:spcBef>
                <a:spcPts val="755"/>
              </a:spcBef>
              <a:buFont typeface="Arial MT"/>
              <a:buChar char="•"/>
              <a:tabLst>
                <a:tab pos="241300" algn="l"/>
              </a:tabLst>
            </a:pPr>
            <a:r>
              <a:rPr sz="2400" spc="-25" dirty="0">
                <a:latin typeface="Calibri" panose="020F0502020204030204" pitchFamily="34" charset="0"/>
                <a:cs typeface="Calibri" panose="020F0502020204030204" pitchFamily="34" charset="0"/>
              </a:rPr>
              <a:t>VAP</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FB4CC420-8FEE-753B-4CEE-27D8CFAB902C}"/>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0042" y="1080071"/>
            <a:ext cx="3253740" cy="701040"/>
          </a:xfrm>
          <a:prstGeom prst="rect">
            <a:avLst/>
          </a:prstGeom>
        </p:spPr>
        <p:txBody>
          <a:bodyPr vert="horz" wrap="square" lIns="0" tIns="16510" rIns="0" bIns="0" rtlCol="0">
            <a:spAutoFit/>
          </a:bodyPr>
          <a:lstStyle/>
          <a:p>
            <a:pPr marL="12700">
              <a:lnSpc>
                <a:spcPct val="100000"/>
              </a:lnSpc>
              <a:spcBef>
                <a:spcPts val="130"/>
              </a:spcBef>
            </a:pPr>
            <a:r>
              <a:rPr dirty="0"/>
              <a:t>Motto</a:t>
            </a:r>
            <a:r>
              <a:rPr spc="-145" dirty="0"/>
              <a:t> </a:t>
            </a:r>
            <a:r>
              <a:rPr dirty="0"/>
              <a:t>of</a:t>
            </a:r>
            <a:r>
              <a:rPr spc="-185" dirty="0"/>
              <a:t> </a:t>
            </a:r>
            <a:r>
              <a:rPr spc="-25" dirty="0"/>
              <a:t>RMU</a:t>
            </a:r>
          </a:p>
        </p:txBody>
      </p:sp>
      <p:pic>
        <p:nvPicPr>
          <p:cNvPr id="3" name="object 3"/>
          <p:cNvPicPr/>
          <p:nvPr/>
        </p:nvPicPr>
        <p:blipFill>
          <a:blip r:embed="rId2" cstate="print"/>
          <a:stretch>
            <a:fillRect/>
          </a:stretch>
        </p:blipFill>
        <p:spPr>
          <a:xfrm>
            <a:off x="2924175" y="2409825"/>
            <a:ext cx="2838450" cy="2933700"/>
          </a:xfrm>
          <a:prstGeom prst="rect">
            <a:avLst/>
          </a:prstGeom>
        </p:spPr>
      </p:pic>
      <p:pic>
        <p:nvPicPr>
          <p:cNvPr id="4" name="object 4"/>
          <p:cNvPicPr/>
          <p:nvPr/>
        </p:nvPicPr>
        <p:blipFill>
          <a:blip r:embed="rId3" cstate="print"/>
          <a:stretch>
            <a:fillRect/>
          </a:stretch>
        </p:blipFill>
        <p:spPr>
          <a:xfrm>
            <a:off x="8315325" y="257175"/>
            <a:ext cx="742950" cy="7429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590" y="1137221"/>
            <a:ext cx="1921510" cy="632460"/>
          </a:xfrm>
          <a:prstGeom prst="rect">
            <a:avLst/>
          </a:prstGeom>
        </p:spPr>
        <p:txBody>
          <a:bodyPr vert="horz" wrap="square" lIns="0" tIns="16510" rIns="0" bIns="0" rtlCol="0">
            <a:spAutoFit/>
          </a:bodyPr>
          <a:lstStyle/>
          <a:p>
            <a:pPr marL="12700">
              <a:lnSpc>
                <a:spcPct val="100000"/>
              </a:lnSpc>
              <a:spcBef>
                <a:spcPts val="130"/>
              </a:spcBef>
            </a:pPr>
            <a:r>
              <a:rPr sz="4000" b="1" spc="-10" dirty="0">
                <a:latin typeface="Calibri" panose="020F0502020204030204" pitchFamily="34" charset="0"/>
                <a:cs typeface="Calibri" panose="020F0502020204030204" pitchFamily="34" charset="0"/>
              </a:rPr>
              <a:t>Habitat</a:t>
            </a:r>
            <a:endParaRPr sz="4000" dirty="0">
              <a:latin typeface="Calibri" panose="020F0502020204030204" pitchFamily="34" charset="0"/>
              <a:cs typeface="Calibri" panose="020F0502020204030204" pitchFamily="34" charset="0"/>
            </a:endParaRPr>
          </a:p>
        </p:txBody>
      </p:sp>
      <p:sp>
        <p:nvSpPr>
          <p:cNvPr id="3" name="object 3"/>
          <p:cNvSpPr txBox="1"/>
          <p:nvPr/>
        </p:nvSpPr>
        <p:spPr>
          <a:xfrm>
            <a:off x="536575" y="2428430"/>
            <a:ext cx="8079105" cy="522131"/>
          </a:xfrm>
          <a:prstGeom prst="rect">
            <a:avLst/>
          </a:prstGeom>
        </p:spPr>
        <p:txBody>
          <a:bodyPr vert="horz" wrap="square" lIns="0" tIns="11430" rIns="0" bIns="0" rtlCol="0">
            <a:spAutoFit/>
          </a:bodyPr>
          <a:lstStyle/>
          <a:p>
            <a:pPr marL="240029" marR="5080" indent="-227965">
              <a:lnSpc>
                <a:spcPct val="154800"/>
              </a:lnSpc>
              <a:spcBef>
                <a:spcPts val="90"/>
              </a:spcBef>
              <a:buFont typeface="Arial MT"/>
              <a:buChar char="•"/>
              <a:tabLst>
                <a:tab pos="241300" algn="l"/>
              </a:tabLst>
            </a:pPr>
            <a:r>
              <a:rPr sz="2400" dirty="0">
                <a:latin typeface="Calibri" panose="020F0502020204030204" pitchFamily="34" charset="0"/>
                <a:cs typeface="Calibri" panose="020F0502020204030204" pitchFamily="34" charset="0"/>
              </a:rPr>
              <a:t>Colonize</a:t>
            </a:r>
            <a:r>
              <a:rPr sz="2400" spc="1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the</a:t>
            </a:r>
            <a:r>
              <a:rPr sz="2400" spc="1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human</a:t>
            </a:r>
            <a:r>
              <a:rPr sz="2400" spc="1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upper</a:t>
            </a:r>
            <a:r>
              <a:rPr sz="2400" spc="13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respiratory</a:t>
            </a:r>
            <a:r>
              <a:rPr sz="2400" spc="114"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and</a:t>
            </a:r>
            <a:r>
              <a:rPr sz="2400" spc="11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enteric tracts</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2A89D95A-2A7D-7C51-369A-82903060DFDA}"/>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sz="4000" b="1" spc="-10" dirty="0">
                <a:latin typeface="Calibri" panose="020F0502020204030204" pitchFamily="34" charset="0"/>
                <a:cs typeface="Calibri" panose="020F0502020204030204" pitchFamily="34" charset="0"/>
              </a:rPr>
              <a:t>Transmission</a:t>
            </a:r>
          </a:p>
        </p:txBody>
      </p:sp>
      <p:sp>
        <p:nvSpPr>
          <p:cNvPr id="3" name="object 3"/>
          <p:cNvSpPr txBox="1">
            <a:spLocks noGrp="1"/>
          </p:cNvSpPr>
          <p:nvPr>
            <p:ph idx="1"/>
          </p:nvPr>
        </p:nvSpPr>
        <p:spPr>
          <a:xfrm>
            <a:off x="628650" y="1825625"/>
            <a:ext cx="7886700" cy="1801134"/>
          </a:xfrm>
          <a:prstGeom prst="rect">
            <a:avLst/>
          </a:prstGeom>
        </p:spPr>
        <p:txBody>
          <a:bodyPr vert="horz" wrap="square" lIns="0" tIns="15875" rIns="0" bIns="0" rtlCol="0">
            <a:spAutoFit/>
          </a:bodyPr>
          <a:lstStyle/>
          <a:p>
            <a:pPr marL="243840" indent="-227965">
              <a:lnSpc>
                <a:spcPct val="100000"/>
              </a:lnSpc>
              <a:spcBef>
                <a:spcPts val="125"/>
              </a:spcBef>
              <a:buFont typeface="Arial MT"/>
              <a:buChar char="•"/>
              <a:tabLst>
                <a:tab pos="244475" algn="l"/>
              </a:tabLst>
            </a:pPr>
            <a:r>
              <a:rPr sz="2400" dirty="0">
                <a:latin typeface="Calibri" panose="020F0502020204030204" pitchFamily="34" charset="0"/>
                <a:cs typeface="Calibri" panose="020F0502020204030204" pitchFamily="34" charset="0"/>
              </a:rPr>
              <a:t>Inhalation</a:t>
            </a:r>
            <a:r>
              <a:rPr sz="2400" spc="3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of</a:t>
            </a:r>
            <a:r>
              <a:rPr sz="2400" spc="39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respiratory</a:t>
            </a:r>
            <a:r>
              <a:rPr sz="2400" spc="3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droplets/</a:t>
            </a:r>
            <a:r>
              <a:rPr sz="2400" spc="42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colonization</a:t>
            </a:r>
            <a:r>
              <a:rPr sz="2400" spc="39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of</a:t>
            </a:r>
          </a:p>
          <a:p>
            <a:pPr marL="244475">
              <a:lnSpc>
                <a:spcPct val="100000"/>
              </a:lnSpc>
            </a:pPr>
            <a:r>
              <a:rPr sz="2400" dirty="0">
                <a:latin typeface="Calibri" panose="020F0502020204030204" pitchFamily="34" charset="0"/>
                <a:cs typeface="Calibri" panose="020F0502020204030204" pitchFamily="34" charset="0"/>
              </a:rPr>
              <a:t>upper</a:t>
            </a:r>
            <a:r>
              <a:rPr sz="2400" spc="1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respiratory</a:t>
            </a:r>
            <a:r>
              <a:rPr sz="2400" spc="120" dirty="0">
                <a:latin typeface="Calibri" panose="020F0502020204030204" pitchFamily="34" charset="0"/>
                <a:cs typeface="Calibri" panose="020F0502020204030204" pitchFamily="34" charset="0"/>
              </a:rPr>
              <a:t> </a:t>
            </a:r>
            <a:r>
              <a:rPr sz="2400" spc="-20" dirty="0">
                <a:latin typeface="Calibri" panose="020F0502020204030204" pitchFamily="34" charset="0"/>
                <a:cs typeface="Calibri" panose="020F0502020204030204" pitchFamily="34" charset="0"/>
              </a:rPr>
              <a:t>tract</a:t>
            </a:r>
          </a:p>
          <a:p>
            <a:pPr marL="243840" indent="-227965">
              <a:lnSpc>
                <a:spcPct val="100000"/>
              </a:lnSpc>
              <a:buFont typeface="Arial MT"/>
              <a:buChar char="•"/>
              <a:tabLst>
                <a:tab pos="244475" algn="l"/>
              </a:tabLst>
            </a:pPr>
            <a:r>
              <a:rPr sz="2400" dirty="0">
                <a:latin typeface="Calibri" panose="020F0502020204030204" pitchFamily="34" charset="0"/>
                <a:cs typeface="Calibri" panose="020F0502020204030204" pitchFamily="34" charset="0"/>
              </a:rPr>
              <a:t>Direct</a:t>
            </a:r>
            <a:r>
              <a:rPr sz="2400" spc="8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transmission</a:t>
            </a:r>
          </a:p>
          <a:p>
            <a:pPr marL="355600" indent="-339725">
              <a:lnSpc>
                <a:spcPct val="100000"/>
              </a:lnSpc>
              <a:buFont typeface="Arial MT"/>
              <a:buChar char="•"/>
              <a:tabLst>
                <a:tab pos="356235" algn="l"/>
              </a:tabLst>
            </a:pPr>
            <a:r>
              <a:rPr sz="2400" dirty="0">
                <a:latin typeface="Calibri" panose="020F0502020204030204" pitchFamily="34" charset="0"/>
                <a:cs typeface="Calibri" panose="020F0502020204030204" pitchFamily="34" charset="0"/>
              </a:rPr>
              <a:t>IV</a:t>
            </a:r>
            <a:r>
              <a:rPr sz="2400" spc="8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or</a:t>
            </a:r>
            <a:r>
              <a:rPr sz="2400" spc="12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Urinary</a:t>
            </a:r>
            <a:r>
              <a:rPr sz="2400" spc="7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catheters</a:t>
            </a: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3A8A7044-3EB4-8317-CCF1-805B11984E65}"/>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80962"/>
            <a:ext cx="4737100" cy="1176655"/>
          </a:xfrm>
          <a:prstGeom prst="rect">
            <a:avLst/>
          </a:prstGeom>
        </p:spPr>
        <p:txBody>
          <a:bodyPr vert="horz" wrap="square" lIns="0" tIns="83185" rIns="0" bIns="0" rtlCol="0">
            <a:spAutoFit/>
          </a:bodyPr>
          <a:lstStyle/>
          <a:p>
            <a:pPr marL="12700" marR="5080">
              <a:lnSpc>
                <a:spcPts val="4280"/>
              </a:lnSpc>
              <a:spcBef>
                <a:spcPts val="655"/>
              </a:spcBef>
            </a:pPr>
            <a:r>
              <a:rPr lang="en-US" sz="4000" b="1" dirty="0">
                <a:latin typeface="Calibri" panose="020F0502020204030204" pitchFamily="34" charset="0"/>
                <a:cs typeface="Calibri" panose="020F0502020204030204" pitchFamily="34" charset="0"/>
              </a:rPr>
              <a:t>Virulence</a:t>
            </a:r>
            <a:r>
              <a:rPr lang="en-US" sz="4000" b="1" spc="9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factors/ pathogenesis</a:t>
            </a:r>
            <a:endParaRPr lang="en-US" sz="4000" dirty="0">
              <a:latin typeface="Calibri" panose="020F0502020204030204" pitchFamily="34" charset="0"/>
              <a:cs typeface="Calibri" panose="020F0502020204030204" pitchFamily="34" charset="0"/>
            </a:endParaRPr>
          </a:p>
        </p:txBody>
      </p:sp>
      <p:sp>
        <p:nvSpPr>
          <p:cNvPr id="3" name="object 3"/>
          <p:cNvSpPr txBox="1"/>
          <p:nvPr/>
        </p:nvSpPr>
        <p:spPr>
          <a:xfrm>
            <a:off x="551323" y="1524000"/>
            <a:ext cx="7009130" cy="2824491"/>
          </a:xfrm>
          <a:prstGeom prst="rect">
            <a:avLst/>
          </a:prstGeom>
        </p:spPr>
        <p:txBody>
          <a:bodyPr vert="horz" wrap="square" lIns="0" tIns="130175" rIns="0" bIns="0" rtlCol="0">
            <a:spAutoFit/>
          </a:bodyPr>
          <a:lstStyle/>
          <a:p>
            <a:pPr marL="241300" indent="-228600">
              <a:lnSpc>
                <a:spcPct val="100000"/>
              </a:lnSpc>
              <a:spcBef>
                <a:spcPts val="1025"/>
              </a:spcBef>
              <a:buFont typeface="Arial MT"/>
              <a:buChar char="•"/>
              <a:tabLst>
                <a:tab pos="241300" algn="l"/>
              </a:tabLst>
            </a:pPr>
            <a:r>
              <a:rPr lang="en-US" sz="2400" b="1" spc="-10" dirty="0">
                <a:latin typeface="Calibri" panose="020F0502020204030204" pitchFamily="34" charset="0"/>
                <a:cs typeface="Calibri" panose="020F0502020204030204" pitchFamily="34" charset="0"/>
              </a:rPr>
              <a:t>Capsule</a:t>
            </a:r>
            <a:endParaRPr lang="en-US" sz="2400" dirty="0">
              <a:latin typeface="Calibri" panose="020F0502020204030204" pitchFamily="34" charset="0"/>
              <a:cs typeface="Calibri" panose="020F0502020204030204" pitchFamily="34" charset="0"/>
            </a:endParaRPr>
          </a:p>
          <a:p>
            <a:pPr marL="346075">
              <a:lnSpc>
                <a:spcPct val="100000"/>
              </a:lnSpc>
              <a:spcBef>
                <a:spcPts val="735"/>
              </a:spcBef>
            </a:pPr>
            <a:r>
              <a:rPr lang="en-US" sz="2400" dirty="0" err="1">
                <a:latin typeface="Calibri" panose="020F0502020204030204" pitchFamily="34" charset="0"/>
                <a:cs typeface="Calibri" panose="020F0502020204030204" pitchFamily="34" charset="0"/>
              </a:rPr>
              <a:t>Antiphagoctic</a:t>
            </a:r>
            <a:r>
              <a:rPr lang="en-US" sz="2400" spc="2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properties</a:t>
            </a:r>
            <a:endParaRPr lang="en-US" sz="2400" dirty="0">
              <a:latin typeface="Calibri" panose="020F0502020204030204" pitchFamily="34" charset="0"/>
              <a:cs typeface="Calibri" panose="020F0502020204030204" pitchFamily="34" charset="0"/>
            </a:endParaRPr>
          </a:p>
          <a:p>
            <a:pPr marL="241300" indent="-228600">
              <a:lnSpc>
                <a:spcPct val="100000"/>
              </a:lnSpc>
              <a:spcBef>
                <a:spcPts val="580"/>
              </a:spcBef>
              <a:buFont typeface="Arial MT"/>
              <a:buChar char="•"/>
              <a:tabLst>
                <a:tab pos="241300" algn="l"/>
              </a:tabLst>
            </a:pPr>
            <a:r>
              <a:rPr lang="en-US" sz="2400" b="1" spc="-10" dirty="0">
                <a:latin typeface="Calibri" panose="020F0502020204030204" pitchFamily="34" charset="0"/>
                <a:cs typeface="Calibri" panose="020F0502020204030204" pitchFamily="34" charset="0"/>
              </a:rPr>
              <a:t>Fimbria</a:t>
            </a:r>
            <a:endParaRPr lang="en-US" sz="2400" dirty="0">
              <a:latin typeface="Calibri" panose="020F0502020204030204" pitchFamily="34" charset="0"/>
              <a:cs typeface="Calibri" panose="020F0502020204030204" pitchFamily="34" charset="0"/>
            </a:endParaRPr>
          </a:p>
          <a:p>
            <a:pPr marL="241300" marR="5080" indent="-118110">
              <a:lnSpc>
                <a:spcPts val="3000"/>
              </a:lnSpc>
              <a:spcBef>
                <a:spcPts val="1090"/>
              </a:spcBef>
            </a:pPr>
            <a:r>
              <a:rPr lang="en-US" sz="2400" dirty="0">
                <a:latin typeface="Calibri" panose="020F0502020204030204" pitchFamily="34" charset="0"/>
                <a:cs typeface="Calibri" panose="020F0502020204030204" pitchFamily="34" charset="0"/>
              </a:rPr>
              <a:t>Attachment</a:t>
            </a:r>
            <a:r>
              <a:rPr lang="en-US" sz="2400" spc="8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a:t>
            </a:r>
            <a:r>
              <a:rPr lang="en-US" sz="2400" spc="1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mucosal</a:t>
            </a:r>
            <a:r>
              <a:rPr lang="en-US" sz="2400" spc="8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surfaces</a:t>
            </a:r>
            <a:r>
              <a:rPr lang="en-US" sz="2400" spc="8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8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biofilm formation</a:t>
            </a:r>
            <a:endParaRPr lang="en-US" sz="2400" dirty="0">
              <a:latin typeface="Calibri" panose="020F0502020204030204" pitchFamily="34" charset="0"/>
              <a:cs typeface="Calibri" panose="020F0502020204030204" pitchFamily="34" charset="0"/>
            </a:endParaRPr>
          </a:p>
          <a:p>
            <a:pPr marL="241300" indent="-228600">
              <a:lnSpc>
                <a:spcPct val="100000"/>
              </a:lnSpc>
              <a:spcBef>
                <a:spcPts val="535"/>
              </a:spcBef>
              <a:buFont typeface="Arial MT"/>
              <a:buChar char="•"/>
              <a:tabLst>
                <a:tab pos="241300" algn="l"/>
              </a:tabLst>
            </a:pPr>
            <a:r>
              <a:rPr lang="en-US" sz="2400" b="1" dirty="0">
                <a:latin typeface="Calibri" panose="020F0502020204030204" pitchFamily="34" charset="0"/>
                <a:cs typeface="Calibri" panose="020F0502020204030204" pitchFamily="34" charset="0"/>
              </a:rPr>
              <a:t>Biofilm</a:t>
            </a:r>
            <a:r>
              <a:rPr lang="en-US" sz="2400" b="1" spc="-110" dirty="0">
                <a:latin typeface="Calibri" panose="020F0502020204030204" pitchFamily="34" charset="0"/>
                <a:cs typeface="Calibri" panose="020F0502020204030204" pitchFamily="34" charset="0"/>
              </a:rPr>
              <a:t> </a:t>
            </a:r>
            <a:r>
              <a:rPr lang="en-US" sz="2400" b="1" spc="-10" dirty="0">
                <a:latin typeface="Calibri" panose="020F0502020204030204" pitchFamily="34" charset="0"/>
                <a:cs typeface="Calibri" panose="020F0502020204030204" pitchFamily="34" charset="0"/>
              </a:rPr>
              <a:t>formation</a:t>
            </a:r>
            <a:endParaRPr lang="en-US" sz="2400" dirty="0">
              <a:latin typeface="Calibri" panose="020F0502020204030204" pitchFamily="34" charset="0"/>
              <a:cs typeface="Calibri" panose="020F0502020204030204" pitchFamily="34" charset="0"/>
            </a:endParaRPr>
          </a:p>
          <a:p>
            <a:pPr marL="12700">
              <a:lnSpc>
                <a:spcPct val="100000"/>
              </a:lnSpc>
              <a:spcBef>
                <a:spcPts val="735"/>
              </a:spcBef>
            </a:pPr>
            <a:r>
              <a:rPr lang="en-US" sz="2400" dirty="0">
                <a:latin typeface="Calibri" panose="020F0502020204030204" pitchFamily="34" charset="0"/>
                <a:cs typeface="Calibri" panose="020F0502020204030204" pitchFamily="34" charset="0"/>
              </a:rPr>
              <a:t>Resistant</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a:t>
            </a:r>
            <a:r>
              <a:rPr lang="en-US" sz="2400" spc="4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killing</a:t>
            </a:r>
            <a:r>
              <a:rPr lang="en-US" sz="2400" spc="9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by</a:t>
            </a:r>
            <a:r>
              <a:rPr lang="en-US" sz="2400" spc="8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host</a:t>
            </a:r>
            <a:r>
              <a:rPr lang="en-US" sz="2400" spc="9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antibiotics</a:t>
            </a:r>
            <a:endParaRPr lang="en-US"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7F3F8CF1-77A4-2335-B61C-6A7E6F29F2A5}"/>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913017"/>
            <a:ext cx="7459980" cy="3247684"/>
          </a:xfrm>
          <a:prstGeom prst="rect">
            <a:avLst/>
          </a:prstGeom>
        </p:spPr>
        <p:txBody>
          <a:bodyPr vert="horz" wrap="square" lIns="0" tIns="130175" rIns="0" bIns="0" rtlCol="0">
            <a:spAutoFit/>
          </a:bodyPr>
          <a:lstStyle/>
          <a:p>
            <a:pPr marL="374650" indent="-361950">
              <a:lnSpc>
                <a:spcPct val="100000"/>
              </a:lnSpc>
              <a:spcBef>
                <a:spcPts val="1025"/>
              </a:spcBef>
              <a:buFont typeface="Arial MT"/>
              <a:buChar char="•"/>
              <a:tabLst>
                <a:tab pos="374650" algn="l"/>
              </a:tabLst>
            </a:pPr>
            <a:r>
              <a:rPr lang="en-US" sz="4000" b="1" spc="-10" dirty="0">
                <a:latin typeface="Calibri" panose="020F0502020204030204" pitchFamily="34" charset="0"/>
                <a:cs typeface="Calibri" panose="020F0502020204030204" pitchFamily="34" charset="0"/>
              </a:rPr>
              <a:t>Siderophores</a:t>
            </a:r>
            <a:endParaRPr lang="en-US" sz="4000" dirty="0">
              <a:latin typeface="Calibri" panose="020F0502020204030204" pitchFamily="34" charset="0"/>
              <a:cs typeface="Calibri" panose="020F0502020204030204" pitchFamily="34" charset="0"/>
            </a:endParaRPr>
          </a:p>
          <a:p>
            <a:pPr marL="241300" marR="5080" indent="-229235">
              <a:lnSpc>
                <a:spcPts val="3000"/>
              </a:lnSpc>
              <a:spcBef>
                <a:spcPts val="1085"/>
              </a:spcBef>
              <a:buChar char="•"/>
              <a:tabLst>
                <a:tab pos="241300" algn="l"/>
                <a:tab pos="352425" algn="l"/>
              </a:tabLst>
            </a:pPr>
            <a:r>
              <a:rPr lang="en-US" sz="2750" dirty="0">
                <a:latin typeface="Arial MT"/>
                <a:cs typeface="Arial MT"/>
              </a:rPr>
              <a:t>	</a:t>
            </a:r>
            <a:r>
              <a:rPr lang="en-US" sz="2400" dirty="0">
                <a:latin typeface="Calibri" panose="020F0502020204030204" pitchFamily="34" charset="0"/>
                <a:cs typeface="Calibri" panose="020F0502020204030204" pitchFamily="34" charset="0"/>
              </a:rPr>
              <a:t>Iron</a:t>
            </a:r>
            <a:r>
              <a:rPr lang="en-US" sz="2400" spc="135"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scanvengers</a:t>
            </a:r>
            <a:r>
              <a:rPr lang="en-US" sz="2400" dirty="0">
                <a:latin typeface="Calibri" panose="020F0502020204030204" pitchFamily="34" charset="0"/>
                <a:cs typeface="Calibri" panose="020F0502020204030204" pitchFamily="34" charset="0"/>
              </a:rPr>
              <a:t>,</a:t>
            </a:r>
            <a:r>
              <a:rPr lang="en-US" sz="2400" spc="10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deplete</a:t>
            </a:r>
            <a:r>
              <a:rPr lang="en-US" sz="2400" spc="8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essential</a:t>
            </a:r>
            <a:r>
              <a:rPr lang="en-US" sz="2400" spc="8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iron</a:t>
            </a:r>
            <a:r>
              <a:rPr lang="en-US" sz="2400" spc="70" dirty="0">
                <a:latin typeface="Calibri" panose="020F0502020204030204" pitchFamily="34" charset="0"/>
                <a:cs typeface="Calibri" panose="020F0502020204030204" pitchFamily="34" charset="0"/>
              </a:rPr>
              <a:t> </a:t>
            </a:r>
            <a:r>
              <a:rPr lang="en-US" sz="2400" spc="-20" dirty="0">
                <a:latin typeface="Calibri" panose="020F0502020204030204" pitchFamily="34" charset="0"/>
                <a:cs typeface="Calibri" panose="020F0502020204030204" pitchFamily="34" charset="0"/>
              </a:rPr>
              <a:t>from </a:t>
            </a:r>
            <a:r>
              <a:rPr lang="en-US" sz="2400" dirty="0">
                <a:latin typeface="Calibri" panose="020F0502020204030204" pitchFamily="34" charset="0"/>
                <a:cs typeface="Calibri" panose="020F0502020204030204" pitchFamily="34" charset="0"/>
              </a:rPr>
              <a:t>body.</a:t>
            </a:r>
            <a:r>
              <a:rPr lang="en-US" sz="2400" spc="-1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Helps</a:t>
            </a:r>
            <a:r>
              <a:rPr lang="en-US" sz="2400" spc="-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a:t>
            </a:r>
            <a:r>
              <a:rPr lang="en-US" sz="2400" spc="-5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colonization</a:t>
            </a:r>
            <a:endParaRPr lang="en-US" sz="2400" dirty="0">
              <a:latin typeface="Calibri" panose="020F0502020204030204" pitchFamily="34" charset="0"/>
              <a:cs typeface="Calibri" panose="020F0502020204030204" pitchFamily="34" charset="0"/>
            </a:endParaRPr>
          </a:p>
          <a:p>
            <a:pPr marL="374650" indent="-361950">
              <a:lnSpc>
                <a:spcPct val="100000"/>
              </a:lnSpc>
              <a:spcBef>
                <a:spcPts val="535"/>
              </a:spcBef>
              <a:buFont typeface="Arial MT"/>
              <a:buChar char="•"/>
              <a:tabLst>
                <a:tab pos="374650" algn="l"/>
              </a:tabLst>
            </a:pPr>
            <a:r>
              <a:rPr lang="en-US" sz="4000" b="1" spc="-10" dirty="0">
                <a:latin typeface="Calibri" panose="020F0502020204030204" pitchFamily="34" charset="0"/>
                <a:cs typeface="Calibri" panose="020F0502020204030204" pitchFamily="34" charset="0"/>
              </a:rPr>
              <a:t>Urease</a:t>
            </a:r>
            <a:endParaRPr lang="en-US" sz="4000" dirty="0">
              <a:latin typeface="Calibri" panose="020F0502020204030204" pitchFamily="34" charset="0"/>
              <a:cs typeface="Calibri" panose="020F0502020204030204" pitchFamily="34" charset="0"/>
            </a:endParaRPr>
          </a:p>
          <a:p>
            <a:pPr marL="241300" marR="609600" indent="-229235">
              <a:lnSpc>
                <a:spcPts val="3010"/>
              </a:lnSpc>
              <a:spcBef>
                <a:spcPts val="1080"/>
              </a:spcBef>
              <a:buFont typeface="Arial MT"/>
              <a:buChar char="•"/>
              <a:tabLst>
                <a:tab pos="241300" algn="l"/>
              </a:tabLst>
            </a:pPr>
            <a:r>
              <a:rPr lang="en-US" sz="2400" dirty="0">
                <a:latin typeface="Calibri" panose="020F0502020204030204" pitchFamily="34" charset="0"/>
                <a:cs typeface="Calibri" panose="020F0502020204030204" pitchFamily="34" charset="0"/>
              </a:rPr>
              <a:t>Precipitation</a:t>
            </a:r>
            <a:r>
              <a:rPr lang="en-US" sz="2400" spc="7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inorganic</a:t>
            </a:r>
            <a:r>
              <a:rPr lang="en-US" sz="2400" spc="1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salts</a:t>
            </a:r>
            <a:r>
              <a:rPr lang="en-US" sz="2400" spc="9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on</a:t>
            </a:r>
            <a:r>
              <a:rPr lang="en-US" sz="2400" spc="8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catheter </a:t>
            </a:r>
            <a:r>
              <a:rPr lang="en-US" sz="2400" dirty="0">
                <a:latin typeface="Calibri" panose="020F0502020204030204" pitchFamily="34" charset="0"/>
                <a:cs typeface="Calibri" panose="020F0502020204030204" pitchFamily="34" charset="0"/>
              </a:rPr>
              <a:t>surfaces</a:t>
            </a:r>
            <a:r>
              <a:rPr lang="en-US" sz="2400" spc="6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(encrustation)</a:t>
            </a:r>
            <a:endParaRPr lang="en-US" sz="24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0"/>
            <a:ext cx="742950" cy="714375"/>
          </a:xfrm>
          <a:prstGeom prst="rect">
            <a:avLst/>
          </a:prstGeom>
        </p:spPr>
      </p:pic>
      <p:sp>
        <p:nvSpPr>
          <p:cNvPr id="4" name="TextBox 3">
            <a:extLst>
              <a:ext uri="{FF2B5EF4-FFF2-40B4-BE49-F238E27FC236}">
                <a16:creationId xmlns:a16="http://schemas.microsoft.com/office/drawing/2014/main" id="{A1B19BAE-FCE6-2F8E-9AA6-CB3874E1B293}"/>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025" y="2223769"/>
            <a:ext cx="6221095" cy="1280479"/>
          </a:xfrm>
          <a:prstGeom prst="rect">
            <a:avLst/>
          </a:prstGeom>
        </p:spPr>
        <p:txBody>
          <a:bodyPr vert="horz" wrap="square" lIns="0" tIns="13335" rIns="0" bIns="0" rtlCol="0">
            <a:spAutoFit/>
          </a:bodyPr>
          <a:lstStyle/>
          <a:p>
            <a:pPr marL="374650" indent="-361950">
              <a:lnSpc>
                <a:spcPct val="100000"/>
              </a:lnSpc>
              <a:spcBef>
                <a:spcPts val="105"/>
              </a:spcBef>
              <a:buFont typeface="Arial MT"/>
              <a:buChar char="•"/>
              <a:tabLst>
                <a:tab pos="374650" algn="l"/>
              </a:tabLst>
            </a:pPr>
            <a:r>
              <a:rPr lang="en-US" sz="4000" b="1" dirty="0">
                <a:latin typeface="Calibri" panose="020F0502020204030204" pitchFamily="34" charset="0"/>
                <a:cs typeface="Calibri" panose="020F0502020204030204" pitchFamily="34" charset="0"/>
              </a:rPr>
              <a:t>Antibiotic</a:t>
            </a:r>
            <a:r>
              <a:rPr lang="en-US" sz="4000" b="1" spc="-145" dirty="0">
                <a:latin typeface="Calibri" panose="020F0502020204030204" pitchFamily="34" charset="0"/>
                <a:cs typeface="Calibri" panose="020F0502020204030204" pitchFamily="34" charset="0"/>
              </a:rPr>
              <a:t> </a:t>
            </a:r>
            <a:r>
              <a:rPr lang="en-US" sz="4000" b="1" spc="-10" dirty="0">
                <a:latin typeface="Calibri" panose="020F0502020204030204" pitchFamily="34" charset="0"/>
                <a:cs typeface="Calibri" panose="020F0502020204030204" pitchFamily="34" charset="0"/>
              </a:rPr>
              <a:t>resistance</a:t>
            </a:r>
            <a:endParaRPr lang="en-US" sz="4000" dirty="0">
              <a:latin typeface="Calibri" panose="020F0502020204030204" pitchFamily="34" charset="0"/>
              <a:cs typeface="Calibri" panose="020F0502020204030204" pitchFamily="34" charset="0"/>
            </a:endParaRPr>
          </a:p>
          <a:p>
            <a:pPr marL="457834">
              <a:lnSpc>
                <a:spcPct val="100000"/>
              </a:lnSpc>
              <a:spcBef>
                <a:spcPts val="2160"/>
              </a:spcBef>
            </a:pPr>
            <a:r>
              <a:rPr lang="en-US" sz="2400" dirty="0">
                <a:latin typeface="Calibri" panose="020F0502020204030204" pitchFamily="34" charset="0"/>
                <a:cs typeface="Calibri" panose="020F0502020204030204" pitchFamily="34" charset="0"/>
              </a:rPr>
              <a:t>Limits</a:t>
            </a:r>
            <a:r>
              <a:rPr lang="en-US" sz="2400" spc="1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a:t>
            </a:r>
            <a:r>
              <a:rPr lang="en-US" sz="2400" spc="1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few</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options</a:t>
            </a:r>
            <a:r>
              <a:rPr lang="en-US" sz="2400" spc="1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for</a:t>
            </a:r>
            <a:r>
              <a:rPr lang="en-US" sz="2400" spc="1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treatment</a:t>
            </a:r>
            <a:endParaRPr lang="en-US" sz="24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0"/>
            <a:ext cx="742950" cy="714375"/>
          </a:xfrm>
          <a:prstGeom prst="rect">
            <a:avLst/>
          </a:prstGeom>
        </p:spPr>
      </p:pic>
      <p:sp>
        <p:nvSpPr>
          <p:cNvPr id="4" name="TextBox 3">
            <a:extLst>
              <a:ext uri="{FF2B5EF4-FFF2-40B4-BE49-F238E27FC236}">
                <a16:creationId xmlns:a16="http://schemas.microsoft.com/office/drawing/2014/main" id="{7E5EA36A-C8BB-78A3-7777-4A4850E3B202}"/>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sz="4000" b="1" dirty="0">
                <a:latin typeface="Calibri" panose="020F0502020204030204" pitchFamily="34" charset="0"/>
                <a:cs typeface="Calibri" panose="020F0502020204030204" pitchFamily="34" charset="0"/>
              </a:rPr>
              <a:t>Laboratory</a:t>
            </a:r>
            <a:r>
              <a:rPr sz="4000" b="1" spc="-160" dirty="0">
                <a:latin typeface="Calibri" panose="020F0502020204030204" pitchFamily="34" charset="0"/>
                <a:cs typeface="Calibri" panose="020F0502020204030204" pitchFamily="34" charset="0"/>
              </a:rPr>
              <a:t> </a:t>
            </a:r>
            <a:r>
              <a:rPr sz="4000" b="1" spc="-10" dirty="0">
                <a:latin typeface="Calibri" panose="020F0502020204030204" pitchFamily="34" charset="0"/>
                <a:cs typeface="Calibri" panose="020F0502020204030204" pitchFamily="34" charset="0"/>
              </a:rPr>
              <a:t>Diagnosis</a:t>
            </a:r>
          </a:p>
        </p:txBody>
      </p:sp>
      <p:sp>
        <p:nvSpPr>
          <p:cNvPr id="3" name="object 3"/>
          <p:cNvSpPr txBox="1"/>
          <p:nvPr/>
        </p:nvSpPr>
        <p:spPr>
          <a:xfrm>
            <a:off x="536575" y="1326757"/>
            <a:ext cx="7457440" cy="2808461"/>
          </a:xfrm>
          <a:prstGeom prst="rect">
            <a:avLst/>
          </a:prstGeom>
        </p:spPr>
        <p:txBody>
          <a:bodyPr vert="horz" wrap="square" lIns="0" tIns="99060" rIns="0" bIns="0" rtlCol="0">
            <a:spAutoFit/>
          </a:bodyPr>
          <a:lstStyle/>
          <a:p>
            <a:pPr marL="352425" indent="-339725">
              <a:lnSpc>
                <a:spcPct val="100000"/>
              </a:lnSpc>
              <a:spcBef>
                <a:spcPts val="780"/>
              </a:spcBef>
              <a:buFont typeface="Arial MT"/>
              <a:buChar char="•"/>
              <a:tabLst>
                <a:tab pos="352425" algn="l"/>
              </a:tabLst>
            </a:pPr>
            <a:r>
              <a:rPr sz="2600" b="1" spc="-10" dirty="0">
                <a:latin typeface="Calibri" panose="020F0502020204030204" pitchFamily="34" charset="0"/>
                <a:cs typeface="Calibri" panose="020F0502020204030204" pitchFamily="34" charset="0"/>
              </a:rPr>
              <a:t>Specimens:</a:t>
            </a:r>
            <a:endParaRPr sz="2600" dirty="0">
              <a:latin typeface="Calibri" panose="020F0502020204030204" pitchFamily="34" charset="0"/>
              <a:cs typeface="Calibri" panose="020F0502020204030204" pitchFamily="34" charset="0"/>
            </a:endParaRPr>
          </a:p>
          <a:p>
            <a:pPr marL="241300" marR="5080" indent="104775">
              <a:lnSpc>
                <a:spcPts val="3080"/>
              </a:lnSpc>
              <a:spcBef>
                <a:spcPts val="970"/>
              </a:spcBef>
            </a:pPr>
            <a:r>
              <a:rPr sz="2400" dirty="0">
                <a:latin typeface="Calibri" panose="020F0502020204030204" pitchFamily="34" charset="0"/>
                <a:cs typeface="Calibri" panose="020F0502020204030204" pitchFamily="34" charset="0"/>
              </a:rPr>
              <a:t>Blood,</a:t>
            </a:r>
            <a:r>
              <a:rPr sz="2400" spc="45" dirty="0">
                <a:latin typeface="Calibri" panose="020F0502020204030204" pitchFamily="34" charset="0"/>
                <a:cs typeface="Calibri" panose="020F0502020204030204" pitchFamily="34" charset="0"/>
              </a:rPr>
              <a:t> </a:t>
            </a:r>
            <a:r>
              <a:rPr sz="2400" spc="-25" dirty="0">
                <a:latin typeface="Calibri" panose="020F0502020204030204" pitchFamily="34" charset="0"/>
                <a:cs typeface="Calibri" panose="020F0502020204030204" pitchFamily="34" charset="0"/>
              </a:rPr>
              <a:t>CSF,</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Urine,</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BAL,</a:t>
            </a:r>
            <a:r>
              <a:rPr sz="2400" spc="4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Sputum</a:t>
            </a:r>
            <a:r>
              <a:rPr sz="2400" spc="5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(Current</a:t>
            </a:r>
            <a:r>
              <a:rPr sz="2400" spc="3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jelly </a:t>
            </a:r>
            <a:r>
              <a:rPr sz="2400" dirty="0">
                <a:latin typeface="Calibri" panose="020F0502020204030204" pitchFamily="34" charset="0"/>
                <a:cs typeface="Calibri" panose="020F0502020204030204" pitchFamily="34" charset="0"/>
              </a:rPr>
              <a:t>sputum),</a:t>
            </a:r>
            <a:r>
              <a:rPr sz="2400" spc="7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Pus,</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Pus</a:t>
            </a:r>
            <a:r>
              <a:rPr sz="2400" spc="5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swab,</a:t>
            </a:r>
            <a:r>
              <a:rPr sz="2400" spc="80"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Pleural</a:t>
            </a:r>
            <a:r>
              <a:rPr sz="2400" spc="6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fluid</a:t>
            </a:r>
            <a:endParaRPr lang="en-US" sz="2400" spc="-10" dirty="0">
              <a:latin typeface="Calibri" panose="020F0502020204030204" pitchFamily="34" charset="0"/>
              <a:cs typeface="Calibri" panose="020F0502020204030204" pitchFamily="34" charset="0"/>
            </a:endParaRPr>
          </a:p>
          <a:p>
            <a:pPr marL="241300" marR="5080" indent="104775">
              <a:lnSpc>
                <a:spcPts val="3080"/>
              </a:lnSpc>
              <a:spcBef>
                <a:spcPts val="970"/>
              </a:spcBef>
            </a:pPr>
            <a:endParaRPr sz="2750" dirty="0">
              <a:latin typeface="Tahoma"/>
              <a:cs typeface="Tahoma"/>
            </a:endParaRPr>
          </a:p>
          <a:p>
            <a:pPr marL="352425" indent="-339725">
              <a:lnSpc>
                <a:spcPct val="100000"/>
              </a:lnSpc>
              <a:spcBef>
                <a:spcPts val="5"/>
              </a:spcBef>
              <a:buFont typeface="Arial MT"/>
              <a:buChar char="•"/>
              <a:tabLst>
                <a:tab pos="352425" algn="l"/>
              </a:tabLst>
            </a:pPr>
            <a:r>
              <a:rPr sz="2600" b="1" dirty="0">
                <a:latin typeface="Calibri" panose="020F0502020204030204" pitchFamily="34" charset="0"/>
                <a:cs typeface="Calibri" panose="020F0502020204030204" pitchFamily="34" charset="0"/>
              </a:rPr>
              <a:t>Gram</a:t>
            </a:r>
            <a:r>
              <a:rPr sz="2600" b="1" spc="110" dirty="0">
                <a:latin typeface="Calibri" panose="020F0502020204030204" pitchFamily="34" charset="0"/>
                <a:cs typeface="Calibri" panose="020F0502020204030204" pitchFamily="34" charset="0"/>
              </a:rPr>
              <a:t> </a:t>
            </a:r>
            <a:r>
              <a:rPr sz="2600" b="1" spc="-10" dirty="0">
                <a:latin typeface="Calibri" panose="020F0502020204030204" pitchFamily="34" charset="0"/>
                <a:cs typeface="Calibri" panose="020F0502020204030204" pitchFamily="34" charset="0"/>
              </a:rPr>
              <a:t>Staining</a:t>
            </a:r>
            <a:endParaRPr sz="2600" dirty="0">
              <a:latin typeface="Calibri" panose="020F0502020204030204" pitchFamily="34" charset="0"/>
              <a:cs typeface="Calibri" panose="020F0502020204030204" pitchFamily="34" charset="0"/>
            </a:endParaRPr>
          </a:p>
          <a:p>
            <a:pPr marL="457200">
              <a:lnSpc>
                <a:spcPct val="100000"/>
              </a:lnSpc>
              <a:spcBef>
                <a:spcPts val="680"/>
              </a:spcBef>
            </a:pPr>
            <a:r>
              <a:rPr sz="2400" dirty="0">
                <a:latin typeface="Calibri" panose="020F0502020204030204" pitchFamily="34" charset="0"/>
                <a:cs typeface="Calibri" panose="020F0502020204030204" pitchFamily="34" charset="0"/>
              </a:rPr>
              <a:t>Gram</a:t>
            </a:r>
            <a:r>
              <a:rPr sz="2400" spc="65" dirty="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positive</a:t>
            </a:r>
            <a:r>
              <a:rPr sz="2400" spc="40" dirty="0">
                <a:latin typeface="Calibri" panose="020F0502020204030204" pitchFamily="34" charset="0"/>
                <a:cs typeface="Calibri" panose="020F0502020204030204" pitchFamily="34" charset="0"/>
              </a:rPr>
              <a:t> </a:t>
            </a:r>
            <a:r>
              <a:rPr sz="2400" spc="-10" dirty="0">
                <a:latin typeface="Calibri" panose="020F0502020204030204" pitchFamily="34" charset="0"/>
                <a:cs typeface="Calibri" panose="020F0502020204030204" pitchFamily="34" charset="0"/>
              </a:rPr>
              <a:t>bacilli</a:t>
            </a:r>
            <a:endParaRPr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4867275" y="4000500"/>
            <a:ext cx="3295650" cy="2524125"/>
          </a:xfrm>
          <a:prstGeom prst="rect">
            <a:avLst/>
          </a:prstGeom>
        </p:spPr>
      </p:pic>
      <p:pic>
        <p:nvPicPr>
          <p:cNvPr id="5" name="object 5"/>
          <p:cNvPicPr/>
          <p:nvPr/>
        </p:nvPicPr>
        <p:blipFill>
          <a:blip r:embed="rId3" cstate="print"/>
          <a:stretch>
            <a:fillRect/>
          </a:stretch>
        </p:blipFill>
        <p:spPr>
          <a:xfrm>
            <a:off x="8315325" y="0"/>
            <a:ext cx="742950" cy="714375"/>
          </a:xfrm>
          <a:prstGeom prst="rect">
            <a:avLst/>
          </a:prstGeom>
        </p:spPr>
      </p:pic>
      <p:sp>
        <p:nvSpPr>
          <p:cNvPr id="6" name="TextBox 5">
            <a:extLst>
              <a:ext uri="{FF2B5EF4-FFF2-40B4-BE49-F238E27FC236}">
                <a16:creationId xmlns:a16="http://schemas.microsoft.com/office/drawing/2014/main" id="{E22DF5EB-1FA9-9EA0-60A2-C42C94BBBC6F}"/>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481456"/>
            <a:ext cx="3174365" cy="1798569"/>
          </a:xfrm>
          <a:prstGeom prst="rect">
            <a:avLst/>
          </a:prstGeom>
        </p:spPr>
        <p:txBody>
          <a:bodyPr vert="horz" wrap="square" lIns="0" tIns="79375" rIns="0" bIns="0" rtlCol="0">
            <a:spAutoFit/>
          </a:bodyPr>
          <a:lstStyle/>
          <a:p>
            <a:pPr marL="241300" indent="-228600">
              <a:lnSpc>
                <a:spcPct val="100000"/>
              </a:lnSpc>
              <a:spcBef>
                <a:spcPts val="625"/>
              </a:spcBef>
              <a:buFont typeface="Arial MT"/>
              <a:buChar char="•"/>
              <a:tabLst>
                <a:tab pos="241300" algn="l"/>
              </a:tabLst>
            </a:pPr>
            <a:r>
              <a:rPr sz="4000" b="1" dirty="0">
                <a:latin typeface="Calibri" panose="020F0502020204030204" pitchFamily="34" charset="0"/>
                <a:cs typeface="Calibri" panose="020F0502020204030204" pitchFamily="34" charset="0"/>
              </a:rPr>
              <a:t>Culture</a:t>
            </a:r>
            <a:r>
              <a:rPr sz="4000" b="1" spc="114" dirty="0">
                <a:latin typeface="Calibri" panose="020F0502020204030204" pitchFamily="34" charset="0"/>
                <a:cs typeface="Calibri" panose="020F0502020204030204" pitchFamily="34" charset="0"/>
              </a:rPr>
              <a:t> </a:t>
            </a:r>
            <a:r>
              <a:rPr sz="4000" b="1" spc="-20" dirty="0">
                <a:latin typeface="Calibri" panose="020F0502020204030204" pitchFamily="34" charset="0"/>
                <a:cs typeface="Calibri" panose="020F0502020204030204" pitchFamily="34" charset="0"/>
              </a:rPr>
              <a:t>Media</a:t>
            </a:r>
            <a:endParaRPr sz="4000" dirty="0">
              <a:latin typeface="Calibri" panose="020F0502020204030204" pitchFamily="34" charset="0"/>
              <a:cs typeface="Calibri" panose="020F0502020204030204" pitchFamily="34" charset="0"/>
            </a:endParaRPr>
          </a:p>
          <a:p>
            <a:pPr marL="241300" indent="-228600">
              <a:lnSpc>
                <a:spcPct val="100000"/>
              </a:lnSpc>
              <a:spcBef>
                <a:spcPts val="530"/>
              </a:spcBef>
              <a:buFont typeface="Arial MT"/>
              <a:buChar char="•"/>
              <a:tabLst>
                <a:tab pos="241300" algn="l"/>
              </a:tabLst>
            </a:pPr>
            <a:r>
              <a:rPr sz="2750" dirty="0">
                <a:latin typeface="Calibri"/>
                <a:cs typeface="Calibri"/>
              </a:rPr>
              <a:t>Non</a:t>
            </a:r>
            <a:r>
              <a:rPr sz="2750" spc="65" dirty="0">
                <a:latin typeface="Calibri"/>
                <a:cs typeface="Calibri"/>
              </a:rPr>
              <a:t> </a:t>
            </a:r>
            <a:r>
              <a:rPr sz="2750" dirty="0">
                <a:latin typeface="Calibri"/>
                <a:cs typeface="Calibri"/>
              </a:rPr>
              <a:t>selective</a:t>
            </a:r>
            <a:r>
              <a:rPr sz="2750" spc="80" dirty="0">
                <a:latin typeface="Calibri"/>
                <a:cs typeface="Calibri"/>
              </a:rPr>
              <a:t> </a:t>
            </a:r>
            <a:r>
              <a:rPr sz="2750" spc="-20" dirty="0">
                <a:latin typeface="Calibri"/>
                <a:cs typeface="Calibri"/>
              </a:rPr>
              <a:t>media</a:t>
            </a:r>
            <a:endParaRPr sz="2750" dirty="0">
              <a:latin typeface="Calibri"/>
              <a:cs typeface="Calibri"/>
            </a:endParaRPr>
          </a:p>
        </p:txBody>
      </p:sp>
      <p:pic>
        <p:nvPicPr>
          <p:cNvPr id="3" name="object 3"/>
          <p:cNvPicPr/>
          <p:nvPr/>
        </p:nvPicPr>
        <p:blipFill>
          <a:blip r:embed="rId2" cstate="print"/>
          <a:stretch>
            <a:fillRect/>
          </a:stretch>
        </p:blipFill>
        <p:spPr>
          <a:xfrm>
            <a:off x="4857750" y="1704975"/>
            <a:ext cx="3390900" cy="3162300"/>
          </a:xfrm>
          <a:prstGeom prst="rect">
            <a:avLst/>
          </a:prstGeom>
        </p:spPr>
      </p:pic>
      <p:pic>
        <p:nvPicPr>
          <p:cNvPr id="4" name="object 4"/>
          <p:cNvPicPr/>
          <p:nvPr/>
        </p:nvPicPr>
        <p:blipFill>
          <a:blip r:embed="rId3" cstate="print"/>
          <a:stretch>
            <a:fillRect/>
          </a:stretch>
        </p:blipFill>
        <p:spPr>
          <a:xfrm>
            <a:off x="685800" y="1771650"/>
            <a:ext cx="3810000" cy="3238500"/>
          </a:xfrm>
          <a:prstGeom prst="rect">
            <a:avLst/>
          </a:prstGeom>
        </p:spPr>
      </p:pic>
      <p:sp>
        <p:nvSpPr>
          <p:cNvPr id="5" name="object 5"/>
          <p:cNvSpPr txBox="1"/>
          <p:nvPr/>
        </p:nvSpPr>
        <p:spPr>
          <a:xfrm>
            <a:off x="1700276" y="4890198"/>
            <a:ext cx="1381125"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Blood</a:t>
            </a:r>
            <a:r>
              <a:rPr sz="2400" b="1" spc="-10" dirty="0">
                <a:latin typeface="Calibri"/>
                <a:cs typeface="Calibri"/>
              </a:rPr>
              <a:t> </a:t>
            </a:r>
            <a:r>
              <a:rPr sz="2400" b="1" spc="-20" dirty="0">
                <a:latin typeface="Calibri"/>
                <a:cs typeface="Calibri"/>
              </a:rPr>
              <a:t>agar</a:t>
            </a:r>
            <a:endParaRPr sz="2400" dirty="0">
              <a:latin typeface="Calibri"/>
              <a:cs typeface="Calibri"/>
            </a:endParaRPr>
          </a:p>
        </p:txBody>
      </p:sp>
      <p:sp>
        <p:nvSpPr>
          <p:cNvPr id="6" name="object 6"/>
          <p:cNvSpPr txBox="1"/>
          <p:nvPr/>
        </p:nvSpPr>
        <p:spPr>
          <a:xfrm>
            <a:off x="5592826" y="1356360"/>
            <a:ext cx="1971675" cy="392430"/>
          </a:xfrm>
          <a:prstGeom prst="rect">
            <a:avLst/>
          </a:prstGeom>
        </p:spPr>
        <p:txBody>
          <a:bodyPr vert="horz" wrap="square" lIns="0" tIns="13335" rIns="0" bIns="0" rtlCol="0">
            <a:spAutoFit/>
          </a:bodyPr>
          <a:lstStyle/>
          <a:p>
            <a:pPr marL="12700">
              <a:lnSpc>
                <a:spcPct val="100000"/>
              </a:lnSpc>
              <a:spcBef>
                <a:spcPts val="105"/>
              </a:spcBef>
              <a:tabLst>
                <a:tab pos="1402080" algn="l"/>
              </a:tabLst>
            </a:pPr>
            <a:r>
              <a:rPr sz="2400" b="1" spc="-10" dirty="0">
                <a:latin typeface="Calibri"/>
                <a:cs typeface="Calibri"/>
              </a:rPr>
              <a:t>Chocolate</a:t>
            </a:r>
            <a:r>
              <a:rPr sz="2400" b="1" dirty="0">
                <a:latin typeface="Calibri"/>
                <a:cs typeface="Calibri"/>
              </a:rPr>
              <a:t>	</a:t>
            </a:r>
            <a:r>
              <a:rPr sz="2400" b="1" spc="-20" dirty="0">
                <a:latin typeface="Calibri"/>
                <a:cs typeface="Calibri"/>
              </a:rPr>
              <a:t>agar</a:t>
            </a:r>
            <a:endParaRPr sz="2400" dirty="0">
              <a:latin typeface="Calibri"/>
              <a:cs typeface="Calibri"/>
            </a:endParaRPr>
          </a:p>
        </p:txBody>
      </p:sp>
      <p:pic>
        <p:nvPicPr>
          <p:cNvPr id="7" name="object 7"/>
          <p:cNvPicPr/>
          <p:nvPr/>
        </p:nvPicPr>
        <p:blipFill>
          <a:blip r:embed="rId4" cstate="print"/>
          <a:stretch>
            <a:fillRect/>
          </a:stretch>
        </p:blipFill>
        <p:spPr>
          <a:xfrm>
            <a:off x="3419475" y="4943475"/>
            <a:ext cx="2667000" cy="1657350"/>
          </a:xfrm>
          <a:prstGeom prst="rect">
            <a:avLst/>
          </a:prstGeom>
        </p:spPr>
      </p:pic>
      <p:sp>
        <p:nvSpPr>
          <p:cNvPr id="8" name="object 8"/>
          <p:cNvSpPr txBox="1"/>
          <p:nvPr/>
        </p:nvSpPr>
        <p:spPr>
          <a:xfrm>
            <a:off x="6169405" y="5899467"/>
            <a:ext cx="1713864" cy="391795"/>
          </a:xfrm>
          <a:prstGeom prst="rect">
            <a:avLst/>
          </a:prstGeom>
        </p:spPr>
        <p:txBody>
          <a:bodyPr vert="horz" wrap="square" lIns="0" tIns="12700" rIns="0" bIns="0" rtlCol="0">
            <a:spAutoFit/>
          </a:bodyPr>
          <a:lstStyle/>
          <a:p>
            <a:pPr marL="12700">
              <a:lnSpc>
                <a:spcPct val="100000"/>
              </a:lnSpc>
              <a:spcBef>
                <a:spcPts val="100"/>
              </a:spcBef>
            </a:pPr>
            <a:r>
              <a:rPr sz="2400" b="1" dirty="0">
                <a:latin typeface="Calibri"/>
                <a:cs typeface="Calibri"/>
              </a:rPr>
              <a:t>Nutrient</a:t>
            </a:r>
            <a:r>
              <a:rPr sz="2400" b="1" spc="-80" dirty="0">
                <a:latin typeface="Calibri"/>
                <a:cs typeface="Calibri"/>
              </a:rPr>
              <a:t> </a:t>
            </a:r>
            <a:r>
              <a:rPr sz="2400" b="1" spc="-20" dirty="0">
                <a:latin typeface="Calibri"/>
                <a:cs typeface="Calibri"/>
              </a:rPr>
              <a:t>agar</a:t>
            </a:r>
            <a:endParaRPr sz="2400">
              <a:latin typeface="Calibri"/>
              <a:cs typeface="Calibri"/>
            </a:endParaRPr>
          </a:p>
        </p:txBody>
      </p:sp>
      <p:pic>
        <p:nvPicPr>
          <p:cNvPr id="9" name="object 9"/>
          <p:cNvPicPr/>
          <p:nvPr/>
        </p:nvPicPr>
        <p:blipFill>
          <a:blip r:embed="rId5" cstate="print"/>
          <a:stretch>
            <a:fillRect/>
          </a:stretch>
        </p:blipFill>
        <p:spPr>
          <a:xfrm>
            <a:off x="8315325" y="0"/>
            <a:ext cx="742950" cy="714375"/>
          </a:xfrm>
          <a:prstGeom prst="rect">
            <a:avLst/>
          </a:prstGeom>
        </p:spPr>
      </p:pic>
      <p:sp>
        <p:nvSpPr>
          <p:cNvPr id="10" name="TextBox 9">
            <a:extLst>
              <a:ext uri="{FF2B5EF4-FFF2-40B4-BE49-F238E27FC236}">
                <a16:creationId xmlns:a16="http://schemas.microsoft.com/office/drawing/2014/main" id="{E2728861-2510-379F-D0C5-DED01A613427}"/>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656821"/>
            <a:ext cx="3242310" cy="1899879"/>
          </a:xfrm>
          <a:prstGeom prst="rect">
            <a:avLst/>
          </a:prstGeom>
        </p:spPr>
        <p:txBody>
          <a:bodyPr vert="horz" wrap="square" lIns="0" tIns="141605" rIns="0" bIns="0" rtlCol="0">
            <a:spAutoFit/>
          </a:bodyPr>
          <a:lstStyle/>
          <a:p>
            <a:pPr marL="241300" indent="-228600">
              <a:lnSpc>
                <a:spcPct val="100000"/>
              </a:lnSpc>
              <a:spcBef>
                <a:spcPts val="1115"/>
              </a:spcBef>
              <a:buFont typeface="Arial MT"/>
              <a:buChar char="•"/>
              <a:tabLst>
                <a:tab pos="241300" algn="l"/>
              </a:tabLst>
            </a:pPr>
            <a:r>
              <a:rPr sz="4000" b="1" dirty="0">
                <a:latin typeface="Calibri"/>
                <a:cs typeface="Calibri"/>
              </a:rPr>
              <a:t>Selective</a:t>
            </a:r>
            <a:r>
              <a:rPr sz="4000" b="1" spc="-114" dirty="0">
                <a:latin typeface="Calibri"/>
                <a:cs typeface="Calibri"/>
              </a:rPr>
              <a:t> </a:t>
            </a:r>
            <a:r>
              <a:rPr sz="4000" b="1" spc="-10" dirty="0">
                <a:latin typeface="Calibri"/>
                <a:cs typeface="Calibri"/>
              </a:rPr>
              <a:t>media</a:t>
            </a:r>
            <a:endParaRPr sz="4000" dirty="0">
              <a:latin typeface="Calibri"/>
              <a:cs typeface="Calibri"/>
            </a:endParaRPr>
          </a:p>
          <a:p>
            <a:pPr marL="241300" indent="-228600">
              <a:lnSpc>
                <a:spcPct val="100000"/>
              </a:lnSpc>
              <a:spcBef>
                <a:spcPts val="810"/>
              </a:spcBef>
              <a:buFont typeface="Arial MT"/>
              <a:buChar char="•"/>
              <a:tabLst>
                <a:tab pos="241300" algn="l"/>
              </a:tabLst>
            </a:pPr>
            <a:r>
              <a:rPr sz="2400" dirty="0">
                <a:latin typeface="Calibri"/>
                <a:cs typeface="Calibri"/>
              </a:rPr>
              <a:t>Mac</a:t>
            </a:r>
            <a:r>
              <a:rPr sz="2400" spc="15" dirty="0">
                <a:latin typeface="Calibri"/>
                <a:cs typeface="Calibri"/>
              </a:rPr>
              <a:t> </a:t>
            </a:r>
            <a:r>
              <a:rPr sz="2400" dirty="0">
                <a:latin typeface="Calibri"/>
                <a:cs typeface="Calibri"/>
              </a:rPr>
              <a:t>Conkey</a:t>
            </a:r>
            <a:r>
              <a:rPr sz="2400" spc="90" dirty="0">
                <a:latin typeface="Calibri"/>
                <a:cs typeface="Calibri"/>
              </a:rPr>
              <a:t> </a:t>
            </a:r>
            <a:r>
              <a:rPr sz="2400" spc="-20" dirty="0">
                <a:latin typeface="Calibri"/>
                <a:cs typeface="Calibri"/>
              </a:rPr>
              <a:t>agar</a:t>
            </a:r>
            <a:endParaRPr sz="2400" dirty="0">
              <a:latin typeface="Calibri"/>
              <a:cs typeface="Calibri"/>
            </a:endParaRPr>
          </a:p>
        </p:txBody>
      </p:sp>
      <p:pic>
        <p:nvPicPr>
          <p:cNvPr id="3" name="object 3"/>
          <p:cNvPicPr/>
          <p:nvPr/>
        </p:nvPicPr>
        <p:blipFill>
          <a:blip r:embed="rId2" cstate="print"/>
          <a:stretch>
            <a:fillRect/>
          </a:stretch>
        </p:blipFill>
        <p:spPr>
          <a:xfrm>
            <a:off x="1114425" y="2924175"/>
            <a:ext cx="3314700" cy="3048000"/>
          </a:xfrm>
          <a:prstGeom prst="rect">
            <a:avLst/>
          </a:prstGeom>
        </p:spPr>
      </p:pic>
      <p:pic>
        <p:nvPicPr>
          <p:cNvPr id="4" name="object 4"/>
          <p:cNvPicPr/>
          <p:nvPr/>
        </p:nvPicPr>
        <p:blipFill>
          <a:blip r:embed="rId3"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2FBCF3B2-AEC1-F1C8-A13C-B505748E70B7}"/>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025" y="1823402"/>
            <a:ext cx="977265" cy="385362"/>
          </a:xfrm>
          <a:prstGeom prst="rect">
            <a:avLst/>
          </a:prstGeom>
        </p:spPr>
        <p:txBody>
          <a:bodyPr vert="horz" wrap="square" lIns="0" tIns="15875" rIns="0" bIns="0" rtlCol="0">
            <a:spAutoFit/>
          </a:bodyPr>
          <a:lstStyle/>
          <a:p>
            <a:pPr marL="346075" indent="-333375">
              <a:lnSpc>
                <a:spcPct val="100000"/>
              </a:lnSpc>
              <a:spcBef>
                <a:spcPts val="125"/>
              </a:spcBef>
              <a:buFont typeface="Arial MT"/>
              <a:buChar char="•"/>
              <a:tabLst>
                <a:tab pos="346075" algn="l"/>
              </a:tabLst>
            </a:pPr>
            <a:r>
              <a:rPr lang="en-US" sz="2400" b="1" spc="-25" dirty="0">
                <a:latin typeface="Calibri" panose="020F0502020204030204" pitchFamily="34" charset="0"/>
                <a:cs typeface="Calibri" panose="020F0502020204030204" pitchFamily="34" charset="0"/>
              </a:rPr>
              <a:t>TSI</a:t>
            </a:r>
            <a:endParaRPr lang="en-US" sz="2400" dirty="0">
              <a:latin typeface="Calibri" panose="020F0502020204030204" pitchFamily="34" charset="0"/>
              <a:cs typeface="Calibri" panose="020F0502020204030204" pitchFamily="34" charset="0"/>
            </a:endParaRPr>
          </a:p>
        </p:txBody>
      </p:sp>
      <p:grpSp>
        <p:nvGrpSpPr>
          <p:cNvPr id="3" name="object 3"/>
          <p:cNvGrpSpPr/>
          <p:nvPr/>
        </p:nvGrpSpPr>
        <p:grpSpPr>
          <a:xfrm>
            <a:off x="3702113" y="1625600"/>
            <a:ext cx="1597025" cy="4473575"/>
            <a:chOff x="3702113" y="1625600"/>
            <a:chExt cx="1597025" cy="4473575"/>
          </a:xfrm>
        </p:grpSpPr>
        <p:pic>
          <p:nvPicPr>
            <p:cNvPr id="4" name="object 4"/>
            <p:cNvPicPr/>
            <p:nvPr/>
          </p:nvPicPr>
          <p:blipFill>
            <a:blip r:embed="rId2" cstate="print"/>
            <a:stretch>
              <a:fillRect/>
            </a:stretch>
          </p:blipFill>
          <p:spPr>
            <a:xfrm>
              <a:off x="3705225" y="1628775"/>
              <a:ext cx="1590675" cy="4467225"/>
            </a:xfrm>
            <a:prstGeom prst="rect">
              <a:avLst/>
            </a:prstGeom>
          </p:spPr>
        </p:pic>
        <p:sp>
          <p:nvSpPr>
            <p:cNvPr id="5" name="object 5"/>
            <p:cNvSpPr/>
            <p:nvPr/>
          </p:nvSpPr>
          <p:spPr>
            <a:xfrm>
              <a:off x="3703701" y="1627187"/>
              <a:ext cx="1593850" cy="4470400"/>
            </a:xfrm>
            <a:custGeom>
              <a:avLst/>
              <a:gdLst/>
              <a:ahLst/>
              <a:cxnLst/>
              <a:rect l="l" t="t" r="r" b="b"/>
              <a:pathLst>
                <a:path w="1593850" h="4470400">
                  <a:moveTo>
                    <a:pt x="0" y="4470400"/>
                  </a:moveTo>
                  <a:lnTo>
                    <a:pt x="1593850" y="4470400"/>
                  </a:lnTo>
                  <a:lnTo>
                    <a:pt x="1593850" y="0"/>
                  </a:lnTo>
                  <a:lnTo>
                    <a:pt x="0" y="0"/>
                  </a:lnTo>
                  <a:lnTo>
                    <a:pt x="0" y="4470400"/>
                  </a:lnTo>
                  <a:close/>
                </a:path>
              </a:pathLst>
            </a:custGeom>
            <a:ln w="3175">
              <a:solidFill>
                <a:srgbClr val="000000"/>
              </a:solidFill>
            </a:ln>
          </p:spPr>
          <p:txBody>
            <a:bodyPr wrap="square" lIns="0" tIns="0" rIns="0" bIns="0" rtlCol="0"/>
            <a:lstStyle/>
            <a:p>
              <a:endParaRPr/>
            </a:p>
          </p:txBody>
        </p:sp>
      </p:grpSp>
      <p:pic>
        <p:nvPicPr>
          <p:cNvPr id="6" name="object 6"/>
          <p:cNvPicPr/>
          <p:nvPr/>
        </p:nvPicPr>
        <p:blipFill>
          <a:blip r:embed="rId3" cstate="print"/>
          <a:stretch>
            <a:fillRect/>
          </a:stretch>
        </p:blipFill>
        <p:spPr>
          <a:xfrm>
            <a:off x="8315325" y="0"/>
            <a:ext cx="742950" cy="714375"/>
          </a:xfrm>
          <a:prstGeom prst="rect">
            <a:avLst/>
          </a:prstGeom>
        </p:spPr>
      </p:pic>
      <p:sp>
        <p:nvSpPr>
          <p:cNvPr id="7" name="TextBox 6">
            <a:extLst>
              <a:ext uri="{FF2B5EF4-FFF2-40B4-BE49-F238E27FC236}">
                <a16:creationId xmlns:a16="http://schemas.microsoft.com/office/drawing/2014/main" id="{7C47BF55-652C-8078-439D-F62AAACCDB3C}"/>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0725" y="1840400"/>
            <a:ext cx="2821940" cy="408305"/>
          </a:xfrm>
          <a:prstGeom prst="rect">
            <a:avLst/>
          </a:prstGeom>
        </p:spPr>
        <p:txBody>
          <a:bodyPr vert="horz" wrap="square" lIns="0" tIns="0" rIns="0" bIns="0" rtlCol="0">
            <a:spAutoFit/>
          </a:bodyPr>
          <a:lstStyle/>
          <a:p>
            <a:pPr>
              <a:lnSpc>
                <a:spcPts val="3065"/>
              </a:lnSpc>
              <a:tabLst>
                <a:tab pos="309245" algn="l"/>
              </a:tabLst>
            </a:pPr>
            <a:r>
              <a:rPr sz="2750" spc="-50" dirty="0">
                <a:latin typeface="Arial MT"/>
                <a:cs typeface="Arial MT"/>
              </a:rPr>
              <a:t>•</a:t>
            </a:r>
            <a:r>
              <a:rPr sz="2750" dirty="0">
                <a:latin typeface="Arial MT"/>
                <a:cs typeface="Arial MT"/>
              </a:rPr>
              <a:t>	</a:t>
            </a:r>
            <a:r>
              <a:rPr sz="2750" dirty="0">
                <a:latin typeface="Calibri"/>
                <a:cs typeface="Calibri"/>
              </a:rPr>
              <a:t>Biochemical</a:t>
            </a:r>
            <a:r>
              <a:rPr sz="2750" spc="145" dirty="0">
                <a:latin typeface="Calibri"/>
                <a:cs typeface="Calibri"/>
              </a:rPr>
              <a:t> </a:t>
            </a:r>
            <a:r>
              <a:rPr sz="2750" spc="-20" dirty="0">
                <a:latin typeface="Calibri"/>
                <a:cs typeface="Calibri"/>
              </a:rPr>
              <a:t>tests</a:t>
            </a:r>
            <a:endParaRPr sz="2750">
              <a:latin typeface="Calibri"/>
              <a:cs typeface="Calibri"/>
            </a:endParaRPr>
          </a:p>
        </p:txBody>
      </p:sp>
      <p:grpSp>
        <p:nvGrpSpPr>
          <p:cNvPr id="3" name="object 3"/>
          <p:cNvGrpSpPr/>
          <p:nvPr/>
        </p:nvGrpSpPr>
        <p:grpSpPr>
          <a:xfrm>
            <a:off x="91060" y="904875"/>
            <a:ext cx="8843010" cy="5334000"/>
            <a:chOff x="91060" y="904875"/>
            <a:chExt cx="8843010" cy="5334000"/>
          </a:xfrm>
        </p:grpSpPr>
        <p:pic>
          <p:nvPicPr>
            <p:cNvPr id="4" name="object 4"/>
            <p:cNvPicPr/>
            <p:nvPr/>
          </p:nvPicPr>
          <p:blipFill>
            <a:blip r:embed="rId2" cstate="print"/>
            <a:stretch>
              <a:fillRect/>
            </a:stretch>
          </p:blipFill>
          <p:spPr>
            <a:xfrm>
              <a:off x="91060" y="904875"/>
              <a:ext cx="4804789" cy="5334000"/>
            </a:xfrm>
            <a:prstGeom prst="rect">
              <a:avLst/>
            </a:prstGeom>
          </p:spPr>
        </p:pic>
        <p:pic>
          <p:nvPicPr>
            <p:cNvPr id="5" name="object 5"/>
            <p:cNvPicPr/>
            <p:nvPr/>
          </p:nvPicPr>
          <p:blipFill>
            <a:blip r:embed="rId3" cstate="print"/>
            <a:stretch>
              <a:fillRect/>
            </a:stretch>
          </p:blipFill>
          <p:spPr>
            <a:xfrm>
              <a:off x="4933950" y="904875"/>
              <a:ext cx="3999665" cy="5161138"/>
            </a:xfrm>
            <a:prstGeom prst="rect">
              <a:avLst/>
            </a:prstGeom>
          </p:spPr>
        </p:pic>
      </p:grpSp>
      <p:sp>
        <p:nvSpPr>
          <p:cNvPr id="6" name="object 6"/>
          <p:cNvSpPr txBox="1"/>
          <p:nvPr/>
        </p:nvSpPr>
        <p:spPr>
          <a:xfrm>
            <a:off x="6587108" y="6259512"/>
            <a:ext cx="668020" cy="335280"/>
          </a:xfrm>
          <a:prstGeom prst="rect">
            <a:avLst/>
          </a:prstGeom>
        </p:spPr>
        <p:txBody>
          <a:bodyPr vert="horz" wrap="square" lIns="0" tIns="16510" rIns="0" bIns="0" rtlCol="0">
            <a:spAutoFit/>
          </a:bodyPr>
          <a:lstStyle/>
          <a:p>
            <a:pPr marL="12700">
              <a:lnSpc>
                <a:spcPct val="100000"/>
              </a:lnSpc>
              <a:spcBef>
                <a:spcPts val="130"/>
              </a:spcBef>
            </a:pPr>
            <a:r>
              <a:rPr sz="2000" b="1" spc="-10" dirty="0">
                <a:latin typeface="Calibri"/>
                <a:cs typeface="Calibri"/>
              </a:rPr>
              <a:t>IMViC</a:t>
            </a:r>
            <a:endParaRPr sz="2000">
              <a:latin typeface="Calibri"/>
              <a:cs typeface="Calibri"/>
            </a:endParaRPr>
          </a:p>
        </p:txBody>
      </p:sp>
      <p:sp>
        <p:nvSpPr>
          <p:cNvPr id="7" name="TextBox 6">
            <a:extLst>
              <a:ext uri="{FF2B5EF4-FFF2-40B4-BE49-F238E27FC236}">
                <a16:creationId xmlns:a16="http://schemas.microsoft.com/office/drawing/2014/main" id="{33C68AC0-1DC9-C158-B3EA-C18C8F73488B}"/>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2564" y="1186561"/>
            <a:ext cx="3471545" cy="912494"/>
          </a:xfrm>
          <a:prstGeom prst="rect">
            <a:avLst/>
          </a:prstGeom>
        </p:spPr>
        <p:txBody>
          <a:bodyPr vert="horz" wrap="square" lIns="0" tIns="13335" rIns="0" bIns="0" rtlCol="0">
            <a:spAutoFit/>
          </a:bodyPr>
          <a:lstStyle/>
          <a:p>
            <a:pPr marL="184150">
              <a:lnSpc>
                <a:spcPts val="3490"/>
              </a:lnSpc>
              <a:spcBef>
                <a:spcPts val="105"/>
              </a:spcBef>
            </a:pPr>
            <a:r>
              <a:rPr sz="3000" dirty="0">
                <a:solidFill>
                  <a:srgbClr val="6E2E9F"/>
                </a:solidFill>
              </a:rPr>
              <a:t>Vision</a:t>
            </a:r>
            <a:r>
              <a:rPr sz="3000" spc="-90" dirty="0">
                <a:solidFill>
                  <a:srgbClr val="6E2E9F"/>
                </a:solidFill>
              </a:rPr>
              <a:t> </a:t>
            </a:r>
            <a:r>
              <a:rPr sz="3000" dirty="0">
                <a:solidFill>
                  <a:srgbClr val="6E2E9F"/>
                </a:solidFill>
              </a:rPr>
              <a:t>of</a:t>
            </a:r>
            <a:r>
              <a:rPr sz="3000" spc="-75" dirty="0">
                <a:solidFill>
                  <a:srgbClr val="6E2E9F"/>
                </a:solidFill>
              </a:rPr>
              <a:t> </a:t>
            </a:r>
            <a:r>
              <a:rPr sz="3000" spc="-25" dirty="0">
                <a:solidFill>
                  <a:srgbClr val="6E2E9F"/>
                </a:solidFill>
              </a:rPr>
              <a:t>RMU</a:t>
            </a:r>
            <a:endParaRPr sz="3000"/>
          </a:p>
          <a:p>
            <a:pPr marL="12700">
              <a:lnSpc>
                <a:spcPts val="3490"/>
              </a:lnSpc>
            </a:pPr>
            <a:r>
              <a:rPr sz="3000" dirty="0">
                <a:solidFill>
                  <a:srgbClr val="6E2E9F"/>
                </a:solidFill>
              </a:rPr>
              <a:t>The</a:t>
            </a:r>
            <a:r>
              <a:rPr sz="3000" spc="-170" dirty="0">
                <a:solidFill>
                  <a:srgbClr val="6E2E9F"/>
                </a:solidFill>
              </a:rPr>
              <a:t> </a:t>
            </a:r>
            <a:r>
              <a:rPr sz="3000" dirty="0">
                <a:solidFill>
                  <a:srgbClr val="6E2E9F"/>
                </a:solidFill>
              </a:rPr>
              <a:t>Dream/</a:t>
            </a:r>
            <a:r>
              <a:rPr sz="3000" spc="-110" dirty="0">
                <a:solidFill>
                  <a:srgbClr val="6E2E9F"/>
                </a:solidFill>
              </a:rPr>
              <a:t> </a:t>
            </a:r>
            <a:r>
              <a:rPr sz="3000" spc="-45" dirty="0">
                <a:solidFill>
                  <a:srgbClr val="6E2E9F"/>
                </a:solidFill>
              </a:rPr>
              <a:t>Tomorrow</a:t>
            </a:r>
            <a:endParaRPr sz="3000"/>
          </a:p>
        </p:txBody>
      </p:sp>
      <p:sp>
        <p:nvSpPr>
          <p:cNvPr id="3" name="object 3"/>
          <p:cNvSpPr txBox="1"/>
          <p:nvPr/>
        </p:nvSpPr>
        <p:spPr>
          <a:xfrm>
            <a:off x="628650" y="2228850"/>
            <a:ext cx="7886700" cy="2695575"/>
          </a:xfrm>
          <a:prstGeom prst="rect">
            <a:avLst/>
          </a:prstGeom>
          <a:solidFill>
            <a:srgbClr val="F9E3D4"/>
          </a:solidFill>
        </p:spPr>
        <p:txBody>
          <a:bodyPr vert="horz" wrap="square" lIns="0" tIns="235585" rIns="0" bIns="0" rtlCol="0">
            <a:spAutoFit/>
          </a:bodyPr>
          <a:lstStyle/>
          <a:p>
            <a:pPr marL="241300" indent="-171450">
              <a:lnSpc>
                <a:spcPct val="100000"/>
              </a:lnSpc>
              <a:spcBef>
                <a:spcPts val="1855"/>
              </a:spcBef>
              <a:buFont typeface="Arial MT"/>
              <a:buChar char="•"/>
              <a:tabLst>
                <a:tab pos="241300" algn="l"/>
              </a:tabLst>
            </a:pPr>
            <a:r>
              <a:rPr sz="2100" spc="-160" dirty="0">
                <a:latin typeface="Calibri"/>
                <a:cs typeface="Calibri"/>
              </a:rPr>
              <a:t>To</a:t>
            </a:r>
            <a:r>
              <a:rPr sz="2100" spc="-65" dirty="0">
                <a:latin typeface="Calibri"/>
                <a:cs typeface="Calibri"/>
              </a:rPr>
              <a:t> </a:t>
            </a:r>
            <a:r>
              <a:rPr sz="2100" dirty="0">
                <a:latin typeface="Calibri"/>
                <a:cs typeface="Calibri"/>
              </a:rPr>
              <a:t>impart</a:t>
            </a:r>
            <a:r>
              <a:rPr sz="2100" spc="-120" dirty="0">
                <a:latin typeface="Calibri"/>
                <a:cs typeface="Calibri"/>
              </a:rPr>
              <a:t> </a:t>
            </a:r>
            <a:r>
              <a:rPr sz="2100" spc="-10" dirty="0">
                <a:latin typeface="Calibri"/>
                <a:cs typeface="Calibri"/>
              </a:rPr>
              <a:t>evidence</a:t>
            </a:r>
            <a:r>
              <a:rPr sz="2100" spc="-80" dirty="0">
                <a:latin typeface="Calibri"/>
                <a:cs typeface="Calibri"/>
              </a:rPr>
              <a:t> </a:t>
            </a:r>
            <a:r>
              <a:rPr sz="2100" dirty="0">
                <a:latin typeface="Calibri"/>
                <a:cs typeface="Calibri"/>
              </a:rPr>
              <a:t>based</a:t>
            </a:r>
            <a:r>
              <a:rPr sz="2100" spc="-20" dirty="0">
                <a:latin typeface="Calibri"/>
                <a:cs typeface="Calibri"/>
              </a:rPr>
              <a:t> research</a:t>
            </a:r>
            <a:r>
              <a:rPr sz="2100" spc="-95" dirty="0">
                <a:latin typeface="Calibri"/>
                <a:cs typeface="Calibri"/>
              </a:rPr>
              <a:t> </a:t>
            </a:r>
            <a:r>
              <a:rPr sz="2100" spc="-10" dirty="0">
                <a:latin typeface="Calibri"/>
                <a:cs typeface="Calibri"/>
              </a:rPr>
              <a:t>oriented</a:t>
            </a:r>
            <a:r>
              <a:rPr sz="2100" spc="-20" dirty="0">
                <a:latin typeface="Calibri"/>
                <a:cs typeface="Calibri"/>
              </a:rPr>
              <a:t> </a:t>
            </a:r>
            <a:r>
              <a:rPr sz="2100" spc="-10" dirty="0">
                <a:latin typeface="Calibri"/>
                <a:cs typeface="Calibri"/>
              </a:rPr>
              <a:t>medical</a:t>
            </a:r>
            <a:r>
              <a:rPr sz="2100" spc="-65" dirty="0">
                <a:latin typeface="Calibri"/>
                <a:cs typeface="Calibri"/>
              </a:rPr>
              <a:t> </a:t>
            </a:r>
            <a:r>
              <a:rPr sz="2100" spc="-10" dirty="0">
                <a:latin typeface="Calibri"/>
                <a:cs typeface="Calibri"/>
              </a:rPr>
              <a:t>education</a:t>
            </a:r>
            <a:endParaRPr sz="2100">
              <a:latin typeface="Calibri"/>
              <a:cs typeface="Calibri"/>
            </a:endParaRPr>
          </a:p>
          <a:p>
            <a:pPr>
              <a:lnSpc>
                <a:spcPct val="100000"/>
              </a:lnSpc>
              <a:spcBef>
                <a:spcPts val="625"/>
              </a:spcBef>
              <a:buFont typeface="Arial MT"/>
              <a:buChar char="•"/>
            </a:pPr>
            <a:endParaRPr sz="2100">
              <a:latin typeface="Calibri"/>
              <a:cs typeface="Calibri"/>
            </a:endParaRPr>
          </a:p>
          <a:p>
            <a:pPr marL="241300" indent="-171450">
              <a:lnSpc>
                <a:spcPct val="100000"/>
              </a:lnSpc>
              <a:buFont typeface="Arial MT"/>
              <a:buChar char="•"/>
              <a:tabLst>
                <a:tab pos="241300" algn="l"/>
              </a:tabLst>
            </a:pPr>
            <a:r>
              <a:rPr sz="2100" spc="-150" dirty="0">
                <a:latin typeface="Calibri"/>
                <a:cs typeface="Calibri"/>
              </a:rPr>
              <a:t>To</a:t>
            </a:r>
            <a:r>
              <a:rPr sz="2100" spc="-105" dirty="0">
                <a:latin typeface="Calibri"/>
                <a:cs typeface="Calibri"/>
              </a:rPr>
              <a:t> </a:t>
            </a:r>
            <a:r>
              <a:rPr sz="2100" spc="-10" dirty="0">
                <a:latin typeface="Calibri"/>
                <a:cs typeface="Calibri"/>
              </a:rPr>
              <a:t>provide</a:t>
            </a:r>
            <a:r>
              <a:rPr sz="2100" spc="-110" dirty="0">
                <a:latin typeface="Calibri"/>
                <a:cs typeface="Calibri"/>
              </a:rPr>
              <a:t> </a:t>
            </a:r>
            <a:r>
              <a:rPr sz="2100" dirty="0">
                <a:latin typeface="Calibri"/>
                <a:cs typeface="Calibri"/>
              </a:rPr>
              <a:t>best</a:t>
            </a:r>
            <a:r>
              <a:rPr sz="2100" spc="-120" dirty="0">
                <a:latin typeface="Calibri"/>
                <a:cs typeface="Calibri"/>
              </a:rPr>
              <a:t> </a:t>
            </a:r>
            <a:r>
              <a:rPr sz="2100" dirty="0">
                <a:latin typeface="Calibri"/>
                <a:cs typeface="Calibri"/>
              </a:rPr>
              <a:t>possible</a:t>
            </a:r>
            <a:r>
              <a:rPr sz="2100" spc="-80" dirty="0">
                <a:latin typeface="Calibri"/>
                <a:cs typeface="Calibri"/>
              </a:rPr>
              <a:t> </a:t>
            </a:r>
            <a:r>
              <a:rPr sz="2100" spc="-10" dirty="0">
                <a:latin typeface="Calibri"/>
                <a:cs typeface="Calibri"/>
              </a:rPr>
              <a:t>patient</a:t>
            </a:r>
            <a:r>
              <a:rPr sz="2100" spc="-90" dirty="0">
                <a:latin typeface="Calibri"/>
                <a:cs typeface="Calibri"/>
              </a:rPr>
              <a:t> </a:t>
            </a:r>
            <a:r>
              <a:rPr sz="2100" spc="-20" dirty="0">
                <a:latin typeface="Calibri"/>
                <a:cs typeface="Calibri"/>
              </a:rPr>
              <a:t>care</a:t>
            </a:r>
            <a:endParaRPr sz="2100">
              <a:latin typeface="Calibri"/>
              <a:cs typeface="Calibri"/>
            </a:endParaRPr>
          </a:p>
          <a:p>
            <a:pPr>
              <a:lnSpc>
                <a:spcPct val="100000"/>
              </a:lnSpc>
              <a:spcBef>
                <a:spcPts val="20"/>
              </a:spcBef>
              <a:buFont typeface="Arial MT"/>
              <a:buChar char="•"/>
            </a:pPr>
            <a:endParaRPr sz="2100">
              <a:latin typeface="Calibri"/>
              <a:cs typeface="Calibri"/>
            </a:endParaRPr>
          </a:p>
          <a:p>
            <a:pPr marL="241300" indent="-172085">
              <a:lnSpc>
                <a:spcPct val="100000"/>
              </a:lnSpc>
              <a:buFont typeface="Arial MT"/>
              <a:buChar char="•"/>
              <a:tabLst>
                <a:tab pos="241300" algn="l"/>
              </a:tabLst>
            </a:pPr>
            <a:r>
              <a:rPr sz="2100" spc="-160" dirty="0">
                <a:latin typeface="Calibri"/>
                <a:cs typeface="Calibri"/>
              </a:rPr>
              <a:t>To</a:t>
            </a:r>
            <a:r>
              <a:rPr sz="2100" spc="-60" dirty="0">
                <a:latin typeface="Calibri"/>
                <a:cs typeface="Calibri"/>
              </a:rPr>
              <a:t> </a:t>
            </a:r>
            <a:r>
              <a:rPr sz="2100" spc="-20" dirty="0">
                <a:latin typeface="Calibri"/>
                <a:cs typeface="Calibri"/>
              </a:rPr>
              <a:t>inculcate</a:t>
            </a:r>
            <a:r>
              <a:rPr sz="2100" spc="-100" dirty="0">
                <a:latin typeface="Calibri"/>
                <a:cs typeface="Calibri"/>
              </a:rPr>
              <a:t> </a:t>
            </a:r>
            <a:r>
              <a:rPr sz="2100" dirty="0">
                <a:latin typeface="Calibri"/>
                <a:cs typeface="Calibri"/>
              </a:rPr>
              <a:t>the</a:t>
            </a:r>
            <a:r>
              <a:rPr sz="2100" spc="-120" dirty="0">
                <a:latin typeface="Calibri"/>
                <a:cs typeface="Calibri"/>
              </a:rPr>
              <a:t> </a:t>
            </a:r>
            <a:r>
              <a:rPr sz="2100" dirty="0">
                <a:latin typeface="Calibri"/>
                <a:cs typeface="Calibri"/>
              </a:rPr>
              <a:t>values</a:t>
            </a:r>
            <a:r>
              <a:rPr sz="2100" spc="-45" dirty="0">
                <a:latin typeface="Calibri"/>
                <a:cs typeface="Calibri"/>
              </a:rPr>
              <a:t> </a:t>
            </a:r>
            <a:r>
              <a:rPr sz="2100" dirty="0">
                <a:latin typeface="Calibri"/>
                <a:cs typeface="Calibri"/>
              </a:rPr>
              <a:t>of</a:t>
            </a:r>
            <a:r>
              <a:rPr sz="2100" spc="-120" dirty="0">
                <a:latin typeface="Calibri"/>
                <a:cs typeface="Calibri"/>
              </a:rPr>
              <a:t> </a:t>
            </a:r>
            <a:r>
              <a:rPr sz="2100" dirty="0">
                <a:latin typeface="Calibri"/>
                <a:cs typeface="Calibri"/>
              </a:rPr>
              <a:t>mutual</a:t>
            </a:r>
            <a:r>
              <a:rPr sz="2100" spc="-35" dirty="0">
                <a:latin typeface="Calibri"/>
                <a:cs typeface="Calibri"/>
              </a:rPr>
              <a:t> </a:t>
            </a:r>
            <a:r>
              <a:rPr sz="2100" dirty="0">
                <a:latin typeface="Calibri"/>
                <a:cs typeface="Calibri"/>
              </a:rPr>
              <a:t>respect</a:t>
            </a:r>
            <a:r>
              <a:rPr sz="2100" spc="-30" dirty="0">
                <a:latin typeface="Calibri"/>
                <a:cs typeface="Calibri"/>
              </a:rPr>
              <a:t> </a:t>
            </a:r>
            <a:r>
              <a:rPr sz="2100" dirty="0">
                <a:latin typeface="Calibri"/>
                <a:cs typeface="Calibri"/>
              </a:rPr>
              <a:t>and</a:t>
            </a:r>
            <a:r>
              <a:rPr sz="2100" spc="-80" dirty="0">
                <a:latin typeface="Calibri"/>
                <a:cs typeface="Calibri"/>
              </a:rPr>
              <a:t> </a:t>
            </a:r>
            <a:r>
              <a:rPr sz="2100" spc="-10" dirty="0">
                <a:latin typeface="Calibri"/>
                <a:cs typeface="Calibri"/>
              </a:rPr>
              <a:t>ethical</a:t>
            </a:r>
            <a:r>
              <a:rPr sz="2100" spc="-40" dirty="0">
                <a:latin typeface="Calibri"/>
                <a:cs typeface="Calibri"/>
              </a:rPr>
              <a:t> </a:t>
            </a:r>
            <a:r>
              <a:rPr sz="2100" spc="-10" dirty="0">
                <a:latin typeface="Calibri"/>
                <a:cs typeface="Calibri"/>
              </a:rPr>
              <a:t>practice</a:t>
            </a:r>
            <a:r>
              <a:rPr sz="2100" spc="-80" dirty="0">
                <a:latin typeface="Calibri"/>
                <a:cs typeface="Calibri"/>
              </a:rPr>
              <a:t> </a:t>
            </a:r>
            <a:r>
              <a:rPr sz="2100" spc="-25" dirty="0">
                <a:latin typeface="Calibri"/>
                <a:cs typeface="Calibri"/>
              </a:rPr>
              <a:t>of</a:t>
            </a:r>
            <a:endParaRPr sz="2100">
              <a:latin typeface="Calibri"/>
              <a:cs typeface="Calibri"/>
            </a:endParaRPr>
          </a:p>
          <a:p>
            <a:pPr marL="241300">
              <a:lnSpc>
                <a:spcPct val="100000"/>
              </a:lnSpc>
              <a:spcBef>
                <a:spcPts val="2515"/>
              </a:spcBef>
            </a:pPr>
            <a:r>
              <a:rPr sz="2100" spc="-10" dirty="0">
                <a:latin typeface="Calibri"/>
                <a:cs typeface="Calibri"/>
              </a:rPr>
              <a:t>medicine</a:t>
            </a:r>
            <a:endParaRPr sz="2100">
              <a:latin typeface="Calibri"/>
              <a:cs typeface="Calibri"/>
            </a:endParaRPr>
          </a:p>
        </p:txBody>
      </p:sp>
      <p:pic>
        <p:nvPicPr>
          <p:cNvPr id="4" name="object 4"/>
          <p:cNvPicPr/>
          <p:nvPr/>
        </p:nvPicPr>
        <p:blipFill>
          <a:blip r:embed="rId2" cstate="print"/>
          <a:stretch>
            <a:fillRect/>
          </a:stretch>
        </p:blipFill>
        <p:spPr>
          <a:xfrm>
            <a:off x="8143875" y="0"/>
            <a:ext cx="742950" cy="7429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12785"/>
            <a:ext cx="4536440" cy="1692771"/>
          </a:xfrm>
          <a:prstGeom prst="rect">
            <a:avLst/>
          </a:prstGeom>
        </p:spPr>
        <p:txBody>
          <a:bodyPr vert="horz" wrap="square" lIns="0" tIns="144780" rIns="0" bIns="0" rtlCol="0">
            <a:spAutoFit/>
          </a:bodyPr>
          <a:lstStyle/>
          <a:p>
            <a:pPr marL="355600" indent="-342900">
              <a:lnSpc>
                <a:spcPct val="100000"/>
              </a:lnSpc>
              <a:spcBef>
                <a:spcPts val="1140"/>
              </a:spcBef>
              <a:buFont typeface="Arial MT"/>
              <a:buChar char="•"/>
              <a:tabLst>
                <a:tab pos="355600" algn="l"/>
              </a:tabLst>
            </a:pPr>
            <a:r>
              <a:rPr sz="4000" b="1" dirty="0">
                <a:latin typeface="Calibri"/>
                <a:cs typeface="Calibri"/>
              </a:rPr>
              <a:t>Automated</a:t>
            </a:r>
            <a:r>
              <a:rPr sz="4000" b="1" spc="-50" dirty="0">
                <a:latin typeface="Calibri"/>
                <a:cs typeface="Calibri"/>
              </a:rPr>
              <a:t> </a:t>
            </a:r>
            <a:r>
              <a:rPr sz="4000" b="1" spc="-10" dirty="0">
                <a:latin typeface="Calibri"/>
                <a:cs typeface="Calibri"/>
              </a:rPr>
              <a:t>systems</a:t>
            </a:r>
            <a:endParaRPr sz="4000" dirty="0">
              <a:latin typeface="Calibri"/>
              <a:cs typeface="Calibri"/>
            </a:endParaRPr>
          </a:p>
          <a:p>
            <a:pPr marL="403225" indent="-390525">
              <a:lnSpc>
                <a:spcPct val="100000"/>
              </a:lnSpc>
              <a:spcBef>
                <a:spcPts val="740"/>
              </a:spcBef>
              <a:buFont typeface="Arial MT"/>
              <a:buChar char="•"/>
              <a:tabLst>
                <a:tab pos="403225" algn="l"/>
              </a:tabLst>
            </a:pPr>
            <a:r>
              <a:rPr lang="en-US" sz="2400" dirty="0">
                <a:latin typeface="Calibri"/>
                <a:cs typeface="Calibri"/>
              </a:rPr>
              <a:t>Vitek-</a:t>
            </a:r>
            <a:r>
              <a:rPr lang="en-US" sz="2400" spc="-50" dirty="0">
                <a:latin typeface="Calibri"/>
                <a:cs typeface="Calibri"/>
              </a:rPr>
              <a:t>2</a:t>
            </a:r>
            <a:endParaRPr lang="en-US" sz="2400" dirty="0">
              <a:latin typeface="Calibri"/>
              <a:cs typeface="Calibri"/>
            </a:endParaRPr>
          </a:p>
          <a:p>
            <a:pPr marL="321945" indent="-309245">
              <a:lnSpc>
                <a:spcPct val="100000"/>
              </a:lnSpc>
              <a:spcBef>
                <a:spcPts val="755"/>
              </a:spcBef>
              <a:buFont typeface="Arial MT"/>
              <a:buChar char="•"/>
              <a:tabLst>
                <a:tab pos="321945" algn="l"/>
              </a:tabLst>
            </a:pPr>
            <a:r>
              <a:rPr lang="en-US" sz="2400" dirty="0" err="1">
                <a:latin typeface="Calibri"/>
                <a:cs typeface="Calibri"/>
              </a:rPr>
              <a:t>Maldi</a:t>
            </a:r>
            <a:r>
              <a:rPr lang="en-US" sz="2400" spc="114" dirty="0">
                <a:latin typeface="Calibri"/>
                <a:cs typeface="Calibri"/>
              </a:rPr>
              <a:t> </a:t>
            </a:r>
            <a:r>
              <a:rPr lang="en-US" sz="2400" spc="-25" dirty="0" err="1">
                <a:latin typeface="Calibri"/>
                <a:cs typeface="Calibri"/>
              </a:rPr>
              <a:t>tof</a:t>
            </a:r>
            <a:endParaRPr lang="en-US" sz="2400" dirty="0">
              <a:latin typeface="Calibri"/>
              <a:cs typeface="Calibri"/>
            </a:endParaRPr>
          </a:p>
        </p:txBody>
      </p:sp>
      <p:pic>
        <p:nvPicPr>
          <p:cNvPr id="3" name="object 3"/>
          <p:cNvPicPr/>
          <p:nvPr/>
        </p:nvPicPr>
        <p:blipFill>
          <a:blip r:embed="rId2" cstate="print"/>
          <a:stretch>
            <a:fillRect/>
          </a:stretch>
        </p:blipFill>
        <p:spPr>
          <a:xfrm>
            <a:off x="704850" y="2714625"/>
            <a:ext cx="4810125" cy="3676650"/>
          </a:xfrm>
          <a:prstGeom prst="rect">
            <a:avLst/>
          </a:prstGeom>
        </p:spPr>
      </p:pic>
      <p:pic>
        <p:nvPicPr>
          <p:cNvPr id="4" name="object 4"/>
          <p:cNvPicPr/>
          <p:nvPr/>
        </p:nvPicPr>
        <p:blipFill>
          <a:blip r:embed="rId3" cstate="print"/>
          <a:stretch>
            <a:fillRect/>
          </a:stretch>
        </p:blipFill>
        <p:spPr>
          <a:xfrm>
            <a:off x="5943600" y="2857500"/>
            <a:ext cx="2209800" cy="3505200"/>
          </a:xfrm>
          <a:prstGeom prst="rect">
            <a:avLst/>
          </a:prstGeom>
        </p:spPr>
      </p:pic>
      <p:pic>
        <p:nvPicPr>
          <p:cNvPr id="5" name="object 5"/>
          <p:cNvPicPr/>
          <p:nvPr/>
        </p:nvPicPr>
        <p:blipFill>
          <a:blip r:embed="rId4" cstate="print"/>
          <a:stretch>
            <a:fillRect/>
          </a:stretch>
        </p:blipFill>
        <p:spPr>
          <a:xfrm>
            <a:off x="8315325" y="0"/>
            <a:ext cx="742950" cy="714375"/>
          </a:xfrm>
          <a:prstGeom prst="rect">
            <a:avLst/>
          </a:prstGeom>
        </p:spPr>
      </p:pic>
      <p:sp>
        <p:nvSpPr>
          <p:cNvPr id="6" name="TextBox 5">
            <a:extLst>
              <a:ext uri="{FF2B5EF4-FFF2-40B4-BE49-F238E27FC236}">
                <a16:creationId xmlns:a16="http://schemas.microsoft.com/office/drawing/2014/main" id="{AA8F93CA-2DB2-1649-F1C6-20A3AC5F7DDF}"/>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38084"/>
            <a:ext cx="5074285" cy="2192267"/>
          </a:xfrm>
          <a:prstGeom prst="rect">
            <a:avLst/>
          </a:prstGeom>
        </p:spPr>
        <p:txBody>
          <a:bodyPr vert="horz" wrap="square" lIns="0" tIns="172085" rIns="0" bIns="0" rtlCol="0">
            <a:spAutoFit/>
          </a:bodyPr>
          <a:lstStyle/>
          <a:p>
            <a:pPr marL="368300" indent="-355600">
              <a:lnSpc>
                <a:spcPct val="100000"/>
              </a:lnSpc>
              <a:spcBef>
                <a:spcPts val="1355"/>
              </a:spcBef>
              <a:buFont typeface="Arial MT"/>
              <a:buChar char="•"/>
              <a:tabLst>
                <a:tab pos="368300" algn="l"/>
                <a:tab pos="2978150" algn="l"/>
              </a:tabLst>
            </a:pPr>
            <a:r>
              <a:rPr sz="4000" b="1" spc="-10" dirty="0">
                <a:latin typeface="Calibri"/>
                <a:cs typeface="Calibri"/>
              </a:rPr>
              <a:t>Molecular</a:t>
            </a:r>
            <a:r>
              <a:rPr lang="en-US" sz="4000" b="1" spc="-10" dirty="0">
                <a:latin typeface="Calibri"/>
                <a:cs typeface="Calibri"/>
              </a:rPr>
              <a:t> m</a:t>
            </a:r>
            <a:r>
              <a:rPr sz="4000" b="1" spc="-10" dirty="0">
                <a:latin typeface="Calibri"/>
                <a:cs typeface="Calibri"/>
              </a:rPr>
              <a:t>ethods</a:t>
            </a:r>
            <a:endParaRPr sz="4000" dirty="0">
              <a:latin typeface="Calibri"/>
              <a:cs typeface="Calibri"/>
            </a:endParaRPr>
          </a:p>
          <a:p>
            <a:pPr marL="240665" indent="-227965">
              <a:lnSpc>
                <a:spcPct val="100000"/>
              </a:lnSpc>
              <a:spcBef>
                <a:spcPts val="805"/>
              </a:spcBef>
              <a:buFont typeface="Arial MT"/>
              <a:buChar char="•"/>
              <a:tabLst>
                <a:tab pos="240665" algn="l"/>
              </a:tabLst>
            </a:pPr>
            <a:r>
              <a:rPr sz="2400" spc="-25" dirty="0">
                <a:latin typeface="Calibri"/>
                <a:cs typeface="Calibri"/>
              </a:rPr>
              <a:t>PCR</a:t>
            </a:r>
            <a:endParaRPr sz="2400" dirty="0">
              <a:latin typeface="Calibri"/>
              <a:cs typeface="Calibri"/>
            </a:endParaRPr>
          </a:p>
          <a:p>
            <a:pPr marL="240665" indent="-227965">
              <a:lnSpc>
                <a:spcPct val="100000"/>
              </a:lnSpc>
              <a:spcBef>
                <a:spcPts val="755"/>
              </a:spcBef>
              <a:buFont typeface="Arial MT"/>
              <a:buChar char="•"/>
              <a:tabLst>
                <a:tab pos="240665" algn="l"/>
              </a:tabLst>
            </a:pPr>
            <a:r>
              <a:rPr sz="2400" spc="-20" dirty="0">
                <a:latin typeface="Calibri"/>
                <a:cs typeface="Calibri"/>
              </a:rPr>
              <a:t>NAAT</a:t>
            </a:r>
            <a:endParaRPr sz="2400" dirty="0">
              <a:latin typeface="Calibri"/>
              <a:cs typeface="Calibri"/>
            </a:endParaRPr>
          </a:p>
          <a:p>
            <a:pPr marL="241300" indent="-228600">
              <a:lnSpc>
                <a:spcPct val="100000"/>
              </a:lnSpc>
              <a:spcBef>
                <a:spcPts val="680"/>
              </a:spcBef>
              <a:buFont typeface="Arial MT"/>
              <a:buChar char="•"/>
              <a:tabLst>
                <a:tab pos="241300" algn="l"/>
              </a:tabLst>
            </a:pPr>
            <a:r>
              <a:rPr sz="2400" spc="-25" dirty="0">
                <a:latin typeface="Calibri"/>
                <a:cs typeface="Calibri"/>
              </a:rPr>
              <a:t>WGS</a:t>
            </a:r>
            <a:endParaRPr sz="2400" dirty="0">
              <a:latin typeface="Calibri"/>
              <a:cs typeface="Calibri"/>
            </a:endParaRPr>
          </a:p>
        </p:txBody>
      </p:sp>
      <p:pic>
        <p:nvPicPr>
          <p:cNvPr id="3" name="object 3"/>
          <p:cNvPicPr/>
          <p:nvPr/>
        </p:nvPicPr>
        <p:blipFill>
          <a:blip r:embed="rId2" cstate="print"/>
          <a:stretch>
            <a:fillRect/>
          </a:stretch>
        </p:blipFill>
        <p:spPr>
          <a:xfrm>
            <a:off x="3705225" y="2562225"/>
            <a:ext cx="3457575" cy="3238500"/>
          </a:xfrm>
          <a:prstGeom prst="rect">
            <a:avLst/>
          </a:prstGeom>
        </p:spPr>
      </p:pic>
      <p:pic>
        <p:nvPicPr>
          <p:cNvPr id="4" name="object 4"/>
          <p:cNvPicPr/>
          <p:nvPr/>
        </p:nvPicPr>
        <p:blipFill>
          <a:blip r:embed="rId3"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CA25B7F9-166B-F0A7-15EE-33361EEB95F3}"/>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lang="en-US" sz="4000" b="1" spc="-10" dirty="0">
                <a:latin typeface="Calibri" panose="020F0502020204030204" pitchFamily="34" charset="0"/>
                <a:cs typeface="Calibri" panose="020F0502020204030204" pitchFamily="34" charset="0"/>
              </a:rPr>
              <a:t>Treatment</a:t>
            </a:r>
          </a:p>
        </p:txBody>
      </p:sp>
      <p:sp>
        <p:nvSpPr>
          <p:cNvPr id="3" name="object 3"/>
          <p:cNvSpPr txBox="1"/>
          <p:nvPr/>
        </p:nvSpPr>
        <p:spPr>
          <a:xfrm>
            <a:off x="536575" y="1805939"/>
            <a:ext cx="7076440" cy="1124667"/>
          </a:xfrm>
          <a:prstGeom prst="rect">
            <a:avLst/>
          </a:prstGeom>
        </p:spPr>
        <p:txBody>
          <a:bodyPr vert="horz" wrap="square" lIns="0" tIns="16510" rIns="0" bIns="0" rtlCol="0">
            <a:spAutoFit/>
          </a:bodyPr>
          <a:lstStyle/>
          <a:p>
            <a:pPr marL="241300" indent="-228600">
              <a:lnSpc>
                <a:spcPct val="100000"/>
              </a:lnSpc>
              <a:spcBef>
                <a:spcPts val="130"/>
              </a:spcBef>
              <a:buFont typeface="Arial MT"/>
              <a:buChar char="•"/>
              <a:tabLst>
                <a:tab pos="241300" algn="l"/>
              </a:tabLst>
            </a:pPr>
            <a:r>
              <a:rPr lang="en-US" sz="2400" dirty="0">
                <a:latin typeface="Calibri" panose="020F0502020204030204" pitchFamily="34" charset="0"/>
                <a:cs typeface="Calibri" panose="020F0502020204030204" pitchFamily="34" charset="0"/>
              </a:rPr>
              <a:t>Do</a:t>
            </a:r>
            <a:r>
              <a:rPr lang="en-US" sz="2400" spc="9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antibiotic</a:t>
            </a:r>
            <a:r>
              <a:rPr lang="en-US" sz="2400" spc="10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sensitivity</a:t>
            </a:r>
            <a:r>
              <a:rPr lang="en-US" sz="2400" spc="7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testing</a:t>
            </a:r>
            <a:endParaRPr lang="en-US" sz="2400" dirty="0">
              <a:latin typeface="Calibri" panose="020F0502020204030204" pitchFamily="34" charset="0"/>
              <a:cs typeface="Calibri" panose="020F0502020204030204" pitchFamily="34" charset="0"/>
            </a:endParaRPr>
          </a:p>
          <a:p>
            <a:pPr marL="241300" indent="-228600">
              <a:lnSpc>
                <a:spcPct val="100000"/>
              </a:lnSpc>
              <a:buFont typeface="Arial MT"/>
              <a:buChar char="•"/>
              <a:tabLst>
                <a:tab pos="241300" algn="l"/>
              </a:tabLst>
            </a:pPr>
            <a:r>
              <a:rPr lang="en-US" sz="2400" dirty="0">
                <a:latin typeface="Calibri" panose="020F0502020204030204" pitchFamily="34" charset="0"/>
                <a:cs typeface="Calibri" panose="020F0502020204030204" pitchFamily="34" charset="0"/>
              </a:rPr>
              <a:t>Resistance</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mediated</a:t>
            </a:r>
            <a:r>
              <a:rPr lang="en-US" sz="2400" spc="1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by</a:t>
            </a:r>
            <a:r>
              <a:rPr lang="en-US" sz="2400" spc="1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plasmid-</a:t>
            </a:r>
            <a:r>
              <a:rPr lang="en-US" sz="2400" spc="-10" dirty="0">
                <a:latin typeface="Calibri" panose="020F0502020204030204" pitchFamily="34" charset="0"/>
                <a:cs typeface="Calibri" panose="020F0502020204030204" pitchFamily="34" charset="0"/>
              </a:rPr>
              <a:t>encoded</a:t>
            </a:r>
            <a:endParaRPr lang="en-US" sz="2400" dirty="0">
              <a:latin typeface="Calibri" panose="020F0502020204030204" pitchFamily="34" charset="0"/>
              <a:cs typeface="Calibri" panose="020F0502020204030204" pitchFamily="34" charset="0"/>
            </a:endParaRPr>
          </a:p>
          <a:p>
            <a:pPr marL="241300">
              <a:lnSpc>
                <a:spcPct val="100000"/>
              </a:lnSpc>
            </a:pPr>
            <a:r>
              <a:rPr lang="en-US" sz="2400" dirty="0">
                <a:latin typeface="Calibri" panose="020F0502020204030204" pitchFamily="34" charset="0"/>
                <a:cs typeface="Calibri" panose="020F0502020204030204" pitchFamily="34" charset="0"/>
              </a:rPr>
              <a:t>Enzymes,</a:t>
            </a:r>
            <a:r>
              <a:rPr lang="en-US" sz="2400" spc="1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especially</a:t>
            </a:r>
            <a:r>
              <a:rPr lang="en-US" sz="2400" spc="1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β-</a:t>
            </a:r>
            <a:r>
              <a:rPr lang="en-US" sz="2400" spc="-10" dirty="0">
                <a:latin typeface="Calibri" panose="020F0502020204030204" pitchFamily="34" charset="0"/>
                <a:cs typeface="Calibri" panose="020F0502020204030204" pitchFamily="34" charset="0"/>
              </a:rPr>
              <a:t>lactamase</a:t>
            </a:r>
            <a:endParaRPr lang="en-US"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A7A40607-7EAA-C683-EF60-E7371A3CF3C6}"/>
              </a:ext>
            </a:extLst>
          </p:cNvPr>
          <p:cNvSpPr txBox="1"/>
          <p:nvPr/>
        </p:nvSpPr>
        <p:spPr>
          <a:xfrm>
            <a:off x="6477000" y="267097"/>
            <a:ext cx="914400" cy="369332"/>
          </a:xfrm>
          <a:prstGeom prst="rect">
            <a:avLst/>
          </a:prstGeom>
          <a:noFill/>
        </p:spPr>
        <p:txBody>
          <a:bodyPr wrap="square" rtlCol="0">
            <a:spAutoFit/>
          </a:bodyPr>
          <a:lstStyle/>
          <a:p>
            <a:r>
              <a:rPr lang="en-US" dirty="0"/>
              <a:t>vertical </a:t>
            </a:r>
            <a:endParaRPr lang="en-PK"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024" y="711796"/>
            <a:ext cx="7807325" cy="632224"/>
          </a:xfrm>
          <a:prstGeom prst="rect">
            <a:avLst/>
          </a:prstGeom>
        </p:spPr>
        <p:txBody>
          <a:bodyPr vert="horz" wrap="square" lIns="0" tIns="16510" rIns="0" bIns="0" rtlCol="0">
            <a:spAutoFit/>
          </a:bodyPr>
          <a:lstStyle/>
          <a:p>
            <a:pPr marL="12700">
              <a:lnSpc>
                <a:spcPct val="100000"/>
              </a:lnSpc>
              <a:spcBef>
                <a:spcPts val="130"/>
              </a:spcBef>
            </a:pPr>
            <a:r>
              <a:rPr lang="en-US" sz="4000" b="1" spc="-10" dirty="0">
                <a:latin typeface="Calibri" panose="020F0502020204030204" pitchFamily="34" charset="0"/>
                <a:cs typeface="Calibri" panose="020F0502020204030204" pitchFamily="34" charset="0"/>
              </a:rPr>
              <a:t>Prevention</a:t>
            </a:r>
          </a:p>
        </p:txBody>
      </p:sp>
      <p:sp>
        <p:nvSpPr>
          <p:cNvPr id="3" name="object 3"/>
          <p:cNvSpPr txBox="1"/>
          <p:nvPr/>
        </p:nvSpPr>
        <p:spPr>
          <a:xfrm>
            <a:off x="708025" y="1985010"/>
            <a:ext cx="7203440" cy="3011530"/>
          </a:xfrm>
          <a:prstGeom prst="rect">
            <a:avLst/>
          </a:prstGeom>
        </p:spPr>
        <p:txBody>
          <a:bodyPr vert="horz" wrap="square" lIns="0" tIns="16510" rIns="0" bIns="0" rtlCol="0">
            <a:spAutoFit/>
          </a:bodyPr>
          <a:lstStyle/>
          <a:p>
            <a:pPr marL="241300" indent="-228600">
              <a:lnSpc>
                <a:spcPct val="100000"/>
              </a:lnSpc>
              <a:spcBef>
                <a:spcPts val="130"/>
              </a:spcBef>
              <a:buFont typeface="Arial MT"/>
              <a:buChar char="•"/>
              <a:tabLst>
                <a:tab pos="241300" algn="l"/>
              </a:tabLst>
            </a:pPr>
            <a:r>
              <a:rPr lang="en-US" sz="2400" dirty="0">
                <a:latin typeface="Calibri" panose="020F0502020204030204" pitchFamily="34" charset="0"/>
                <a:cs typeface="Calibri" panose="020F0502020204030204" pitchFamily="34" charset="0"/>
              </a:rPr>
              <a:t>No</a:t>
            </a:r>
            <a:r>
              <a:rPr lang="en-US" sz="2400" spc="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vaccine</a:t>
            </a:r>
            <a:r>
              <a:rPr lang="en-US" sz="2400" spc="1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drug</a:t>
            </a:r>
            <a:r>
              <a:rPr lang="en-US" sz="2400" spc="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a:t>
            </a:r>
            <a:r>
              <a:rPr lang="en-US" sz="2400" spc="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available</a:t>
            </a:r>
            <a:endParaRPr lang="en-US" sz="2400" dirty="0">
              <a:latin typeface="Calibri" panose="020F0502020204030204" pitchFamily="34" charset="0"/>
              <a:cs typeface="Calibri" panose="020F0502020204030204" pitchFamily="34" charset="0"/>
            </a:endParaRPr>
          </a:p>
          <a:p>
            <a:pPr marL="240029" marR="5080" indent="-227965">
              <a:lnSpc>
                <a:spcPct val="152400"/>
              </a:lnSpc>
              <a:spcBef>
                <a:spcPts val="1055"/>
              </a:spcBef>
              <a:buFont typeface="Arial MT"/>
              <a:buChar char="•"/>
              <a:tabLst>
                <a:tab pos="241300" algn="l"/>
              </a:tabLst>
            </a:pPr>
            <a:r>
              <a:rPr lang="en-US" sz="2400" dirty="0">
                <a:latin typeface="Calibri" panose="020F0502020204030204" pitchFamily="34" charset="0"/>
                <a:cs typeface="Calibri" panose="020F0502020204030204" pitchFamily="34" charset="0"/>
              </a:rPr>
              <a:t>Urinary</a:t>
            </a:r>
            <a:r>
              <a:rPr lang="en-US" sz="2400" spc="9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17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intravenous</a:t>
            </a:r>
            <a:r>
              <a:rPr lang="en-US" sz="2400" spc="8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catheters</a:t>
            </a:r>
            <a:r>
              <a:rPr lang="en-US" sz="2400" spc="9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should</a:t>
            </a:r>
            <a:r>
              <a:rPr lang="en-US" sz="2400" spc="9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be 	</a:t>
            </a:r>
            <a:r>
              <a:rPr lang="en-US" sz="2400" dirty="0">
                <a:latin typeface="Calibri" panose="020F0502020204030204" pitchFamily="34" charset="0"/>
                <a:cs typeface="Calibri" panose="020F0502020204030204" pitchFamily="34" charset="0"/>
              </a:rPr>
              <a:t>removed</a:t>
            </a:r>
            <a:r>
              <a:rPr lang="en-US" sz="2400" spc="10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promptly</a:t>
            </a:r>
            <a:endParaRPr lang="en-US" sz="2400" dirty="0">
              <a:latin typeface="Calibri" panose="020F0502020204030204" pitchFamily="34" charset="0"/>
              <a:cs typeface="Calibri" panose="020F0502020204030204" pitchFamily="34" charset="0"/>
            </a:endParaRPr>
          </a:p>
          <a:p>
            <a:pPr marL="352425" indent="-339725">
              <a:lnSpc>
                <a:spcPct val="100000"/>
              </a:lnSpc>
              <a:spcBef>
                <a:spcPts val="2785"/>
              </a:spcBef>
              <a:buFont typeface="Arial MT"/>
              <a:buChar char="•"/>
              <a:tabLst>
                <a:tab pos="352425" algn="l"/>
              </a:tabLst>
            </a:pPr>
            <a:r>
              <a:rPr lang="en-US" sz="2400" dirty="0">
                <a:latin typeface="Calibri" panose="020F0502020204030204" pitchFamily="34" charset="0"/>
                <a:cs typeface="Calibri" panose="020F0502020204030204" pitchFamily="34" charset="0"/>
              </a:rPr>
              <a:t>Good</a:t>
            </a:r>
            <a:r>
              <a:rPr lang="en-US" sz="2400" spc="10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hygiene</a:t>
            </a:r>
            <a:endParaRPr lang="en-US" sz="2400" dirty="0">
              <a:latin typeface="Calibri" panose="020F0502020204030204" pitchFamily="34" charset="0"/>
              <a:cs typeface="Calibri" panose="020F0502020204030204" pitchFamily="34" charset="0"/>
            </a:endParaRPr>
          </a:p>
          <a:p>
            <a:pPr marL="241300" marR="290195" indent="-229235">
              <a:lnSpc>
                <a:spcPct val="152500"/>
              </a:lnSpc>
              <a:spcBef>
                <a:spcPts val="975"/>
              </a:spcBef>
              <a:buChar char="•"/>
              <a:tabLst>
                <a:tab pos="241300" algn="l"/>
                <a:tab pos="352425" algn="l"/>
              </a:tabLst>
            </a:pPr>
            <a:r>
              <a:rPr lang="en-US" sz="2400" dirty="0">
                <a:latin typeface="Calibri" panose="020F0502020204030204" pitchFamily="34" charset="0"/>
                <a:cs typeface="Calibri" panose="020F0502020204030204" pitchFamily="34" charset="0"/>
              </a:rPr>
              <a:t>	Health</a:t>
            </a:r>
            <a:r>
              <a:rPr lang="en-US" sz="2400" spc="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education</a:t>
            </a:r>
            <a:r>
              <a:rPr lang="en-US" sz="2400" spc="1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1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training</a:t>
            </a:r>
            <a:r>
              <a:rPr lang="en-US" sz="2400" spc="114"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of</a:t>
            </a:r>
            <a:r>
              <a:rPr lang="en-US" sz="2400" spc="9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staff</a:t>
            </a:r>
            <a:r>
              <a:rPr lang="en-US" sz="2400" spc="100"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and </a:t>
            </a:r>
            <a:r>
              <a:rPr lang="en-US" sz="2400" spc="-10" dirty="0">
                <a:latin typeface="Calibri" panose="020F0502020204030204" pitchFamily="34" charset="0"/>
                <a:cs typeface="Calibri" panose="020F0502020204030204" pitchFamily="34" charset="0"/>
              </a:rPr>
              <a:t>patients</a:t>
            </a:r>
            <a:endParaRPr lang="en-US" sz="2400" dirty="0">
              <a:latin typeface="Calibri" panose="020F0502020204030204" pitchFamily="34" charset="0"/>
              <a:cs typeface="Calibri" panose="020F0502020204030204" pitchFamily="34" charset="0"/>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D783F30F-6544-F887-9E12-6E7A50F3E5CE}"/>
              </a:ext>
            </a:extLst>
          </p:cNvPr>
          <p:cNvSpPr txBox="1"/>
          <p:nvPr/>
        </p:nvSpPr>
        <p:spPr>
          <a:xfrm>
            <a:off x="6476999" y="267097"/>
            <a:ext cx="1434465" cy="369332"/>
          </a:xfrm>
          <a:prstGeom prst="rect">
            <a:avLst/>
          </a:prstGeom>
          <a:noFill/>
        </p:spPr>
        <p:txBody>
          <a:bodyPr wrap="square" rtlCol="0">
            <a:spAutoFit/>
          </a:bodyPr>
          <a:lstStyle/>
          <a:p>
            <a:r>
              <a:rPr lang="en-US" dirty="0"/>
              <a:t>longitudinal </a:t>
            </a:r>
            <a:endParaRPr lang="en-PK"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922655"/>
            <a:ext cx="7502525" cy="3264548"/>
          </a:xfrm>
          <a:prstGeom prst="rect">
            <a:avLst/>
          </a:prstGeom>
        </p:spPr>
        <p:txBody>
          <a:bodyPr vert="horz" wrap="square" lIns="0" tIns="16510" rIns="0" bIns="0" rtlCol="0">
            <a:spAutoFit/>
          </a:bodyPr>
          <a:lstStyle/>
          <a:p>
            <a:pPr marL="352425" indent="-339725">
              <a:lnSpc>
                <a:spcPct val="100000"/>
              </a:lnSpc>
              <a:spcBef>
                <a:spcPts val="130"/>
              </a:spcBef>
              <a:buFont typeface="Arial MT"/>
              <a:buChar char="•"/>
              <a:tabLst>
                <a:tab pos="352425" algn="l"/>
              </a:tabLst>
            </a:pPr>
            <a:r>
              <a:rPr lang="en-US" sz="2400" dirty="0">
                <a:latin typeface="Calibri" panose="020F0502020204030204" pitchFamily="34" charset="0"/>
                <a:cs typeface="Calibri" panose="020F0502020204030204" pitchFamily="34" charset="0"/>
              </a:rPr>
              <a:t>Hand</a:t>
            </a:r>
            <a:r>
              <a:rPr lang="en-US" sz="2400" spc="8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hygiene/washing</a:t>
            </a:r>
            <a:endParaRPr lang="en-US" sz="2400" dirty="0">
              <a:latin typeface="Calibri" panose="020F0502020204030204" pitchFamily="34" charset="0"/>
              <a:cs typeface="Calibri" panose="020F0502020204030204" pitchFamily="34" charset="0"/>
            </a:endParaRPr>
          </a:p>
          <a:p>
            <a:pPr marL="240665" indent="-227965">
              <a:lnSpc>
                <a:spcPct val="100000"/>
              </a:lnSpc>
              <a:spcBef>
                <a:spcPts val="2785"/>
              </a:spcBef>
              <a:buFont typeface="Arial MT"/>
              <a:buChar char="•"/>
              <a:tabLst>
                <a:tab pos="240665" algn="l"/>
              </a:tabLst>
            </a:pPr>
            <a:r>
              <a:rPr lang="en-US" sz="2400" dirty="0">
                <a:latin typeface="Calibri" panose="020F0502020204030204" pitchFamily="34" charset="0"/>
                <a:cs typeface="Calibri" panose="020F0502020204030204" pitchFamily="34" charset="0"/>
              </a:rPr>
              <a:t>Before</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preparing</a:t>
            </a:r>
            <a:r>
              <a:rPr lang="en-US" sz="2400" spc="7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a:t>
            </a:r>
            <a:r>
              <a:rPr lang="en-US" sz="2400" spc="8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eating</a:t>
            </a:r>
            <a:r>
              <a:rPr lang="en-US" sz="2400" spc="75" dirty="0">
                <a:latin typeface="Calibri" panose="020F0502020204030204" pitchFamily="34" charset="0"/>
                <a:cs typeface="Calibri" panose="020F0502020204030204" pitchFamily="34" charset="0"/>
              </a:rPr>
              <a:t> </a:t>
            </a:r>
            <a:r>
              <a:rPr lang="en-US" sz="2400" spc="-20" dirty="0">
                <a:latin typeface="Calibri" panose="020F0502020204030204" pitchFamily="34" charset="0"/>
                <a:cs typeface="Calibri" panose="020F0502020204030204" pitchFamily="34" charset="0"/>
              </a:rPr>
              <a:t>food</a:t>
            </a:r>
            <a:endParaRPr lang="en-US" sz="2400" dirty="0">
              <a:latin typeface="Calibri" panose="020F0502020204030204" pitchFamily="34" charset="0"/>
              <a:cs typeface="Calibri" panose="020F0502020204030204" pitchFamily="34" charset="0"/>
            </a:endParaRPr>
          </a:p>
          <a:p>
            <a:pPr marL="240665" indent="-227965">
              <a:lnSpc>
                <a:spcPct val="100000"/>
              </a:lnSpc>
              <a:spcBef>
                <a:spcPts val="2705"/>
              </a:spcBef>
              <a:buFont typeface="Arial MT"/>
              <a:buChar char="•"/>
              <a:tabLst>
                <a:tab pos="240665" algn="l"/>
              </a:tabLst>
            </a:pPr>
            <a:r>
              <a:rPr lang="en-US" sz="2400" dirty="0">
                <a:latin typeface="Calibri" panose="020F0502020204030204" pitchFamily="34" charset="0"/>
                <a:cs typeface="Calibri" panose="020F0502020204030204" pitchFamily="34" charset="0"/>
              </a:rPr>
              <a:t>Before</a:t>
            </a:r>
            <a:r>
              <a:rPr lang="en-US" sz="2400" spc="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touching</a:t>
            </a:r>
            <a:r>
              <a:rPr lang="en-US" sz="2400" spc="12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their</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eyes,</a:t>
            </a:r>
            <a:r>
              <a:rPr lang="en-US" sz="2400" spc="7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nose,</a:t>
            </a:r>
            <a:r>
              <a:rPr lang="en-US" sz="2400" spc="7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a:t>
            </a:r>
            <a:r>
              <a:rPr lang="en-US" sz="2400" spc="6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mouth</a:t>
            </a:r>
            <a:endParaRPr lang="en-US" sz="2400" dirty="0">
              <a:latin typeface="Calibri" panose="020F0502020204030204" pitchFamily="34" charset="0"/>
              <a:cs typeface="Calibri" panose="020F0502020204030204" pitchFamily="34" charset="0"/>
            </a:endParaRPr>
          </a:p>
          <a:p>
            <a:pPr marL="241300" marR="5080" indent="-229235">
              <a:lnSpc>
                <a:spcPct val="152500"/>
              </a:lnSpc>
              <a:spcBef>
                <a:spcPts val="1050"/>
              </a:spcBef>
              <a:buFont typeface="Arial MT"/>
              <a:buChar char="•"/>
              <a:tabLst>
                <a:tab pos="241300" algn="l"/>
              </a:tabLst>
            </a:pPr>
            <a:r>
              <a:rPr lang="en-US" sz="2400" dirty="0">
                <a:latin typeface="Calibri" panose="020F0502020204030204" pitchFamily="34" charset="0"/>
                <a:cs typeface="Calibri" panose="020F0502020204030204" pitchFamily="34" charset="0"/>
              </a:rPr>
              <a:t>Before</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and</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after</a:t>
            </a:r>
            <a:r>
              <a:rPr lang="en-US" sz="2400" spc="7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changing</a:t>
            </a:r>
            <a:r>
              <a:rPr lang="en-US" sz="2400" spc="1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wound</a:t>
            </a:r>
            <a:r>
              <a:rPr lang="en-US" sz="2400" spc="1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dressings</a:t>
            </a:r>
            <a:r>
              <a:rPr lang="en-US" sz="2400" spc="55"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or </a:t>
            </a:r>
            <a:r>
              <a:rPr lang="en-US" sz="2400" spc="-10" dirty="0">
                <a:latin typeface="Calibri" panose="020F0502020204030204" pitchFamily="34" charset="0"/>
                <a:cs typeface="Calibri" panose="020F0502020204030204" pitchFamily="34" charset="0"/>
              </a:rPr>
              <a:t>bandages</a:t>
            </a:r>
            <a:endParaRPr lang="en-US" sz="2400" dirty="0">
              <a:latin typeface="Calibri" panose="020F0502020204030204" pitchFamily="34" charset="0"/>
              <a:cs typeface="Calibri" panose="020F0502020204030204" pitchFamily="34" charset="0"/>
            </a:endParaRPr>
          </a:p>
          <a:p>
            <a:pPr marL="241300" indent="-228600">
              <a:lnSpc>
                <a:spcPct val="100000"/>
              </a:lnSpc>
              <a:spcBef>
                <a:spcPts val="2785"/>
              </a:spcBef>
              <a:buFont typeface="Arial MT"/>
              <a:buChar char="•"/>
              <a:tabLst>
                <a:tab pos="241300" algn="l"/>
              </a:tabLst>
            </a:pPr>
            <a:r>
              <a:rPr lang="en-US" sz="2400" dirty="0">
                <a:latin typeface="Calibri" panose="020F0502020204030204" pitchFamily="34" charset="0"/>
                <a:cs typeface="Calibri" panose="020F0502020204030204" pitchFamily="34" charset="0"/>
              </a:rPr>
              <a:t>After</a:t>
            </a:r>
            <a:r>
              <a:rPr lang="en-US" sz="2400" spc="8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using</a:t>
            </a:r>
            <a:r>
              <a:rPr lang="en-US" sz="2400" spc="7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5"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restroom</a:t>
            </a:r>
            <a:endParaRPr lang="en-US" sz="24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0"/>
            <a:ext cx="742950" cy="714375"/>
          </a:xfrm>
          <a:prstGeom prst="rect">
            <a:avLst/>
          </a:prstGeom>
        </p:spPr>
      </p:pic>
      <p:sp>
        <p:nvSpPr>
          <p:cNvPr id="4" name="TextBox 3">
            <a:extLst>
              <a:ext uri="{FF2B5EF4-FFF2-40B4-BE49-F238E27FC236}">
                <a16:creationId xmlns:a16="http://schemas.microsoft.com/office/drawing/2014/main" id="{16C8100D-FFCA-2B71-EB6E-87BDE8B5CB33}"/>
              </a:ext>
            </a:extLst>
          </p:cNvPr>
          <p:cNvSpPr txBox="1"/>
          <p:nvPr/>
        </p:nvSpPr>
        <p:spPr>
          <a:xfrm>
            <a:off x="6477000" y="267097"/>
            <a:ext cx="1562100" cy="369332"/>
          </a:xfrm>
          <a:prstGeom prst="rect">
            <a:avLst/>
          </a:prstGeom>
          <a:noFill/>
        </p:spPr>
        <p:txBody>
          <a:bodyPr wrap="square" rtlCol="0">
            <a:spAutoFit/>
          </a:bodyPr>
          <a:lstStyle/>
          <a:p>
            <a:r>
              <a:rPr lang="en-US" dirty="0"/>
              <a:t>longitudinal </a:t>
            </a:r>
            <a:endParaRPr lang="en-PK"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8025" y="1985010"/>
            <a:ext cx="7677150" cy="2162323"/>
          </a:xfrm>
          <a:prstGeom prst="rect">
            <a:avLst/>
          </a:prstGeom>
        </p:spPr>
        <p:txBody>
          <a:bodyPr vert="horz" wrap="square" lIns="0" tIns="16510" rIns="0" bIns="0" rtlCol="0">
            <a:spAutoFit/>
          </a:bodyPr>
          <a:lstStyle/>
          <a:p>
            <a:pPr marL="241300" indent="-228600">
              <a:lnSpc>
                <a:spcPct val="100000"/>
              </a:lnSpc>
              <a:spcBef>
                <a:spcPts val="130"/>
              </a:spcBef>
              <a:buFont typeface="Arial MT"/>
              <a:buChar char="•"/>
              <a:tabLst>
                <a:tab pos="241300" algn="l"/>
              </a:tabLst>
            </a:pPr>
            <a:r>
              <a:rPr lang="en-US" sz="2400" dirty="0">
                <a:latin typeface="Calibri" panose="020F0502020204030204" pitchFamily="34" charset="0"/>
                <a:cs typeface="Calibri" panose="020F0502020204030204" pitchFamily="34" charset="0"/>
              </a:rPr>
              <a:t>After</a:t>
            </a:r>
            <a:r>
              <a:rPr lang="en-US" sz="2400" spc="14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blowing</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their</a:t>
            </a:r>
            <a:r>
              <a:rPr lang="en-US" sz="2400" spc="7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nose,</a:t>
            </a:r>
            <a:r>
              <a:rPr lang="en-US" sz="2400" spc="8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coughing,</a:t>
            </a:r>
            <a:r>
              <a:rPr lang="en-US" sz="2400" spc="8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a:t>
            </a:r>
            <a:r>
              <a:rPr lang="en-US" sz="2400" spc="7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sneezing</a:t>
            </a:r>
            <a:endParaRPr lang="en-US" sz="2400" dirty="0">
              <a:latin typeface="Calibri" panose="020F0502020204030204" pitchFamily="34" charset="0"/>
              <a:cs typeface="Calibri" panose="020F0502020204030204" pitchFamily="34" charset="0"/>
            </a:endParaRPr>
          </a:p>
          <a:p>
            <a:pPr marL="240029" marR="497840" indent="-227965">
              <a:lnSpc>
                <a:spcPct val="152500"/>
              </a:lnSpc>
              <a:spcBef>
                <a:spcPts val="1050"/>
              </a:spcBef>
              <a:buFont typeface="Arial MT"/>
              <a:buChar char="•"/>
              <a:tabLst>
                <a:tab pos="241300" algn="l"/>
              </a:tabLst>
            </a:pPr>
            <a:r>
              <a:rPr lang="en-US" sz="2400" dirty="0">
                <a:latin typeface="Calibri" panose="020F0502020204030204" pitchFamily="34" charset="0"/>
                <a:cs typeface="Calibri" panose="020F0502020204030204" pitchFamily="34" charset="0"/>
              </a:rPr>
              <a:t>After</a:t>
            </a:r>
            <a:r>
              <a:rPr lang="en-US" sz="2400" spc="15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touching</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hospital</a:t>
            </a:r>
            <a:r>
              <a:rPr lang="en-US" sz="2400" spc="6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surfaces</a:t>
            </a:r>
            <a:r>
              <a:rPr lang="en-US" sz="2400" spc="6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such</a:t>
            </a:r>
            <a:r>
              <a:rPr lang="en-US" sz="2400" spc="13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as</a:t>
            </a:r>
            <a:r>
              <a:rPr lang="en-US" sz="2400" spc="135" dirty="0">
                <a:latin typeface="Calibri" panose="020F0502020204030204" pitchFamily="34" charset="0"/>
                <a:cs typeface="Calibri" panose="020F0502020204030204" pitchFamily="34" charset="0"/>
              </a:rPr>
              <a:t> </a:t>
            </a:r>
            <a:r>
              <a:rPr lang="en-US" sz="2400" spc="-25" dirty="0">
                <a:latin typeface="Calibri" panose="020F0502020204030204" pitchFamily="34" charset="0"/>
                <a:cs typeface="Calibri" panose="020F0502020204030204" pitchFamily="34" charset="0"/>
              </a:rPr>
              <a:t>bed </a:t>
            </a:r>
            <a:r>
              <a:rPr lang="en-US" sz="2400" dirty="0">
                <a:latin typeface="Calibri" panose="020F0502020204030204" pitchFamily="34" charset="0"/>
                <a:cs typeface="Calibri" panose="020F0502020204030204" pitchFamily="34" charset="0"/>
              </a:rPr>
              <a:t>rails,</a:t>
            </a:r>
            <a:r>
              <a:rPr lang="en-US" sz="2400" spc="11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bedside</a:t>
            </a:r>
            <a:r>
              <a:rPr lang="en-US" sz="2400" spc="9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tables,</a:t>
            </a:r>
            <a:r>
              <a:rPr lang="en-US" sz="2400" spc="11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doorknobs,</a:t>
            </a:r>
            <a:r>
              <a:rPr lang="en-US" sz="2400" spc="11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remote </a:t>
            </a:r>
            <a:r>
              <a:rPr lang="en-US" sz="2400" dirty="0">
                <a:latin typeface="Calibri" panose="020F0502020204030204" pitchFamily="34" charset="0"/>
                <a:cs typeface="Calibri" panose="020F0502020204030204" pitchFamily="34" charset="0"/>
              </a:rPr>
              <a:t>controls,</a:t>
            </a:r>
            <a:r>
              <a:rPr lang="en-US" sz="2400" spc="5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or</a:t>
            </a:r>
            <a:r>
              <a:rPr lang="en-US" sz="2400" spc="35"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the</a:t>
            </a:r>
            <a:r>
              <a:rPr lang="en-US" sz="2400" spc="12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cell</a:t>
            </a:r>
            <a:r>
              <a:rPr lang="en-US" sz="2400" spc="120" dirty="0">
                <a:latin typeface="Calibri" panose="020F0502020204030204" pitchFamily="34" charset="0"/>
                <a:cs typeface="Calibri" panose="020F0502020204030204" pitchFamily="34" charset="0"/>
              </a:rPr>
              <a:t> </a:t>
            </a:r>
            <a:r>
              <a:rPr lang="en-US" sz="2400" spc="-10" dirty="0">
                <a:latin typeface="Calibri" panose="020F0502020204030204" pitchFamily="34" charset="0"/>
                <a:cs typeface="Calibri" panose="020F0502020204030204" pitchFamily="34" charset="0"/>
              </a:rPr>
              <a:t>phone</a:t>
            </a:r>
            <a:endParaRPr lang="en-US" sz="24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0"/>
            <a:ext cx="742950" cy="714375"/>
          </a:xfrm>
          <a:prstGeom prst="rect">
            <a:avLst/>
          </a:prstGeom>
        </p:spPr>
      </p:pic>
      <p:sp>
        <p:nvSpPr>
          <p:cNvPr id="4" name="TextBox 3">
            <a:extLst>
              <a:ext uri="{FF2B5EF4-FFF2-40B4-BE49-F238E27FC236}">
                <a16:creationId xmlns:a16="http://schemas.microsoft.com/office/drawing/2014/main" id="{A408C199-D54F-00CD-4D8B-867EF26CB337}"/>
              </a:ext>
            </a:extLst>
          </p:cNvPr>
          <p:cNvSpPr txBox="1"/>
          <p:nvPr/>
        </p:nvSpPr>
        <p:spPr>
          <a:xfrm>
            <a:off x="6477000" y="267097"/>
            <a:ext cx="1600200" cy="369332"/>
          </a:xfrm>
          <a:prstGeom prst="rect">
            <a:avLst/>
          </a:prstGeom>
          <a:noFill/>
        </p:spPr>
        <p:txBody>
          <a:bodyPr wrap="square" rtlCol="0">
            <a:spAutoFit/>
          </a:bodyPr>
          <a:lstStyle/>
          <a:p>
            <a:r>
              <a:rPr lang="en-US" dirty="0"/>
              <a:t>longitudinal </a:t>
            </a:r>
            <a:endParaRPr lang="en-PK"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2991" y="2644967"/>
            <a:ext cx="2951480" cy="629660"/>
          </a:xfrm>
          <a:prstGeom prst="rect">
            <a:avLst/>
          </a:prstGeom>
        </p:spPr>
        <p:txBody>
          <a:bodyPr vert="horz" wrap="square" lIns="0" tIns="13970" rIns="0" bIns="0" rtlCol="0">
            <a:spAutoFit/>
          </a:bodyPr>
          <a:lstStyle/>
          <a:p>
            <a:pPr marL="12700">
              <a:lnSpc>
                <a:spcPct val="100000"/>
              </a:lnSpc>
              <a:spcBef>
                <a:spcPts val="110"/>
              </a:spcBef>
            </a:pPr>
            <a:r>
              <a:rPr lang="en-US" sz="4000" spc="-10" dirty="0">
                <a:latin typeface="Calibri" panose="020F0502020204030204" pitchFamily="34" charset="0"/>
                <a:cs typeface="Calibri" panose="020F0502020204030204" pitchFamily="34" charset="0"/>
              </a:rPr>
              <a:t>Shigella</a:t>
            </a:r>
            <a:endParaRPr lang="en-US" sz="4000" dirty="0">
              <a:latin typeface="Calibri" panose="020F0502020204030204" pitchFamily="34" charset="0"/>
              <a:cs typeface="Calibri" panose="020F0502020204030204" pitchFamily="34" charset="0"/>
            </a:endParaRPr>
          </a:p>
        </p:txBody>
      </p:sp>
      <p:pic>
        <p:nvPicPr>
          <p:cNvPr id="3" name="object 3"/>
          <p:cNvPicPr/>
          <p:nvPr/>
        </p:nvPicPr>
        <p:blipFill>
          <a:blip r:embed="rId2" cstate="print"/>
          <a:stretch>
            <a:fillRect/>
          </a:stretch>
        </p:blipFill>
        <p:spPr>
          <a:xfrm>
            <a:off x="8315325" y="19050"/>
            <a:ext cx="742950" cy="7429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5"/>
            <a:ext cx="7886700" cy="632224"/>
          </a:xfrm>
          <a:prstGeom prst="rect">
            <a:avLst/>
          </a:prstGeom>
        </p:spPr>
        <p:txBody>
          <a:bodyPr vert="horz" wrap="square" lIns="0" tIns="16510" rIns="0" bIns="0" rtlCol="0">
            <a:spAutoFit/>
          </a:bodyPr>
          <a:lstStyle/>
          <a:p>
            <a:pPr marL="12700">
              <a:lnSpc>
                <a:spcPct val="100000"/>
              </a:lnSpc>
              <a:spcBef>
                <a:spcPts val="130"/>
              </a:spcBef>
            </a:pPr>
            <a:r>
              <a:rPr lang="en-US" sz="4000" spc="-10" dirty="0">
                <a:latin typeface="Calibri" panose="020F0502020204030204" pitchFamily="34" charset="0"/>
                <a:cs typeface="Calibri" panose="020F0502020204030204" pitchFamily="34" charset="0"/>
              </a:rPr>
              <a:t>Characteristics</a:t>
            </a:r>
          </a:p>
        </p:txBody>
      </p:sp>
      <p:sp>
        <p:nvSpPr>
          <p:cNvPr id="3" name="object 3"/>
          <p:cNvSpPr txBox="1"/>
          <p:nvPr/>
        </p:nvSpPr>
        <p:spPr>
          <a:xfrm>
            <a:off x="708025" y="1702288"/>
            <a:ext cx="6652259" cy="3756798"/>
          </a:xfrm>
          <a:prstGeom prst="rect">
            <a:avLst/>
          </a:prstGeom>
        </p:spPr>
        <p:txBody>
          <a:bodyPr vert="horz" wrap="square" lIns="0" tIns="108585" rIns="0" bIns="0" rtlCol="0">
            <a:spAutoFit/>
          </a:bodyPr>
          <a:lstStyle/>
          <a:p>
            <a:pPr marL="241300" indent="-228600">
              <a:lnSpc>
                <a:spcPct val="100000"/>
              </a:lnSpc>
              <a:spcBef>
                <a:spcPts val="855"/>
              </a:spcBef>
              <a:buFont typeface="Arial MT"/>
              <a:buChar char="•"/>
              <a:tabLst>
                <a:tab pos="241300" algn="l"/>
              </a:tabLst>
            </a:pPr>
            <a:r>
              <a:rPr lang="en-US" sz="2400" spc="-10" dirty="0" err="1">
                <a:latin typeface="Calibri"/>
                <a:cs typeface="Calibri"/>
              </a:rPr>
              <a:t>Enterobacteriaciae</a:t>
            </a:r>
            <a:endParaRPr lang="en-US" sz="2400" dirty="0">
              <a:latin typeface="Calibri"/>
              <a:cs typeface="Calibri"/>
            </a:endParaRPr>
          </a:p>
          <a:p>
            <a:pPr marL="240665" indent="-227965">
              <a:lnSpc>
                <a:spcPct val="100000"/>
              </a:lnSpc>
              <a:spcBef>
                <a:spcPts val="755"/>
              </a:spcBef>
              <a:buFont typeface="Arial MT"/>
              <a:buChar char="•"/>
              <a:tabLst>
                <a:tab pos="240665" algn="l"/>
                <a:tab pos="3114040" algn="l"/>
              </a:tabLst>
            </a:pPr>
            <a:r>
              <a:rPr lang="en-US" sz="2400" dirty="0">
                <a:latin typeface="Calibri"/>
                <a:cs typeface="Calibri"/>
              </a:rPr>
              <a:t>Gram</a:t>
            </a:r>
            <a:r>
              <a:rPr lang="en-US" sz="2400" spc="60" dirty="0">
                <a:latin typeface="Calibri"/>
                <a:cs typeface="Calibri"/>
              </a:rPr>
              <a:t> </a:t>
            </a:r>
            <a:r>
              <a:rPr lang="en-US" sz="2400" dirty="0">
                <a:latin typeface="Calibri"/>
                <a:cs typeface="Calibri"/>
              </a:rPr>
              <a:t>–</a:t>
            </a:r>
            <a:r>
              <a:rPr lang="en-US" sz="2400" spc="105" dirty="0">
                <a:latin typeface="Calibri"/>
                <a:cs typeface="Calibri"/>
              </a:rPr>
              <a:t> </a:t>
            </a:r>
            <a:r>
              <a:rPr lang="en-US" sz="2400" spc="-10" dirty="0">
                <a:latin typeface="Calibri"/>
                <a:cs typeface="Calibri"/>
              </a:rPr>
              <a:t>negative</a:t>
            </a:r>
            <a:r>
              <a:rPr lang="en-US" sz="2400" dirty="0">
                <a:latin typeface="Calibri"/>
                <a:cs typeface="Calibri"/>
              </a:rPr>
              <a:t>	</a:t>
            </a:r>
            <a:r>
              <a:rPr lang="en-US" sz="2400" spc="-10" dirty="0">
                <a:latin typeface="Calibri"/>
                <a:cs typeface="Calibri"/>
              </a:rPr>
              <a:t>bacilli</a:t>
            </a:r>
            <a:endParaRPr lang="en-US" sz="2400" dirty="0">
              <a:latin typeface="Calibri"/>
              <a:cs typeface="Calibri"/>
            </a:endParaRPr>
          </a:p>
          <a:p>
            <a:pPr marL="240665" indent="-227965">
              <a:lnSpc>
                <a:spcPct val="100000"/>
              </a:lnSpc>
              <a:spcBef>
                <a:spcPts val="755"/>
              </a:spcBef>
              <a:buFont typeface="Arial MT"/>
              <a:buChar char="•"/>
              <a:tabLst>
                <a:tab pos="240665" algn="l"/>
              </a:tabLst>
            </a:pPr>
            <a:r>
              <a:rPr lang="en-US" sz="2400" dirty="0">
                <a:latin typeface="Calibri"/>
                <a:cs typeface="Calibri"/>
              </a:rPr>
              <a:t>Non</a:t>
            </a:r>
            <a:r>
              <a:rPr lang="en-US" sz="2400" spc="45" dirty="0">
                <a:latin typeface="Calibri"/>
                <a:cs typeface="Calibri"/>
              </a:rPr>
              <a:t> </a:t>
            </a:r>
            <a:r>
              <a:rPr lang="en-US" sz="2400" dirty="0">
                <a:latin typeface="Calibri"/>
                <a:cs typeface="Calibri"/>
              </a:rPr>
              <a:t>–</a:t>
            </a:r>
            <a:r>
              <a:rPr lang="en-US" sz="2400" spc="60" dirty="0">
                <a:latin typeface="Calibri"/>
                <a:cs typeface="Calibri"/>
              </a:rPr>
              <a:t> </a:t>
            </a:r>
            <a:r>
              <a:rPr lang="en-US" sz="2400" spc="-10" dirty="0">
                <a:latin typeface="Calibri"/>
                <a:cs typeface="Calibri"/>
              </a:rPr>
              <a:t>motile</a:t>
            </a:r>
            <a:endParaRPr lang="en-US" sz="2400" dirty="0">
              <a:latin typeface="Calibri"/>
              <a:cs typeface="Calibri"/>
            </a:endParaRPr>
          </a:p>
          <a:p>
            <a:pPr marL="241300" indent="-228600">
              <a:lnSpc>
                <a:spcPct val="100000"/>
              </a:lnSpc>
              <a:spcBef>
                <a:spcPts val="680"/>
              </a:spcBef>
              <a:buFont typeface="Arial MT"/>
              <a:buChar char="•"/>
              <a:tabLst>
                <a:tab pos="241300" algn="l"/>
                <a:tab pos="2717165" algn="l"/>
              </a:tabLst>
            </a:pPr>
            <a:r>
              <a:rPr lang="en-US" sz="2400" dirty="0">
                <a:latin typeface="Calibri"/>
                <a:cs typeface="Calibri"/>
              </a:rPr>
              <a:t>Non</a:t>
            </a:r>
            <a:r>
              <a:rPr lang="en-US" sz="2400" spc="40" dirty="0">
                <a:latin typeface="Calibri"/>
                <a:cs typeface="Calibri"/>
              </a:rPr>
              <a:t> </a:t>
            </a:r>
            <a:r>
              <a:rPr lang="en-US" sz="2400" dirty="0">
                <a:latin typeface="Calibri"/>
                <a:cs typeface="Calibri"/>
              </a:rPr>
              <a:t>–</a:t>
            </a:r>
            <a:r>
              <a:rPr lang="en-US" sz="2400" spc="60" dirty="0">
                <a:latin typeface="Calibri"/>
                <a:cs typeface="Calibri"/>
              </a:rPr>
              <a:t> </a:t>
            </a:r>
            <a:r>
              <a:rPr lang="en-US" sz="2400" spc="-10" dirty="0">
                <a:latin typeface="Calibri"/>
                <a:cs typeface="Calibri"/>
              </a:rPr>
              <a:t>lactose</a:t>
            </a:r>
            <a:r>
              <a:rPr lang="en-US" sz="2400" dirty="0">
                <a:latin typeface="Calibri"/>
                <a:cs typeface="Calibri"/>
              </a:rPr>
              <a:t>	</a:t>
            </a:r>
            <a:r>
              <a:rPr lang="en-US" sz="2400" spc="-10" dirty="0">
                <a:latin typeface="Calibri"/>
                <a:cs typeface="Calibri"/>
              </a:rPr>
              <a:t>fermenter</a:t>
            </a:r>
            <a:endParaRPr lang="en-US" sz="2400" dirty="0">
              <a:latin typeface="Calibri"/>
              <a:cs typeface="Calibri"/>
            </a:endParaRPr>
          </a:p>
          <a:p>
            <a:pPr marL="241300" indent="-228600">
              <a:lnSpc>
                <a:spcPct val="100000"/>
              </a:lnSpc>
              <a:spcBef>
                <a:spcPts val="755"/>
              </a:spcBef>
              <a:buFont typeface="Arial MT"/>
              <a:buChar char="•"/>
              <a:tabLst>
                <a:tab pos="241300" algn="l"/>
              </a:tabLst>
            </a:pPr>
            <a:r>
              <a:rPr lang="en-US" sz="2400" dirty="0">
                <a:latin typeface="Calibri"/>
                <a:cs typeface="Calibri"/>
              </a:rPr>
              <a:t>H2s</a:t>
            </a:r>
            <a:r>
              <a:rPr lang="en-US" sz="2400" spc="50" dirty="0">
                <a:latin typeface="Calibri"/>
                <a:cs typeface="Calibri"/>
              </a:rPr>
              <a:t> </a:t>
            </a:r>
            <a:r>
              <a:rPr lang="en-US" sz="2400" dirty="0">
                <a:latin typeface="Calibri"/>
                <a:cs typeface="Calibri"/>
              </a:rPr>
              <a:t>–</a:t>
            </a:r>
            <a:r>
              <a:rPr lang="en-US" sz="2400" spc="45" dirty="0">
                <a:latin typeface="Calibri"/>
                <a:cs typeface="Calibri"/>
              </a:rPr>
              <a:t> </a:t>
            </a:r>
            <a:r>
              <a:rPr lang="en-US" sz="2400" spc="-10" dirty="0">
                <a:latin typeface="Calibri"/>
                <a:cs typeface="Calibri"/>
              </a:rPr>
              <a:t>negative</a:t>
            </a:r>
            <a:endParaRPr lang="en-US" sz="2400" dirty="0">
              <a:latin typeface="Calibri"/>
              <a:cs typeface="Calibri"/>
            </a:endParaRPr>
          </a:p>
          <a:p>
            <a:pPr marL="240665" indent="-227965">
              <a:lnSpc>
                <a:spcPct val="100000"/>
              </a:lnSpc>
              <a:spcBef>
                <a:spcPts val="755"/>
              </a:spcBef>
              <a:buFont typeface="Arial MT"/>
              <a:buChar char="•"/>
              <a:tabLst>
                <a:tab pos="240665" algn="l"/>
              </a:tabLst>
            </a:pPr>
            <a:r>
              <a:rPr lang="en-US" sz="2400" dirty="0">
                <a:latin typeface="Calibri"/>
                <a:cs typeface="Calibri"/>
              </a:rPr>
              <a:t>Capsule</a:t>
            </a:r>
            <a:r>
              <a:rPr lang="en-US" sz="2400" spc="210" dirty="0">
                <a:latin typeface="Calibri"/>
                <a:cs typeface="Calibri"/>
              </a:rPr>
              <a:t> </a:t>
            </a:r>
            <a:r>
              <a:rPr lang="en-US" sz="2400" dirty="0">
                <a:latin typeface="Calibri"/>
                <a:cs typeface="Calibri"/>
              </a:rPr>
              <a:t>(k-</a:t>
            </a:r>
            <a:r>
              <a:rPr lang="en-US" sz="2400" spc="-10" dirty="0">
                <a:latin typeface="Calibri"/>
                <a:cs typeface="Calibri"/>
              </a:rPr>
              <a:t>antigen)</a:t>
            </a:r>
            <a:endParaRPr lang="en-US" sz="2400" dirty="0">
              <a:latin typeface="Calibri"/>
              <a:cs typeface="Calibri"/>
            </a:endParaRPr>
          </a:p>
          <a:p>
            <a:pPr marL="240665" indent="-227965">
              <a:lnSpc>
                <a:spcPct val="100000"/>
              </a:lnSpc>
              <a:spcBef>
                <a:spcPts val="680"/>
              </a:spcBef>
              <a:buFont typeface="Arial MT"/>
              <a:buChar char="•"/>
              <a:tabLst>
                <a:tab pos="240665" algn="l"/>
                <a:tab pos="2312670" algn="l"/>
              </a:tabLst>
            </a:pPr>
            <a:r>
              <a:rPr lang="en-US" sz="2400" dirty="0">
                <a:latin typeface="Calibri"/>
                <a:cs typeface="Calibri"/>
              </a:rPr>
              <a:t>O</a:t>
            </a:r>
            <a:r>
              <a:rPr lang="en-US" sz="2400" spc="25" dirty="0">
                <a:latin typeface="Calibri"/>
                <a:cs typeface="Calibri"/>
              </a:rPr>
              <a:t> </a:t>
            </a:r>
            <a:r>
              <a:rPr lang="en-US" sz="2400" dirty="0">
                <a:latin typeface="Calibri"/>
                <a:cs typeface="Calibri"/>
              </a:rPr>
              <a:t>–</a:t>
            </a:r>
            <a:r>
              <a:rPr lang="en-US" sz="2400" spc="30" dirty="0">
                <a:latin typeface="Calibri"/>
                <a:cs typeface="Calibri"/>
              </a:rPr>
              <a:t> </a:t>
            </a:r>
            <a:r>
              <a:rPr lang="en-US" sz="2400" spc="-10" dirty="0">
                <a:latin typeface="Calibri"/>
                <a:cs typeface="Calibri"/>
              </a:rPr>
              <a:t>somatic</a:t>
            </a:r>
            <a:r>
              <a:rPr lang="en-US" sz="2400" dirty="0">
                <a:latin typeface="Calibri"/>
                <a:cs typeface="Calibri"/>
              </a:rPr>
              <a:t>	</a:t>
            </a:r>
            <a:r>
              <a:rPr lang="en-US" sz="2400" spc="-10" dirty="0">
                <a:latin typeface="Calibri"/>
                <a:cs typeface="Calibri"/>
              </a:rPr>
              <a:t>antigen</a:t>
            </a:r>
            <a:endParaRPr lang="en-US" sz="2400" dirty="0">
              <a:latin typeface="Calibri"/>
              <a:cs typeface="Calibri"/>
            </a:endParaRPr>
          </a:p>
          <a:p>
            <a:pPr marL="241300" indent="-228600">
              <a:lnSpc>
                <a:spcPct val="100000"/>
              </a:lnSpc>
              <a:spcBef>
                <a:spcPts val="755"/>
              </a:spcBef>
              <a:buFont typeface="Arial MT"/>
              <a:buChar char="•"/>
              <a:tabLst>
                <a:tab pos="241300" algn="l"/>
              </a:tabLst>
            </a:pPr>
            <a:r>
              <a:rPr lang="en-US" sz="2400" dirty="0">
                <a:latin typeface="Calibri"/>
                <a:cs typeface="Calibri"/>
              </a:rPr>
              <a:t>Can</a:t>
            </a:r>
            <a:r>
              <a:rPr lang="en-US" sz="2400" spc="55" dirty="0">
                <a:latin typeface="Calibri"/>
                <a:cs typeface="Calibri"/>
              </a:rPr>
              <a:t> </a:t>
            </a:r>
            <a:r>
              <a:rPr lang="en-US" sz="2400" dirty="0">
                <a:latin typeface="Calibri"/>
                <a:cs typeface="Calibri"/>
              </a:rPr>
              <a:t>cause</a:t>
            </a:r>
            <a:r>
              <a:rPr lang="en-US" sz="2400" spc="65" dirty="0">
                <a:latin typeface="Calibri"/>
                <a:cs typeface="Calibri"/>
              </a:rPr>
              <a:t> </a:t>
            </a:r>
            <a:r>
              <a:rPr lang="en-US" sz="2400" dirty="0">
                <a:latin typeface="Calibri"/>
                <a:cs typeface="Calibri"/>
              </a:rPr>
              <a:t>bacillary</a:t>
            </a:r>
            <a:r>
              <a:rPr lang="en-US" sz="2400" spc="125" dirty="0">
                <a:latin typeface="Calibri"/>
                <a:cs typeface="Calibri"/>
              </a:rPr>
              <a:t> </a:t>
            </a:r>
            <a:r>
              <a:rPr lang="en-US" sz="2400" dirty="0">
                <a:latin typeface="Calibri"/>
                <a:cs typeface="Calibri"/>
              </a:rPr>
              <a:t>dysentery</a:t>
            </a:r>
            <a:r>
              <a:rPr lang="en-US" sz="2400" spc="40" dirty="0">
                <a:latin typeface="Calibri"/>
                <a:cs typeface="Calibri"/>
              </a:rPr>
              <a:t> </a:t>
            </a:r>
            <a:r>
              <a:rPr lang="en-US" sz="2400" dirty="0">
                <a:latin typeface="Calibri"/>
                <a:cs typeface="Calibri"/>
              </a:rPr>
              <a:t>and</a:t>
            </a:r>
            <a:r>
              <a:rPr lang="en-US" sz="2400" spc="65" dirty="0">
                <a:latin typeface="Calibri"/>
                <a:cs typeface="Calibri"/>
              </a:rPr>
              <a:t> </a:t>
            </a:r>
            <a:r>
              <a:rPr lang="en-US" sz="2400" spc="-10" dirty="0">
                <a:latin typeface="Calibri"/>
                <a:cs typeface="Calibri"/>
              </a:rPr>
              <a:t>shigellosis</a:t>
            </a:r>
            <a:endParaRPr sz="2400" dirty="0">
              <a:latin typeface="Calibri"/>
              <a:cs typeface="Calibri"/>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A593580F-BE43-9A34-069C-B36F18FD0C3D}"/>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41792"/>
            <a:ext cx="3502025" cy="632224"/>
          </a:xfrm>
          <a:prstGeom prst="rect">
            <a:avLst/>
          </a:prstGeom>
        </p:spPr>
        <p:txBody>
          <a:bodyPr vert="horz" wrap="square" lIns="0" tIns="16510" rIns="0" bIns="0" rtlCol="0">
            <a:spAutoFit/>
          </a:bodyPr>
          <a:lstStyle/>
          <a:p>
            <a:pPr marL="12700">
              <a:lnSpc>
                <a:spcPct val="100000"/>
              </a:lnSpc>
              <a:spcBef>
                <a:spcPts val="130"/>
              </a:spcBef>
            </a:pPr>
            <a:r>
              <a:rPr lang="en-US" sz="4000" spc="-10" dirty="0">
                <a:latin typeface="Calibri" panose="020F0502020204030204" pitchFamily="34" charset="0"/>
                <a:cs typeface="Calibri" panose="020F0502020204030204" pitchFamily="34" charset="0"/>
              </a:rPr>
              <a:t>Epidemiology</a:t>
            </a:r>
          </a:p>
        </p:txBody>
      </p:sp>
      <p:sp>
        <p:nvSpPr>
          <p:cNvPr id="3" name="object 3"/>
          <p:cNvSpPr txBox="1"/>
          <p:nvPr/>
        </p:nvSpPr>
        <p:spPr>
          <a:xfrm>
            <a:off x="383857" y="824611"/>
            <a:ext cx="6616065" cy="4086055"/>
          </a:xfrm>
          <a:prstGeom prst="rect">
            <a:avLst/>
          </a:prstGeom>
        </p:spPr>
        <p:txBody>
          <a:bodyPr vert="horz" wrap="square" lIns="0" tIns="16510" rIns="0" bIns="0" rtlCol="0">
            <a:spAutoFit/>
          </a:bodyPr>
          <a:lstStyle/>
          <a:p>
            <a:pPr marL="241300" indent="-228600">
              <a:lnSpc>
                <a:spcPct val="100000"/>
              </a:lnSpc>
              <a:spcBef>
                <a:spcPts val="130"/>
              </a:spcBef>
              <a:buFont typeface="Arial MT"/>
              <a:buChar char="•"/>
              <a:tabLst>
                <a:tab pos="241300" algn="l"/>
              </a:tabLst>
            </a:pPr>
            <a:r>
              <a:rPr lang="en-US" sz="2400" spc="-10" dirty="0">
                <a:latin typeface="Calibri"/>
                <a:cs typeface="Calibri"/>
              </a:rPr>
              <a:t>Human</a:t>
            </a:r>
            <a:endParaRPr lang="en-US" sz="2400" dirty="0">
              <a:latin typeface="Calibri"/>
              <a:cs typeface="Calibri"/>
            </a:endParaRPr>
          </a:p>
          <a:p>
            <a:pPr marL="241300" indent="-228600">
              <a:lnSpc>
                <a:spcPct val="100000"/>
              </a:lnSpc>
              <a:buFont typeface="Arial MT"/>
              <a:buChar char="•"/>
              <a:tabLst>
                <a:tab pos="241300" algn="l"/>
                <a:tab pos="2401570" algn="l"/>
              </a:tabLst>
            </a:pPr>
            <a:r>
              <a:rPr lang="en-US" sz="2400" dirty="0">
                <a:latin typeface="Calibri"/>
                <a:cs typeface="Calibri"/>
              </a:rPr>
              <a:t>Fecal</a:t>
            </a:r>
            <a:r>
              <a:rPr lang="en-US" sz="2400" spc="60" dirty="0">
                <a:latin typeface="Calibri"/>
                <a:cs typeface="Calibri"/>
              </a:rPr>
              <a:t> </a:t>
            </a:r>
            <a:r>
              <a:rPr lang="en-US" sz="2400" dirty="0">
                <a:latin typeface="Calibri"/>
                <a:cs typeface="Calibri"/>
              </a:rPr>
              <a:t>–</a:t>
            </a:r>
            <a:r>
              <a:rPr lang="en-US" sz="2400" spc="50" dirty="0">
                <a:latin typeface="Calibri"/>
                <a:cs typeface="Calibri"/>
              </a:rPr>
              <a:t> </a:t>
            </a:r>
            <a:r>
              <a:rPr lang="en-US" sz="2400" spc="-20" dirty="0">
                <a:latin typeface="Calibri"/>
                <a:cs typeface="Calibri"/>
              </a:rPr>
              <a:t>oral</a:t>
            </a:r>
            <a:r>
              <a:rPr lang="en-US" sz="2400" dirty="0">
                <a:latin typeface="Calibri"/>
                <a:cs typeface="Calibri"/>
              </a:rPr>
              <a:t>	</a:t>
            </a:r>
            <a:r>
              <a:rPr lang="en-US" sz="2400" spc="-20" dirty="0">
                <a:latin typeface="Calibri"/>
                <a:cs typeface="Calibri"/>
              </a:rPr>
              <a:t>route</a:t>
            </a:r>
            <a:endParaRPr lang="en-US" sz="2400" dirty="0">
              <a:latin typeface="Calibri"/>
              <a:cs typeface="Calibri"/>
            </a:endParaRPr>
          </a:p>
          <a:p>
            <a:pPr marL="927735">
              <a:lnSpc>
                <a:spcPct val="100000"/>
              </a:lnSpc>
              <a:spcBef>
                <a:spcPts val="85"/>
              </a:spcBef>
              <a:tabLst>
                <a:tab pos="4018279" algn="l"/>
              </a:tabLst>
            </a:pPr>
            <a:r>
              <a:rPr lang="en-US" sz="2400" dirty="0">
                <a:latin typeface="Calibri"/>
                <a:cs typeface="Calibri"/>
              </a:rPr>
              <a:t>(</a:t>
            </a:r>
            <a:r>
              <a:rPr lang="en-US" sz="2400" spc="15" dirty="0">
                <a:latin typeface="Calibri"/>
                <a:cs typeface="Calibri"/>
              </a:rPr>
              <a:t> </a:t>
            </a:r>
            <a:r>
              <a:rPr lang="en-US" sz="2400" dirty="0">
                <a:latin typeface="Calibri"/>
                <a:cs typeface="Calibri"/>
              </a:rPr>
              <a:t>Water</a:t>
            </a:r>
            <a:r>
              <a:rPr lang="en-US" sz="2400" spc="40" dirty="0">
                <a:latin typeface="Calibri"/>
                <a:cs typeface="Calibri"/>
              </a:rPr>
              <a:t> </a:t>
            </a:r>
            <a:r>
              <a:rPr lang="en-US" sz="2400" dirty="0">
                <a:latin typeface="Calibri"/>
                <a:cs typeface="Calibri"/>
              </a:rPr>
              <a:t>,</a:t>
            </a:r>
            <a:r>
              <a:rPr lang="en-US" sz="2400" spc="15" dirty="0">
                <a:latin typeface="Calibri"/>
                <a:cs typeface="Calibri"/>
              </a:rPr>
              <a:t> </a:t>
            </a:r>
            <a:r>
              <a:rPr lang="en-US" sz="2400" dirty="0">
                <a:latin typeface="Calibri"/>
                <a:cs typeface="Calibri"/>
              </a:rPr>
              <a:t>food</a:t>
            </a:r>
            <a:r>
              <a:rPr lang="en-US" sz="2400" spc="70" dirty="0">
                <a:latin typeface="Calibri"/>
                <a:cs typeface="Calibri"/>
              </a:rPr>
              <a:t> </a:t>
            </a:r>
            <a:r>
              <a:rPr lang="en-US" sz="2400" dirty="0">
                <a:latin typeface="Calibri"/>
                <a:cs typeface="Calibri"/>
              </a:rPr>
              <a:t>,</a:t>
            </a:r>
            <a:r>
              <a:rPr lang="en-US" sz="2400" spc="-55" dirty="0">
                <a:latin typeface="Calibri"/>
                <a:cs typeface="Calibri"/>
              </a:rPr>
              <a:t> </a:t>
            </a:r>
            <a:r>
              <a:rPr lang="en-US" sz="2400" spc="-20" dirty="0">
                <a:latin typeface="Calibri"/>
                <a:cs typeface="Calibri"/>
              </a:rPr>
              <a:t>feces</a:t>
            </a:r>
            <a:r>
              <a:rPr lang="en-US" sz="2400" dirty="0">
                <a:latin typeface="Calibri"/>
                <a:cs typeface="Calibri"/>
              </a:rPr>
              <a:t>	,</a:t>
            </a:r>
            <a:r>
              <a:rPr lang="en-US" sz="2400" spc="70" dirty="0">
                <a:latin typeface="Calibri"/>
                <a:cs typeface="Calibri"/>
              </a:rPr>
              <a:t> </a:t>
            </a:r>
            <a:r>
              <a:rPr lang="en-US" sz="2400" dirty="0">
                <a:latin typeface="Calibri"/>
                <a:cs typeface="Calibri"/>
              </a:rPr>
              <a:t>flies</a:t>
            </a:r>
            <a:r>
              <a:rPr lang="en-US" sz="2400" spc="45" dirty="0">
                <a:latin typeface="Calibri"/>
                <a:cs typeface="Calibri"/>
              </a:rPr>
              <a:t> </a:t>
            </a:r>
            <a:r>
              <a:rPr lang="en-US" sz="2400" spc="-50" dirty="0">
                <a:latin typeface="Calibri"/>
                <a:cs typeface="Calibri"/>
              </a:rPr>
              <a:t>)</a:t>
            </a:r>
            <a:endParaRPr lang="en-US" sz="2400" dirty="0">
              <a:latin typeface="Calibri"/>
              <a:cs typeface="Calibri"/>
            </a:endParaRPr>
          </a:p>
          <a:p>
            <a:pPr marL="240665" indent="-227965">
              <a:lnSpc>
                <a:spcPct val="100000"/>
              </a:lnSpc>
              <a:spcBef>
                <a:spcPts val="75"/>
              </a:spcBef>
              <a:buFont typeface="Arial MT"/>
              <a:buChar char="•"/>
              <a:tabLst>
                <a:tab pos="240665" algn="l"/>
                <a:tab pos="3091815" algn="l"/>
              </a:tabLst>
            </a:pPr>
            <a:r>
              <a:rPr lang="en-US" sz="2400" dirty="0">
                <a:latin typeface="Calibri"/>
                <a:cs typeface="Calibri"/>
              </a:rPr>
              <a:t>Person</a:t>
            </a:r>
            <a:r>
              <a:rPr lang="en-US" sz="2400" spc="70" dirty="0">
                <a:latin typeface="Calibri"/>
                <a:cs typeface="Calibri"/>
              </a:rPr>
              <a:t> </a:t>
            </a:r>
            <a:r>
              <a:rPr lang="en-US" sz="2400" dirty="0">
                <a:latin typeface="Calibri"/>
                <a:cs typeface="Calibri"/>
              </a:rPr>
              <a:t>–</a:t>
            </a:r>
            <a:r>
              <a:rPr lang="en-US" sz="2400" spc="65" dirty="0">
                <a:latin typeface="Calibri"/>
                <a:cs typeface="Calibri"/>
              </a:rPr>
              <a:t> </a:t>
            </a:r>
            <a:r>
              <a:rPr lang="en-US" sz="2400" spc="-10" dirty="0">
                <a:latin typeface="Calibri"/>
                <a:cs typeface="Calibri"/>
              </a:rPr>
              <a:t>person</a:t>
            </a:r>
            <a:r>
              <a:rPr lang="en-US" sz="2400" dirty="0">
                <a:latin typeface="Calibri"/>
                <a:cs typeface="Calibri"/>
              </a:rPr>
              <a:t>	</a:t>
            </a:r>
            <a:r>
              <a:rPr lang="en-US" sz="2400" spc="-10" dirty="0">
                <a:latin typeface="Calibri"/>
                <a:cs typeface="Calibri"/>
              </a:rPr>
              <a:t>contact</a:t>
            </a:r>
            <a:endParaRPr lang="en-US" sz="2400" dirty="0">
              <a:latin typeface="Calibri"/>
              <a:cs typeface="Calibri"/>
            </a:endParaRPr>
          </a:p>
          <a:p>
            <a:pPr marL="240665" indent="-227965">
              <a:lnSpc>
                <a:spcPct val="100000"/>
              </a:lnSpc>
              <a:spcBef>
                <a:spcPts val="10"/>
              </a:spcBef>
              <a:buFont typeface="Arial MT"/>
              <a:buChar char="•"/>
              <a:tabLst>
                <a:tab pos="240665" algn="l"/>
              </a:tabLst>
            </a:pPr>
            <a:r>
              <a:rPr lang="en-US" sz="2400" spc="-10" dirty="0">
                <a:latin typeface="Calibri"/>
                <a:cs typeface="Calibri"/>
              </a:rPr>
              <a:t>Childhood</a:t>
            </a:r>
            <a:endParaRPr lang="en-US" sz="2400" dirty="0">
              <a:latin typeface="Calibri"/>
              <a:cs typeface="Calibri"/>
            </a:endParaRPr>
          </a:p>
          <a:p>
            <a:pPr marL="241300" indent="-228600">
              <a:lnSpc>
                <a:spcPct val="100000"/>
              </a:lnSpc>
              <a:spcBef>
                <a:spcPts val="75"/>
              </a:spcBef>
              <a:buFont typeface="Arial MT"/>
              <a:buChar char="•"/>
              <a:tabLst>
                <a:tab pos="241300" algn="l"/>
                <a:tab pos="707390" algn="l"/>
                <a:tab pos="964565" algn="l"/>
                <a:tab pos="2393315" algn="l"/>
              </a:tabLst>
            </a:pPr>
            <a:r>
              <a:rPr lang="en-US" sz="2400" spc="-25" dirty="0">
                <a:latin typeface="Calibri"/>
                <a:cs typeface="Calibri"/>
              </a:rPr>
              <a:t>Id</a:t>
            </a:r>
            <a:r>
              <a:rPr lang="en-US" sz="2400" dirty="0">
                <a:latin typeface="Calibri"/>
                <a:cs typeface="Calibri"/>
              </a:rPr>
              <a:t>	</a:t>
            </a:r>
            <a:r>
              <a:rPr lang="en-US" sz="2400" spc="-50" dirty="0">
                <a:latin typeface="Calibri"/>
                <a:cs typeface="Calibri"/>
              </a:rPr>
              <a:t>:</a:t>
            </a:r>
            <a:r>
              <a:rPr lang="en-US" sz="2400" dirty="0">
                <a:latin typeface="Calibri"/>
                <a:cs typeface="Calibri"/>
              </a:rPr>
              <a:t>	10</a:t>
            </a:r>
            <a:r>
              <a:rPr lang="en-US" sz="2400" spc="70" dirty="0">
                <a:latin typeface="Calibri"/>
                <a:cs typeface="Calibri"/>
              </a:rPr>
              <a:t> </a:t>
            </a:r>
            <a:r>
              <a:rPr lang="en-US" sz="2400" dirty="0">
                <a:latin typeface="Calibri"/>
                <a:cs typeface="Calibri"/>
              </a:rPr>
              <a:t>-</a:t>
            </a:r>
            <a:r>
              <a:rPr lang="en-US" sz="2400" spc="35" dirty="0">
                <a:latin typeface="Calibri"/>
                <a:cs typeface="Calibri"/>
              </a:rPr>
              <a:t> </a:t>
            </a:r>
            <a:r>
              <a:rPr lang="en-US" sz="2400" spc="-25" dirty="0">
                <a:latin typeface="Calibri"/>
                <a:cs typeface="Calibri"/>
              </a:rPr>
              <a:t>100</a:t>
            </a:r>
            <a:r>
              <a:rPr lang="en-US" sz="2400" dirty="0">
                <a:latin typeface="Calibri"/>
                <a:cs typeface="Calibri"/>
              </a:rPr>
              <a:t>	</a:t>
            </a:r>
            <a:r>
              <a:rPr lang="en-US" sz="2400" spc="-10" dirty="0">
                <a:latin typeface="Calibri"/>
                <a:cs typeface="Calibri"/>
              </a:rPr>
              <a:t>organisms</a:t>
            </a:r>
            <a:endParaRPr lang="en-US" sz="2400" dirty="0">
              <a:latin typeface="Calibri"/>
              <a:cs typeface="Calibri"/>
            </a:endParaRPr>
          </a:p>
          <a:p>
            <a:pPr marL="241300" indent="-228600">
              <a:lnSpc>
                <a:spcPct val="100000"/>
              </a:lnSpc>
              <a:spcBef>
                <a:spcPts val="80"/>
              </a:spcBef>
              <a:buFont typeface="Arial MT"/>
              <a:buChar char="•"/>
              <a:tabLst>
                <a:tab pos="241300" algn="l"/>
                <a:tab pos="1164590" algn="l"/>
              </a:tabLst>
            </a:pPr>
            <a:r>
              <a:rPr lang="en-US" sz="2400" spc="-20" dirty="0">
                <a:latin typeface="Calibri"/>
                <a:cs typeface="Calibri"/>
              </a:rPr>
              <a:t>High</a:t>
            </a:r>
            <a:r>
              <a:rPr lang="en-US" sz="2400" dirty="0">
                <a:latin typeface="Calibri"/>
                <a:cs typeface="Calibri"/>
              </a:rPr>
              <a:t>	</a:t>
            </a:r>
            <a:r>
              <a:rPr lang="en-US" sz="2400" spc="-10" dirty="0">
                <a:latin typeface="Calibri"/>
                <a:cs typeface="Calibri"/>
              </a:rPr>
              <a:t>infectivity</a:t>
            </a:r>
            <a:endParaRPr lang="en-US" sz="2400" dirty="0">
              <a:latin typeface="Calibri"/>
              <a:cs typeface="Calibri"/>
            </a:endParaRPr>
          </a:p>
          <a:p>
            <a:pPr marL="241300" indent="-228600">
              <a:lnSpc>
                <a:spcPct val="100000"/>
              </a:lnSpc>
              <a:spcBef>
                <a:spcPts val="5"/>
              </a:spcBef>
              <a:buFont typeface="Arial MT"/>
              <a:buChar char="•"/>
              <a:tabLst>
                <a:tab pos="241300" algn="l"/>
                <a:tab pos="757555" algn="l"/>
                <a:tab pos="1110615" algn="l"/>
              </a:tabLst>
            </a:pPr>
            <a:r>
              <a:rPr lang="en-US" sz="2400" spc="-25" dirty="0">
                <a:latin typeface="Calibri"/>
                <a:cs typeface="Calibri"/>
              </a:rPr>
              <a:t>Ip</a:t>
            </a:r>
            <a:r>
              <a:rPr lang="en-US" sz="2400" dirty="0">
                <a:latin typeface="Calibri"/>
                <a:cs typeface="Calibri"/>
              </a:rPr>
              <a:t>	</a:t>
            </a:r>
            <a:r>
              <a:rPr lang="en-US" sz="2400" spc="-50" dirty="0">
                <a:latin typeface="Calibri"/>
                <a:cs typeface="Calibri"/>
              </a:rPr>
              <a:t>-</a:t>
            </a:r>
            <a:r>
              <a:rPr lang="en-US" sz="2400" dirty="0">
                <a:latin typeface="Calibri"/>
                <a:cs typeface="Calibri"/>
              </a:rPr>
              <a:t>	1–</a:t>
            </a:r>
            <a:r>
              <a:rPr lang="en-US" sz="2400" spc="35" dirty="0">
                <a:latin typeface="Calibri"/>
                <a:cs typeface="Calibri"/>
              </a:rPr>
              <a:t> </a:t>
            </a:r>
            <a:r>
              <a:rPr lang="en-US" sz="2400" dirty="0">
                <a:latin typeface="Calibri"/>
                <a:cs typeface="Calibri"/>
              </a:rPr>
              <a:t>4</a:t>
            </a:r>
            <a:r>
              <a:rPr lang="en-US" sz="2400" spc="75" dirty="0">
                <a:latin typeface="Calibri"/>
                <a:cs typeface="Calibri"/>
              </a:rPr>
              <a:t> </a:t>
            </a:r>
            <a:r>
              <a:rPr lang="en-US" sz="2400" spc="-20" dirty="0">
                <a:latin typeface="Calibri"/>
                <a:cs typeface="Calibri"/>
              </a:rPr>
              <a:t>days</a:t>
            </a:r>
            <a:endParaRPr lang="en-US" sz="2400" dirty="0">
              <a:latin typeface="Calibri"/>
              <a:cs typeface="Calibri"/>
            </a:endParaRPr>
          </a:p>
          <a:p>
            <a:pPr marL="241300" indent="-228600">
              <a:lnSpc>
                <a:spcPct val="100000"/>
              </a:lnSpc>
              <a:spcBef>
                <a:spcPts val="80"/>
              </a:spcBef>
              <a:buFont typeface="Arial MT"/>
              <a:buChar char="•"/>
              <a:tabLst>
                <a:tab pos="241300" algn="l"/>
                <a:tab pos="1584325" algn="l"/>
                <a:tab pos="1856105" algn="l"/>
                <a:tab pos="2912745" algn="l"/>
              </a:tabLst>
            </a:pPr>
            <a:r>
              <a:rPr lang="en-US" sz="2400" spc="-10" dirty="0">
                <a:latin typeface="Calibri"/>
                <a:cs typeface="Calibri"/>
              </a:rPr>
              <a:t>Source</a:t>
            </a:r>
            <a:r>
              <a:rPr lang="en-US" sz="2400" dirty="0">
                <a:latin typeface="Calibri"/>
                <a:cs typeface="Calibri"/>
              </a:rPr>
              <a:t>	</a:t>
            </a:r>
            <a:r>
              <a:rPr lang="en-US" sz="2400" spc="-50" dirty="0">
                <a:latin typeface="Calibri"/>
                <a:cs typeface="Calibri"/>
              </a:rPr>
              <a:t>-</a:t>
            </a:r>
            <a:r>
              <a:rPr lang="en-US" sz="2400" dirty="0">
                <a:latin typeface="Calibri"/>
                <a:cs typeface="Calibri"/>
              </a:rPr>
              <a:t>	</a:t>
            </a:r>
            <a:r>
              <a:rPr lang="en-US" sz="2400" spc="-20" dirty="0">
                <a:latin typeface="Calibri"/>
                <a:cs typeface="Calibri"/>
              </a:rPr>
              <a:t>cases</a:t>
            </a:r>
            <a:r>
              <a:rPr lang="en-US" sz="2400" dirty="0">
                <a:latin typeface="Calibri"/>
                <a:cs typeface="Calibri"/>
              </a:rPr>
              <a:t>	,</a:t>
            </a:r>
            <a:r>
              <a:rPr lang="en-US" sz="2400" spc="-50" dirty="0">
                <a:latin typeface="Calibri"/>
                <a:cs typeface="Calibri"/>
              </a:rPr>
              <a:t> </a:t>
            </a:r>
            <a:r>
              <a:rPr lang="en-US" sz="2400" spc="-10" dirty="0">
                <a:latin typeface="Calibri"/>
                <a:cs typeface="Calibri"/>
              </a:rPr>
              <a:t>carriers</a:t>
            </a:r>
            <a:endParaRPr lang="en-US" sz="2400" dirty="0">
              <a:latin typeface="Calibri"/>
              <a:cs typeface="Calibri"/>
            </a:endParaRPr>
          </a:p>
          <a:p>
            <a:pPr marL="240029" marR="5080" indent="-227965">
              <a:lnSpc>
                <a:spcPct val="70500"/>
              </a:lnSpc>
              <a:spcBef>
                <a:spcPts val="1055"/>
              </a:spcBef>
              <a:buFont typeface="Arial MT"/>
              <a:buChar char="•"/>
              <a:tabLst>
                <a:tab pos="241300" algn="l"/>
                <a:tab pos="1718945" algn="l"/>
                <a:tab pos="6514465" algn="l"/>
              </a:tabLst>
            </a:pPr>
            <a:r>
              <a:rPr lang="en-US" sz="2400" spc="-10" dirty="0">
                <a:latin typeface="Calibri"/>
                <a:cs typeface="Calibri"/>
              </a:rPr>
              <a:t>Daycare</a:t>
            </a:r>
            <a:r>
              <a:rPr lang="en-US" sz="2400" dirty="0">
                <a:latin typeface="Calibri"/>
                <a:cs typeface="Calibri"/>
              </a:rPr>
              <a:t>	centers,</a:t>
            </a:r>
            <a:r>
              <a:rPr lang="en-US" sz="2400" spc="5" dirty="0">
                <a:latin typeface="Calibri"/>
                <a:cs typeface="Calibri"/>
              </a:rPr>
              <a:t> </a:t>
            </a:r>
            <a:r>
              <a:rPr lang="en-US" sz="2400" dirty="0">
                <a:latin typeface="Calibri"/>
                <a:cs typeface="Calibri"/>
              </a:rPr>
              <a:t>mental</a:t>
            </a:r>
            <a:r>
              <a:rPr lang="en-US" sz="2400" spc="-10" dirty="0">
                <a:latin typeface="Calibri"/>
                <a:cs typeface="Calibri"/>
              </a:rPr>
              <a:t> inst.</a:t>
            </a:r>
            <a:r>
              <a:rPr lang="en-US" sz="2400" spc="5" dirty="0">
                <a:latin typeface="Calibri"/>
                <a:cs typeface="Calibri"/>
              </a:rPr>
              <a:t> </a:t>
            </a:r>
            <a:r>
              <a:rPr lang="en-US" sz="2400" spc="-10" dirty="0">
                <a:latin typeface="Calibri"/>
                <a:cs typeface="Calibri"/>
              </a:rPr>
              <a:t>Travel</a:t>
            </a:r>
            <a:r>
              <a:rPr lang="en-US" sz="2400" dirty="0">
                <a:latin typeface="Calibri"/>
                <a:cs typeface="Calibri"/>
              </a:rPr>
              <a:t>	</a:t>
            </a:r>
            <a:r>
              <a:rPr lang="en-US" sz="2400" spc="-50" dirty="0">
                <a:latin typeface="Calibri"/>
                <a:cs typeface="Calibri"/>
              </a:rPr>
              <a:t>, 	</a:t>
            </a:r>
            <a:r>
              <a:rPr lang="en-US" sz="2400" spc="-10" dirty="0" err="1">
                <a:latin typeface="Calibri"/>
                <a:cs typeface="Calibri"/>
              </a:rPr>
              <a:t>homosexeual</a:t>
            </a:r>
            <a:endParaRPr lang="en-US" sz="2400" dirty="0">
              <a:latin typeface="Calibri"/>
              <a:cs typeface="Calibri"/>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34FE9319-06BF-4886-6D2B-FCD2A5717BCF}"/>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5"/>
            <a:ext cx="7886700" cy="632224"/>
          </a:xfrm>
          <a:prstGeom prst="rect">
            <a:avLst/>
          </a:prstGeom>
        </p:spPr>
        <p:txBody>
          <a:bodyPr vert="horz" wrap="square" lIns="0" tIns="16510" rIns="0" bIns="0" rtlCol="0">
            <a:spAutoFit/>
          </a:bodyPr>
          <a:lstStyle/>
          <a:p>
            <a:pPr marL="12700">
              <a:lnSpc>
                <a:spcPct val="100000"/>
              </a:lnSpc>
              <a:spcBef>
                <a:spcPts val="130"/>
              </a:spcBef>
            </a:pPr>
            <a:r>
              <a:rPr lang="en-US" sz="4000" spc="-60" dirty="0">
                <a:latin typeface="Calibri" panose="020F0502020204030204" pitchFamily="34" charset="0"/>
                <a:cs typeface="Calibri" panose="020F0502020204030204" pitchFamily="34" charset="0"/>
              </a:rPr>
              <a:t>Pathogenesis</a:t>
            </a:r>
          </a:p>
        </p:txBody>
      </p:sp>
      <p:sp>
        <p:nvSpPr>
          <p:cNvPr id="3" name="object 3"/>
          <p:cNvSpPr txBox="1"/>
          <p:nvPr/>
        </p:nvSpPr>
        <p:spPr>
          <a:xfrm>
            <a:off x="708025" y="1737105"/>
            <a:ext cx="3098165" cy="1088390"/>
          </a:xfrm>
          <a:prstGeom prst="rect">
            <a:avLst/>
          </a:prstGeom>
        </p:spPr>
        <p:txBody>
          <a:bodyPr vert="horz" wrap="square" lIns="0" tIns="16510" rIns="0" bIns="0" rtlCol="0">
            <a:spAutoFit/>
          </a:bodyPr>
          <a:lstStyle/>
          <a:p>
            <a:pPr marL="241300" indent="-228600">
              <a:lnSpc>
                <a:spcPts val="3100"/>
              </a:lnSpc>
              <a:spcBef>
                <a:spcPts val="130"/>
              </a:spcBef>
              <a:buFont typeface="Arial MT"/>
              <a:buChar char="•"/>
              <a:tabLst>
                <a:tab pos="241300" algn="l"/>
              </a:tabLst>
            </a:pPr>
            <a:r>
              <a:rPr lang="it-IT" sz="2600" spc="-10" dirty="0">
                <a:latin typeface="Calibri"/>
                <a:cs typeface="Calibri"/>
              </a:rPr>
              <a:t>Enteroinvasive</a:t>
            </a:r>
            <a:endParaRPr lang="it-IT" sz="2600" dirty="0">
              <a:latin typeface="Calibri"/>
              <a:cs typeface="Calibri"/>
            </a:endParaRPr>
          </a:p>
          <a:p>
            <a:pPr marL="697865" lvl="1" indent="-227329">
              <a:lnSpc>
                <a:spcPts val="2520"/>
              </a:lnSpc>
              <a:buFont typeface="Arial MT"/>
              <a:buChar char="•"/>
              <a:tabLst>
                <a:tab pos="697865" algn="l"/>
                <a:tab pos="1956435" algn="l"/>
              </a:tabLst>
            </a:pPr>
            <a:r>
              <a:rPr lang="it-IT" sz="2400" spc="-10" dirty="0">
                <a:latin typeface="Calibri"/>
                <a:cs typeface="Calibri"/>
              </a:rPr>
              <a:t>Colonic</a:t>
            </a:r>
            <a:r>
              <a:rPr lang="it-IT" sz="2400" dirty="0">
                <a:latin typeface="Calibri"/>
                <a:cs typeface="Calibri"/>
              </a:rPr>
              <a:t>	</a:t>
            </a:r>
            <a:r>
              <a:rPr lang="it-IT" sz="2400" spc="-10" dirty="0">
                <a:latin typeface="Calibri"/>
                <a:cs typeface="Calibri"/>
              </a:rPr>
              <a:t>mucosa</a:t>
            </a:r>
            <a:endParaRPr lang="it-IT" sz="2400" dirty="0">
              <a:latin typeface="Calibri"/>
              <a:cs typeface="Calibri"/>
            </a:endParaRPr>
          </a:p>
          <a:p>
            <a:pPr marL="697865" lvl="1" indent="-227329">
              <a:lnSpc>
                <a:spcPts val="2715"/>
              </a:lnSpc>
              <a:buFont typeface="Arial MT"/>
              <a:buChar char="•"/>
              <a:tabLst>
                <a:tab pos="697865" algn="l"/>
                <a:tab pos="1688464" algn="l"/>
              </a:tabLst>
            </a:pPr>
            <a:r>
              <a:rPr lang="it-IT" sz="2400" spc="-10" dirty="0">
                <a:latin typeface="Calibri"/>
                <a:cs typeface="Calibri"/>
              </a:rPr>
              <a:t>Tissue</a:t>
            </a:r>
            <a:r>
              <a:rPr lang="it-IT" sz="2400" dirty="0">
                <a:latin typeface="Calibri"/>
                <a:cs typeface="Calibri"/>
              </a:rPr>
              <a:t>	</a:t>
            </a:r>
            <a:r>
              <a:rPr lang="it-IT" sz="2400" spc="-10" dirty="0">
                <a:latin typeface="Calibri"/>
                <a:cs typeface="Calibri"/>
              </a:rPr>
              <a:t>damage</a:t>
            </a:r>
            <a:endParaRPr lang="it-IT" sz="2400" dirty="0">
              <a:latin typeface="Calibri"/>
              <a:cs typeface="Calibri"/>
            </a:endParaRPr>
          </a:p>
        </p:txBody>
      </p:sp>
      <p:sp>
        <p:nvSpPr>
          <p:cNvPr id="4" name="object 4"/>
          <p:cNvSpPr txBox="1"/>
          <p:nvPr/>
        </p:nvSpPr>
        <p:spPr>
          <a:xfrm>
            <a:off x="4194008" y="2433637"/>
            <a:ext cx="965835" cy="391795"/>
          </a:xfrm>
          <a:prstGeom prst="rect">
            <a:avLst/>
          </a:prstGeom>
        </p:spPr>
        <p:txBody>
          <a:bodyPr vert="horz" wrap="square" lIns="0" tIns="12700" rIns="0" bIns="0" rtlCol="0">
            <a:spAutoFit/>
          </a:bodyPr>
          <a:lstStyle/>
          <a:p>
            <a:pPr marL="12700">
              <a:lnSpc>
                <a:spcPct val="100000"/>
              </a:lnSpc>
              <a:spcBef>
                <a:spcPts val="100"/>
              </a:spcBef>
            </a:pPr>
            <a:r>
              <a:rPr sz="2400" spc="-10" dirty="0">
                <a:latin typeface="Calibri"/>
                <a:cs typeface="Calibri"/>
              </a:rPr>
              <a:t>ULCERS</a:t>
            </a:r>
            <a:endParaRPr sz="2400">
              <a:latin typeface="Calibri"/>
              <a:cs typeface="Calibri"/>
            </a:endParaRPr>
          </a:p>
        </p:txBody>
      </p:sp>
      <p:sp>
        <p:nvSpPr>
          <p:cNvPr id="5" name="object 5"/>
          <p:cNvSpPr txBox="1"/>
          <p:nvPr/>
        </p:nvSpPr>
        <p:spPr>
          <a:xfrm>
            <a:off x="708025" y="2796222"/>
            <a:ext cx="6663055" cy="1412240"/>
          </a:xfrm>
          <a:prstGeom prst="rect">
            <a:avLst/>
          </a:prstGeom>
        </p:spPr>
        <p:txBody>
          <a:bodyPr vert="horz" wrap="square" lIns="0" tIns="15875" rIns="0" bIns="0" rtlCol="0">
            <a:spAutoFit/>
          </a:bodyPr>
          <a:lstStyle/>
          <a:p>
            <a:pPr marL="240665" indent="-227965">
              <a:lnSpc>
                <a:spcPts val="3140"/>
              </a:lnSpc>
              <a:spcBef>
                <a:spcPts val="125"/>
              </a:spcBef>
              <a:buFont typeface="Arial MT"/>
              <a:buChar char="•"/>
              <a:tabLst>
                <a:tab pos="240665" algn="l"/>
                <a:tab pos="1871980" algn="l"/>
                <a:tab pos="3043555" algn="l"/>
              </a:tabLst>
            </a:pPr>
            <a:r>
              <a:rPr lang="en-US" sz="2400" spc="-10" dirty="0">
                <a:latin typeface="Calibri"/>
                <a:cs typeface="Calibri"/>
              </a:rPr>
              <a:t>Exotoxin</a:t>
            </a:r>
            <a:r>
              <a:rPr lang="en-US" sz="2400" dirty="0">
                <a:latin typeface="Calibri"/>
                <a:cs typeface="Calibri"/>
              </a:rPr>
              <a:t>	</a:t>
            </a:r>
            <a:r>
              <a:rPr lang="en-US" sz="2400" spc="-10" dirty="0">
                <a:latin typeface="Calibri"/>
                <a:cs typeface="Calibri"/>
              </a:rPr>
              <a:t>(</a:t>
            </a:r>
            <a:r>
              <a:rPr lang="en-US" sz="2400" spc="-10" dirty="0" err="1">
                <a:latin typeface="Calibri"/>
                <a:cs typeface="Calibri"/>
              </a:rPr>
              <a:t>shiga</a:t>
            </a:r>
            <a:r>
              <a:rPr lang="en-US" sz="2400" dirty="0">
                <a:latin typeface="Calibri"/>
                <a:cs typeface="Calibri"/>
              </a:rPr>
              <a:t>	toxin</a:t>
            </a:r>
            <a:r>
              <a:rPr lang="en-US" sz="2400" spc="35" dirty="0">
                <a:latin typeface="Calibri"/>
                <a:cs typeface="Calibri"/>
              </a:rPr>
              <a:t> </a:t>
            </a:r>
            <a:r>
              <a:rPr lang="en-US" sz="2400" dirty="0">
                <a:latin typeface="Calibri"/>
                <a:cs typeface="Calibri"/>
              </a:rPr>
              <a:t>)</a:t>
            </a:r>
            <a:r>
              <a:rPr lang="en-US" sz="2400" spc="-10" dirty="0">
                <a:latin typeface="Calibri"/>
                <a:cs typeface="Calibri"/>
              </a:rPr>
              <a:t> </a:t>
            </a:r>
            <a:r>
              <a:rPr lang="en-US" sz="2400" dirty="0">
                <a:latin typeface="Calibri"/>
                <a:cs typeface="Calibri"/>
              </a:rPr>
              <a:t>–</a:t>
            </a:r>
            <a:r>
              <a:rPr lang="en-US" sz="2400" spc="10" dirty="0">
                <a:latin typeface="Calibri"/>
                <a:cs typeface="Calibri"/>
              </a:rPr>
              <a:t> </a:t>
            </a:r>
            <a:r>
              <a:rPr lang="en-US" sz="2400" dirty="0">
                <a:latin typeface="Calibri"/>
                <a:cs typeface="Calibri"/>
              </a:rPr>
              <a:t>sh.</a:t>
            </a:r>
            <a:r>
              <a:rPr lang="en-US" sz="2400" spc="-5" dirty="0">
                <a:latin typeface="Calibri"/>
                <a:cs typeface="Calibri"/>
              </a:rPr>
              <a:t> </a:t>
            </a:r>
            <a:r>
              <a:rPr lang="en-US" sz="2400" spc="-10" dirty="0" err="1">
                <a:latin typeface="Calibri"/>
                <a:cs typeface="Calibri"/>
              </a:rPr>
              <a:t>Dysenteriae</a:t>
            </a:r>
            <a:endParaRPr lang="en-US" sz="2400" dirty="0">
              <a:latin typeface="Calibri"/>
              <a:cs typeface="Calibri"/>
            </a:endParaRPr>
          </a:p>
          <a:p>
            <a:pPr marL="697865" lvl="1" indent="-227329">
              <a:lnSpc>
                <a:spcPts val="2555"/>
              </a:lnSpc>
              <a:buFont typeface="Arial MT"/>
              <a:buChar char="•"/>
              <a:tabLst>
                <a:tab pos="697865" algn="l"/>
                <a:tab pos="2602865" algn="l"/>
              </a:tabLst>
            </a:pPr>
            <a:r>
              <a:rPr lang="en-US" sz="2400" spc="-10" dirty="0">
                <a:latin typeface="Calibri"/>
                <a:cs typeface="Calibri"/>
              </a:rPr>
              <a:t>Enterotoxin</a:t>
            </a:r>
            <a:r>
              <a:rPr lang="en-US" sz="2400" dirty="0">
                <a:latin typeface="Calibri"/>
                <a:cs typeface="Calibri"/>
              </a:rPr>
              <a:t>	</a:t>
            </a:r>
            <a:r>
              <a:rPr lang="en-US" sz="2400" spc="-10" dirty="0">
                <a:latin typeface="Calibri"/>
                <a:cs typeface="Calibri"/>
              </a:rPr>
              <a:t>(absorption)</a:t>
            </a:r>
            <a:endParaRPr lang="en-US" sz="2400" dirty="0">
              <a:latin typeface="Calibri"/>
              <a:cs typeface="Calibri"/>
            </a:endParaRPr>
          </a:p>
          <a:p>
            <a:pPr marL="697865" lvl="1" indent="-227329">
              <a:lnSpc>
                <a:spcPts val="2515"/>
              </a:lnSpc>
              <a:buFont typeface="Arial MT"/>
              <a:buChar char="•"/>
              <a:tabLst>
                <a:tab pos="697865" algn="l"/>
              </a:tabLst>
            </a:pPr>
            <a:r>
              <a:rPr lang="en-US" sz="2400" spc="-30" dirty="0">
                <a:latin typeface="Calibri"/>
                <a:cs typeface="Calibri"/>
              </a:rPr>
              <a:t>Cytotoxin</a:t>
            </a:r>
            <a:r>
              <a:rPr lang="en-US" sz="2400" spc="-25" dirty="0">
                <a:latin typeface="Calibri"/>
                <a:cs typeface="Calibri"/>
              </a:rPr>
              <a:t> </a:t>
            </a:r>
            <a:r>
              <a:rPr lang="en-US" sz="2400" dirty="0">
                <a:latin typeface="Calibri"/>
                <a:cs typeface="Calibri"/>
              </a:rPr>
              <a:t>(</a:t>
            </a:r>
            <a:r>
              <a:rPr lang="en-US" sz="2400" spc="-20" dirty="0">
                <a:latin typeface="Calibri"/>
                <a:cs typeface="Calibri"/>
              </a:rPr>
              <a:t> </a:t>
            </a:r>
            <a:r>
              <a:rPr lang="en-US" sz="2400" dirty="0">
                <a:latin typeface="Calibri"/>
                <a:cs typeface="Calibri"/>
              </a:rPr>
              <a:t>a</a:t>
            </a:r>
            <a:r>
              <a:rPr lang="en-US" sz="2400" spc="-10" dirty="0">
                <a:latin typeface="Calibri"/>
                <a:cs typeface="Calibri"/>
              </a:rPr>
              <a:t> </a:t>
            </a:r>
            <a:r>
              <a:rPr lang="en-US" sz="2400" dirty="0">
                <a:latin typeface="Calibri"/>
                <a:cs typeface="Calibri"/>
              </a:rPr>
              <a:t>–</a:t>
            </a:r>
            <a:r>
              <a:rPr lang="en-US" sz="2400" spc="-25" dirty="0">
                <a:latin typeface="Calibri"/>
                <a:cs typeface="Calibri"/>
              </a:rPr>
              <a:t> </a:t>
            </a:r>
            <a:r>
              <a:rPr lang="en-US" sz="2400" dirty="0">
                <a:latin typeface="Calibri"/>
                <a:cs typeface="Calibri"/>
              </a:rPr>
              <a:t>5</a:t>
            </a:r>
            <a:r>
              <a:rPr lang="en-US" sz="2400" spc="-50" dirty="0">
                <a:latin typeface="Calibri"/>
                <a:cs typeface="Calibri"/>
              </a:rPr>
              <a:t> </a:t>
            </a:r>
            <a:r>
              <a:rPr lang="en-US" sz="2400" spc="-25" dirty="0">
                <a:latin typeface="Calibri"/>
                <a:cs typeface="Calibri"/>
              </a:rPr>
              <a:t>b)</a:t>
            </a:r>
            <a:endParaRPr lang="en-US" sz="2400" dirty="0">
              <a:latin typeface="Calibri"/>
              <a:cs typeface="Calibri"/>
            </a:endParaRPr>
          </a:p>
          <a:p>
            <a:pPr marL="697865" lvl="1" indent="-227329">
              <a:lnSpc>
                <a:spcPts val="2680"/>
              </a:lnSpc>
              <a:buFont typeface="Arial MT"/>
              <a:buChar char="•"/>
              <a:tabLst>
                <a:tab pos="697865" algn="l"/>
                <a:tab pos="2498725" algn="l"/>
              </a:tabLst>
            </a:pPr>
            <a:r>
              <a:rPr lang="en-US" sz="2400" spc="-10" dirty="0">
                <a:latin typeface="Calibri"/>
                <a:cs typeface="Calibri"/>
              </a:rPr>
              <a:t>Neurotoxin</a:t>
            </a:r>
            <a:r>
              <a:rPr lang="en-US" sz="2400" dirty="0">
                <a:latin typeface="Calibri"/>
                <a:cs typeface="Calibri"/>
              </a:rPr>
              <a:t>	(nerve</a:t>
            </a:r>
            <a:r>
              <a:rPr lang="en-US" sz="2400" spc="-80" dirty="0">
                <a:latin typeface="Calibri"/>
                <a:cs typeface="Calibri"/>
              </a:rPr>
              <a:t> </a:t>
            </a:r>
            <a:r>
              <a:rPr lang="en-US" sz="2400" spc="-10" dirty="0">
                <a:latin typeface="Calibri"/>
                <a:cs typeface="Calibri"/>
              </a:rPr>
              <a:t>damage)</a:t>
            </a:r>
            <a:endParaRPr sz="2400" dirty="0">
              <a:latin typeface="Calibri"/>
              <a:cs typeface="Calibri"/>
            </a:endParaRPr>
          </a:p>
        </p:txBody>
      </p:sp>
      <p:sp>
        <p:nvSpPr>
          <p:cNvPr id="6" name="object 6"/>
          <p:cNvSpPr txBox="1"/>
          <p:nvPr/>
        </p:nvSpPr>
        <p:spPr>
          <a:xfrm>
            <a:off x="708025" y="4188777"/>
            <a:ext cx="2106930" cy="754694"/>
          </a:xfrm>
          <a:prstGeom prst="rect">
            <a:avLst/>
          </a:prstGeom>
        </p:spPr>
        <p:txBody>
          <a:bodyPr vert="horz" wrap="square" lIns="0" tIns="15875" rIns="0" bIns="0" rtlCol="0">
            <a:spAutoFit/>
          </a:bodyPr>
          <a:lstStyle/>
          <a:p>
            <a:pPr marL="240665" indent="-227965">
              <a:lnSpc>
                <a:spcPct val="100000"/>
              </a:lnSpc>
              <a:spcBef>
                <a:spcPts val="125"/>
              </a:spcBef>
              <a:buFont typeface="Arial MT"/>
              <a:buChar char="•"/>
              <a:tabLst>
                <a:tab pos="240665" algn="l"/>
              </a:tabLst>
            </a:pPr>
            <a:r>
              <a:rPr sz="2400" dirty="0">
                <a:latin typeface="Calibri"/>
                <a:cs typeface="Calibri"/>
              </a:rPr>
              <a:t>B</a:t>
            </a:r>
            <a:r>
              <a:rPr sz="2400" spc="25" dirty="0">
                <a:latin typeface="Calibri"/>
                <a:cs typeface="Calibri"/>
              </a:rPr>
              <a:t> </a:t>
            </a:r>
            <a:r>
              <a:rPr lang="en-US" sz="2400" dirty="0">
                <a:latin typeface="Calibri"/>
                <a:cs typeface="Calibri"/>
              </a:rPr>
              <a:t>-</a:t>
            </a:r>
            <a:r>
              <a:rPr lang="en-US" sz="2400" spc="35" dirty="0">
                <a:latin typeface="Calibri"/>
                <a:cs typeface="Calibri"/>
              </a:rPr>
              <a:t> </a:t>
            </a:r>
            <a:r>
              <a:rPr lang="en-US" sz="2400" spc="-10" dirty="0">
                <a:latin typeface="Calibri"/>
                <a:cs typeface="Calibri"/>
              </a:rPr>
              <a:t>Subunit</a:t>
            </a:r>
            <a:endParaRPr lang="en-US" sz="2400" dirty="0">
              <a:latin typeface="Calibri"/>
              <a:cs typeface="Calibri"/>
            </a:endParaRPr>
          </a:p>
          <a:p>
            <a:pPr marL="240665" indent="-227965">
              <a:lnSpc>
                <a:spcPct val="100000"/>
              </a:lnSpc>
              <a:spcBef>
                <a:spcPts val="5"/>
              </a:spcBef>
              <a:buFont typeface="Arial MT"/>
              <a:buChar char="•"/>
              <a:tabLst>
                <a:tab pos="240665" algn="l"/>
              </a:tabLst>
            </a:pPr>
            <a:r>
              <a:rPr lang="en-US" sz="2400" dirty="0">
                <a:latin typeface="Calibri"/>
                <a:cs typeface="Calibri"/>
              </a:rPr>
              <a:t>A</a:t>
            </a:r>
            <a:r>
              <a:rPr lang="en-US" sz="2400" spc="45" dirty="0">
                <a:latin typeface="Calibri"/>
                <a:cs typeface="Calibri"/>
              </a:rPr>
              <a:t> </a:t>
            </a:r>
            <a:r>
              <a:rPr lang="en-US" sz="2400" dirty="0">
                <a:latin typeface="Calibri"/>
                <a:cs typeface="Calibri"/>
              </a:rPr>
              <a:t>–</a:t>
            </a:r>
            <a:r>
              <a:rPr lang="en-US" sz="2400" spc="35" dirty="0">
                <a:latin typeface="Calibri"/>
                <a:cs typeface="Calibri"/>
              </a:rPr>
              <a:t> </a:t>
            </a:r>
            <a:r>
              <a:rPr lang="en-US" sz="2400" spc="-10" dirty="0">
                <a:latin typeface="Calibri"/>
                <a:cs typeface="Calibri"/>
              </a:rPr>
              <a:t>subunit</a:t>
            </a:r>
            <a:endParaRPr lang="en-US" sz="2400" dirty="0">
              <a:latin typeface="Calibri"/>
              <a:cs typeface="Calibri"/>
            </a:endParaRPr>
          </a:p>
        </p:txBody>
      </p:sp>
      <p:sp>
        <p:nvSpPr>
          <p:cNvPr id="7" name="object 7"/>
          <p:cNvSpPr txBox="1"/>
          <p:nvPr/>
        </p:nvSpPr>
        <p:spPr>
          <a:xfrm>
            <a:off x="3675938" y="4188777"/>
            <a:ext cx="2569845" cy="816249"/>
          </a:xfrm>
          <a:prstGeom prst="rect">
            <a:avLst/>
          </a:prstGeom>
        </p:spPr>
        <p:txBody>
          <a:bodyPr vert="horz" wrap="square" lIns="0" tIns="15875" rIns="0" bIns="0" rtlCol="0">
            <a:spAutoFit/>
          </a:bodyPr>
          <a:lstStyle/>
          <a:p>
            <a:pPr marL="12700">
              <a:lnSpc>
                <a:spcPct val="100000"/>
              </a:lnSpc>
              <a:spcBef>
                <a:spcPts val="125"/>
              </a:spcBef>
            </a:pPr>
            <a:r>
              <a:rPr lang="en-US" sz="2600" spc="-10" dirty="0">
                <a:latin typeface="Calibri"/>
                <a:cs typeface="Calibri"/>
              </a:rPr>
              <a:t>Glycolipids</a:t>
            </a:r>
            <a:endParaRPr lang="en-US" sz="2600" dirty="0">
              <a:latin typeface="Calibri"/>
              <a:cs typeface="Calibri"/>
            </a:endParaRPr>
          </a:p>
          <a:p>
            <a:pPr marL="180340">
              <a:lnSpc>
                <a:spcPct val="100000"/>
              </a:lnSpc>
              <a:spcBef>
                <a:spcPts val="5"/>
              </a:spcBef>
            </a:pPr>
            <a:r>
              <a:rPr lang="en-US" sz="2600" dirty="0">
                <a:latin typeface="Calibri"/>
                <a:cs typeface="Calibri"/>
              </a:rPr>
              <a:t>60s </a:t>
            </a:r>
            <a:r>
              <a:rPr lang="en-US" sz="2600" spc="-10" dirty="0">
                <a:latin typeface="Calibri"/>
                <a:cs typeface="Calibri"/>
              </a:rPr>
              <a:t>ribosomal</a:t>
            </a:r>
            <a:endParaRPr lang="en-US" sz="2600" dirty="0">
              <a:latin typeface="Calibri"/>
              <a:cs typeface="Calibri"/>
            </a:endParaRPr>
          </a:p>
        </p:txBody>
      </p:sp>
      <p:sp>
        <p:nvSpPr>
          <p:cNvPr id="8" name="object 8"/>
          <p:cNvSpPr txBox="1"/>
          <p:nvPr/>
        </p:nvSpPr>
        <p:spPr>
          <a:xfrm>
            <a:off x="870267" y="5037772"/>
            <a:ext cx="6461760" cy="746936"/>
          </a:xfrm>
          <a:prstGeom prst="rect">
            <a:avLst/>
          </a:prstGeom>
        </p:spPr>
        <p:txBody>
          <a:bodyPr vert="horz" wrap="square" lIns="0" tIns="6350" rIns="0" bIns="0" rtlCol="0">
            <a:spAutoFit/>
          </a:bodyPr>
          <a:lstStyle/>
          <a:p>
            <a:pPr marL="93345" marR="5080" indent="-81280">
              <a:lnSpc>
                <a:spcPct val="102299"/>
              </a:lnSpc>
              <a:spcBef>
                <a:spcPts val="50"/>
              </a:spcBef>
              <a:tabLst>
                <a:tab pos="731520" algn="l"/>
                <a:tab pos="1536065" algn="l"/>
                <a:tab pos="2160905" algn="l"/>
                <a:tab pos="4810760" algn="l"/>
              </a:tabLst>
            </a:pPr>
            <a:r>
              <a:rPr lang="en-US" sz="2400" spc="-10" dirty="0">
                <a:latin typeface="Calibri"/>
                <a:cs typeface="Calibri"/>
              </a:rPr>
              <a:t>Subunit.</a:t>
            </a:r>
            <a:r>
              <a:rPr lang="en-US" sz="2400" dirty="0">
                <a:latin typeface="Calibri"/>
                <a:cs typeface="Calibri"/>
              </a:rPr>
              <a:t>	</a:t>
            </a:r>
            <a:r>
              <a:rPr lang="en-US" sz="2400" spc="-10" dirty="0">
                <a:latin typeface="Calibri"/>
                <a:cs typeface="Calibri"/>
              </a:rPr>
              <a:t>Inactivation</a:t>
            </a:r>
            <a:r>
              <a:rPr lang="en-US" sz="2400" dirty="0">
                <a:latin typeface="Calibri"/>
                <a:cs typeface="Calibri"/>
              </a:rPr>
              <a:t>	</a:t>
            </a:r>
            <a:r>
              <a:rPr lang="en-US" sz="2400" spc="-10" dirty="0">
                <a:latin typeface="Calibri"/>
                <a:cs typeface="Calibri"/>
              </a:rPr>
              <a:t>inhibition </a:t>
            </a:r>
            <a:r>
              <a:rPr lang="en-US" sz="2400" spc="-25" dirty="0">
                <a:latin typeface="Calibri"/>
                <a:cs typeface="Calibri"/>
              </a:rPr>
              <a:t>of</a:t>
            </a:r>
            <a:r>
              <a:rPr lang="en-US" sz="2400" dirty="0">
                <a:latin typeface="Calibri"/>
                <a:cs typeface="Calibri"/>
              </a:rPr>
              <a:t>	</a:t>
            </a:r>
            <a:r>
              <a:rPr lang="en-US" sz="2400" spc="-10" dirty="0">
                <a:latin typeface="Calibri"/>
                <a:cs typeface="Calibri"/>
              </a:rPr>
              <a:t>protein</a:t>
            </a:r>
            <a:r>
              <a:rPr lang="en-US" sz="2400" dirty="0">
                <a:latin typeface="Calibri"/>
                <a:cs typeface="Calibri"/>
              </a:rPr>
              <a:t>	synthesis</a:t>
            </a:r>
            <a:r>
              <a:rPr lang="en-US" sz="2400" spc="100" dirty="0">
                <a:latin typeface="Calibri"/>
                <a:cs typeface="Calibri"/>
              </a:rPr>
              <a:t> </a:t>
            </a:r>
            <a:r>
              <a:rPr lang="en-US" sz="2400" dirty="0">
                <a:latin typeface="Calibri"/>
                <a:cs typeface="Calibri"/>
              </a:rPr>
              <a:t>.</a:t>
            </a:r>
            <a:r>
              <a:rPr lang="en-US" sz="2400" spc="70" dirty="0">
                <a:latin typeface="Calibri"/>
                <a:cs typeface="Calibri"/>
              </a:rPr>
              <a:t> </a:t>
            </a:r>
            <a:r>
              <a:rPr lang="en-US" sz="2400" dirty="0">
                <a:latin typeface="Calibri"/>
                <a:cs typeface="Calibri"/>
              </a:rPr>
              <a:t>–</a:t>
            </a:r>
            <a:r>
              <a:rPr lang="en-US" sz="2400" spc="85" dirty="0">
                <a:latin typeface="Calibri"/>
                <a:cs typeface="Calibri"/>
              </a:rPr>
              <a:t> </a:t>
            </a:r>
            <a:r>
              <a:rPr lang="en-US" sz="2400" dirty="0">
                <a:latin typeface="Calibri"/>
                <a:cs typeface="Calibri"/>
              </a:rPr>
              <a:t>cell</a:t>
            </a:r>
            <a:r>
              <a:rPr lang="en-US" sz="2400" spc="60" dirty="0">
                <a:latin typeface="Calibri"/>
                <a:cs typeface="Calibri"/>
              </a:rPr>
              <a:t> </a:t>
            </a:r>
            <a:r>
              <a:rPr lang="en-US" sz="2400" spc="-10" dirty="0">
                <a:latin typeface="Calibri"/>
                <a:cs typeface="Calibri"/>
              </a:rPr>
              <a:t>death</a:t>
            </a:r>
            <a:endParaRPr lang="en-US" sz="2400" dirty="0">
              <a:latin typeface="Calibri"/>
              <a:cs typeface="Calibri"/>
            </a:endParaRPr>
          </a:p>
        </p:txBody>
      </p:sp>
      <p:grpSp>
        <p:nvGrpSpPr>
          <p:cNvPr id="9" name="object 9"/>
          <p:cNvGrpSpPr/>
          <p:nvPr/>
        </p:nvGrpSpPr>
        <p:grpSpPr>
          <a:xfrm>
            <a:off x="2548192" y="4240244"/>
            <a:ext cx="990600" cy="266700"/>
            <a:chOff x="3124263" y="4343463"/>
            <a:chExt cx="990600" cy="266700"/>
          </a:xfrm>
        </p:grpSpPr>
        <p:sp>
          <p:nvSpPr>
            <p:cNvPr id="10" name="object 10"/>
            <p:cNvSpPr/>
            <p:nvPr/>
          </p:nvSpPr>
          <p:spPr>
            <a:xfrm>
              <a:off x="3129026" y="4348226"/>
              <a:ext cx="981075" cy="257175"/>
            </a:xfrm>
            <a:custGeom>
              <a:avLst/>
              <a:gdLst/>
              <a:ahLst/>
              <a:cxnLst/>
              <a:rect l="l" t="t" r="r" b="b"/>
              <a:pathLst>
                <a:path w="981075" h="257175">
                  <a:moveTo>
                    <a:pt x="736981" y="0"/>
                  </a:moveTo>
                  <a:lnTo>
                    <a:pt x="736981" y="64262"/>
                  </a:lnTo>
                  <a:lnTo>
                    <a:pt x="0" y="64262"/>
                  </a:lnTo>
                  <a:lnTo>
                    <a:pt x="0" y="192786"/>
                  </a:lnTo>
                  <a:lnTo>
                    <a:pt x="736981" y="192786"/>
                  </a:lnTo>
                  <a:lnTo>
                    <a:pt x="736981" y="257175"/>
                  </a:lnTo>
                  <a:lnTo>
                    <a:pt x="981075" y="128524"/>
                  </a:lnTo>
                  <a:lnTo>
                    <a:pt x="736981" y="0"/>
                  </a:lnTo>
                  <a:close/>
                </a:path>
              </a:pathLst>
            </a:custGeom>
            <a:solidFill>
              <a:srgbClr val="5B9BD4"/>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 name="object 11"/>
            <p:cNvSpPr/>
            <p:nvPr/>
          </p:nvSpPr>
          <p:spPr>
            <a:xfrm>
              <a:off x="3129026" y="4348226"/>
              <a:ext cx="981075" cy="257175"/>
            </a:xfrm>
            <a:custGeom>
              <a:avLst/>
              <a:gdLst/>
              <a:ahLst/>
              <a:cxnLst/>
              <a:rect l="l" t="t" r="r" b="b"/>
              <a:pathLst>
                <a:path w="981075" h="257175">
                  <a:moveTo>
                    <a:pt x="0" y="64262"/>
                  </a:moveTo>
                  <a:lnTo>
                    <a:pt x="736981" y="64262"/>
                  </a:lnTo>
                  <a:lnTo>
                    <a:pt x="736981" y="0"/>
                  </a:lnTo>
                  <a:lnTo>
                    <a:pt x="981075" y="128524"/>
                  </a:lnTo>
                  <a:lnTo>
                    <a:pt x="736981" y="257175"/>
                  </a:lnTo>
                  <a:lnTo>
                    <a:pt x="736981" y="192786"/>
                  </a:lnTo>
                  <a:lnTo>
                    <a:pt x="0" y="192786"/>
                  </a:lnTo>
                  <a:lnTo>
                    <a:pt x="0" y="64262"/>
                  </a:lnTo>
                  <a:close/>
                </a:path>
              </a:pathLst>
            </a:custGeom>
            <a:ln w="9525">
              <a:solidFill>
                <a:srgbClr val="000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12" name="object 12"/>
          <p:cNvGrpSpPr/>
          <p:nvPr/>
        </p:nvGrpSpPr>
        <p:grpSpPr>
          <a:xfrm>
            <a:off x="2665182" y="4609685"/>
            <a:ext cx="990600" cy="266700"/>
            <a:chOff x="3200463" y="4800663"/>
            <a:chExt cx="990600" cy="266700"/>
          </a:xfrm>
        </p:grpSpPr>
        <p:sp>
          <p:nvSpPr>
            <p:cNvPr id="13" name="object 13"/>
            <p:cNvSpPr/>
            <p:nvPr/>
          </p:nvSpPr>
          <p:spPr>
            <a:xfrm>
              <a:off x="3205226" y="4805426"/>
              <a:ext cx="981075" cy="257175"/>
            </a:xfrm>
            <a:custGeom>
              <a:avLst/>
              <a:gdLst/>
              <a:ahLst/>
              <a:cxnLst/>
              <a:rect l="l" t="t" r="r" b="b"/>
              <a:pathLst>
                <a:path w="981075" h="257175">
                  <a:moveTo>
                    <a:pt x="736981" y="0"/>
                  </a:moveTo>
                  <a:lnTo>
                    <a:pt x="736981" y="64262"/>
                  </a:lnTo>
                  <a:lnTo>
                    <a:pt x="0" y="64262"/>
                  </a:lnTo>
                  <a:lnTo>
                    <a:pt x="0" y="192786"/>
                  </a:lnTo>
                  <a:lnTo>
                    <a:pt x="736981" y="192786"/>
                  </a:lnTo>
                  <a:lnTo>
                    <a:pt x="736981" y="257175"/>
                  </a:lnTo>
                  <a:lnTo>
                    <a:pt x="981075" y="128524"/>
                  </a:lnTo>
                  <a:lnTo>
                    <a:pt x="736981" y="0"/>
                  </a:lnTo>
                  <a:close/>
                </a:path>
              </a:pathLst>
            </a:custGeom>
            <a:solidFill>
              <a:srgbClr val="5B9BD4"/>
            </a:solidFill>
          </p:spPr>
          <p:txBody>
            <a:bodyPr wrap="square" lIns="0" tIns="0" rIns="0" bIns="0" rtlCol="0"/>
            <a:lstStyle/>
            <a:p>
              <a:endParaRPr/>
            </a:p>
          </p:txBody>
        </p:sp>
        <p:sp>
          <p:nvSpPr>
            <p:cNvPr id="14" name="object 14"/>
            <p:cNvSpPr/>
            <p:nvPr/>
          </p:nvSpPr>
          <p:spPr>
            <a:xfrm>
              <a:off x="3205226" y="4805426"/>
              <a:ext cx="981075" cy="257175"/>
            </a:xfrm>
            <a:custGeom>
              <a:avLst/>
              <a:gdLst/>
              <a:ahLst/>
              <a:cxnLst/>
              <a:rect l="l" t="t" r="r" b="b"/>
              <a:pathLst>
                <a:path w="981075" h="257175">
                  <a:moveTo>
                    <a:pt x="0" y="64262"/>
                  </a:moveTo>
                  <a:lnTo>
                    <a:pt x="736981" y="64262"/>
                  </a:lnTo>
                  <a:lnTo>
                    <a:pt x="736981" y="0"/>
                  </a:lnTo>
                  <a:lnTo>
                    <a:pt x="981075" y="128524"/>
                  </a:lnTo>
                  <a:lnTo>
                    <a:pt x="736981" y="257175"/>
                  </a:lnTo>
                  <a:lnTo>
                    <a:pt x="736981" y="192786"/>
                  </a:lnTo>
                  <a:lnTo>
                    <a:pt x="0" y="192786"/>
                  </a:lnTo>
                  <a:lnTo>
                    <a:pt x="0" y="64262"/>
                  </a:lnTo>
                  <a:close/>
                </a:path>
              </a:pathLst>
            </a:custGeom>
            <a:ln w="9525">
              <a:solidFill>
                <a:srgbClr val="000000"/>
              </a:solidFill>
            </a:ln>
          </p:spPr>
          <p:txBody>
            <a:bodyPr wrap="square" lIns="0" tIns="0" rIns="0" bIns="0" rtlCol="0"/>
            <a:lstStyle/>
            <a:p>
              <a:endParaRPr/>
            </a:p>
          </p:txBody>
        </p:sp>
      </p:grpSp>
      <p:grpSp>
        <p:nvGrpSpPr>
          <p:cNvPr id="15" name="object 15"/>
          <p:cNvGrpSpPr/>
          <p:nvPr/>
        </p:nvGrpSpPr>
        <p:grpSpPr>
          <a:xfrm>
            <a:off x="4591113" y="5127901"/>
            <a:ext cx="990600" cy="314325"/>
            <a:chOff x="5410263" y="5257863"/>
            <a:chExt cx="990600" cy="314325"/>
          </a:xfrm>
        </p:grpSpPr>
        <p:sp>
          <p:nvSpPr>
            <p:cNvPr id="16" name="object 16"/>
            <p:cNvSpPr/>
            <p:nvPr/>
          </p:nvSpPr>
          <p:spPr>
            <a:xfrm>
              <a:off x="5415026" y="5262626"/>
              <a:ext cx="981075" cy="304800"/>
            </a:xfrm>
            <a:custGeom>
              <a:avLst/>
              <a:gdLst/>
              <a:ahLst/>
              <a:cxnLst/>
              <a:rect l="l" t="t" r="r" b="b"/>
              <a:pathLst>
                <a:path w="981075" h="304800">
                  <a:moveTo>
                    <a:pt x="736981" y="0"/>
                  </a:moveTo>
                  <a:lnTo>
                    <a:pt x="736981" y="76200"/>
                  </a:lnTo>
                  <a:lnTo>
                    <a:pt x="0" y="76200"/>
                  </a:lnTo>
                  <a:lnTo>
                    <a:pt x="0" y="228600"/>
                  </a:lnTo>
                  <a:lnTo>
                    <a:pt x="736981" y="228600"/>
                  </a:lnTo>
                  <a:lnTo>
                    <a:pt x="736981" y="304800"/>
                  </a:lnTo>
                  <a:lnTo>
                    <a:pt x="981075" y="152400"/>
                  </a:lnTo>
                  <a:lnTo>
                    <a:pt x="736981" y="0"/>
                  </a:lnTo>
                  <a:close/>
                </a:path>
              </a:pathLst>
            </a:custGeom>
            <a:solidFill>
              <a:srgbClr val="5B9BD4"/>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7" name="object 17"/>
            <p:cNvSpPr/>
            <p:nvPr/>
          </p:nvSpPr>
          <p:spPr>
            <a:xfrm>
              <a:off x="5415026" y="5262626"/>
              <a:ext cx="981075" cy="304800"/>
            </a:xfrm>
            <a:custGeom>
              <a:avLst/>
              <a:gdLst/>
              <a:ahLst/>
              <a:cxnLst/>
              <a:rect l="l" t="t" r="r" b="b"/>
              <a:pathLst>
                <a:path w="981075" h="304800">
                  <a:moveTo>
                    <a:pt x="0" y="76200"/>
                  </a:moveTo>
                  <a:lnTo>
                    <a:pt x="736981" y="76200"/>
                  </a:lnTo>
                  <a:lnTo>
                    <a:pt x="736981" y="0"/>
                  </a:lnTo>
                  <a:lnTo>
                    <a:pt x="981075" y="152400"/>
                  </a:lnTo>
                  <a:lnTo>
                    <a:pt x="736981" y="304800"/>
                  </a:lnTo>
                  <a:lnTo>
                    <a:pt x="736981" y="228600"/>
                  </a:lnTo>
                  <a:lnTo>
                    <a:pt x="0" y="228600"/>
                  </a:lnTo>
                  <a:lnTo>
                    <a:pt x="0" y="76200"/>
                  </a:lnTo>
                  <a:close/>
                </a:path>
              </a:pathLst>
            </a:custGeom>
            <a:ln w="9525">
              <a:solidFill>
                <a:srgbClr val="00000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18" name="object 18"/>
          <p:cNvGrpSpPr/>
          <p:nvPr/>
        </p:nvGrpSpPr>
        <p:grpSpPr>
          <a:xfrm>
            <a:off x="3537038" y="2400891"/>
            <a:ext cx="695325" cy="266700"/>
            <a:chOff x="3962463" y="2438463"/>
            <a:chExt cx="695325" cy="266700"/>
          </a:xfrm>
        </p:grpSpPr>
        <p:sp>
          <p:nvSpPr>
            <p:cNvPr id="19" name="object 19"/>
            <p:cNvSpPr/>
            <p:nvPr/>
          </p:nvSpPr>
          <p:spPr>
            <a:xfrm>
              <a:off x="3967226" y="2443226"/>
              <a:ext cx="685800" cy="257175"/>
            </a:xfrm>
            <a:custGeom>
              <a:avLst/>
              <a:gdLst/>
              <a:ahLst/>
              <a:cxnLst/>
              <a:rect l="l" t="t" r="r" b="b"/>
              <a:pathLst>
                <a:path w="685800" h="257175">
                  <a:moveTo>
                    <a:pt x="514223" y="0"/>
                  </a:moveTo>
                  <a:lnTo>
                    <a:pt x="514223" y="64262"/>
                  </a:lnTo>
                  <a:lnTo>
                    <a:pt x="0" y="64262"/>
                  </a:lnTo>
                  <a:lnTo>
                    <a:pt x="0" y="192786"/>
                  </a:lnTo>
                  <a:lnTo>
                    <a:pt x="514223" y="192786"/>
                  </a:lnTo>
                  <a:lnTo>
                    <a:pt x="514223" y="257175"/>
                  </a:lnTo>
                  <a:lnTo>
                    <a:pt x="685800" y="128524"/>
                  </a:lnTo>
                  <a:lnTo>
                    <a:pt x="514223" y="0"/>
                  </a:lnTo>
                  <a:close/>
                </a:path>
              </a:pathLst>
            </a:custGeom>
            <a:solidFill>
              <a:srgbClr val="5B9BD4"/>
            </a:solidFill>
          </p:spPr>
          <p:txBody>
            <a:bodyPr wrap="square" lIns="0" tIns="0" rIns="0" bIns="0" rtlCol="0"/>
            <a:lstStyle/>
            <a:p>
              <a:endParaRPr sz="2400">
                <a:latin typeface="Calibri" panose="020F0502020204030204" pitchFamily="34" charset="0"/>
                <a:cs typeface="Calibri" panose="020F0502020204030204" pitchFamily="34" charset="0"/>
              </a:endParaRPr>
            </a:p>
          </p:txBody>
        </p:sp>
        <p:sp>
          <p:nvSpPr>
            <p:cNvPr id="20" name="object 20"/>
            <p:cNvSpPr/>
            <p:nvPr/>
          </p:nvSpPr>
          <p:spPr>
            <a:xfrm>
              <a:off x="3967226" y="2443226"/>
              <a:ext cx="685800" cy="257175"/>
            </a:xfrm>
            <a:custGeom>
              <a:avLst/>
              <a:gdLst/>
              <a:ahLst/>
              <a:cxnLst/>
              <a:rect l="l" t="t" r="r" b="b"/>
              <a:pathLst>
                <a:path w="685800" h="257175">
                  <a:moveTo>
                    <a:pt x="0" y="64262"/>
                  </a:moveTo>
                  <a:lnTo>
                    <a:pt x="514223" y="64262"/>
                  </a:lnTo>
                  <a:lnTo>
                    <a:pt x="514223" y="0"/>
                  </a:lnTo>
                  <a:lnTo>
                    <a:pt x="685800" y="128524"/>
                  </a:lnTo>
                  <a:lnTo>
                    <a:pt x="514223" y="257175"/>
                  </a:lnTo>
                  <a:lnTo>
                    <a:pt x="514223" y="192786"/>
                  </a:lnTo>
                  <a:lnTo>
                    <a:pt x="0" y="192786"/>
                  </a:lnTo>
                  <a:lnTo>
                    <a:pt x="0" y="64262"/>
                  </a:lnTo>
                  <a:close/>
                </a:path>
              </a:pathLst>
            </a:custGeom>
            <a:ln w="9525">
              <a:solidFill>
                <a:srgbClr val="000000"/>
              </a:solidFill>
            </a:ln>
          </p:spPr>
          <p:txBody>
            <a:bodyPr wrap="square" lIns="0" tIns="0" rIns="0" bIns="0" rtlCol="0"/>
            <a:lstStyle/>
            <a:p>
              <a:endParaRPr sz="2400">
                <a:latin typeface="Calibri" panose="020F0502020204030204" pitchFamily="34" charset="0"/>
                <a:cs typeface="Calibri" panose="020F0502020204030204" pitchFamily="34" charset="0"/>
              </a:endParaRPr>
            </a:p>
          </p:txBody>
        </p:sp>
      </p:grpSp>
      <p:pic>
        <p:nvPicPr>
          <p:cNvPr id="21" name="object 21"/>
          <p:cNvPicPr/>
          <p:nvPr/>
        </p:nvPicPr>
        <p:blipFill>
          <a:blip r:embed="rId2" cstate="print"/>
          <a:stretch>
            <a:fillRect/>
          </a:stretch>
        </p:blipFill>
        <p:spPr>
          <a:xfrm>
            <a:off x="8315325" y="0"/>
            <a:ext cx="742950" cy="714375"/>
          </a:xfrm>
          <a:prstGeom prst="rect">
            <a:avLst/>
          </a:prstGeom>
        </p:spPr>
      </p:pic>
      <p:sp>
        <p:nvSpPr>
          <p:cNvPr id="22" name="TextBox 21">
            <a:extLst>
              <a:ext uri="{FF2B5EF4-FFF2-40B4-BE49-F238E27FC236}">
                <a16:creationId xmlns:a16="http://schemas.microsoft.com/office/drawing/2014/main" id="{9E99CE23-8895-026E-9500-3DDECCCCFB8D}"/>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711796"/>
            <a:ext cx="7886700" cy="632224"/>
          </a:xfrm>
          <a:prstGeom prst="rect">
            <a:avLst/>
          </a:prstGeom>
        </p:spPr>
        <p:txBody>
          <a:bodyPr vert="horz" wrap="square" lIns="0" tIns="16510" rIns="0" bIns="0" rtlCol="0">
            <a:spAutoFit/>
          </a:bodyPr>
          <a:lstStyle/>
          <a:p>
            <a:pPr marL="12700">
              <a:lnSpc>
                <a:spcPct val="100000"/>
              </a:lnSpc>
              <a:spcBef>
                <a:spcPts val="130"/>
              </a:spcBef>
            </a:pPr>
            <a:r>
              <a:rPr lang="en-US" sz="4000" dirty="0">
                <a:latin typeface="Calibri" panose="020F0502020204030204" pitchFamily="34" charset="0"/>
                <a:cs typeface="Calibri" panose="020F0502020204030204" pitchFamily="34" charset="0"/>
              </a:rPr>
              <a:t>Learning</a:t>
            </a:r>
            <a:r>
              <a:rPr lang="en-US" sz="4000" spc="-180" dirty="0">
                <a:latin typeface="Calibri" panose="020F0502020204030204" pitchFamily="34" charset="0"/>
                <a:cs typeface="Calibri" panose="020F0502020204030204" pitchFamily="34" charset="0"/>
              </a:rPr>
              <a:t> </a:t>
            </a:r>
            <a:r>
              <a:rPr lang="en-US" sz="4000" spc="-10" dirty="0">
                <a:latin typeface="Calibri" panose="020F0502020204030204" pitchFamily="34" charset="0"/>
                <a:cs typeface="Calibri" panose="020F0502020204030204" pitchFamily="34" charset="0"/>
              </a:rPr>
              <a:t>objectives</a:t>
            </a:r>
          </a:p>
        </p:txBody>
      </p:sp>
      <p:sp>
        <p:nvSpPr>
          <p:cNvPr id="3" name="object 3"/>
          <p:cNvSpPr txBox="1"/>
          <p:nvPr/>
        </p:nvSpPr>
        <p:spPr>
          <a:xfrm>
            <a:off x="708025" y="1803780"/>
            <a:ext cx="6904355" cy="2457724"/>
          </a:xfrm>
          <a:prstGeom prst="rect">
            <a:avLst/>
          </a:prstGeom>
        </p:spPr>
        <p:txBody>
          <a:bodyPr vert="horz" wrap="square" lIns="0" tIns="13335" rIns="0" bIns="0" rtlCol="0">
            <a:spAutoFit/>
          </a:bodyPr>
          <a:lstStyle/>
          <a:p>
            <a:pPr marL="12700">
              <a:lnSpc>
                <a:spcPts val="2755"/>
              </a:lnSpc>
              <a:spcBef>
                <a:spcPts val="105"/>
              </a:spcBef>
            </a:pPr>
            <a:r>
              <a:rPr lang="en-US" sz="2400" dirty="0">
                <a:latin typeface="Calibri"/>
                <a:cs typeface="Calibri"/>
              </a:rPr>
              <a:t>At</a:t>
            </a:r>
            <a:r>
              <a:rPr lang="en-US" sz="2400" spc="-15" dirty="0">
                <a:latin typeface="Calibri"/>
                <a:cs typeface="Calibri"/>
              </a:rPr>
              <a:t> </a:t>
            </a:r>
            <a:r>
              <a:rPr lang="en-US" sz="2400" dirty="0">
                <a:latin typeface="Calibri"/>
                <a:cs typeface="Calibri"/>
              </a:rPr>
              <a:t>the</a:t>
            </a:r>
            <a:r>
              <a:rPr lang="en-US" sz="2400" spc="-30" dirty="0">
                <a:latin typeface="Calibri"/>
                <a:cs typeface="Calibri"/>
              </a:rPr>
              <a:t> </a:t>
            </a:r>
            <a:r>
              <a:rPr lang="en-US" sz="2400" dirty="0">
                <a:latin typeface="Calibri"/>
                <a:cs typeface="Calibri"/>
              </a:rPr>
              <a:t>end</a:t>
            </a:r>
            <a:r>
              <a:rPr lang="en-US" sz="2400" spc="-20" dirty="0">
                <a:latin typeface="Calibri"/>
                <a:cs typeface="Calibri"/>
              </a:rPr>
              <a:t> </a:t>
            </a:r>
            <a:r>
              <a:rPr lang="en-US" sz="2400" dirty="0">
                <a:latin typeface="Calibri"/>
                <a:cs typeface="Calibri"/>
              </a:rPr>
              <a:t>of</a:t>
            </a:r>
            <a:r>
              <a:rPr lang="en-US" sz="2400" spc="-20" dirty="0">
                <a:latin typeface="Calibri"/>
                <a:cs typeface="Calibri"/>
              </a:rPr>
              <a:t> </a:t>
            </a:r>
            <a:r>
              <a:rPr lang="en-US" sz="2400" dirty="0">
                <a:latin typeface="Calibri"/>
                <a:cs typeface="Calibri"/>
              </a:rPr>
              <a:t>this</a:t>
            </a:r>
            <a:r>
              <a:rPr lang="en-US" sz="2400" spc="-70" dirty="0">
                <a:latin typeface="Calibri"/>
                <a:cs typeface="Calibri"/>
              </a:rPr>
              <a:t> </a:t>
            </a:r>
            <a:r>
              <a:rPr lang="en-US" sz="2400" dirty="0">
                <a:latin typeface="Calibri"/>
                <a:cs typeface="Calibri"/>
              </a:rPr>
              <a:t>session,</a:t>
            </a:r>
            <a:r>
              <a:rPr lang="en-US" sz="2400" spc="-30" dirty="0">
                <a:latin typeface="Calibri"/>
                <a:cs typeface="Calibri"/>
              </a:rPr>
              <a:t> </a:t>
            </a:r>
            <a:r>
              <a:rPr lang="en-US" sz="2400" dirty="0">
                <a:latin typeface="Calibri"/>
                <a:cs typeface="Calibri"/>
              </a:rPr>
              <a:t>a</a:t>
            </a:r>
            <a:r>
              <a:rPr lang="en-US" sz="2400" spc="10" dirty="0">
                <a:latin typeface="Calibri"/>
                <a:cs typeface="Calibri"/>
              </a:rPr>
              <a:t> </a:t>
            </a:r>
            <a:r>
              <a:rPr lang="en-US" sz="2400" spc="-10" dirty="0">
                <a:latin typeface="Calibri"/>
                <a:cs typeface="Calibri"/>
              </a:rPr>
              <a:t>student</a:t>
            </a:r>
            <a:r>
              <a:rPr lang="en-US" sz="2400" spc="-85" dirty="0">
                <a:latin typeface="Calibri"/>
                <a:cs typeface="Calibri"/>
              </a:rPr>
              <a:t> </a:t>
            </a:r>
            <a:r>
              <a:rPr lang="en-US" sz="2400" dirty="0">
                <a:latin typeface="Calibri"/>
                <a:cs typeface="Calibri"/>
              </a:rPr>
              <a:t>should</a:t>
            </a:r>
            <a:r>
              <a:rPr lang="en-US" sz="2400" spc="-20" dirty="0">
                <a:latin typeface="Calibri"/>
                <a:cs typeface="Calibri"/>
              </a:rPr>
              <a:t> </a:t>
            </a:r>
            <a:r>
              <a:rPr lang="en-US" sz="2400" dirty="0">
                <a:latin typeface="Calibri"/>
                <a:cs typeface="Calibri"/>
              </a:rPr>
              <a:t>be</a:t>
            </a:r>
            <a:r>
              <a:rPr lang="en-US" sz="2400" spc="-30" dirty="0">
                <a:latin typeface="Calibri"/>
                <a:cs typeface="Calibri"/>
              </a:rPr>
              <a:t> </a:t>
            </a:r>
            <a:r>
              <a:rPr lang="en-US" sz="2400" dirty="0">
                <a:latin typeface="Calibri"/>
                <a:cs typeface="Calibri"/>
              </a:rPr>
              <a:t>able</a:t>
            </a:r>
            <a:r>
              <a:rPr lang="en-US" sz="2400" spc="-25" dirty="0">
                <a:latin typeface="Calibri"/>
                <a:cs typeface="Calibri"/>
              </a:rPr>
              <a:t> to</a:t>
            </a:r>
            <a:endParaRPr lang="en-US" sz="2400" dirty="0">
              <a:latin typeface="Calibri"/>
              <a:cs typeface="Calibri"/>
            </a:endParaRPr>
          </a:p>
          <a:p>
            <a:pPr marL="12700">
              <a:lnSpc>
                <a:spcPts val="2755"/>
              </a:lnSpc>
            </a:pPr>
            <a:r>
              <a:rPr lang="en-US" sz="2400" spc="-10" dirty="0">
                <a:latin typeface="Calibri"/>
                <a:cs typeface="Calibri"/>
              </a:rPr>
              <a:t>Understand;</a:t>
            </a:r>
            <a:endParaRPr lang="en-US" sz="2400" dirty="0">
              <a:latin typeface="Calibri"/>
              <a:cs typeface="Calibri"/>
            </a:endParaRPr>
          </a:p>
          <a:p>
            <a:pPr marL="239395" marR="5080" indent="-227329">
              <a:lnSpc>
                <a:spcPts val="2550"/>
              </a:lnSpc>
              <a:spcBef>
                <a:spcPts val="1085"/>
              </a:spcBef>
              <a:buFont typeface="Arial MT"/>
              <a:buChar char="•"/>
              <a:tabLst>
                <a:tab pos="241300" algn="l"/>
              </a:tabLst>
            </a:pPr>
            <a:r>
              <a:rPr lang="en-US" sz="2400" spc="-10" dirty="0">
                <a:latin typeface="Calibri"/>
                <a:cs typeface="Calibri"/>
              </a:rPr>
              <a:t>Pathogenesis,</a:t>
            </a:r>
            <a:r>
              <a:rPr lang="en-US" sz="2400" spc="-60" dirty="0">
                <a:latin typeface="Calibri"/>
                <a:cs typeface="Calibri"/>
              </a:rPr>
              <a:t> </a:t>
            </a:r>
            <a:r>
              <a:rPr lang="en-US" sz="2400" dirty="0">
                <a:latin typeface="Calibri"/>
                <a:cs typeface="Calibri"/>
              </a:rPr>
              <a:t>lab</a:t>
            </a:r>
            <a:r>
              <a:rPr lang="en-US" sz="2400" spc="-45" dirty="0">
                <a:latin typeface="Calibri"/>
                <a:cs typeface="Calibri"/>
              </a:rPr>
              <a:t> </a:t>
            </a:r>
            <a:r>
              <a:rPr lang="en-US" sz="2400" dirty="0">
                <a:latin typeface="Calibri"/>
                <a:cs typeface="Calibri"/>
              </a:rPr>
              <a:t>diagnosis</a:t>
            </a:r>
            <a:r>
              <a:rPr lang="en-US" sz="2400" spc="-25" dirty="0">
                <a:latin typeface="Calibri"/>
                <a:cs typeface="Calibri"/>
              </a:rPr>
              <a:t> </a:t>
            </a:r>
            <a:r>
              <a:rPr lang="en-US" sz="2400" dirty="0">
                <a:latin typeface="Calibri"/>
                <a:cs typeface="Calibri"/>
              </a:rPr>
              <a:t>and</a:t>
            </a:r>
            <a:r>
              <a:rPr lang="en-US" sz="2400" spc="-45" dirty="0">
                <a:latin typeface="Calibri"/>
                <a:cs typeface="Calibri"/>
              </a:rPr>
              <a:t> </a:t>
            </a:r>
            <a:r>
              <a:rPr lang="en-US" sz="2400" spc="-10" dirty="0">
                <a:latin typeface="Calibri"/>
                <a:cs typeface="Calibri"/>
              </a:rPr>
              <a:t>treatment</a:t>
            </a:r>
            <a:r>
              <a:rPr lang="en-US" sz="2400" spc="-40" dirty="0">
                <a:latin typeface="Calibri"/>
                <a:cs typeface="Calibri"/>
              </a:rPr>
              <a:t> </a:t>
            </a:r>
            <a:r>
              <a:rPr lang="en-US" sz="2400" dirty="0">
                <a:latin typeface="Calibri"/>
                <a:cs typeface="Calibri"/>
              </a:rPr>
              <a:t>of</a:t>
            </a:r>
            <a:r>
              <a:rPr lang="en-US" sz="2400" spc="-45" dirty="0">
                <a:latin typeface="Calibri"/>
                <a:cs typeface="Calibri"/>
              </a:rPr>
              <a:t> </a:t>
            </a:r>
            <a:r>
              <a:rPr lang="en-US" sz="2400" dirty="0" err="1">
                <a:latin typeface="Calibri"/>
                <a:cs typeface="Calibri"/>
              </a:rPr>
              <a:t>of</a:t>
            </a:r>
            <a:r>
              <a:rPr lang="en-US" sz="2400" spc="-45" dirty="0">
                <a:latin typeface="Calibri"/>
                <a:cs typeface="Calibri"/>
              </a:rPr>
              <a:t> </a:t>
            </a:r>
            <a:r>
              <a:rPr lang="en-US" sz="2400" spc="-10" dirty="0">
                <a:latin typeface="Calibri"/>
                <a:cs typeface="Calibri"/>
              </a:rPr>
              <a:t>vibrio 	cholera</a:t>
            </a:r>
            <a:endParaRPr lang="en-US" sz="2400" dirty="0">
              <a:latin typeface="Calibri"/>
              <a:cs typeface="Calibri"/>
            </a:endParaRPr>
          </a:p>
          <a:p>
            <a:pPr marL="240029" indent="-227329">
              <a:lnSpc>
                <a:spcPct val="100000"/>
              </a:lnSpc>
              <a:spcBef>
                <a:spcPts val="695"/>
              </a:spcBef>
              <a:buFont typeface="Arial MT"/>
              <a:buChar char="•"/>
              <a:tabLst>
                <a:tab pos="240029" algn="l"/>
                <a:tab pos="4206875" algn="l"/>
              </a:tabLst>
            </a:pPr>
            <a:r>
              <a:rPr lang="en-US" sz="2400" spc="-10" dirty="0">
                <a:latin typeface="Calibri"/>
                <a:cs typeface="Calibri"/>
              </a:rPr>
              <a:t>Pathogenesis</a:t>
            </a:r>
            <a:r>
              <a:rPr lang="en-US" sz="2400" spc="-75" dirty="0">
                <a:latin typeface="Calibri"/>
                <a:cs typeface="Calibri"/>
              </a:rPr>
              <a:t> </a:t>
            </a:r>
            <a:r>
              <a:rPr lang="en-US" sz="2400" dirty="0">
                <a:latin typeface="Calibri"/>
                <a:cs typeface="Calibri"/>
              </a:rPr>
              <a:t>and</a:t>
            </a:r>
            <a:r>
              <a:rPr lang="en-US" sz="2400" spc="-15" dirty="0">
                <a:latin typeface="Calibri"/>
                <a:cs typeface="Calibri"/>
              </a:rPr>
              <a:t> </a:t>
            </a:r>
            <a:r>
              <a:rPr lang="en-US" sz="2400" dirty="0">
                <a:latin typeface="Calibri"/>
                <a:cs typeface="Calibri"/>
              </a:rPr>
              <a:t>lab</a:t>
            </a:r>
            <a:r>
              <a:rPr lang="en-US" sz="2400" spc="-20" dirty="0">
                <a:latin typeface="Calibri"/>
                <a:cs typeface="Calibri"/>
              </a:rPr>
              <a:t> </a:t>
            </a:r>
            <a:r>
              <a:rPr lang="en-US" sz="2400" spc="-10" dirty="0">
                <a:latin typeface="Calibri"/>
                <a:cs typeface="Calibri"/>
              </a:rPr>
              <a:t>diagnosis</a:t>
            </a:r>
            <a:r>
              <a:rPr lang="en-US" sz="2400" dirty="0">
                <a:latin typeface="Calibri"/>
                <a:cs typeface="Calibri"/>
              </a:rPr>
              <a:t>	of</a:t>
            </a:r>
            <a:r>
              <a:rPr lang="en-US" sz="2400" spc="-10" dirty="0">
                <a:latin typeface="Calibri"/>
                <a:cs typeface="Calibri"/>
              </a:rPr>
              <a:t> </a:t>
            </a:r>
            <a:r>
              <a:rPr lang="en-US" sz="2400" spc="-10" dirty="0" err="1">
                <a:latin typeface="Calibri"/>
                <a:cs typeface="Calibri"/>
              </a:rPr>
              <a:t>klebsiela</a:t>
            </a:r>
            <a:endParaRPr lang="en-US" sz="2400" dirty="0">
              <a:latin typeface="Calibri"/>
              <a:cs typeface="Calibri"/>
            </a:endParaRPr>
          </a:p>
          <a:p>
            <a:pPr marL="240029" indent="-227329">
              <a:lnSpc>
                <a:spcPct val="100000"/>
              </a:lnSpc>
              <a:spcBef>
                <a:spcPts val="725"/>
              </a:spcBef>
              <a:buFont typeface="Arial MT"/>
              <a:buChar char="•"/>
              <a:tabLst>
                <a:tab pos="240029" algn="l"/>
              </a:tabLst>
            </a:pPr>
            <a:r>
              <a:rPr lang="en-US" sz="2400" spc="-10" dirty="0">
                <a:latin typeface="Calibri"/>
                <a:cs typeface="Calibri"/>
              </a:rPr>
              <a:t>Pathogenesis</a:t>
            </a:r>
            <a:r>
              <a:rPr lang="en-US" sz="2400" spc="-80" dirty="0">
                <a:latin typeface="Calibri"/>
                <a:cs typeface="Calibri"/>
              </a:rPr>
              <a:t> </a:t>
            </a:r>
            <a:r>
              <a:rPr lang="en-US" sz="2400" dirty="0">
                <a:latin typeface="Calibri"/>
                <a:cs typeface="Calibri"/>
              </a:rPr>
              <a:t>and</a:t>
            </a:r>
            <a:r>
              <a:rPr lang="en-US" sz="2400" spc="-20" dirty="0">
                <a:latin typeface="Calibri"/>
                <a:cs typeface="Calibri"/>
              </a:rPr>
              <a:t> </a:t>
            </a:r>
            <a:r>
              <a:rPr lang="en-US" sz="2400" dirty="0">
                <a:latin typeface="Calibri"/>
                <a:cs typeface="Calibri"/>
              </a:rPr>
              <a:t>lab</a:t>
            </a:r>
            <a:r>
              <a:rPr lang="en-US" sz="2400" spc="-25" dirty="0">
                <a:latin typeface="Calibri"/>
                <a:cs typeface="Calibri"/>
              </a:rPr>
              <a:t> </a:t>
            </a:r>
            <a:r>
              <a:rPr lang="en-US" sz="2400" dirty="0">
                <a:latin typeface="Calibri"/>
                <a:cs typeface="Calibri"/>
              </a:rPr>
              <a:t>diagnosis of</a:t>
            </a:r>
            <a:r>
              <a:rPr lang="en-US" sz="2400" spc="-25" dirty="0">
                <a:latin typeface="Calibri"/>
                <a:cs typeface="Calibri"/>
              </a:rPr>
              <a:t> </a:t>
            </a:r>
            <a:r>
              <a:rPr lang="en-US" sz="2400" spc="-10" dirty="0" err="1">
                <a:latin typeface="Calibri"/>
                <a:cs typeface="Calibri"/>
              </a:rPr>
              <a:t>shigela</a:t>
            </a:r>
            <a:endParaRPr sz="2400" dirty="0">
              <a:latin typeface="Calibri"/>
              <a:cs typeface="Calibri"/>
            </a:endParaRPr>
          </a:p>
        </p:txBody>
      </p:sp>
      <p:pic>
        <p:nvPicPr>
          <p:cNvPr id="4" name="object 4"/>
          <p:cNvPicPr/>
          <p:nvPr/>
        </p:nvPicPr>
        <p:blipFill>
          <a:blip r:embed="rId2" cstate="print"/>
          <a:stretch>
            <a:fillRect/>
          </a:stretch>
        </p:blipFill>
        <p:spPr>
          <a:xfrm>
            <a:off x="8143875" y="228600"/>
            <a:ext cx="742950" cy="7429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8975" y="-118690"/>
            <a:ext cx="2529840" cy="632224"/>
          </a:xfrm>
          <a:prstGeom prst="rect">
            <a:avLst/>
          </a:prstGeom>
        </p:spPr>
        <p:txBody>
          <a:bodyPr vert="horz" wrap="square" lIns="0" tIns="16510" rIns="0" bIns="0" rtlCol="0">
            <a:spAutoFit/>
          </a:bodyPr>
          <a:lstStyle/>
          <a:p>
            <a:pPr marL="12700">
              <a:lnSpc>
                <a:spcPct val="100000"/>
              </a:lnSpc>
              <a:spcBef>
                <a:spcPts val="130"/>
              </a:spcBef>
            </a:pPr>
            <a:r>
              <a:rPr lang="en-US" sz="4000" spc="-10" dirty="0">
                <a:latin typeface="Calibri" panose="020F0502020204030204" pitchFamily="34" charset="0"/>
                <a:cs typeface="Calibri" panose="020F0502020204030204" pitchFamily="34" charset="0"/>
              </a:rPr>
              <a:t>Diagnosis</a:t>
            </a:r>
          </a:p>
        </p:txBody>
      </p:sp>
      <p:sp>
        <p:nvSpPr>
          <p:cNvPr id="3" name="object 3"/>
          <p:cNvSpPr txBox="1"/>
          <p:nvPr/>
        </p:nvSpPr>
        <p:spPr>
          <a:xfrm>
            <a:off x="567281" y="513534"/>
            <a:ext cx="3430904" cy="2071721"/>
          </a:xfrm>
          <a:prstGeom prst="rect">
            <a:avLst/>
          </a:prstGeom>
        </p:spPr>
        <p:txBody>
          <a:bodyPr vert="horz" wrap="square" lIns="0" tIns="17145" rIns="0" bIns="0" rtlCol="0">
            <a:spAutoFit/>
          </a:bodyPr>
          <a:lstStyle/>
          <a:p>
            <a:pPr marL="196850" marR="1607820" indent="-184785">
              <a:lnSpc>
                <a:spcPct val="99800"/>
              </a:lnSpc>
              <a:spcBef>
                <a:spcPts val="135"/>
              </a:spcBef>
              <a:tabLst>
                <a:tab pos="577850" algn="l"/>
                <a:tab pos="1157605" algn="l"/>
              </a:tabLst>
            </a:pPr>
            <a:r>
              <a:rPr sz="2400" dirty="0">
                <a:latin typeface="Calibri"/>
                <a:cs typeface="Calibri"/>
              </a:rPr>
              <a:t>1</a:t>
            </a:r>
            <a:r>
              <a:rPr sz="2400" spc="25" dirty="0">
                <a:latin typeface="Calibri"/>
                <a:cs typeface="Calibri"/>
              </a:rPr>
              <a:t> </a:t>
            </a:r>
            <a:r>
              <a:rPr sz="2400" spc="-50" dirty="0">
                <a:latin typeface="Calibri"/>
                <a:cs typeface="Calibri"/>
              </a:rPr>
              <a:t>-</a:t>
            </a:r>
            <a:r>
              <a:rPr lang="en-US" sz="2400" dirty="0">
                <a:latin typeface="Calibri"/>
                <a:cs typeface="Calibri"/>
              </a:rPr>
              <a:t>	</a:t>
            </a:r>
            <a:r>
              <a:rPr lang="en-US" sz="2600" spc="-10" dirty="0">
                <a:latin typeface="Calibri"/>
                <a:cs typeface="Calibri"/>
              </a:rPr>
              <a:t>Culture stool</a:t>
            </a:r>
            <a:r>
              <a:rPr lang="en-US" sz="2600" spc="535" dirty="0">
                <a:latin typeface="Calibri"/>
                <a:cs typeface="Calibri"/>
              </a:rPr>
              <a:t> </a:t>
            </a:r>
            <a:r>
              <a:rPr lang="en-US" sz="2600" spc="-10" dirty="0">
                <a:latin typeface="Calibri"/>
                <a:cs typeface="Calibri"/>
              </a:rPr>
              <a:t>rectal</a:t>
            </a:r>
            <a:r>
              <a:rPr lang="en-US" sz="2400" dirty="0">
                <a:latin typeface="Calibri"/>
                <a:cs typeface="Calibri"/>
              </a:rPr>
              <a:t>	</a:t>
            </a:r>
            <a:r>
              <a:rPr lang="en-US" sz="2400" spc="-20" dirty="0" err="1">
                <a:latin typeface="Calibri"/>
                <a:cs typeface="Calibri"/>
              </a:rPr>
              <a:t>swbs</a:t>
            </a:r>
            <a:endParaRPr lang="en-US" sz="2400" dirty="0">
              <a:latin typeface="Calibri"/>
              <a:cs typeface="Calibri"/>
            </a:endParaRPr>
          </a:p>
          <a:p>
            <a:pPr marL="697865" indent="-227329">
              <a:lnSpc>
                <a:spcPts val="1970"/>
              </a:lnSpc>
              <a:buFont typeface="Arial MT"/>
              <a:buChar char="•"/>
              <a:tabLst>
                <a:tab pos="697865" algn="l"/>
                <a:tab pos="2488565" algn="l"/>
              </a:tabLst>
            </a:pPr>
            <a:r>
              <a:rPr lang="en-US" sz="2400" spc="-10" dirty="0" err="1">
                <a:latin typeface="Calibri"/>
                <a:cs typeface="Calibri"/>
              </a:rPr>
              <a:t>Macconkey</a:t>
            </a:r>
            <a:r>
              <a:rPr lang="en-US" sz="2400" dirty="0">
                <a:latin typeface="Calibri"/>
                <a:cs typeface="Calibri"/>
              </a:rPr>
              <a:t>	</a:t>
            </a:r>
            <a:r>
              <a:rPr lang="en-US" sz="2400" spc="-20" dirty="0">
                <a:latin typeface="Calibri"/>
                <a:cs typeface="Calibri"/>
              </a:rPr>
              <a:t>agar</a:t>
            </a:r>
            <a:endParaRPr lang="en-US" sz="2400" dirty="0">
              <a:latin typeface="Calibri"/>
              <a:cs typeface="Calibri"/>
            </a:endParaRPr>
          </a:p>
          <a:p>
            <a:pPr marL="697865" indent="-227329">
              <a:lnSpc>
                <a:spcPts val="2290"/>
              </a:lnSpc>
              <a:buFont typeface="Arial MT"/>
              <a:buChar char="•"/>
              <a:tabLst>
                <a:tab pos="697865" algn="l"/>
              </a:tabLst>
            </a:pPr>
            <a:r>
              <a:rPr lang="en-US" sz="2400" dirty="0" err="1">
                <a:latin typeface="Calibri"/>
                <a:cs typeface="Calibri"/>
              </a:rPr>
              <a:t>Dca</a:t>
            </a:r>
            <a:r>
              <a:rPr lang="en-US" sz="2400" spc="25" dirty="0">
                <a:latin typeface="Calibri"/>
                <a:cs typeface="Calibri"/>
              </a:rPr>
              <a:t> </a:t>
            </a:r>
            <a:r>
              <a:rPr lang="en-US" sz="2400" dirty="0">
                <a:latin typeface="Calibri"/>
                <a:cs typeface="Calibri"/>
              </a:rPr>
              <a:t>,</a:t>
            </a:r>
            <a:r>
              <a:rPr lang="en-US" sz="2400" spc="25" dirty="0">
                <a:latin typeface="Calibri"/>
                <a:cs typeface="Calibri"/>
              </a:rPr>
              <a:t> </a:t>
            </a:r>
            <a:r>
              <a:rPr lang="en-US" sz="2400" spc="-25" dirty="0" err="1">
                <a:latin typeface="Calibri"/>
                <a:cs typeface="Calibri"/>
              </a:rPr>
              <a:t>xld</a:t>
            </a:r>
            <a:endParaRPr lang="en-US" sz="2400" dirty="0">
              <a:latin typeface="Calibri"/>
              <a:cs typeface="Calibri"/>
            </a:endParaRPr>
          </a:p>
          <a:p>
            <a:pPr marL="697865" indent="-227329">
              <a:lnSpc>
                <a:spcPts val="2635"/>
              </a:lnSpc>
              <a:buFont typeface="Arial MT"/>
              <a:buChar char="•"/>
              <a:tabLst>
                <a:tab pos="697865" algn="l"/>
                <a:tab pos="2164715" algn="l"/>
                <a:tab pos="2526030" algn="l"/>
              </a:tabLst>
            </a:pPr>
            <a:r>
              <a:rPr lang="en-US" sz="2400" spc="-10" dirty="0">
                <a:latin typeface="Calibri"/>
                <a:cs typeface="Calibri"/>
              </a:rPr>
              <a:t>Selenite</a:t>
            </a:r>
            <a:r>
              <a:rPr lang="en-US" sz="2400" dirty="0">
                <a:latin typeface="Calibri"/>
                <a:cs typeface="Calibri"/>
              </a:rPr>
              <a:t>	</a:t>
            </a:r>
            <a:r>
              <a:rPr lang="en-US" sz="2400" spc="-50" dirty="0">
                <a:latin typeface="Calibri"/>
                <a:cs typeface="Calibri"/>
              </a:rPr>
              <a:t>f</a:t>
            </a:r>
            <a:r>
              <a:rPr lang="en-US" sz="2400" dirty="0">
                <a:latin typeface="Calibri"/>
                <a:cs typeface="Calibri"/>
              </a:rPr>
              <a:t>	</a:t>
            </a:r>
            <a:r>
              <a:rPr lang="en-US" sz="2400" spc="-20" dirty="0">
                <a:latin typeface="Calibri"/>
                <a:cs typeface="Calibri"/>
              </a:rPr>
              <a:t>broth</a:t>
            </a:r>
            <a:endParaRPr lang="en-US" sz="2400" dirty="0">
              <a:latin typeface="Calibri"/>
              <a:cs typeface="Calibri"/>
            </a:endParaRPr>
          </a:p>
        </p:txBody>
      </p:sp>
      <p:sp>
        <p:nvSpPr>
          <p:cNvPr id="4" name="object 4"/>
          <p:cNvSpPr txBox="1"/>
          <p:nvPr/>
        </p:nvSpPr>
        <p:spPr>
          <a:xfrm>
            <a:off x="4809081" y="1444942"/>
            <a:ext cx="503555" cy="403225"/>
          </a:xfrm>
          <a:prstGeom prst="rect">
            <a:avLst/>
          </a:prstGeom>
        </p:spPr>
        <p:txBody>
          <a:bodyPr vert="horz" wrap="square" lIns="0" tIns="15875" rIns="0" bIns="0" rtlCol="0">
            <a:spAutoFit/>
          </a:bodyPr>
          <a:lstStyle/>
          <a:p>
            <a:pPr marL="12700">
              <a:lnSpc>
                <a:spcPct val="100000"/>
              </a:lnSpc>
              <a:spcBef>
                <a:spcPts val="125"/>
              </a:spcBef>
            </a:pPr>
            <a:r>
              <a:rPr sz="2450" spc="-25" dirty="0">
                <a:latin typeface="Calibri"/>
                <a:cs typeface="Calibri"/>
              </a:rPr>
              <a:t>NLF</a:t>
            </a:r>
            <a:endParaRPr sz="2450">
              <a:latin typeface="Calibri"/>
              <a:cs typeface="Calibri"/>
            </a:endParaRPr>
          </a:p>
        </p:txBody>
      </p:sp>
      <p:sp>
        <p:nvSpPr>
          <p:cNvPr id="5" name="object 5"/>
          <p:cNvSpPr txBox="1"/>
          <p:nvPr/>
        </p:nvSpPr>
        <p:spPr>
          <a:xfrm>
            <a:off x="567281" y="3202711"/>
            <a:ext cx="4941570" cy="1362552"/>
          </a:xfrm>
          <a:prstGeom prst="rect">
            <a:avLst/>
          </a:prstGeom>
        </p:spPr>
        <p:txBody>
          <a:bodyPr vert="horz" wrap="square" lIns="0" tIns="15875" rIns="0" bIns="0" rtlCol="0">
            <a:spAutoFit/>
          </a:bodyPr>
          <a:lstStyle/>
          <a:p>
            <a:pPr marL="293370" indent="-280670">
              <a:lnSpc>
                <a:spcPts val="2565"/>
              </a:lnSpc>
              <a:spcBef>
                <a:spcPts val="125"/>
              </a:spcBef>
              <a:buAutoNum type="arabicPlain" startAt="2"/>
              <a:tabLst>
                <a:tab pos="293370" algn="l"/>
              </a:tabLst>
            </a:pPr>
            <a:r>
              <a:rPr lang="en-US" sz="2400" dirty="0">
                <a:latin typeface="Calibri"/>
                <a:cs typeface="Calibri"/>
              </a:rPr>
              <a:t>Microscopy</a:t>
            </a:r>
            <a:r>
              <a:rPr lang="en-US" sz="2400" spc="120" dirty="0">
                <a:latin typeface="Calibri"/>
                <a:cs typeface="Calibri"/>
              </a:rPr>
              <a:t> </a:t>
            </a:r>
            <a:r>
              <a:rPr lang="en-US" sz="2400" dirty="0">
                <a:latin typeface="Calibri"/>
                <a:cs typeface="Calibri"/>
              </a:rPr>
              <a:t>:</a:t>
            </a:r>
            <a:r>
              <a:rPr lang="en-US" sz="2400" spc="65" dirty="0">
                <a:latin typeface="Calibri"/>
                <a:cs typeface="Calibri"/>
              </a:rPr>
              <a:t> </a:t>
            </a:r>
            <a:r>
              <a:rPr lang="en-US" sz="2400" dirty="0">
                <a:latin typeface="Calibri"/>
                <a:cs typeface="Calibri"/>
              </a:rPr>
              <a:t>leucocytes</a:t>
            </a:r>
            <a:r>
              <a:rPr lang="en-US" sz="2400" spc="100" dirty="0">
                <a:latin typeface="Calibri"/>
                <a:cs typeface="Calibri"/>
              </a:rPr>
              <a:t> </a:t>
            </a:r>
            <a:r>
              <a:rPr lang="en-US" sz="2400" dirty="0">
                <a:latin typeface="Calibri"/>
                <a:cs typeface="Calibri"/>
              </a:rPr>
              <a:t>,</a:t>
            </a:r>
            <a:r>
              <a:rPr lang="en-US" sz="2400" spc="110" dirty="0">
                <a:latin typeface="Calibri"/>
                <a:cs typeface="Calibri"/>
              </a:rPr>
              <a:t> </a:t>
            </a:r>
            <a:r>
              <a:rPr lang="en-US" sz="2400" spc="-25" dirty="0" err="1">
                <a:latin typeface="Calibri"/>
                <a:cs typeface="Calibri"/>
              </a:rPr>
              <a:t>rbc</a:t>
            </a:r>
            <a:endParaRPr lang="en-US" sz="2400" dirty="0">
              <a:latin typeface="Calibri"/>
              <a:cs typeface="Calibri"/>
            </a:endParaRPr>
          </a:p>
          <a:p>
            <a:pPr marL="293370" indent="-280670">
              <a:lnSpc>
                <a:spcPts val="2565"/>
              </a:lnSpc>
              <a:buAutoNum type="arabicPlain" startAt="2"/>
              <a:tabLst>
                <a:tab pos="293370" algn="l"/>
                <a:tab pos="2712720" algn="l"/>
              </a:tabLst>
            </a:pPr>
            <a:r>
              <a:rPr lang="en-US" sz="2400" dirty="0">
                <a:latin typeface="Calibri"/>
                <a:cs typeface="Calibri"/>
              </a:rPr>
              <a:t>Biochemical</a:t>
            </a:r>
            <a:r>
              <a:rPr lang="en-US" sz="2400" spc="80" dirty="0">
                <a:latin typeface="Calibri"/>
                <a:cs typeface="Calibri"/>
              </a:rPr>
              <a:t> </a:t>
            </a:r>
            <a:r>
              <a:rPr lang="en-US" sz="2400" dirty="0">
                <a:latin typeface="Calibri"/>
                <a:cs typeface="Calibri"/>
              </a:rPr>
              <a:t>:</a:t>
            </a:r>
            <a:r>
              <a:rPr lang="en-US" sz="2400" spc="114" dirty="0">
                <a:latin typeface="Calibri"/>
                <a:cs typeface="Calibri"/>
              </a:rPr>
              <a:t> </a:t>
            </a:r>
            <a:r>
              <a:rPr lang="en-US" sz="2400" dirty="0" err="1">
                <a:latin typeface="Calibri"/>
                <a:cs typeface="Calibri"/>
              </a:rPr>
              <a:t>tsi</a:t>
            </a:r>
            <a:r>
              <a:rPr lang="en-US" sz="2400" spc="120" dirty="0">
                <a:latin typeface="Calibri"/>
                <a:cs typeface="Calibri"/>
              </a:rPr>
              <a:t> </a:t>
            </a:r>
            <a:r>
              <a:rPr lang="en-US" sz="2400" spc="-50" dirty="0">
                <a:latin typeface="Calibri"/>
                <a:cs typeface="Calibri"/>
              </a:rPr>
              <a:t>-</a:t>
            </a:r>
            <a:r>
              <a:rPr lang="en-US" sz="2400" dirty="0">
                <a:latin typeface="Calibri"/>
                <a:cs typeface="Calibri"/>
              </a:rPr>
              <a:t>	no</a:t>
            </a:r>
            <a:r>
              <a:rPr lang="en-US" sz="2400" spc="35" dirty="0">
                <a:latin typeface="Calibri"/>
                <a:cs typeface="Calibri"/>
              </a:rPr>
              <a:t> </a:t>
            </a:r>
            <a:r>
              <a:rPr lang="en-US" sz="2400" dirty="0">
                <a:latin typeface="Calibri"/>
                <a:cs typeface="Calibri"/>
              </a:rPr>
              <a:t>gas,</a:t>
            </a:r>
            <a:r>
              <a:rPr lang="en-US" sz="2400" spc="50" dirty="0">
                <a:latin typeface="Calibri"/>
                <a:cs typeface="Calibri"/>
              </a:rPr>
              <a:t> </a:t>
            </a:r>
            <a:r>
              <a:rPr lang="en-US" sz="2400" dirty="0">
                <a:latin typeface="Calibri"/>
                <a:cs typeface="Calibri"/>
              </a:rPr>
              <a:t>h2s</a:t>
            </a:r>
            <a:r>
              <a:rPr lang="en-US" sz="2400" spc="114" dirty="0">
                <a:latin typeface="Calibri"/>
                <a:cs typeface="Calibri"/>
              </a:rPr>
              <a:t> </a:t>
            </a:r>
            <a:r>
              <a:rPr lang="en-US" sz="2400" dirty="0">
                <a:latin typeface="Calibri"/>
                <a:cs typeface="Calibri"/>
              </a:rPr>
              <a:t>,</a:t>
            </a:r>
            <a:r>
              <a:rPr lang="en-US" sz="2400" spc="50" dirty="0">
                <a:latin typeface="Calibri"/>
                <a:cs typeface="Calibri"/>
              </a:rPr>
              <a:t> </a:t>
            </a:r>
            <a:r>
              <a:rPr lang="en-US" sz="2400" spc="-20" dirty="0">
                <a:latin typeface="Calibri"/>
                <a:cs typeface="Calibri"/>
              </a:rPr>
              <a:t>acid</a:t>
            </a:r>
            <a:endParaRPr lang="en-US" sz="2400" dirty="0">
              <a:latin typeface="Calibri"/>
              <a:cs typeface="Calibri"/>
            </a:endParaRPr>
          </a:p>
          <a:p>
            <a:pPr marL="293370" indent="-280670">
              <a:lnSpc>
                <a:spcPts val="2565"/>
              </a:lnSpc>
              <a:spcBef>
                <a:spcPts val="50"/>
              </a:spcBef>
              <a:buAutoNum type="arabicPlain" startAt="2"/>
              <a:tabLst>
                <a:tab pos="293370" algn="l"/>
              </a:tabLst>
            </a:pPr>
            <a:r>
              <a:rPr lang="en-US" sz="2400" dirty="0">
                <a:latin typeface="Calibri"/>
                <a:cs typeface="Calibri"/>
              </a:rPr>
              <a:t>Non</a:t>
            </a:r>
            <a:r>
              <a:rPr lang="en-US" sz="2400" spc="100" dirty="0">
                <a:latin typeface="Calibri"/>
                <a:cs typeface="Calibri"/>
              </a:rPr>
              <a:t> </a:t>
            </a:r>
            <a:r>
              <a:rPr lang="en-US" sz="2400" spc="-10" dirty="0">
                <a:latin typeface="Calibri"/>
                <a:cs typeface="Calibri"/>
              </a:rPr>
              <a:t>motile</a:t>
            </a:r>
            <a:endParaRPr lang="en-US" sz="2400" dirty="0">
              <a:latin typeface="Calibri"/>
              <a:cs typeface="Calibri"/>
            </a:endParaRPr>
          </a:p>
          <a:p>
            <a:pPr marL="281305" indent="-268605">
              <a:lnSpc>
                <a:spcPts val="2565"/>
              </a:lnSpc>
              <a:buAutoNum type="arabicPlain" startAt="2"/>
              <a:tabLst>
                <a:tab pos="281305" algn="l"/>
                <a:tab pos="1684020" algn="l"/>
              </a:tabLst>
            </a:pPr>
            <a:r>
              <a:rPr lang="en-US" sz="2400" spc="-10" dirty="0">
                <a:latin typeface="Calibri"/>
                <a:cs typeface="Calibri"/>
              </a:rPr>
              <a:t>Serology</a:t>
            </a:r>
            <a:r>
              <a:rPr lang="en-US" sz="2400" dirty="0">
                <a:latin typeface="Calibri"/>
                <a:cs typeface="Calibri"/>
              </a:rPr>
              <a:t>	test</a:t>
            </a:r>
            <a:r>
              <a:rPr lang="en-US" sz="2400" spc="25" dirty="0">
                <a:latin typeface="Calibri"/>
                <a:cs typeface="Calibri"/>
              </a:rPr>
              <a:t> </a:t>
            </a:r>
            <a:r>
              <a:rPr lang="en-US" sz="2400" dirty="0">
                <a:latin typeface="Calibri"/>
                <a:cs typeface="Calibri"/>
              </a:rPr>
              <a:t>:</a:t>
            </a:r>
            <a:r>
              <a:rPr lang="en-US" sz="2400" spc="490" dirty="0">
                <a:latin typeface="Calibri"/>
                <a:cs typeface="Calibri"/>
              </a:rPr>
              <a:t> </a:t>
            </a:r>
            <a:r>
              <a:rPr lang="en-US" sz="2400" spc="-20" dirty="0">
                <a:latin typeface="Calibri"/>
                <a:cs typeface="Calibri"/>
              </a:rPr>
              <a:t>slid</a:t>
            </a:r>
            <a:endParaRPr lang="en-US" sz="2400" dirty="0">
              <a:latin typeface="Calibri"/>
              <a:cs typeface="Calibri"/>
            </a:endParaRPr>
          </a:p>
        </p:txBody>
      </p:sp>
      <p:grpSp>
        <p:nvGrpSpPr>
          <p:cNvPr id="6" name="object 6"/>
          <p:cNvGrpSpPr/>
          <p:nvPr/>
        </p:nvGrpSpPr>
        <p:grpSpPr>
          <a:xfrm>
            <a:off x="5638863" y="2286063"/>
            <a:ext cx="847725" cy="266700"/>
            <a:chOff x="5638863" y="2286063"/>
            <a:chExt cx="847725" cy="266700"/>
          </a:xfrm>
        </p:grpSpPr>
        <p:sp>
          <p:nvSpPr>
            <p:cNvPr id="7" name="object 7"/>
            <p:cNvSpPr/>
            <p:nvPr/>
          </p:nvSpPr>
          <p:spPr>
            <a:xfrm>
              <a:off x="5643626" y="2290826"/>
              <a:ext cx="838200" cy="257175"/>
            </a:xfrm>
            <a:custGeom>
              <a:avLst/>
              <a:gdLst/>
              <a:ahLst/>
              <a:cxnLst/>
              <a:rect l="l" t="t" r="r" b="b"/>
              <a:pathLst>
                <a:path w="838200" h="257175">
                  <a:moveTo>
                    <a:pt x="628650" y="0"/>
                  </a:moveTo>
                  <a:lnTo>
                    <a:pt x="628650" y="64262"/>
                  </a:lnTo>
                  <a:lnTo>
                    <a:pt x="0" y="64262"/>
                  </a:lnTo>
                  <a:lnTo>
                    <a:pt x="0" y="192786"/>
                  </a:lnTo>
                  <a:lnTo>
                    <a:pt x="628650" y="192786"/>
                  </a:lnTo>
                  <a:lnTo>
                    <a:pt x="628650" y="257175"/>
                  </a:lnTo>
                  <a:lnTo>
                    <a:pt x="838200" y="128524"/>
                  </a:lnTo>
                  <a:lnTo>
                    <a:pt x="628650" y="0"/>
                  </a:lnTo>
                  <a:close/>
                </a:path>
              </a:pathLst>
            </a:custGeom>
            <a:solidFill>
              <a:srgbClr val="5B9BD4"/>
            </a:solidFill>
          </p:spPr>
          <p:txBody>
            <a:bodyPr wrap="square" lIns="0" tIns="0" rIns="0" bIns="0" rtlCol="0"/>
            <a:lstStyle/>
            <a:p>
              <a:endParaRPr/>
            </a:p>
          </p:txBody>
        </p:sp>
        <p:sp>
          <p:nvSpPr>
            <p:cNvPr id="8" name="object 8"/>
            <p:cNvSpPr/>
            <p:nvPr/>
          </p:nvSpPr>
          <p:spPr>
            <a:xfrm>
              <a:off x="5643626" y="2290826"/>
              <a:ext cx="838200" cy="257175"/>
            </a:xfrm>
            <a:custGeom>
              <a:avLst/>
              <a:gdLst/>
              <a:ahLst/>
              <a:cxnLst/>
              <a:rect l="l" t="t" r="r" b="b"/>
              <a:pathLst>
                <a:path w="838200" h="257175">
                  <a:moveTo>
                    <a:pt x="0" y="64262"/>
                  </a:moveTo>
                  <a:lnTo>
                    <a:pt x="628650" y="64262"/>
                  </a:lnTo>
                  <a:lnTo>
                    <a:pt x="628650" y="0"/>
                  </a:lnTo>
                  <a:lnTo>
                    <a:pt x="838200" y="128524"/>
                  </a:lnTo>
                  <a:lnTo>
                    <a:pt x="628650" y="257175"/>
                  </a:lnTo>
                  <a:lnTo>
                    <a:pt x="628650" y="192786"/>
                  </a:lnTo>
                  <a:lnTo>
                    <a:pt x="0" y="192786"/>
                  </a:lnTo>
                  <a:lnTo>
                    <a:pt x="0" y="64262"/>
                  </a:lnTo>
                  <a:close/>
                </a:path>
              </a:pathLst>
            </a:custGeom>
            <a:ln w="9525">
              <a:solidFill>
                <a:srgbClr val="000000"/>
              </a:solidFill>
            </a:ln>
          </p:spPr>
          <p:txBody>
            <a:bodyPr wrap="square" lIns="0" tIns="0" rIns="0" bIns="0" rtlCol="0"/>
            <a:lstStyle/>
            <a:p>
              <a:endParaRPr/>
            </a:p>
          </p:txBody>
        </p:sp>
      </p:grpSp>
      <p:pic>
        <p:nvPicPr>
          <p:cNvPr id="9" name="object 9"/>
          <p:cNvPicPr/>
          <p:nvPr/>
        </p:nvPicPr>
        <p:blipFill>
          <a:blip r:embed="rId2" cstate="print"/>
          <a:stretch>
            <a:fillRect/>
          </a:stretch>
        </p:blipFill>
        <p:spPr>
          <a:xfrm>
            <a:off x="8315325" y="0"/>
            <a:ext cx="742950" cy="714375"/>
          </a:xfrm>
          <a:prstGeom prst="rect">
            <a:avLst/>
          </a:prstGeom>
        </p:spPr>
      </p:pic>
      <p:sp>
        <p:nvSpPr>
          <p:cNvPr id="10" name="TextBox 9">
            <a:extLst>
              <a:ext uri="{FF2B5EF4-FFF2-40B4-BE49-F238E27FC236}">
                <a16:creationId xmlns:a16="http://schemas.microsoft.com/office/drawing/2014/main" id="{1AEE04F7-C86E-D04C-01A7-40A1BACD5D53}"/>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9558" y="2481423"/>
            <a:ext cx="955343" cy="3722135"/>
          </a:xfrm>
          <a:prstGeom prst="rect">
            <a:avLst/>
          </a:prstGeom>
        </p:spPr>
      </p:pic>
      <p:pic>
        <p:nvPicPr>
          <p:cNvPr id="3" name="object 3"/>
          <p:cNvPicPr/>
          <p:nvPr/>
        </p:nvPicPr>
        <p:blipFill>
          <a:blip r:embed="rId3" cstate="print"/>
          <a:stretch>
            <a:fillRect/>
          </a:stretch>
        </p:blipFill>
        <p:spPr>
          <a:xfrm>
            <a:off x="1883390" y="2454155"/>
            <a:ext cx="1187355" cy="4144795"/>
          </a:xfrm>
          <a:prstGeom prst="rect">
            <a:avLst/>
          </a:prstGeom>
        </p:spPr>
      </p:pic>
      <p:pic>
        <p:nvPicPr>
          <p:cNvPr id="4" name="object 4"/>
          <p:cNvPicPr/>
          <p:nvPr/>
        </p:nvPicPr>
        <p:blipFill>
          <a:blip r:embed="rId4" cstate="print"/>
          <a:stretch>
            <a:fillRect/>
          </a:stretch>
        </p:blipFill>
        <p:spPr>
          <a:xfrm>
            <a:off x="3548418" y="2236007"/>
            <a:ext cx="968991" cy="3953916"/>
          </a:xfrm>
          <a:prstGeom prst="rect">
            <a:avLst/>
          </a:prstGeom>
        </p:spPr>
      </p:pic>
      <p:pic>
        <p:nvPicPr>
          <p:cNvPr id="5" name="object 5"/>
          <p:cNvPicPr/>
          <p:nvPr/>
        </p:nvPicPr>
        <p:blipFill>
          <a:blip r:embed="rId5" cstate="print"/>
          <a:stretch>
            <a:fillRect/>
          </a:stretch>
        </p:blipFill>
        <p:spPr>
          <a:xfrm>
            <a:off x="4872251" y="2426886"/>
            <a:ext cx="1037229" cy="3940282"/>
          </a:xfrm>
          <a:prstGeom prst="rect">
            <a:avLst/>
          </a:prstGeom>
        </p:spPr>
      </p:pic>
      <p:pic>
        <p:nvPicPr>
          <p:cNvPr id="6" name="object 6"/>
          <p:cNvPicPr/>
          <p:nvPr/>
        </p:nvPicPr>
        <p:blipFill>
          <a:blip r:embed="rId6" cstate="print"/>
          <a:stretch>
            <a:fillRect/>
          </a:stretch>
        </p:blipFill>
        <p:spPr>
          <a:xfrm>
            <a:off x="7812793" y="2795009"/>
            <a:ext cx="996286" cy="3463085"/>
          </a:xfrm>
          <a:prstGeom prst="rect">
            <a:avLst/>
          </a:prstGeom>
        </p:spPr>
      </p:pic>
      <p:pic>
        <p:nvPicPr>
          <p:cNvPr id="7" name="object 7"/>
          <p:cNvPicPr/>
          <p:nvPr/>
        </p:nvPicPr>
        <p:blipFill>
          <a:blip r:embed="rId7" cstate="print"/>
          <a:stretch>
            <a:fillRect/>
          </a:stretch>
        </p:blipFill>
        <p:spPr>
          <a:xfrm>
            <a:off x="477671" y="299952"/>
            <a:ext cx="1105468" cy="1008930"/>
          </a:xfrm>
          <a:prstGeom prst="rect">
            <a:avLst/>
          </a:prstGeom>
        </p:spPr>
      </p:pic>
      <p:pic>
        <p:nvPicPr>
          <p:cNvPr id="8" name="object 8"/>
          <p:cNvPicPr/>
          <p:nvPr/>
        </p:nvPicPr>
        <p:blipFill>
          <a:blip r:embed="rId8" cstate="print"/>
          <a:stretch>
            <a:fillRect/>
          </a:stretch>
        </p:blipFill>
        <p:spPr>
          <a:xfrm>
            <a:off x="1924334" y="354488"/>
            <a:ext cx="1078173" cy="981661"/>
          </a:xfrm>
          <a:prstGeom prst="rect">
            <a:avLst/>
          </a:prstGeom>
        </p:spPr>
      </p:pic>
      <p:pic>
        <p:nvPicPr>
          <p:cNvPr id="9" name="object 9"/>
          <p:cNvPicPr/>
          <p:nvPr/>
        </p:nvPicPr>
        <p:blipFill>
          <a:blip r:embed="rId9" cstate="print"/>
          <a:stretch>
            <a:fillRect/>
          </a:stretch>
        </p:blipFill>
        <p:spPr>
          <a:xfrm>
            <a:off x="3493827" y="327220"/>
            <a:ext cx="1119116" cy="1036198"/>
          </a:xfrm>
          <a:prstGeom prst="rect">
            <a:avLst/>
          </a:prstGeom>
        </p:spPr>
      </p:pic>
      <p:pic>
        <p:nvPicPr>
          <p:cNvPr id="10" name="object 10"/>
          <p:cNvPicPr/>
          <p:nvPr/>
        </p:nvPicPr>
        <p:blipFill>
          <a:blip r:embed="rId10" cstate="print"/>
          <a:stretch>
            <a:fillRect/>
          </a:stretch>
        </p:blipFill>
        <p:spPr>
          <a:xfrm>
            <a:off x="4926841" y="354488"/>
            <a:ext cx="1105468" cy="1022564"/>
          </a:xfrm>
          <a:prstGeom prst="rect">
            <a:avLst/>
          </a:prstGeom>
        </p:spPr>
      </p:pic>
      <p:pic>
        <p:nvPicPr>
          <p:cNvPr id="11" name="object 11"/>
          <p:cNvPicPr/>
          <p:nvPr/>
        </p:nvPicPr>
        <p:blipFill>
          <a:blip r:embed="rId11" cstate="print"/>
          <a:stretch>
            <a:fillRect/>
          </a:stretch>
        </p:blipFill>
        <p:spPr>
          <a:xfrm>
            <a:off x="6455390" y="368123"/>
            <a:ext cx="1078173" cy="995296"/>
          </a:xfrm>
          <a:prstGeom prst="rect">
            <a:avLst/>
          </a:prstGeom>
        </p:spPr>
      </p:pic>
      <p:pic>
        <p:nvPicPr>
          <p:cNvPr id="12" name="object 12"/>
          <p:cNvPicPr/>
          <p:nvPr/>
        </p:nvPicPr>
        <p:blipFill>
          <a:blip r:embed="rId12" cstate="print"/>
          <a:stretch>
            <a:fillRect/>
          </a:stretch>
        </p:blipFill>
        <p:spPr>
          <a:xfrm>
            <a:off x="7820167" y="409026"/>
            <a:ext cx="1091820" cy="1022564"/>
          </a:xfrm>
          <a:prstGeom prst="rect">
            <a:avLst/>
          </a:prstGeom>
        </p:spPr>
      </p:pic>
      <p:pic>
        <p:nvPicPr>
          <p:cNvPr id="13" name="object 13"/>
          <p:cNvPicPr/>
          <p:nvPr/>
        </p:nvPicPr>
        <p:blipFill>
          <a:blip r:embed="rId13" cstate="print"/>
          <a:stretch>
            <a:fillRect/>
          </a:stretch>
        </p:blipFill>
        <p:spPr>
          <a:xfrm>
            <a:off x="5131558" y="6435339"/>
            <a:ext cx="423080" cy="163610"/>
          </a:xfrm>
          <a:prstGeom prst="rect">
            <a:avLst/>
          </a:prstGeom>
        </p:spPr>
      </p:pic>
      <p:grpSp>
        <p:nvGrpSpPr>
          <p:cNvPr id="14" name="object 14"/>
          <p:cNvGrpSpPr/>
          <p:nvPr/>
        </p:nvGrpSpPr>
        <p:grpSpPr>
          <a:xfrm>
            <a:off x="6387152" y="6285364"/>
            <a:ext cx="2238375" cy="313690"/>
            <a:chOff x="6387152" y="6285364"/>
            <a:chExt cx="2238375" cy="313690"/>
          </a:xfrm>
        </p:grpSpPr>
        <p:pic>
          <p:nvPicPr>
            <p:cNvPr id="15" name="object 15"/>
            <p:cNvPicPr/>
            <p:nvPr/>
          </p:nvPicPr>
          <p:blipFill>
            <a:blip r:embed="rId14" cstate="print"/>
            <a:stretch>
              <a:fillRect/>
            </a:stretch>
          </p:blipFill>
          <p:spPr>
            <a:xfrm>
              <a:off x="6387152" y="6285364"/>
              <a:ext cx="968991" cy="122707"/>
            </a:xfrm>
            <a:prstGeom prst="rect">
              <a:avLst/>
            </a:prstGeom>
          </p:spPr>
        </p:pic>
        <p:pic>
          <p:nvPicPr>
            <p:cNvPr id="16" name="object 16"/>
            <p:cNvPicPr/>
            <p:nvPr/>
          </p:nvPicPr>
          <p:blipFill>
            <a:blip r:embed="rId15" cstate="print"/>
            <a:stretch>
              <a:fillRect/>
            </a:stretch>
          </p:blipFill>
          <p:spPr>
            <a:xfrm>
              <a:off x="6714698" y="6448974"/>
              <a:ext cx="1910687" cy="149976"/>
            </a:xfrm>
            <a:prstGeom prst="rect">
              <a:avLst/>
            </a:prstGeom>
          </p:spPr>
        </p:pic>
      </p:grpSp>
      <p:sp>
        <p:nvSpPr>
          <p:cNvPr id="17" name="object 17"/>
          <p:cNvSpPr txBox="1"/>
          <p:nvPr/>
        </p:nvSpPr>
        <p:spPr>
          <a:xfrm>
            <a:off x="690244" y="6169176"/>
            <a:ext cx="800100" cy="448309"/>
          </a:xfrm>
          <a:prstGeom prst="rect">
            <a:avLst/>
          </a:prstGeom>
        </p:spPr>
        <p:txBody>
          <a:bodyPr vert="horz" wrap="square" lIns="0" tIns="13335" rIns="0" bIns="0" rtlCol="0">
            <a:spAutoFit/>
          </a:bodyPr>
          <a:lstStyle/>
          <a:p>
            <a:pPr marL="111125">
              <a:lnSpc>
                <a:spcPts val="1570"/>
              </a:lnSpc>
              <a:spcBef>
                <a:spcPts val="105"/>
              </a:spcBef>
            </a:pPr>
            <a:r>
              <a:rPr sz="1400" dirty="0">
                <a:solidFill>
                  <a:srgbClr val="644B52"/>
                </a:solidFill>
                <a:latin typeface="Times New Roman"/>
                <a:cs typeface="Times New Roman"/>
              </a:rPr>
              <a:t>øn</a:t>
            </a:r>
            <a:r>
              <a:rPr sz="1400" spc="-130" dirty="0">
                <a:solidFill>
                  <a:srgbClr val="644B52"/>
                </a:solidFill>
                <a:latin typeface="Times New Roman"/>
                <a:cs typeface="Times New Roman"/>
              </a:rPr>
              <a:t> </a:t>
            </a:r>
            <a:r>
              <a:rPr sz="1400" spc="-40" dirty="0">
                <a:solidFill>
                  <a:srgbClr val="030303"/>
                </a:solidFill>
                <a:latin typeface="Times New Roman"/>
                <a:cs typeface="Times New Roman"/>
              </a:rPr>
              <a:t>nfatc•ñ</a:t>
            </a:r>
            <a:endParaRPr sz="1400">
              <a:latin typeface="Times New Roman"/>
              <a:cs typeface="Times New Roman"/>
            </a:endParaRPr>
          </a:p>
          <a:p>
            <a:pPr marL="12700">
              <a:lnSpc>
                <a:spcPts val="1750"/>
              </a:lnSpc>
            </a:pPr>
            <a:r>
              <a:rPr sz="1550" spc="-10" dirty="0">
                <a:solidFill>
                  <a:srgbClr val="181818"/>
                </a:solidFill>
                <a:latin typeface="Times New Roman"/>
                <a:cs typeface="Times New Roman"/>
              </a:rPr>
              <a:t>control</a:t>
            </a:r>
            <a:endParaRPr sz="1550">
              <a:latin typeface="Times New Roman"/>
              <a:cs typeface="Times New Roman"/>
            </a:endParaRPr>
          </a:p>
        </p:txBody>
      </p:sp>
      <p:sp>
        <p:nvSpPr>
          <p:cNvPr id="18" name="object 18"/>
          <p:cNvSpPr txBox="1"/>
          <p:nvPr/>
        </p:nvSpPr>
        <p:spPr>
          <a:xfrm>
            <a:off x="3379175" y="6290558"/>
            <a:ext cx="1185545" cy="225425"/>
          </a:xfrm>
          <a:prstGeom prst="rect">
            <a:avLst/>
          </a:prstGeom>
        </p:spPr>
        <p:txBody>
          <a:bodyPr vert="horz" wrap="square" lIns="0" tIns="13335" rIns="0" bIns="0" rtlCol="0">
            <a:spAutoFit/>
          </a:bodyPr>
          <a:lstStyle/>
          <a:p>
            <a:pPr marL="12700">
              <a:lnSpc>
                <a:spcPct val="100000"/>
              </a:lnSpc>
              <a:spcBef>
                <a:spcPts val="105"/>
              </a:spcBef>
            </a:pPr>
            <a:r>
              <a:rPr sz="1300" dirty="0">
                <a:latin typeface="Cambria"/>
                <a:cs typeface="Cambria"/>
              </a:rPr>
              <a:t>ftfgØłfø</a:t>
            </a:r>
            <a:r>
              <a:rPr sz="1300" spc="180" dirty="0">
                <a:latin typeface="Cambria"/>
                <a:cs typeface="Cambria"/>
              </a:rPr>
              <a:t> </a:t>
            </a:r>
            <a:r>
              <a:rPr sz="1300" i="1" spc="105" dirty="0">
                <a:solidFill>
                  <a:srgbClr val="030303"/>
                </a:solidFill>
                <a:latin typeface="Cambria"/>
                <a:cs typeface="Cambria"/>
              </a:rPr>
              <a:t>9onnei</a:t>
            </a:r>
            <a:endParaRPr sz="1300">
              <a:latin typeface="Cambria"/>
              <a:cs typeface="Cambria"/>
            </a:endParaRPr>
          </a:p>
        </p:txBody>
      </p:sp>
      <p:sp>
        <p:nvSpPr>
          <p:cNvPr id="19" name="object 19"/>
          <p:cNvSpPr txBox="1"/>
          <p:nvPr/>
        </p:nvSpPr>
        <p:spPr>
          <a:xfrm>
            <a:off x="5540399" y="6587008"/>
            <a:ext cx="3469004" cy="262255"/>
          </a:xfrm>
          <a:prstGeom prst="rect">
            <a:avLst/>
          </a:prstGeom>
        </p:spPr>
        <p:txBody>
          <a:bodyPr vert="horz" wrap="square" lIns="0" tIns="12700" rIns="0" bIns="0" rtlCol="0">
            <a:spAutoFit/>
          </a:bodyPr>
          <a:lstStyle/>
          <a:p>
            <a:pPr marL="12700">
              <a:lnSpc>
                <a:spcPct val="100000"/>
              </a:lnSpc>
              <a:spcBef>
                <a:spcPts val="100"/>
              </a:spcBef>
            </a:pPr>
            <a:r>
              <a:rPr sz="1550" dirty="0">
                <a:latin typeface="Times New Roman"/>
                <a:cs typeface="Times New Roman"/>
              </a:rPr>
              <a:t>ASM</a:t>
            </a:r>
            <a:r>
              <a:rPr sz="1550" spc="195" dirty="0">
                <a:latin typeface="Times New Roman"/>
                <a:cs typeface="Times New Roman"/>
              </a:rPr>
              <a:t> </a:t>
            </a:r>
            <a:r>
              <a:rPr sz="1550" spc="-10" dirty="0">
                <a:latin typeface="Times New Roman"/>
                <a:cs typeface="Times New Roman"/>
              </a:rPr>
              <a:t>MicrobeLibrary.org@CŁ\amber!ain</a:t>
            </a:r>
            <a:endParaRPr sz="1550">
              <a:latin typeface="Times New Roman"/>
              <a:cs typeface="Times New Roman"/>
            </a:endParaRPr>
          </a:p>
        </p:txBody>
      </p:sp>
      <p:sp>
        <p:nvSpPr>
          <p:cNvPr id="20" name="TextBox 19">
            <a:extLst>
              <a:ext uri="{FF2B5EF4-FFF2-40B4-BE49-F238E27FC236}">
                <a16:creationId xmlns:a16="http://schemas.microsoft.com/office/drawing/2014/main" id="{60538BC2-B1B7-9DFC-C74E-73D149F79091}"/>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8025" y="643690"/>
            <a:ext cx="2774950" cy="632224"/>
          </a:xfrm>
          <a:prstGeom prst="rect">
            <a:avLst/>
          </a:prstGeom>
        </p:spPr>
        <p:txBody>
          <a:bodyPr vert="horz" wrap="square" lIns="0" tIns="16510" rIns="0" bIns="0" rtlCol="0">
            <a:spAutoFit/>
          </a:bodyPr>
          <a:lstStyle/>
          <a:p>
            <a:pPr marL="12700">
              <a:lnSpc>
                <a:spcPct val="100000"/>
              </a:lnSpc>
              <a:spcBef>
                <a:spcPts val="130"/>
              </a:spcBef>
            </a:pPr>
            <a:r>
              <a:rPr lang="en-US" sz="4000" spc="-40" dirty="0">
                <a:latin typeface="Calibri" panose="020F0502020204030204" pitchFamily="34" charset="0"/>
                <a:cs typeface="Calibri" panose="020F0502020204030204" pitchFamily="34" charset="0"/>
              </a:rPr>
              <a:t>Treatment</a:t>
            </a:r>
          </a:p>
        </p:txBody>
      </p:sp>
      <p:sp>
        <p:nvSpPr>
          <p:cNvPr id="3" name="object 3"/>
          <p:cNvSpPr txBox="1"/>
          <p:nvPr/>
        </p:nvSpPr>
        <p:spPr>
          <a:xfrm>
            <a:off x="4992840" y="1794255"/>
            <a:ext cx="2112010" cy="449580"/>
          </a:xfrm>
          <a:prstGeom prst="rect">
            <a:avLst/>
          </a:prstGeom>
        </p:spPr>
        <p:txBody>
          <a:bodyPr vert="horz" wrap="square" lIns="0" tIns="16510" rIns="0" bIns="0" rtlCol="0">
            <a:spAutoFit/>
          </a:bodyPr>
          <a:lstStyle/>
          <a:p>
            <a:pPr marL="12700">
              <a:lnSpc>
                <a:spcPct val="100000"/>
              </a:lnSpc>
              <a:spcBef>
                <a:spcPts val="130"/>
              </a:spcBef>
            </a:pPr>
            <a:r>
              <a:rPr sz="2750" spc="-10" dirty="0">
                <a:latin typeface="Calibri"/>
                <a:cs typeface="Calibri"/>
              </a:rPr>
              <a:t>REHYDRATION</a:t>
            </a:r>
            <a:endParaRPr sz="2750">
              <a:latin typeface="Calibri"/>
              <a:cs typeface="Calibri"/>
            </a:endParaRPr>
          </a:p>
        </p:txBody>
      </p:sp>
      <p:sp>
        <p:nvSpPr>
          <p:cNvPr id="4" name="object 4"/>
          <p:cNvSpPr txBox="1"/>
          <p:nvPr/>
        </p:nvSpPr>
        <p:spPr>
          <a:xfrm>
            <a:off x="708025" y="1754912"/>
            <a:ext cx="7566025" cy="4111381"/>
          </a:xfrm>
          <a:prstGeom prst="rect">
            <a:avLst/>
          </a:prstGeom>
        </p:spPr>
        <p:txBody>
          <a:bodyPr vert="horz" wrap="square" lIns="0" tIns="55879" rIns="0" bIns="0" rtlCol="0">
            <a:spAutoFit/>
          </a:bodyPr>
          <a:lstStyle/>
          <a:p>
            <a:pPr marL="241300" indent="-228600">
              <a:lnSpc>
                <a:spcPct val="100000"/>
              </a:lnSpc>
              <a:spcBef>
                <a:spcPts val="439"/>
              </a:spcBef>
              <a:buFont typeface="Arial MT"/>
              <a:buChar char="•"/>
              <a:tabLst>
                <a:tab pos="241300" algn="l"/>
                <a:tab pos="1164590" algn="l"/>
              </a:tabLst>
            </a:pPr>
            <a:r>
              <a:rPr lang="en-US" sz="2600" spc="-20" dirty="0">
                <a:latin typeface="Calibri"/>
                <a:cs typeface="Calibri"/>
              </a:rPr>
              <a:t>Mild</a:t>
            </a:r>
            <a:r>
              <a:rPr lang="en-US" sz="2600" dirty="0">
                <a:latin typeface="Calibri"/>
                <a:cs typeface="Calibri"/>
              </a:rPr>
              <a:t>	</a:t>
            </a:r>
            <a:r>
              <a:rPr lang="en-US" sz="2600" spc="-10" dirty="0">
                <a:latin typeface="Calibri"/>
                <a:cs typeface="Calibri"/>
              </a:rPr>
              <a:t>illness</a:t>
            </a:r>
            <a:endParaRPr lang="en-US" sz="2600" dirty="0">
              <a:latin typeface="Calibri"/>
              <a:cs typeface="Calibri"/>
            </a:endParaRPr>
          </a:p>
          <a:p>
            <a:pPr marL="697865" lvl="1" indent="-227329">
              <a:lnSpc>
                <a:spcPct val="100000"/>
              </a:lnSpc>
              <a:spcBef>
                <a:spcPts val="275"/>
              </a:spcBef>
              <a:buFont typeface="Arial MT"/>
              <a:buChar char="•"/>
              <a:tabLst>
                <a:tab pos="697865" algn="l"/>
              </a:tabLst>
            </a:pPr>
            <a:r>
              <a:rPr lang="en-US" sz="2400" dirty="0">
                <a:latin typeface="Calibri"/>
                <a:cs typeface="Calibri"/>
              </a:rPr>
              <a:t>Short</a:t>
            </a:r>
            <a:r>
              <a:rPr lang="en-US" sz="2400" spc="-20" dirty="0">
                <a:latin typeface="Calibri"/>
                <a:cs typeface="Calibri"/>
              </a:rPr>
              <a:t> </a:t>
            </a:r>
            <a:r>
              <a:rPr lang="en-US" sz="2400" dirty="0">
                <a:latin typeface="Calibri"/>
                <a:cs typeface="Calibri"/>
              </a:rPr>
              <a:t>(</a:t>
            </a:r>
            <a:r>
              <a:rPr lang="en-US" sz="2400" spc="-20" dirty="0">
                <a:latin typeface="Calibri"/>
                <a:cs typeface="Calibri"/>
              </a:rPr>
              <a:t> </a:t>
            </a:r>
            <a:r>
              <a:rPr lang="en-US" sz="2400" dirty="0">
                <a:latin typeface="Calibri"/>
                <a:cs typeface="Calibri"/>
              </a:rPr>
              <a:t>48</a:t>
            </a:r>
            <a:r>
              <a:rPr lang="en-US" sz="2400" spc="-40" dirty="0">
                <a:latin typeface="Calibri"/>
                <a:cs typeface="Calibri"/>
              </a:rPr>
              <a:t> </a:t>
            </a:r>
            <a:r>
              <a:rPr lang="en-US" sz="2400" dirty="0">
                <a:latin typeface="Calibri"/>
                <a:cs typeface="Calibri"/>
              </a:rPr>
              <a:t>–</a:t>
            </a:r>
            <a:r>
              <a:rPr lang="en-US" sz="2400" spc="-25" dirty="0">
                <a:latin typeface="Calibri"/>
                <a:cs typeface="Calibri"/>
              </a:rPr>
              <a:t> </a:t>
            </a:r>
            <a:r>
              <a:rPr lang="en-US" sz="2400" dirty="0">
                <a:latin typeface="Calibri"/>
                <a:cs typeface="Calibri"/>
              </a:rPr>
              <a:t>72</a:t>
            </a:r>
            <a:r>
              <a:rPr lang="en-US" sz="2400" spc="15" dirty="0">
                <a:latin typeface="Calibri"/>
                <a:cs typeface="Calibri"/>
              </a:rPr>
              <a:t> </a:t>
            </a:r>
            <a:r>
              <a:rPr lang="en-US" sz="2400" spc="-25" dirty="0">
                <a:latin typeface="Calibri"/>
                <a:cs typeface="Calibri"/>
              </a:rPr>
              <a:t>h)</a:t>
            </a:r>
            <a:endParaRPr lang="en-US" sz="2400" dirty="0">
              <a:latin typeface="Calibri"/>
              <a:cs typeface="Calibri"/>
            </a:endParaRPr>
          </a:p>
          <a:p>
            <a:pPr marL="697865" lvl="1" indent="-227329">
              <a:lnSpc>
                <a:spcPct val="100000"/>
              </a:lnSpc>
              <a:spcBef>
                <a:spcPts val="200"/>
              </a:spcBef>
              <a:buFont typeface="Arial MT"/>
              <a:buChar char="•"/>
              <a:tabLst>
                <a:tab pos="697865" algn="l"/>
              </a:tabLst>
            </a:pPr>
            <a:r>
              <a:rPr lang="en-US" sz="2400" dirty="0" err="1">
                <a:latin typeface="Calibri"/>
                <a:cs typeface="Calibri"/>
              </a:rPr>
              <a:t>Sh</a:t>
            </a:r>
            <a:r>
              <a:rPr lang="en-US" sz="2400" spc="-15" dirty="0">
                <a:latin typeface="Calibri"/>
                <a:cs typeface="Calibri"/>
              </a:rPr>
              <a:t> </a:t>
            </a:r>
            <a:r>
              <a:rPr lang="en-US" sz="2400" dirty="0">
                <a:latin typeface="Calibri"/>
                <a:cs typeface="Calibri"/>
              </a:rPr>
              <a:t>.</a:t>
            </a:r>
            <a:r>
              <a:rPr lang="en-US" sz="2400" spc="-20" dirty="0">
                <a:latin typeface="Calibri"/>
                <a:cs typeface="Calibri"/>
              </a:rPr>
              <a:t> </a:t>
            </a:r>
            <a:r>
              <a:rPr lang="en-US" sz="2400" spc="-10" dirty="0" err="1">
                <a:latin typeface="Calibri"/>
                <a:cs typeface="Calibri"/>
              </a:rPr>
              <a:t>sonnei</a:t>
            </a:r>
            <a:endParaRPr lang="en-US" sz="2400" dirty="0">
              <a:latin typeface="Calibri"/>
              <a:cs typeface="Calibri"/>
            </a:endParaRPr>
          </a:p>
          <a:p>
            <a:pPr marL="241300" indent="-228600">
              <a:lnSpc>
                <a:spcPct val="100000"/>
              </a:lnSpc>
              <a:spcBef>
                <a:spcPts val="755"/>
              </a:spcBef>
              <a:buFont typeface="Arial MT"/>
              <a:buChar char="•"/>
              <a:tabLst>
                <a:tab pos="241300" algn="l"/>
                <a:tab pos="1936750" algn="l"/>
              </a:tabLst>
            </a:pPr>
            <a:r>
              <a:rPr lang="en-US" sz="2600" spc="-10" dirty="0">
                <a:latin typeface="Calibri"/>
                <a:cs typeface="Calibri"/>
              </a:rPr>
              <a:t>Bacillary</a:t>
            </a:r>
            <a:r>
              <a:rPr lang="en-US" sz="2600" dirty="0">
                <a:latin typeface="Calibri"/>
                <a:cs typeface="Calibri"/>
              </a:rPr>
              <a:t>	</a:t>
            </a:r>
            <a:r>
              <a:rPr lang="en-US" sz="2600" spc="-10" dirty="0">
                <a:latin typeface="Calibri"/>
                <a:cs typeface="Calibri"/>
              </a:rPr>
              <a:t>dysentery</a:t>
            </a:r>
            <a:endParaRPr lang="en-US" sz="2600" dirty="0">
              <a:latin typeface="Calibri"/>
              <a:cs typeface="Calibri"/>
            </a:endParaRPr>
          </a:p>
          <a:p>
            <a:pPr marL="697865" lvl="1" indent="-227329">
              <a:lnSpc>
                <a:spcPts val="2755"/>
              </a:lnSpc>
              <a:spcBef>
                <a:spcPts val="204"/>
              </a:spcBef>
              <a:buFont typeface="Arial MT"/>
              <a:buChar char="•"/>
              <a:tabLst>
                <a:tab pos="697865" algn="l"/>
                <a:tab pos="2840990" algn="l"/>
                <a:tab pos="5525770" algn="l"/>
              </a:tabLst>
            </a:pPr>
            <a:r>
              <a:rPr lang="en-US" sz="2400" spc="-10" dirty="0">
                <a:latin typeface="Calibri"/>
                <a:cs typeface="Calibri"/>
              </a:rPr>
              <a:t>Antimicrobial</a:t>
            </a:r>
            <a:r>
              <a:rPr lang="en-US" sz="2400" dirty="0">
                <a:latin typeface="Calibri"/>
                <a:cs typeface="Calibri"/>
              </a:rPr>
              <a:t>	therapy</a:t>
            </a:r>
            <a:r>
              <a:rPr lang="en-US" sz="2400" spc="-90" dirty="0">
                <a:latin typeface="Calibri"/>
                <a:cs typeface="Calibri"/>
              </a:rPr>
              <a:t> </a:t>
            </a:r>
            <a:r>
              <a:rPr lang="en-US" sz="2400" dirty="0">
                <a:latin typeface="Calibri"/>
                <a:cs typeface="Calibri"/>
              </a:rPr>
              <a:t>(</a:t>
            </a:r>
            <a:r>
              <a:rPr lang="en-US" sz="2400" spc="-25" dirty="0">
                <a:latin typeface="Calibri"/>
                <a:cs typeface="Calibri"/>
              </a:rPr>
              <a:t> </a:t>
            </a:r>
            <a:r>
              <a:rPr lang="en-US" sz="2400" spc="-10" dirty="0">
                <a:latin typeface="Calibri"/>
                <a:cs typeface="Calibri"/>
              </a:rPr>
              <a:t>shorten</a:t>
            </a:r>
            <a:r>
              <a:rPr lang="en-US" sz="2400" dirty="0">
                <a:latin typeface="Calibri"/>
                <a:cs typeface="Calibri"/>
              </a:rPr>
              <a:t>	the</a:t>
            </a:r>
            <a:r>
              <a:rPr lang="en-US" sz="2400" spc="-40" dirty="0">
                <a:latin typeface="Calibri"/>
                <a:cs typeface="Calibri"/>
              </a:rPr>
              <a:t> </a:t>
            </a:r>
            <a:r>
              <a:rPr lang="en-US" sz="2400" spc="-25" dirty="0">
                <a:latin typeface="Calibri"/>
                <a:cs typeface="Calibri"/>
              </a:rPr>
              <a:t>duration</a:t>
            </a:r>
            <a:r>
              <a:rPr lang="en-US" sz="2400" spc="-40" dirty="0">
                <a:latin typeface="Calibri"/>
                <a:cs typeface="Calibri"/>
              </a:rPr>
              <a:t> </a:t>
            </a:r>
            <a:r>
              <a:rPr lang="en-US" sz="2400" spc="-50" dirty="0">
                <a:latin typeface="Calibri"/>
                <a:cs typeface="Calibri"/>
              </a:rPr>
              <a:t>,</a:t>
            </a:r>
            <a:endParaRPr lang="en-US" sz="2400" dirty="0">
              <a:latin typeface="Calibri"/>
              <a:cs typeface="Calibri"/>
            </a:endParaRPr>
          </a:p>
          <a:p>
            <a:pPr marL="699135">
              <a:lnSpc>
                <a:spcPts val="2755"/>
              </a:lnSpc>
            </a:pPr>
            <a:r>
              <a:rPr lang="en-US" sz="2400" dirty="0">
                <a:latin typeface="Calibri"/>
                <a:cs typeface="Calibri"/>
              </a:rPr>
              <a:t>Prevent</a:t>
            </a:r>
            <a:r>
              <a:rPr lang="en-US" sz="2400" spc="-75" dirty="0">
                <a:latin typeface="Calibri"/>
                <a:cs typeface="Calibri"/>
              </a:rPr>
              <a:t> </a:t>
            </a:r>
            <a:r>
              <a:rPr lang="en-US" sz="2400" spc="-10" dirty="0">
                <a:latin typeface="Calibri"/>
                <a:cs typeface="Calibri"/>
              </a:rPr>
              <a:t>spread)</a:t>
            </a:r>
            <a:endParaRPr lang="en-US" sz="2400" dirty="0">
              <a:latin typeface="Calibri"/>
              <a:cs typeface="Calibri"/>
            </a:endParaRPr>
          </a:p>
          <a:p>
            <a:pPr marL="1156335" lvl="2" indent="-228600">
              <a:lnSpc>
                <a:spcPct val="100000"/>
              </a:lnSpc>
              <a:spcBef>
                <a:spcPts val="300"/>
              </a:spcBef>
              <a:buFont typeface="Arial MT"/>
              <a:buChar char="•"/>
              <a:tabLst>
                <a:tab pos="1156335" algn="l"/>
              </a:tabLst>
            </a:pPr>
            <a:r>
              <a:rPr lang="en-US" sz="2400" dirty="0">
                <a:latin typeface="Calibri"/>
                <a:cs typeface="Calibri"/>
              </a:rPr>
              <a:t>Ampicillin</a:t>
            </a:r>
            <a:r>
              <a:rPr lang="en-US" sz="2400" spc="-65" dirty="0">
                <a:latin typeface="Calibri"/>
                <a:cs typeface="Calibri"/>
              </a:rPr>
              <a:t> </a:t>
            </a:r>
            <a:r>
              <a:rPr lang="en-US" sz="2400" dirty="0">
                <a:latin typeface="Calibri"/>
                <a:cs typeface="Calibri"/>
              </a:rPr>
              <a:t>(plasmid</a:t>
            </a:r>
            <a:r>
              <a:rPr lang="en-US" sz="2400" spc="405" dirty="0">
                <a:latin typeface="Calibri"/>
                <a:cs typeface="Calibri"/>
              </a:rPr>
              <a:t> </a:t>
            </a:r>
            <a:r>
              <a:rPr lang="en-US" sz="2400" spc="-10" dirty="0">
                <a:latin typeface="Calibri"/>
                <a:cs typeface="Calibri"/>
              </a:rPr>
              <a:t>resistance)</a:t>
            </a:r>
            <a:endParaRPr lang="en-US" sz="2400" dirty="0">
              <a:latin typeface="Calibri"/>
              <a:cs typeface="Calibri"/>
            </a:endParaRPr>
          </a:p>
          <a:p>
            <a:pPr marL="1156335" lvl="2" indent="-228600">
              <a:lnSpc>
                <a:spcPct val="100000"/>
              </a:lnSpc>
              <a:spcBef>
                <a:spcPts val="225"/>
              </a:spcBef>
              <a:buFont typeface="Arial MT"/>
              <a:buChar char="•"/>
              <a:tabLst>
                <a:tab pos="1156335" algn="l"/>
              </a:tabLst>
            </a:pPr>
            <a:r>
              <a:rPr lang="en-US" sz="2400" spc="-10" dirty="0">
                <a:latin typeface="Calibri"/>
                <a:cs typeface="Calibri"/>
              </a:rPr>
              <a:t>Cotrimoxazole</a:t>
            </a:r>
            <a:r>
              <a:rPr lang="en-US" sz="2400" spc="-105" dirty="0">
                <a:latin typeface="Calibri"/>
                <a:cs typeface="Calibri"/>
              </a:rPr>
              <a:t> </a:t>
            </a:r>
            <a:r>
              <a:rPr lang="en-US" sz="2400" spc="-10" dirty="0">
                <a:latin typeface="Calibri"/>
                <a:cs typeface="Calibri"/>
              </a:rPr>
              <a:t>(res.)</a:t>
            </a:r>
            <a:endParaRPr lang="en-US" sz="2400" dirty="0">
              <a:latin typeface="Calibri"/>
              <a:cs typeface="Calibri"/>
            </a:endParaRPr>
          </a:p>
          <a:p>
            <a:pPr marL="1156335" lvl="2" indent="-228600">
              <a:lnSpc>
                <a:spcPct val="100000"/>
              </a:lnSpc>
              <a:spcBef>
                <a:spcPts val="305"/>
              </a:spcBef>
              <a:buFont typeface="Arial MT"/>
              <a:buChar char="•"/>
              <a:tabLst>
                <a:tab pos="1156335" algn="l"/>
              </a:tabLst>
            </a:pPr>
            <a:r>
              <a:rPr lang="en-US" sz="2400" spc="-10" dirty="0">
                <a:latin typeface="Calibri"/>
                <a:cs typeface="Calibri"/>
              </a:rPr>
              <a:t>Ciprofloxacin</a:t>
            </a:r>
            <a:endParaRPr lang="en-US" sz="2400" dirty="0">
              <a:latin typeface="Calibri"/>
              <a:cs typeface="Calibri"/>
            </a:endParaRPr>
          </a:p>
          <a:p>
            <a:pPr marL="1156335" lvl="2" indent="-228600">
              <a:lnSpc>
                <a:spcPct val="100000"/>
              </a:lnSpc>
              <a:spcBef>
                <a:spcPts val="229"/>
              </a:spcBef>
              <a:buFont typeface="Arial MT"/>
              <a:buChar char="•"/>
              <a:tabLst>
                <a:tab pos="1156335" algn="l"/>
              </a:tabLst>
            </a:pPr>
            <a:r>
              <a:rPr lang="en-US" sz="2400" spc="-10" dirty="0">
                <a:latin typeface="Calibri"/>
                <a:cs typeface="Calibri"/>
              </a:rPr>
              <a:t>Ceftriaxone</a:t>
            </a:r>
            <a:endParaRPr sz="2400" dirty="0">
              <a:latin typeface="Calibri"/>
              <a:cs typeface="Calibri"/>
            </a:endParaRPr>
          </a:p>
        </p:txBody>
      </p:sp>
      <p:grpSp>
        <p:nvGrpSpPr>
          <p:cNvPr id="5" name="object 5"/>
          <p:cNvGrpSpPr/>
          <p:nvPr/>
        </p:nvGrpSpPr>
        <p:grpSpPr>
          <a:xfrm>
            <a:off x="3962463" y="1752663"/>
            <a:ext cx="990600" cy="342900"/>
            <a:chOff x="3962463" y="1752663"/>
            <a:chExt cx="990600" cy="342900"/>
          </a:xfrm>
        </p:grpSpPr>
        <p:sp>
          <p:nvSpPr>
            <p:cNvPr id="6" name="object 6"/>
            <p:cNvSpPr/>
            <p:nvPr/>
          </p:nvSpPr>
          <p:spPr>
            <a:xfrm>
              <a:off x="3967226" y="1757426"/>
              <a:ext cx="981075" cy="333375"/>
            </a:xfrm>
            <a:custGeom>
              <a:avLst/>
              <a:gdLst/>
              <a:ahLst/>
              <a:cxnLst/>
              <a:rect l="l" t="t" r="r" b="b"/>
              <a:pathLst>
                <a:path w="981075" h="333375">
                  <a:moveTo>
                    <a:pt x="736981" y="0"/>
                  </a:moveTo>
                  <a:lnTo>
                    <a:pt x="736981" y="83312"/>
                  </a:lnTo>
                  <a:lnTo>
                    <a:pt x="0" y="83312"/>
                  </a:lnTo>
                  <a:lnTo>
                    <a:pt x="0" y="249936"/>
                  </a:lnTo>
                  <a:lnTo>
                    <a:pt x="736981" y="249936"/>
                  </a:lnTo>
                  <a:lnTo>
                    <a:pt x="736981" y="333375"/>
                  </a:lnTo>
                  <a:lnTo>
                    <a:pt x="981075" y="166624"/>
                  </a:lnTo>
                  <a:lnTo>
                    <a:pt x="736981" y="0"/>
                  </a:lnTo>
                  <a:close/>
                </a:path>
              </a:pathLst>
            </a:custGeom>
            <a:solidFill>
              <a:srgbClr val="5B9BD4"/>
            </a:solidFill>
          </p:spPr>
          <p:txBody>
            <a:bodyPr wrap="square" lIns="0" tIns="0" rIns="0" bIns="0" rtlCol="0"/>
            <a:lstStyle/>
            <a:p>
              <a:endParaRPr/>
            </a:p>
          </p:txBody>
        </p:sp>
        <p:sp>
          <p:nvSpPr>
            <p:cNvPr id="7" name="object 7"/>
            <p:cNvSpPr/>
            <p:nvPr/>
          </p:nvSpPr>
          <p:spPr>
            <a:xfrm>
              <a:off x="3967226" y="1757426"/>
              <a:ext cx="981075" cy="333375"/>
            </a:xfrm>
            <a:custGeom>
              <a:avLst/>
              <a:gdLst/>
              <a:ahLst/>
              <a:cxnLst/>
              <a:rect l="l" t="t" r="r" b="b"/>
              <a:pathLst>
                <a:path w="981075" h="333375">
                  <a:moveTo>
                    <a:pt x="0" y="83312"/>
                  </a:moveTo>
                  <a:lnTo>
                    <a:pt x="736981" y="83312"/>
                  </a:lnTo>
                  <a:lnTo>
                    <a:pt x="736981" y="0"/>
                  </a:lnTo>
                  <a:lnTo>
                    <a:pt x="981075" y="166624"/>
                  </a:lnTo>
                  <a:lnTo>
                    <a:pt x="736981" y="333375"/>
                  </a:lnTo>
                  <a:lnTo>
                    <a:pt x="736981" y="249936"/>
                  </a:lnTo>
                  <a:lnTo>
                    <a:pt x="0" y="249936"/>
                  </a:lnTo>
                  <a:lnTo>
                    <a:pt x="0" y="83312"/>
                  </a:lnTo>
                  <a:close/>
                </a:path>
              </a:pathLst>
            </a:custGeom>
            <a:ln w="9525">
              <a:solidFill>
                <a:srgbClr val="000000"/>
              </a:solidFill>
            </a:ln>
          </p:spPr>
          <p:txBody>
            <a:bodyPr wrap="square" lIns="0" tIns="0" rIns="0" bIns="0" rtlCol="0"/>
            <a:lstStyle/>
            <a:p>
              <a:endParaRPr/>
            </a:p>
          </p:txBody>
        </p:sp>
      </p:grpSp>
      <p:pic>
        <p:nvPicPr>
          <p:cNvPr id="8" name="object 8"/>
          <p:cNvPicPr/>
          <p:nvPr/>
        </p:nvPicPr>
        <p:blipFill>
          <a:blip r:embed="rId2" cstate="print"/>
          <a:stretch>
            <a:fillRect/>
          </a:stretch>
        </p:blipFill>
        <p:spPr>
          <a:xfrm>
            <a:off x="8315325" y="0"/>
            <a:ext cx="742950" cy="714375"/>
          </a:xfrm>
          <a:prstGeom prst="rect">
            <a:avLst/>
          </a:prstGeom>
        </p:spPr>
      </p:pic>
      <p:sp>
        <p:nvSpPr>
          <p:cNvPr id="9" name="TextBox 8">
            <a:extLst>
              <a:ext uri="{FF2B5EF4-FFF2-40B4-BE49-F238E27FC236}">
                <a16:creationId xmlns:a16="http://schemas.microsoft.com/office/drawing/2014/main" id="{C2F4D156-ADD3-761D-3E93-468559954DE6}"/>
              </a:ext>
            </a:extLst>
          </p:cNvPr>
          <p:cNvSpPr txBox="1"/>
          <p:nvPr/>
        </p:nvSpPr>
        <p:spPr>
          <a:xfrm>
            <a:off x="6477000" y="267097"/>
            <a:ext cx="914400" cy="369332"/>
          </a:xfrm>
          <a:prstGeom prst="rect">
            <a:avLst/>
          </a:prstGeom>
          <a:noFill/>
        </p:spPr>
        <p:txBody>
          <a:bodyPr wrap="square" rtlCol="0">
            <a:spAutoFit/>
          </a:bodyPr>
          <a:lstStyle/>
          <a:p>
            <a:r>
              <a:rPr lang="en-US" dirty="0"/>
              <a:t>vertical </a:t>
            </a:r>
            <a:endParaRPr lang="en-PK"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75" y="711796"/>
            <a:ext cx="7902575" cy="632224"/>
          </a:xfrm>
          <a:prstGeom prst="rect">
            <a:avLst/>
          </a:prstGeom>
        </p:spPr>
        <p:txBody>
          <a:bodyPr vert="horz" wrap="square" lIns="0" tIns="16510" rIns="0" bIns="0" rtlCol="0">
            <a:spAutoFit/>
          </a:bodyPr>
          <a:lstStyle/>
          <a:p>
            <a:pPr marL="12700">
              <a:lnSpc>
                <a:spcPct val="100000"/>
              </a:lnSpc>
              <a:spcBef>
                <a:spcPts val="130"/>
              </a:spcBef>
            </a:pPr>
            <a:r>
              <a:rPr lang="en-US" sz="4000" spc="-10" dirty="0">
                <a:latin typeface="Calibri" panose="020F0502020204030204" pitchFamily="34" charset="0"/>
                <a:cs typeface="Calibri" panose="020F0502020204030204" pitchFamily="34" charset="0"/>
              </a:rPr>
              <a:t>Prevention</a:t>
            </a:r>
            <a:endParaRPr sz="4000" spc="-10" dirty="0">
              <a:latin typeface="Calibri" panose="020F0502020204030204" pitchFamily="34" charset="0"/>
              <a:cs typeface="Calibri" panose="020F0502020204030204" pitchFamily="34" charset="0"/>
            </a:endParaRPr>
          </a:p>
        </p:txBody>
      </p:sp>
      <p:sp>
        <p:nvSpPr>
          <p:cNvPr id="3" name="object 3"/>
          <p:cNvSpPr txBox="1"/>
          <p:nvPr/>
        </p:nvSpPr>
        <p:spPr>
          <a:xfrm>
            <a:off x="612775" y="2011761"/>
            <a:ext cx="4858385" cy="2824490"/>
          </a:xfrm>
          <a:prstGeom prst="rect">
            <a:avLst/>
          </a:prstGeom>
        </p:spPr>
        <p:txBody>
          <a:bodyPr vert="horz" wrap="square" lIns="0" tIns="107314" rIns="0" bIns="0" rtlCol="0">
            <a:spAutoFit/>
          </a:bodyPr>
          <a:lstStyle/>
          <a:p>
            <a:pPr marL="240665" indent="-227965">
              <a:lnSpc>
                <a:spcPct val="100000"/>
              </a:lnSpc>
              <a:spcBef>
                <a:spcPts val="844"/>
              </a:spcBef>
              <a:buFont typeface="Arial MT"/>
              <a:buChar char="•"/>
              <a:tabLst>
                <a:tab pos="240665" algn="l"/>
                <a:tab pos="1459865" algn="l"/>
                <a:tab pos="2011680" algn="l"/>
                <a:tab pos="2954020" algn="l"/>
              </a:tabLst>
            </a:pPr>
            <a:r>
              <a:rPr lang="en-US" sz="2400" spc="-10" dirty="0">
                <a:latin typeface="Calibri"/>
                <a:cs typeface="Calibri"/>
              </a:rPr>
              <a:t>Supply</a:t>
            </a:r>
            <a:r>
              <a:rPr lang="en-US" sz="2400" dirty="0">
                <a:latin typeface="Calibri"/>
                <a:cs typeface="Calibri"/>
              </a:rPr>
              <a:t>	</a:t>
            </a:r>
            <a:r>
              <a:rPr lang="en-US" sz="2400" spc="-25" dirty="0">
                <a:latin typeface="Calibri"/>
                <a:cs typeface="Calibri"/>
              </a:rPr>
              <a:t>of</a:t>
            </a:r>
            <a:r>
              <a:rPr lang="en-US" sz="2400" dirty="0">
                <a:latin typeface="Calibri"/>
                <a:cs typeface="Calibri"/>
              </a:rPr>
              <a:t>	</a:t>
            </a:r>
            <a:r>
              <a:rPr lang="en-US" sz="2400" spc="-20" dirty="0">
                <a:latin typeface="Calibri"/>
                <a:cs typeface="Calibri"/>
              </a:rPr>
              <a:t>pure</a:t>
            </a:r>
            <a:r>
              <a:rPr lang="en-US" sz="2400" dirty="0">
                <a:latin typeface="Calibri"/>
                <a:cs typeface="Calibri"/>
              </a:rPr>
              <a:t>	</a:t>
            </a:r>
            <a:r>
              <a:rPr lang="en-US" sz="2400" spc="-10" dirty="0">
                <a:latin typeface="Calibri"/>
                <a:cs typeface="Calibri"/>
              </a:rPr>
              <a:t>water</a:t>
            </a:r>
            <a:endParaRPr lang="en-US" sz="2400" dirty="0">
              <a:latin typeface="Calibri"/>
              <a:cs typeface="Calibri"/>
            </a:endParaRPr>
          </a:p>
          <a:p>
            <a:pPr marL="241300" indent="-228600">
              <a:lnSpc>
                <a:spcPct val="100000"/>
              </a:lnSpc>
              <a:spcBef>
                <a:spcPts val="755"/>
              </a:spcBef>
              <a:buFont typeface="Arial MT"/>
              <a:buChar char="•"/>
              <a:tabLst>
                <a:tab pos="241300" algn="l"/>
                <a:tab pos="1936114" algn="l"/>
              </a:tabLst>
            </a:pPr>
            <a:r>
              <a:rPr lang="en-US" sz="2400" spc="-10" dirty="0">
                <a:latin typeface="Calibri"/>
                <a:cs typeface="Calibri"/>
              </a:rPr>
              <a:t>Personal</a:t>
            </a:r>
            <a:r>
              <a:rPr lang="en-US" sz="2400" dirty="0">
                <a:latin typeface="Calibri"/>
                <a:cs typeface="Calibri"/>
              </a:rPr>
              <a:t>	hygiene</a:t>
            </a:r>
            <a:r>
              <a:rPr lang="en-US" sz="2400" spc="35" dirty="0">
                <a:latin typeface="Calibri"/>
                <a:cs typeface="Calibri"/>
              </a:rPr>
              <a:t> </a:t>
            </a:r>
            <a:r>
              <a:rPr lang="en-US" sz="2400" dirty="0">
                <a:latin typeface="Calibri"/>
                <a:cs typeface="Calibri"/>
              </a:rPr>
              <a:t>(</a:t>
            </a:r>
            <a:r>
              <a:rPr lang="en-US" sz="2400" spc="25" dirty="0">
                <a:latin typeface="Calibri"/>
                <a:cs typeface="Calibri"/>
              </a:rPr>
              <a:t> </a:t>
            </a:r>
            <a:r>
              <a:rPr lang="en-US" sz="2400" spc="-10" dirty="0">
                <a:latin typeface="Calibri"/>
                <a:cs typeface="Calibri"/>
              </a:rPr>
              <a:t>hands)</a:t>
            </a:r>
            <a:endParaRPr lang="en-US" sz="2400" dirty="0">
              <a:latin typeface="Calibri"/>
              <a:cs typeface="Calibri"/>
            </a:endParaRPr>
          </a:p>
          <a:p>
            <a:pPr marL="241300" indent="-228600">
              <a:lnSpc>
                <a:spcPct val="100000"/>
              </a:lnSpc>
              <a:spcBef>
                <a:spcPts val="755"/>
              </a:spcBef>
              <a:buFont typeface="Arial MT"/>
              <a:buChar char="•"/>
              <a:tabLst>
                <a:tab pos="241300" algn="l"/>
                <a:tab pos="1641475" algn="l"/>
              </a:tabLst>
            </a:pPr>
            <a:r>
              <a:rPr lang="en-US" sz="2400" spc="-10" dirty="0">
                <a:latin typeface="Calibri"/>
                <a:cs typeface="Calibri"/>
              </a:rPr>
              <a:t>Sewage</a:t>
            </a:r>
            <a:r>
              <a:rPr lang="en-US" sz="2400" dirty="0">
                <a:latin typeface="Calibri"/>
                <a:cs typeface="Calibri"/>
              </a:rPr>
              <a:t>	</a:t>
            </a:r>
            <a:r>
              <a:rPr lang="en-US" sz="2400" spc="-10" dirty="0">
                <a:latin typeface="Calibri"/>
                <a:cs typeface="Calibri"/>
              </a:rPr>
              <a:t>disposal</a:t>
            </a:r>
            <a:endParaRPr lang="en-US" sz="2400" dirty="0">
              <a:latin typeface="Calibri"/>
              <a:cs typeface="Calibri"/>
            </a:endParaRPr>
          </a:p>
          <a:p>
            <a:pPr marL="241300" indent="-228600">
              <a:lnSpc>
                <a:spcPct val="100000"/>
              </a:lnSpc>
              <a:spcBef>
                <a:spcPts val="680"/>
              </a:spcBef>
              <a:buFont typeface="Arial MT"/>
              <a:buChar char="•"/>
              <a:tabLst>
                <a:tab pos="241300" algn="l"/>
                <a:tab pos="1250950" algn="l"/>
              </a:tabLst>
            </a:pPr>
            <a:r>
              <a:rPr lang="en-US" sz="2400" spc="-20" dirty="0">
                <a:latin typeface="Calibri"/>
                <a:cs typeface="Calibri"/>
              </a:rPr>
              <a:t>Food</a:t>
            </a:r>
            <a:r>
              <a:rPr lang="en-US" sz="2400" dirty="0">
                <a:latin typeface="Calibri"/>
                <a:cs typeface="Calibri"/>
              </a:rPr>
              <a:t>	</a:t>
            </a:r>
            <a:r>
              <a:rPr lang="en-US" sz="2400" spc="-10" dirty="0">
                <a:latin typeface="Calibri"/>
                <a:cs typeface="Calibri"/>
              </a:rPr>
              <a:t>hygiene</a:t>
            </a:r>
            <a:endParaRPr lang="en-US" sz="2400" dirty="0">
              <a:latin typeface="Calibri"/>
              <a:cs typeface="Calibri"/>
            </a:endParaRPr>
          </a:p>
          <a:p>
            <a:pPr marL="240665" indent="-227965">
              <a:lnSpc>
                <a:spcPct val="100000"/>
              </a:lnSpc>
              <a:spcBef>
                <a:spcPts val="760"/>
              </a:spcBef>
              <a:buFont typeface="Arial MT"/>
              <a:buChar char="•"/>
              <a:tabLst>
                <a:tab pos="240665" algn="l"/>
                <a:tab pos="1497330" algn="l"/>
                <a:tab pos="3058795" algn="l"/>
              </a:tabLst>
            </a:pPr>
            <a:r>
              <a:rPr lang="en-US" sz="2400" spc="-10" dirty="0">
                <a:latin typeface="Calibri"/>
                <a:cs typeface="Calibri"/>
              </a:rPr>
              <a:t>Insect</a:t>
            </a:r>
            <a:r>
              <a:rPr lang="en-US" sz="2400" dirty="0">
                <a:latin typeface="Calibri"/>
                <a:cs typeface="Calibri"/>
              </a:rPr>
              <a:t>	</a:t>
            </a:r>
            <a:r>
              <a:rPr lang="en-US" sz="2400" spc="-10" dirty="0">
                <a:latin typeface="Calibri"/>
                <a:cs typeface="Calibri"/>
              </a:rPr>
              <a:t>control</a:t>
            </a:r>
            <a:r>
              <a:rPr lang="en-US" sz="2400" dirty="0">
                <a:latin typeface="Calibri"/>
                <a:cs typeface="Calibri"/>
              </a:rPr>
              <a:t>	</a:t>
            </a:r>
            <a:r>
              <a:rPr lang="en-US" sz="2400" spc="-10" dirty="0">
                <a:latin typeface="Calibri"/>
                <a:cs typeface="Calibri"/>
              </a:rPr>
              <a:t>(flies)</a:t>
            </a:r>
            <a:endParaRPr lang="en-US" sz="2400" dirty="0">
              <a:latin typeface="Calibri"/>
              <a:cs typeface="Calibri"/>
            </a:endParaRPr>
          </a:p>
          <a:p>
            <a:pPr marL="240665" indent="-227965">
              <a:lnSpc>
                <a:spcPct val="100000"/>
              </a:lnSpc>
              <a:spcBef>
                <a:spcPts val="755"/>
              </a:spcBef>
              <a:buFont typeface="Arial MT"/>
              <a:buChar char="•"/>
              <a:tabLst>
                <a:tab pos="240665" algn="l"/>
                <a:tab pos="1659255" algn="l"/>
                <a:tab pos="2826385" algn="l"/>
                <a:tab pos="3179445" algn="l"/>
                <a:tab pos="3521710" algn="l"/>
              </a:tabLst>
            </a:pPr>
            <a:r>
              <a:rPr lang="en-US" sz="2400" spc="-10" dirty="0">
                <a:latin typeface="Calibri"/>
                <a:cs typeface="Calibri"/>
              </a:rPr>
              <a:t>Vaccine</a:t>
            </a:r>
            <a:r>
              <a:rPr lang="en-US" sz="2400" dirty="0">
                <a:latin typeface="Calibri"/>
                <a:cs typeface="Calibri"/>
              </a:rPr>
              <a:t>	</a:t>
            </a:r>
            <a:r>
              <a:rPr lang="en-US" sz="2400" spc="-10" dirty="0">
                <a:latin typeface="Calibri"/>
                <a:cs typeface="Calibri"/>
              </a:rPr>
              <a:t>(oral)</a:t>
            </a:r>
            <a:r>
              <a:rPr lang="en-US" sz="2400" dirty="0">
                <a:latin typeface="Calibri"/>
                <a:cs typeface="Calibri"/>
              </a:rPr>
              <a:t>	</a:t>
            </a:r>
            <a:r>
              <a:rPr lang="en-US" sz="2400" spc="-50" dirty="0">
                <a:latin typeface="Calibri"/>
                <a:cs typeface="Calibri"/>
              </a:rPr>
              <a:t>-</a:t>
            </a:r>
            <a:r>
              <a:rPr lang="en-US" sz="2400" dirty="0">
                <a:latin typeface="Calibri"/>
                <a:cs typeface="Calibri"/>
              </a:rPr>
              <a:t>	</a:t>
            </a:r>
            <a:r>
              <a:rPr lang="en-US" sz="2400" spc="-50" dirty="0">
                <a:latin typeface="Calibri"/>
                <a:cs typeface="Calibri"/>
              </a:rPr>
              <a:t>6</a:t>
            </a:r>
            <a:r>
              <a:rPr lang="en-US" sz="2400" dirty="0">
                <a:latin typeface="Calibri"/>
                <a:cs typeface="Calibri"/>
              </a:rPr>
              <a:t>	</a:t>
            </a:r>
            <a:r>
              <a:rPr lang="en-US" sz="2400" spc="-10" dirty="0">
                <a:latin typeface="Calibri"/>
                <a:cs typeface="Calibri"/>
              </a:rPr>
              <a:t>months</a:t>
            </a:r>
            <a:endParaRPr lang="en-US" sz="2400" dirty="0">
              <a:latin typeface="Calibri"/>
              <a:cs typeface="Calibri"/>
            </a:endParaRPr>
          </a:p>
        </p:txBody>
      </p:sp>
      <p:pic>
        <p:nvPicPr>
          <p:cNvPr id="4" name="object 4"/>
          <p:cNvPicPr/>
          <p:nvPr/>
        </p:nvPicPr>
        <p:blipFill>
          <a:blip r:embed="rId2" cstate="print"/>
          <a:stretch>
            <a:fillRect/>
          </a:stretch>
        </p:blipFill>
        <p:spPr>
          <a:xfrm>
            <a:off x="8315325" y="0"/>
            <a:ext cx="742950" cy="714375"/>
          </a:xfrm>
          <a:prstGeom prst="rect">
            <a:avLst/>
          </a:prstGeom>
        </p:spPr>
      </p:pic>
      <p:sp>
        <p:nvSpPr>
          <p:cNvPr id="5" name="TextBox 4">
            <a:extLst>
              <a:ext uri="{FF2B5EF4-FFF2-40B4-BE49-F238E27FC236}">
                <a16:creationId xmlns:a16="http://schemas.microsoft.com/office/drawing/2014/main" id="{714FBB2A-B302-47E4-5559-4A3BE3642BE0}"/>
              </a:ext>
            </a:extLst>
          </p:cNvPr>
          <p:cNvSpPr txBox="1"/>
          <p:nvPr/>
        </p:nvSpPr>
        <p:spPr>
          <a:xfrm>
            <a:off x="6477000" y="267097"/>
            <a:ext cx="1524000" cy="369332"/>
          </a:xfrm>
          <a:prstGeom prst="rect">
            <a:avLst/>
          </a:prstGeom>
          <a:noFill/>
        </p:spPr>
        <p:txBody>
          <a:bodyPr wrap="square" rtlCol="0">
            <a:spAutoFit/>
          </a:bodyPr>
          <a:lstStyle/>
          <a:p>
            <a:r>
              <a:rPr lang="en-US" dirty="0"/>
              <a:t>longitudinal </a:t>
            </a:r>
            <a:endParaRPr lang="en-PK"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6141-3332-578A-A2EA-999B58A82827}"/>
              </a:ext>
            </a:extLst>
          </p:cNvPr>
          <p:cNvSpPr>
            <a:spLocks noGrp="1"/>
          </p:cNvSpPr>
          <p:nvPr>
            <p:ph type="title"/>
          </p:nvPr>
        </p:nvSpPr>
        <p:spPr/>
        <p:txBody>
          <a:bodyPr/>
          <a:lstStyle/>
          <a:p>
            <a:r>
              <a:rPr lang="en-US" dirty="0"/>
              <a:t>Take home message</a:t>
            </a:r>
            <a:endParaRPr lang="en-PK" dirty="0"/>
          </a:p>
        </p:txBody>
      </p:sp>
      <p:sp>
        <p:nvSpPr>
          <p:cNvPr id="3" name="Content Placeholder 2">
            <a:extLst>
              <a:ext uri="{FF2B5EF4-FFF2-40B4-BE49-F238E27FC236}">
                <a16:creationId xmlns:a16="http://schemas.microsoft.com/office/drawing/2014/main" id="{6CEF96F3-F2C1-7EF3-A5FC-9FB3A0FD001A}"/>
              </a:ext>
            </a:extLst>
          </p:cNvPr>
          <p:cNvSpPr>
            <a:spLocks noGrp="1"/>
          </p:cNvSpPr>
          <p:nvPr>
            <p:ph idx="1"/>
          </p:nvPr>
        </p:nvSpPr>
        <p:spPr/>
        <p:txBody>
          <a:bodyPr/>
          <a:lstStyle/>
          <a:p>
            <a:pPr>
              <a:buFont typeface="Arial" panose="020B0604020202020204" pitchFamily="34" charset="0"/>
              <a:buChar char="•"/>
            </a:pPr>
            <a:r>
              <a:rPr lang="en-US" b="1" dirty="0">
                <a:latin typeface="Calibri" panose="020F0502020204030204" pitchFamily="34" charset="0"/>
                <a:cs typeface="Calibri" panose="020F0502020204030204" pitchFamily="34" charset="0"/>
              </a:rPr>
              <a:t>Vibrio:</a:t>
            </a:r>
            <a:r>
              <a:rPr lang="en-US" dirty="0">
                <a:latin typeface="Calibri" panose="020F0502020204030204" pitchFamily="34" charset="0"/>
                <a:cs typeface="Calibri" panose="020F0502020204030204" pitchFamily="34" charset="0"/>
              </a:rPr>
              <a:t> Gram-negative, comma-shaped bacteria, often found in aquatic environments. Some species are halophilic (require salt). </a:t>
            </a:r>
            <a:r>
              <a:rPr lang="en-US" i="1" dirty="0">
                <a:latin typeface="Calibri" panose="020F0502020204030204" pitchFamily="34" charset="0"/>
                <a:cs typeface="Calibri" panose="020F0502020204030204" pitchFamily="34" charset="0"/>
              </a:rPr>
              <a:t>V. cholerae</a:t>
            </a:r>
            <a:r>
              <a:rPr lang="en-US" dirty="0">
                <a:latin typeface="Calibri" panose="020F0502020204030204" pitchFamily="34" charset="0"/>
                <a:cs typeface="Calibri" panose="020F0502020204030204" pitchFamily="34" charset="0"/>
              </a:rPr>
              <a:t> is the causative agent of cholera.</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Cholera:</a:t>
            </a:r>
            <a:r>
              <a:rPr lang="en-US" dirty="0">
                <a:latin typeface="Calibri" panose="020F0502020204030204" pitchFamily="34" charset="0"/>
                <a:cs typeface="Calibri" panose="020F0502020204030204" pitchFamily="34" charset="0"/>
              </a:rPr>
              <a:t> An acute diarrheal illness caused by </a:t>
            </a:r>
            <a:r>
              <a:rPr lang="en-US" i="1" dirty="0">
                <a:latin typeface="Calibri" panose="020F0502020204030204" pitchFamily="34" charset="0"/>
                <a:cs typeface="Calibri" panose="020F0502020204030204" pitchFamily="34" charset="0"/>
              </a:rPr>
              <a:t>V. cholerae</a:t>
            </a:r>
            <a:r>
              <a:rPr lang="en-US" dirty="0">
                <a:latin typeface="Calibri" panose="020F0502020204030204" pitchFamily="34" charset="0"/>
                <a:cs typeface="Calibri" panose="020F0502020204030204" pitchFamily="34" charset="0"/>
              </a:rPr>
              <a:t> that produces a potent enterotoxin. Characterized by profuse watery diarrhea, dehydration, and electrolyte imbalance. Treatment includes rehydration therapy.</a:t>
            </a:r>
          </a:p>
          <a:p>
            <a:pPr>
              <a:buFont typeface="Arial" panose="020B0604020202020204" pitchFamily="34" charset="0"/>
              <a:buChar char="•"/>
            </a:pPr>
            <a:r>
              <a:rPr lang="en-US" b="1" dirty="0">
                <a:latin typeface="Calibri" panose="020F0502020204030204" pitchFamily="34" charset="0"/>
                <a:cs typeface="Calibri" panose="020F0502020204030204" pitchFamily="34" charset="0"/>
              </a:rPr>
              <a:t>Klebsiella:</a:t>
            </a:r>
            <a:r>
              <a:rPr lang="en-US" dirty="0">
                <a:latin typeface="Calibri" panose="020F0502020204030204" pitchFamily="34" charset="0"/>
                <a:cs typeface="Calibri" panose="020F0502020204030204" pitchFamily="34" charset="0"/>
              </a:rPr>
              <a:t> Gram-negative, encapsulated bacteria, commonly found in the environment and as part of the normal human flora. </a:t>
            </a:r>
            <a:r>
              <a:rPr lang="en-US" i="1" dirty="0">
                <a:latin typeface="Calibri" panose="020F0502020204030204" pitchFamily="34" charset="0"/>
                <a:cs typeface="Calibri" panose="020F0502020204030204" pitchFamily="34" charset="0"/>
              </a:rPr>
              <a:t>K. pneumoniae</a:t>
            </a:r>
            <a:r>
              <a:rPr lang="en-US" dirty="0">
                <a:latin typeface="Calibri" panose="020F0502020204030204" pitchFamily="34" charset="0"/>
                <a:cs typeface="Calibri" panose="020F0502020204030204" pitchFamily="34" charset="0"/>
              </a:rPr>
              <a:t> is an opportunistic pathogen that can cause pneumonia, UTIs, and other infections, often exhibiting antibiotic resistance.</a:t>
            </a:r>
          </a:p>
          <a:p>
            <a:endParaRPr lang="en-PK" dirty="0"/>
          </a:p>
        </p:txBody>
      </p:sp>
    </p:spTree>
    <p:extLst>
      <p:ext uri="{BB962C8B-B14F-4D97-AF65-F5344CB8AC3E}">
        <p14:creationId xmlns:p14="http://schemas.microsoft.com/office/powerpoint/2010/main" val="2235196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4B32-BFF6-7A68-E184-6C04E374D655}"/>
              </a:ext>
            </a:extLst>
          </p:cNvPr>
          <p:cNvSpPr>
            <a:spLocks noGrp="1"/>
          </p:cNvSpPr>
          <p:nvPr>
            <p:ph type="title"/>
          </p:nvPr>
        </p:nvSpPr>
        <p:spPr/>
        <p:txBody>
          <a:bodyPr/>
          <a:lstStyle/>
          <a:p>
            <a:r>
              <a:rPr lang="en-US" dirty="0"/>
              <a:t>Family medicine</a:t>
            </a:r>
            <a:endParaRPr lang="en-PK" dirty="0"/>
          </a:p>
        </p:txBody>
      </p:sp>
      <p:sp>
        <p:nvSpPr>
          <p:cNvPr id="3" name="Content Placeholder 2">
            <a:extLst>
              <a:ext uri="{FF2B5EF4-FFF2-40B4-BE49-F238E27FC236}">
                <a16:creationId xmlns:a16="http://schemas.microsoft.com/office/drawing/2014/main" id="{FF2387F1-0D90-C1A9-A241-85FC77D3AFA6}"/>
              </a:ext>
            </a:extLst>
          </p:cNvPr>
          <p:cNvSpPr>
            <a:spLocks noGrp="1"/>
          </p:cNvSpPr>
          <p:nvPr>
            <p:ph idx="1"/>
          </p:nvPr>
        </p:nvSpPr>
        <p:spPr/>
        <p:txBody>
          <a:bodyPr>
            <a:normAutofit/>
          </a:bodyPr>
          <a:lstStyle/>
          <a:p>
            <a:r>
              <a:rPr lang="en-US" dirty="0"/>
              <a:t>A 35-year-old male presents to the emergency department with profuse watery diarrhea, vomiting, and severe dehydration after attending a seafood festival. He reports consuming raw oysters. Stool cultures are positive for a gram-negative, comma-shaped bacterium that is oxidase-positive and grows on thiosulfate-citrate-bile-sucrose (TCBS) agar. Which of the following is the most likely causative organism?</a:t>
            </a:r>
          </a:p>
          <a:p>
            <a:r>
              <a:rPr lang="en-US" dirty="0"/>
              <a:t>A. </a:t>
            </a:r>
            <a:r>
              <a:rPr lang="en-US" i="1" dirty="0"/>
              <a:t>Escherichia coli</a:t>
            </a:r>
            <a:r>
              <a:rPr lang="en-US" dirty="0"/>
              <a:t> B. </a:t>
            </a:r>
            <a:r>
              <a:rPr lang="en-US" i="1" dirty="0"/>
              <a:t>Salmonella typhi</a:t>
            </a:r>
            <a:r>
              <a:rPr lang="en-US" dirty="0"/>
              <a:t> C. </a:t>
            </a:r>
            <a:r>
              <a:rPr lang="en-US" i="1" dirty="0"/>
              <a:t>Vibrio cholerae</a:t>
            </a:r>
            <a:r>
              <a:rPr lang="en-US" dirty="0"/>
              <a:t> D. </a:t>
            </a:r>
            <a:r>
              <a:rPr lang="en-US" i="1" dirty="0"/>
              <a:t>Klebsiella pneumoniae</a:t>
            </a:r>
            <a:endParaRPr lang="en-US" dirty="0"/>
          </a:p>
          <a:p>
            <a:r>
              <a:rPr lang="en-US" b="1" dirty="0"/>
              <a:t>Answer:</a:t>
            </a:r>
            <a:r>
              <a:rPr lang="en-US" dirty="0"/>
              <a:t> C. </a:t>
            </a:r>
            <a:r>
              <a:rPr lang="en-US" i="1" dirty="0"/>
              <a:t>Vibrio cholerae</a:t>
            </a:r>
            <a:endParaRPr lang="en-US" dirty="0"/>
          </a:p>
          <a:p>
            <a:endParaRPr lang="en-PK" dirty="0"/>
          </a:p>
        </p:txBody>
      </p:sp>
    </p:spTree>
    <p:extLst>
      <p:ext uri="{BB962C8B-B14F-4D97-AF65-F5344CB8AC3E}">
        <p14:creationId xmlns:p14="http://schemas.microsoft.com/office/powerpoint/2010/main" val="2939618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28650" y="767900"/>
            <a:ext cx="7886700" cy="520014"/>
          </a:xfrm>
          <a:prstGeom prst="rect">
            <a:avLst/>
          </a:prstGeom>
        </p:spPr>
        <p:txBody>
          <a:bodyPr vert="horz" wrap="square" lIns="0" tIns="12065" rIns="0" bIns="0" rtlCol="0">
            <a:spAutoFit/>
          </a:bodyPr>
          <a:lstStyle/>
          <a:p>
            <a:pPr marL="2622550">
              <a:lnSpc>
                <a:spcPct val="100000"/>
              </a:lnSpc>
              <a:spcBef>
                <a:spcPts val="95"/>
              </a:spcBef>
            </a:pPr>
            <a:r>
              <a:rPr spc="-10" dirty="0"/>
              <a:t>Res</a:t>
            </a:r>
            <a:r>
              <a:rPr lang="en-US" spc="-10" dirty="0"/>
              <a:t>earch</a:t>
            </a:r>
            <a:endParaRPr spc="-10" dirty="0"/>
          </a:p>
        </p:txBody>
      </p:sp>
      <p:sp>
        <p:nvSpPr>
          <p:cNvPr id="5" name="TextBox 4">
            <a:extLst>
              <a:ext uri="{FF2B5EF4-FFF2-40B4-BE49-F238E27FC236}">
                <a16:creationId xmlns:a16="http://schemas.microsoft.com/office/drawing/2014/main" id="{17AD6993-D820-472E-2889-3EE119C32839}"/>
              </a:ext>
            </a:extLst>
          </p:cNvPr>
          <p:cNvSpPr txBox="1"/>
          <p:nvPr/>
        </p:nvSpPr>
        <p:spPr>
          <a:xfrm>
            <a:off x="2057400" y="1676400"/>
            <a:ext cx="4572000" cy="646331"/>
          </a:xfrm>
          <a:prstGeom prst="rect">
            <a:avLst/>
          </a:prstGeom>
          <a:noFill/>
        </p:spPr>
        <p:txBody>
          <a:bodyPr wrap="square">
            <a:spAutoFit/>
          </a:bodyPr>
          <a:lstStyle/>
          <a:p>
            <a:r>
              <a:rPr lang="en-PK"/>
              <a:t>https://www.sciencedirect.com/topics/food-science/vibrio</a:t>
            </a:r>
            <a:endParaRPr lang="en-PK" dirty="0"/>
          </a:p>
        </p:txBody>
      </p:sp>
      <p:sp>
        <p:nvSpPr>
          <p:cNvPr id="7" name="TextBox 6">
            <a:extLst>
              <a:ext uri="{FF2B5EF4-FFF2-40B4-BE49-F238E27FC236}">
                <a16:creationId xmlns:a16="http://schemas.microsoft.com/office/drawing/2014/main" id="{64B5B93E-4837-DD18-08AE-05A691373B38}"/>
              </a:ext>
            </a:extLst>
          </p:cNvPr>
          <p:cNvSpPr txBox="1"/>
          <p:nvPr/>
        </p:nvSpPr>
        <p:spPr>
          <a:xfrm>
            <a:off x="1219200" y="2322731"/>
            <a:ext cx="6705600" cy="3970318"/>
          </a:xfrm>
          <a:prstGeom prst="rect">
            <a:avLst/>
          </a:prstGeom>
          <a:solidFill>
            <a:schemeClr val="accent2">
              <a:lumMod val="20000"/>
              <a:lumOff val="80000"/>
            </a:schemeClr>
          </a:solidFill>
        </p:spPr>
        <p:txBody>
          <a:bodyPr wrap="square">
            <a:spAutoFit/>
          </a:bodyPr>
          <a:lstStyle/>
          <a:p>
            <a:pPr algn="l"/>
            <a:r>
              <a:rPr lang="en-US" b="0" i="0" u="none" strike="noStrike" dirty="0">
                <a:solidFill>
                  <a:srgbClr val="1F1F1F"/>
                </a:solidFill>
                <a:effectLst/>
                <a:latin typeface="ElsevierGulliver"/>
                <a:hlinkClick r:id="rId2"/>
              </a:rPr>
              <a:t>VIBRIO | Introduction, Including Vibrio parahaemolyticus, Vibrio vulnificus, and Other Vibrio Species</a:t>
            </a:r>
            <a:endParaRPr lang="en-US" b="0" i="0" dirty="0">
              <a:solidFill>
                <a:srgbClr val="1F1F1F"/>
              </a:solidFill>
              <a:effectLst/>
              <a:latin typeface="ElsevierGulliver"/>
            </a:endParaRPr>
          </a:p>
          <a:p>
            <a:pPr algn="l"/>
            <a:r>
              <a:rPr lang="en-US" b="0" i="0" dirty="0">
                <a:solidFill>
                  <a:srgbClr val="1F1F1F"/>
                </a:solidFill>
                <a:effectLst/>
                <a:latin typeface="ElsevierSans"/>
              </a:rPr>
              <a:t>J.L. Jones, in </a:t>
            </a:r>
            <a:r>
              <a:rPr lang="en-US" b="0" i="0" u="none" strike="noStrike" dirty="0">
                <a:solidFill>
                  <a:srgbClr val="1F1F1F"/>
                </a:solidFill>
                <a:effectLst/>
                <a:latin typeface="ElsevierSans"/>
                <a:hlinkClick r:id="rId3"/>
              </a:rPr>
              <a:t>Encyclopedia of Food Microbiology (Second Edition)</a:t>
            </a:r>
            <a:r>
              <a:rPr lang="en-US" b="0" i="0" dirty="0">
                <a:solidFill>
                  <a:srgbClr val="1F1F1F"/>
                </a:solidFill>
                <a:effectLst/>
                <a:latin typeface="ElsevierSans"/>
              </a:rPr>
              <a:t>, 2014</a:t>
            </a:r>
          </a:p>
          <a:p>
            <a:pPr algn="l"/>
            <a:r>
              <a:rPr lang="en-US" b="0" i="0" dirty="0">
                <a:solidFill>
                  <a:srgbClr val="1F1F1F"/>
                </a:solidFill>
                <a:effectLst/>
                <a:latin typeface="ElsevierGulliver"/>
              </a:rPr>
              <a:t>Overview of the Genus </a:t>
            </a:r>
            <a:r>
              <a:rPr lang="en-US" b="0" i="1" dirty="0">
                <a:solidFill>
                  <a:srgbClr val="1F1F1F"/>
                </a:solidFill>
                <a:effectLst/>
                <a:latin typeface="ElsevierGulliver"/>
              </a:rPr>
              <a:t>Vibrio</a:t>
            </a:r>
            <a:endParaRPr lang="en-US" b="0" i="0" dirty="0">
              <a:solidFill>
                <a:srgbClr val="1F1F1F"/>
              </a:solidFill>
              <a:effectLst/>
              <a:latin typeface="ElsevierGulliver"/>
            </a:endParaRPr>
          </a:p>
          <a:p>
            <a:pPr algn="l"/>
            <a:r>
              <a:rPr lang="en-US" b="0" i="0" dirty="0">
                <a:solidFill>
                  <a:srgbClr val="1F1F1F"/>
                </a:solidFill>
                <a:effectLst/>
                <a:latin typeface="ElsevierGulliver"/>
              </a:rPr>
              <a:t>The genus </a:t>
            </a:r>
            <a:r>
              <a:rPr lang="en-US" b="0" i="1" dirty="0">
                <a:solidFill>
                  <a:srgbClr val="1F1F1F"/>
                </a:solidFill>
                <a:effectLst/>
                <a:latin typeface="ElsevierGulliver"/>
              </a:rPr>
              <a:t>Vibrio</a:t>
            </a:r>
            <a:r>
              <a:rPr lang="en-US" b="0" i="0" dirty="0">
                <a:solidFill>
                  <a:srgbClr val="1F1F1F"/>
                </a:solidFill>
                <a:effectLst/>
                <a:latin typeface="ElsevierGulliver"/>
              </a:rPr>
              <a:t> is a large group of ubiquitous aquatic bacteria, with nearly 100 individual species currently identified. They can be found as planktonic, free-living organisms but frequently are associated with plankton or aquatic animals, particularly invertebrates. This suggests that most of the members of the genus commonly can be found in or on most </a:t>
            </a:r>
            <a:r>
              <a:rPr lang="en-US" b="0" i="0" dirty="0">
                <a:solidFill>
                  <a:srgbClr val="1F1F1F"/>
                </a:solidFill>
                <a:effectLst/>
                <a:latin typeface="ElsevierGulliver"/>
                <a:hlinkClick r:id="rId4" tooltip="Learn more about seafood products from ScienceDirect's AI-generated Topic Pages"/>
              </a:rPr>
              <a:t>seafood products</a:t>
            </a:r>
            <a:r>
              <a:rPr lang="en-US" b="0" i="0" dirty="0">
                <a:solidFill>
                  <a:srgbClr val="1F1F1F"/>
                </a:solidFill>
                <a:effectLst/>
                <a:latin typeface="ElsevierGulliver"/>
              </a:rPr>
              <a:t>. Fortunately, only a few </a:t>
            </a:r>
            <a:r>
              <a:rPr lang="en-US" b="0" i="0" dirty="0" err="1">
                <a:solidFill>
                  <a:srgbClr val="1F1F1F"/>
                </a:solidFill>
                <a:effectLst/>
                <a:latin typeface="ElsevierGulliver"/>
                <a:hlinkClick r:id="rId5" tooltip="Learn more about vibrios from ScienceDirect's AI-generated Topic Pages"/>
              </a:rPr>
              <a:t>vibrios</a:t>
            </a:r>
            <a:r>
              <a:rPr lang="en-US" b="0" i="0" dirty="0">
                <a:solidFill>
                  <a:srgbClr val="1F1F1F"/>
                </a:solidFill>
                <a:effectLst/>
                <a:latin typeface="ElsevierGulliver"/>
              </a:rPr>
              <a:t> have been associated with human illness; most notably </a:t>
            </a:r>
            <a:r>
              <a:rPr lang="en-US" b="0" i="1" dirty="0">
                <a:solidFill>
                  <a:srgbClr val="1F1F1F"/>
                </a:solidFill>
                <a:effectLst/>
                <a:latin typeface="ElsevierGulliver"/>
                <a:hlinkClick r:id="rId6" tooltip="Learn more about Vibrio parahaemolyticus from ScienceDirect's AI-generated Topic Pages"/>
              </a:rPr>
              <a:t>Vibrio parahaemolyticus</a:t>
            </a:r>
            <a:r>
              <a:rPr lang="en-US" b="0" i="0" dirty="0">
                <a:solidFill>
                  <a:srgbClr val="1F1F1F"/>
                </a:solidFill>
                <a:effectLst/>
                <a:latin typeface="ElsevierGulliver"/>
              </a:rPr>
              <a:t>, </a:t>
            </a:r>
            <a:r>
              <a:rPr lang="en-US" b="0" i="1" dirty="0">
                <a:solidFill>
                  <a:srgbClr val="1F1F1F"/>
                </a:solidFill>
                <a:effectLst/>
                <a:latin typeface="ElsevierGulliver"/>
                <a:hlinkClick r:id="rId7" tooltip="Learn more about Vibrio vulnificus from ScienceDirect's AI-generated Topic Pages"/>
              </a:rPr>
              <a:t>Vibrio vulnificus</a:t>
            </a:r>
            <a:r>
              <a:rPr lang="en-US" b="0" i="0" dirty="0">
                <a:solidFill>
                  <a:srgbClr val="1F1F1F"/>
                </a:solidFill>
                <a:effectLst/>
                <a:latin typeface="ElsevierGulliver"/>
              </a:rPr>
              <a:t>, and the type strain of the genus, </a:t>
            </a:r>
            <a:r>
              <a:rPr lang="en-US" b="0" i="1" dirty="0">
                <a:solidFill>
                  <a:srgbClr val="1F1F1F"/>
                </a:solidFill>
                <a:effectLst/>
                <a:latin typeface="ElsevierGulliver"/>
                <a:hlinkClick r:id="rId8" tooltip="Learn more about Vibrio cholerae from ScienceDirect's AI-generated Topic Pages"/>
              </a:rPr>
              <a:t>Vibrio cholerae</a:t>
            </a:r>
            <a:r>
              <a:rPr lang="en-US" b="0" i="0" dirty="0">
                <a:solidFill>
                  <a:srgbClr val="1F1F1F"/>
                </a:solidFill>
                <a:effectLst/>
                <a:latin typeface="ElsevierGulliver"/>
              </a:rPr>
              <a:t>.</a:t>
            </a:r>
          </a:p>
        </p:txBody>
      </p:sp>
    </p:spTree>
    <p:extLst>
      <p:ext uri="{BB962C8B-B14F-4D97-AF65-F5344CB8AC3E}">
        <p14:creationId xmlns:p14="http://schemas.microsoft.com/office/powerpoint/2010/main" val="3368810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662" y="2953642"/>
            <a:ext cx="2867025" cy="524503"/>
          </a:xfrm>
          <a:prstGeom prst="rect">
            <a:avLst/>
          </a:prstGeom>
        </p:spPr>
        <p:txBody>
          <a:bodyPr vert="horz" wrap="square" lIns="0" tIns="16510" rIns="0" bIns="0" rtlCol="0">
            <a:spAutoFit/>
          </a:bodyPr>
          <a:lstStyle/>
          <a:p>
            <a:pPr marL="12700">
              <a:lnSpc>
                <a:spcPct val="100000"/>
              </a:lnSpc>
              <a:spcBef>
                <a:spcPts val="130"/>
              </a:spcBef>
            </a:pPr>
            <a:r>
              <a:rPr dirty="0"/>
              <a:t>Thank</a:t>
            </a:r>
            <a:r>
              <a:rPr spc="-90" dirty="0"/>
              <a:t> </a:t>
            </a:r>
            <a:r>
              <a:rPr lang="en-US" spc="-35" dirty="0"/>
              <a:t>You</a:t>
            </a:r>
            <a:r>
              <a:rPr spc="-35"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8529" y="870655"/>
            <a:ext cx="7886700" cy="632224"/>
          </a:xfrm>
          <a:prstGeom prst="rect">
            <a:avLst/>
          </a:prstGeom>
        </p:spPr>
        <p:txBody>
          <a:bodyPr vert="horz" wrap="square" lIns="0" tIns="16510" rIns="0" bIns="0" rtlCol="0">
            <a:spAutoFit/>
          </a:bodyPr>
          <a:lstStyle/>
          <a:p>
            <a:pPr marL="12700">
              <a:lnSpc>
                <a:spcPct val="100000"/>
              </a:lnSpc>
              <a:spcBef>
                <a:spcPts val="130"/>
              </a:spcBef>
            </a:pPr>
            <a:r>
              <a:rPr lang="en-US" sz="4000" dirty="0">
                <a:latin typeface="Calibri" panose="020F0502020204030204" pitchFamily="34" charset="0"/>
                <a:cs typeface="Calibri" panose="020F0502020204030204" pitchFamily="34" charset="0"/>
              </a:rPr>
              <a:t>Study</a:t>
            </a:r>
            <a:r>
              <a:rPr lang="en-US" sz="4000" spc="-80" dirty="0">
                <a:latin typeface="Calibri" panose="020F0502020204030204" pitchFamily="34" charset="0"/>
                <a:cs typeface="Calibri" panose="020F0502020204030204" pitchFamily="34" charset="0"/>
              </a:rPr>
              <a:t> </a:t>
            </a:r>
            <a:r>
              <a:rPr lang="en-US" sz="4000" spc="-10" dirty="0">
                <a:latin typeface="Calibri" panose="020F0502020204030204" pitchFamily="34" charset="0"/>
                <a:cs typeface="Calibri" panose="020F0502020204030204" pitchFamily="34" charset="0"/>
              </a:rPr>
              <a:t>questions</a:t>
            </a:r>
          </a:p>
        </p:txBody>
      </p:sp>
      <p:sp>
        <p:nvSpPr>
          <p:cNvPr id="3" name="object 3"/>
          <p:cNvSpPr txBox="1"/>
          <p:nvPr/>
        </p:nvSpPr>
        <p:spPr>
          <a:xfrm>
            <a:off x="708025" y="1737105"/>
            <a:ext cx="7529830" cy="3761286"/>
          </a:xfrm>
          <a:prstGeom prst="rect">
            <a:avLst/>
          </a:prstGeom>
        </p:spPr>
        <p:txBody>
          <a:bodyPr vert="horz" wrap="square" lIns="0" tIns="16510" rIns="0" bIns="0" rtlCol="0">
            <a:spAutoFit/>
          </a:bodyPr>
          <a:lstStyle/>
          <a:p>
            <a:pPr marL="241300" indent="-228600">
              <a:lnSpc>
                <a:spcPct val="100000"/>
              </a:lnSpc>
              <a:spcBef>
                <a:spcPts val="130"/>
              </a:spcBef>
              <a:buFont typeface="Arial MT"/>
              <a:buChar char="•"/>
              <a:tabLst>
                <a:tab pos="241300" algn="l"/>
              </a:tabLst>
            </a:pPr>
            <a:r>
              <a:rPr sz="2400" dirty="0">
                <a:latin typeface="Calibri"/>
                <a:cs typeface="Calibri"/>
              </a:rPr>
              <a:t>How</a:t>
            </a:r>
            <a:r>
              <a:rPr sz="2400" spc="-30" dirty="0">
                <a:latin typeface="Calibri"/>
                <a:cs typeface="Calibri"/>
              </a:rPr>
              <a:t> </a:t>
            </a:r>
            <a:r>
              <a:rPr sz="2400" dirty="0">
                <a:latin typeface="Calibri"/>
                <a:cs typeface="Calibri"/>
              </a:rPr>
              <a:t>will</a:t>
            </a:r>
            <a:r>
              <a:rPr sz="2400" spc="-30" dirty="0">
                <a:latin typeface="Calibri"/>
                <a:cs typeface="Calibri"/>
              </a:rPr>
              <a:t> </a:t>
            </a:r>
            <a:r>
              <a:rPr sz="2400" dirty="0">
                <a:latin typeface="Calibri"/>
                <a:cs typeface="Calibri"/>
              </a:rPr>
              <a:t>you</a:t>
            </a:r>
            <a:r>
              <a:rPr sz="2400" spc="-55" dirty="0">
                <a:latin typeface="Calibri"/>
                <a:cs typeface="Calibri"/>
              </a:rPr>
              <a:t> </a:t>
            </a:r>
            <a:r>
              <a:rPr sz="2400" dirty="0">
                <a:latin typeface="Calibri"/>
                <a:cs typeface="Calibri"/>
              </a:rPr>
              <a:t>classify</a:t>
            </a:r>
            <a:r>
              <a:rPr sz="2400" spc="-90" dirty="0">
                <a:latin typeface="Calibri"/>
                <a:cs typeface="Calibri"/>
              </a:rPr>
              <a:t> </a:t>
            </a:r>
            <a:r>
              <a:rPr sz="2400" dirty="0">
                <a:latin typeface="Calibri"/>
                <a:cs typeface="Calibri"/>
              </a:rPr>
              <a:t>vibrio</a:t>
            </a:r>
            <a:r>
              <a:rPr sz="2400" spc="-65" dirty="0">
                <a:latin typeface="Calibri"/>
                <a:cs typeface="Calibri"/>
              </a:rPr>
              <a:t> </a:t>
            </a:r>
            <a:r>
              <a:rPr sz="2400" spc="-10" dirty="0">
                <a:latin typeface="Calibri"/>
                <a:cs typeface="Calibri"/>
              </a:rPr>
              <a:t>cholera?</a:t>
            </a:r>
            <a:endParaRPr sz="2400" dirty="0">
              <a:latin typeface="Calibri"/>
              <a:cs typeface="Calibri"/>
            </a:endParaRPr>
          </a:p>
          <a:p>
            <a:pPr marL="315595" indent="-302895">
              <a:lnSpc>
                <a:spcPct val="100000"/>
              </a:lnSpc>
              <a:spcBef>
                <a:spcPts val="35"/>
              </a:spcBef>
              <a:buFont typeface="Arial MT"/>
              <a:buChar char="•"/>
              <a:tabLst>
                <a:tab pos="315595" algn="l"/>
              </a:tabLst>
            </a:pPr>
            <a:r>
              <a:rPr sz="2400" dirty="0">
                <a:latin typeface="Calibri"/>
                <a:cs typeface="Calibri"/>
              </a:rPr>
              <a:t>How</a:t>
            </a:r>
            <a:r>
              <a:rPr sz="2400" spc="-40" dirty="0">
                <a:latin typeface="Calibri"/>
                <a:cs typeface="Calibri"/>
              </a:rPr>
              <a:t> </a:t>
            </a:r>
            <a:r>
              <a:rPr sz="2400" dirty="0">
                <a:latin typeface="Calibri"/>
                <a:cs typeface="Calibri"/>
              </a:rPr>
              <a:t>do</a:t>
            </a:r>
            <a:r>
              <a:rPr sz="2400" spc="-60" dirty="0">
                <a:latin typeface="Calibri"/>
                <a:cs typeface="Calibri"/>
              </a:rPr>
              <a:t> </a:t>
            </a:r>
            <a:r>
              <a:rPr sz="2400" dirty="0">
                <a:latin typeface="Calibri"/>
                <a:cs typeface="Calibri"/>
              </a:rPr>
              <a:t>you</a:t>
            </a:r>
            <a:r>
              <a:rPr sz="2400" spc="-60" dirty="0">
                <a:latin typeface="Calibri"/>
                <a:cs typeface="Calibri"/>
              </a:rPr>
              <a:t> </a:t>
            </a:r>
            <a:r>
              <a:rPr sz="2400" dirty="0">
                <a:latin typeface="Calibri"/>
                <a:cs typeface="Calibri"/>
              </a:rPr>
              <a:t>make</a:t>
            </a:r>
            <a:r>
              <a:rPr sz="2400" spc="-60" dirty="0">
                <a:latin typeface="Calibri"/>
                <a:cs typeface="Calibri"/>
              </a:rPr>
              <a:t> </a:t>
            </a:r>
            <a:r>
              <a:rPr sz="2400" spc="-10" dirty="0">
                <a:latin typeface="Calibri"/>
                <a:cs typeface="Calibri"/>
              </a:rPr>
              <a:t>laboratory</a:t>
            </a:r>
            <a:r>
              <a:rPr sz="2400" spc="-20" dirty="0">
                <a:latin typeface="Calibri"/>
                <a:cs typeface="Calibri"/>
              </a:rPr>
              <a:t> </a:t>
            </a:r>
            <a:r>
              <a:rPr sz="2400" dirty="0">
                <a:latin typeface="Calibri"/>
                <a:cs typeface="Calibri"/>
              </a:rPr>
              <a:t>diagnosis</a:t>
            </a:r>
            <a:r>
              <a:rPr sz="2400" spc="-75" dirty="0">
                <a:latin typeface="Calibri"/>
                <a:cs typeface="Calibri"/>
              </a:rPr>
              <a:t> </a:t>
            </a:r>
            <a:r>
              <a:rPr sz="2400" dirty="0">
                <a:latin typeface="Calibri"/>
                <a:cs typeface="Calibri"/>
              </a:rPr>
              <a:t>of</a:t>
            </a:r>
            <a:r>
              <a:rPr sz="2400" spc="-80" dirty="0">
                <a:latin typeface="Calibri"/>
                <a:cs typeface="Calibri"/>
              </a:rPr>
              <a:t> </a:t>
            </a:r>
            <a:r>
              <a:rPr sz="2400" spc="-10" dirty="0">
                <a:latin typeface="Calibri"/>
                <a:cs typeface="Calibri"/>
              </a:rPr>
              <a:t>cholera?</a:t>
            </a:r>
            <a:endParaRPr sz="2400" dirty="0">
              <a:latin typeface="Calibri"/>
              <a:cs typeface="Calibri"/>
            </a:endParaRPr>
          </a:p>
          <a:p>
            <a:pPr marL="241300" indent="-228600">
              <a:lnSpc>
                <a:spcPct val="100000"/>
              </a:lnSpc>
              <a:spcBef>
                <a:spcPts val="110"/>
              </a:spcBef>
              <a:buFont typeface="Arial MT"/>
              <a:buChar char="•"/>
              <a:tabLst>
                <a:tab pos="241300" algn="l"/>
              </a:tabLst>
            </a:pPr>
            <a:r>
              <a:rPr sz="2400" dirty="0">
                <a:latin typeface="Calibri"/>
                <a:cs typeface="Calibri"/>
              </a:rPr>
              <a:t>How</a:t>
            </a:r>
            <a:r>
              <a:rPr sz="2400" spc="-30" dirty="0">
                <a:latin typeface="Calibri"/>
                <a:cs typeface="Calibri"/>
              </a:rPr>
              <a:t> </a:t>
            </a:r>
            <a:r>
              <a:rPr sz="2400" dirty="0">
                <a:latin typeface="Calibri"/>
                <a:cs typeface="Calibri"/>
              </a:rPr>
              <a:t>will</a:t>
            </a:r>
            <a:r>
              <a:rPr sz="2400" spc="-30" dirty="0">
                <a:latin typeface="Calibri"/>
                <a:cs typeface="Calibri"/>
              </a:rPr>
              <a:t> </a:t>
            </a:r>
            <a:r>
              <a:rPr sz="2400" dirty="0">
                <a:latin typeface="Calibri"/>
                <a:cs typeface="Calibri"/>
              </a:rPr>
              <a:t>you</a:t>
            </a:r>
            <a:r>
              <a:rPr sz="2400" spc="-60" dirty="0">
                <a:latin typeface="Calibri"/>
                <a:cs typeface="Calibri"/>
              </a:rPr>
              <a:t> </a:t>
            </a:r>
            <a:r>
              <a:rPr sz="2400" dirty="0">
                <a:latin typeface="Calibri"/>
                <a:cs typeface="Calibri"/>
              </a:rPr>
              <a:t>treat</a:t>
            </a:r>
            <a:r>
              <a:rPr sz="2400" spc="-80" dirty="0">
                <a:latin typeface="Calibri"/>
                <a:cs typeface="Calibri"/>
              </a:rPr>
              <a:t> </a:t>
            </a:r>
            <a:r>
              <a:rPr sz="2400" dirty="0">
                <a:latin typeface="Calibri"/>
                <a:cs typeface="Calibri"/>
              </a:rPr>
              <a:t>a</a:t>
            </a:r>
            <a:r>
              <a:rPr sz="2400" spc="-10" dirty="0">
                <a:latin typeface="Calibri"/>
                <a:cs typeface="Calibri"/>
              </a:rPr>
              <a:t> </a:t>
            </a:r>
            <a:r>
              <a:rPr sz="2400" dirty="0">
                <a:latin typeface="Calibri"/>
                <a:cs typeface="Calibri"/>
              </a:rPr>
              <a:t>patient</a:t>
            </a:r>
            <a:r>
              <a:rPr sz="2400" spc="-75" dirty="0">
                <a:latin typeface="Calibri"/>
                <a:cs typeface="Calibri"/>
              </a:rPr>
              <a:t> </a:t>
            </a:r>
            <a:r>
              <a:rPr sz="2400" dirty="0">
                <a:latin typeface="Calibri"/>
                <a:cs typeface="Calibri"/>
              </a:rPr>
              <a:t>of</a:t>
            </a:r>
            <a:r>
              <a:rPr sz="2400" spc="-80" dirty="0">
                <a:latin typeface="Calibri"/>
                <a:cs typeface="Calibri"/>
              </a:rPr>
              <a:t> </a:t>
            </a:r>
            <a:r>
              <a:rPr sz="2400" spc="-10" dirty="0">
                <a:latin typeface="Calibri"/>
                <a:cs typeface="Calibri"/>
              </a:rPr>
              <a:t>cholera?</a:t>
            </a:r>
            <a:endParaRPr sz="2400" dirty="0">
              <a:latin typeface="Calibri"/>
              <a:cs typeface="Calibri"/>
            </a:endParaRPr>
          </a:p>
          <a:p>
            <a:pPr marL="241300" indent="-228600">
              <a:lnSpc>
                <a:spcPct val="100000"/>
              </a:lnSpc>
              <a:spcBef>
                <a:spcPts val="30"/>
              </a:spcBef>
              <a:buFont typeface="Arial MT"/>
              <a:buChar char="•"/>
              <a:tabLst>
                <a:tab pos="241300" algn="l"/>
              </a:tabLst>
            </a:pPr>
            <a:r>
              <a:rPr sz="2400" dirty="0">
                <a:latin typeface="Calibri"/>
                <a:cs typeface="Calibri"/>
              </a:rPr>
              <a:t>What</a:t>
            </a:r>
            <a:r>
              <a:rPr sz="2400" spc="-25" dirty="0">
                <a:latin typeface="Calibri"/>
                <a:cs typeface="Calibri"/>
              </a:rPr>
              <a:t> </a:t>
            </a:r>
            <a:r>
              <a:rPr sz="2400" dirty="0">
                <a:latin typeface="Calibri"/>
                <a:cs typeface="Calibri"/>
              </a:rPr>
              <a:t>are</a:t>
            </a:r>
            <a:r>
              <a:rPr sz="2400" spc="-70" dirty="0">
                <a:latin typeface="Calibri"/>
                <a:cs typeface="Calibri"/>
              </a:rPr>
              <a:t> </a:t>
            </a:r>
            <a:r>
              <a:rPr sz="2400" dirty="0">
                <a:latin typeface="Calibri"/>
                <a:cs typeface="Calibri"/>
              </a:rPr>
              <a:t>the</a:t>
            </a:r>
            <a:r>
              <a:rPr sz="2400" spc="-65" dirty="0">
                <a:latin typeface="Calibri"/>
                <a:cs typeface="Calibri"/>
              </a:rPr>
              <a:t> </a:t>
            </a:r>
            <a:r>
              <a:rPr sz="2400" spc="-10" dirty="0">
                <a:latin typeface="Calibri"/>
                <a:cs typeface="Calibri"/>
              </a:rPr>
              <a:t>characteristics</a:t>
            </a:r>
            <a:r>
              <a:rPr sz="2400" spc="-20" dirty="0">
                <a:latin typeface="Calibri"/>
                <a:cs typeface="Calibri"/>
              </a:rPr>
              <a:t> </a:t>
            </a:r>
            <a:r>
              <a:rPr sz="2400" dirty="0">
                <a:latin typeface="Calibri"/>
                <a:cs typeface="Calibri"/>
              </a:rPr>
              <a:t>of</a:t>
            </a:r>
            <a:r>
              <a:rPr sz="2400" spc="-85" dirty="0">
                <a:latin typeface="Calibri"/>
                <a:cs typeface="Calibri"/>
              </a:rPr>
              <a:t> </a:t>
            </a:r>
            <a:r>
              <a:rPr sz="2400" dirty="0">
                <a:latin typeface="Calibri"/>
                <a:cs typeface="Calibri"/>
              </a:rPr>
              <a:t>Klebsiella</a:t>
            </a:r>
            <a:r>
              <a:rPr sz="2400" spc="-25" dirty="0">
                <a:latin typeface="Calibri"/>
                <a:cs typeface="Calibri"/>
              </a:rPr>
              <a:t> </a:t>
            </a:r>
            <a:r>
              <a:rPr sz="2400" spc="-10" dirty="0">
                <a:latin typeface="Calibri"/>
                <a:cs typeface="Calibri"/>
              </a:rPr>
              <a:t>pneumonia?</a:t>
            </a:r>
            <a:endParaRPr sz="2400" dirty="0">
              <a:latin typeface="Calibri"/>
              <a:cs typeface="Calibri"/>
            </a:endParaRPr>
          </a:p>
          <a:p>
            <a:pPr marL="241300" indent="-228600">
              <a:lnSpc>
                <a:spcPct val="100000"/>
              </a:lnSpc>
              <a:spcBef>
                <a:spcPts val="110"/>
              </a:spcBef>
              <a:buFont typeface="Arial MT"/>
              <a:buChar char="•"/>
              <a:tabLst>
                <a:tab pos="241300" algn="l"/>
              </a:tabLst>
            </a:pPr>
            <a:r>
              <a:rPr sz="2400" dirty="0">
                <a:latin typeface="Calibri"/>
                <a:cs typeface="Calibri"/>
              </a:rPr>
              <a:t>How</a:t>
            </a:r>
            <a:r>
              <a:rPr sz="2400" spc="-40" dirty="0">
                <a:latin typeface="Calibri"/>
                <a:cs typeface="Calibri"/>
              </a:rPr>
              <a:t> </a:t>
            </a:r>
            <a:r>
              <a:rPr sz="2400" dirty="0">
                <a:latin typeface="Calibri"/>
                <a:cs typeface="Calibri"/>
              </a:rPr>
              <a:t>will</a:t>
            </a:r>
            <a:r>
              <a:rPr sz="2400" spc="-35" dirty="0">
                <a:latin typeface="Calibri"/>
                <a:cs typeface="Calibri"/>
              </a:rPr>
              <a:t> </a:t>
            </a:r>
            <a:r>
              <a:rPr sz="2400" dirty="0">
                <a:latin typeface="Calibri"/>
                <a:cs typeface="Calibri"/>
              </a:rPr>
              <a:t>you</a:t>
            </a:r>
            <a:r>
              <a:rPr sz="2400" spc="-65" dirty="0">
                <a:latin typeface="Calibri"/>
                <a:cs typeface="Calibri"/>
              </a:rPr>
              <a:t> </a:t>
            </a:r>
            <a:r>
              <a:rPr sz="2400" dirty="0">
                <a:latin typeface="Calibri"/>
                <a:cs typeface="Calibri"/>
              </a:rPr>
              <a:t>diagnose</a:t>
            </a:r>
            <a:r>
              <a:rPr sz="2400" spc="-65" dirty="0">
                <a:latin typeface="Calibri"/>
                <a:cs typeface="Calibri"/>
              </a:rPr>
              <a:t> </a:t>
            </a:r>
            <a:r>
              <a:rPr sz="2400" dirty="0">
                <a:latin typeface="Calibri"/>
                <a:cs typeface="Calibri"/>
              </a:rPr>
              <a:t>Klebsiella</a:t>
            </a:r>
            <a:r>
              <a:rPr sz="2400" spc="-95" dirty="0">
                <a:latin typeface="Calibri"/>
                <a:cs typeface="Calibri"/>
              </a:rPr>
              <a:t> </a:t>
            </a:r>
            <a:r>
              <a:rPr sz="2400" spc="-10" dirty="0">
                <a:latin typeface="Calibri"/>
                <a:cs typeface="Calibri"/>
              </a:rPr>
              <a:t>pneumonia?</a:t>
            </a:r>
            <a:endParaRPr sz="2400" dirty="0">
              <a:latin typeface="Calibri"/>
              <a:cs typeface="Calibri"/>
            </a:endParaRPr>
          </a:p>
          <a:p>
            <a:pPr marL="241300" indent="-228600">
              <a:lnSpc>
                <a:spcPct val="100000"/>
              </a:lnSpc>
              <a:spcBef>
                <a:spcPts val="35"/>
              </a:spcBef>
              <a:buFont typeface="Arial MT"/>
              <a:buChar char="•"/>
              <a:tabLst>
                <a:tab pos="241300" algn="l"/>
              </a:tabLst>
            </a:pPr>
            <a:r>
              <a:rPr sz="2400" dirty="0">
                <a:latin typeface="Calibri"/>
                <a:cs typeface="Calibri"/>
              </a:rPr>
              <a:t>How</a:t>
            </a:r>
            <a:r>
              <a:rPr sz="2400" spc="-45" dirty="0">
                <a:latin typeface="Calibri"/>
                <a:cs typeface="Calibri"/>
              </a:rPr>
              <a:t> </a:t>
            </a:r>
            <a:r>
              <a:rPr sz="2400" dirty="0">
                <a:latin typeface="Calibri"/>
                <a:cs typeface="Calibri"/>
              </a:rPr>
              <a:t>will</a:t>
            </a:r>
            <a:r>
              <a:rPr sz="2400" spc="-40" dirty="0">
                <a:latin typeface="Calibri"/>
                <a:cs typeface="Calibri"/>
              </a:rPr>
              <a:t> </a:t>
            </a:r>
            <a:r>
              <a:rPr sz="2400" dirty="0">
                <a:latin typeface="Calibri"/>
                <a:cs typeface="Calibri"/>
              </a:rPr>
              <a:t>you</a:t>
            </a:r>
            <a:r>
              <a:rPr sz="2400" spc="-70" dirty="0">
                <a:latin typeface="Calibri"/>
                <a:cs typeface="Calibri"/>
              </a:rPr>
              <a:t> </a:t>
            </a:r>
            <a:r>
              <a:rPr sz="2400" dirty="0">
                <a:latin typeface="Calibri"/>
                <a:cs typeface="Calibri"/>
              </a:rPr>
              <a:t>treat</a:t>
            </a:r>
            <a:r>
              <a:rPr sz="2400" spc="-95" dirty="0">
                <a:latin typeface="Calibri"/>
                <a:cs typeface="Calibri"/>
              </a:rPr>
              <a:t> </a:t>
            </a:r>
            <a:r>
              <a:rPr sz="2400" dirty="0">
                <a:latin typeface="Calibri"/>
                <a:cs typeface="Calibri"/>
              </a:rPr>
              <a:t>Klebsiella</a:t>
            </a:r>
            <a:r>
              <a:rPr sz="2400" spc="-30" dirty="0">
                <a:latin typeface="Calibri"/>
                <a:cs typeface="Calibri"/>
              </a:rPr>
              <a:t> </a:t>
            </a:r>
            <a:r>
              <a:rPr sz="2400" spc="-10" dirty="0">
                <a:latin typeface="Calibri"/>
                <a:cs typeface="Calibri"/>
              </a:rPr>
              <a:t>pneuomonia?</a:t>
            </a:r>
            <a:endParaRPr sz="2400" dirty="0">
              <a:latin typeface="Calibri"/>
              <a:cs typeface="Calibri"/>
            </a:endParaRPr>
          </a:p>
          <a:p>
            <a:pPr marL="241300" indent="-228600">
              <a:lnSpc>
                <a:spcPct val="100000"/>
              </a:lnSpc>
              <a:spcBef>
                <a:spcPts val="110"/>
              </a:spcBef>
              <a:buFont typeface="Arial MT"/>
              <a:buChar char="•"/>
              <a:tabLst>
                <a:tab pos="241300" algn="l"/>
              </a:tabLst>
            </a:pPr>
            <a:r>
              <a:rPr sz="2400" dirty="0">
                <a:latin typeface="Calibri"/>
                <a:cs typeface="Calibri"/>
              </a:rPr>
              <a:t>What</a:t>
            </a:r>
            <a:r>
              <a:rPr sz="2400" spc="-5" dirty="0">
                <a:latin typeface="Calibri"/>
                <a:cs typeface="Calibri"/>
              </a:rPr>
              <a:t> </a:t>
            </a:r>
            <a:r>
              <a:rPr sz="2400" dirty="0">
                <a:latin typeface="Calibri"/>
                <a:cs typeface="Calibri"/>
              </a:rPr>
              <a:t>is</a:t>
            </a:r>
            <a:r>
              <a:rPr sz="2400" spc="-65" dirty="0">
                <a:latin typeface="Calibri"/>
                <a:cs typeface="Calibri"/>
              </a:rPr>
              <a:t> </a:t>
            </a:r>
            <a:r>
              <a:rPr sz="2400" dirty="0">
                <a:latin typeface="Calibri"/>
                <a:cs typeface="Calibri"/>
              </a:rPr>
              <a:t>the</a:t>
            </a:r>
            <a:r>
              <a:rPr sz="2400" spc="-50" dirty="0">
                <a:latin typeface="Calibri"/>
                <a:cs typeface="Calibri"/>
              </a:rPr>
              <a:t> </a:t>
            </a:r>
            <a:r>
              <a:rPr sz="2400" spc="-10" dirty="0">
                <a:latin typeface="Calibri"/>
                <a:cs typeface="Calibri"/>
              </a:rPr>
              <a:t>pathogenesis</a:t>
            </a:r>
            <a:r>
              <a:rPr sz="2400" spc="-75" dirty="0">
                <a:latin typeface="Calibri"/>
                <a:cs typeface="Calibri"/>
              </a:rPr>
              <a:t> </a:t>
            </a:r>
            <a:r>
              <a:rPr sz="2400" dirty="0">
                <a:latin typeface="Calibri"/>
                <a:cs typeface="Calibri"/>
              </a:rPr>
              <a:t>of</a:t>
            </a:r>
            <a:r>
              <a:rPr sz="2400" spc="5" dirty="0">
                <a:latin typeface="Calibri"/>
                <a:cs typeface="Calibri"/>
              </a:rPr>
              <a:t> </a:t>
            </a:r>
            <a:r>
              <a:rPr sz="2400" dirty="0">
                <a:latin typeface="Calibri"/>
                <a:cs typeface="Calibri"/>
              </a:rPr>
              <a:t>Shiegela</a:t>
            </a:r>
            <a:r>
              <a:rPr sz="2400" spc="-10" dirty="0">
                <a:latin typeface="Calibri"/>
                <a:cs typeface="Calibri"/>
              </a:rPr>
              <a:t> infection?</a:t>
            </a:r>
            <a:endParaRPr sz="2400" dirty="0">
              <a:latin typeface="Calibri"/>
              <a:cs typeface="Calibri"/>
            </a:endParaRPr>
          </a:p>
          <a:p>
            <a:pPr marL="241300" indent="-228600">
              <a:lnSpc>
                <a:spcPct val="100000"/>
              </a:lnSpc>
              <a:spcBef>
                <a:spcPts val="35"/>
              </a:spcBef>
              <a:buFont typeface="Arial MT"/>
              <a:buChar char="•"/>
              <a:tabLst>
                <a:tab pos="241300" algn="l"/>
              </a:tabLst>
            </a:pPr>
            <a:r>
              <a:rPr sz="2400" dirty="0">
                <a:latin typeface="Calibri"/>
                <a:cs typeface="Calibri"/>
              </a:rPr>
              <a:t>How</a:t>
            </a:r>
            <a:r>
              <a:rPr sz="2400" spc="-40" dirty="0">
                <a:latin typeface="Calibri"/>
                <a:cs typeface="Calibri"/>
              </a:rPr>
              <a:t> </a:t>
            </a:r>
            <a:r>
              <a:rPr sz="2400" dirty="0">
                <a:latin typeface="Calibri"/>
                <a:cs typeface="Calibri"/>
              </a:rPr>
              <a:t>will</a:t>
            </a:r>
            <a:r>
              <a:rPr sz="2400" spc="-40" dirty="0">
                <a:latin typeface="Calibri"/>
                <a:cs typeface="Calibri"/>
              </a:rPr>
              <a:t> </a:t>
            </a:r>
            <a:r>
              <a:rPr sz="2400" dirty="0">
                <a:latin typeface="Calibri"/>
                <a:cs typeface="Calibri"/>
              </a:rPr>
              <a:t>you</a:t>
            </a:r>
            <a:r>
              <a:rPr sz="2400" spc="-65" dirty="0">
                <a:latin typeface="Calibri"/>
                <a:cs typeface="Calibri"/>
              </a:rPr>
              <a:t> </a:t>
            </a:r>
            <a:r>
              <a:rPr sz="2400" dirty="0">
                <a:latin typeface="Calibri"/>
                <a:cs typeface="Calibri"/>
              </a:rPr>
              <a:t>make</a:t>
            </a:r>
            <a:r>
              <a:rPr sz="2400" spc="-65" dirty="0">
                <a:latin typeface="Calibri"/>
                <a:cs typeface="Calibri"/>
              </a:rPr>
              <a:t> </a:t>
            </a:r>
            <a:r>
              <a:rPr sz="2400" dirty="0">
                <a:latin typeface="Calibri"/>
                <a:cs typeface="Calibri"/>
              </a:rPr>
              <a:t>lab</a:t>
            </a:r>
            <a:r>
              <a:rPr sz="2400" spc="-65" dirty="0">
                <a:latin typeface="Calibri"/>
                <a:cs typeface="Calibri"/>
              </a:rPr>
              <a:t> </a:t>
            </a:r>
            <a:r>
              <a:rPr sz="2400" dirty="0">
                <a:latin typeface="Calibri"/>
                <a:cs typeface="Calibri"/>
              </a:rPr>
              <a:t>diagnosis</a:t>
            </a:r>
            <a:r>
              <a:rPr sz="2400" spc="-95" dirty="0">
                <a:latin typeface="Calibri"/>
                <a:cs typeface="Calibri"/>
              </a:rPr>
              <a:t> </a:t>
            </a:r>
            <a:r>
              <a:rPr sz="2400" dirty="0">
                <a:latin typeface="Calibri"/>
                <a:cs typeface="Calibri"/>
              </a:rPr>
              <a:t>of</a:t>
            </a:r>
            <a:r>
              <a:rPr sz="2400" spc="-20" dirty="0">
                <a:latin typeface="Calibri"/>
                <a:cs typeface="Calibri"/>
              </a:rPr>
              <a:t> </a:t>
            </a:r>
            <a:r>
              <a:rPr sz="2400" dirty="0">
                <a:latin typeface="Calibri"/>
                <a:cs typeface="Calibri"/>
              </a:rPr>
              <a:t>Shiegela</a:t>
            </a:r>
            <a:r>
              <a:rPr sz="2400" spc="-25" dirty="0">
                <a:latin typeface="Calibri"/>
                <a:cs typeface="Calibri"/>
              </a:rPr>
              <a:t> </a:t>
            </a:r>
            <a:r>
              <a:rPr sz="2400" spc="-10" dirty="0">
                <a:latin typeface="Calibri"/>
                <a:cs typeface="Calibri"/>
              </a:rPr>
              <a:t>infection?</a:t>
            </a:r>
            <a:endParaRPr sz="2400" dirty="0">
              <a:latin typeface="Calibri"/>
              <a:cs typeface="Calibri"/>
            </a:endParaRPr>
          </a:p>
          <a:p>
            <a:pPr marL="241300" indent="-228600">
              <a:lnSpc>
                <a:spcPct val="100000"/>
              </a:lnSpc>
              <a:spcBef>
                <a:spcPts val="35"/>
              </a:spcBef>
              <a:buFont typeface="Arial MT"/>
              <a:buChar char="•"/>
              <a:tabLst>
                <a:tab pos="241300" algn="l"/>
              </a:tabLst>
            </a:pPr>
            <a:r>
              <a:rPr sz="2400" dirty="0">
                <a:latin typeface="Calibri"/>
                <a:cs typeface="Calibri"/>
              </a:rPr>
              <a:t>How</a:t>
            </a:r>
            <a:r>
              <a:rPr sz="2400" spc="-40" dirty="0">
                <a:latin typeface="Calibri"/>
                <a:cs typeface="Calibri"/>
              </a:rPr>
              <a:t> </a:t>
            </a:r>
            <a:r>
              <a:rPr sz="2400" dirty="0">
                <a:latin typeface="Calibri"/>
                <a:cs typeface="Calibri"/>
              </a:rPr>
              <a:t>will</a:t>
            </a:r>
            <a:r>
              <a:rPr sz="2400" spc="-40" dirty="0">
                <a:latin typeface="Calibri"/>
                <a:cs typeface="Calibri"/>
              </a:rPr>
              <a:t> </a:t>
            </a:r>
            <a:r>
              <a:rPr sz="2400" dirty="0">
                <a:latin typeface="Calibri"/>
                <a:cs typeface="Calibri"/>
              </a:rPr>
              <a:t>you</a:t>
            </a:r>
            <a:r>
              <a:rPr sz="2400" spc="-65" dirty="0">
                <a:latin typeface="Calibri"/>
                <a:cs typeface="Calibri"/>
              </a:rPr>
              <a:t> </a:t>
            </a:r>
            <a:r>
              <a:rPr sz="2400" dirty="0">
                <a:latin typeface="Calibri"/>
                <a:cs typeface="Calibri"/>
              </a:rPr>
              <a:t>treat</a:t>
            </a:r>
            <a:r>
              <a:rPr sz="2400" spc="-90" dirty="0">
                <a:latin typeface="Calibri"/>
                <a:cs typeface="Calibri"/>
              </a:rPr>
              <a:t> </a:t>
            </a:r>
            <a:r>
              <a:rPr sz="2400" dirty="0">
                <a:latin typeface="Calibri"/>
                <a:cs typeface="Calibri"/>
              </a:rPr>
              <a:t>Shiegela</a:t>
            </a:r>
            <a:r>
              <a:rPr sz="2400" spc="-100" dirty="0">
                <a:latin typeface="Calibri"/>
                <a:cs typeface="Calibri"/>
              </a:rPr>
              <a:t> </a:t>
            </a:r>
            <a:r>
              <a:rPr sz="2400" spc="-10" dirty="0">
                <a:latin typeface="Calibri"/>
                <a:cs typeface="Calibri"/>
              </a:rPr>
              <a:t>infection?</a:t>
            </a:r>
            <a:endParaRPr sz="2400" dirty="0">
              <a:latin typeface="Calibri"/>
              <a:cs typeface="Calibri"/>
            </a:endParaRPr>
          </a:p>
          <a:p>
            <a:pPr marL="241300" indent="-228600">
              <a:lnSpc>
                <a:spcPct val="100000"/>
              </a:lnSpc>
              <a:spcBef>
                <a:spcPts val="110"/>
              </a:spcBef>
              <a:buFont typeface="Arial MT"/>
              <a:buChar char="•"/>
              <a:tabLst>
                <a:tab pos="241300" algn="l"/>
              </a:tabLst>
            </a:pPr>
            <a:r>
              <a:rPr sz="2400" dirty="0">
                <a:latin typeface="Calibri"/>
                <a:cs typeface="Calibri"/>
              </a:rPr>
              <a:t>How</a:t>
            </a:r>
            <a:r>
              <a:rPr sz="2400" spc="-60" dirty="0">
                <a:latin typeface="Calibri"/>
                <a:cs typeface="Calibri"/>
              </a:rPr>
              <a:t> </a:t>
            </a:r>
            <a:r>
              <a:rPr sz="2400" dirty="0">
                <a:latin typeface="Calibri"/>
                <a:cs typeface="Calibri"/>
              </a:rPr>
              <a:t>will</a:t>
            </a:r>
            <a:r>
              <a:rPr sz="2400" spc="-55" dirty="0">
                <a:latin typeface="Calibri"/>
                <a:cs typeface="Calibri"/>
              </a:rPr>
              <a:t> </a:t>
            </a:r>
            <a:r>
              <a:rPr sz="2400" dirty="0">
                <a:latin typeface="Calibri"/>
                <a:cs typeface="Calibri"/>
              </a:rPr>
              <a:t>you</a:t>
            </a:r>
            <a:r>
              <a:rPr sz="2400" spc="-80" dirty="0">
                <a:latin typeface="Calibri"/>
                <a:cs typeface="Calibri"/>
              </a:rPr>
              <a:t> </a:t>
            </a:r>
            <a:r>
              <a:rPr sz="2400" spc="-10" dirty="0">
                <a:latin typeface="Calibri"/>
                <a:cs typeface="Calibri"/>
              </a:rPr>
              <a:t>prevenet</a:t>
            </a:r>
            <a:r>
              <a:rPr sz="2400" spc="-45" dirty="0">
                <a:latin typeface="Calibri"/>
                <a:cs typeface="Calibri"/>
              </a:rPr>
              <a:t> </a:t>
            </a:r>
            <a:r>
              <a:rPr sz="2400" dirty="0">
                <a:latin typeface="Calibri"/>
                <a:cs typeface="Calibri"/>
              </a:rPr>
              <a:t>Shiegela</a:t>
            </a:r>
            <a:r>
              <a:rPr sz="2400" spc="-45" dirty="0">
                <a:latin typeface="Calibri"/>
                <a:cs typeface="Calibri"/>
              </a:rPr>
              <a:t> </a:t>
            </a:r>
            <a:r>
              <a:rPr sz="2400" spc="-10" dirty="0">
                <a:latin typeface="Calibri"/>
                <a:cs typeface="Calibri"/>
              </a:rPr>
              <a:t>infection?</a:t>
            </a:r>
            <a:endParaRPr sz="2400" dirty="0">
              <a:latin typeface="Calibri"/>
              <a:cs typeface="Calibri"/>
            </a:endParaRPr>
          </a:p>
        </p:txBody>
      </p:sp>
      <p:pic>
        <p:nvPicPr>
          <p:cNvPr id="4" name="object 4"/>
          <p:cNvPicPr/>
          <p:nvPr/>
        </p:nvPicPr>
        <p:blipFill>
          <a:blip r:embed="rId2" cstate="print"/>
          <a:stretch>
            <a:fillRect/>
          </a:stretch>
        </p:blipFill>
        <p:spPr>
          <a:xfrm>
            <a:off x="8143875" y="0"/>
            <a:ext cx="742950" cy="742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640" y="562328"/>
            <a:ext cx="2938780" cy="632224"/>
          </a:xfrm>
          <a:prstGeom prst="rect">
            <a:avLst/>
          </a:prstGeom>
        </p:spPr>
        <p:txBody>
          <a:bodyPr vert="horz" wrap="square" lIns="0" tIns="16510" rIns="0" bIns="0" rtlCol="0">
            <a:spAutoFit/>
          </a:bodyPr>
          <a:lstStyle/>
          <a:p>
            <a:pPr marL="12700">
              <a:lnSpc>
                <a:spcPct val="100000"/>
              </a:lnSpc>
              <a:spcBef>
                <a:spcPts val="130"/>
              </a:spcBef>
            </a:pPr>
            <a:r>
              <a:rPr sz="4000" u="sng" spc="-45" dirty="0">
                <a:uFill>
                  <a:solidFill>
                    <a:srgbClr val="D6D200"/>
                  </a:solidFill>
                </a:uFill>
                <a:latin typeface="Calibri" panose="020F0502020204030204" pitchFamily="34" charset="0"/>
                <a:cs typeface="Calibri" panose="020F0502020204030204" pitchFamily="34" charset="0"/>
              </a:rPr>
              <a:t>Identification</a:t>
            </a:r>
          </a:p>
        </p:txBody>
      </p:sp>
      <p:pic>
        <p:nvPicPr>
          <p:cNvPr id="3" name="object 3"/>
          <p:cNvPicPr/>
          <p:nvPr/>
        </p:nvPicPr>
        <p:blipFill>
          <a:blip r:embed="rId2" cstate="print"/>
          <a:stretch>
            <a:fillRect/>
          </a:stretch>
        </p:blipFill>
        <p:spPr>
          <a:xfrm>
            <a:off x="548640" y="1684020"/>
            <a:ext cx="238125" cy="247650"/>
          </a:xfrm>
          <a:prstGeom prst="rect">
            <a:avLst/>
          </a:prstGeom>
        </p:spPr>
      </p:pic>
      <p:sp>
        <p:nvSpPr>
          <p:cNvPr id="4" name="object 4"/>
          <p:cNvSpPr txBox="1"/>
          <p:nvPr/>
        </p:nvSpPr>
        <p:spPr>
          <a:xfrm>
            <a:off x="765492" y="1568449"/>
            <a:ext cx="3647440" cy="1408462"/>
          </a:xfrm>
          <a:prstGeom prst="rect">
            <a:avLst/>
          </a:prstGeom>
        </p:spPr>
        <p:txBody>
          <a:bodyPr vert="horz" wrap="square" lIns="0" tIns="48895" rIns="0" bIns="0" rtlCol="0">
            <a:spAutoFit/>
          </a:bodyPr>
          <a:lstStyle/>
          <a:p>
            <a:pPr marL="12700" marR="5080" indent="20320">
              <a:lnSpc>
                <a:spcPct val="92200"/>
              </a:lnSpc>
              <a:spcBef>
                <a:spcPts val="385"/>
              </a:spcBef>
            </a:pPr>
            <a:r>
              <a:rPr sz="2400" dirty="0">
                <a:latin typeface="Calibri"/>
                <a:cs typeface="Calibri"/>
              </a:rPr>
              <a:t>Vibrios</a:t>
            </a:r>
            <a:r>
              <a:rPr sz="2400" spc="50" dirty="0">
                <a:latin typeface="Calibri"/>
                <a:cs typeface="Calibri"/>
              </a:rPr>
              <a:t> </a:t>
            </a:r>
            <a:r>
              <a:rPr sz="2400" dirty="0">
                <a:latin typeface="Calibri"/>
                <a:cs typeface="Calibri"/>
              </a:rPr>
              <a:t>are</a:t>
            </a:r>
            <a:r>
              <a:rPr sz="2400" spc="65" dirty="0">
                <a:latin typeface="Calibri"/>
                <a:cs typeface="Calibri"/>
              </a:rPr>
              <a:t> </a:t>
            </a:r>
            <a:r>
              <a:rPr sz="2400" dirty="0">
                <a:latin typeface="Calibri"/>
                <a:cs typeface="Calibri"/>
              </a:rPr>
              <a:t>highly</a:t>
            </a:r>
            <a:r>
              <a:rPr sz="2400" spc="40" dirty="0">
                <a:latin typeface="Calibri"/>
                <a:cs typeface="Calibri"/>
              </a:rPr>
              <a:t> </a:t>
            </a:r>
            <a:r>
              <a:rPr sz="2400" spc="-10" dirty="0">
                <a:latin typeface="Calibri"/>
                <a:cs typeface="Calibri"/>
              </a:rPr>
              <a:t>motile, </a:t>
            </a:r>
            <a:r>
              <a:rPr sz="2400" dirty="0">
                <a:latin typeface="Calibri"/>
                <a:cs typeface="Calibri"/>
              </a:rPr>
              <a:t>gram-negative,</a:t>
            </a:r>
            <a:r>
              <a:rPr sz="2400" spc="70" dirty="0">
                <a:latin typeface="Calibri"/>
                <a:cs typeface="Calibri"/>
              </a:rPr>
              <a:t> </a:t>
            </a:r>
            <a:r>
              <a:rPr sz="2400" dirty="0">
                <a:latin typeface="Calibri"/>
                <a:cs typeface="Calibri"/>
              </a:rPr>
              <a:t>curved</a:t>
            </a:r>
            <a:r>
              <a:rPr sz="2400" spc="55" dirty="0">
                <a:latin typeface="Calibri"/>
                <a:cs typeface="Calibri"/>
              </a:rPr>
              <a:t> </a:t>
            </a:r>
            <a:r>
              <a:rPr sz="2400" spc="-25" dirty="0">
                <a:latin typeface="Calibri"/>
                <a:cs typeface="Calibri"/>
              </a:rPr>
              <a:t>or </a:t>
            </a:r>
            <a:r>
              <a:rPr sz="2400" dirty="0">
                <a:latin typeface="Calibri"/>
                <a:cs typeface="Calibri"/>
              </a:rPr>
              <a:t>comma-shaped</a:t>
            </a:r>
            <a:r>
              <a:rPr sz="2400" spc="254" dirty="0">
                <a:latin typeface="Calibri"/>
                <a:cs typeface="Calibri"/>
              </a:rPr>
              <a:t> </a:t>
            </a:r>
            <a:r>
              <a:rPr sz="2400" spc="-20" dirty="0">
                <a:latin typeface="Calibri"/>
                <a:cs typeface="Calibri"/>
              </a:rPr>
              <a:t>rods</a:t>
            </a:r>
            <a:r>
              <a:rPr sz="2400" spc="685"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a</a:t>
            </a:r>
            <a:r>
              <a:rPr sz="2400" spc="45" dirty="0">
                <a:latin typeface="Calibri"/>
                <a:cs typeface="Calibri"/>
              </a:rPr>
              <a:t> </a:t>
            </a:r>
            <a:r>
              <a:rPr sz="2400" dirty="0">
                <a:latin typeface="Calibri"/>
                <a:cs typeface="Calibri"/>
              </a:rPr>
              <a:t>single</a:t>
            </a:r>
            <a:r>
              <a:rPr sz="2400" spc="65" dirty="0">
                <a:latin typeface="Calibri"/>
                <a:cs typeface="Calibri"/>
              </a:rPr>
              <a:t> </a:t>
            </a:r>
            <a:r>
              <a:rPr sz="2400" spc="-20" dirty="0">
                <a:latin typeface="Calibri"/>
                <a:cs typeface="Calibri"/>
              </a:rPr>
              <a:t>polar </a:t>
            </a:r>
            <a:r>
              <a:rPr sz="2400" spc="-10" dirty="0">
                <a:latin typeface="Calibri"/>
                <a:cs typeface="Calibri"/>
              </a:rPr>
              <a:t>flagellum</a:t>
            </a:r>
            <a:endParaRPr sz="2400" dirty="0">
              <a:latin typeface="Calibri"/>
              <a:cs typeface="Calibri"/>
            </a:endParaRPr>
          </a:p>
        </p:txBody>
      </p:sp>
      <p:pic>
        <p:nvPicPr>
          <p:cNvPr id="5" name="object 5"/>
          <p:cNvPicPr/>
          <p:nvPr/>
        </p:nvPicPr>
        <p:blipFill>
          <a:blip r:embed="rId3" cstate="print"/>
          <a:stretch>
            <a:fillRect/>
          </a:stretch>
        </p:blipFill>
        <p:spPr>
          <a:xfrm>
            <a:off x="4419600" y="1600200"/>
            <a:ext cx="4419600" cy="4572000"/>
          </a:xfrm>
          <a:prstGeom prst="rect">
            <a:avLst/>
          </a:prstGeom>
        </p:spPr>
      </p:pic>
      <p:pic>
        <p:nvPicPr>
          <p:cNvPr id="6" name="object 6"/>
          <p:cNvPicPr/>
          <p:nvPr/>
        </p:nvPicPr>
        <p:blipFill>
          <a:blip r:embed="rId4" cstate="print"/>
          <a:stretch>
            <a:fillRect/>
          </a:stretch>
        </p:blipFill>
        <p:spPr>
          <a:xfrm>
            <a:off x="8315325" y="0"/>
            <a:ext cx="742950" cy="714375"/>
          </a:xfrm>
          <a:prstGeom prst="rect">
            <a:avLst/>
          </a:prstGeom>
        </p:spPr>
      </p:pic>
      <p:sp>
        <p:nvSpPr>
          <p:cNvPr id="7" name="TextBox 6">
            <a:extLst>
              <a:ext uri="{FF2B5EF4-FFF2-40B4-BE49-F238E27FC236}">
                <a16:creationId xmlns:a16="http://schemas.microsoft.com/office/drawing/2014/main" id="{42501CFD-39E3-E1E4-38C8-D69B6E4B8AAF}"/>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6153-04E2-6B12-60C6-EFF06F099549}"/>
              </a:ext>
            </a:extLst>
          </p:cNvPr>
          <p:cNvSpPr>
            <a:spLocks noGrp="1"/>
          </p:cNvSpPr>
          <p:nvPr>
            <p:ph type="title"/>
          </p:nvPr>
        </p:nvSpPr>
        <p:spPr>
          <a:xfrm>
            <a:off x="6934200" y="365127"/>
            <a:ext cx="1581150" cy="854074"/>
          </a:xfrm>
        </p:spPr>
        <p:txBody>
          <a:bodyPr>
            <a:normAutofit/>
          </a:bodyPr>
          <a:lstStyle/>
          <a:p>
            <a:r>
              <a:rPr lang="en-US" sz="1600" dirty="0"/>
              <a:t>spiral</a:t>
            </a:r>
            <a:endParaRPr lang="en-PK" sz="1600" dirty="0"/>
          </a:p>
        </p:txBody>
      </p:sp>
      <p:pic>
        <p:nvPicPr>
          <p:cNvPr id="1026" name="Picture 2" descr="Vibrio Outbreak in CT, NY, FL , NC Linked to 13 Deaths">
            <a:extLst>
              <a:ext uri="{FF2B5EF4-FFF2-40B4-BE49-F238E27FC236}">
                <a16:creationId xmlns:a16="http://schemas.microsoft.com/office/drawing/2014/main" id="{6C5EDC33-FADE-4730-334E-F9AD78B19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881063"/>
            <a:ext cx="8877300"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7655" y="4742688"/>
            <a:ext cx="4157472" cy="819911"/>
          </a:xfrm>
          <a:prstGeom prst="rect">
            <a:avLst/>
          </a:prstGeom>
        </p:spPr>
      </p:pic>
      <p:pic>
        <p:nvPicPr>
          <p:cNvPr id="3" name="object 3"/>
          <p:cNvPicPr/>
          <p:nvPr/>
        </p:nvPicPr>
        <p:blipFill>
          <a:blip r:embed="rId3" cstate="print"/>
          <a:stretch>
            <a:fillRect/>
          </a:stretch>
        </p:blipFill>
        <p:spPr>
          <a:xfrm>
            <a:off x="2438400" y="2987039"/>
            <a:ext cx="1018031" cy="1130808"/>
          </a:xfrm>
          <a:prstGeom prst="rect">
            <a:avLst/>
          </a:prstGeom>
        </p:spPr>
      </p:pic>
      <p:pic>
        <p:nvPicPr>
          <p:cNvPr id="4" name="object 4"/>
          <p:cNvPicPr/>
          <p:nvPr/>
        </p:nvPicPr>
        <p:blipFill>
          <a:blip r:embed="rId4" cstate="print"/>
          <a:stretch>
            <a:fillRect/>
          </a:stretch>
        </p:blipFill>
        <p:spPr>
          <a:xfrm>
            <a:off x="3733800" y="3502152"/>
            <a:ext cx="853439" cy="615695"/>
          </a:xfrm>
          <a:prstGeom prst="rect">
            <a:avLst/>
          </a:prstGeom>
        </p:spPr>
      </p:pic>
      <p:pic>
        <p:nvPicPr>
          <p:cNvPr id="7" name="object 7"/>
          <p:cNvPicPr/>
          <p:nvPr/>
        </p:nvPicPr>
        <p:blipFill>
          <a:blip r:embed="rId5" cstate="print"/>
          <a:stretch>
            <a:fillRect/>
          </a:stretch>
        </p:blipFill>
        <p:spPr>
          <a:xfrm>
            <a:off x="8314943" y="6095"/>
            <a:ext cx="743711" cy="704087"/>
          </a:xfrm>
          <a:prstGeom prst="rect">
            <a:avLst/>
          </a:prstGeom>
        </p:spPr>
      </p:pic>
      <p:graphicFrame>
        <p:nvGraphicFramePr>
          <p:cNvPr id="8" name="object 8"/>
          <p:cNvGraphicFramePr>
            <a:graphicFrameLocks noGrp="1"/>
          </p:cNvGraphicFramePr>
          <p:nvPr/>
        </p:nvGraphicFramePr>
        <p:xfrm>
          <a:off x="368808" y="5903976"/>
          <a:ext cx="5414643" cy="423545"/>
        </p:xfrm>
        <a:graphic>
          <a:graphicData uri="http://schemas.openxmlformats.org/drawingml/2006/table">
            <a:tbl>
              <a:tblPr firstRow="1" bandRow="1">
                <a:tableStyleId>{2D5ABB26-0587-4C30-8999-92F81FD0307C}</a:tableStyleId>
              </a:tblPr>
              <a:tblGrid>
                <a:gridCol w="1542415">
                  <a:extLst>
                    <a:ext uri="{9D8B030D-6E8A-4147-A177-3AD203B41FA5}">
                      <a16:colId xmlns:a16="http://schemas.microsoft.com/office/drawing/2014/main" val="20000"/>
                    </a:ext>
                  </a:extLst>
                </a:gridCol>
                <a:gridCol w="295909">
                  <a:extLst>
                    <a:ext uri="{9D8B030D-6E8A-4147-A177-3AD203B41FA5}">
                      <a16:colId xmlns:a16="http://schemas.microsoft.com/office/drawing/2014/main" val="20001"/>
                    </a:ext>
                  </a:extLst>
                </a:gridCol>
                <a:gridCol w="1731645">
                  <a:extLst>
                    <a:ext uri="{9D8B030D-6E8A-4147-A177-3AD203B41FA5}">
                      <a16:colId xmlns:a16="http://schemas.microsoft.com/office/drawing/2014/main" val="20002"/>
                    </a:ext>
                  </a:extLst>
                </a:gridCol>
                <a:gridCol w="295910">
                  <a:extLst>
                    <a:ext uri="{9D8B030D-6E8A-4147-A177-3AD203B41FA5}">
                      <a16:colId xmlns:a16="http://schemas.microsoft.com/office/drawing/2014/main" val="20003"/>
                    </a:ext>
                  </a:extLst>
                </a:gridCol>
                <a:gridCol w="1548764">
                  <a:extLst>
                    <a:ext uri="{9D8B030D-6E8A-4147-A177-3AD203B41FA5}">
                      <a16:colId xmlns:a16="http://schemas.microsoft.com/office/drawing/2014/main" val="20004"/>
                    </a:ext>
                  </a:extLst>
                </a:gridCol>
              </a:tblGrid>
              <a:tr h="423545">
                <a:tc>
                  <a:txBody>
                    <a:bodyPr/>
                    <a:lstStyle/>
                    <a:p>
                      <a:pPr marL="530225">
                        <a:lnSpc>
                          <a:spcPct val="100000"/>
                        </a:lnSpc>
                        <a:spcBef>
                          <a:spcPts val="795"/>
                        </a:spcBef>
                        <a:tabLst>
                          <a:tab pos="900430" algn="l"/>
                        </a:tabLst>
                      </a:pPr>
                      <a:r>
                        <a:rPr sz="1400" spc="-25" dirty="0">
                          <a:solidFill>
                            <a:srgbClr val="316462"/>
                          </a:solidFill>
                          <a:latin typeface="Lucida Sans Unicode"/>
                          <a:cs typeface="Lucida Sans Unicode"/>
                        </a:rPr>
                        <a:t>A</a:t>
                      </a:r>
                      <a:r>
                        <a:rPr sz="1400" spc="-25" dirty="0">
                          <a:solidFill>
                            <a:srgbClr val="CFCFCF"/>
                          </a:solidFill>
                          <a:latin typeface="Lucida Sans Unicode"/>
                          <a:cs typeface="Lucida Sans Unicode"/>
                        </a:rPr>
                        <a:t>6</a:t>
                      </a:r>
                      <a:r>
                        <a:rPr sz="1400" dirty="0">
                          <a:solidFill>
                            <a:srgbClr val="CFCFCF"/>
                          </a:solidFill>
                          <a:latin typeface="Lucida Sans Unicode"/>
                          <a:cs typeface="Lucida Sans Unicode"/>
                        </a:rPr>
                        <a:t>	</a:t>
                      </a:r>
                      <a:r>
                        <a:rPr sz="1400" spc="-484" dirty="0">
                          <a:solidFill>
                            <a:srgbClr val="D8D8D8"/>
                          </a:solidFill>
                          <a:latin typeface="Lucida Sans Unicode"/>
                          <a:cs typeface="Lucida Sans Unicode"/>
                        </a:rPr>
                        <a:t>C-</a:t>
                      </a:r>
                      <a:r>
                        <a:rPr sz="1400" spc="-340" dirty="0">
                          <a:solidFill>
                            <a:srgbClr val="D8D8D8"/>
                          </a:solidFill>
                          <a:latin typeface="Lucida Sans Unicode"/>
                          <a:cs typeface="Lucida Sans Unicode"/>
                        </a:rPr>
                        <a:t>”</a:t>
                      </a:r>
                      <a:endParaRPr sz="1400">
                        <a:latin typeface="Lucida Sans Unicode"/>
                        <a:cs typeface="Lucida Sans Unicode"/>
                      </a:endParaRPr>
                    </a:p>
                  </a:txBody>
                  <a:tcPr marL="0" marR="0" marT="100965" marB="0">
                    <a:lnL w="9525">
                      <a:solidFill>
                        <a:srgbClr val="3B544F"/>
                      </a:solidFill>
                      <a:prstDash val="solid"/>
                    </a:lnL>
                    <a:lnR w="9525">
                      <a:solidFill>
                        <a:srgbClr val="3B544F"/>
                      </a:solidFill>
                      <a:prstDash val="solid"/>
                    </a:lnR>
                    <a:lnT w="9525">
                      <a:solidFill>
                        <a:srgbClr val="3B544F"/>
                      </a:solidFill>
                      <a:prstDash val="solid"/>
                    </a:lnT>
                    <a:lnB w="9525">
                      <a:solidFill>
                        <a:srgbClr val="3B544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B544F"/>
                      </a:solidFill>
                      <a:prstDash val="solid"/>
                    </a:lnL>
                    <a:lnR w="9525">
                      <a:solidFill>
                        <a:srgbClr val="3B544F"/>
                      </a:solidFill>
                      <a:prstDash val="solid"/>
                    </a:lnR>
                    <a:lnT w="9525">
                      <a:solidFill>
                        <a:srgbClr val="3B544F"/>
                      </a:solidFill>
                      <a:prstDash val="solid"/>
                    </a:lnT>
                    <a:lnB w="9525">
                      <a:solidFill>
                        <a:srgbClr val="3B544F"/>
                      </a:solidFill>
                      <a:prstDash val="solid"/>
                    </a:lnB>
                  </a:tcPr>
                </a:tc>
                <a:tc>
                  <a:txBody>
                    <a:bodyPr/>
                    <a:lstStyle/>
                    <a:p>
                      <a:pPr>
                        <a:lnSpc>
                          <a:spcPct val="100000"/>
                        </a:lnSpc>
                        <a:spcBef>
                          <a:spcPts val="200"/>
                        </a:spcBef>
                      </a:pPr>
                      <a:endParaRPr sz="1250">
                        <a:latin typeface="Times New Roman"/>
                        <a:cs typeface="Times New Roman"/>
                      </a:endParaRPr>
                    </a:p>
                    <a:p>
                      <a:pPr marL="217170">
                        <a:lnSpc>
                          <a:spcPct val="100000"/>
                        </a:lnSpc>
                        <a:spcBef>
                          <a:spcPts val="5"/>
                        </a:spcBef>
                      </a:pPr>
                      <a:r>
                        <a:rPr sz="1250" spc="-35" dirty="0">
                          <a:solidFill>
                            <a:srgbClr val="D6D6D6"/>
                          </a:solidFill>
                          <a:latin typeface="Lucida Sans Unicode"/>
                          <a:cs typeface="Lucida Sans Unicode"/>
                        </a:rPr>
                        <a:t>(x.</a:t>
                      </a:r>
                      <a:r>
                        <a:rPr sz="1250" spc="-35" dirty="0">
                          <a:solidFill>
                            <a:srgbClr val="D8D8D8"/>
                          </a:solidFill>
                          <a:latin typeface="Lucida Sans Unicode"/>
                          <a:cs typeface="Lucida Sans Unicode"/>
                        </a:rPr>
                        <a:t>Ittle</a:t>
                      </a:r>
                      <a:r>
                        <a:rPr sz="1250" spc="-25" dirty="0">
                          <a:solidFill>
                            <a:srgbClr val="D8D8D8"/>
                          </a:solidFill>
                          <a:latin typeface="Lucida Sans Unicode"/>
                          <a:cs typeface="Lucida Sans Unicode"/>
                        </a:rPr>
                        <a:t> </a:t>
                      </a:r>
                      <a:r>
                        <a:rPr sz="1250" spc="-10" dirty="0">
                          <a:solidFill>
                            <a:srgbClr val="93AF97"/>
                          </a:solidFill>
                          <a:latin typeface="Lucida Sans Unicode"/>
                          <a:cs typeface="Lucida Sans Unicode"/>
                        </a:rPr>
                        <a:t>C)”Aritige»s</a:t>
                      </a:r>
                      <a:endParaRPr sz="1250">
                        <a:latin typeface="Lucida Sans Unicode"/>
                        <a:cs typeface="Lucida Sans Unicode"/>
                      </a:endParaRPr>
                    </a:p>
                  </a:txBody>
                  <a:tcPr marL="0" marR="0" marT="25400" marB="0">
                    <a:lnL w="9525">
                      <a:solidFill>
                        <a:srgbClr val="3B544F"/>
                      </a:solidFill>
                      <a:prstDash val="solid"/>
                    </a:lnL>
                    <a:lnR w="9525">
                      <a:solidFill>
                        <a:srgbClr val="3B544F"/>
                      </a:solidFill>
                      <a:prstDash val="solid"/>
                    </a:lnR>
                    <a:lnT w="9525">
                      <a:solidFill>
                        <a:srgbClr val="3B544F"/>
                      </a:solidFill>
                      <a:prstDash val="solid"/>
                    </a:lnT>
                    <a:lnB w="9525">
                      <a:solidFill>
                        <a:srgbClr val="3B544F"/>
                      </a:solidFill>
                      <a:prstDash val="solid"/>
                    </a:lnB>
                  </a:tcPr>
                </a:tc>
                <a:tc>
                  <a:txBody>
                    <a:bodyPr/>
                    <a:lstStyle/>
                    <a:p>
                      <a:pPr>
                        <a:lnSpc>
                          <a:spcPct val="100000"/>
                        </a:lnSpc>
                      </a:pPr>
                      <a:endParaRPr sz="1500">
                        <a:latin typeface="Times New Roman"/>
                        <a:cs typeface="Times New Roman"/>
                      </a:endParaRPr>
                    </a:p>
                  </a:txBody>
                  <a:tcPr marL="0" marR="0" marT="0" marB="0">
                    <a:lnL w="9525">
                      <a:solidFill>
                        <a:srgbClr val="3B544F"/>
                      </a:solidFill>
                      <a:prstDash val="solid"/>
                    </a:lnL>
                    <a:lnR w="9525">
                      <a:solidFill>
                        <a:srgbClr val="3B544F"/>
                      </a:solidFill>
                      <a:prstDash val="solid"/>
                    </a:lnR>
                    <a:lnT w="9525">
                      <a:solidFill>
                        <a:srgbClr val="3B544F"/>
                      </a:solidFill>
                      <a:prstDash val="solid"/>
                    </a:lnT>
                    <a:lnB w="9525">
                      <a:solidFill>
                        <a:srgbClr val="3B544F"/>
                      </a:solidFill>
                      <a:prstDash val="solid"/>
                    </a:lnB>
                  </a:tcPr>
                </a:tc>
                <a:tc>
                  <a:txBody>
                    <a:bodyPr/>
                    <a:lstStyle/>
                    <a:p>
                      <a:pPr marL="472440">
                        <a:lnSpc>
                          <a:spcPct val="100000"/>
                        </a:lnSpc>
                        <a:spcBef>
                          <a:spcPts val="844"/>
                        </a:spcBef>
                      </a:pPr>
                      <a:r>
                        <a:rPr sz="1350" dirty="0">
                          <a:solidFill>
                            <a:srgbClr val="3D3D3D"/>
                          </a:solidFill>
                          <a:latin typeface="Lucida Sans Unicode"/>
                          <a:cs typeface="Lucida Sans Unicode"/>
                        </a:rPr>
                        <a:t>A,</a:t>
                      </a:r>
                      <a:r>
                        <a:rPr sz="1350" spc="85" dirty="0">
                          <a:solidFill>
                            <a:srgbClr val="3D3D3D"/>
                          </a:solidFill>
                          <a:latin typeface="Lucida Sans Unicode"/>
                          <a:cs typeface="Lucida Sans Unicode"/>
                        </a:rPr>
                        <a:t> </a:t>
                      </a:r>
                      <a:r>
                        <a:rPr sz="1350" dirty="0">
                          <a:solidFill>
                            <a:srgbClr val="285970"/>
                          </a:solidFill>
                          <a:latin typeface="Lucida Sans Unicode"/>
                          <a:cs typeface="Lucida Sans Unicode"/>
                        </a:rPr>
                        <a:t>B,</a:t>
                      </a:r>
                      <a:r>
                        <a:rPr sz="1350" spc="80" dirty="0">
                          <a:solidFill>
                            <a:srgbClr val="285970"/>
                          </a:solidFill>
                          <a:latin typeface="Lucida Sans Unicode"/>
                          <a:cs typeface="Lucida Sans Unicode"/>
                        </a:rPr>
                        <a:t> </a:t>
                      </a:r>
                      <a:r>
                        <a:rPr sz="1350" spc="20" dirty="0">
                          <a:solidFill>
                            <a:srgbClr val="285656"/>
                          </a:solidFill>
                          <a:latin typeface="Lucida Sans Unicode"/>
                          <a:cs typeface="Lucida Sans Unicode"/>
                        </a:rPr>
                        <a:t>C</a:t>
                      </a:r>
                      <a:endParaRPr sz="1350">
                        <a:latin typeface="Lucida Sans Unicode"/>
                        <a:cs typeface="Lucida Sans Unicode"/>
                      </a:endParaRPr>
                    </a:p>
                  </a:txBody>
                  <a:tcPr marL="0" marR="0" marT="107314" marB="0">
                    <a:lnL w="9525">
                      <a:solidFill>
                        <a:srgbClr val="3B544F"/>
                      </a:solidFill>
                      <a:prstDash val="solid"/>
                    </a:lnL>
                    <a:lnR w="9525">
                      <a:solidFill>
                        <a:srgbClr val="3B544F"/>
                      </a:solidFill>
                      <a:prstDash val="solid"/>
                    </a:lnR>
                    <a:lnT w="9525">
                      <a:solidFill>
                        <a:srgbClr val="3B544F"/>
                      </a:solidFill>
                      <a:prstDash val="solid"/>
                    </a:lnT>
                    <a:lnB w="9525">
                      <a:solidFill>
                        <a:srgbClr val="3B544F"/>
                      </a:solidFill>
                      <a:prstDash val="solid"/>
                    </a:lnB>
                  </a:tcPr>
                </a:tc>
                <a:extLst>
                  <a:ext uri="{0D108BD9-81ED-4DB2-BD59-A6C34878D82A}">
                    <a16:rowId xmlns:a16="http://schemas.microsoft.com/office/drawing/2014/main" val="10000"/>
                  </a:ext>
                </a:extLst>
              </a:tr>
            </a:tbl>
          </a:graphicData>
        </a:graphic>
      </p:graphicFrame>
      <p:sp>
        <p:nvSpPr>
          <p:cNvPr id="9" name="object 9"/>
          <p:cNvSpPr/>
          <p:nvPr/>
        </p:nvSpPr>
        <p:spPr>
          <a:xfrm>
            <a:off x="1629155" y="3304032"/>
            <a:ext cx="0" cy="1274445"/>
          </a:xfrm>
          <a:custGeom>
            <a:avLst/>
            <a:gdLst/>
            <a:ahLst/>
            <a:cxnLst/>
            <a:rect l="l" t="t" r="r" b="b"/>
            <a:pathLst>
              <a:path h="1274445">
                <a:moveTo>
                  <a:pt x="0" y="1274064"/>
                </a:moveTo>
                <a:lnTo>
                  <a:pt x="0" y="0"/>
                </a:lnTo>
              </a:path>
            </a:pathLst>
          </a:custGeom>
          <a:ln w="9144">
            <a:solidFill>
              <a:srgbClr val="3B544F"/>
            </a:solidFill>
          </a:ln>
        </p:spPr>
        <p:txBody>
          <a:bodyPr wrap="square" lIns="0" tIns="0" rIns="0" bIns="0" rtlCol="0"/>
          <a:lstStyle/>
          <a:p>
            <a:endParaRPr/>
          </a:p>
        </p:txBody>
      </p:sp>
      <p:grpSp>
        <p:nvGrpSpPr>
          <p:cNvPr id="10" name="object 10"/>
          <p:cNvGrpSpPr/>
          <p:nvPr/>
        </p:nvGrpSpPr>
        <p:grpSpPr>
          <a:xfrm>
            <a:off x="1624583" y="3304032"/>
            <a:ext cx="3096895" cy="1274445"/>
            <a:chOff x="1624583" y="3304032"/>
            <a:chExt cx="3096895" cy="1274445"/>
          </a:xfrm>
        </p:grpSpPr>
        <p:sp>
          <p:nvSpPr>
            <p:cNvPr id="11" name="object 11"/>
            <p:cNvSpPr/>
            <p:nvPr/>
          </p:nvSpPr>
          <p:spPr>
            <a:xfrm>
              <a:off x="4716779" y="3304032"/>
              <a:ext cx="0" cy="1274445"/>
            </a:xfrm>
            <a:custGeom>
              <a:avLst/>
              <a:gdLst/>
              <a:ahLst/>
              <a:cxnLst/>
              <a:rect l="l" t="t" r="r" b="b"/>
              <a:pathLst>
                <a:path h="1274445">
                  <a:moveTo>
                    <a:pt x="0" y="1274064"/>
                  </a:moveTo>
                  <a:lnTo>
                    <a:pt x="0" y="0"/>
                  </a:lnTo>
                </a:path>
              </a:pathLst>
            </a:custGeom>
            <a:ln w="9144">
              <a:solidFill>
                <a:srgbClr val="3B544F"/>
              </a:solidFill>
            </a:ln>
          </p:spPr>
          <p:txBody>
            <a:bodyPr wrap="square" lIns="0" tIns="0" rIns="0" bIns="0" rtlCol="0"/>
            <a:lstStyle/>
            <a:p>
              <a:endParaRPr/>
            </a:p>
          </p:txBody>
        </p:sp>
        <p:sp>
          <p:nvSpPr>
            <p:cNvPr id="12" name="object 12"/>
            <p:cNvSpPr/>
            <p:nvPr/>
          </p:nvSpPr>
          <p:spPr>
            <a:xfrm>
              <a:off x="1624583" y="3308604"/>
              <a:ext cx="3096895" cy="0"/>
            </a:xfrm>
            <a:custGeom>
              <a:avLst/>
              <a:gdLst/>
              <a:ahLst/>
              <a:cxnLst/>
              <a:rect l="l" t="t" r="r" b="b"/>
              <a:pathLst>
                <a:path w="3096895">
                  <a:moveTo>
                    <a:pt x="0" y="0"/>
                  </a:moveTo>
                  <a:lnTo>
                    <a:pt x="3096768" y="0"/>
                  </a:lnTo>
                </a:path>
              </a:pathLst>
            </a:custGeom>
            <a:ln w="9144">
              <a:solidFill>
                <a:srgbClr val="3B544F"/>
              </a:solidFill>
            </a:ln>
          </p:spPr>
          <p:txBody>
            <a:bodyPr wrap="square" lIns="0" tIns="0" rIns="0" bIns="0" rtlCol="0"/>
            <a:lstStyle/>
            <a:p>
              <a:endParaRPr/>
            </a:p>
          </p:txBody>
        </p:sp>
        <p:sp>
          <p:nvSpPr>
            <p:cNvPr id="13" name="object 13"/>
            <p:cNvSpPr/>
            <p:nvPr/>
          </p:nvSpPr>
          <p:spPr>
            <a:xfrm>
              <a:off x="1624583" y="4573524"/>
              <a:ext cx="3096895" cy="0"/>
            </a:xfrm>
            <a:custGeom>
              <a:avLst/>
              <a:gdLst/>
              <a:ahLst/>
              <a:cxnLst/>
              <a:rect l="l" t="t" r="r" b="b"/>
              <a:pathLst>
                <a:path w="3096895">
                  <a:moveTo>
                    <a:pt x="0" y="0"/>
                  </a:moveTo>
                  <a:lnTo>
                    <a:pt x="3096768" y="0"/>
                  </a:lnTo>
                </a:path>
              </a:pathLst>
            </a:custGeom>
            <a:ln w="9144">
              <a:solidFill>
                <a:srgbClr val="3B544F"/>
              </a:solidFill>
            </a:ln>
          </p:spPr>
          <p:txBody>
            <a:bodyPr wrap="square" lIns="0" tIns="0" rIns="0" bIns="0" rtlCol="0"/>
            <a:lstStyle/>
            <a:p>
              <a:endParaRPr/>
            </a:p>
          </p:txBody>
        </p:sp>
      </p:grpSp>
      <p:sp>
        <p:nvSpPr>
          <p:cNvPr id="14" name="object 14"/>
          <p:cNvSpPr/>
          <p:nvPr/>
        </p:nvSpPr>
        <p:spPr>
          <a:xfrm>
            <a:off x="2296667" y="2298192"/>
            <a:ext cx="0" cy="685800"/>
          </a:xfrm>
          <a:custGeom>
            <a:avLst/>
            <a:gdLst/>
            <a:ahLst/>
            <a:cxnLst/>
            <a:rect l="l" t="t" r="r" b="b"/>
            <a:pathLst>
              <a:path h="685800">
                <a:moveTo>
                  <a:pt x="0" y="685800"/>
                </a:moveTo>
                <a:lnTo>
                  <a:pt x="0" y="0"/>
                </a:lnTo>
              </a:path>
            </a:pathLst>
          </a:custGeom>
          <a:ln w="9144">
            <a:solidFill>
              <a:srgbClr val="3B544F"/>
            </a:solidFill>
          </a:ln>
        </p:spPr>
        <p:txBody>
          <a:bodyPr wrap="square" lIns="0" tIns="0" rIns="0" bIns="0" rtlCol="0"/>
          <a:lstStyle/>
          <a:p>
            <a:endParaRPr/>
          </a:p>
        </p:txBody>
      </p:sp>
      <p:grpSp>
        <p:nvGrpSpPr>
          <p:cNvPr id="15" name="object 15"/>
          <p:cNvGrpSpPr/>
          <p:nvPr/>
        </p:nvGrpSpPr>
        <p:grpSpPr>
          <a:xfrm>
            <a:off x="2292095" y="2298192"/>
            <a:ext cx="1953895" cy="685800"/>
            <a:chOff x="2292095" y="2298192"/>
            <a:chExt cx="1953895" cy="685800"/>
          </a:xfrm>
        </p:grpSpPr>
        <p:sp>
          <p:nvSpPr>
            <p:cNvPr id="16" name="object 16"/>
            <p:cNvSpPr/>
            <p:nvPr/>
          </p:nvSpPr>
          <p:spPr>
            <a:xfrm>
              <a:off x="4241291" y="2298192"/>
              <a:ext cx="0" cy="685800"/>
            </a:xfrm>
            <a:custGeom>
              <a:avLst/>
              <a:gdLst/>
              <a:ahLst/>
              <a:cxnLst/>
              <a:rect l="l" t="t" r="r" b="b"/>
              <a:pathLst>
                <a:path h="685800">
                  <a:moveTo>
                    <a:pt x="0" y="685800"/>
                  </a:moveTo>
                  <a:lnTo>
                    <a:pt x="0" y="0"/>
                  </a:lnTo>
                </a:path>
              </a:pathLst>
            </a:custGeom>
            <a:ln w="9144">
              <a:solidFill>
                <a:srgbClr val="3B544F"/>
              </a:solidFill>
            </a:ln>
          </p:spPr>
          <p:txBody>
            <a:bodyPr wrap="square" lIns="0" tIns="0" rIns="0" bIns="0" rtlCol="0"/>
            <a:lstStyle/>
            <a:p>
              <a:endParaRPr/>
            </a:p>
          </p:txBody>
        </p:sp>
        <p:sp>
          <p:nvSpPr>
            <p:cNvPr id="17" name="object 17"/>
            <p:cNvSpPr/>
            <p:nvPr/>
          </p:nvSpPr>
          <p:spPr>
            <a:xfrm>
              <a:off x="2292095" y="2302764"/>
              <a:ext cx="1953895" cy="0"/>
            </a:xfrm>
            <a:custGeom>
              <a:avLst/>
              <a:gdLst/>
              <a:ahLst/>
              <a:cxnLst/>
              <a:rect l="l" t="t" r="r" b="b"/>
              <a:pathLst>
                <a:path w="1953895">
                  <a:moveTo>
                    <a:pt x="0" y="0"/>
                  </a:moveTo>
                  <a:lnTo>
                    <a:pt x="1953768" y="0"/>
                  </a:lnTo>
                </a:path>
              </a:pathLst>
            </a:custGeom>
            <a:ln w="9144">
              <a:solidFill>
                <a:srgbClr val="3B544F"/>
              </a:solidFill>
            </a:ln>
          </p:spPr>
          <p:txBody>
            <a:bodyPr wrap="square" lIns="0" tIns="0" rIns="0" bIns="0" rtlCol="0"/>
            <a:lstStyle/>
            <a:p>
              <a:endParaRPr/>
            </a:p>
          </p:txBody>
        </p:sp>
        <p:sp>
          <p:nvSpPr>
            <p:cNvPr id="18" name="object 18"/>
            <p:cNvSpPr/>
            <p:nvPr/>
          </p:nvSpPr>
          <p:spPr>
            <a:xfrm>
              <a:off x="2292095" y="2979420"/>
              <a:ext cx="1953895" cy="0"/>
            </a:xfrm>
            <a:custGeom>
              <a:avLst/>
              <a:gdLst/>
              <a:ahLst/>
              <a:cxnLst/>
              <a:rect l="l" t="t" r="r" b="b"/>
              <a:pathLst>
                <a:path w="1953895">
                  <a:moveTo>
                    <a:pt x="0" y="0"/>
                  </a:moveTo>
                  <a:lnTo>
                    <a:pt x="1953768" y="0"/>
                  </a:lnTo>
                </a:path>
              </a:pathLst>
            </a:custGeom>
            <a:ln w="9144">
              <a:solidFill>
                <a:srgbClr val="3B544F"/>
              </a:solidFill>
            </a:ln>
          </p:spPr>
          <p:txBody>
            <a:bodyPr wrap="square" lIns="0" tIns="0" rIns="0" bIns="0" rtlCol="0"/>
            <a:lstStyle/>
            <a:p>
              <a:endParaRPr/>
            </a:p>
          </p:txBody>
        </p:sp>
      </p:grpSp>
      <p:pic>
        <p:nvPicPr>
          <p:cNvPr id="20" name="object 20"/>
          <p:cNvPicPr/>
          <p:nvPr/>
        </p:nvPicPr>
        <p:blipFill>
          <a:blip r:embed="rId6" cstate="print"/>
          <a:stretch>
            <a:fillRect/>
          </a:stretch>
        </p:blipFill>
        <p:spPr>
          <a:xfrm>
            <a:off x="2499360" y="2758439"/>
            <a:ext cx="1560576" cy="152400"/>
          </a:xfrm>
          <a:prstGeom prst="rect">
            <a:avLst/>
          </a:prstGeom>
        </p:spPr>
      </p:pic>
      <p:pic>
        <p:nvPicPr>
          <p:cNvPr id="21" name="object 21"/>
          <p:cNvPicPr/>
          <p:nvPr/>
        </p:nvPicPr>
        <p:blipFill>
          <a:blip r:embed="rId7" cstate="print"/>
          <a:stretch>
            <a:fillRect/>
          </a:stretch>
        </p:blipFill>
        <p:spPr>
          <a:xfrm>
            <a:off x="2389632" y="4160520"/>
            <a:ext cx="2298192" cy="146304"/>
          </a:xfrm>
          <a:prstGeom prst="rect">
            <a:avLst/>
          </a:prstGeom>
        </p:spPr>
      </p:pic>
      <p:sp>
        <p:nvSpPr>
          <p:cNvPr id="22" name="object 22"/>
          <p:cNvSpPr txBox="1"/>
          <p:nvPr/>
        </p:nvSpPr>
        <p:spPr>
          <a:xfrm>
            <a:off x="3262884" y="1296924"/>
            <a:ext cx="3679190" cy="841375"/>
          </a:xfrm>
          <a:prstGeom prst="rect">
            <a:avLst/>
          </a:prstGeom>
          <a:ln w="9144">
            <a:solidFill>
              <a:srgbClr val="3B544F"/>
            </a:solidFill>
          </a:ln>
        </p:spPr>
        <p:txBody>
          <a:bodyPr vert="horz" wrap="square" lIns="0" tIns="262255" rIns="0" bIns="0" rtlCol="0">
            <a:spAutoFit/>
          </a:bodyPr>
          <a:lstStyle/>
          <a:p>
            <a:pPr marL="617855">
              <a:lnSpc>
                <a:spcPct val="100000"/>
              </a:lnSpc>
              <a:spcBef>
                <a:spcPts val="2065"/>
              </a:spcBef>
            </a:pPr>
            <a:r>
              <a:rPr sz="2000" spc="-110" dirty="0">
                <a:solidFill>
                  <a:srgbClr val="D8D8D8"/>
                </a:solidFill>
                <a:latin typeface="Lucida Sans Unicode"/>
                <a:cs typeface="Lucida Sans Unicode"/>
              </a:rPr>
              <a:t>Toxigeaic:</a:t>
            </a:r>
            <a:r>
              <a:rPr sz="2000" spc="-355" dirty="0">
                <a:solidFill>
                  <a:srgbClr val="D8D8D8"/>
                </a:solidFill>
                <a:latin typeface="Lucida Sans Unicode"/>
                <a:cs typeface="Lucida Sans Unicode"/>
              </a:rPr>
              <a:t> </a:t>
            </a:r>
            <a:r>
              <a:rPr sz="2000" i="1" dirty="0">
                <a:solidFill>
                  <a:srgbClr val="315D59"/>
                </a:solidFill>
                <a:latin typeface="Arial"/>
                <a:cs typeface="Arial"/>
              </a:rPr>
              <a:t>V.</a:t>
            </a:r>
            <a:r>
              <a:rPr sz="2000" i="1" spc="-75" dirty="0">
                <a:solidFill>
                  <a:srgbClr val="315D59"/>
                </a:solidFill>
                <a:latin typeface="Arial"/>
                <a:cs typeface="Arial"/>
              </a:rPr>
              <a:t> </a:t>
            </a:r>
            <a:r>
              <a:rPr sz="2000" i="1" spc="-10" dirty="0">
                <a:solidFill>
                  <a:srgbClr val="4D7767"/>
                </a:solidFill>
                <a:latin typeface="Arial"/>
                <a:cs typeface="Arial"/>
              </a:rPr>
              <a:t>choleme</a:t>
            </a:r>
            <a:endParaRPr sz="2000">
              <a:latin typeface="Arial"/>
              <a:cs typeface="Arial"/>
            </a:endParaRPr>
          </a:p>
          <a:p>
            <a:pPr marL="468630">
              <a:lnSpc>
                <a:spcPct val="100000"/>
              </a:lnSpc>
              <a:spcBef>
                <a:spcPts val="680"/>
              </a:spcBef>
            </a:pPr>
            <a:r>
              <a:rPr sz="1200" dirty="0">
                <a:solidFill>
                  <a:srgbClr val="498583"/>
                </a:solidFill>
                <a:latin typeface="Lucida Sans Unicode"/>
                <a:cs typeface="Lucida Sans Unicode"/>
              </a:rPr>
              <a:t>Division</a:t>
            </a:r>
            <a:r>
              <a:rPr sz="1200" spc="-40" dirty="0">
                <a:solidFill>
                  <a:srgbClr val="498583"/>
                </a:solidFill>
                <a:latin typeface="Lucida Sans Unicode"/>
                <a:cs typeface="Lucida Sans Unicode"/>
              </a:rPr>
              <a:t> </a:t>
            </a:r>
            <a:r>
              <a:rPr sz="1200" spc="-30" dirty="0">
                <a:solidFill>
                  <a:srgbClr val="7EB8BC"/>
                </a:solidFill>
                <a:latin typeface="Lucida Sans Unicode"/>
                <a:cs typeface="Lucida Sans Unicode"/>
              </a:rPr>
              <a:t>into</a:t>
            </a:r>
            <a:r>
              <a:rPr sz="1200" spc="-200" dirty="0">
                <a:solidFill>
                  <a:srgbClr val="7EB8BC"/>
                </a:solidFill>
                <a:latin typeface="Lucida Sans Unicode"/>
                <a:cs typeface="Lucida Sans Unicode"/>
              </a:rPr>
              <a:t> </a:t>
            </a:r>
            <a:r>
              <a:rPr sz="1200" dirty="0">
                <a:solidFill>
                  <a:srgbClr val="7EB8BC"/>
                </a:solidFill>
                <a:latin typeface="Lucida Sans Unicode"/>
                <a:cs typeface="Lucida Sans Unicode"/>
              </a:rPr>
              <a:t>1</a:t>
            </a:r>
            <a:r>
              <a:rPr sz="1200" spc="-30" dirty="0">
                <a:solidFill>
                  <a:srgbClr val="7EB8BC"/>
                </a:solidFill>
                <a:latin typeface="Lucida Sans Unicode"/>
                <a:cs typeface="Lucida Sans Unicode"/>
              </a:rPr>
              <a:t> </a:t>
            </a:r>
            <a:r>
              <a:rPr sz="1200" dirty="0">
                <a:solidFill>
                  <a:srgbClr val="69A3AF"/>
                </a:solidFill>
                <a:latin typeface="Lucida Sans Unicode"/>
                <a:cs typeface="Lucida Sans Unicode"/>
              </a:rPr>
              <a:t>e</a:t>
            </a:r>
            <a:r>
              <a:rPr sz="1200" spc="405" dirty="0">
                <a:solidFill>
                  <a:srgbClr val="69A3AF"/>
                </a:solidFill>
                <a:latin typeface="Lucida Sans Unicode"/>
                <a:cs typeface="Lucida Sans Unicode"/>
              </a:rPr>
              <a:t> </a:t>
            </a:r>
            <a:r>
              <a:rPr sz="1200" spc="-40" dirty="0">
                <a:solidFill>
                  <a:srgbClr val="7CB3B8"/>
                </a:solidFill>
                <a:latin typeface="Lucida Sans Unicode"/>
                <a:cs typeface="Lucida Sans Unicode"/>
              </a:rPr>
              <a:t>idemid</a:t>
            </a:r>
            <a:r>
              <a:rPr sz="1200" spc="-130" dirty="0">
                <a:solidFill>
                  <a:srgbClr val="7CB3B8"/>
                </a:solidFill>
                <a:latin typeface="Lucida Sans Unicode"/>
                <a:cs typeface="Lucida Sans Unicode"/>
              </a:rPr>
              <a:t> </a:t>
            </a:r>
            <a:r>
              <a:rPr sz="1200" spc="-20" dirty="0">
                <a:solidFill>
                  <a:srgbClr val="D1D1D1"/>
                </a:solidFill>
                <a:latin typeface="Lucida Sans Unicode"/>
                <a:cs typeface="Lucida Sans Unicode"/>
              </a:rPr>
              <a:t>sero</a:t>
            </a:r>
            <a:endParaRPr sz="1200">
              <a:latin typeface="Lucida Sans Unicode"/>
              <a:cs typeface="Lucida Sans Unicode"/>
            </a:endParaRPr>
          </a:p>
        </p:txBody>
      </p:sp>
      <p:sp>
        <p:nvSpPr>
          <p:cNvPr id="23" name="object 23"/>
          <p:cNvSpPr txBox="1"/>
          <p:nvPr/>
        </p:nvSpPr>
        <p:spPr>
          <a:xfrm>
            <a:off x="751331" y="4728971"/>
            <a:ext cx="4645660" cy="853440"/>
          </a:xfrm>
          <a:prstGeom prst="rect">
            <a:avLst/>
          </a:prstGeom>
          <a:ln w="9144">
            <a:solidFill>
              <a:srgbClr val="3B544F"/>
            </a:solidFill>
          </a:ln>
        </p:spPr>
        <p:txBody>
          <a:bodyPr vert="horz" wrap="square" lIns="0" tIns="269240" rIns="0" bIns="0" rtlCol="0">
            <a:spAutoFit/>
          </a:bodyPr>
          <a:lstStyle/>
          <a:p>
            <a:pPr marL="239395" algn="ctr">
              <a:lnSpc>
                <a:spcPct val="100000"/>
              </a:lnSpc>
              <a:spcBef>
                <a:spcPts val="2120"/>
              </a:spcBef>
              <a:tabLst>
                <a:tab pos="1645285" algn="l"/>
                <a:tab pos="2967355" algn="l"/>
              </a:tabLst>
            </a:pPr>
            <a:r>
              <a:rPr sz="1850" spc="-10" dirty="0">
                <a:solidFill>
                  <a:srgbClr val="1F5D62"/>
                </a:solidFill>
                <a:latin typeface="Lucida Sans Unicode"/>
                <a:cs typeface="Lucida Sans Unicode"/>
              </a:rPr>
              <a:t>inaba</a:t>
            </a:r>
            <a:r>
              <a:rPr sz="1850" dirty="0">
                <a:solidFill>
                  <a:srgbClr val="1F5D62"/>
                </a:solidFill>
                <a:latin typeface="Lucida Sans Unicode"/>
                <a:cs typeface="Lucida Sans Unicode"/>
              </a:rPr>
              <a:t>	</a:t>
            </a:r>
            <a:r>
              <a:rPr sz="1850" spc="-10" dirty="0">
                <a:solidFill>
                  <a:srgbClr val="16494D"/>
                </a:solidFill>
                <a:latin typeface="Lucida Sans Unicode"/>
                <a:cs typeface="Lucida Sans Unicode"/>
              </a:rPr>
              <a:t>ogawa</a:t>
            </a:r>
            <a:r>
              <a:rPr sz="1850" dirty="0">
                <a:solidFill>
                  <a:srgbClr val="16494D"/>
                </a:solidFill>
                <a:latin typeface="Lucida Sans Unicode"/>
                <a:cs typeface="Lucida Sans Unicode"/>
              </a:rPr>
              <a:t>	</a:t>
            </a:r>
            <a:r>
              <a:rPr sz="1850" spc="-10" dirty="0">
                <a:solidFill>
                  <a:srgbClr val="2B565D"/>
                </a:solidFill>
                <a:latin typeface="Lucida Sans Unicode"/>
                <a:cs typeface="Lucida Sans Unicode"/>
              </a:rPr>
              <a:t>h|kojima</a:t>
            </a:r>
            <a:endParaRPr sz="1850">
              <a:latin typeface="Lucida Sans Unicode"/>
              <a:cs typeface="Lucida Sans Unicode"/>
            </a:endParaRPr>
          </a:p>
        </p:txBody>
      </p:sp>
      <p:sp>
        <p:nvSpPr>
          <p:cNvPr id="24" name="object 24"/>
          <p:cNvSpPr txBox="1"/>
          <p:nvPr/>
        </p:nvSpPr>
        <p:spPr>
          <a:xfrm>
            <a:off x="6067044" y="2378964"/>
            <a:ext cx="1941830" cy="685800"/>
          </a:xfrm>
          <a:prstGeom prst="rect">
            <a:avLst/>
          </a:prstGeom>
          <a:ln w="9144">
            <a:solidFill>
              <a:srgbClr val="3B544F"/>
            </a:solidFill>
          </a:ln>
        </p:spPr>
        <p:txBody>
          <a:bodyPr vert="horz" wrap="square" lIns="0" tIns="134620" rIns="0" bIns="0" rtlCol="0">
            <a:spAutoFit/>
          </a:bodyPr>
          <a:lstStyle/>
          <a:p>
            <a:pPr marL="609600">
              <a:lnSpc>
                <a:spcPct val="100000"/>
              </a:lnSpc>
              <a:spcBef>
                <a:spcPts val="1060"/>
              </a:spcBef>
            </a:pPr>
            <a:r>
              <a:rPr sz="2500" i="1" spc="-20" dirty="0">
                <a:solidFill>
                  <a:srgbClr val="D6D6D6"/>
                </a:solidFill>
                <a:latin typeface="Arial"/>
                <a:cs typeface="Arial"/>
              </a:rPr>
              <a:t>0139</a:t>
            </a:r>
            <a:endParaRPr sz="2500">
              <a:latin typeface="Arial"/>
              <a:cs typeface="Arial"/>
            </a:endParaRPr>
          </a:p>
        </p:txBody>
      </p:sp>
      <p:sp>
        <p:nvSpPr>
          <p:cNvPr id="25" name="object 25"/>
          <p:cNvSpPr txBox="1"/>
          <p:nvPr/>
        </p:nvSpPr>
        <p:spPr>
          <a:xfrm>
            <a:off x="8358163" y="6242558"/>
            <a:ext cx="244475" cy="276860"/>
          </a:xfrm>
          <a:prstGeom prst="rect">
            <a:avLst/>
          </a:prstGeom>
        </p:spPr>
        <p:txBody>
          <a:bodyPr vert="horz" wrap="square" lIns="0" tIns="12700" rIns="0" bIns="0" rtlCol="0">
            <a:spAutoFit/>
          </a:bodyPr>
          <a:lstStyle/>
          <a:p>
            <a:pPr marL="12700">
              <a:lnSpc>
                <a:spcPct val="100000"/>
              </a:lnSpc>
              <a:spcBef>
                <a:spcPts val="100"/>
              </a:spcBef>
            </a:pPr>
            <a:r>
              <a:rPr sz="1650" spc="-100" dirty="0">
                <a:solidFill>
                  <a:srgbClr val="A8C1CF"/>
                </a:solidFill>
                <a:latin typeface="Courier New"/>
                <a:cs typeface="Courier New"/>
              </a:rPr>
              <a:t>11</a:t>
            </a:r>
            <a:endParaRPr sz="1650">
              <a:latin typeface="Courier New"/>
              <a:cs typeface="Courier New"/>
            </a:endParaRPr>
          </a:p>
        </p:txBody>
      </p:sp>
      <p:sp>
        <p:nvSpPr>
          <p:cNvPr id="27" name="TextBox 26">
            <a:extLst>
              <a:ext uri="{FF2B5EF4-FFF2-40B4-BE49-F238E27FC236}">
                <a16:creationId xmlns:a16="http://schemas.microsoft.com/office/drawing/2014/main" id="{AD2640B0-61EF-5435-CD30-EBC57C3FBE6E}"/>
              </a:ext>
            </a:extLst>
          </p:cNvPr>
          <p:cNvSpPr txBox="1"/>
          <p:nvPr/>
        </p:nvSpPr>
        <p:spPr>
          <a:xfrm>
            <a:off x="2133600" y="138742"/>
            <a:ext cx="4648196" cy="1323439"/>
          </a:xfrm>
          <a:prstGeom prst="rect">
            <a:avLst/>
          </a:prstGeom>
          <a:noFill/>
        </p:spPr>
        <p:txBody>
          <a:bodyPr wrap="square" rtlCol="0">
            <a:spAutoFit/>
          </a:bodyPr>
          <a:lstStyle/>
          <a:p>
            <a:r>
              <a:rPr lang="en-US" sz="4000" b="1" u="sng" dirty="0">
                <a:latin typeface="Calibri" panose="020F0502020204030204" pitchFamily="34" charset="0"/>
                <a:cs typeface="Calibri" panose="020F0502020204030204" pitchFamily="34" charset="0"/>
              </a:rPr>
              <a:t>Cholerae serological</a:t>
            </a:r>
          </a:p>
          <a:p>
            <a:pPr algn="ctr"/>
            <a:r>
              <a:rPr lang="en-US" sz="4000" b="1" u="sng" dirty="0">
                <a:latin typeface="Calibri" panose="020F0502020204030204" pitchFamily="34" charset="0"/>
                <a:cs typeface="Calibri" panose="020F0502020204030204" pitchFamily="34" charset="0"/>
              </a:rPr>
              <a:t>Classification</a:t>
            </a:r>
            <a:endParaRPr lang="en-PK" sz="4000" b="1" u="sng"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FC2021EB-89E0-4AC0-F2BF-89C2DBC67874}"/>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039" y="1225297"/>
            <a:ext cx="4011167" cy="5632703"/>
          </a:xfrm>
          <a:prstGeom prst="rect">
            <a:avLst/>
          </a:prstGeom>
        </p:spPr>
      </p:pic>
      <p:pic>
        <p:nvPicPr>
          <p:cNvPr id="3" name="object 3"/>
          <p:cNvPicPr/>
          <p:nvPr/>
        </p:nvPicPr>
        <p:blipFill>
          <a:blip r:embed="rId3" cstate="print"/>
          <a:stretch>
            <a:fillRect/>
          </a:stretch>
        </p:blipFill>
        <p:spPr>
          <a:xfrm>
            <a:off x="780287" y="0"/>
            <a:ext cx="1011936" cy="999744"/>
          </a:xfrm>
          <a:prstGeom prst="rect">
            <a:avLst/>
          </a:prstGeom>
        </p:spPr>
      </p:pic>
      <p:pic>
        <p:nvPicPr>
          <p:cNvPr id="4" name="object 4"/>
          <p:cNvPicPr/>
          <p:nvPr/>
        </p:nvPicPr>
        <p:blipFill>
          <a:blip r:embed="rId4" cstate="print"/>
          <a:stretch>
            <a:fillRect/>
          </a:stretch>
        </p:blipFill>
        <p:spPr>
          <a:xfrm>
            <a:off x="1944623" y="0"/>
            <a:ext cx="2069592" cy="972311"/>
          </a:xfrm>
          <a:prstGeom prst="rect">
            <a:avLst/>
          </a:prstGeom>
        </p:spPr>
      </p:pic>
      <p:pic>
        <p:nvPicPr>
          <p:cNvPr id="5" name="object 5"/>
          <p:cNvPicPr/>
          <p:nvPr/>
        </p:nvPicPr>
        <p:blipFill>
          <a:blip r:embed="rId5" cstate="print"/>
          <a:stretch>
            <a:fillRect/>
          </a:stretch>
        </p:blipFill>
        <p:spPr>
          <a:xfrm>
            <a:off x="4181855" y="0"/>
            <a:ext cx="4949952" cy="6754368"/>
          </a:xfrm>
          <a:prstGeom prst="rect">
            <a:avLst/>
          </a:prstGeom>
        </p:spPr>
      </p:pic>
      <p:sp>
        <p:nvSpPr>
          <p:cNvPr id="6" name="object 6"/>
          <p:cNvSpPr txBox="1"/>
          <p:nvPr/>
        </p:nvSpPr>
        <p:spPr>
          <a:xfrm>
            <a:off x="7863875" y="2190496"/>
            <a:ext cx="206375" cy="314960"/>
          </a:xfrm>
          <a:prstGeom prst="rect">
            <a:avLst/>
          </a:prstGeom>
        </p:spPr>
        <p:txBody>
          <a:bodyPr vert="horz" wrap="square" lIns="0" tIns="12700" rIns="0" bIns="0" rtlCol="0">
            <a:spAutoFit/>
          </a:bodyPr>
          <a:lstStyle/>
          <a:p>
            <a:pPr marL="12700">
              <a:lnSpc>
                <a:spcPct val="100000"/>
              </a:lnSpc>
              <a:spcBef>
                <a:spcPts val="100"/>
              </a:spcBef>
            </a:pPr>
            <a:r>
              <a:rPr sz="1900" spc="-740" dirty="0">
                <a:solidFill>
                  <a:srgbClr val="676767"/>
                </a:solidFill>
                <a:latin typeface="Arial Black"/>
                <a:cs typeface="Arial Black"/>
              </a:rPr>
              <a:t>ğO</a:t>
            </a:r>
            <a:endParaRPr sz="1900">
              <a:latin typeface="Arial Black"/>
              <a:cs typeface="Arial Black"/>
            </a:endParaRPr>
          </a:p>
        </p:txBody>
      </p:sp>
      <p:sp>
        <p:nvSpPr>
          <p:cNvPr id="7" name="object 7"/>
          <p:cNvSpPr txBox="1">
            <a:spLocks noGrp="1"/>
          </p:cNvSpPr>
          <p:nvPr>
            <p:ph type="title"/>
          </p:nvPr>
        </p:nvSpPr>
        <p:spPr>
          <a:xfrm>
            <a:off x="7488392" y="2497835"/>
            <a:ext cx="577850" cy="330200"/>
          </a:xfrm>
          <a:prstGeom prst="rect">
            <a:avLst/>
          </a:prstGeom>
        </p:spPr>
        <p:txBody>
          <a:bodyPr vert="horz" wrap="square" lIns="0" tIns="12700" rIns="0" bIns="0" rtlCol="0">
            <a:spAutoFit/>
          </a:bodyPr>
          <a:lstStyle/>
          <a:p>
            <a:pPr marL="12700">
              <a:lnSpc>
                <a:spcPct val="100000"/>
              </a:lnSpc>
              <a:spcBef>
                <a:spcPts val="100"/>
              </a:spcBef>
            </a:pPr>
            <a:r>
              <a:rPr sz="2000" spc="-595" dirty="0">
                <a:solidFill>
                  <a:srgbClr val="727272"/>
                </a:solidFill>
                <a:latin typeface="Arial Black"/>
                <a:cs typeface="Arial Black"/>
              </a:rPr>
              <a:t>chlgriğę</a:t>
            </a:r>
            <a:endParaRPr sz="2000">
              <a:latin typeface="Arial Black"/>
              <a:cs typeface="Arial Black"/>
            </a:endParaRPr>
          </a:p>
        </p:txBody>
      </p:sp>
      <p:sp>
        <p:nvSpPr>
          <p:cNvPr id="8" name="object 8"/>
          <p:cNvSpPr txBox="1"/>
          <p:nvPr/>
        </p:nvSpPr>
        <p:spPr>
          <a:xfrm>
            <a:off x="8283106" y="2497835"/>
            <a:ext cx="869315" cy="330200"/>
          </a:xfrm>
          <a:prstGeom prst="rect">
            <a:avLst/>
          </a:prstGeom>
        </p:spPr>
        <p:txBody>
          <a:bodyPr vert="horz" wrap="square" lIns="0" tIns="12700" rIns="0" bIns="0" rtlCol="0">
            <a:spAutoFit/>
          </a:bodyPr>
          <a:lstStyle/>
          <a:p>
            <a:pPr marL="12700">
              <a:lnSpc>
                <a:spcPct val="100000"/>
              </a:lnSpc>
              <a:spcBef>
                <a:spcPts val="100"/>
              </a:spcBef>
            </a:pPr>
            <a:r>
              <a:rPr sz="2000" spc="-480" dirty="0">
                <a:solidFill>
                  <a:srgbClr val="464646"/>
                </a:solidFill>
                <a:latin typeface="Arial Black"/>
                <a:cs typeface="Arial Black"/>
              </a:rPr>
              <a:t>tiCâit0</a:t>
            </a:r>
            <a:r>
              <a:rPr sz="2000" spc="240" dirty="0">
                <a:solidFill>
                  <a:srgbClr val="464646"/>
                </a:solidFill>
                <a:latin typeface="Arial Black"/>
                <a:cs typeface="Arial Black"/>
              </a:rPr>
              <a:t> </a:t>
            </a:r>
            <a:r>
              <a:rPr sz="2000" spc="-650" dirty="0">
                <a:solidFill>
                  <a:srgbClr val="464646"/>
                </a:solidFill>
                <a:latin typeface="Arial Black"/>
                <a:cs typeface="Arial Black"/>
              </a:rPr>
              <a:t>ât8</a:t>
            </a:r>
            <a:endParaRPr sz="2000">
              <a:latin typeface="Arial Black"/>
              <a:cs typeface="Arial Black"/>
            </a:endParaRPr>
          </a:p>
        </p:txBody>
      </p:sp>
      <p:sp>
        <p:nvSpPr>
          <p:cNvPr id="9" name="TextBox 8">
            <a:extLst>
              <a:ext uri="{FF2B5EF4-FFF2-40B4-BE49-F238E27FC236}">
                <a16:creationId xmlns:a16="http://schemas.microsoft.com/office/drawing/2014/main" id="{E905F48A-4306-5EDB-1DBF-0D130D4EE065}"/>
              </a:ext>
            </a:extLst>
          </p:cNvPr>
          <p:cNvSpPr txBox="1"/>
          <p:nvPr/>
        </p:nvSpPr>
        <p:spPr>
          <a:xfrm>
            <a:off x="6477000" y="267097"/>
            <a:ext cx="914400" cy="369332"/>
          </a:xfrm>
          <a:prstGeom prst="rect">
            <a:avLst/>
          </a:prstGeom>
          <a:noFill/>
        </p:spPr>
        <p:txBody>
          <a:bodyPr wrap="square" rtlCol="0">
            <a:spAutoFit/>
          </a:bodyPr>
          <a:lstStyle/>
          <a:p>
            <a:r>
              <a:rPr lang="en-US" dirty="0"/>
              <a:t>Core </a:t>
            </a:r>
            <a:endParaRPr lang="en-PK"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46</TotalTime>
  <Words>1273</Words>
  <Application>Microsoft Office PowerPoint</Application>
  <PresentationFormat>On-screen Show (4:3)</PresentationFormat>
  <Paragraphs>246</Paragraphs>
  <Slides>48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48</vt:i4>
      </vt:variant>
    </vt:vector>
  </HeadingPairs>
  <TitlesOfParts>
    <vt:vector size="63" baseType="lpstr">
      <vt:lpstr>MS PGothic</vt:lpstr>
      <vt:lpstr>Aptos</vt:lpstr>
      <vt:lpstr>Aptos Display</vt:lpstr>
      <vt:lpstr>Arial</vt:lpstr>
      <vt:lpstr>Arial Black</vt:lpstr>
      <vt:lpstr>Arial MT</vt:lpstr>
      <vt:lpstr>Calibri</vt:lpstr>
      <vt:lpstr>Cambria</vt:lpstr>
      <vt:lpstr>Courier New</vt:lpstr>
      <vt:lpstr>ElsevierGulliver</vt:lpstr>
      <vt:lpstr>ElsevierSans</vt:lpstr>
      <vt:lpstr>Lucida Sans Unicode</vt:lpstr>
      <vt:lpstr>Tahoma</vt:lpstr>
      <vt:lpstr>Times New Roman</vt:lpstr>
      <vt:lpstr>Office Theme</vt:lpstr>
      <vt:lpstr>Vibrio cholera, klebsiela and shigella Microbe  Module 3rd Year MBBS</vt:lpstr>
      <vt:lpstr>Motto of RMU</vt:lpstr>
      <vt:lpstr>Vision of RMU The Dream/ Tomorrow</vt:lpstr>
      <vt:lpstr>Learning objectives</vt:lpstr>
      <vt:lpstr>Study questions</vt:lpstr>
      <vt:lpstr>Identification</vt:lpstr>
      <vt:lpstr>spiral</vt:lpstr>
      <vt:lpstr>PowerPoint Presentation</vt:lpstr>
      <vt:lpstr>chlgriğę</vt:lpstr>
      <vt:lpstr>Lab diagnosis</vt:lpstr>
      <vt:lpstr>SPECIMEN: Rice water Stool</vt:lpstr>
      <vt:lpstr>PowerPoint Presentation</vt:lpstr>
      <vt:lpstr>OXIDASE TEST : POSITIVE</vt:lpstr>
      <vt:lpstr>PowerPoint Presentation</vt:lpstr>
      <vt:lpstr>Treatment</vt:lpstr>
      <vt:lpstr>Treatment:continued</vt:lpstr>
      <vt:lpstr>Klebsiella pneumoniae</vt:lpstr>
      <vt:lpstr>Characteristics</vt:lpstr>
      <vt:lpstr>Diseases</vt:lpstr>
      <vt:lpstr>Habitat</vt:lpstr>
      <vt:lpstr>Transmission</vt:lpstr>
      <vt:lpstr>Virulence factors/ pathogenesis</vt:lpstr>
      <vt:lpstr>PowerPoint Presentation</vt:lpstr>
      <vt:lpstr>PowerPoint Presentation</vt:lpstr>
      <vt:lpstr>Laboratory Diagnosis</vt:lpstr>
      <vt:lpstr>PowerPoint Presentation</vt:lpstr>
      <vt:lpstr>PowerPoint Presentation</vt:lpstr>
      <vt:lpstr>PowerPoint Presentation</vt:lpstr>
      <vt:lpstr>PowerPoint Presentation</vt:lpstr>
      <vt:lpstr>PowerPoint Presentation</vt:lpstr>
      <vt:lpstr>PowerPoint Presentation</vt:lpstr>
      <vt:lpstr>Treatment</vt:lpstr>
      <vt:lpstr>Prevention</vt:lpstr>
      <vt:lpstr>PowerPoint Presentation</vt:lpstr>
      <vt:lpstr>PowerPoint Presentation</vt:lpstr>
      <vt:lpstr>Shigella</vt:lpstr>
      <vt:lpstr>Characteristics</vt:lpstr>
      <vt:lpstr>Epidemiology</vt:lpstr>
      <vt:lpstr>Pathogenesis</vt:lpstr>
      <vt:lpstr>Diagnosis</vt:lpstr>
      <vt:lpstr>PowerPoint Presentation</vt:lpstr>
      <vt:lpstr>PowerPoint Presentation</vt:lpstr>
      <vt:lpstr>Treatment</vt:lpstr>
      <vt:lpstr>Prevention</vt:lpstr>
      <vt:lpstr>Take home message</vt:lpstr>
      <vt:lpstr>Family medicine</vt:lpstr>
      <vt:lpstr>Research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samma</dc:creator>
  <cp:lastModifiedBy>sammarfatima93@gmail.com</cp:lastModifiedBy>
  <cp:revision>2</cp:revision>
  <dcterms:created xsi:type="dcterms:W3CDTF">2025-02-17T18:36:37Z</dcterms:created>
  <dcterms:modified xsi:type="dcterms:W3CDTF">2025-02-18T11:01:19Z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2024-08-07T00:00:00Z</vt:filetime>
  </property>
  <property fmtid="{D5CDD505-2E9C-101B-9397-08002B2CF9AE}" pid="3" name="LastSaved">
    <vt:filetime>2025-02-17T00:00:00Z</vt:filetime>
  </property>
</Properties>
</file>