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ACC"/>
          </a:solidFill>
        </a:fill>
      </a:tcStyle>
    </a:wholeTbl>
    <a:band2H>
      <a:tcTxStyle b="def" i="def"/>
      <a:tcStyle>
        <a:tcBdr/>
        <a:fill>
          <a:solidFill>
            <a:srgbClr val="E8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CCE"/>
          </a:solidFill>
        </a:fill>
      </a:tcStyle>
    </a:wholeTbl>
    <a:band2H>
      <a:tcTxStyle b="def" i="def"/>
      <a:tcStyle>
        <a:tcBdr/>
        <a:fill>
          <a:solidFill>
            <a:srgbClr val="F2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1DE"/>
          </a:solidFill>
        </a:fill>
      </a:tcStyle>
    </a:wholeTbl>
    <a:band2H>
      <a:tcTxStyle b="def" i="def"/>
      <a:tcStyle>
        <a:tcBdr/>
        <a:fill>
          <a:solidFill>
            <a:srgbClr val="E8EA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Gill Sans MT"/>
      </a:defRPr>
    </a:lvl1pPr>
    <a:lvl2pPr indent="228600" defTabSz="457200" latinLnBrk="0">
      <a:defRPr sz="1200">
        <a:latin typeface="+mj-lt"/>
        <a:ea typeface="+mj-ea"/>
        <a:cs typeface="+mj-cs"/>
        <a:sym typeface="Gill Sans MT"/>
      </a:defRPr>
    </a:lvl2pPr>
    <a:lvl3pPr indent="457200" defTabSz="457200" latinLnBrk="0">
      <a:defRPr sz="1200">
        <a:latin typeface="+mj-lt"/>
        <a:ea typeface="+mj-ea"/>
        <a:cs typeface="+mj-cs"/>
        <a:sym typeface="Gill Sans MT"/>
      </a:defRPr>
    </a:lvl3pPr>
    <a:lvl4pPr indent="685800" defTabSz="457200" latinLnBrk="0">
      <a:defRPr sz="1200">
        <a:latin typeface="+mj-lt"/>
        <a:ea typeface="+mj-ea"/>
        <a:cs typeface="+mj-cs"/>
        <a:sym typeface="Gill Sans MT"/>
      </a:defRPr>
    </a:lvl4pPr>
    <a:lvl5pPr indent="914400" defTabSz="457200" latinLnBrk="0">
      <a:defRPr sz="1200">
        <a:latin typeface="+mj-lt"/>
        <a:ea typeface="+mj-ea"/>
        <a:cs typeface="+mj-cs"/>
        <a:sym typeface="Gill Sans MT"/>
      </a:defRPr>
    </a:lvl5pPr>
    <a:lvl6pPr indent="1143000" defTabSz="457200" latinLnBrk="0">
      <a:defRPr sz="1200">
        <a:latin typeface="+mj-lt"/>
        <a:ea typeface="+mj-ea"/>
        <a:cs typeface="+mj-cs"/>
        <a:sym typeface="Gill Sans MT"/>
      </a:defRPr>
    </a:lvl6pPr>
    <a:lvl7pPr indent="1371600" defTabSz="457200" latinLnBrk="0">
      <a:defRPr sz="1200">
        <a:latin typeface="+mj-lt"/>
        <a:ea typeface="+mj-ea"/>
        <a:cs typeface="+mj-cs"/>
        <a:sym typeface="Gill Sans MT"/>
      </a:defRPr>
    </a:lvl7pPr>
    <a:lvl8pPr indent="1600200" defTabSz="457200" latinLnBrk="0">
      <a:defRPr sz="1200">
        <a:latin typeface="+mj-lt"/>
        <a:ea typeface="+mj-ea"/>
        <a:cs typeface="+mj-cs"/>
        <a:sym typeface="Gill Sans MT"/>
      </a:defRPr>
    </a:lvl8pPr>
    <a:lvl9pPr indent="1828800" defTabSz="4572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" name="Rectangle 6"/>
          <p:cNvSpPr/>
          <p:nvPr/>
        </p:nvSpPr>
        <p:spPr>
          <a:xfrm>
            <a:off x="446533" y="3085764"/>
            <a:ext cx="11262867" cy="3304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" name="Title Text"/>
          <p:cNvSpPr txBox="1"/>
          <p:nvPr>
            <p:ph type="title"/>
          </p:nvPr>
        </p:nvSpPr>
        <p:spPr>
          <a:xfrm>
            <a:off x="581190" y="1020431"/>
            <a:ext cx="10993551" cy="147501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sz="quarter" idx="1"/>
          </p:nvPr>
        </p:nvSpPr>
        <p:spPr>
          <a:xfrm>
            <a:off x="581193" y="2495444"/>
            <a:ext cx="10993548" cy="590322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cap="all" sz="1600">
                <a:solidFill>
                  <a:schemeClr val="accent2"/>
                </a:solidFill>
              </a:defRPr>
            </a:lvl1pPr>
            <a:lvl2pPr marL="0" indent="457200">
              <a:buClrTx/>
              <a:buSzTx/>
              <a:buNone/>
              <a:defRPr cap="all" sz="1600">
                <a:solidFill>
                  <a:schemeClr val="accent2"/>
                </a:solidFill>
              </a:defRPr>
            </a:lvl2pPr>
            <a:lvl3pPr marL="0" indent="914400">
              <a:buClrTx/>
              <a:buSzTx/>
              <a:buNone/>
              <a:defRPr cap="all" sz="1600">
                <a:solidFill>
                  <a:schemeClr val="accent2"/>
                </a:solidFill>
              </a:defRPr>
            </a:lvl3pPr>
            <a:lvl4pPr marL="0" indent="1371600">
              <a:buClrTx/>
              <a:buSzTx/>
              <a:buNone/>
              <a:defRPr cap="all" sz="1600">
                <a:solidFill>
                  <a:schemeClr val="accent2"/>
                </a:solidFill>
              </a:defRPr>
            </a:lvl4pPr>
            <a:lvl5pPr marL="0" indent="1828800">
              <a:buClrTx/>
              <a:buSzTx/>
              <a:buNone/>
              <a:defRPr cap="all" sz="1600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11343463" y="6023129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F296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" name="Rectangle 6"/>
          <p:cNvSpPr/>
          <p:nvPr/>
        </p:nvSpPr>
        <p:spPr>
          <a:xfrm>
            <a:off x="440285" y="614407"/>
            <a:ext cx="11309340" cy="1189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581191" y="702155"/>
            <a:ext cx="11029617" cy="1013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xfrm>
            <a:off x="581191" y="2180495"/>
            <a:ext cx="11029617" cy="367830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1379531" y="6023129"/>
            <a:ext cx="231277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Rectangle 7"/>
          <p:cNvSpPr/>
          <p:nvPr/>
        </p:nvSpPr>
        <p:spPr>
          <a:xfrm>
            <a:off x="447816" y="5141974"/>
            <a:ext cx="11290862" cy="12588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" name="Title Text"/>
          <p:cNvSpPr txBox="1"/>
          <p:nvPr>
            <p:ph type="title"/>
          </p:nvPr>
        </p:nvSpPr>
        <p:spPr>
          <a:xfrm>
            <a:off x="581193" y="3043909"/>
            <a:ext cx="11029616" cy="149750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" name="Body Level One…"/>
          <p:cNvSpPr txBox="1"/>
          <p:nvPr>
            <p:ph type="body" sz="quarter" idx="1"/>
          </p:nvPr>
        </p:nvSpPr>
        <p:spPr>
          <a:xfrm>
            <a:off x="581191" y="4541416"/>
            <a:ext cx="11029617" cy="600557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cap="all">
                <a:solidFill>
                  <a:schemeClr val="accent2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chemeClr val="accent2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chemeClr val="accent2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chemeClr val="accent2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F296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" name="Rectangle 7"/>
          <p:cNvSpPr/>
          <p:nvPr/>
        </p:nvSpPr>
        <p:spPr>
          <a:xfrm>
            <a:off x="445982" y="606554"/>
            <a:ext cx="11300036" cy="12588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" name="Title Text"/>
          <p:cNvSpPr txBox="1"/>
          <p:nvPr>
            <p:ph type="title"/>
          </p:nvPr>
        </p:nvSpPr>
        <p:spPr>
          <a:xfrm>
            <a:off x="581193" y="729657"/>
            <a:ext cx="11029616" cy="98833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half" idx="1"/>
          </p:nvPr>
        </p:nvSpPr>
        <p:spPr>
          <a:xfrm>
            <a:off x="581193" y="2228002"/>
            <a:ext cx="5422390" cy="363304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0" name="Rectangle 10"/>
          <p:cNvSpPr/>
          <p:nvPr/>
        </p:nvSpPr>
        <p:spPr>
          <a:xfrm>
            <a:off x="445982" y="606554"/>
            <a:ext cx="11300036" cy="12588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581193" y="729657"/>
            <a:ext cx="11029616" cy="98833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887219" y="2250892"/>
            <a:ext cx="5087076" cy="536006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200">
                <a:solidFill>
                  <a:schemeClr val="accent2"/>
                </a:solidFill>
              </a:defRPr>
            </a:lvl1pPr>
            <a:lvl2pPr marL="0" indent="457200">
              <a:buClrTx/>
              <a:buSzTx/>
              <a:buNone/>
              <a:defRPr sz="2200">
                <a:solidFill>
                  <a:schemeClr val="accent2"/>
                </a:solidFill>
              </a:defRPr>
            </a:lvl2pPr>
            <a:lvl3pPr marL="0" indent="914400">
              <a:buClrTx/>
              <a:buSzTx/>
              <a:buNone/>
              <a:defRPr sz="2200">
                <a:solidFill>
                  <a:schemeClr val="accent2"/>
                </a:solidFill>
              </a:defRPr>
            </a:lvl3pPr>
            <a:lvl4pPr marL="0" indent="1371600">
              <a:buClrTx/>
              <a:buSzTx/>
              <a:buNone/>
              <a:defRPr sz="2200">
                <a:solidFill>
                  <a:schemeClr val="accent2"/>
                </a:solidFill>
              </a:defRPr>
            </a:lvl4pPr>
            <a:lvl5pPr marL="0" indent="1828800">
              <a:buClrTx/>
              <a:buSzTx/>
              <a:buNone/>
              <a:defRPr sz="2200">
                <a:solidFill>
                  <a:schemeClr val="accent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Text Placeholder 4"/>
          <p:cNvSpPr/>
          <p:nvPr>
            <p:ph type="body" sz="quarter" idx="21"/>
          </p:nvPr>
        </p:nvSpPr>
        <p:spPr>
          <a:xfrm>
            <a:off x="6523735" y="2250892"/>
            <a:ext cx="5087073" cy="55337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200">
                <a:solidFill>
                  <a:schemeClr val="accent2"/>
                </a:solidFill>
              </a:defRPr>
            </a:pP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Rectangle 8"/>
          <p:cNvSpPr/>
          <p:nvPr/>
        </p:nvSpPr>
        <p:spPr>
          <a:xfrm>
            <a:off x="447816" y="5141972"/>
            <a:ext cx="11298202" cy="12747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Title Text"/>
          <p:cNvSpPr txBox="1"/>
          <p:nvPr>
            <p:ph type="title"/>
          </p:nvPr>
        </p:nvSpPr>
        <p:spPr>
          <a:xfrm>
            <a:off x="581191" y="5262295"/>
            <a:ext cx="4909446" cy="689515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rgbClr val="9F296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4" name="Body Level One…"/>
          <p:cNvSpPr txBox="1"/>
          <p:nvPr>
            <p:ph type="body" idx="1"/>
          </p:nvPr>
        </p:nvSpPr>
        <p:spPr>
          <a:xfrm>
            <a:off x="447815" y="601199"/>
            <a:ext cx="11292842" cy="42048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63999" indent="-339999">
              <a:defRPr sz="2000"/>
            </a:lvl2pPr>
            <a:lvl3pPr marL="967500" indent="-337500">
              <a:defRPr sz="2000"/>
            </a:lvl3pPr>
            <a:lvl4pPr marL="1342285" indent="-334285">
              <a:defRPr sz="2000"/>
            </a:lvl4pPr>
            <a:lvl5pPr marL="1702285" indent="-334285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Text Placeholder 3"/>
          <p:cNvSpPr/>
          <p:nvPr>
            <p:ph type="body" sz="quarter" idx="21"/>
          </p:nvPr>
        </p:nvSpPr>
        <p:spPr>
          <a:xfrm>
            <a:off x="5740822" y="5262295"/>
            <a:ext cx="5869988" cy="689516"/>
          </a:xfrm>
          <a:prstGeom prst="rect">
            <a:avLst/>
          </a:prstGeom>
        </p:spPr>
        <p:txBody>
          <a:bodyPr/>
          <a:lstStyle/>
          <a:p>
            <a:pPr marL="0" indent="0" algn="r">
              <a:buClrTx/>
              <a:buSzTx/>
              <a:buNone/>
              <a:defRPr sz="1100">
                <a:solidFill>
                  <a:srgbClr val="FFFFFF"/>
                </a:solidFill>
              </a:defRPr>
            </a:pP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F296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581193" y="4693389"/>
            <a:ext cx="11029616" cy="566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7" name="Picture Placeholder 2"/>
          <p:cNvSpPr/>
          <p:nvPr>
            <p:ph type="pic" idx="21"/>
          </p:nvPr>
        </p:nvSpPr>
        <p:spPr>
          <a:xfrm>
            <a:off x="447816" y="599725"/>
            <a:ext cx="11290860" cy="3557252"/>
          </a:xfrm>
          <a:prstGeom prst="rect">
            <a:avLst/>
          </a:prstGeom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581191" y="5260126"/>
            <a:ext cx="11029618" cy="59867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Rectangle 6"/>
          <p:cNvSpPr/>
          <p:nvPr/>
        </p:nvSpPr>
        <p:spPr>
          <a:xfrm>
            <a:off x="440683" y="606554"/>
            <a:ext cx="11300036" cy="12588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575894" y="729657"/>
            <a:ext cx="11029616" cy="98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11379533" y="6023129"/>
            <a:ext cx="23127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Gill Sans M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Gill Sans M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Gill Sans M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Gill Sans M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Gill Sans M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Gill Sans M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Gill Sans M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Gill Sans M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800" u="none">
          <a:solidFill>
            <a:srgbClr val="FFFFFF"/>
          </a:solidFill>
          <a:uFillTx/>
          <a:latin typeface="+mj-lt"/>
          <a:ea typeface="+mj-ea"/>
          <a:cs typeface="+mj-cs"/>
          <a:sym typeface="Gill Sans MT"/>
        </a:defRPr>
      </a:lvl9pPr>
    </p:titleStyle>
    <p:bodyStyle>
      <a:lvl1pPr marL="305999" marR="0" indent="-30599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92000"/>
        <a:buFontTx/>
        <a:buChar char="◼"/>
        <a:tabLst/>
        <a:defRPr b="0" baseline="0" cap="none" i="0" spc="0" strike="noStrike" sz="1800" u="none">
          <a:solidFill>
            <a:srgbClr val="3D3D3D"/>
          </a:solidFill>
          <a:uFillTx/>
          <a:latin typeface="+mj-lt"/>
          <a:ea typeface="+mj-ea"/>
          <a:cs typeface="+mj-cs"/>
          <a:sym typeface="Gill Sans MT"/>
        </a:defRPr>
      </a:lvl1pPr>
      <a:lvl2pPr marL="668250" marR="0" indent="-34424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92000"/>
        <a:buFontTx/>
        <a:buChar char="◼"/>
        <a:tabLst/>
        <a:defRPr b="0" baseline="0" cap="none" i="0" spc="0" strike="noStrike" sz="1800" u="none">
          <a:solidFill>
            <a:srgbClr val="3D3D3D"/>
          </a:solidFill>
          <a:uFillTx/>
          <a:latin typeface="+mj-lt"/>
          <a:ea typeface="+mj-ea"/>
          <a:cs typeface="+mj-cs"/>
          <a:sym typeface="Gill Sans MT"/>
        </a:defRPr>
      </a:lvl2pPr>
      <a:lvl3pPr marL="977142" marR="0" indent="-347142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92000"/>
        <a:buFontTx/>
        <a:buChar char="◼"/>
        <a:tabLst/>
        <a:defRPr b="0" baseline="0" cap="none" i="0" spc="0" strike="noStrike" sz="1800" u="none">
          <a:solidFill>
            <a:srgbClr val="3D3D3D"/>
          </a:solidFill>
          <a:uFillTx/>
          <a:latin typeface="+mj-lt"/>
          <a:ea typeface="+mj-ea"/>
          <a:cs typeface="+mj-cs"/>
          <a:sym typeface="Gill Sans MT"/>
        </a:defRPr>
      </a:lvl3pPr>
      <a:lvl4pPr marL="1358999" marR="0" indent="-35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92000"/>
        <a:buFontTx/>
        <a:buChar char="◼"/>
        <a:tabLst/>
        <a:defRPr b="0" baseline="0" cap="none" i="0" spc="0" strike="noStrike" sz="1800" u="none">
          <a:solidFill>
            <a:srgbClr val="3D3D3D"/>
          </a:solidFill>
          <a:uFillTx/>
          <a:latin typeface="+mj-lt"/>
          <a:ea typeface="+mj-ea"/>
          <a:cs typeface="+mj-cs"/>
          <a:sym typeface="Gill Sans MT"/>
        </a:defRPr>
      </a:lvl4pPr>
      <a:lvl5pPr marL="1718999" marR="0" indent="-35099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92000"/>
        <a:buFontTx/>
        <a:buChar char="◼"/>
        <a:tabLst/>
        <a:defRPr b="0" baseline="0" cap="none" i="0" spc="0" strike="noStrike" sz="1800" u="none">
          <a:solidFill>
            <a:srgbClr val="3D3D3D"/>
          </a:solidFill>
          <a:uFillTx/>
          <a:latin typeface="+mj-lt"/>
          <a:ea typeface="+mj-ea"/>
          <a:cs typeface="+mj-cs"/>
          <a:sym typeface="Gill Sans MT"/>
        </a:defRPr>
      </a:lvl5pPr>
      <a:lvl6pPr marL="2014299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92000"/>
        <a:buFontTx/>
        <a:buChar char="◼"/>
        <a:tabLst/>
        <a:defRPr b="0" baseline="0" cap="none" i="0" spc="0" strike="noStrike" sz="1800" u="none">
          <a:solidFill>
            <a:srgbClr val="3D3D3D"/>
          </a:solidFill>
          <a:uFillTx/>
          <a:latin typeface="+mj-lt"/>
          <a:ea typeface="+mj-ea"/>
          <a:cs typeface="+mj-cs"/>
          <a:sym typeface="Gill Sans MT"/>
        </a:defRPr>
      </a:lvl6pPr>
      <a:lvl7pPr marL="23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92000"/>
        <a:buFontTx/>
        <a:buChar char="◼"/>
        <a:tabLst/>
        <a:defRPr b="0" baseline="0" cap="none" i="0" spc="0" strike="noStrike" sz="1800" u="none">
          <a:solidFill>
            <a:srgbClr val="3D3D3D"/>
          </a:solidFill>
          <a:uFillTx/>
          <a:latin typeface="+mj-lt"/>
          <a:ea typeface="+mj-ea"/>
          <a:cs typeface="+mj-cs"/>
          <a:sym typeface="Gill Sans MT"/>
        </a:defRPr>
      </a:lvl7pPr>
      <a:lvl8pPr marL="2614299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92000"/>
        <a:buFontTx/>
        <a:buChar char="◼"/>
        <a:tabLst/>
        <a:defRPr b="0" baseline="0" cap="none" i="0" spc="0" strike="noStrike" sz="1800" u="none">
          <a:solidFill>
            <a:srgbClr val="3D3D3D"/>
          </a:solidFill>
          <a:uFillTx/>
          <a:latin typeface="+mj-lt"/>
          <a:ea typeface="+mj-ea"/>
          <a:cs typeface="+mj-cs"/>
          <a:sym typeface="Gill Sans MT"/>
        </a:defRPr>
      </a:lvl8pPr>
      <a:lvl9pPr marL="29143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92000"/>
        <a:buFontTx/>
        <a:buChar char="◼"/>
        <a:tabLst/>
        <a:defRPr b="0" baseline="0" cap="none" i="0" spc="0" strike="noStrike" sz="1800" u="none">
          <a:solidFill>
            <a:srgbClr val="3D3D3D"/>
          </a:solidFill>
          <a:uFillTx/>
          <a:latin typeface="+mj-lt"/>
          <a:ea typeface="+mj-ea"/>
          <a:cs typeface="+mj-cs"/>
          <a:sym typeface="Gill Sans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mc/articles/PMC9363670/" TargetMode="External"/><Relationship Id="rId3" Type="http://schemas.openxmlformats.org/officeDocument/2006/relationships/hyperlink" Target="https://www.auanet.org/guidelines-and-quality/guidelines/cryptorchidism-guideline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/>
          <p:nvPr>
            <p:ph type="ctrTitle"/>
          </p:nvPr>
        </p:nvSpPr>
        <p:spPr>
          <a:xfrm>
            <a:off x="581190" y="1020431"/>
            <a:ext cx="10993551" cy="1475014"/>
          </a:xfrm>
          <a:prstGeom prst="rect">
            <a:avLst/>
          </a:prstGeom>
        </p:spPr>
        <p:txBody>
          <a:bodyPr/>
          <a:lstStyle/>
          <a:p>
            <a:pPr/>
            <a:r>
              <a:t>CRYPTOrCHIDisM</a:t>
            </a:r>
          </a:p>
        </p:txBody>
      </p:sp>
      <p:sp>
        <p:nvSpPr>
          <p:cNvPr id="129" name="Subtitle 2"/>
          <p:cNvSpPr txBox="1"/>
          <p:nvPr>
            <p:ph type="subTitle" sz="half" idx="1"/>
          </p:nvPr>
        </p:nvSpPr>
        <p:spPr>
          <a:xfrm>
            <a:off x="599226" y="4476985"/>
            <a:ext cx="10993548" cy="1762995"/>
          </a:xfrm>
          <a:prstGeom prst="rect">
            <a:avLst/>
          </a:prstGeom>
        </p:spPr>
        <p:txBody>
          <a:bodyPr/>
          <a:lstStyle/>
          <a:p>
            <a:pPr algn="r">
              <a:defRPr>
                <a:solidFill>
                  <a:srgbClr val="FFFFFF"/>
                </a:solidFill>
              </a:defRPr>
            </a:pPr>
            <a:r>
              <a:t>Dr ali raza Chaudhry</a:t>
            </a:r>
          </a:p>
          <a:p>
            <a:pPr algn="r">
              <a:defRPr>
                <a:solidFill>
                  <a:srgbClr val="FFFFFF"/>
                </a:solidFill>
              </a:defRPr>
            </a:pPr>
            <a:r>
              <a:t>Senior registrar</a:t>
            </a:r>
          </a:p>
          <a:p>
            <a:pPr algn="r">
              <a:defRPr>
                <a:solidFill>
                  <a:srgbClr val="FFFFFF"/>
                </a:solidFill>
              </a:defRPr>
            </a:pPr>
            <a:r>
              <a:t>Paediatric surgery</a:t>
            </a:r>
          </a:p>
          <a:p>
            <a:pPr algn="r">
              <a:defRPr>
                <a:solidFill>
                  <a:srgbClr val="FFFFFF"/>
                </a:solidFill>
              </a:defRPr>
            </a:pPr>
            <a:r>
              <a:t>Rmu hfh Rawalpiundi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8228" y="877444"/>
            <a:ext cx="1895782" cy="1883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/>
          <p:nvPr>
            <p:ph type="title"/>
          </p:nvPr>
        </p:nvSpPr>
        <p:spPr>
          <a:xfrm>
            <a:off x="581192" y="702155"/>
            <a:ext cx="11029616" cy="1013802"/>
          </a:xfrm>
          <a:prstGeom prst="rect">
            <a:avLst/>
          </a:prstGeom>
        </p:spPr>
        <p:txBody>
          <a:bodyPr/>
          <a:lstStyle/>
          <a:p>
            <a:pPr/>
            <a:r>
              <a:t>CRYPTOCHIDISM / UNDESCENDED TESTES</a:t>
            </a:r>
          </a:p>
        </p:txBody>
      </p:sp>
      <p:pic>
        <p:nvPicPr>
          <p:cNvPr id="16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6337" y="2022608"/>
            <a:ext cx="7069017" cy="377628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5"/>
          <p:cNvSpPr txBox="1"/>
          <p:nvPr/>
        </p:nvSpPr>
        <p:spPr>
          <a:xfrm>
            <a:off x="2210791" y="5798891"/>
            <a:ext cx="833508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“Cryptorchidism is a </a:t>
            </a:r>
            <a:r>
              <a:rPr b="1"/>
              <a:t>congenital absence of one or both testes in the scrotum</a:t>
            </a:r>
            <a:r>
              <a:t> </a:t>
            </a:r>
          </a:p>
          <a:p>
            <a:pPr/>
            <a:r>
              <a:t>due to a failure of the testes to descend during development.”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/>
          <p:nvPr>
            <p:ph type="title"/>
          </p:nvPr>
        </p:nvSpPr>
        <p:spPr>
          <a:xfrm>
            <a:off x="575894" y="729657"/>
            <a:ext cx="11029616" cy="988334"/>
          </a:xfrm>
          <a:prstGeom prst="rect">
            <a:avLst/>
          </a:prstGeom>
        </p:spPr>
        <p:txBody>
          <a:bodyPr/>
          <a:lstStyle/>
          <a:p>
            <a:pPr/>
            <a:r>
              <a:t>Types</a:t>
            </a:r>
          </a:p>
        </p:txBody>
      </p:sp>
      <p:sp>
        <p:nvSpPr>
          <p:cNvPr id="168" name="TextBox 3"/>
          <p:cNvSpPr txBox="1"/>
          <p:nvPr/>
        </p:nvSpPr>
        <p:spPr>
          <a:xfrm>
            <a:off x="3093720" y="2136338"/>
            <a:ext cx="6004560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Cryptorchidism can broadly be Classified as :</a:t>
            </a:r>
          </a:p>
          <a:p>
            <a:pPr>
              <a:defRPr b="1">
                <a:solidFill>
                  <a:schemeClr val="accent1"/>
                </a:solidFill>
              </a:defRPr>
            </a:pPr>
            <a:r>
              <a:t>True undescended testis</a:t>
            </a:r>
            <a:r>
              <a:rPr b="0">
                <a:solidFill>
                  <a:srgbClr val="000000"/>
                </a:solidFill>
              </a:rPr>
              <a:t>: where testis is absent from the scrotum but lies along the line of testicular descent /</a:t>
            </a:r>
            <a:r>
              <a:t>Ectopic</a:t>
            </a:r>
            <a:r>
              <a:rPr>
                <a:solidFill>
                  <a:srgbClr val="FFFF00"/>
                </a:solidFill>
              </a:rPr>
              <a:t> </a:t>
            </a:r>
            <a:r>
              <a:t>testis</a:t>
            </a:r>
            <a:r>
              <a:rPr b="0">
                <a:solidFill>
                  <a:srgbClr val="000000"/>
                </a:solidFill>
              </a:rPr>
              <a:t>: where the testis is found away from the normal path of decent.</a:t>
            </a:r>
            <a:endParaRPr b="0">
              <a:solidFill>
                <a:srgbClr val="000000"/>
              </a:solidFill>
            </a:endParaRPr>
          </a:p>
          <a:p>
            <a:pPr/>
            <a:r>
              <a:t>                                                OR</a:t>
            </a:r>
          </a:p>
          <a:p>
            <a:pPr>
              <a:defRPr b="1"/>
            </a:pPr>
            <a:r>
              <a:t>Palpable/Non Palpable</a:t>
            </a:r>
          </a:p>
          <a:p>
            <a:pPr/>
            <a:r>
              <a:t>                                                OR</a:t>
            </a:r>
          </a:p>
          <a:p>
            <a:pPr>
              <a:defRPr b="1"/>
            </a:pPr>
            <a:r>
              <a:t>Congenital/Acquired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title"/>
          </p:nvPr>
        </p:nvSpPr>
        <p:spPr>
          <a:xfrm>
            <a:off x="581192" y="702155"/>
            <a:ext cx="11029616" cy="1013802"/>
          </a:xfrm>
          <a:prstGeom prst="rect">
            <a:avLst/>
          </a:prstGeom>
        </p:spPr>
        <p:txBody>
          <a:bodyPr/>
          <a:lstStyle/>
          <a:p>
            <a:pPr/>
            <a:r>
              <a:t>Points to ponder</a:t>
            </a:r>
          </a:p>
        </p:txBody>
      </p:sp>
      <p:sp>
        <p:nvSpPr>
          <p:cNvPr id="171" name="Content Placeholder 2"/>
          <p:cNvSpPr txBox="1"/>
          <p:nvPr>
            <p:ph type="body" idx="1"/>
          </p:nvPr>
        </p:nvSpPr>
        <p:spPr>
          <a:xfrm>
            <a:off x="581191" y="2180495"/>
            <a:ext cx="11029617" cy="3678304"/>
          </a:xfrm>
          <a:prstGeom prst="rect">
            <a:avLst/>
          </a:prstGeom>
        </p:spPr>
        <p:txBody>
          <a:bodyPr/>
          <a:lstStyle/>
          <a:p>
            <a:pPr/>
            <a:r>
              <a:t>Why testis are anatomicaly placed out side the body?</a:t>
            </a:r>
            <a:r>
              <a:t> </a:t>
            </a:r>
          </a:p>
          <a:p>
            <a:pPr/>
            <a:r>
              <a:t>W</a:t>
            </a:r>
            <a:r>
              <a:t>hat will happen if testis is maldescended?</a:t>
            </a:r>
          </a:p>
          <a:p>
            <a:pPr/>
            <a:r>
              <a:t>What is the significance of testis in sexual life?</a:t>
            </a:r>
          </a:p>
          <a:p>
            <a:pPr/>
            <a:r>
              <a:t>What will happen if one testis is undescended and what if bilateral are undescended?</a:t>
            </a:r>
          </a:p>
        </p:txBody>
      </p:sp>
      <p:pic>
        <p:nvPicPr>
          <p:cNvPr id="17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3522" y="2180495"/>
            <a:ext cx="2362201" cy="344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/>
          <p:nvPr>
            <p:ph type="title"/>
          </p:nvPr>
        </p:nvSpPr>
        <p:spPr>
          <a:xfrm>
            <a:off x="581192" y="702155"/>
            <a:ext cx="11029616" cy="1013802"/>
          </a:xfrm>
          <a:prstGeom prst="rect">
            <a:avLst/>
          </a:prstGeom>
        </p:spPr>
        <p:txBody>
          <a:bodyPr/>
          <a:lstStyle/>
          <a:p>
            <a:pPr/>
            <a:r>
              <a:t>INcidence</a:t>
            </a:r>
          </a:p>
        </p:txBody>
      </p:sp>
      <p:sp>
        <p:nvSpPr>
          <p:cNvPr id="175" name="Content Placeholder 2"/>
          <p:cNvSpPr txBox="1"/>
          <p:nvPr>
            <p:ph type="body" idx="1"/>
          </p:nvPr>
        </p:nvSpPr>
        <p:spPr>
          <a:xfrm>
            <a:off x="581191" y="2180495"/>
            <a:ext cx="11029617" cy="367830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t>Premature</a:t>
            </a:r>
            <a:r>
              <a:rPr>
                <a:solidFill>
                  <a:srgbClr val="3D3D3D"/>
                </a:solidFill>
              </a:rPr>
              <a:t> with </a:t>
            </a:r>
            <a:r>
              <a:t>LBW</a:t>
            </a:r>
            <a:r>
              <a:rPr>
                <a:solidFill>
                  <a:srgbClr val="3D3D3D"/>
                </a:solidFill>
              </a:rPr>
              <a:t>(&lt;2.5KG) 33% to 45%</a:t>
            </a:r>
            <a:endParaRPr>
              <a:solidFill>
                <a:srgbClr val="3D3D3D"/>
              </a:solidFill>
            </a:endParaRPr>
          </a:p>
          <a:p>
            <a:pPr/>
            <a:r>
              <a:t>Mature (full term , Normal weight) 3%</a:t>
            </a:r>
          </a:p>
          <a:p>
            <a:pPr/>
            <a:r>
              <a:t> Falls to 1% at 6-12 months.</a:t>
            </a:r>
          </a:p>
          <a:p>
            <a:pPr marL="0" indent="0">
              <a:buSzTx/>
              <a:buFont typeface="Wingdings 2"/>
              <a:buNone/>
            </a:pPr>
          </a:p>
          <a:p>
            <a:pPr/>
            <a:r>
              <a:t>Descent after 12 months is unlikely.</a:t>
            </a:r>
          </a:p>
          <a:p>
            <a:pPr marL="0" indent="0">
              <a:buSzTx/>
              <a:buFont typeface="Wingdings 2"/>
              <a:buNone/>
              <a:defRPr>
                <a:solidFill>
                  <a:schemeClr val="accent1"/>
                </a:solidFill>
              </a:defRPr>
            </a:pPr>
            <a:r>
              <a:t>Other risk factors are</a:t>
            </a:r>
            <a:r>
              <a:rPr>
                <a:solidFill>
                  <a:srgbClr val="3D3D3D"/>
                </a:solidFill>
              </a:rPr>
              <a:t>:</a:t>
            </a:r>
            <a:endParaRPr>
              <a:solidFill>
                <a:srgbClr val="3D3D3D"/>
              </a:solidFill>
            </a:endParaRPr>
          </a:p>
          <a:p>
            <a:pPr marL="0" indent="0">
              <a:buSzTx/>
              <a:buFont typeface="Wingdings 2"/>
              <a:buNone/>
            </a:pPr>
            <a:r>
              <a:t>Familial , Maternal , Iatrogenic , idiopathic.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2062" y="1869471"/>
            <a:ext cx="4508501" cy="180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xfrm>
            <a:off x="575894" y="729657"/>
            <a:ext cx="11029616" cy="988334"/>
          </a:xfrm>
          <a:prstGeom prst="rect">
            <a:avLst/>
          </a:prstGeom>
        </p:spPr>
        <p:txBody>
          <a:bodyPr/>
          <a:lstStyle/>
          <a:p>
            <a:pPr/>
            <a:r>
              <a:t>Diagnosis</a:t>
            </a:r>
          </a:p>
        </p:txBody>
      </p:sp>
      <p:sp>
        <p:nvSpPr>
          <p:cNvPr id="179" name="TextBox 6"/>
          <p:cNvSpPr txBox="1"/>
          <p:nvPr/>
        </p:nvSpPr>
        <p:spPr>
          <a:xfrm>
            <a:off x="918302" y="2270154"/>
            <a:ext cx="6002701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History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Term/premature ?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Was the testis in scrotum at birth?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Has the parent ever noticed the testis in scrotum at any point?</a:t>
            </a:r>
          </a:p>
          <a:p>
            <a:pPr>
              <a:defRPr b="1" sz="2000"/>
            </a:pPr>
          </a:p>
          <a:p>
            <a:pPr>
              <a:defRPr b="1" sz="2000"/>
            </a:pPr>
            <a:r>
              <a:t>Examination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Warm room and hands, Supine or Frog legged.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Inspection (Scrotum development)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Palpation (80% are palpable, high scrotal, canalicular, ectopic)</a:t>
            </a:r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8020" y="3300760"/>
            <a:ext cx="4505780" cy="2162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xfrm>
            <a:off x="581192" y="702155"/>
            <a:ext cx="11029616" cy="1013802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/>
            <a:r>
              <a:t>IMAGING</a:t>
            </a:r>
          </a:p>
        </p:txBody>
      </p:sp>
      <p:sp>
        <p:nvSpPr>
          <p:cNvPr id="183" name="Content Placeholder 2"/>
          <p:cNvSpPr txBox="1"/>
          <p:nvPr>
            <p:ph type="body" idx="1"/>
          </p:nvPr>
        </p:nvSpPr>
        <p:spPr>
          <a:xfrm>
            <a:off x="581191" y="2180495"/>
            <a:ext cx="11029617" cy="3678304"/>
          </a:xfrm>
          <a:prstGeom prst="rect">
            <a:avLst/>
          </a:prstGeom>
        </p:spPr>
        <p:txBody>
          <a:bodyPr/>
          <a:lstStyle/>
          <a:p>
            <a:pPr/>
            <a:r>
              <a:t>Rarely Helpful </a:t>
            </a:r>
          </a:p>
          <a:p>
            <a:pPr/>
            <a:r>
              <a:t>USG</a:t>
            </a:r>
          </a:p>
          <a:p>
            <a:pPr/>
            <a:r>
              <a:t>MRI</a:t>
            </a:r>
          </a:p>
        </p:txBody>
      </p:sp>
      <p:pic>
        <p:nvPicPr>
          <p:cNvPr id="18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277" y="2018158"/>
            <a:ext cx="5364988" cy="4002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xfrm>
            <a:off x="581192" y="702155"/>
            <a:ext cx="11029616" cy="1013802"/>
          </a:xfrm>
          <a:prstGeom prst="rect">
            <a:avLst/>
          </a:prstGeom>
        </p:spPr>
        <p:txBody>
          <a:bodyPr/>
          <a:lstStyle>
            <a:lvl1pPr>
              <a:defRPr b="1" i="1" u="sng"/>
            </a:lvl1pPr>
          </a:lstStyle>
          <a:p>
            <a:pPr/>
            <a:r>
              <a:t>RISKS</a:t>
            </a:r>
          </a:p>
        </p:txBody>
      </p:sp>
      <p:sp>
        <p:nvSpPr>
          <p:cNvPr id="187" name="Content Placeholder 2"/>
          <p:cNvSpPr txBox="1"/>
          <p:nvPr>
            <p:ph type="body" idx="1"/>
          </p:nvPr>
        </p:nvSpPr>
        <p:spPr>
          <a:xfrm>
            <a:off x="581191" y="2180495"/>
            <a:ext cx="11029617" cy="367830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700"/>
              </a:spcBef>
              <a:buSzTx/>
              <a:buFont typeface="Wingdings 2"/>
              <a:buNone/>
              <a:defRPr b="1" i="1" sz="3200">
                <a:solidFill>
                  <a:schemeClr val="accent1"/>
                </a:solidFill>
              </a:defRPr>
            </a:pPr>
            <a:r>
              <a:t>Fertility</a:t>
            </a:r>
            <a:r>
              <a:rPr b="0" i="0" sz="1800">
                <a:solidFill>
                  <a:srgbClr val="3D3D3D"/>
                </a:solidFill>
              </a:rPr>
              <a:t> </a:t>
            </a:r>
            <a:endParaRPr b="0" i="0" sz="1800">
              <a:solidFill>
                <a:srgbClr val="3D3D3D"/>
              </a:solidFill>
            </a:endParaRPr>
          </a:p>
          <a:p>
            <a:pPr/>
            <a:r>
              <a:t>Infertility in men with Hx of UDT (U/L) similar to normal men.</a:t>
            </a:r>
          </a:p>
          <a:p>
            <a:pPr/>
            <a:r>
              <a:t>With B/L UDT + Early correction (50% to 65% paternity rate)</a:t>
            </a:r>
          </a:p>
          <a:p>
            <a:pPr marL="0" indent="0">
              <a:buSzTx/>
              <a:buFont typeface="Wingdings 2"/>
              <a:buNone/>
              <a:defRPr>
                <a:solidFill>
                  <a:schemeClr val="accent1"/>
                </a:solidFill>
              </a:defRPr>
            </a:pPr>
          </a:p>
          <a:p>
            <a:pPr marL="0" indent="0">
              <a:buSzTx/>
              <a:buFont typeface="Wingdings 2"/>
              <a:buNone/>
              <a:defRPr>
                <a:solidFill>
                  <a:schemeClr val="accent1"/>
                </a:solidFill>
              </a:defRPr>
            </a:pPr>
            <a:r>
              <a:t>Causes include</a:t>
            </a:r>
          </a:p>
          <a:p>
            <a:pPr/>
            <a:r>
              <a:t>Sertoli/Lydig cells under developed/nonfunctional</a:t>
            </a:r>
          </a:p>
          <a:p>
            <a:pPr/>
            <a:r>
              <a:t>Wolffian abnormalities (Vasal/Epididymal)</a:t>
            </a:r>
          </a:p>
          <a:p>
            <a:pPr/>
            <a:r>
              <a:t>Temperature</a:t>
            </a:r>
          </a:p>
        </p:txBody>
      </p:sp>
      <p:pic>
        <p:nvPicPr>
          <p:cNvPr id="18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1367" y="2430965"/>
            <a:ext cx="4158632" cy="2943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xfrm>
            <a:off x="581192" y="702155"/>
            <a:ext cx="11029616" cy="1013802"/>
          </a:xfrm>
          <a:prstGeom prst="rect">
            <a:avLst/>
          </a:prstGeom>
        </p:spPr>
        <p:txBody>
          <a:bodyPr/>
          <a:lstStyle>
            <a:lvl1pPr>
              <a:defRPr b="1" i="1" u="sng"/>
            </a:lvl1pPr>
          </a:lstStyle>
          <a:p>
            <a:pPr/>
            <a:r>
              <a:t>RISKS</a:t>
            </a:r>
          </a:p>
        </p:txBody>
      </p:sp>
      <p:sp>
        <p:nvSpPr>
          <p:cNvPr id="191" name="Content Placeholder 2"/>
          <p:cNvSpPr txBox="1"/>
          <p:nvPr>
            <p:ph type="body" idx="1"/>
          </p:nvPr>
        </p:nvSpPr>
        <p:spPr>
          <a:xfrm>
            <a:off x="581191" y="2180495"/>
            <a:ext cx="11029617" cy="367830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 2"/>
              <a:buNone/>
              <a:defRPr b="1" i="1">
                <a:solidFill>
                  <a:schemeClr val="accent1"/>
                </a:solidFill>
              </a:defRPr>
            </a:pPr>
            <a:r>
              <a:t>Malignancy:</a:t>
            </a:r>
          </a:p>
          <a:p>
            <a:pPr/>
            <a:r>
              <a:t>10% of all adults with testicular cancer have h/o UDT.</a:t>
            </a:r>
          </a:p>
          <a:p>
            <a:pPr/>
            <a:r>
              <a:t>2 to 8 fold increase in risk of malignancy</a:t>
            </a:r>
          </a:p>
          <a:p>
            <a:pPr/>
            <a:r>
              <a:t>Intra abdominal &gt; Inguinal.</a:t>
            </a:r>
          </a:p>
        </p:txBody>
      </p:sp>
      <p:pic>
        <p:nvPicPr>
          <p:cNvPr id="19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0179" y="2180495"/>
            <a:ext cx="3810001" cy="379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/>
          <p:nvPr>
            <p:ph type="title"/>
          </p:nvPr>
        </p:nvSpPr>
        <p:spPr>
          <a:xfrm>
            <a:off x="77714" y="-34454"/>
            <a:ext cx="10515601" cy="619615"/>
          </a:xfrm>
          <a:prstGeom prst="rect">
            <a:avLst/>
          </a:prstGeom>
        </p:spPr>
        <p:txBody>
          <a:bodyPr/>
          <a:lstStyle/>
          <a:p>
            <a:pPr>
              <a:defRPr b="1" i="1" u="sng">
                <a:solidFill>
                  <a:schemeClr val="accent1"/>
                </a:solidFill>
              </a:defRPr>
            </a:pPr>
            <a:r>
              <a:t>Management Alogrithm</a:t>
            </a:r>
            <a:r>
              <a:rPr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95" name="Content Placeholder 2"/>
          <p:cNvSpPr txBox="1"/>
          <p:nvPr>
            <p:ph type="body" sz="quarter" idx="1"/>
          </p:nvPr>
        </p:nvSpPr>
        <p:spPr>
          <a:xfrm>
            <a:off x="604909" y="984737"/>
            <a:ext cx="45720" cy="45720"/>
          </a:xfrm>
          <a:prstGeom prst="rect">
            <a:avLst/>
          </a:prstGeom>
          <a:solidFill>
            <a:srgbClr val="FFFFFF"/>
          </a:solidFill>
          <a:ln w="22225" cap="rnd">
            <a:solidFill>
              <a:schemeClr val="accent6"/>
            </a:solidFill>
            <a:round/>
          </a:ln>
        </p:spPr>
        <p:txBody>
          <a:bodyPr/>
          <a:lstStyle/>
          <a:p>
            <a:pPr marL="0" indent="0" defTabSz="182880">
              <a:lnSpc>
                <a:spcPct val="80000"/>
              </a:lnSpc>
              <a:spcBef>
                <a:spcPts val="200"/>
              </a:spcBef>
              <a:buSzTx/>
              <a:buFont typeface="Wingdings 2"/>
              <a:buNone/>
              <a:defRPr sz="160">
                <a:solidFill>
                  <a:srgbClr val="000000"/>
                </a:solidFill>
              </a:defRPr>
            </a:pPr>
          </a:p>
        </p:txBody>
      </p:sp>
      <p:grpSp>
        <p:nvGrpSpPr>
          <p:cNvPr id="198" name="Rounded Rectangle 3"/>
          <p:cNvGrpSpPr/>
          <p:nvPr/>
        </p:nvGrpSpPr>
        <p:grpSpPr>
          <a:xfrm>
            <a:off x="1209307" y="1002226"/>
            <a:ext cx="2425507" cy="914401"/>
            <a:chOff x="0" y="0"/>
            <a:chExt cx="2425505" cy="914400"/>
          </a:xfrm>
        </p:grpSpPr>
        <p:sp>
          <p:nvSpPr>
            <p:cNvPr id="196" name="Rounded Rectangle"/>
            <p:cNvSpPr/>
            <p:nvPr/>
          </p:nvSpPr>
          <p:spPr>
            <a:xfrm>
              <a:off x="0" y="0"/>
              <a:ext cx="2425506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cap="all" sz="2000">
                  <a:solidFill>
                    <a:srgbClr val="9F296B"/>
                  </a:solidFill>
                </a:defRPr>
              </a:pPr>
            </a:p>
          </p:txBody>
        </p:sp>
        <p:sp>
          <p:nvSpPr>
            <p:cNvPr id="197" name="UNILATERALY PALPABLE"/>
            <p:cNvSpPr txBox="1"/>
            <p:nvPr/>
          </p:nvSpPr>
          <p:spPr>
            <a:xfrm>
              <a:off x="101469" y="132080"/>
              <a:ext cx="2222567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UNILATERALY PALPABLE</a:t>
              </a:r>
            </a:p>
          </p:txBody>
        </p:sp>
      </p:grpSp>
      <p:grpSp>
        <p:nvGrpSpPr>
          <p:cNvPr id="201" name="Rounded Rectangle 4"/>
          <p:cNvGrpSpPr/>
          <p:nvPr/>
        </p:nvGrpSpPr>
        <p:grpSpPr>
          <a:xfrm>
            <a:off x="7870873" y="995849"/>
            <a:ext cx="3108961" cy="914401"/>
            <a:chOff x="0" y="0"/>
            <a:chExt cx="3108960" cy="914400"/>
          </a:xfrm>
        </p:grpSpPr>
        <p:sp>
          <p:nvSpPr>
            <p:cNvPr id="199" name="Rounded Rectangle"/>
            <p:cNvSpPr/>
            <p:nvPr/>
          </p:nvSpPr>
          <p:spPr>
            <a:xfrm>
              <a:off x="0" y="0"/>
              <a:ext cx="3108961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0" name="UNILATERAL NON PALPABLE"/>
            <p:cNvSpPr txBox="1"/>
            <p:nvPr/>
          </p:nvSpPr>
          <p:spPr>
            <a:xfrm>
              <a:off x="101469" y="132080"/>
              <a:ext cx="290602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UNILATERAL NON PALPABLE</a:t>
              </a:r>
            </a:p>
          </p:txBody>
        </p:sp>
      </p:grpSp>
      <p:grpSp>
        <p:nvGrpSpPr>
          <p:cNvPr id="204" name="Rounded Rectangle 5"/>
          <p:cNvGrpSpPr/>
          <p:nvPr/>
        </p:nvGrpSpPr>
        <p:grpSpPr>
          <a:xfrm>
            <a:off x="1338848" y="2456958"/>
            <a:ext cx="2166425" cy="914401"/>
            <a:chOff x="0" y="0"/>
            <a:chExt cx="2166423" cy="914400"/>
          </a:xfrm>
        </p:grpSpPr>
        <p:sp>
          <p:nvSpPr>
            <p:cNvPr id="202" name="Rounded Rectangle"/>
            <p:cNvSpPr/>
            <p:nvPr/>
          </p:nvSpPr>
          <p:spPr>
            <a:xfrm>
              <a:off x="0" y="0"/>
              <a:ext cx="2166424" cy="914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3" name="DARTOS POUCH ORCHIDOPEXY"/>
            <p:cNvSpPr txBox="1"/>
            <p:nvPr/>
          </p:nvSpPr>
          <p:spPr>
            <a:xfrm>
              <a:off x="101469" y="132080"/>
              <a:ext cx="1963486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DARTOS POUCH ORCHIDOPEXY</a:t>
              </a:r>
            </a:p>
          </p:txBody>
        </p:sp>
      </p:grpSp>
      <p:grpSp>
        <p:nvGrpSpPr>
          <p:cNvPr id="207" name="Rounded Rectangle 6"/>
          <p:cNvGrpSpPr/>
          <p:nvPr/>
        </p:nvGrpSpPr>
        <p:grpSpPr>
          <a:xfrm>
            <a:off x="8414487" y="2486517"/>
            <a:ext cx="2433712" cy="914401"/>
            <a:chOff x="0" y="0"/>
            <a:chExt cx="2433710" cy="914400"/>
          </a:xfrm>
        </p:grpSpPr>
        <p:sp>
          <p:nvSpPr>
            <p:cNvPr id="205" name="Rounded Rectangle"/>
            <p:cNvSpPr/>
            <p:nvPr/>
          </p:nvSpPr>
          <p:spPr>
            <a:xfrm>
              <a:off x="0" y="0"/>
              <a:ext cx="2433711" cy="914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LAPROSCOPY"/>
            <p:cNvSpPr txBox="1"/>
            <p:nvPr/>
          </p:nvSpPr>
          <p:spPr>
            <a:xfrm>
              <a:off x="101469" y="271779"/>
              <a:ext cx="223077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LAPROSCOPY</a:t>
              </a:r>
            </a:p>
          </p:txBody>
        </p:sp>
      </p:grpSp>
      <p:grpSp>
        <p:nvGrpSpPr>
          <p:cNvPr id="210" name="Rounded Rectangle 7"/>
          <p:cNvGrpSpPr/>
          <p:nvPr/>
        </p:nvGrpSpPr>
        <p:grpSpPr>
          <a:xfrm>
            <a:off x="4224408" y="4043533"/>
            <a:ext cx="1669954" cy="650241"/>
            <a:chOff x="0" y="0"/>
            <a:chExt cx="1669952" cy="650240"/>
          </a:xfrm>
        </p:grpSpPr>
        <p:sp>
          <p:nvSpPr>
            <p:cNvPr id="208" name="Rounded Rectangle"/>
            <p:cNvSpPr/>
            <p:nvPr/>
          </p:nvSpPr>
          <p:spPr>
            <a:xfrm>
              <a:off x="0" y="9230"/>
              <a:ext cx="1669953" cy="631779"/>
            </a:xfrm>
            <a:prstGeom prst="roundRect">
              <a:avLst>
                <a:gd name="adj" fmla="val 16667"/>
              </a:avLst>
            </a:prstGeom>
            <a:solidFill>
              <a:srgbClr val="481832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BLIND VESSELS"/>
            <p:cNvSpPr txBox="1"/>
            <p:nvPr/>
          </p:nvSpPr>
          <p:spPr>
            <a:xfrm>
              <a:off x="87673" y="-1"/>
              <a:ext cx="1494606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BLIND VESSELS</a:t>
              </a:r>
            </a:p>
          </p:txBody>
        </p:sp>
      </p:grpSp>
      <p:grpSp>
        <p:nvGrpSpPr>
          <p:cNvPr id="213" name="Rounded Rectangle 8"/>
          <p:cNvGrpSpPr/>
          <p:nvPr/>
        </p:nvGrpSpPr>
        <p:grpSpPr>
          <a:xfrm>
            <a:off x="6330460" y="4041625"/>
            <a:ext cx="1659989" cy="929641"/>
            <a:chOff x="0" y="0"/>
            <a:chExt cx="1659988" cy="929639"/>
          </a:xfrm>
        </p:grpSpPr>
        <p:sp>
          <p:nvSpPr>
            <p:cNvPr id="211" name="Rounded Rectangle"/>
            <p:cNvSpPr/>
            <p:nvPr/>
          </p:nvSpPr>
          <p:spPr>
            <a:xfrm>
              <a:off x="0" y="92660"/>
              <a:ext cx="1659989" cy="744320"/>
            </a:xfrm>
            <a:prstGeom prst="roundRect">
              <a:avLst>
                <a:gd name="adj" fmla="val 16667"/>
              </a:avLst>
            </a:prstGeom>
            <a:solidFill>
              <a:srgbClr val="481832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2" name="INTRA ABDOMINAL TESTIS"/>
            <p:cNvSpPr txBox="1"/>
            <p:nvPr/>
          </p:nvSpPr>
          <p:spPr>
            <a:xfrm>
              <a:off x="93167" y="0"/>
              <a:ext cx="1473654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INTRA ABDOMINAL TESTIS</a:t>
              </a:r>
            </a:p>
          </p:txBody>
        </p:sp>
      </p:grpSp>
      <p:grpSp>
        <p:nvGrpSpPr>
          <p:cNvPr id="216" name="Rounded Rectangle 9"/>
          <p:cNvGrpSpPr/>
          <p:nvPr/>
        </p:nvGrpSpPr>
        <p:grpSpPr>
          <a:xfrm>
            <a:off x="8426547" y="4043533"/>
            <a:ext cx="1997613" cy="650241"/>
            <a:chOff x="0" y="0"/>
            <a:chExt cx="1997611" cy="650240"/>
          </a:xfrm>
        </p:grpSpPr>
        <p:sp>
          <p:nvSpPr>
            <p:cNvPr id="214" name="Rounded Rectangle"/>
            <p:cNvSpPr/>
            <p:nvPr/>
          </p:nvSpPr>
          <p:spPr>
            <a:xfrm>
              <a:off x="0" y="9230"/>
              <a:ext cx="1997612" cy="631779"/>
            </a:xfrm>
            <a:prstGeom prst="roundRect">
              <a:avLst>
                <a:gd name="adj" fmla="val 16667"/>
              </a:avLst>
            </a:prstGeom>
            <a:solidFill>
              <a:srgbClr val="481832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5" name="VESSELS EXITING RING"/>
            <p:cNvSpPr txBox="1"/>
            <p:nvPr/>
          </p:nvSpPr>
          <p:spPr>
            <a:xfrm>
              <a:off x="87673" y="-1"/>
              <a:ext cx="1822266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VESSELS EXITING RING</a:t>
              </a:r>
            </a:p>
          </p:txBody>
        </p:sp>
      </p:grpSp>
      <p:grpSp>
        <p:nvGrpSpPr>
          <p:cNvPr id="219" name="Rounded Rectangle 11"/>
          <p:cNvGrpSpPr/>
          <p:nvPr/>
        </p:nvGrpSpPr>
        <p:grpSpPr>
          <a:xfrm>
            <a:off x="8632537" y="5302274"/>
            <a:ext cx="1997612" cy="650241"/>
            <a:chOff x="0" y="0"/>
            <a:chExt cx="1997611" cy="650240"/>
          </a:xfrm>
        </p:grpSpPr>
        <p:sp>
          <p:nvSpPr>
            <p:cNvPr id="217" name="Rounded Rectangle"/>
            <p:cNvSpPr/>
            <p:nvPr/>
          </p:nvSpPr>
          <p:spPr>
            <a:xfrm>
              <a:off x="0" y="1880"/>
              <a:ext cx="1997612" cy="64648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8" name="INGUINAL EXPLORATION"/>
            <p:cNvSpPr txBox="1"/>
            <p:nvPr/>
          </p:nvSpPr>
          <p:spPr>
            <a:xfrm>
              <a:off x="88391" y="0"/>
              <a:ext cx="1820829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INGUINAL EXPLORATION</a:t>
              </a:r>
            </a:p>
          </p:txBody>
        </p:sp>
      </p:grpSp>
      <p:grpSp>
        <p:nvGrpSpPr>
          <p:cNvPr id="222" name="Rounded Rectangle 12"/>
          <p:cNvGrpSpPr/>
          <p:nvPr/>
        </p:nvGrpSpPr>
        <p:grpSpPr>
          <a:xfrm>
            <a:off x="6177308" y="5238411"/>
            <a:ext cx="1997613" cy="777967"/>
            <a:chOff x="0" y="0"/>
            <a:chExt cx="1997611" cy="777965"/>
          </a:xfrm>
        </p:grpSpPr>
        <p:sp>
          <p:nvSpPr>
            <p:cNvPr id="220" name="Rounded Rectangle"/>
            <p:cNvSpPr/>
            <p:nvPr/>
          </p:nvSpPr>
          <p:spPr>
            <a:xfrm>
              <a:off x="0" y="0"/>
              <a:ext cx="1997612" cy="7779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ORCHRCHIDECTOMY"/>
            <p:cNvSpPr txBox="1"/>
            <p:nvPr/>
          </p:nvSpPr>
          <p:spPr>
            <a:xfrm>
              <a:off x="106369" y="43586"/>
              <a:ext cx="1784874" cy="6907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600">
                  <a:solidFill>
                    <a:srgbClr val="FF0000"/>
                  </a:solidFill>
                </a:defRPr>
              </a:lvl1pPr>
            </a:lstStyle>
            <a:p>
              <a:pPr/>
              <a:r>
                <a:t>ORCHRCHIDECTOMY</a:t>
              </a:r>
            </a:p>
          </p:txBody>
        </p:sp>
      </p:grpSp>
      <p:grpSp>
        <p:nvGrpSpPr>
          <p:cNvPr id="225" name="Rounded Rectangle 13"/>
          <p:cNvGrpSpPr/>
          <p:nvPr/>
        </p:nvGrpSpPr>
        <p:grpSpPr>
          <a:xfrm>
            <a:off x="3890926" y="5238482"/>
            <a:ext cx="1997613" cy="777824"/>
            <a:chOff x="0" y="0"/>
            <a:chExt cx="1997611" cy="777822"/>
          </a:xfrm>
        </p:grpSpPr>
        <p:sp>
          <p:nvSpPr>
            <p:cNvPr id="223" name="Rounded Rectangle"/>
            <p:cNvSpPr/>
            <p:nvPr/>
          </p:nvSpPr>
          <p:spPr>
            <a:xfrm>
              <a:off x="0" y="2249"/>
              <a:ext cx="1997612" cy="773325"/>
            </a:xfrm>
            <a:prstGeom prst="roundRect">
              <a:avLst>
                <a:gd name="adj" fmla="val 16667"/>
              </a:avLst>
            </a:prstGeom>
            <a:solidFill>
              <a:srgbClr val="0F0F0F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ORCHIDOPEXY"/>
            <p:cNvSpPr txBox="1"/>
            <p:nvPr/>
          </p:nvSpPr>
          <p:spPr>
            <a:xfrm>
              <a:off x="105734" y="0"/>
              <a:ext cx="1786143" cy="777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ORCHIDOPEXY</a:t>
              </a:r>
            </a:p>
          </p:txBody>
        </p:sp>
      </p:grpSp>
      <p:grpSp>
        <p:nvGrpSpPr>
          <p:cNvPr id="228" name="Rounded Rectangle 14"/>
          <p:cNvGrpSpPr/>
          <p:nvPr/>
        </p:nvGrpSpPr>
        <p:grpSpPr>
          <a:xfrm>
            <a:off x="1423254" y="5131120"/>
            <a:ext cx="1997613" cy="992549"/>
            <a:chOff x="0" y="0"/>
            <a:chExt cx="1997611" cy="992547"/>
          </a:xfrm>
        </p:grpSpPr>
        <p:sp>
          <p:nvSpPr>
            <p:cNvPr id="226" name="Rounded Rectangle"/>
            <p:cNvSpPr/>
            <p:nvPr/>
          </p:nvSpPr>
          <p:spPr>
            <a:xfrm>
              <a:off x="0" y="128292"/>
              <a:ext cx="1997612" cy="735963"/>
            </a:xfrm>
            <a:prstGeom prst="roundRect">
              <a:avLst>
                <a:gd name="adj" fmla="val 16667"/>
              </a:avLst>
            </a:prstGeom>
            <a:solidFill>
              <a:srgbClr val="0F0F0F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7" name="STAGED ORCHIDOPEXY"/>
            <p:cNvSpPr txBox="1"/>
            <p:nvPr/>
          </p:nvSpPr>
          <p:spPr>
            <a:xfrm>
              <a:off x="96605" y="0"/>
              <a:ext cx="1804402" cy="992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STAGED ORCHIDOPEXY</a:t>
              </a:r>
            </a:p>
          </p:txBody>
        </p:sp>
      </p:grpSp>
      <p:sp>
        <p:nvSpPr>
          <p:cNvPr id="229" name="Straight Arrow Connector 20"/>
          <p:cNvSpPr/>
          <p:nvPr/>
        </p:nvSpPr>
        <p:spPr>
          <a:xfrm>
            <a:off x="2422059" y="1955407"/>
            <a:ext cx="2" cy="422033"/>
          </a:xfrm>
          <a:prstGeom prst="line">
            <a:avLst/>
          </a:prstGeom>
          <a:ln w="12700" cap="rnd">
            <a:solidFill>
              <a:srgbClr val="45122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Straight Arrow Connector 23"/>
          <p:cNvSpPr/>
          <p:nvPr/>
        </p:nvSpPr>
        <p:spPr>
          <a:xfrm>
            <a:off x="9428223" y="1955334"/>
            <a:ext cx="5602" cy="563490"/>
          </a:xfrm>
          <a:prstGeom prst="line">
            <a:avLst/>
          </a:prstGeom>
          <a:ln w="12700" cap="rnd">
            <a:solidFill>
              <a:srgbClr val="45122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Straight Arrow Connector 27"/>
          <p:cNvSpPr/>
          <p:nvPr/>
        </p:nvSpPr>
        <p:spPr>
          <a:xfrm>
            <a:off x="9425353" y="3433151"/>
            <a:ext cx="2" cy="619614"/>
          </a:xfrm>
          <a:prstGeom prst="line">
            <a:avLst/>
          </a:prstGeom>
          <a:ln w="12700" cap="rnd">
            <a:solidFill>
              <a:srgbClr val="45122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Straight Connector 33"/>
          <p:cNvSpPr/>
          <p:nvPr/>
        </p:nvSpPr>
        <p:spPr>
          <a:xfrm flipH="1" flipV="1">
            <a:off x="5046510" y="2939883"/>
            <a:ext cx="3305703" cy="1"/>
          </a:xfrm>
          <a:prstGeom prst="line">
            <a:avLst/>
          </a:prstGeom>
          <a:ln w="12700" cap="rnd">
            <a:solidFill>
              <a:srgbClr val="45122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3" name="Straight Connector 37"/>
          <p:cNvSpPr/>
          <p:nvPr/>
        </p:nvSpPr>
        <p:spPr>
          <a:xfrm flipH="1">
            <a:off x="6893166" y="3433150"/>
            <a:ext cx="1589650" cy="1"/>
          </a:xfrm>
          <a:prstGeom prst="line">
            <a:avLst/>
          </a:prstGeom>
          <a:ln w="12700" cap="rnd">
            <a:solidFill>
              <a:srgbClr val="45122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4" name="Straight Arrow Connector 40"/>
          <p:cNvSpPr/>
          <p:nvPr/>
        </p:nvSpPr>
        <p:spPr>
          <a:xfrm>
            <a:off x="5059385" y="2932032"/>
            <a:ext cx="1" cy="1132052"/>
          </a:xfrm>
          <a:prstGeom prst="line">
            <a:avLst/>
          </a:prstGeom>
          <a:ln w="12700" cap="rnd">
            <a:solidFill>
              <a:srgbClr val="45122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5" name="Straight Arrow Connector 44"/>
          <p:cNvSpPr/>
          <p:nvPr/>
        </p:nvSpPr>
        <p:spPr>
          <a:xfrm>
            <a:off x="6893166" y="3433151"/>
            <a:ext cx="1" cy="619614"/>
          </a:xfrm>
          <a:prstGeom prst="line">
            <a:avLst/>
          </a:prstGeom>
          <a:ln w="12700" cap="rnd">
            <a:solidFill>
              <a:srgbClr val="45122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38" name="Rounded Rectangle 53"/>
          <p:cNvGrpSpPr/>
          <p:nvPr/>
        </p:nvGrpSpPr>
        <p:grpSpPr>
          <a:xfrm>
            <a:off x="1875839" y="4024612"/>
            <a:ext cx="1092443" cy="688082"/>
            <a:chOff x="0" y="0"/>
            <a:chExt cx="1092441" cy="688080"/>
          </a:xfrm>
        </p:grpSpPr>
        <p:sp>
          <p:nvSpPr>
            <p:cNvPr id="236" name="Rounded Rectangle"/>
            <p:cNvSpPr/>
            <p:nvPr/>
          </p:nvSpPr>
          <p:spPr>
            <a:xfrm>
              <a:off x="0" y="9768"/>
              <a:ext cx="1092442" cy="66854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2225" cap="rnd">
              <a:solidFill>
                <a:srgbClr val="380F2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7" name="ABORT"/>
            <p:cNvSpPr txBox="1"/>
            <p:nvPr/>
          </p:nvSpPr>
          <p:spPr>
            <a:xfrm>
              <a:off x="92775" y="0"/>
              <a:ext cx="906890" cy="688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ABORT</a:t>
              </a:r>
            </a:p>
          </p:txBody>
        </p:sp>
      </p:grpSp>
      <p:sp>
        <p:nvSpPr>
          <p:cNvPr id="239" name="Straight Arrow Connector 55"/>
          <p:cNvSpPr/>
          <p:nvPr/>
        </p:nvSpPr>
        <p:spPr>
          <a:xfrm flipH="1">
            <a:off x="3066756" y="4445391"/>
            <a:ext cx="1086093" cy="1"/>
          </a:xfrm>
          <a:prstGeom prst="line">
            <a:avLst/>
          </a:prstGeom>
          <a:ln w="12700" cap="rnd">
            <a:solidFill>
              <a:srgbClr val="45122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0" name="Straight Arrow Connector 58"/>
          <p:cNvSpPr/>
          <p:nvPr/>
        </p:nvSpPr>
        <p:spPr>
          <a:xfrm>
            <a:off x="9425353" y="4781572"/>
            <a:ext cx="2" cy="522583"/>
          </a:xfrm>
          <a:prstGeom prst="line">
            <a:avLst/>
          </a:prstGeom>
          <a:ln w="12700" cap="rnd">
            <a:solidFill>
              <a:srgbClr val="45122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Straight Connector 62"/>
          <p:cNvSpPr/>
          <p:nvPr/>
        </p:nvSpPr>
        <p:spPr>
          <a:xfrm flipH="1" flipV="1">
            <a:off x="2669930" y="4781572"/>
            <a:ext cx="3660531" cy="1"/>
          </a:xfrm>
          <a:prstGeom prst="line">
            <a:avLst/>
          </a:prstGeom>
          <a:ln w="12700" cap="rnd">
            <a:solidFill>
              <a:srgbClr val="45122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Straight Connector 65"/>
          <p:cNvSpPr/>
          <p:nvPr/>
        </p:nvSpPr>
        <p:spPr>
          <a:xfrm flipH="1" flipV="1">
            <a:off x="4740811" y="4903538"/>
            <a:ext cx="1589651" cy="1040"/>
          </a:xfrm>
          <a:prstGeom prst="line">
            <a:avLst/>
          </a:prstGeom>
          <a:ln w="12700" cap="rnd">
            <a:solidFill>
              <a:srgbClr val="45122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6" name="Straight Arrow Connector 68"/>
          <p:cNvSpPr/>
          <p:nvPr/>
        </p:nvSpPr>
        <p:spPr>
          <a:xfrm>
            <a:off x="7166946" y="4971106"/>
            <a:ext cx="3580" cy="256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 cap="rnd">
            <a:solidFill>
              <a:srgbClr val="45122F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44" name="Straight Arrow Connector 71"/>
          <p:cNvSpPr/>
          <p:nvPr/>
        </p:nvSpPr>
        <p:spPr>
          <a:xfrm>
            <a:off x="4740812" y="4903538"/>
            <a:ext cx="14070" cy="303585"/>
          </a:xfrm>
          <a:prstGeom prst="line">
            <a:avLst/>
          </a:prstGeom>
          <a:ln w="12700" cap="rnd">
            <a:solidFill>
              <a:srgbClr val="45122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5" name="Straight Arrow Connector 74"/>
          <p:cNvSpPr/>
          <p:nvPr/>
        </p:nvSpPr>
        <p:spPr>
          <a:xfrm>
            <a:off x="2669930" y="4781572"/>
            <a:ext cx="1" cy="522583"/>
          </a:xfrm>
          <a:prstGeom prst="line">
            <a:avLst/>
          </a:prstGeom>
          <a:ln w="12700" cap="rnd">
            <a:solidFill>
              <a:srgbClr val="45122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ent Adva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Recent Advances</a:t>
            </a:r>
          </a:p>
        </p:txBody>
      </p:sp>
      <p:sp>
        <p:nvSpPr>
          <p:cNvPr id="249" name="https://www.ncbi.nlm.nih.gov/pmc/articles/PMC9363670/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828282"/>
                </a:solidFill>
                <a:uFill>
                  <a:solidFill>
                    <a:srgbClr val="828282"/>
                  </a:solidFill>
                </a:uFill>
                <a:hlinkClick r:id="rId2" invalidUrl="" action="" tgtFrame="" tooltip="" history="1" highlightClick="0" endSnd="0"/>
              </a:rPr>
              <a:t>https://www.ncbi.nlm.nih.gov/pmc/articles/PMC9363670/</a:t>
            </a:r>
          </a:p>
          <a:p>
            <a:pPr/>
            <a:r>
              <a:rPr u="sng">
                <a:solidFill>
                  <a:srgbClr val="828282"/>
                </a:solidFill>
                <a:uFill>
                  <a:solidFill>
                    <a:srgbClr val="828282"/>
                  </a:solidFill>
                </a:uFill>
                <a:hlinkClick r:id="rId3" invalidUrl="" action="" tgtFrame="" tooltip="" history="1" highlightClick="0" endSnd="0"/>
              </a:rPr>
              <a:t>https://www.auanet.org/guidelines-and-quality/guidelines/cryptorchidism-guideline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earning Objec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Objectives</a:t>
            </a:r>
          </a:p>
        </p:txBody>
      </p:sp>
      <p:sp>
        <p:nvSpPr>
          <p:cNvPr id="133" name="At The End Of This Lecture Students Shall Be Able To Learn Th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At The End Of This Lecture Students Shall Be Able To Learn The:</a:t>
            </a:r>
          </a:p>
          <a:p>
            <a:pPr lvl="1" marL="630000" indent="-305999"/>
            <a:r>
              <a:t>Anatomy Of Testis</a:t>
            </a:r>
          </a:p>
          <a:p>
            <a:pPr lvl="1" marL="630000" indent="-305999"/>
            <a:r>
              <a:t>Embryology</a:t>
            </a:r>
          </a:p>
          <a:p>
            <a:pPr lvl="1" marL="630000" indent="-305999"/>
            <a:r>
              <a:t>Classification of undescended testis</a:t>
            </a:r>
          </a:p>
          <a:p>
            <a:pPr lvl="1" marL="630000" indent="-305999"/>
            <a:r>
              <a:t>Examination</a:t>
            </a:r>
          </a:p>
          <a:p>
            <a:pPr lvl="1" marL="630000" indent="-305999"/>
            <a:r>
              <a:t>Investigations</a:t>
            </a:r>
          </a:p>
          <a:p>
            <a:pPr lvl="1" marL="630000" indent="-305999"/>
            <a:r>
              <a:t>Risks</a:t>
            </a:r>
          </a:p>
          <a:p>
            <a:pPr lvl="1" marL="630000" indent="-305999"/>
            <a:r>
              <a:t>Medical And Surgical Management</a:t>
            </a:r>
          </a:p>
          <a:p>
            <a:pPr lvl="1" marL="630000" indent="-305999"/>
            <a:r>
              <a:t>Recent Advances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9165" y="2960812"/>
            <a:ext cx="5516886" cy="2344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iomedical eth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Biomedical ethics</a:t>
            </a:r>
          </a:p>
        </p:txBody>
      </p:sp>
      <p:sp>
        <p:nvSpPr>
          <p:cNvPr id="252" name="Therapy for an undescended testicle should begin between six months of age and may consist of hormone or surgical treatmen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Therapy for an undescended testicle should begin between six months of age and may consist of hormone or surgical treatment.</a:t>
            </a:r>
          </a:p>
          <a:p>
            <a:pPr/>
            <a:r>
              <a:t>By six months of age, patients with undescended testicles should be evaluated by a pediatric surgeon.</a:t>
            </a:r>
          </a:p>
          <a:p>
            <a:pPr/>
            <a:r>
              <a:t>Earlier referral may be warranted for bilateral nonpalpable testes.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Family medic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Family medicine</a:t>
            </a:r>
          </a:p>
        </p:txBody>
      </p:sp>
      <p:sp>
        <p:nvSpPr>
          <p:cNvPr id="255" name="At birth of a male child external genitalia should be examined and referred to paediatric surgeon if the testis is/are not palp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 birth of a male child external genitalia should be examined and referred to paediatric surgeon if the testis is/are not palpable</a:t>
            </a:r>
          </a:p>
          <a:p>
            <a:pPr/>
            <a:r>
              <a:t>Early diagnosis and management of the undescended testicle is needed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/>
          <p:nvPr>
            <p:ph type="title"/>
          </p:nvPr>
        </p:nvSpPr>
        <p:spPr>
          <a:xfrm>
            <a:off x="581192" y="702155"/>
            <a:ext cx="11029616" cy="10138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Content Placeholder 2"/>
          <p:cNvSpPr txBox="1"/>
          <p:nvPr>
            <p:ph type="body" idx="1"/>
          </p:nvPr>
        </p:nvSpPr>
        <p:spPr>
          <a:xfrm>
            <a:off x="581191" y="2180495"/>
            <a:ext cx="11029617" cy="3678304"/>
          </a:xfrm>
          <a:prstGeom prst="rect">
            <a:avLst/>
          </a:prstGeom>
        </p:spPr>
        <p:txBody>
          <a:bodyPr/>
          <a:lstStyle/>
          <a:p>
            <a:pPr marL="0" indent="0" defTabSz="384047">
              <a:lnSpc>
                <a:spcPct val="80000"/>
              </a:lnSpc>
              <a:buSzTx/>
              <a:buFont typeface="Wingdings 2"/>
              <a:buNone/>
              <a:defRPr sz="2772"/>
            </a:pPr>
            <a:r>
              <a:t>               </a:t>
            </a:r>
            <a:endParaRPr sz="756"/>
          </a:p>
          <a:p>
            <a:pPr marL="0" indent="0" defTabSz="384047"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5040"/>
            </a:pPr>
          </a:p>
          <a:p>
            <a:pPr marL="0" indent="0" defTabSz="384047"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5040"/>
            </a:pPr>
          </a:p>
          <a:p>
            <a:pPr marL="0" indent="0" defTabSz="384047"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5040"/>
            </a:pPr>
          </a:p>
          <a:p>
            <a:pPr marL="0" indent="0" defTabSz="384047"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5040"/>
            </a:pPr>
          </a:p>
          <a:p>
            <a:pPr marL="0" indent="0" defTabSz="384047">
              <a:lnSpc>
                <a:spcPct val="80000"/>
              </a:lnSpc>
              <a:buSzTx/>
              <a:buFont typeface="Wingdings 2"/>
              <a:buNone/>
              <a:defRPr sz="2772"/>
            </a:pPr>
            <a:r>
              <a:t> Thank you</a:t>
            </a:r>
          </a:p>
        </p:txBody>
      </p:sp>
      <p:pic>
        <p:nvPicPr>
          <p:cNvPr id="25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297" y="1935893"/>
            <a:ext cx="4605454" cy="3491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nato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Anatomy</a:t>
            </a:r>
          </a:p>
        </p:txBody>
      </p:sp>
      <p:sp>
        <p:nvSpPr>
          <p:cNvPr id="13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6168" y="597005"/>
            <a:ext cx="6593190" cy="7049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lood Supply of test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Blood Supply of testis</a:t>
            </a:r>
          </a:p>
        </p:txBody>
      </p:sp>
      <p:sp>
        <p:nvSpPr>
          <p:cNvPr id="14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1424" y="607786"/>
            <a:ext cx="7022124" cy="5203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mbryolo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Embryology</a:t>
            </a:r>
          </a:p>
        </p:txBody>
      </p:sp>
      <p:sp>
        <p:nvSpPr>
          <p:cNvPr id="14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3704" y="613885"/>
            <a:ext cx="7346401" cy="5885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2722" y="623557"/>
            <a:ext cx="9306556" cy="6376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escent of test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Descent of testis</a:t>
            </a:r>
          </a:p>
        </p:txBody>
      </p:sp>
      <p:sp>
        <p:nvSpPr>
          <p:cNvPr id="153" name="Abdominal testicular descent…"/>
          <p:cNvSpPr txBox="1"/>
          <p:nvPr>
            <p:ph type="body" idx="1"/>
          </p:nvPr>
        </p:nvSpPr>
        <p:spPr>
          <a:xfrm>
            <a:off x="426699" y="2242018"/>
            <a:ext cx="11029617" cy="3678304"/>
          </a:xfrm>
          <a:prstGeom prst="rect">
            <a:avLst/>
          </a:prstGeom>
        </p:spPr>
        <p:txBody>
          <a:bodyPr/>
          <a:lstStyle/>
          <a:p>
            <a:pPr marL="240631" indent="-240631">
              <a:buClrTx/>
              <a:buSzPct val="100000"/>
              <a:buAutoNum type="arabicPeriod" startAt="1"/>
            </a:pPr>
            <a:r>
              <a:t>Abdominal testicular descent </a:t>
            </a:r>
          </a:p>
          <a:p>
            <a:pPr marL="240631" indent="-240631">
              <a:buClrTx/>
              <a:buSzPct val="100000"/>
              <a:buAutoNum type="arabicPeriod" startAt="1"/>
            </a:pPr>
            <a:r>
              <a:t>Migratory inguinoscrotal phase </a:t>
            </a:r>
          </a:p>
          <a:p>
            <a:pPr>
              <a:lnSpc>
                <a:spcPct val="90000"/>
              </a:lnSpc>
              <a:defRPr sz="1600"/>
            </a:pPr>
          </a:p>
          <a:p>
            <a:pPr>
              <a:lnSpc>
                <a:spcPct val="90000"/>
              </a:lnSpc>
              <a:defRPr sz="1600"/>
            </a:pPr>
            <a:r>
              <a:t>Major Hormones ( INSL3, Testosterone)</a:t>
            </a:r>
          </a:p>
          <a:p>
            <a:pPr>
              <a:lnSpc>
                <a:spcPct val="90000"/>
              </a:lnSpc>
              <a:defRPr sz="1600"/>
            </a:pPr>
            <a:r>
              <a:t>Major Anatomical players ( CSL , Gubernaculum)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9210" y="1765488"/>
            <a:ext cx="3145000" cy="5112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xfrm>
            <a:off x="581192" y="702155"/>
            <a:ext cx="11029616" cy="1013802"/>
          </a:xfrm>
          <a:prstGeom prst="rect">
            <a:avLst/>
          </a:prstGeom>
        </p:spPr>
        <p:txBody>
          <a:bodyPr/>
          <a:lstStyle/>
          <a:p>
            <a:pPr/>
            <a:r>
              <a:t>Animation</a:t>
            </a:r>
          </a:p>
        </p:txBody>
      </p:sp>
      <p:sp>
        <p:nvSpPr>
          <p:cNvPr id="157" name="Content Placeholder 2"/>
          <p:cNvSpPr txBox="1"/>
          <p:nvPr>
            <p:ph type="body" idx="1"/>
          </p:nvPr>
        </p:nvSpPr>
        <p:spPr>
          <a:xfrm>
            <a:off x="581191" y="2180495"/>
            <a:ext cx="11029617" cy="3678304"/>
          </a:xfrm>
          <a:prstGeom prst="rect">
            <a:avLst/>
          </a:prstGeom>
        </p:spPr>
        <p:txBody>
          <a:bodyPr/>
          <a:lstStyle/>
          <a:p>
            <a:pPr/>
            <a:r>
              <a:t>https://youtu.be/6PcerMP9bFM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lassif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Classification</a:t>
            </a:r>
          </a:p>
        </p:txBody>
      </p:sp>
      <p:sp>
        <p:nvSpPr>
          <p:cNvPr id="160" name="Undescended Test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0631" indent="-240631">
              <a:buClrTx/>
              <a:buSzPct val="100000"/>
              <a:buAutoNum type="arabicPeriod" startAt="1"/>
            </a:pPr>
            <a:r>
              <a:t>Undescended Testis</a:t>
            </a:r>
          </a:p>
          <a:p>
            <a:pPr marL="240631" indent="-240631">
              <a:buClrTx/>
              <a:buSzPct val="100000"/>
              <a:buAutoNum type="arabicPeriod" startAt="1"/>
            </a:pPr>
            <a:r>
              <a:t>Ectopic Testis</a:t>
            </a:r>
          </a:p>
          <a:p>
            <a:pPr/>
            <a:r>
              <a:t>Retractile Testis</a:t>
            </a:r>
          </a:p>
          <a:p>
            <a:pPr/>
            <a:r>
              <a:t>Ascending Testis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5847" y="590647"/>
            <a:ext cx="539626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0000FF"/>
      </a:hlink>
      <a:folHlink>
        <a:srgbClr val="FF00FF"/>
      </a:folHlink>
    </a:clrScheme>
    <a:fontScheme name="Dividend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222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0000FF"/>
      </a:hlink>
      <a:folHlink>
        <a:srgbClr val="FF00FF"/>
      </a:folHlink>
    </a:clrScheme>
    <a:fontScheme name="Dividend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222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