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9144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0840-AF14-BC27-FC43-0372D3B6B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1282C-39F0-3E4A-28B4-EE2323CE3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68917-F639-222F-D36D-30632FA4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0FD6E-0FCE-A2ED-0318-F5EB367E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D951C-F4BC-C289-F7AA-3600C0C1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0902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68AF-E0B4-F094-6501-E703C52F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8294F-A59A-506B-1705-EF38352CE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B34D-20E3-74E6-7E57-B6399973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A3A2A-42FD-3240-538D-006E7AA4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47216-4CD8-AB6C-AD25-86A00551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1484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02C4A-6479-A279-8EA5-AE820BAD3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F1F54-C778-76CD-9A85-7ACA05886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B7F51-DB65-956B-349D-F742FA2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594CD-DE00-24AA-5BFF-C45C2A2F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D6B90-E9E0-5EDD-6F8E-B3A49F67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6422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6244" y="322529"/>
            <a:ext cx="7670800" cy="203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7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E8BD-3803-0953-D5EF-96FAA625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B25D8-8A26-7062-5DC7-788FBF25E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63AF7-8BF4-43D9-2D41-460B66AF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E5F47-0530-2DDA-9F18-1FF55D9F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7CB0-D3D4-92E1-620B-B099D481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843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DB371-3D33-C3E9-E7D8-81BFABB3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5598B-DBEB-8E85-B1BE-D8C41FFA4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4B398-6002-98D6-A542-471D29EC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9EA92-43A0-F533-E865-FB41781A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42482-3B5E-0138-D8F2-B7DF74BF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5435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52A3-F5EF-A80F-258D-D429004B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6AF60-ACA2-EE84-2507-50C3B790A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8EDD-1905-F91D-E026-23F99ECD5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C774D-C0E3-2A98-6589-CC19721A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E2CBE-C9E8-6660-A2E5-DA88075D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68D76-6AAA-6389-FF62-C9A38FF7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9152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1B86-C68B-C6EB-B4B7-175CBD8C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EEB91-89D9-C37A-A822-1AEAF0B9D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93219-7D50-AB1B-19F3-EEB069E53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6946F-FC5F-EB1F-839B-90A52C71E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6DD1C-EC70-F93C-63AB-3AF22C99B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51177-9619-063D-2F1F-6759F061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2B59E-9F82-B6B7-60AD-F3D47EA5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62FBC-D77F-07EF-72B6-D6C559BF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5698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688E-2B35-AE89-1F8F-C92B3CE8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E223F-5B7B-31C9-337B-3B0D1295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31396-4CE3-18EA-16F3-3E2EC2CB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E81F2-C922-2406-DB40-38AC2D9B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7698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91A08-02CC-B178-C6E8-58ADAB33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68CD4-B614-B3B8-4EE0-B84EADDC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12407-BAD8-C4C3-1B79-96DA42E1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2237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887E-0282-A554-F9ED-FA7A34E7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0A7B-E9E9-50DF-B2B4-D2B6833E8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2DD97-7C72-61EB-273C-29EC7B3D9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8F83A-7C0E-5BE6-A541-C8998CB0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ACE13-D1AE-A851-856C-1A757B8D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3A6F3-D62C-2094-CB59-03E6E29C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3866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7359-AED8-E35D-4A86-C507ECAC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5E035-E0D0-C62F-2FE6-8CBEC2BEB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99E8E-E845-4E0B-F82E-6B7960B3A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24507-A3A1-819B-8BDF-05243187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2CD10-3843-FD48-EC49-E854A3E5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B8A8B-54AB-F924-F89D-5C246797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36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5D27F-4A4C-0E90-90E7-839B862D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3B9BA-C18A-C463-BBF5-981ED4A34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3EDB5-AC85-3701-0141-F6860B627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9FA35-195C-1D19-0638-9A713F4E7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BA5DC-67B3-8675-9E08-53D4525F0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4962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ancerweb.ncl.ac.uk/cgi-bin/omd?action=Search&amp;query=nucha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4/Aspergillus_niger_01.jpg" TargetMode="External"/><Relationship Id="rId2" Type="http://schemas.openxmlformats.org/officeDocument/2006/relationships/hyperlink" Target="http://en.wikipedia.org/wiki/Mol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lergic" TargetMode="External"/><Relationship Id="rId7" Type="http://schemas.openxmlformats.org/officeDocument/2006/relationships/hyperlink" Target="http://en.wikipedia.org/wiki/Mycotoxin" TargetMode="External"/><Relationship Id="rId2" Type="http://schemas.openxmlformats.org/officeDocument/2006/relationships/hyperlink" Target="http://en.wikipedia.org/wiki/Aspergillus_fumigat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aize" TargetMode="External"/><Relationship Id="rId5" Type="http://schemas.openxmlformats.org/officeDocument/2006/relationships/hyperlink" Target="http://en.wikipedia.org/wiki/Aflatoxin" TargetMode="External"/><Relationship Id="rId4" Type="http://schemas.openxmlformats.org/officeDocument/2006/relationships/hyperlink" Target="http://en.wikipedia.org/wiki/Aspergillus_flavu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nus_infections" TargetMode="External"/><Relationship Id="rId2" Type="http://schemas.openxmlformats.org/officeDocument/2006/relationships/hyperlink" Target="http://en.wikipedia.org/wiki/Aspergillosi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Lung" TargetMode="External"/><Relationship Id="rId4" Type="http://schemas.openxmlformats.org/officeDocument/2006/relationships/hyperlink" Target="http://en.wikipedia.org/wiki/Immune_system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spergilloma" TargetMode="External"/><Relationship Id="rId3" Type="http://schemas.openxmlformats.org/officeDocument/2006/relationships/hyperlink" Target="http://en.wikipedia.org/wiki/Cystic_fibrosis" TargetMode="External"/><Relationship Id="rId7" Type="http://schemas.openxmlformats.org/officeDocument/2006/relationships/hyperlink" Target="http://en.wikipedia.org/wiki/Chemotherapy" TargetMode="External"/><Relationship Id="rId2" Type="http://schemas.openxmlformats.org/officeDocument/2006/relationships/hyperlink" Target="http://en.wikipedia.org/wiki/Asth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IDS" TargetMode="External"/><Relationship Id="rId5" Type="http://schemas.openxmlformats.org/officeDocument/2006/relationships/hyperlink" Target="http://en.wikipedia.org/wiki/Immune_system" TargetMode="External"/><Relationship Id="rId4" Type="http://schemas.openxmlformats.org/officeDocument/2006/relationships/hyperlink" Target="http://en.wikipedia.org/wiki/Sinusitis" TargetMode="External"/><Relationship Id="rId9" Type="http://schemas.openxmlformats.org/officeDocument/2006/relationships/hyperlink" Target="http://en.wikipedia.org/wiki/Lu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://www.ncbi.nlm.nih.gov/books/NBK7902/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838200"/>
            <a:ext cx="502920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Mycology</a:t>
            </a:r>
            <a:br>
              <a:rPr lang="en-US" spc="-10" dirty="0"/>
            </a:br>
            <a:r>
              <a:rPr lang="en-US" altLang="en-US" sz="4000" b="1" dirty="0">
                <a:ea typeface="ＭＳ Ｐゴシック" pitchFamily="34" charset="-128"/>
              </a:rPr>
              <a:t>Microbe  Module</a:t>
            </a:r>
            <a:br>
              <a:rPr lang="en-US" altLang="en-US" sz="4000" b="1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4000" b="1" dirty="0">
                <a:solidFill>
                  <a:schemeClr val="tx1"/>
                </a:solidFill>
                <a:ea typeface="ＭＳ Ｐゴシック" pitchFamily="34" charset="-128"/>
              </a:rPr>
              <a:t>3</a:t>
            </a:r>
            <a:r>
              <a:rPr lang="en-US" altLang="en-US" sz="4000" b="1" baseline="30000" dirty="0">
                <a:solidFill>
                  <a:schemeClr val="tx1"/>
                </a:solidFill>
                <a:ea typeface="ＭＳ Ｐゴシック" pitchFamily="34" charset="-128"/>
              </a:rPr>
              <a:t>rd</a:t>
            </a:r>
            <a:r>
              <a:rPr lang="en-US" altLang="en-US" sz="4000" b="1" dirty="0">
                <a:solidFill>
                  <a:schemeClr val="tx1"/>
                </a:solidFill>
                <a:ea typeface="ＭＳ Ｐゴシック" pitchFamily="34" charset="-128"/>
              </a:rPr>
              <a:t> Year MBBS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905000" y="3521940"/>
            <a:ext cx="3824224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BY: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1905" algn="ctr">
              <a:lnSpc>
                <a:spcPct val="100000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Dr.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Kiran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Fatima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Pathology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Rawalpindi Medical University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6729" y="1240436"/>
            <a:ext cx="3102632" cy="37527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8840" y="1828800"/>
            <a:ext cx="8883650" cy="2663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622300" algn="l"/>
                <a:tab pos="6528434" algn="l"/>
              </a:tabLst>
            </a:pPr>
            <a:r>
              <a:rPr sz="2400" spc="-10" dirty="0">
                <a:latin typeface="+mj-lt"/>
                <a:cs typeface="Arial MT"/>
              </a:rPr>
              <a:t>Yeasts</a:t>
            </a:r>
            <a:r>
              <a:rPr sz="2400" dirty="0">
                <a:latin typeface="+mj-lt"/>
                <a:cs typeface="Arial MT"/>
              </a:rPr>
              <a:t>	2.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Molds.</a:t>
            </a:r>
            <a:endParaRPr sz="2400" dirty="0">
              <a:latin typeface="+mj-lt"/>
              <a:cs typeface="Arial MT"/>
            </a:endParaRPr>
          </a:p>
          <a:p>
            <a:pPr>
              <a:lnSpc>
                <a:spcPct val="100000"/>
              </a:lnSpc>
              <a:spcBef>
                <a:spcPts val="1700"/>
              </a:spcBef>
            </a:pPr>
            <a:endParaRPr sz="2400" dirty="0">
              <a:latin typeface="+mj-lt"/>
              <a:cs typeface="Arial MT"/>
            </a:endParaRPr>
          </a:p>
          <a:p>
            <a:pPr marL="461645" marR="836294" indent="-449580">
              <a:lnSpc>
                <a:spcPct val="100000"/>
              </a:lnSpc>
              <a:buAutoNum type="arabicPeriod"/>
              <a:tabLst>
                <a:tab pos="622300" algn="l"/>
              </a:tabLst>
            </a:pPr>
            <a:r>
              <a:rPr sz="2400" dirty="0">
                <a:latin typeface="+mj-lt"/>
                <a:cs typeface="Arial MT"/>
              </a:rPr>
              <a:t>Yeasts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grow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as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single</a:t>
            </a:r>
            <a:r>
              <a:rPr sz="2400" spc="-8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cells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,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reproduce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by 	</a:t>
            </a:r>
            <a:r>
              <a:rPr sz="2400" spc="-10" dirty="0">
                <a:latin typeface="+mj-lt"/>
                <a:cs typeface="Arial MT"/>
              </a:rPr>
              <a:t>budding.</a:t>
            </a:r>
            <a:endParaRPr sz="2400" dirty="0">
              <a:latin typeface="+mj-lt"/>
              <a:cs typeface="Arial MT"/>
            </a:endParaRPr>
          </a:p>
          <a:p>
            <a:pPr>
              <a:lnSpc>
                <a:spcPct val="100000"/>
              </a:lnSpc>
              <a:spcBef>
                <a:spcPts val="1700"/>
              </a:spcBef>
              <a:buFont typeface="Arial MT"/>
              <a:buAutoNum type="arabicPeriod"/>
            </a:pPr>
            <a:endParaRPr sz="2400" dirty="0">
              <a:latin typeface="+mj-lt"/>
              <a:cs typeface="Arial MT"/>
            </a:endParaRPr>
          </a:p>
          <a:p>
            <a:pPr marL="462280" marR="5080" indent="-450215">
              <a:lnSpc>
                <a:spcPct val="100000"/>
              </a:lnSpc>
              <a:buAutoNum type="arabicPeriod"/>
              <a:tabLst>
                <a:tab pos="622300" algn="l"/>
              </a:tabLst>
            </a:pPr>
            <a:r>
              <a:rPr sz="2400" dirty="0">
                <a:latin typeface="+mj-lt"/>
                <a:cs typeface="Arial MT"/>
              </a:rPr>
              <a:t>Molds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grow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by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filamentous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hyphae,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form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spc="-50" dirty="0">
                <a:latin typeface="+mj-lt"/>
                <a:cs typeface="Arial MT"/>
              </a:rPr>
              <a:t>a 	</a:t>
            </a:r>
            <a:r>
              <a:rPr sz="2400" dirty="0">
                <a:latin typeface="+mj-lt"/>
                <a:cs typeface="Arial MT"/>
              </a:rPr>
              <a:t>mat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(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mycelium).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Form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septate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aseptate 	hyphae.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0DB54A-8845-E1AB-54E7-EE75AEF1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</a:t>
            </a:r>
            <a:endParaRPr lang="en-P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03044"/>
            <a:ext cx="7727315" cy="17447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+mj-lt"/>
                <a:cs typeface="Arial MT"/>
              </a:rPr>
              <a:t>Several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medically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imp.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Fungi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are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thermally</a:t>
            </a:r>
            <a:endParaRPr sz="2400" dirty="0">
              <a:latin typeface="+mj-lt"/>
              <a:cs typeface="Arial MT"/>
            </a:endParaRPr>
          </a:p>
          <a:p>
            <a:pPr marL="356870">
              <a:lnSpc>
                <a:spcPct val="100000"/>
              </a:lnSpc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Diamorphic.</a:t>
            </a:r>
            <a:endParaRPr sz="24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endParaRPr sz="240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85165" algn="l"/>
              </a:tabLst>
            </a:pPr>
            <a:r>
              <a:rPr sz="2400" spc="-20" dirty="0">
                <a:latin typeface="+mj-lt"/>
                <a:cs typeface="Arial MT"/>
              </a:rPr>
              <a:t>i.e,</a:t>
            </a:r>
            <a:r>
              <a:rPr sz="2400" dirty="0">
                <a:latin typeface="+mj-lt"/>
                <a:cs typeface="Arial MT"/>
              </a:rPr>
              <a:t>	different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structures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at</a:t>
            </a:r>
            <a:r>
              <a:rPr sz="2400" spc="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different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temperatures</a:t>
            </a:r>
            <a:r>
              <a:rPr sz="2800" spc="-10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353" y="3736079"/>
            <a:ext cx="8066405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latin typeface="+mj-lt"/>
                <a:cs typeface="Arial MT"/>
              </a:rPr>
              <a:t>Molds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environment</a:t>
            </a:r>
            <a:r>
              <a:rPr sz="2400" spc="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at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ambient</a:t>
            </a:r>
            <a:r>
              <a:rPr sz="2400" spc="-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temperatures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and </a:t>
            </a:r>
            <a:r>
              <a:rPr sz="2400" dirty="0">
                <a:latin typeface="+mj-lt"/>
                <a:cs typeface="Arial MT"/>
              </a:rPr>
              <a:t>as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yeasts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at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body</a:t>
            </a:r>
            <a:r>
              <a:rPr sz="2400" spc="-10" dirty="0">
                <a:latin typeface="+mj-lt"/>
                <a:cs typeface="Arial MT"/>
              </a:rPr>
              <a:t> temperature.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4930" y="131161"/>
            <a:ext cx="561149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6745" marR="5080" indent="-1884680">
              <a:lnSpc>
                <a:spcPct val="100000"/>
              </a:lnSpc>
              <a:spcBef>
                <a:spcPts val="95"/>
              </a:spcBef>
            </a:pPr>
            <a:r>
              <a:rPr dirty="0"/>
              <a:t>There</a:t>
            </a:r>
            <a:r>
              <a:rPr spc="-2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four</a:t>
            </a:r>
            <a:r>
              <a:rPr spc="-20" dirty="0"/>
              <a:t> </a:t>
            </a:r>
            <a:r>
              <a:rPr dirty="0"/>
              <a:t>types of</a:t>
            </a:r>
            <a:r>
              <a:rPr spc="-20" dirty="0"/>
              <a:t> </a:t>
            </a:r>
            <a:r>
              <a:rPr spc="-10" dirty="0"/>
              <a:t>Mycotic diseases: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231214"/>
            <a:ext cx="8001000" cy="46526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546100" marR="598170" indent="-533400">
              <a:lnSpc>
                <a:spcPts val="2690"/>
              </a:lnSpc>
              <a:spcBef>
                <a:spcPts val="755"/>
              </a:spcBef>
              <a:buAutoNum type="arabicPeriod"/>
              <a:tabLst>
                <a:tab pos="546100" algn="l"/>
                <a:tab pos="3457575" algn="l"/>
              </a:tabLst>
            </a:pPr>
            <a:r>
              <a:rPr sz="2400" dirty="0">
                <a:latin typeface="+mj-lt"/>
                <a:cs typeface="Arial MT"/>
              </a:rPr>
              <a:t>Hypersensitivity</a:t>
            </a:r>
            <a:r>
              <a:rPr sz="2400" spc="-50" dirty="0">
                <a:latin typeface="+mj-lt"/>
                <a:cs typeface="Arial MT"/>
              </a:rPr>
              <a:t> -</a:t>
            </a:r>
            <a:r>
              <a:rPr sz="2400" dirty="0">
                <a:latin typeface="+mj-lt"/>
                <a:cs typeface="Arial MT"/>
              </a:rPr>
              <a:t>	allergic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reaction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to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molds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1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spores.</a:t>
            </a:r>
            <a:endParaRPr sz="2400" dirty="0">
              <a:latin typeface="+mj-lt"/>
              <a:cs typeface="Arial MT"/>
            </a:endParaRPr>
          </a:p>
          <a:p>
            <a:pPr marL="546100" marR="10795" indent="-533400">
              <a:lnSpc>
                <a:spcPts val="2690"/>
              </a:lnSpc>
              <a:spcBef>
                <a:spcPts val="675"/>
              </a:spcBef>
              <a:buAutoNum type="arabicPeriod"/>
              <a:tabLst>
                <a:tab pos="546100" algn="l"/>
              </a:tabLst>
            </a:pPr>
            <a:r>
              <a:rPr sz="2400" dirty="0">
                <a:latin typeface="+mj-lt"/>
                <a:cs typeface="Arial MT"/>
              </a:rPr>
              <a:t>Mycotoxicoses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-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poisoning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of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man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animals </a:t>
            </a:r>
            <a:r>
              <a:rPr sz="2400" dirty="0">
                <a:latin typeface="+mj-lt"/>
                <a:cs typeface="Arial MT"/>
              </a:rPr>
              <a:t>by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feeds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food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products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contaminated</a:t>
            </a:r>
            <a:r>
              <a:rPr sz="2400" spc="-1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by </a:t>
            </a:r>
            <a:r>
              <a:rPr sz="2400" dirty="0">
                <a:latin typeface="+mj-lt"/>
                <a:cs typeface="Arial MT"/>
              </a:rPr>
              <a:t>fungi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producing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toxins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from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grain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substrate.</a:t>
            </a:r>
            <a:endParaRPr sz="2400" dirty="0">
              <a:latin typeface="+mj-lt"/>
              <a:cs typeface="Arial MT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Font typeface="Arial MT"/>
              <a:buAutoNum type="arabicPeriod"/>
            </a:pPr>
            <a:endParaRPr sz="2400" dirty="0">
              <a:latin typeface="+mj-lt"/>
              <a:cs typeface="Arial MT"/>
            </a:endParaRPr>
          </a:p>
          <a:p>
            <a:pPr marL="546100" marR="857250" indent="-533400">
              <a:lnSpc>
                <a:spcPts val="2690"/>
              </a:lnSpc>
              <a:spcBef>
                <a:spcPts val="5"/>
              </a:spcBef>
              <a:buAutoNum type="arabicPeriod"/>
              <a:tabLst>
                <a:tab pos="546100" algn="l"/>
                <a:tab pos="2744470" algn="l"/>
              </a:tabLst>
            </a:pPr>
            <a:r>
              <a:rPr sz="2400" spc="-10" dirty="0">
                <a:latin typeface="+mj-lt"/>
                <a:cs typeface="Arial MT"/>
              </a:rPr>
              <a:t>Mycetismus-</a:t>
            </a:r>
            <a:r>
              <a:rPr sz="2400" dirty="0">
                <a:latin typeface="+mj-lt"/>
                <a:cs typeface="Arial MT"/>
              </a:rPr>
              <a:t>	ingestion</a:t>
            </a:r>
            <a:r>
              <a:rPr sz="2400" spc="-8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of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preformed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toxin </a:t>
            </a:r>
            <a:r>
              <a:rPr sz="2400" dirty="0">
                <a:latin typeface="+mj-lt"/>
                <a:cs typeface="Arial MT"/>
              </a:rPr>
              <a:t>(mushroom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poisoning).</a:t>
            </a:r>
            <a:endParaRPr sz="2400" dirty="0">
              <a:latin typeface="+mj-lt"/>
              <a:cs typeface="Arial MT"/>
            </a:endParaRPr>
          </a:p>
          <a:p>
            <a:pPr marL="643255" indent="-630555">
              <a:lnSpc>
                <a:spcPct val="100000"/>
              </a:lnSpc>
              <a:spcBef>
                <a:spcPts val="2720"/>
              </a:spcBef>
              <a:buClr>
                <a:srgbClr val="000000"/>
              </a:buClr>
              <a:buSzPct val="87500"/>
              <a:buFont typeface="Arial MT"/>
              <a:buAutoNum type="arabicPeriod"/>
              <a:tabLst>
                <a:tab pos="643255" algn="l"/>
              </a:tabLst>
            </a:pPr>
            <a:r>
              <a:rPr sz="2400" b="1" u="sng" spc="-10" dirty="0">
                <a:uFill>
                  <a:solidFill>
                    <a:srgbClr val="FF0000"/>
                  </a:solidFill>
                </a:uFill>
                <a:latin typeface="+mj-lt"/>
                <a:cs typeface="Arial"/>
              </a:rPr>
              <a:t>Infections.</a:t>
            </a:r>
            <a:endParaRPr sz="2400" dirty="0">
              <a:latin typeface="+mj-lt"/>
              <a:cs typeface="Arial"/>
            </a:endParaRPr>
          </a:p>
          <a:p>
            <a:pPr marL="546100" marR="5080">
              <a:lnSpc>
                <a:spcPct val="80000"/>
              </a:lnSpc>
              <a:spcBef>
                <a:spcPts val="2680"/>
              </a:spcBef>
            </a:pPr>
            <a:r>
              <a:rPr sz="2400" dirty="0">
                <a:latin typeface="+mj-lt"/>
                <a:cs typeface="Arial MT"/>
              </a:rPr>
              <a:t>In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this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lecture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,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we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shall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be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concerned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only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spc="-20" dirty="0">
                <a:latin typeface="+mj-lt"/>
                <a:cs typeface="Arial MT"/>
              </a:rPr>
              <a:t>with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last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spc="-20" dirty="0">
                <a:latin typeface="+mj-lt"/>
                <a:cs typeface="Arial MT"/>
              </a:rPr>
              <a:t>type.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44" y="690507"/>
            <a:ext cx="8072120" cy="9989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63140" marR="5080" indent="-2101215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latin typeface="Arial"/>
                <a:cs typeface="Arial"/>
              </a:rPr>
              <a:t>.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lang="en-US" sz="4000" b="1" dirty="0">
                <a:latin typeface="+mj-lt"/>
                <a:cs typeface="Arial"/>
              </a:rPr>
              <a:t>Clinical</a:t>
            </a:r>
            <a:r>
              <a:rPr lang="en-US" sz="4000" b="1" spc="-95" dirty="0">
                <a:latin typeface="+mj-lt"/>
                <a:cs typeface="Arial"/>
              </a:rPr>
              <a:t> </a:t>
            </a:r>
            <a:r>
              <a:rPr lang="en-US" sz="4000" b="1" dirty="0">
                <a:latin typeface="+mj-lt"/>
                <a:cs typeface="Arial"/>
              </a:rPr>
              <a:t>classification</a:t>
            </a:r>
            <a:r>
              <a:rPr lang="en-US" sz="4000" b="1" spc="-114" dirty="0">
                <a:latin typeface="+mj-lt"/>
                <a:cs typeface="Arial"/>
              </a:rPr>
              <a:t> </a:t>
            </a:r>
            <a:r>
              <a:rPr lang="en-US" sz="4000" b="1" spc="-25" dirty="0">
                <a:latin typeface="+mj-lt"/>
                <a:cs typeface="Arial"/>
              </a:rPr>
              <a:t>of </a:t>
            </a:r>
            <a:r>
              <a:rPr lang="en-US" sz="4000" b="1" dirty="0">
                <a:latin typeface="+mj-lt"/>
                <a:cs typeface="Arial"/>
              </a:rPr>
              <a:t>the</a:t>
            </a:r>
            <a:r>
              <a:rPr lang="en-US" sz="4000" b="1" spc="-40" dirty="0">
                <a:latin typeface="+mj-lt"/>
                <a:cs typeface="Arial"/>
              </a:rPr>
              <a:t> </a:t>
            </a:r>
            <a:r>
              <a:rPr lang="en-US" sz="4000" b="1" spc="-10" dirty="0">
                <a:latin typeface="+mj-lt"/>
                <a:cs typeface="Arial"/>
              </a:rPr>
              <a:t>mycoses</a:t>
            </a:r>
            <a:br>
              <a:rPr lang="en-US" sz="4000" b="1" spc="-10" dirty="0">
                <a:latin typeface="+mj-lt"/>
                <a:cs typeface="Arial"/>
              </a:rPr>
            </a:br>
            <a:endParaRPr sz="2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044" y="2362200"/>
            <a:ext cx="6426200" cy="15299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0"/>
              </a:spcBef>
              <a:buAutoNum type="alphaLcPeriod"/>
              <a:tabLst>
                <a:tab pos="605155" algn="l"/>
              </a:tabLst>
            </a:pPr>
            <a:r>
              <a:rPr lang="en-US" sz="2400" dirty="0">
                <a:latin typeface="+mj-lt"/>
                <a:cs typeface="Arial"/>
              </a:rPr>
              <a:t>Superficial</a:t>
            </a:r>
            <a:r>
              <a:rPr lang="en-US" sz="2400" spc="-95" dirty="0">
                <a:latin typeface="+mj-lt"/>
                <a:cs typeface="Arial"/>
              </a:rPr>
              <a:t> </a:t>
            </a:r>
            <a:r>
              <a:rPr lang="en-US" sz="2400" spc="-10" dirty="0">
                <a:latin typeface="+mj-lt"/>
                <a:cs typeface="Arial"/>
              </a:rPr>
              <a:t>mycoses</a:t>
            </a:r>
            <a:r>
              <a:rPr lang="en-US" sz="2400" dirty="0">
                <a:latin typeface="+mj-lt"/>
                <a:cs typeface="Arial"/>
              </a:rPr>
              <a:t> </a:t>
            </a:r>
          </a:p>
          <a:p>
            <a:pPr marL="469900" indent="-457200">
              <a:lnSpc>
                <a:spcPct val="100000"/>
              </a:lnSpc>
              <a:spcBef>
                <a:spcPts val="110"/>
              </a:spcBef>
              <a:buAutoNum type="alphaLcPeriod"/>
              <a:tabLst>
                <a:tab pos="605155" algn="l"/>
              </a:tabLst>
            </a:pPr>
            <a:r>
              <a:rPr lang="en-US" sz="2400" dirty="0">
                <a:latin typeface="+mj-lt"/>
                <a:cs typeface="Arial"/>
              </a:rPr>
              <a:t>Subcutaneous</a:t>
            </a:r>
            <a:r>
              <a:rPr lang="en-US" sz="2400" spc="-114" dirty="0">
                <a:latin typeface="+mj-lt"/>
                <a:cs typeface="Arial"/>
              </a:rPr>
              <a:t> </a:t>
            </a:r>
            <a:r>
              <a:rPr lang="en-US" sz="2400" spc="-10" dirty="0">
                <a:latin typeface="+mj-lt"/>
                <a:cs typeface="Arial"/>
              </a:rPr>
              <a:t>mycoses</a:t>
            </a:r>
            <a:r>
              <a:rPr lang="en-US" sz="2400" dirty="0">
                <a:latin typeface="+mj-lt"/>
                <a:cs typeface="Arial"/>
              </a:rPr>
              <a:t> </a:t>
            </a:r>
          </a:p>
          <a:p>
            <a:pPr marL="469900" indent="-457200">
              <a:lnSpc>
                <a:spcPct val="100000"/>
              </a:lnSpc>
              <a:spcBef>
                <a:spcPts val="110"/>
              </a:spcBef>
              <a:buAutoNum type="alphaLcPeriod"/>
              <a:tabLst>
                <a:tab pos="605155" algn="l"/>
              </a:tabLst>
            </a:pPr>
            <a:r>
              <a:rPr sz="2400" dirty="0">
                <a:latin typeface="+mj-lt"/>
                <a:cs typeface="Arial"/>
              </a:rPr>
              <a:t>Systemic</a:t>
            </a:r>
            <a:r>
              <a:rPr sz="2400" spc="-4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mycoses</a:t>
            </a:r>
            <a:endParaRPr lang="en-US" sz="2400" spc="-10" dirty="0">
              <a:latin typeface="+mj-lt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0"/>
              </a:spcBef>
              <a:buAutoNum type="alphaLcPeriod"/>
              <a:tabLst>
                <a:tab pos="605155" algn="l"/>
              </a:tabLst>
            </a:pPr>
            <a:r>
              <a:rPr sz="2400" dirty="0">
                <a:latin typeface="+mj-lt"/>
                <a:cs typeface="Arial"/>
              </a:rPr>
              <a:t>Opportunistic</a:t>
            </a:r>
            <a:r>
              <a:rPr sz="2400" spc="-6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mycoses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994" y="63500"/>
            <a:ext cx="3559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0090" algn="l"/>
              </a:tabLst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r>
              <a:rPr sz="1200" dirty="0">
                <a:solidFill>
                  <a:srgbClr val="202A35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394" y="1905000"/>
            <a:ext cx="7793990" cy="21063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a.</a:t>
            </a:r>
            <a:r>
              <a:rPr lang="en-US" sz="4000" u="sng" spc="-3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4000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Superficial</a:t>
            </a:r>
            <a:r>
              <a:rPr lang="en-US" sz="4000" u="sng" spc="-25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lang="en-US" sz="4000" u="sng" spc="-1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mycoses</a:t>
            </a:r>
            <a:endParaRPr lang="en-US" sz="4000" dirty="0">
              <a:latin typeface="+mj-lt"/>
              <a:cs typeface="Arial"/>
            </a:endParaRPr>
          </a:p>
          <a:p>
            <a:pPr marL="356870" marR="5080" indent="570230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latin typeface="+mj-lt"/>
                <a:cs typeface="Arial"/>
              </a:rPr>
              <a:t>(or</a:t>
            </a:r>
            <a:r>
              <a:rPr lang="en-US" sz="2400" spc="-30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cutaneous</a:t>
            </a:r>
            <a:r>
              <a:rPr lang="en-US" sz="2400" spc="-100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mycoses)</a:t>
            </a:r>
            <a:r>
              <a:rPr lang="en-US" sz="2400" spc="15" dirty="0">
                <a:latin typeface="+mj-lt"/>
                <a:cs typeface="Arial"/>
              </a:rPr>
              <a:t> </a:t>
            </a:r>
            <a:r>
              <a:rPr lang="en-US" sz="2400" spc="-25" dirty="0">
                <a:latin typeface="+mj-lt"/>
                <a:cs typeface="Arial"/>
              </a:rPr>
              <a:t>are </a:t>
            </a:r>
            <a:r>
              <a:rPr lang="en-US" sz="2400" dirty="0">
                <a:latin typeface="+mj-lt"/>
                <a:cs typeface="Arial"/>
              </a:rPr>
              <a:t>fungal</a:t>
            </a:r>
            <a:r>
              <a:rPr lang="en-US" sz="2400" spc="-4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diseases</a:t>
            </a:r>
            <a:r>
              <a:rPr lang="en-US" sz="2400" spc="-5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that</a:t>
            </a:r>
            <a:r>
              <a:rPr lang="en-US" sz="2400" spc="-30" dirty="0">
                <a:latin typeface="+mj-lt"/>
                <a:cs typeface="Arial"/>
              </a:rPr>
              <a:t> </a:t>
            </a:r>
            <a:r>
              <a:rPr lang="en-US" sz="2400" spc="-25" dirty="0">
                <a:latin typeface="+mj-lt"/>
                <a:cs typeface="Arial"/>
              </a:rPr>
              <a:t>are </a:t>
            </a:r>
            <a:r>
              <a:rPr lang="en-US" sz="2400" dirty="0">
                <a:latin typeface="+mj-lt"/>
                <a:cs typeface="Arial"/>
              </a:rPr>
              <a:t>confined</a:t>
            </a:r>
            <a:r>
              <a:rPr lang="en-US" sz="2400" spc="-100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to</a:t>
            </a:r>
            <a:r>
              <a:rPr lang="en-US" sz="2400" spc="-1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the</a:t>
            </a:r>
            <a:r>
              <a:rPr lang="en-US" sz="2400" spc="-50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outer</a:t>
            </a:r>
            <a:r>
              <a:rPr lang="en-US" sz="2400" spc="-4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layers</a:t>
            </a:r>
            <a:r>
              <a:rPr lang="en-US" sz="2400" spc="45" dirty="0">
                <a:latin typeface="+mj-lt"/>
                <a:cs typeface="Arial"/>
              </a:rPr>
              <a:t> </a:t>
            </a:r>
            <a:r>
              <a:rPr lang="en-US" sz="2400" spc="-25" dirty="0">
                <a:latin typeface="+mj-lt"/>
                <a:cs typeface="Arial"/>
              </a:rPr>
              <a:t>of </a:t>
            </a:r>
            <a:r>
              <a:rPr lang="en-US" sz="2400" dirty="0">
                <a:latin typeface="+mj-lt"/>
                <a:cs typeface="Arial"/>
              </a:rPr>
              <a:t>the</a:t>
            </a:r>
            <a:r>
              <a:rPr lang="en-US" sz="2400" spc="-40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skin,</a:t>
            </a:r>
            <a:r>
              <a:rPr lang="en-US" sz="2400" spc="-30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nail,</a:t>
            </a:r>
            <a:r>
              <a:rPr lang="en-US" sz="2400" spc="-10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or</a:t>
            </a:r>
            <a:r>
              <a:rPr lang="en-US" sz="2400" spc="-10" dirty="0">
                <a:latin typeface="+mj-lt"/>
                <a:cs typeface="Arial"/>
              </a:rPr>
              <a:t> hair, </a:t>
            </a:r>
            <a:r>
              <a:rPr lang="en-US" sz="2400" dirty="0">
                <a:latin typeface="+mj-lt"/>
                <a:cs typeface="Arial"/>
              </a:rPr>
              <a:t>(keratinized</a:t>
            </a:r>
            <a:r>
              <a:rPr lang="en-US" sz="2400" spc="-10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layers)</a:t>
            </a:r>
            <a:r>
              <a:rPr lang="en-US" sz="2400" spc="-5" dirty="0">
                <a:latin typeface="+mj-lt"/>
                <a:cs typeface="Arial"/>
              </a:rPr>
              <a:t> </a:t>
            </a:r>
            <a:r>
              <a:rPr lang="en-US" sz="2400" spc="-10" dirty="0">
                <a:latin typeface="+mj-lt"/>
                <a:cs typeface="Arial"/>
              </a:rPr>
              <a:t>rarely </a:t>
            </a:r>
            <a:r>
              <a:rPr lang="en-US" sz="2400" dirty="0">
                <a:latin typeface="+mj-lt"/>
                <a:cs typeface="Arial"/>
              </a:rPr>
              <a:t>invading</a:t>
            </a:r>
            <a:r>
              <a:rPr lang="en-US" sz="2400" spc="-20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the</a:t>
            </a:r>
            <a:r>
              <a:rPr lang="en-US" sz="2400" spc="-5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deeper</a:t>
            </a:r>
            <a:r>
              <a:rPr lang="en-US" sz="2400" spc="-50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tissue</a:t>
            </a:r>
            <a:r>
              <a:rPr lang="en-US" sz="2400" spc="-45" dirty="0">
                <a:latin typeface="+mj-lt"/>
                <a:cs typeface="Arial"/>
              </a:rPr>
              <a:t> </a:t>
            </a:r>
            <a:r>
              <a:rPr lang="en-US" sz="2400" spc="-35" dirty="0">
                <a:latin typeface="+mj-lt"/>
                <a:cs typeface="Arial"/>
              </a:rPr>
              <a:t>or </a:t>
            </a:r>
            <a:r>
              <a:rPr lang="en-US" sz="2400" dirty="0">
                <a:latin typeface="+mj-lt"/>
                <a:cs typeface="Arial"/>
              </a:rPr>
              <a:t>viscera.</a:t>
            </a:r>
            <a:r>
              <a:rPr lang="en-US" sz="2400" spc="-2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The</a:t>
            </a:r>
            <a:r>
              <a:rPr lang="en-US" sz="2400" spc="-7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fungi</a:t>
            </a:r>
            <a:r>
              <a:rPr lang="en-US" sz="2400" spc="-85" dirty="0">
                <a:latin typeface="+mj-lt"/>
                <a:cs typeface="Arial"/>
              </a:rPr>
              <a:t> </a:t>
            </a:r>
            <a:r>
              <a:rPr lang="en-US" sz="2400" dirty="0">
                <a:latin typeface="+mj-lt"/>
                <a:cs typeface="Arial"/>
              </a:rPr>
              <a:t>involved</a:t>
            </a:r>
            <a:r>
              <a:rPr lang="en-US" sz="2400" spc="15" dirty="0">
                <a:latin typeface="+mj-lt"/>
                <a:cs typeface="Arial"/>
              </a:rPr>
              <a:t> </a:t>
            </a:r>
            <a:r>
              <a:rPr lang="en-US" sz="2400" spc="-25" dirty="0">
                <a:latin typeface="+mj-lt"/>
                <a:cs typeface="Arial"/>
              </a:rPr>
              <a:t>are </a:t>
            </a:r>
            <a:r>
              <a:rPr lang="en-US" sz="2400" dirty="0">
                <a:latin typeface="+mj-lt"/>
                <a:cs typeface="Arial"/>
              </a:rPr>
              <a:t>called</a:t>
            </a:r>
            <a:r>
              <a:rPr lang="en-US" sz="2400" spc="-25" dirty="0">
                <a:latin typeface="+mj-lt"/>
                <a:cs typeface="Arial"/>
              </a:rPr>
              <a:t> </a:t>
            </a:r>
            <a:r>
              <a:rPr lang="en-US" sz="2400" i="1" spc="-10" dirty="0">
                <a:latin typeface="+mj-lt"/>
                <a:cs typeface="Arial"/>
              </a:rPr>
              <a:t>dermatophytes</a:t>
            </a:r>
            <a:endParaRPr lang="en-US" sz="2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891985"/>
            <a:ext cx="793115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3600" b="1" spc="-25" dirty="0">
                <a:latin typeface="Arial"/>
                <a:cs typeface="Arial"/>
              </a:rPr>
              <a:t>b.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Subcutaneous</a:t>
            </a:r>
            <a:r>
              <a:rPr b="1" u="sng" spc="-90" dirty="0">
                <a:latin typeface="+mj-lt"/>
                <a:cs typeface="Arial"/>
              </a:rPr>
              <a:t> </a:t>
            </a:r>
            <a:r>
              <a:rPr b="1" u="sng" dirty="0">
                <a:latin typeface="+mj-lt"/>
              </a:rPr>
              <a:t>mycoses</a:t>
            </a:r>
            <a:r>
              <a:rPr b="1" u="sng" spc="-5" dirty="0">
                <a:latin typeface="+mj-lt"/>
              </a:rPr>
              <a:t> </a:t>
            </a:r>
            <a:r>
              <a:rPr sz="2400" spc="-25" dirty="0">
                <a:latin typeface="+mj-lt"/>
              </a:rPr>
              <a:t>are </a:t>
            </a:r>
            <a:r>
              <a:rPr sz="2400" dirty="0">
                <a:latin typeface="+mj-lt"/>
              </a:rPr>
              <a:t>confined</a:t>
            </a:r>
            <a:r>
              <a:rPr sz="2400" spc="-10" dirty="0">
                <a:latin typeface="+mj-lt"/>
              </a:rPr>
              <a:t> </a:t>
            </a:r>
            <a:r>
              <a:rPr sz="2400" dirty="0">
                <a:latin typeface="+mj-lt"/>
              </a:rPr>
              <a:t>to</a:t>
            </a:r>
            <a:r>
              <a:rPr sz="2400" spc="-20" dirty="0">
                <a:latin typeface="+mj-lt"/>
              </a:rPr>
              <a:t> </a:t>
            </a:r>
            <a:r>
              <a:rPr sz="2400" dirty="0">
                <a:latin typeface="+mj-lt"/>
              </a:rPr>
              <a:t>the</a:t>
            </a:r>
            <a:r>
              <a:rPr sz="2400" spc="-45" dirty="0">
                <a:latin typeface="+mj-lt"/>
              </a:rPr>
              <a:t> </a:t>
            </a:r>
            <a:r>
              <a:rPr sz="2400" dirty="0">
                <a:latin typeface="+mj-lt"/>
              </a:rPr>
              <a:t>subcutaneous</a:t>
            </a:r>
            <a:r>
              <a:rPr sz="2400" spc="30" dirty="0">
                <a:latin typeface="+mj-lt"/>
              </a:rPr>
              <a:t> </a:t>
            </a:r>
            <a:r>
              <a:rPr sz="2400" spc="-10" dirty="0">
                <a:latin typeface="+mj-lt"/>
              </a:rPr>
              <a:t>tissue </a:t>
            </a:r>
            <a:r>
              <a:rPr sz="2400" dirty="0">
                <a:latin typeface="+mj-lt"/>
              </a:rPr>
              <a:t>rarely</a:t>
            </a:r>
            <a:r>
              <a:rPr sz="2400" spc="-10" dirty="0">
                <a:latin typeface="+mj-lt"/>
              </a:rPr>
              <a:t> </a:t>
            </a:r>
            <a:r>
              <a:rPr sz="2400" dirty="0">
                <a:latin typeface="+mj-lt"/>
              </a:rPr>
              <a:t>spread</a:t>
            </a:r>
            <a:r>
              <a:rPr sz="2400" spc="-5" dirty="0">
                <a:latin typeface="+mj-lt"/>
              </a:rPr>
              <a:t> </a:t>
            </a:r>
            <a:r>
              <a:rPr sz="2400" spc="-10" dirty="0">
                <a:latin typeface="+mj-lt"/>
              </a:rPr>
              <a:t>systemically</a:t>
            </a:r>
            <a:r>
              <a:rPr lang="en-US" sz="2400" b="1" u="sng" spc="-10" dirty="0">
                <a:latin typeface="+mj-lt"/>
              </a:rPr>
              <a:t>.</a:t>
            </a:r>
            <a:endParaRPr b="1" u="sng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80694" y="2194863"/>
            <a:ext cx="7886700" cy="1605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481965">
              <a:lnSpc>
                <a:spcPct val="100000"/>
              </a:lnSpc>
              <a:spcBef>
                <a:spcPts val="100"/>
              </a:spcBef>
            </a:pPr>
            <a:r>
              <a:rPr dirty="0"/>
              <a:t>Form</a:t>
            </a:r>
            <a:r>
              <a:rPr spc="-60" dirty="0"/>
              <a:t> </a:t>
            </a:r>
            <a:r>
              <a:rPr dirty="0"/>
              <a:t>deep,</a:t>
            </a:r>
            <a:r>
              <a:rPr spc="-5" dirty="0"/>
              <a:t> </a:t>
            </a:r>
            <a:r>
              <a:rPr dirty="0"/>
              <a:t>ulcerated</a:t>
            </a:r>
            <a:r>
              <a:rPr spc="-20" dirty="0"/>
              <a:t> </a:t>
            </a:r>
            <a:r>
              <a:rPr dirty="0"/>
              <a:t>skin</a:t>
            </a:r>
            <a:r>
              <a:rPr spc="-35" dirty="0"/>
              <a:t> </a:t>
            </a:r>
            <a:r>
              <a:rPr dirty="0"/>
              <a:t>lesions</a:t>
            </a:r>
            <a:r>
              <a:rPr spc="-10" dirty="0"/>
              <a:t> </a:t>
            </a:r>
            <a:r>
              <a:rPr spc="-25" dirty="0"/>
              <a:t>or </a:t>
            </a:r>
            <a:r>
              <a:rPr dirty="0"/>
              <a:t>fungating</a:t>
            </a:r>
            <a:r>
              <a:rPr spc="-5" dirty="0"/>
              <a:t> </a:t>
            </a:r>
            <a:r>
              <a:rPr dirty="0"/>
              <a:t>masses,</a:t>
            </a:r>
            <a:r>
              <a:rPr spc="-10" dirty="0"/>
              <a:t> </a:t>
            </a:r>
            <a:r>
              <a:rPr dirty="0"/>
              <a:t>most</a:t>
            </a:r>
            <a:r>
              <a:rPr spc="-15" dirty="0"/>
              <a:t> </a:t>
            </a:r>
            <a:r>
              <a:rPr spc="-10" dirty="0"/>
              <a:t>commonly </a:t>
            </a:r>
            <a:r>
              <a:rPr dirty="0"/>
              <a:t>involving</a:t>
            </a:r>
            <a:r>
              <a:rPr spc="-2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lower</a:t>
            </a:r>
            <a:r>
              <a:rPr spc="45" dirty="0"/>
              <a:t> </a:t>
            </a:r>
            <a:r>
              <a:rPr spc="-10" dirty="0"/>
              <a:t>extremities.</a:t>
            </a:r>
            <a:endParaRPr dirty="0"/>
          </a:p>
          <a:p>
            <a:pPr marL="622300" marR="156210" indent="-609600">
              <a:lnSpc>
                <a:spcPct val="100000"/>
              </a:lnSpc>
              <a:spcBef>
                <a:spcPts val="869"/>
              </a:spcBef>
            </a:pPr>
            <a:r>
              <a:rPr dirty="0"/>
              <a:t>Causative</a:t>
            </a:r>
            <a:r>
              <a:rPr spc="-35" dirty="0"/>
              <a:t> </a:t>
            </a:r>
            <a:r>
              <a:rPr dirty="0"/>
              <a:t>organisms are</a:t>
            </a:r>
            <a:r>
              <a:rPr spc="-40" dirty="0"/>
              <a:t> </a:t>
            </a:r>
            <a:r>
              <a:rPr spc="-20" dirty="0"/>
              <a:t>soil </a:t>
            </a:r>
            <a:r>
              <a:rPr dirty="0"/>
              <a:t>saprophytes</a:t>
            </a:r>
            <a:r>
              <a:rPr spc="10" dirty="0"/>
              <a:t> </a:t>
            </a:r>
            <a:r>
              <a:rPr dirty="0"/>
              <a:t>which</a:t>
            </a:r>
            <a:r>
              <a:rPr spc="3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spc="-10" dirty="0"/>
              <a:t>introduced </a:t>
            </a:r>
            <a:r>
              <a:rPr dirty="0"/>
              <a:t>through</a:t>
            </a:r>
            <a:r>
              <a:rPr spc="5" dirty="0"/>
              <a:t> </a:t>
            </a:r>
            <a:r>
              <a:rPr dirty="0"/>
              <a:t>trauma to the</a:t>
            </a:r>
            <a:r>
              <a:rPr spc="-20" dirty="0"/>
              <a:t> </a:t>
            </a:r>
            <a:r>
              <a:rPr dirty="0"/>
              <a:t>feet</a:t>
            </a:r>
            <a:r>
              <a:rPr spc="10" dirty="0"/>
              <a:t> </a:t>
            </a:r>
            <a:r>
              <a:rPr dirty="0"/>
              <a:t>or </a:t>
            </a:r>
            <a:r>
              <a:rPr spc="-10" dirty="0"/>
              <a:t>legs.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031994" y="98552"/>
            <a:ext cx="3559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0090" algn="l"/>
              </a:tabLst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r>
              <a:rPr sz="1200" dirty="0">
                <a:solidFill>
                  <a:srgbClr val="202A35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6244" y="657869"/>
            <a:ext cx="76708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.</a:t>
            </a:r>
            <a:r>
              <a:rPr b="1" u="sng" spc="-16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Systemic</a:t>
            </a:r>
            <a:r>
              <a:rPr b="1" u="sng" spc="-9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mycoses</a:t>
            </a:r>
            <a:r>
              <a:rPr b="1" spc="-90" dirty="0">
                <a:latin typeface="+mj-lt"/>
                <a:cs typeface="Arial"/>
              </a:rPr>
              <a:t> </a:t>
            </a:r>
            <a:r>
              <a:rPr sz="2400" spc="-25" dirty="0">
                <a:latin typeface="+mj-lt"/>
              </a:rPr>
              <a:t>may </a:t>
            </a:r>
            <a:r>
              <a:rPr sz="2400" dirty="0">
                <a:latin typeface="+mj-lt"/>
              </a:rPr>
              <a:t>involve</a:t>
            </a:r>
            <a:r>
              <a:rPr sz="2400" spc="-100" dirty="0">
                <a:latin typeface="+mj-lt"/>
              </a:rPr>
              <a:t> </a:t>
            </a:r>
            <a:r>
              <a:rPr sz="2400" dirty="0">
                <a:latin typeface="+mj-lt"/>
              </a:rPr>
              <a:t>deep</a:t>
            </a:r>
            <a:r>
              <a:rPr sz="2400" spc="-125" dirty="0">
                <a:latin typeface="+mj-lt"/>
              </a:rPr>
              <a:t> </a:t>
            </a:r>
            <a:r>
              <a:rPr sz="2400" dirty="0">
                <a:latin typeface="+mj-lt"/>
              </a:rPr>
              <a:t>viscera</a:t>
            </a:r>
            <a:r>
              <a:rPr sz="2400" spc="-120" dirty="0">
                <a:latin typeface="+mj-lt"/>
              </a:rPr>
              <a:t> </a:t>
            </a:r>
            <a:r>
              <a:rPr sz="2400" spc="-25" dirty="0">
                <a:latin typeface="+mj-lt"/>
              </a:rPr>
              <a:t>and </a:t>
            </a:r>
            <a:r>
              <a:rPr sz="2400" dirty="0">
                <a:latin typeface="+mj-lt"/>
              </a:rPr>
              <a:t>become</a:t>
            </a:r>
            <a:r>
              <a:rPr sz="2400" spc="-110" dirty="0">
                <a:latin typeface="+mj-lt"/>
              </a:rPr>
              <a:t> </a:t>
            </a:r>
            <a:r>
              <a:rPr sz="2400" dirty="0">
                <a:latin typeface="+mj-lt"/>
              </a:rPr>
              <a:t>widely</a:t>
            </a:r>
            <a:r>
              <a:rPr sz="2400" spc="-135" dirty="0">
                <a:latin typeface="+mj-lt"/>
              </a:rPr>
              <a:t> </a:t>
            </a:r>
            <a:r>
              <a:rPr sz="2400" spc="-10" dirty="0">
                <a:latin typeface="+mj-lt"/>
              </a:rPr>
              <a:t>disseminated</a:t>
            </a:r>
            <a:r>
              <a:rPr spc="-10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2219601"/>
            <a:ext cx="785622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latin typeface="+mj-lt"/>
                <a:cs typeface="Arial MT"/>
              </a:rPr>
              <a:t>Each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fungus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type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has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its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own </a:t>
            </a:r>
            <a:r>
              <a:rPr sz="2400" dirty="0">
                <a:latin typeface="+mj-lt"/>
                <a:cs typeface="Arial MT"/>
              </a:rPr>
              <a:t>predilection</a:t>
            </a:r>
            <a:r>
              <a:rPr sz="2400" spc="-1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for</a:t>
            </a:r>
            <a:r>
              <a:rPr sz="2400" spc="-1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various</a:t>
            </a:r>
            <a:r>
              <a:rPr sz="2400" spc="-11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organs.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60651"/>
            <a:ext cx="75107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Arial"/>
                <a:cs typeface="Arial"/>
              </a:rPr>
              <a:t>d</a:t>
            </a:r>
            <a:r>
              <a:rPr b="1" dirty="0">
                <a:latin typeface="+mj-lt"/>
                <a:cs typeface="Arial"/>
              </a:rPr>
              <a:t>.</a:t>
            </a:r>
            <a:r>
              <a:rPr b="1" spc="-180" dirty="0">
                <a:latin typeface="+mj-lt"/>
                <a:cs typeface="Arial"/>
              </a:rPr>
              <a:t> </a:t>
            </a:r>
            <a:r>
              <a:rPr b="1" dirty="0">
                <a:latin typeface="+mj-lt"/>
                <a:cs typeface="Arial"/>
              </a:rPr>
              <a:t>Opportunistic</a:t>
            </a:r>
            <a:r>
              <a:rPr b="1" spc="-160" dirty="0">
                <a:latin typeface="+mj-lt"/>
                <a:cs typeface="Arial"/>
              </a:rPr>
              <a:t> </a:t>
            </a:r>
            <a:r>
              <a:rPr b="1" spc="-10" dirty="0">
                <a:latin typeface="+mj-lt"/>
                <a:cs typeface="Arial"/>
              </a:rPr>
              <a:t>mycoses</a:t>
            </a:r>
            <a:endParaRPr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1" y="1082039"/>
            <a:ext cx="5394960" cy="45719"/>
          </a:xfrm>
          <a:custGeom>
            <a:avLst/>
            <a:gdLst/>
            <a:ahLst/>
            <a:cxnLst/>
            <a:rect l="l" t="t" r="r" b="b"/>
            <a:pathLst>
              <a:path w="7486015" h="64134">
                <a:moveTo>
                  <a:pt x="7485887" y="0"/>
                </a:moveTo>
                <a:lnTo>
                  <a:pt x="0" y="0"/>
                </a:lnTo>
                <a:lnTo>
                  <a:pt x="0" y="64008"/>
                </a:lnTo>
                <a:lnTo>
                  <a:pt x="7485887" y="64008"/>
                </a:lnTo>
                <a:lnTo>
                  <a:pt x="74858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3388" y="1447800"/>
            <a:ext cx="769112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+mj-lt"/>
                <a:cs typeface="Arial MT"/>
              </a:rPr>
              <a:t>A</a:t>
            </a:r>
            <a:r>
              <a:rPr sz="2400" dirty="0">
                <a:latin typeface="+mj-lt"/>
                <a:cs typeface="Arial MT"/>
              </a:rPr>
              <a:t>re</a:t>
            </a:r>
            <a:r>
              <a:rPr sz="2400" spc="-10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infections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due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to</a:t>
            </a:r>
            <a:r>
              <a:rPr sz="2400" spc="-10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fungi </a:t>
            </a:r>
            <a:r>
              <a:rPr sz="2400" dirty="0">
                <a:latin typeface="+mj-lt"/>
                <a:cs typeface="Arial MT"/>
              </a:rPr>
              <a:t>with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low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inherent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virulence.</a:t>
            </a:r>
            <a:endParaRPr sz="2400" dirty="0">
              <a:latin typeface="+mj-lt"/>
              <a:cs typeface="Arial MT"/>
            </a:endParaRPr>
          </a:p>
          <a:p>
            <a:pPr marL="356870" marR="1157605" indent="-34480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+mj-lt"/>
                <a:cs typeface="Arial MT"/>
              </a:rPr>
              <a:t>The</a:t>
            </a:r>
            <a:r>
              <a:rPr sz="2400" spc="-1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etiologic</a:t>
            </a:r>
            <a:r>
              <a:rPr sz="2400" spc="-10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agents</a:t>
            </a:r>
            <a:r>
              <a:rPr sz="2400" spc="-125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are </a:t>
            </a:r>
            <a:r>
              <a:rPr sz="2400" dirty="0">
                <a:latin typeface="+mj-lt"/>
                <a:cs typeface="Arial MT"/>
              </a:rPr>
              <a:t>organisms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which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are </a:t>
            </a:r>
            <a:r>
              <a:rPr sz="2400" dirty="0">
                <a:latin typeface="+mj-lt"/>
                <a:cs typeface="Arial MT"/>
              </a:rPr>
              <a:t>common</a:t>
            </a:r>
            <a:r>
              <a:rPr sz="2400" spc="-9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all </a:t>
            </a:r>
            <a:r>
              <a:rPr sz="2400" spc="-10" dirty="0">
                <a:latin typeface="+mj-lt"/>
                <a:cs typeface="Arial MT"/>
              </a:rPr>
              <a:t>environments.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8832" y="483488"/>
            <a:ext cx="446278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Systemic</a:t>
            </a:r>
            <a:r>
              <a:rPr spc="-160" dirty="0"/>
              <a:t> </a:t>
            </a:r>
            <a:r>
              <a:rPr spc="-10" dirty="0"/>
              <a:t>Mycosis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161668"/>
            <a:ext cx="5395595" cy="34067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+mj-lt"/>
                <a:cs typeface="Arial MT"/>
              </a:rPr>
              <a:t>Cocciodioides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immitis.</a:t>
            </a:r>
            <a:endParaRPr sz="2400" dirty="0">
              <a:latin typeface="+mj-lt"/>
              <a:cs typeface="Arial MT"/>
            </a:endParaRPr>
          </a:p>
          <a:p>
            <a:pPr>
              <a:lnSpc>
                <a:spcPct val="100000"/>
              </a:lnSpc>
              <a:spcBef>
                <a:spcPts val="2125"/>
              </a:spcBef>
              <a:buFont typeface="Arial MT"/>
              <a:buChar char="•"/>
            </a:pPr>
            <a:endParaRPr sz="2400" dirty="0">
              <a:latin typeface="+mj-lt"/>
              <a:cs typeface="Arial MT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2400" spc="-10" dirty="0">
                <a:latin typeface="+mj-lt"/>
                <a:cs typeface="Arial MT"/>
              </a:rPr>
              <a:t>Histoplasma</a:t>
            </a:r>
            <a:endParaRPr sz="2400" dirty="0">
              <a:latin typeface="+mj-lt"/>
              <a:cs typeface="Arial MT"/>
            </a:endParaRPr>
          </a:p>
          <a:p>
            <a:pPr>
              <a:lnSpc>
                <a:spcPct val="100000"/>
              </a:lnSpc>
              <a:spcBef>
                <a:spcPts val="2125"/>
              </a:spcBef>
              <a:buFont typeface="Arial MT"/>
              <a:buChar char="•"/>
            </a:pPr>
            <a:endParaRPr sz="2400" dirty="0">
              <a:latin typeface="+mj-lt"/>
              <a:cs typeface="Arial MT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2400" spc="-10" dirty="0">
                <a:latin typeface="+mj-lt"/>
                <a:cs typeface="Arial MT"/>
              </a:rPr>
              <a:t>Blastomyces</a:t>
            </a:r>
            <a:endParaRPr sz="2400" dirty="0">
              <a:latin typeface="+mj-lt"/>
              <a:cs typeface="Arial MT"/>
            </a:endParaRPr>
          </a:p>
          <a:p>
            <a:pPr>
              <a:lnSpc>
                <a:spcPct val="100000"/>
              </a:lnSpc>
              <a:spcBef>
                <a:spcPts val="2125"/>
              </a:spcBef>
              <a:buFont typeface="Arial MT"/>
              <a:buChar char="•"/>
            </a:pPr>
            <a:endParaRPr sz="2400" dirty="0">
              <a:latin typeface="+mj-lt"/>
              <a:cs typeface="Arial MT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2400" spc="-10" dirty="0">
                <a:latin typeface="+mj-lt"/>
                <a:cs typeface="Arial MT"/>
              </a:rPr>
              <a:t>Paracoccidiodes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165860"/>
            <a:ext cx="7449311" cy="4526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2127"/>
            <a:ext cx="9144000" cy="6596380"/>
            <a:chOff x="0" y="262127"/>
            <a:chExt cx="9144000" cy="6596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262127"/>
              <a:ext cx="7696200" cy="694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90598"/>
              <a:ext cx="9144000" cy="5867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" y="274320"/>
            <a:ext cx="7888223" cy="56997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1994" y="98552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9866" y="98552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"/>
            <a:ext cx="8229600" cy="6050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274" y="1981200"/>
            <a:ext cx="8004809" cy="374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2418715" algn="l"/>
              </a:tabLst>
            </a:pPr>
            <a:r>
              <a:rPr sz="2400" dirty="0">
                <a:latin typeface="+mj-lt"/>
                <a:cs typeface="Arial"/>
              </a:rPr>
              <a:t>Meningitis</a:t>
            </a:r>
            <a:r>
              <a:rPr sz="2400" spc="-75" dirty="0">
                <a:latin typeface="+mj-lt"/>
                <a:cs typeface="Arial"/>
              </a:rPr>
              <a:t> </a:t>
            </a:r>
            <a:r>
              <a:rPr sz="2400" spc="-25" dirty="0">
                <a:latin typeface="+mj-lt"/>
                <a:cs typeface="Arial"/>
              </a:rPr>
              <a:t>or</a:t>
            </a:r>
            <a:r>
              <a:rPr sz="2400" dirty="0">
                <a:latin typeface="+mj-lt"/>
                <a:cs typeface="Arial"/>
              </a:rPr>
              <a:t>	pulmonary</a:t>
            </a:r>
            <a:r>
              <a:rPr sz="2400" spc="-4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disease.</a:t>
            </a:r>
            <a:endParaRPr sz="2400" dirty="0">
              <a:latin typeface="+mj-lt"/>
              <a:cs typeface="Arial"/>
            </a:endParaRPr>
          </a:p>
          <a:p>
            <a:pPr marL="441959" indent="-429259">
              <a:lnSpc>
                <a:spcPct val="100000"/>
              </a:lnSpc>
              <a:buFont typeface="Arial MT"/>
              <a:buChar char="•"/>
              <a:tabLst>
                <a:tab pos="441959" algn="l"/>
              </a:tabLst>
            </a:pPr>
            <a:r>
              <a:rPr sz="2400" dirty="0">
                <a:latin typeface="+mj-lt"/>
                <a:cs typeface="Arial"/>
              </a:rPr>
              <a:t>Portal</a:t>
            </a:r>
            <a:r>
              <a:rPr sz="2400" spc="-3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of</a:t>
            </a:r>
            <a:r>
              <a:rPr sz="2400" spc="-5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entry</a:t>
            </a:r>
            <a:r>
              <a:rPr sz="2400" spc="-1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is</a:t>
            </a:r>
            <a:r>
              <a:rPr sz="2400" spc="-3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the</a:t>
            </a:r>
            <a:r>
              <a:rPr sz="2400" spc="-3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respiratory</a:t>
            </a:r>
            <a:r>
              <a:rPr sz="2400" spc="-30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system.</a:t>
            </a:r>
            <a:endParaRPr sz="2400" dirty="0">
              <a:latin typeface="+mj-lt"/>
              <a:cs typeface="Arial"/>
            </a:endParaRPr>
          </a:p>
          <a:p>
            <a:pPr marL="356870" marR="5080" indent="-344805">
              <a:lnSpc>
                <a:spcPts val="259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  <a:tab pos="5059680" algn="l"/>
              </a:tabLst>
            </a:pPr>
            <a:r>
              <a:rPr sz="2400" dirty="0">
                <a:latin typeface="+mj-lt"/>
                <a:cs typeface="Arial"/>
              </a:rPr>
              <a:t>Infection</a:t>
            </a:r>
            <a:r>
              <a:rPr sz="2400" spc="-5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subacute</a:t>
            </a:r>
            <a:r>
              <a:rPr sz="2400" spc="-6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or</a:t>
            </a:r>
            <a:r>
              <a:rPr sz="2400" spc="-2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chronic..</a:t>
            </a:r>
            <a:r>
              <a:rPr sz="2400" spc="-6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symptoms</a:t>
            </a:r>
            <a:r>
              <a:rPr sz="2400" spc="3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begin</a:t>
            </a:r>
            <a:r>
              <a:rPr sz="2400" spc="-45" dirty="0">
                <a:latin typeface="+mj-lt"/>
                <a:cs typeface="Arial"/>
              </a:rPr>
              <a:t> </a:t>
            </a:r>
            <a:r>
              <a:rPr sz="2400" spc="-20" dirty="0">
                <a:latin typeface="+mj-lt"/>
                <a:cs typeface="Arial"/>
              </a:rPr>
              <a:t>with </a:t>
            </a:r>
            <a:r>
              <a:rPr sz="2400" dirty="0">
                <a:latin typeface="+mj-lt"/>
                <a:cs typeface="Arial"/>
              </a:rPr>
              <a:t>vision</a:t>
            </a:r>
            <a:r>
              <a:rPr sz="2400" spc="-4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problems</a:t>
            </a:r>
            <a:r>
              <a:rPr sz="2400" spc="-5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and</a:t>
            </a:r>
            <a:r>
              <a:rPr sz="2400" spc="-6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headache,</a:t>
            </a:r>
            <a:r>
              <a:rPr sz="2400" dirty="0">
                <a:latin typeface="+mj-lt"/>
                <a:cs typeface="Arial"/>
              </a:rPr>
              <a:t>	then</a:t>
            </a:r>
            <a:r>
              <a:rPr sz="2400" spc="-6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progress</a:t>
            </a:r>
            <a:r>
              <a:rPr sz="2400" spc="-55" dirty="0">
                <a:latin typeface="+mj-lt"/>
                <a:cs typeface="Arial"/>
              </a:rPr>
              <a:t> </a:t>
            </a:r>
            <a:r>
              <a:rPr sz="2400" spc="-25" dirty="0">
                <a:latin typeface="+mj-lt"/>
                <a:cs typeface="Arial"/>
              </a:rPr>
              <a:t>to </a:t>
            </a:r>
            <a:r>
              <a:rPr sz="2400" dirty="0">
                <a:latin typeface="+mj-lt"/>
                <a:cs typeface="Arial"/>
              </a:rPr>
              <a:t>delirium,</a:t>
            </a:r>
            <a:r>
              <a:rPr sz="2400" spc="-35" dirty="0">
                <a:latin typeface="+mj-lt"/>
                <a:cs typeface="Arial"/>
              </a:rPr>
              <a:t> </a:t>
            </a:r>
            <a:r>
              <a:rPr sz="2400" u="sng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+mj-lt"/>
                <a:cs typeface="Arial"/>
                <a:hlinkClick r:id="rId2"/>
              </a:rPr>
              <a:t>nuchal</a:t>
            </a:r>
            <a:r>
              <a:rPr sz="2400" spc="-40" dirty="0">
                <a:solidFill>
                  <a:srgbClr val="0066CC"/>
                </a:solidFill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rigidity</a:t>
            </a:r>
            <a:r>
              <a:rPr sz="2400" spc="-2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leading</a:t>
            </a:r>
            <a:r>
              <a:rPr sz="2400" spc="-6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to</a:t>
            </a:r>
            <a:r>
              <a:rPr sz="2400" spc="-1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coma</a:t>
            </a:r>
            <a:r>
              <a:rPr sz="2400" spc="-2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and</a:t>
            </a:r>
            <a:r>
              <a:rPr sz="2400" spc="-3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death</a:t>
            </a:r>
            <a:r>
              <a:rPr sz="2400" spc="-35" dirty="0">
                <a:latin typeface="+mj-lt"/>
                <a:cs typeface="Arial"/>
              </a:rPr>
              <a:t> </a:t>
            </a:r>
            <a:r>
              <a:rPr sz="2400" spc="-50" dirty="0">
                <a:latin typeface="+mj-lt"/>
                <a:cs typeface="Arial"/>
              </a:rPr>
              <a:t>.</a:t>
            </a:r>
            <a:endParaRPr sz="2400" dirty="0">
              <a:latin typeface="+mj-lt"/>
              <a:cs typeface="Arial"/>
            </a:endParaRPr>
          </a:p>
          <a:p>
            <a:pPr marL="356870" marR="38735" indent="-344805">
              <a:lnSpc>
                <a:spcPct val="90000"/>
              </a:lnSpc>
              <a:buFont typeface="Arial MT"/>
              <a:buChar char="•"/>
              <a:tabLst>
                <a:tab pos="356870" algn="l"/>
              </a:tabLst>
            </a:pPr>
            <a:r>
              <a:rPr sz="2400" dirty="0">
                <a:latin typeface="+mj-lt"/>
                <a:cs typeface="Arial"/>
              </a:rPr>
              <a:t>CSF</a:t>
            </a:r>
            <a:r>
              <a:rPr sz="2400" spc="-3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is</a:t>
            </a:r>
            <a:r>
              <a:rPr sz="2400" spc="-4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examined</a:t>
            </a:r>
            <a:r>
              <a:rPr sz="2400" spc="-8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for</a:t>
            </a:r>
            <a:r>
              <a:rPr sz="2400" spc="-3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chemistry</a:t>
            </a:r>
            <a:r>
              <a:rPr sz="2400" spc="-7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(elevated</a:t>
            </a:r>
            <a:r>
              <a:rPr sz="2400" spc="-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protein</a:t>
            </a:r>
            <a:r>
              <a:rPr sz="2400" spc="-50" dirty="0">
                <a:latin typeface="+mj-lt"/>
                <a:cs typeface="Arial"/>
              </a:rPr>
              <a:t> </a:t>
            </a:r>
            <a:r>
              <a:rPr sz="2400" spc="-25" dirty="0">
                <a:latin typeface="+mj-lt"/>
                <a:cs typeface="Arial"/>
              </a:rPr>
              <a:t>and </a:t>
            </a:r>
            <a:r>
              <a:rPr sz="2400" dirty="0">
                <a:latin typeface="+mj-lt"/>
                <a:cs typeface="Arial"/>
              </a:rPr>
              <a:t>decreased</a:t>
            </a:r>
            <a:r>
              <a:rPr sz="2400" spc="-10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glucose),</a:t>
            </a:r>
            <a:r>
              <a:rPr sz="2400" spc="-9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cells</a:t>
            </a:r>
            <a:r>
              <a:rPr sz="2400" spc="-9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(usually</a:t>
            </a:r>
            <a:r>
              <a:rPr sz="2400" spc="-9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monocytes),</a:t>
            </a:r>
            <a:r>
              <a:rPr sz="2400" spc="-5" dirty="0">
                <a:latin typeface="+mj-lt"/>
                <a:cs typeface="Arial"/>
              </a:rPr>
              <a:t> </a:t>
            </a:r>
            <a:r>
              <a:rPr sz="2400" spc="-25" dirty="0">
                <a:latin typeface="+mj-lt"/>
                <a:cs typeface="Arial"/>
              </a:rPr>
              <a:t>and </a:t>
            </a:r>
            <a:r>
              <a:rPr sz="2400" dirty="0">
                <a:latin typeface="+mj-lt"/>
                <a:cs typeface="Arial"/>
              </a:rPr>
              <a:t>evidence</a:t>
            </a:r>
            <a:r>
              <a:rPr sz="2400" spc="-3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of</a:t>
            </a:r>
            <a:r>
              <a:rPr sz="2400" spc="-3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the</a:t>
            </a:r>
            <a:r>
              <a:rPr sz="2400" spc="-4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organism.</a:t>
            </a:r>
            <a:endParaRPr sz="2400" dirty="0">
              <a:latin typeface="+mj-lt"/>
              <a:cs typeface="Arial"/>
            </a:endParaRPr>
          </a:p>
          <a:p>
            <a:pPr marL="356870" marR="179705" indent="-344805">
              <a:lnSpc>
                <a:spcPct val="90000"/>
              </a:lnSpc>
              <a:buFont typeface="Arial MT"/>
              <a:buChar char="•"/>
              <a:tabLst>
                <a:tab pos="356870" algn="l"/>
              </a:tabLst>
            </a:pPr>
            <a:r>
              <a:rPr sz="2400" dirty="0">
                <a:latin typeface="+mj-lt"/>
                <a:cs typeface="Arial"/>
              </a:rPr>
              <a:t>Visual</a:t>
            </a:r>
            <a:r>
              <a:rPr sz="2400" spc="-5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demonstration</a:t>
            </a:r>
            <a:r>
              <a:rPr sz="2400" spc="-3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of</a:t>
            </a:r>
            <a:r>
              <a:rPr sz="2400" spc="-2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the</a:t>
            </a:r>
            <a:r>
              <a:rPr sz="2400" spc="-2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organism</a:t>
            </a:r>
            <a:r>
              <a:rPr sz="2400" spc="-3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(India</a:t>
            </a:r>
            <a:r>
              <a:rPr sz="2400" spc="-25" dirty="0">
                <a:latin typeface="+mj-lt"/>
                <a:cs typeface="Arial"/>
              </a:rPr>
              <a:t> Ink </a:t>
            </a:r>
            <a:r>
              <a:rPr sz="2400" dirty="0">
                <a:latin typeface="+mj-lt"/>
                <a:cs typeface="Arial"/>
              </a:rPr>
              <a:t>preparation)</a:t>
            </a:r>
            <a:r>
              <a:rPr sz="2400" spc="-4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The</a:t>
            </a:r>
            <a:r>
              <a:rPr sz="2400" spc="-2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India</a:t>
            </a:r>
            <a:r>
              <a:rPr sz="2400" spc="-1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Ink</a:t>
            </a:r>
            <a:r>
              <a:rPr sz="2400" spc="-4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test,</a:t>
            </a:r>
            <a:r>
              <a:rPr sz="2400" spc="-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which</a:t>
            </a:r>
            <a:r>
              <a:rPr sz="2400" spc="-9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demonstrates </a:t>
            </a:r>
            <a:r>
              <a:rPr sz="2400" dirty="0">
                <a:latin typeface="+mj-lt"/>
                <a:cs typeface="Arial"/>
              </a:rPr>
              <a:t>the</a:t>
            </a:r>
            <a:r>
              <a:rPr sz="2400" spc="-1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capsule</a:t>
            </a:r>
            <a:r>
              <a:rPr sz="2400" spc="-4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of</a:t>
            </a:r>
            <a:r>
              <a:rPr sz="2400" spc="-4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this</a:t>
            </a:r>
            <a:r>
              <a:rPr sz="2400" spc="-10" dirty="0">
                <a:latin typeface="+mj-lt"/>
                <a:cs typeface="Arial"/>
              </a:rPr>
              <a:t> yeast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274" y="465783"/>
            <a:ext cx="8522005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77545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latin typeface="Arial"/>
                <a:cs typeface="Arial"/>
              </a:rPr>
              <a:t>B</a:t>
            </a:r>
            <a:r>
              <a:rPr lang="en-US" b="1" dirty="0">
                <a:latin typeface="Arial"/>
                <a:cs typeface="Arial"/>
              </a:rPr>
              <a:t>. Cryptococcosis</a:t>
            </a:r>
            <a:br>
              <a:rPr lang="en-US" dirty="0">
                <a:latin typeface="Arial"/>
                <a:cs typeface="Arial"/>
              </a:rPr>
            </a:br>
            <a:r>
              <a:rPr lang="en-US" b="1" i="1" dirty="0">
                <a:latin typeface="Arial"/>
                <a:cs typeface="Arial"/>
              </a:rPr>
              <a:t>(cryptococcus neoformans</a:t>
            </a:r>
            <a:r>
              <a:rPr sz="4000" b="1" i="1" spc="-10" dirty="0">
                <a:latin typeface="Arial"/>
                <a:cs typeface="Arial"/>
              </a:rPr>
              <a:t>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0191" y="-127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5433771"/>
            <a:ext cx="72567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</a:tabLst>
            </a:pPr>
            <a:r>
              <a:rPr sz="2800" dirty="0">
                <a:latin typeface="Arial MT"/>
                <a:cs typeface="Arial MT"/>
              </a:rPr>
              <a:t>Cryptococcosis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lung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patient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with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AIDS.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0623"/>
            <a:ext cx="7467600" cy="45323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48803"/>
            <a:ext cx="77736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A.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lang="en-US" b="1" dirty="0">
                <a:latin typeface="+mj-lt"/>
                <a:cs typeface="Arial"/>
              </a:rPr>
              <a:t>Candidiasis</a:t>
            </a:r>
            <a:r>
              <a:rPr lang="en-US" b="1" spc="5" dirty="0">
                <a:latin typeface="+mj-lt"/>
                <a:cs typeface="Arial"/>
              </a:rPr>
              <a:t> </a:t>
            </a:r>
            <a:r>
              <a:rPr lang="en-US" b="1" i="1" dirty="0">
                <a:latin typeface="+mj-lt"/>
                <a:cs typeface="Arial"/>
              </a:rPr>
              <a:t>(candida</a:t>
            </a:r>
            <a:r>
              <a:rPr lang="en-US" b="1" i="1" spc="-105" dirty="0">
                <a:latin typeface="+mj-lt"/>
                <a:cs typeface="Arial"/>
              </a:rPr>
              <a:t> </a:t>
            </a:r>
            <a:r>
              <a:rPr lang="en-US" b="1" i="1" spc="-10" dirty="0">
                <a:latin typeface="+mj-lt"/>
                <a:cs typeface="Arial"/>
              </a:rPr>
              <a:t>albicans</a:t>
            </a:r>
            <a:r>
              <a:rPr sz="3600" b="1" i="1" spc="-10" dirty="0">
                <a:latin typeface="Arial"/>
                <a:cs typeface="Arial"/>
              </a:rPr>
              <a:t>)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966038"/>
            <a:ext cx="7793355" cy="35580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121920" indent="-344805">
              <a:lnSpc>
                <a:spcPts val="3460"/>
              </a:lnSpc>
              <a:spcBef>
                <a:spcPts val="525"/>
              </a:spcBef>
              <a:buChar char="•"/>
              <a:tabLst>
                <a:tab pos="356870" algn="l"/>
                <a:tab pos="2905760" algn="l"/>
                <a:tab pos="4708525" algn="l"/>
              </a:tabLst>
            </a:pPr>
            <a:r>
              <a:rPr sz="2400" spc="-10" dirty="0">
                <a:latin typeface="+mj-lt"/>
                <a:cs typeface="Arial MT"/>
              </a:rPr>
              <a:t>Candidiasis.</a:t>
            </a:r>
            <a:r>
              <a:rPr lang="en-US" sz="2400" spc="-10" dirty="0">
                <a:latin typeface="+mj-lt"/>
                <a:cs typeface="Arial MT"/>
              </a:rPr>
              <a:t> </a:t>
            </a:r>
            <a:r>
              <a:rPr sz="2400" i="1" dirty="0">
                <a:latin typeface="+mj-lt"/>
                <a:cs typeface="Arial"/>
              </a:rPr>
              <a:t>Candida</a:t>
            </a:r>
            <a:r>
              <a:rPr sz="2400" i="1" spc="-30" dirty="0">
                <a:latin typeface="+mj-lt"/>
                <a:cs typeface="Arial"/>
              </a:rPr>
              <a:t> </a:t>
            </a:r>
            <a:r>
              <a:rPr sz="2400" i="1" dirty="0">
                <a:latin typeface="+mj-lt"/>
                <a:cs typeface="Arial"/>
              </a:rPr>
              <a:t>albicans</a:t>
            </a:r>
            <a:r>
              <a:rPr sz="2400" i="1" spc="-20" dirty="0">
                <a:latin typeface="+mj-lt"/>
                <a:cs typeface="Arial"/>
              </a:rPr>
              <a:t> </a:t>
            </a:r>
            <a:r>
              <a:rPr sz="2400" spc="-50" dirty="0">
                <a:latin typeface="+mj-lt"/>
                <a:cs typeface="Arial MT"/>
              </a:rPr>
              <a:t>, </a:t>
            </a:r>
            <a:r>
              <a:rPr sz="2400" dirty="0">
                <a:latin typeface="+mj-lt"/>
                <a:cs typeface="Arial MT"/>
              </a:rPr>
              <a:t>endogenous</a:t>
            </a:r>
            <a:r>
              <a:rPr sz="2400" spc="-200" dirty="0">
                <a:latin typeface="+mj-lt"/>
                <a:cs typeface="Arial MT"/>
              </a:rPr>
              <a:t> </a:t>
            </a:r>
            <a:r>
              <a:rPr sz="2400" spc="-10" dirty="0" err="1">
                <a:latin typeface="+mj-lt"/>
                <a:cs typeface="Arial MT"/>
              </a:rPr>
              <a:t>organism.</a:t>
            </a:r>
            <a:r>
              <a:rPr sz="2400" dirty="0" err="1">
                <a:latin typeface="+mj-lt"/>
                <a:cs typeface="Arial MT"/>
              </a:rPr>
              <a:t>found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</a:t>
            </a:r>
            <a:r>
              <a:rPr sz="2400" spc="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40-</a:t>
            </a:r>
            <a:r>
              <a:rPr sz="2400" spc="-25" dirty="0">
                <a:latin typeface="+mj-lt"/>
                <a:cs typeface="Arial MT"/>
              </a:rPr>
              <a:t>80% </a:t>
            </a:r>
            <a:r>
              <a:rPr sz="2400" dirty="0">
                <a:latin typeface="+mj-lt"/>
                <a:cs typeface="Arial MT"/>
              </a:rPr>
              <a:t>of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normal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human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beings.</a:t>
            </a:r>
            <a:endParaRPr sz="2400" dirty="0">
              <a:latin typeface="+mj-l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330"/>
              </a:spcBef>
              <a:buChar char="•"/>
              <a:tabLst>
                <a:tab pos="469265" algn="l"/>
              </a:tabLst>
            </a:pPr>
            <a:r>
              <a:rPr sz="2400" dirty="0">
                <a:latin typeface="+mj-lt"/>
                <a:cs typeface="Arial MT"/>
              </a:rPr>
              <a:t>Present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mouth,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gut,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vagina,</a:t>
            </a:r>
            <a:endParaRPr sz="2400" dirty="0">
              <a:latin typeface="+mj-l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385"/>
              </a:spcBef>
              <a:buChar char="•"/>
              <a:tabLst>
                <a:tab pos="469265" algn="l"/>
              </a:tabLst>
            </a:pPr>
            <a:r>
              <a:rPr sz="2400" dirty="0">
                <a:latin typeface="+mj-lt"/>
                <a:cs typeface="Arial MT"/>
              </a:rPr>
              <a:t>Commensal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or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pathogenic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organism.</a:t>
            </a:r>
            <a:endParaRPr sz="2400" dirty="0">
              <a:latin typeface="+mj-lt"/>
              <a:cs typeface="Arial MT"/>
            </a:endParaRPr>
          </a:p>
          <a:p>
            <a:pPr marL="356870" marR="5080" indent="-344805">
              <a:lnSpc>
                <a:spcPct val="90000"/>
              </a:lnSpc>
              <a:spcBef>
                <a:spcPts val="770"/>
              </a:spcBef>
              <a:buChar char="•"/>
              <a:tabLst>
                <a:tab pos="356870" algn="l"/>
                <a:tab pos="1913255" algn="l"/>
              </a:tabLst>
            </a:pPr>
            <a:r>
              <a:rPr sz="2400" spc="-10" dirty="0">
                <a:latin typeface="+mj-lt"/>
                <a:cs typeface="Arial MT"/>
              </a:rPr>
              <a:t>Usually</a:t>
            </a:r>
            <a:r>
              <a:rPr lang="en-US" sz="2400" spc="-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some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alteration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cellular </a:t>
            </a:r>
            <a:r>
              <a:rPr sz="2400" dirty="0">
                <a:latin typeface="+mj-lt"/>
                <a:cs typeface="Arial MT"/>
              </a:rPr>
              <a:t>immunity,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normal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flora</a:t>
            </a:r>
            <a:r>
              <a:rPr sz="2400" spc="-10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or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normal </a:t>
            </a:r>
            <a:r>
              <a:rPr sz="2400" dirty="0">
                <a:latin typeface="+mj-lt"/>
                <a:cs typeface="Arial MT"/>
              </a:rPr>
              <a:t>physiology.</a:t>
            </a:r>
            <a:r>
              <a:rPr sz="2400" spc="-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Although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it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most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frequently </a:t>
            </a:r>
            <a:r>
              <a:rPr sz="2400" dirty="0">
                <a:latin typeface="+mj-lt"/>
                <a:cs typeface="Arial MT"/>
              </a:rPr>
              <a:t>infects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skin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mucosae,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Candida </a:t>
            </a:r>
            <a:r>
              <a:rPr sz="2400" dirty="0">
                <a:latin typeface="+mj-lt"/>
                <a:cs typeface="Arial MT"/>
              </a:rPr>
              <a:t>can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cause</a:t>
            </a:r>
            <a:r>
              <a:rPr sz="2400" spc="-10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pneumonia,</a:t>
            </a:r>
            <a:r>
              <a:rPr sz="2400" spc="-10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septicemia</a:t>
            </a:r>
            <a:r>
              <a:rPr sz="2400" spc="-13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or </a:t>
            </a:r>
            <a:r>
              <a:rPr sz="2400" dirty="0">
                <a:latin typeface="+mj-lt"/>
                <a:cs typeface="Arial MT"/>
              </a:rPr>
              <a:t>endocarditis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immuno-</a:t>
            </a:r>
            <a:r>
              <a:rPr sz="2400" spc="-10" dirty="0">
                <a:latin typeface="+mj-lt"/>
                <a:cs typeface="Arial MT"/>
              </a:rPr>
              <a:t>compromised patient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994" y="63500"/>
            <a:ext cx="3559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0090" algn="l"/>
              </a:tabLst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r>
              <a:rPr sz="1200" dirty="0">
                <a:solidFill>
                  <a:srgbClr val="202A35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222" y="4598289"/>
            <a:ext cx="7666355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14300" algn="ctr">
              <a:lnSpc>
                <a:spcPct val="100000"/>
              </a:lnSpc>
              <a:spcBef>
                <a:spcPts val="90"/>
              </a:spcBef>
            </a:pPr>
            <a:r>
              <a:rPr sz="2400" spc="-30" dirty="0">
                <a:latin typeface="+mj-lt"/>
                <a:cs typeface="Arial MT"/>
              </a:rPr>
              <a:t>Gram-</a:t>
            </a:r>
            <a:r>
              <a:rPr sz="2400" dirty="0">
                <a:latin typeface="+mj-lt"/>
                <a:cs typeface="Arial MT"/>
              </a:rPr>
              <a:t>stain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of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vaginal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smear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showing </a:t>
            </a:r>
            <a:r>
              <a:rPr sz="2400" dirty="0">
                <a:latin typeface="+mj-lt"/>
                <a:cs typeface="Arial MT"/>
              </a:rPr>
              <a:t>Candida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albicans</a:t>
            </a:r>
            <a:r>
              <a:rPr sz="2400" spc="-8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epithelial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cells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spc="-20" dirty="0">
                <a:latin typeface="+mj-lt"/>
                <a:cs typeface="Arial MT"/>
              </a:rPr>
              <a:t>many </a:t>
            </a:r>
            <a:r>
              <a:rPr sz="2400" spc="-10" dirty="0">
                <a:latin typeface="+mj-lt"/>
                <a:cs typeface="Arial MT"/>
              </a:rPr>
              <a:t>gram-</a:t>
            </a:r>
            <a:r>
              <a:rPr sz="2400" dirty="0">
                <a:latin typeface="+mj-lt"/>
                <a:cs typeface="Arial MT"/>
              </a:rPr>
              <a:t>negative</a:t>
            </a:r>
            <a:r>
              <a:rPr sz="2400" spc="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rods.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(1,000X</a:t>
            </a:r>
            <a:r>
              <a:rPr sz="2400" spc="20" dirty="0">
                <a:latin typeface="+mj-lt"/>
                <a:cs typeface="Arial MT"/>
              </a:rPr>
              <a:t> </a:t>
            </a:r>
            <a:r>
              <a:rPr sz="2400" spc="-20" dirty="0">
                <a:latin typeface="+mj-lt"/>
                <a:cs typeface="Arial MT"/>
              </a:rPr>
              <a:t>oil)</a:t>
            </a:r>
            <a:endParaRPr sz="2400" dirty="0">
              <a:latin typeface="+mj-l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04800"/>
            <a:ext cx="6858000" cy="3429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31994" y="98552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866" y="98552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6916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Aspergillus: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24660"/>
            <a:ext cx="73164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b="1" i="1" dirty="0">
                <a:latin typeface="+mj-lt"/>
                <a:cs typeface="Arial"/>
              </a:rPr>
              <a:t>Aspergillus</a:t>
            </a:r>
            <a:r>
              <a:rPr sz="2400" b="1" i="1" spc="-2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 MT"/>
              </a:rPr>
              <a:t>(is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genus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consisting</a:t>
            </a:r>
            <a:r>
              <a:rPr sz="2400" spc="-10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of </a:t>
            </a:r>
            <a:r>
              <a:rPr sz="2400" dirty="0">
                <a:latin typeface="+mj-lt"/>
                <a:cs typeface="Arial MT"/>
              </a:rPr>
              <a:t>several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hundred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u="sng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2"/>
              </a:rPr>
              <a:t>mold</a:t>
            </a:r>
            <a:r>
              <a:rPr sz="2400" spc="-45" dirty="0">
                <a:solidFill>
                  <a:srgbClr val="0066CC"/>
                </a:solidFill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species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found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in </a:t>
            </a:r>
            <a:r>
              <a:rPr sz="2400" dirty="0">
                <a:latin typeface="+mj-lt"/>
                <a:cs typeface="Arial MT"/>
              </a:rPr>
              <a:t>various</a:t>
            </a:r>
            <a:r>
              <a:rPr sz="2400" spc="-114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climates</a:t>
            </a:r>
            <a:r>
              <a:rPr sz="2400" spc="-11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worldwide</a:t>
            </a:r>
            <a:endParaRPr sz="2400" dirty="0">
              <a:latin typeface="+mj-lt"/>
              <a:cs typeface="Arial MT"/>
            </a:endParaRPr>
          </a:p>
        </p:txBody>
      </p:sp>
      <p:pic>
        <p:nvPicPr>
          <p:cNvPr id="4" name="object 4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3124200"/>
            <a:ext cx="3886200" cy="29900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310" y="208610"/>
            <a:ext cx="6872605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70480" marR="5080" indent="-2558415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The</a:t>
            </a:r>
            <a:r>
              <a:rPr sz="4000" spc="-20" dirty="0"/>
              <a:t> </a:t>
            </a:r>
            <a:r>
              <a:rPr sz="4000" dirty="0"/>
              <a:t>most</a:t>
            </a:r>
            <a:r>
              <a:rPr sz="4000" spc="-10" dirty="0"/>
              <a:t> </a:t>
            </a:r>
            <a:r>
              <a:rPr sz="4000" dirty="0"/>
              <a:t>common</a:t>
            </a:r>
            <a:r>
              <a:rPr sz="4000" spc="-20" dirty="0"/>
              <a:t> </a:t>
            </a:r>
            <a:r>
              <a:rPr sz="4000" spc="-10" dirty="0"/>
              <a:t>pathogenic species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582292"/>
            <a:ext cx="7659370" cy="382373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6870" marR="142875" indent="-344805">
              <a:lnSpc>
                <a:spcPts val="2910"/>
              </a:lnSpc>
              <a:spcBef>
                <a:spcPts val="484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+mj-lt"/>
                <a:cs typeface="Arial MT"/>
              </a:rPr>
              <a:t>The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most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common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causing</a:t>
            </a:r>
            <a:r>
              <a:rPr sz="2400" spc="-9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pathogenic</a:t>
            </a:r>
            <a:r>
              <a:rPr sz="2400" spc="-10" dirty="0">
                <a:latin typeface="+mj-lt"/>
                <a:cs typeface="Arial MT"/>
              </a:rPr>
              <a:t> species </a:t>
            </a:r>
            <a:r>
              <a:rPr sz="2400" spc="-25" dirty="0">
                <a:latin typeface="+mj-lt"/>
                <a:cs typeface="Arial MT"/>
              </a:rPr>
              <a:t>are</a:t>
            </a:r>
            <a:endParaRPr sz="2400" dirty="0">
              <a:latin typeface="+mj-lt"/>
              <a:cs typeface="Arial MT"/>
            </a:endParaRPr>
          </a:p>
          <a:p>
            <a:pPr marL="451484" indent="-438784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Font typeface="Arial MT"/>
              <a:buChar char="•"/>
              <a:tabLst>
                <a:tab pos="451484" algn="l"/>
              </a:tabLst>
            </a:pPr>
            <a:r>
              <a:rPr sz="2400" i="1" u="sng" dirty="0">
                <a:uFill>
                  <a:solidFill>
                    <a:srgbClr val="0066CC"/>
                  </a:solidFill>
                </a:uFill>
                <a:latin typeface="+mj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Aspergillus</a:t>
            </a:r>
            <a:r>
              <a:rPr sz="2400" i="1" u="sng" spc="-30" dirty="0">
                <a:uFill>
                  <a:solidFill>
                    <a:srgbClr val="0066CC"/>
                  </a:solidFill>
                </a:uFill>
                <a:latin typeface="+mj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i="1" u="sng" dirty="0">
                <a:uFill>
                  <a:solidFill>
                    <a:srgbClr val="0066CC"/>
                  </a:solidFill>
                </a:uFill>
                <a:latin typeface="+mj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fumigatus</a:t>
            </a:r>
            <a:r>
              <a:rPr sz="2400" i="1" spc="-10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 MT"/>
              </a:rPr>
              <a:t>: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causing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allergic</a:t>
            </a:r>
            <a:r>
              <a:rPr sz="2400" spc="-10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disease</a:t>
            </a:r>
            <a:endParaRPr sz="2400" dirty="0">
              <a:latin typeface="+mj-lt"/>
              <a:cs typeface="Arial MT"/>
            </a:endParaRPr>
          </a:p>
          <a:p>
            <a:pPr marL="356870" marR="243204" indent="-344805">
              <a:lnSpc>
                <a:spcPct val="90000"/>
              </a:lnSpc>
              <a:spcBef>
                <a:spcPts val="635"/>
              </a:spcBef>
              <a:buChar char="•"/>
              <a:tabLst>
                <a:tab pos="356870" algn="l"/>
                <a:tab pos="451484" algn="l"/>
              </a:tabLst>
            </a:pPr>
            <a:r>
              <a:rPr sz="2400" dirty="0">
                <a:latin typeface="+mj-lt"/>
                <a:cs typeface="Arial MT"/>
              </a:rPr>
              <a:t>	</a:t>
            </a:r>
            <a:r>
              <a:rPr sz="2400" i="1" u="sng" dirty="0">
                <a:uFill>
                  <a:solidFill>
                    <a:srgbClr val="0066CC"/>
                  </a:solidFill>
                </a:uFill>
                <a:latin typeface="+mj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Aspergillus</a:t>
            </a:r>
            <a:r>
              <a:rPr sz="2400" i="1" u="sng" spc="-55" dirty="0">
                <a:uFill>
                  <a:solidFill>
                    <a:srgbClr val="0066CC"/>
                  </a:solidFill>
                </a:uFill>
                <a:latin typeface="+mj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i="1" u="sng" dirty="0">
                <a:uFill>
                  <a:solidFill>
                    <a:srgbClr val="0066CC"/>
                  </a:solidFill>
                </a:uFill>
                <a:latin typeface="+mj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flavus</a:t>
            </a:r>
            <a:r>
              <a:rPr sz="2400" dirty="0">
                <a:latin typeface="+mj-lt"/>
                <a:cs typeface="Arial MT"/>
              </a:rPr>
              <a:t>.,produces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aflatoxin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which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is </a:t>
            </a:r>
            <a:r>
              <a:rPr sz="2400" dirty="0">
                <a:latin typeface="+mj-lt"/>
                <a:cs typeface="Arial MT"/>
              </a:rPr>
              <a:t>both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toxin and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</a:t>
            </a:r>
            <a:r>
              <a:rPr sz="2400" spc="-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carcinogen,</a:t>
            </a:r>
            <a:r>
              <a:rPr sz="2400" spc="-8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which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can </a:t>
            </a:r>
            <a:r>
              <a:rPr sz="2400" dirty="0">
                <a:latin typeface="+mj-lt"/>
                <a:cs typeface="Arial MT"/>
              </a:rPr>
              <a:t>potentially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contaminate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foods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such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as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nuts.</a:t>
            </a:r>
            <a:endParaRPr sz="2400" dirty="0">
              <a:latin typeface="+mj-lt"/>
              <a:cs typeface="Arial MT"/>
            </a:endParaRPr>
          </a:p>
          <a:p>
            <a:pPr marL="356870" marR="735330" indent="-344805">
              <a:lnSpc>
                <a:spcPts val="2900"/>
              </a:lnSpc>
              <a:spcBef>
                <a:spcPts val="720"/>
              </a:spcBef>
              <a:buChar char="•"/>
              <a:tabLst>
                <a:tab pos="356870" algn="l"/>
                <a:tab pos="451484" algn="l"/>
              </a:tabLst>
            </a:pPr>
            <a:r>
              <a:rPr sz="2400" dirty="0">
                <a:latin typeface="+mj-lt"/>
                <a:cs typeface="Arial MT"/>
              </a:rPr>
              <a:t>	Other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species</a:t>
            </a:r>
            <a:r>
              <a:rPr sz="2400" spc="-8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are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important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as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agricultural pathogens.</a:t>
            </a:r>
            <a:endParaRPr sz="2400" dirty="0">
              <a:latin typeface="+mj-lt"/>
              <a:cs typeface="Arial MT"/>
            </a:endParaRPr>
          </a:p>
          <a:p>
            <a:pPr marL="356870" marR="318770" indent="-344805">
              <a:lnSpc>
                <a:spcPct val="90000"/>
              </a:lnSpc>
              <a:spcBef>
                <a:spcPts val="625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i="1" dirty="0">
                <a:latin typeface="+mj-lt"/>
                <a:cs typeface="Arial"/>
              </a:rPr>
              <a:t>Aspergillus</a:t>
            </a:r>
            <a:r>
              <a:rPr sz="2400" i="1" spc="-7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 MT"/>
              </a:rPr>
              <a:t>spp.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cause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disease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on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many</a:t>
            </a:r>
            <a:r>
              <a:rPr sz="2400" spc="-10" dirty="0">
                <a:latin typeface="+mj-lt"/>
                <a:cs typeface="Arial MT"/>
              </a:rPr>
              <a:t> grain </a:t>
            </a:r>
            <a:r>
              <a:rPr sz="2400" dirty="0">
                <a:latin typeface="+mj-lt"/>
                <a:cs typeface="Arial MT"/>
              </a:rPr>
              <a:t>crops,</a:t>
            </a:r>
            <a:r>
              <a:rPr sz="2400" spc="-8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especially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maize</a:t>
            </a:r>
            <a:r>
              <a:rPr sz="2400" dirty="0">
                <a:latin typeface="+mj-lt"/>
                <a:cs typeface="Arial MT"/>
              </a:rPr>
              <a:t>,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synthesize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mycotoxins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including</a:t>
            </a:r>
            <a:r>
              <a:rPr sz="2400" spc="-105" dirty="0">
                <a:latin typeface="+mj-lt"/>
                <a:cs typeface="Arial MT"/>
              </a:rPr>
              <a:t> </a:t>
            </a:r>
            <a:r>
              <a:rPr sz="2400" u="sng" spc="-10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aflatoxin</a:t>
            </a:r>
            <a:r>
              <a:rPr sz="2400" spc="-10" dirty="0">
                <a:latin typeface="+mj-lt"/>
                <a:cs typeface="Arial MT"/>
              </a:rPr>
              <a:t>.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994" y="98552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866" y="98552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771016"/>
            <a:ext cx="7964805" cy="3698447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b="1" spc="-10" dirty="0">
                <a:latin typeface="+mj-lt"/>
                <a:cs typeface="Arial"/>
              </a:rPr>
              <a:t>Aspergillosis</a:t>
            </a:r>
            <a:endParaRPr sz="2400" dirty="0">
              <a:latin typeface="+mj-lt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2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+mj-lt"/>
                <a:cs typeface="Arial MT"/>
              </a:rPr>
              <a:t>Pulmonary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aspergillosis.</a:t>
            </a:r>
            <a:endParaRPr sz="2400" dirty="0">
              <a:latin typeface="+mj-lt"/>
              <a:cs typeface="Arial MT"/>
            </a:endParaRPr>
          </a:p>
          <a:p>
            <a:pPr marL="356870" marR="5080" indent="-34480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Char char="•"/>
              <a:tabLst>
                <a:tab pos="356870" algn="l"/>
              </a:tabLst>
            </a:pP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Aspergillosis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is</a:t>
            </a:r>
            <a:r>
              <a:rPr sz="2400" spc="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group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of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diseases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caused </a:t>
            </a:r>
            <a:r>
              <a:rPr sz="2400" dirty="0">
                <a:latin typeface="+mj-lt"/>
                <a:cs typeface="Arial MT"/>
              </a:rPr>
              <a:t>by</a:t>
            </a:r>
            <a:r>
              <a:rPr sz="2400" spc="-10" dirty="0">
                <a:latin typeface="+mj-lt"/>
                <a:cs typeface="Arial MT"/>
              </a:rPr>
              <a:t> </a:t>
            </a:r>
            <a:r>
              <a:rPr sz="2400" i="1" dirty="0">
                <a:latin typeface="+mj-lt"/>
                <a:cs typeface="Arial"/>
              </a:rPr>
              <a:t>Aspergillus</a:t>
            </a:r>
            <a:r>
              <a:rPr sz="2400" dirty="0">
                <a:latin typeface="+mj-lt"/>
                <a:cs typeface="Arial MT"/>
              </a:rPr>
              <a:t>.</a:t>
            </a:r>
            <a:r>
              <a:rPr sz="2400" spc="-8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most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common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subtype </a:t>
            </a:r>
            <a:r>
              <a:rPr sz="2400" dirty="0">
                <a:latin typeface="+mj-lt"/>
                <a:cs typeface="Arial MT"/>
              </a:rPr>
              <a:t>among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paranasal</a:t>
            </a:r>
            <a:r>
              <a:rPr sz="2400" u="sng" spc="-65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sinus</a:t>
            </a:r>
            <a:r>
              <a:rPr sz="2400" u="sng" spc="-40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infections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associated </a:t>
            </a:r>
            <a:r>
              <a:rPr sz="2400" dirty="0">
                <a:latin typeface="+mj-lt"/>
                <a:cs typeface="Arial MT"/>
              </a:rPr>
              <a:t>with</a:t>
            </a:r>
            <a:r>
              <a:rPr sz="2400" spc="-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aspergillosis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is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b="1" i="1" dirty="0">
                <a:latin typeface="+mj-lt"/>
                <a:cs typeface="Arial"/>
              </a:rPr>
              <a:t>Aspergillus</a:t>
            </a:r>
            <a:r>
              <a:rPr sz="2400" b="1" i="1" spc="-55" dirty="0">
                <a:latin typeface="+mj-lt"/>
                <a:cs typeface="Arial"/>
              </a:rPr>
              <a:t> </a:t>
            </a:r>
            <a:r>
              <a:rPr sz="2400" b="1" i="1" spc="-10" dirty="0">
                <a:latin typeface="+mj-lt"/>
                <a:cs typeface="Arial"/>
              </a:rPr>
              <a:t>fumigatus</a:t>
            </a:r>
            <a:r>
              <a:rPr sz="2400" spc="-10" dirty="0">
                <a:latin typeface="+mj-lt"/>
                <a:cs typeface="Arial MT"/>
              </a:rPr>
              <a:t>.</a:t>
            </a:r>
            <a:endParaRPr sz="2400" dirty="0">
              <a:latin typeface="+mj-lt"/>
              <a:cs typeface="Arial MT"/>
            </a:endParaRPr>
          </a:p>
          <a:p>
            <a:pPr marL="356870" marR="11430" indent="-344805">
              <a:lnSpc>
                <a:spcPct val="100000"/>
              </a:lnSpc>
              <a:spcBef>
                <a:spcPts val="725"/>
              </a:spcBef>
              <a:buChar char="•"/>
              <a:tabLst>
                <a:tab pos="356870" algn="l"/>
                <a:tab pos="463550" algn="l"/>
              </a:tabLst>
            </a:pPr>
            <a:r>
              <a:rPr sz="2400" dirty="0">
                <a:latin typeface="+mj-lt"/>
                <a:cs typeface="Arial MT"/>
              </a:rPr>
              <a:t>	</a:t>
            </a:r>
            <a:r>
              <a:rPr sz="2400" b="1" dirty="0">
                <a:latin typeface="+mj-lt"/>
                <a:cs typeface="Arial"/>
              </a:rPr>
              <a:t>symptoms</a:t>
            </a:r>
            <a:r>
              <a:rPr sz="2400" dirty="0">
                <a:latin typeface="+mj-lt"/>
                <a:cs typeface="Arial MT"/>
              </a:rPr>
              <a:t>:</a:t>
            </a:r>
            <a:r>
              <a:rPr sz="2400" spc="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include</a:t>
            </a:r>
            <a:r>
              <a:rPr sz="2400" spc="-10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fever,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cough,</a:t>
            </a:r>
            <a:r>
              <a:rPr sz="2400" spc="-8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chest</a:t>
            </a:r>
            <a:r>
              <a:rPr sz="2400" spc="-85" dirty="0">
                <a:latin typeface="+mj-lt"/>
                <a:cs typeface="Arial MT"/>
              </a:rPr>
              <a:t> </a:t>
            </a:r>
            <a:r>
              <a:rPr sz="2400" spc="-20" dirty="0">
                <a:latin typeface="+mj-lt"/>
                <a:cs typeface="Arial MT"/>
              </a:rPr>
              <a:t>pain </a:t>
            </a:r>
            <a:r>
              <a:rPr sz="2400" dirty="0">
                <a:latin typeface="+mj-lt"/>
                <a:cs typeface="Arial MT"/>
              </a:rPr>
              <a:t>or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breathlessness,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Usually,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only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patients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spc="-20" dirty="0">
                <a:latin typeface="+mj-lt"/>
                <a:cs typeface="Arial MT"/>
              </a:rPr>
              <a:t>with </a:t>
            </a:r>
            <a:r>
              <a:rPr sz="2400" dirty="0">
                <a:latin typeface="+mj-lt"/>
                <a:cs typeface="Arial MT"/>
              </a:rPr>
              <a:t>already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weakened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immune</a:t>
            </a:r>
            <a:r>
              <a:rPr sz="2400" u="sng" spc="-40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systems</a:t>
            </a:r>
            <a:r>
              <a:rPr sz="2400" spc="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or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who </a:t>
            </a:r>
            <a:r>
              <a:rPr sz="2400" dirty="0">
                <a:latin typeface="+mj-lt"/>
                <a:cs typeface="Arial MT"/>
              </a:rPr>
              <a:t>suffer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other</a:t>
            </a:r>
            <a:r>
              <a:rPr sz="2400" spc="5" dirty="0">
                <a:latin typeface="+mj-l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lung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conditions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are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susceptible.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88035">
              <a:lnSpc>
                <a:spcPct val="100000"/>
              </a:lnSpc>
              <a:spcBef>
                <a:spcPts val="90"/>
              </a:spcBef>
            </a:pPr>
            <a:r>
              <a:rPr dirty="0"/>
              <a:t>Major</a:t>
            </a:r>
            <a:r>
              <a:rPr spc="-80" dirty="0"/>
              <a:t> </a:t>
            </a:r>
            <a:r>
              <a:rPr dirty="0"/>
              <a:t>forms</a:t>
            </a:r>
            <a:r>
              <a:rPr spc="-6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spc="-10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499997"/>
            <a:ext cx="8080375" cy="379533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marR="5080" indent="-344805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b="1" i="1" dirty="0">
                <a:latin typeface="+mj-lt"/>
                <a:cs typeface="Arial"/>
              </a:rPr>
              <a:t>Allergic</a:t>
            </a:r>
            <a:r>
              <a:rPr sz="2400" b="1" i="1" spc="-65" dirty="0">
                <a:latin typeface="+mj-lt"/>
                <a:cs typeface="Arial"/>
              </a:rPr>
              <a:t> </a:t>
            </a:r>
            <a:r>
              <a:rPr sz="2400" b="1" i="1" dirty="0">
                <a:latin typeface="+mj-lt"/>
                <a:cs typeface="Arial"/>
              </a:rPr>
              <a:t>bronchopulmonary</a:t>
            </a:r>
            <a:r>
              <a:rPr sz="2400" b="1" i="1" spc="-105" dirty="0">
                <a:latin typeface="+mj-lt"/>
                <a:cs typeface="Arial"/>
              </a:rPr>
              <a:t> </a:t>
            </a:r>
            <a:r>
              <a:rPr sz="2400" b="1" i="1" dirty="0">
                <a:latin typeface="+mj-lt"/>
                <a:cs typeface="Arial"/>
              </a:rPr>
              <a:t>aspergillosis</a:t>
            </a:r>
            <a:r>
              <a:rPr sz="2400" b="1" i="1" spc="-80" dirty="0">
                <a:latin typeface="+mj-lt"/>
                <a:cs typeface="Arial"/>
              </a:rPr>
              <a:t> </a:t>
            </a:r>
            <a:r>
              <a:rPr sz="2400" b="1" spc="-25" dirty="0">
                <a:latin typeface="+mj-lt"/>
                <a:cs typeface="Arial"/>
              </a:rPr>
              <a:t>or </a:t>
            </a:r>
            <a:r>
              <a:rPr sz="2400" b="1" i="1" dirty="0">
                <a:latin typeface="+mj-lt"/>
                <a:cs typeface="Arial"/>
              </a:rPr>
              <a:t>ABPA</a:t>
            </a:r>
            <a:r>
              <a:rPr sz="2400" b="1" dirty="0">
                <a:latin typeface="+mj-lt"/>
                <a:cs typeface="Arial"/>
              </a:rPr>
              <a:t>,</a:t>
            </a:r>
            <a:r>
              <a:rPr sz="2400" b="1" spc="-8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 MT"/>
              </a:rPr>
              <a:t>which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affects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patients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with</a:t>
            </a:r>
            <a:r>
              <a:rPr sz="2400" spc="-10" dirty="0">
                <a:latin typeface="+mj-lt"/>
                <a:cs typeface="Arial MT"/>
              </a:rPr>
              <a:t> respiratory </a:t>
            </a:r>
            <a:r>
              <a:rPr sz="2400" dirty="0">
                <a:latin typeface="+mj-lt"/>
                <a:cs typeface="Arial MT"/>
              </a:rPr>
              <a:t>diseases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like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asthma</a:t>
            </a:r>
            <a:r>
              <a:rPr sz="2400" dirty="0">
                <a:latin typeface="+mj-lt"/>
                <a:cs typeface="Arial MT"/>
              </a:rPr>
              <a:t>,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u="sng" dirty="0">
                <a:solidFill>
                  <a:srgbClr val="467886"/>
                </a:solidFill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cystic</a:t>
            </a:r>
            <a:r>
              <a:rPr sz="2400" u="sng" spc="5" dirty="0">
                <a:solidFill>
                  <a:srgbClr val="467886"/>
                </a:solidFill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fibrosis</a:t>
            </a:r>
            <a:r>
              <a:rPr sz="2400" dirty="0">
                <a:latin typeface="+mj-lt"/>
                <a:cs typeface="Arial MT"/>
              </a:rPr>
              <a:t>,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u="sng" spc="-10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sinusitis</a:t>
            </a:r>
            <a:r>
              <a:rPr sz="2400" spc="-10" dirty="0">
                <a:latin typeface="+mj-lt"/>
                <a:cs typeface="Arial MT"/>
              </a:rPr>
              <a:t>).</a:t>
            </a:r>
            <a:endParaRPr sz="2400" dirty="0">
              <a:latin typeface="+mj-lt"/>
              <a:cs typeface="Arial MT"/>
            </a:endParaRPr>
          </a:p>
          <a:p>
            <a:pPr marL="356870" marR="203835" indent="-344805">
              <a:lnSpc>
                <a:spcPct val="89900"/>
              </a:lnSpc>
              <a:spcBef>
                <a:spcPts val="665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b="1" i="1" dirty="0">
                <a:latin typeface="+mj-lt"/>
                <a:cs typeface="Arial"/>
              </a:rPr>
              <a:t>Acute</a:t>
            </a:r>
            <a:r>
              <a:rPr sz="2400" b="1" i="1" spc="-65" dirty="0">
                <a:latin typeface="+mj-lt"/>
                <a:cs typeface="Arial"/>
              </a:rPr>
              <a:t> </a:t>
            </a:r>
            <a:r>
              <a:rPr sz="2400" b="1" i="1" dirty="0">
                <a:latin typeface="+mj-lt"/>
                <a:cs typeface="Arial"/>
              </a:rPr>
              <a:t>invasive</a:t>
            </a:r>
            <a:r>
              <a:rPr sz="2400" b="1" i="1" spc="-40" dirty="0">
                <a:latin typeface="+mj-lt"/>
                <a:cs typeface="Arial"/>
              </a:rPr>
              <a:t> </a:t>
            </a:r>
            <a:r>
              <a:rPr sz="2400" b="1" i="1" dirty="0">
                <a:latin typeface="+mj-lt"/>
                <a:cs typeface="Arial"/>
              </a:rPr>
              <a:t>aspergillosis</a:t>
            </a:r>
            <a:r>
              <a:rPr sz="2400" dirty="0">
                <a:latin typeface="+mj-lt"/>
                <a:cs typeface="Arial MT"/>
              </a:rPr>
              <a:t>,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</a:t>
            </a:r>
            <a:r>
              <a:rPr sz="2400" spc="-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form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that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grows </a:t>
            </a:r>
            <a:r>
              <a:rPr sz="2400" dirty="0">
                <a:latin typeface="+mj-lt"/>
                <a:cs typeface="Arial MT"/>
              </a:rPr>
              <a:t>into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surrounding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tissue,</a:t>
            </a:r>
            <a:r>
              <a:rPr sz="2400" spc="-8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more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common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those </a:t>
            </a:r>
            <a:r>
              <a:rPr sz="2400" dirty="0">
                <a:latin typeface="+mj-lt"/>
                <a:cs typeface="Arial MT"/>
              </a:rPr>
              <a:t>with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weakened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u="sng" dirty="0">
                <a:solidFill>
                  <a:srgbClr val="467886"/>
                </a:solidFill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immune</a:t>
            </a:r>
            <a:r>
              <a:rPr sz="2400" u="sng" spc="-65" dirty="0">
                <a:solidFill>
                  <a:srgbClr val="467886"/>
                </a:solidFill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systems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such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as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AIDS</a:t>
            </a:r>
            <a:r>
              <a:rPr sz="2400" spc="-25" dirty="0">
                <a:latin typeface="+mj-lt"/>
                <a:cs typeface="Arial MT"/>
              </a:rPr>
              <a:t> or </a:t>
            </a:r>
            <a:r>
              <a:rPr sz="2400" u="sng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chemotherapy</a:t>
            </a:r>
            <a:r>
              <a:rPr sz="2400" spc="-11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patients.</a:t>
            </a:r>
            <a:endParaRPr sz="2400" dirty="0">
              <a:latin typeface="+mj-lt"/>
              <a:cs typeface="Arial MT"/>
            </a:endParaRPr>
          </a:p>
          <a:p>
            <a:pPr marL="356870" marR="1270635" indent="-344805">
              <a:lnSpc>
                <a:spcPts val="2910"/>
              </a:lnSpc>
              <a:spcBef>
                <a:spcPts val="710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b="1" i="1" dirty="0">
                <a:latin typeface="+mj-lt"/>
                <a:cs typeface="Arial"/>
              </a:rPr>
              <a:t>Disseminated</a:t>
            </a:r>
            <a:r>
              <a:rPr sz="2400" b="1" i="1" spc="-85" dirty="0">
                <a:latin typeface="+mj-lt"/>
                <a:cs typeface="Arial"/>
              </a:rPr>
              <a:t> </a:t>
            </a:r>
            <a:r>
              <a:rPr sz="2400" b="1" i="1" dirty="0">
                <a:latin typeface="+mj-lt"/>
                <a:cs typeface="Arial"/>
              </a:rPr>
              <a:t>invasive</a:t>
            </a:r>
            <a:r>
              <a:rPr sz="2400" b="1" i="1" spc="-55" dirty="0">
                <a:latin typeface="+mj-lt"/>
                <a:cs typeface="Arial"/>
              </a:rPr>
              <a:t> </a:t>
            </a:r>
            <a:r>
              <a:rPr sz="2400" b="1" i="1" dirty="0">
                <a:latin typeface="+mj-lt"/>
                <a:cs typeface="Arial"/>
              </a:rPr>
              <a:t>aspergillosis</a:t>
            </a:r>
            <a:r>
              <a:rPr sz="2400" dirty="0">
                <a:latin typeface="+mj-lt"/>
                <a:cs typeface="Arial MT"/>
              </a:rPr>
              <a:t>,</a:t>
            </a:r>
            <a:r>
              <a:rPr sz="2400" spc="-11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an </a:t>
            </a:r>
            <a:r>
              <a:rPr sz="2400" dirty="0">
                <a:latin typeface="+mj-lt"/>
                <a:cs typeface="Arial MT"/>
              </a:rPr>
              <a:t>infection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spread</a:t>
            </a:r>
            <a:r>
              <a:rPr sz="2400" spc="-8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widely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through</a:t>
            </a:r>
            <a:r>
              <a:rPr sz="2400" spc="-8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body.</a:t>
            </a:r>
            <a:endParaRPr sz="2400" dirty="0">
              <a:latin typeface="+mj-lt"/>
              <a:cs typeface="Arial MT"/>
            </a:endParaRPr>
          </a:p>
          <a:p>
            <a:pPr marL="356870" marR="895985" indent="-344805">
              <a:lnSpc>
                <a:spcPts val="2910"/>
              </a:lnSpc>
              <a:spcBef>
                <a:spcPts val="665"/>
              </a:spcBef>
              <a:buClr>
                <a:srgbClr val="000000"/>
              </a:buClr>
              <a:buFont typeface="Arial MT"/>
              <a:buChar char="•"/>
              <a:tabLst>
                <a:tab pos="356870" algn="l"/>
              </a:tabLst>
            </a:pPr>
            <a:r>
              <a:rPr sz="2400" b="1" i="1" u="sng" dirty="0">
                <a:uFill>
                  <a:solidFill>
                    <a:srgbClr val="0066CC"/>
                  </a:solidFill>
                </a:uFill>
                <a:latin typeface="+mj-lt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Aspergilloma</a:t>
            </a:r>
            <a:r>
              <a:rPr sz="2400" b="1" dirty="0">
                <a:latin typeface="+mj-lt"/>
                <a:cs typeface="Arial"/>
              </a:rPr>
              <a:t>,</a:t>
            </a:r>
            <a:r>
              <a:rPr sz="2400" b="1" spc="-8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 MT"/>
              </a:rPr>
              <a:t>a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"</a:t>
            </a:r>
            <a:r>
              <a:rPr sz="2400" b="1" dirty="0">
                <a:latin typeface="+mj-lt"/>
                <a:cs typeface="Arial"/>
              </a:rPr>
              <a:t>fungus</a:t>
            </a:r>
            <a:r>
              <a:rPr sz="2400" b="1" spc="-70" dirty="0">
                <a:latin typeface="+mj-lt"/>
                <a:cs typeface="Arial"/>
              </a:rPr>
              <a:t> </a:t>
            </a:r>
            <a:r>
              <a:rPr sz="2400" b="1" dirty="0">
                <a:latin typeface="+mj-lt"/>
                <a:cs typeface="Arial"/>
              </a:rPr>
              <a:t>ball</a:t>
            </a:r>
            <a:r>
              <a:rPr sz="2400" dirty="0">
                <a:latin typeface="+mj-lt"/>
                <a:cs typeface="Arial MT"/>
              </a:rPr>
              <a:t>"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that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can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spc="-20" dirty="0">
                <a:latin typeface="+mj-lt"/>
                <a:cs typeface="Arial MT"/>
              </a:rPr>
              <a:t>form </a:t>
            </a:r>
            <a:r>
              <a:rPr sz="2400" dirty="0">
                <a:latin typeface="+mj-lt"/>
                <a:cs typeface="Arial MT"/>
              </a:rPr>
              <a:t>within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cavities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such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as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u="sng" spc="-20" dirty="0">
                <a:uFill>
                  <a:solidFill>
                    <a:srgbClr val="0066CC"/>
                  </a:solidFill>
                </a:uFill>
                <a:latin typeface="+mj-lt"/>
                <a:cs typeface="Arial M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lung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994" y="63500"/>
            <a:ext cx="3559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0090" algn="l"/>
              </a:tabLst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r>
              <a:rPr sz="1200" dirty="0">
                <a:solidFill>
                  <a:srgbClr val="202A35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14360"/>
            <a:ext cx="78867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2750">
              <a:lnSpc>
                <a:spcPct val="100000"/>
              </a:lnSpc>
              <a:spcBef>
                <a:spcPts val="90"/>
              </a:spcBef>
            </a:pPr>
            <a:r>
              <a:rPr lang="en-US" dirty="0"/>
              <a:t>Fungus</a:t>
            </a:r>
            <a:r>
              <a:rPr lang="en-US" spc="-60" dirty="0"/>
              <a:t> </a:t>
            </a:r>
            <a:r>
              <a:rPr lang="en-US" dirty="0"/>
              <a:t>ball</a:t>
            </a:r>
            <a:r>
              <a:rPr lang="en-US" spc="-85" dirty="0"/>
              <a:t> </a:t>
            </a:r>
            <a:r>
              <a:rPr lang="en-US" dirty="0"/>
              <a:t>of</a:t>
            </a:r>
            <a:r>
              <a:rPr lang="en-US" spc="-50" dirty="0"/>
              <a:t> </a:t>
            </a:r>
            <a:r>
              <a:rPr lang="en-US" spc="-10" dirty="0"/>
              <a:t>aspergillus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3886200" cy="3962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3581400" cy="4038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9866" y="6350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7326" y="342341"/>
            <a:ext cx="22917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spc="-10" dirty="0">
                <a:latin typeface="Arial"/>
                <a:cs typeface="Arial"/>
              </a:rPr>
              <a:t>Diagnosis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889838"/>
            <a:ext cx="8319770" cy="430771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22300" marR="5080" indent="-610235">
              <a:lnSpc>
                <a:spcPct val="90000"/>
              </a:lnSpc>
              <a:spcBef>
                <a:spcPts val="475"/>
              </a:spcBef>
              <a:buAutoNum type="arabicPeriod"/>
              <a:tabLst>
                <a:tab pos="622300" algn="l"/>
              </a:tabLst>
            </a:pPr>
            <a:r>
              <a:rPr sz="2400" dirty="0">
                <a:latin typeface="+mj-lt"/>
                <a:cs typeface="Arial MT"/>
              </a:rPr>
              <a:t>Skin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scrapings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suspected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to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contain </a:t>
            </a:r>
            <a:r>
              <a:rPr sz="2400" dirty="0">
                <a:latin typeface="+mj-lt"/>
                <a:cs typeface="Arial MT"/>
              </a:rPr>
              <a:t>dermatophytes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or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pus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from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lesion</a:t>
            </a:r>
            <a:r>
              <a:rPr sz="2400" spc="-8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can</a:t>
            </a:r>
            <a:r>
              <a:rPr sz="2400" spc="-85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be </a:t>
            </a:r>
            <a:r>
              <a:rPr sz="2400" dirty="0">
                <a:latin typeface="+mj-lt"/>
                <a:cs typeface="Arial MT"/>
              </a:rPr>
              <a:t>mounted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KOH</a:t>
            </a:r>
            <a:r>
              <a:rPr sz="2400" spc="-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on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slide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examined </a:t>
            </a:r>
            <a:r>
              <a:rPr sz="2400" dirty="0">
                <a:latin typeface="+mj-lt"/>
                <a:cs typeface="Arial MT"/>
              </a:rPr>
              <a:t>directly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under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microscope.</a:t>
            </a:r>
            <a:endParaRPr sz="2400" dirty="0">
              <a:latin typeface="+mj-lt"/>
              <a:cs typeface="Arial MT"/>
            </a:endParaRPr>
          </a:p>
          <a:p>
            <a:pPr marL="462915" indent="-450215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462915" algn="l"/>
              </a:tabLst>
            </a:pPr>
            <a:r>
              <a:rPr sz="2400" dirty="0">
                <a:latin typeface="+mj-lt"/>
                <a:cs typeface="Arial MT"/>
              </a:rPr>
              <a:t>Skin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testing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(dermal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hypersensitivity).</a:t>
            </a:r>
            <a:endParaRPr sz="2400" dirty="0">
              <a:latin typeface="+mj-lt"/>
              <a:cs typeface="Arial MT"/>
            </a:endParaRPr>
          </a:p>
          <a:p>
            <a:pPr marL="462280" marR="262890" indent="-450215">
              <a:lnSpc>
                <a:spcPts val="3460"/>
              </a:lnSpc>
              <a:spcBef>
                <a:spcPts val="815"/>
              </a:spcBef>
              <a:buAutoNum type="arabicPeriod"/>
              <a:tabLst>
                <a:tab pos="622300" algn="l"/>
              </a:tabLst>
            </a:pPr>
            <a:r>
              <a:rPr sz="2400" dirty="0">
                <a:latin typeface="+mj-lt"/>
                <a:cs typeface="Arial MT"/>
              </a:rPr>
              <a:t>Serology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may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be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helpful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when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it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is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applied 	</a:t>
            </a:r>
            <a:r>
              <a:rPr sz="2400" dirty="0">
                <a:latin typeface="+mj-lt"/>
                <a:cs typeface="Arial MT"/>
              </a:rPr>
              <a:t>to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specific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fungal</a:t>
            </a:r>
            <a:r>
              <a:rPr sz="2400" spc="-10" dirty="0">
                <a:latin typeface="+mj-lt"/>
                <a:cs typeface="Arial MT"/>
              </a:rPr>
              <a:t> disease.</a:t>
            </a:r>
            <a:endParaRPr sz="2400" dirty="0">
              <a:latin typeface="+mj-lt"/>
              <a:cs typeface="Arial MT"/>
            </a:endParaRPr>
          </a:p>
          <a:p>
            <a:pPr marL="462280" marR="79375" indent="-450215">
              <a:lnSpc>
                <a:spcPts val="3460"/>
              </a:lnSpc>
              <a:spcBef>
                <a:spcPts val="765"/>
              </a:spcBef>
              <a:buAutoNum type="arabicPeriod"/>
              <a:tabLst>
                <a:tab pos="622300" algn="l"/>
              </a:tabLst>
            </a:pPr>
            <a:r>
              <a:rPr sz="2400" dirty="0">
                <a:latin typeface="+mj-lt"/>
                <a:cs typeface="Arial MT"/>
              </a:rPr>
              <a:t>Direct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fluorescent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microscopy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may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be</a:t>
            </a:r>
            <a:r>
              <a:rPr sz="2400" spc="-15" dirty="0">
                <a:latin typeface="+mj-lt"/>
                <a:cs typeface="Arial MT"/>
              </a:rPr>
              <a:t> </a:t>
            </a:r>
            <a:r>
              <a:rPr sz="2400" spc="-20" dirty="0">
                <a:latin typeface="+mj-lt"/>
                <a:cs typeface="Arial MT"/>
              </a:rPr>
              <a:t>used 	</a:t>
            </a:r>
            <a:r>
              <a:rPr sz="2400" dirty="0">
                <a:latin typeface="+mj-lt"/>
                <a:cs typeface="Arial MT"/>
              </a:rPr>
              <a:t>for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identification.</a:t>
            </a:r>
            <a:endParaRPr sz="2400" dirty="0">
              <a:latin typeface="+mj-lt"/>
              <a:cs typeface="Arial MT"/>
            </a:endParaRPr>
          </a:p>
          <a:p>
            <a:pPr marL="462915" indent="-450215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462915" algn="l"/>
              </a:tabLst>
            </a:pPr>
            <a:r>
              <a:rPr sz="2400" dirty="0">
                <a:latin typeface="+mj-lt"/>
                <a:cs typeface="Arial MT"/>
              </a:rPr>
              <a:t>Biopsy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3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histopathology.</a:t>
            </a:r>
            <a:endParaRPr sz="2400" dirty="0">
              <a:latin typeface="+mj-lt"/>
              <a:cs typeface="Arial MT"/>
            </a:endParaRPr>
          </a:p>
          <a:p>
            <a:pPr marL="462915" indent="-45021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462915" algn="l"/>
                <a:tab pos="2110105" algn="l"/>
              </a:tabLst>
            </a:pPr>
            <a:r>
              <a:rPr sz="2400" spc="-10" dirty="0">
                <a:latin typeface="+mj-lt"/>
                <a:cs typeface="Arial MT"/>
              </a:rPr>
              <a:t>Culture:</a:t>
            </a:r>
            <a:r>
              <a:rPr sz="2400" dirty="0">
                <a:latin typeface="+mj-lt"/>
                <a:cs typeface="Arial MT"/>
              </a:rPr>
              <a:t>	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+mj-lt"/>
                <a:cs typeface="Arial MT"/>
              </a:rPr>
              <a:t>Sabouraud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+mj-l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+mj-lt"/>
                <a:cs typeface="Arial MT"/>
              </a:rPr>
              <a:t>dextrose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+mj-lt"/>
                <a:cs typeface="Arial MT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+mj-lt"/>
                <a:cs typeface="Arial MT"/>
              </a:rPr>
              <a:t>agar.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994" y="63500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866" y="63500"/>
            <a:ext cx="480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vertical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3109" y="194262"/>
            <a:ext cx="251650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b="1" spc="-10" dirty="0">
                <a:latin typeface="+mj-lt"/>
                <a:cs typeface="Arial"/>
              </a:rPr>
              <a:t>Treatment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775284"/>
            <a:ext cx="7996555" cy="394030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latin typeface="+mj-lt"/>
                <a:cs typeface="Arial MT"/>
              </a:rPr>
              <a:t>The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primary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antifungal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agents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spc="-20" dirty="0">
                <a:latin typeface="+mj-lt"/>
                <a:cs typeface="Arial MT"/>
              </a:rPr>
              <a:t>are:</a:t>
            </a:r>
            <a:endParaRPr sz="2400" dirty="0">
              <a:latin typeface="+mj-lt"/>
              <a:cs typeface="Arial MT"/>
            </a:endParaRPr>
          </a:p>
          <a:p>
            <a:pPr marL="622300" marR="5080" indent="-609600">
              <a:lnSpc>
                <a:spcPct val="92400"/>
              </a:lnSpc>
              <a:spcBef>
                <a:spcPts val="595"/>
              </a:spcBef>
              <a:buAutoNum type="arabicPeriod"/>
              <a:tabLst>
                <a:tab pos="622300" algn="l"/>
              </a:tabLst>
            </a:pPr>
            <a:r>
              <a:rPr sz="2400" dirty="0">
                <a:latin typeface="+mj-lt"/>
                <a:cs typeface="Arial"/>
              </a:rPr>
              <a:t>Amphotericin</a:t>
            </a:r>
            <a:r>
              <a:rPr sz="2400" spc="1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B.</a:t>
            </a:r>
            <a:r>
              <a:rPr sz="2400" spc="-3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drug</a:t>
            </a:r>
            <a:r>
              <a:rPr sz="2400" spc="-3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of</a:t>
            </a:r>
            <a:r>
              <a:rPr sz="2400" spc="-4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choice</a:t>
            </a:r>
            <a:r>
              <a:rPr sz="2400" spc="-2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for</a:t>
            </a:r>
            <a:r>
              <a:rPr sz="2400" spc="-30" dirty="0">
                <a:latin typeface="+mj-lt"/>
                <a:cs typeface="Arial"/>
              </a:rPr>
              <a:t> </a:t>
            </a:r>
            <a:r>
              <a:rPr sz="2400" spc="-20" dirty="0">
                <a:latin typeface="+mj-lt"/>
                <a:cs typeface="Arial"/>
              </a:rPr>
              <a:t>most </a:t>
            </a:r>
            <a:r>
              <a:rPr sz="2400" dirty="0">
                <a:latin typeface="+mj-lt"/>
                <a:cs typeface="Arial"/>
              </a:rPr>
              <a:t>systemic</a:t>
            </a:r>
            <a:r>
              <a:rPr sz="2400" spc="1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fungal</a:t>
            </a:r>
            <a:r>
              <a:rPr sz="2400" spc="-4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infection</a:t>
            </a:r>
            <a:r>
              <a:rPr sz="2400" dirty="0">
                <a:latin typeface="+mj-lt"/>
                <a:cs typeface="Arial MT"/>
              </a:rPr>
              <a:t>,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"/>
              </a:rPr>
              <a:t>administered</a:t>
            </a:r>
            <a:r>
              <a:rPr sz="2400" spc="-90" dirty="0">
                <a:latin typeface="+mj-lt"/>
                <a:cs typeface="Arial"/>
              </a:rPr>
              <a:t> </a:t>
            </a:r>
            <a:r>
              <a:rPr sz="2400" spc="-20" dirty="0">
                <a:latin typeface="+mj-lt"/>
                <a:cs typeface="Arial"/>
              </a:rPr>
              <a:t>I.V. </a:t>
            </a:r>
            <a:r>
              <a:rPr sz="2400" dirty="0">
                <a:latin typeface="+mj-lt"/>
                <a:cs typeface="Arial"/>
              </a:rPr>
              <a:t>(patient</a:t>
            </a:r>
            <a:r>
              <a:rPr sz="2400" spc="-1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usually</a:t>
            </a:r>
            <a:r>
              <a:rPr sz="2400" spc="-6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needs</a:t>
            </a:r>
            <a:r>
              <a:rPr sz="2400" spc="-1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to</a:t>
            </a:r>
            <a:r>
              <a:rPr sz="2400" spc="-1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be</a:t>
            </a:r>
            <a:r>
              <a:rPr sz="2400" spc="-1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hospitalized),</a:t>
            </a:r>
            <a:r>
              <a:rPr sz="2400" spc="-4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often </a:t>
            </a:r>
            <a:r>
              <a:rPr sz="2400" spc="-25" dirty="0">
                <a:latin typeface="+mj-lt"/>
                <a:cs typeface="Arial"/>
              </a:rPr>
              <a:t>for </a:t>
            </a:r>
            <a:r>
              <a:rPr sz="2400" spc="-10" dirty="0">
                <a:latin typeface="+mj-lt"/>
                <a:cs typeface="Arial"/>
              </a:rPr>
              <a:t>2-</a:t>
            </a:r>
            <a:r>
              <a:rPr sz="2400" dirty="0">
                <a:latin typeface="+mj-lt"/>
                <a:cs typeface="Arial"/>
              </a:rPr>
              <a:t>3</a:t>
            </a:r>
            <a:r>
              <a:rPr sz="2400" spc="-3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months.</a:t>
            </a:r>
            <a:r>
              <a:rPr sz="2400" spc="-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The</a:t>
            </a:r>
            <a:r>
              <a:rPr sz="2400" spc="-2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drug</a:t>
            </a:r>
            <a:r>
              <a:rPr sz="2400" spc="-4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is</a:t>
            </a:r>
            <a:r>
              <a:rPr sz="2400" spc="-2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rather</a:t>
            </a:r>
            <a:r>
              <a:rPr sz="2400" spc="-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toxic;</a:t>
            </a:r>
            <a:r>
              <a:rPr sz="2400" spc="-40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thrombo- </a:t>
            </a:r>
            <a:r>
              <a:rPr sz="2400" dirty="0">
                <a:latin typeface="+mj-lt"/>
                <a:cs typeface="Arial"/>
              </a:rPr>
              <a:t>phlebitis,</a:t>
            </a:r>
            <a:r>
              <a:rPr sz="2400" spc="-6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nephrotoxicity,</a:t>
            </a:r>
            <a:r>
              <a:rPr sz="2400" spc="-2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fever,</a:t>
            </a:r>
            <a:r>
              <a:rPr sz="2400" spc="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chills</a:t>
            </a:r>
            <a:r>
              <a:rPr sz="2400" spc="-5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and</a:t>
            </a:r>
            <a:r>
              <a:rPr sz="2400" spc="-40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anemia </a:t>
            </a:r>
            <a:r>
              <a:rPr sz="2400" dirty="0">
                <a:latin typeface="+mj-lt"/>
                <a:cs typeface="Arial"/>
              </a:rPr>
              <a:t>frequently</a:t>
            </a:r>
            <a:r>
              <a:rPr sz="2400" spc="-2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occur</a:t>
            </a:r>
            <a:r>
              <a:rPr sz="2400" spc="-3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during</a:t>
            </a:r>
            <a:r>
              <a:rPr sz="2400" spc="-3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administration</a:t>
            </a:r>
            <a:endParaRPr sz="2400" dirty="0">
              <a:latin typeface="+mj-lt"/>
              <a:cs typeface="Arial"/>
            </a:endParaRPr>
          </a:p>
          <a:p>
            <a:pPr marL="621665" indent="-60896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621665" algn="l"/>
              </a:tabLst>
            </a:pPr>
            <a:r>
              <a:rPr sz="2400" dirty="0">
                <a:latin typeface="+mj-lt"/>
                <a:cs typeface="Arial"/>
              </a:rPr>
              <a:t>Azoles: ketoconazole,</a:t>
            </a:r>
            <a:r>
              <a:rPr sz="2400" spc="-5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fluconazole,</a:t>
            </a:r>
            <a:r>
              <a:rPr sz="2400" spc="-8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oral.</a:t>
            </a:r>
            <a:endParaRPr sz="2400" dirty="0">
              <a:latin typeface="+mj-lt"/>
              <a:cs typeface="Arial"/>
            </a:endParaRPr>
          </a:p>
          <a:p>
            <a:pPr marL="622300" marR="593725" indent="-609600">
              <a:lnSpc>
                <a:spcPts val="3030"/>
              </a:lnSpc>
              <a:spcBef>
                <a:spcPts val="715"/>
              </a:spcBef>
              <a:buAutoNum type="arabicPeriod"/>
              <a:tabLst>
                <a:tab pos="622300" algn="l"/>
              </a:tabLst>
            </a:pPr>
            <a:r>
              <a:rPr sz="2400" dirty="0">
                <a:latin typeface="+mj-lt"/>
                <a:cs typeface="Arial"/>
              </a:rPr>
              <a:t>Griseofulvin:</a:t>
            </a:r>
            <a:r>
              <a:rPr sz="2400" spc="-1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slow-acting</a:t>
            </a:r>
            <a:r>
              <a:rPr sz="2400" spc="-7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drug</a:t>
            </a:r>
            <a:r>
              <a:rPr sz="2400" spc="-2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which</a:t>
            </a:r>
            <a:r>
              <a:rPr sz="2400" spc="-100" dirty="0">
                <a:latin typeface="+mj-lt"/>
                <a:cs typeface="Arial"/>
              </a:rPr>
              <a:t> </a:t>
            </a:r>
            <a:r>
              <a:rPr sz="2400" spc="-25" dirty="0">
                <a:latin typeface="+mj-lt"/>
                <a:cs typeface="Arial"/>
              </a:rPr>
              <a:t>is </a:t>
            </a:r>
            <a:r>
              <a:rPr sz="2400" dirty="0">
                <a:latin typeface="+mj-lt"/>
                <a:cs typeface="Arial"/>
              </a:rPr>
              <a:t>used</a:t>
            </a:r>
            <a:r>
              <a:rPr sz="2400" spc="-1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for</a:t>
            </a:r>
            <a:r>
              <a:rPr sz="2400" spc="-1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severe</a:t>
            </a:r>
            <a:r>
              <a:rPr sz="2400" spc="-5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skin</a:t>
            </a:r>
            <a:r>
              <a:rPr sz="2400" spc="-1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and</a:t>
            </a:r>
            <a:r>
              <a:rPr sz="2400" spc="-1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nail</a:t>
            </a:r>
            <a:r>
              <a:rPr sz="2400" spc="-40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infections, oral.</a:t>
            </a:r>
            <a:endParaRPr sz="2400" dirty="0">
              <a:latin typeface="+mj-lt"/>
              <a:cs typeface="Arial"/>
            </a:endParaRPr>
          </a:p>
          <a:p>
            <a:pPr marL="622300" marR="516255" indent="-609600">
              <a:lnSpc>
                <a:spcPts val="3030"/>
              </a:lnSpc>
              <a:spcBef>
                <a:spcPts val="655"/>
              </a:spcBef>
              <a:buAutoNum type="arabicPeriod"/>
              <a:tabLst>
                <a:tab pos="622300" algn="l"/>
              </a:tabLst>
            </a:pPr>
            <a:r>
              <a:rPr sz="2400" spc="-10" dirty="0">
                <a:latin typeface="+mj-lt"/>
                <a:cs typeface="Arial"/>
              </a:rPr>
              <a:t>5-</a:t>
            </a:r>
            <a:r>
              <a:rPr sz="2400" dirty="0">
                <a:latin typeface="+mj-lt"/>
                <a:cs typeface="Arial"/>
              </a:rPr>
              <a:t>fluorocytosine:inhibits</a:t>
            </a:r>
            <a:r>
              <a:rPr sz="2400" spc="-50" dirty="0">
                <a:latin typeface="+mj-lt"/>
                <a:cs typeface="Arial"/>
              </a:rPr>
              <a:t> </a:t>
            </a:r>
            <a:r>
              <a:rPr sz="2400" dirty="0">
                <a:latin typeface="+mj-lt"/>
                <a:cs typeface="Arial"/>
              </a:rPr>
              <a:t>RNA</a:t>
            </a:r>
            <a:r>
              <a:rPr sz="2400" spc="-13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synthesis, oral.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994" y="98552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866" y="98552"/>
            <a:ext cx="657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Horizontal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534400" cy="6553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3672" y="76327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164" y="76327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1975" y="621791"/>
            <a:ext cx="6751320" cy="4758055"/>
            <a:chOff x="1331975" y="621791"/>
            <a:chExt cx="6751320" cy="4758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975" y="621791"/>
              <a:ext cx="6455664" cy="45262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6" y="5084063"/>
              <a:ext cx="3581400" cy="29565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003672" y="76327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1164" y="76327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" y="548640"/>
            <a:ext cx="7022592" cy="45262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" y="5230367"/>
            <a:ext cx="8305800" cy="8473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03672" y="76327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1164" y="76327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691895"/>
            <a:ext cx="8229600" cy="28803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3672" y="76327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164" y="76327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255" y="691895"/>
            <a:ext cx="8095488" cy="54345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3672" y="76327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164" y="76327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329" y="267157"/>
            <a:ext cx="51517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Mechanism</a:t>
            </a:r>
            <a:r>
              <a:rPr spc="-120" dirty="0"/>
              <a:t> </a:t>
            </a:r>
            <a:r>
              <a:rPr dirty="0"/>
              <a:t>of</a:t>
            </a:r>
            <a:r>
              <a:rPr spc="-125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1124711"/>
            <a:ext cx="7272528" cy="53279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03672" y="98552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1164" y="98552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488" y="765048"/>
            <a:ext cx="5977127" cy="54711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3672" y="76327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164" y="76327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" y="691895"/>
            <a:ext cx="7449311" cy="50901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3672" y="98552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164" y="98552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691895"/>
            <a:ext cx="8205216" cy="54345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3672" y="76327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164" y="76327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14360"/>
            <a:ext cx="78867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49575">
              <a:lnSpc>
                <a:spcPct val="100000"/>
              </a:lnSpc>
              <a:spcBef>
                <a:spcPts val="90"/>
              </a:spcBef>
            </a:pPr>
            <a:r>
              <a:rPr b="1" spc="-20" dirty="0">
                <a:latin typeface="+mj-lt"/>
                <a:cs typeface="Arial"/>
              </a:rPr>
              <a:t>Uses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" y="1341455"/>
            <a:ext cx="7680959" cy="47518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03672" y="76327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1164" y="76327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6220968" cy="35417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879" y="4361688"/>
            <a:ext cx="1618488" cy="3627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74063" y="4794505"/>
            <a:ext cx="5374005" cy="798830"/>
            <a:chOff x="1115567" y="4654296"/>
            <a:chExt cx="5374005" cy="79883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67" y="4654296"/>
              <a:ext cx="1981200" cy="3413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1303" y="5013960"/>
              <a:ext cx="4437888" cy="43891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4063" y="5730241"/>
            <a:ext cx="3029711" cy="3992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62168" y="216536"/>
            <a:ext cx="640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9660" y="216536"/>
            <a:ext cx="2933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" y="475487"/>
            <a:ext cx="7272528" cy="56509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3672" y="76327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164" y="76327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405383"/>
            <a:ext cx="8424671" cy="60472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3672" y="76327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164" y="76327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14360"/>
            <a:ext cx="78867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8475">
              <a:lnSpc>
                <a:spcPct val="100000"/>
              </a:lnSpc>
              <a:spcBef>
                <a:spcPts val="90"/>
              </a:spcBef>
            </a:pPr>
            <a:r>
              <a:rPr lang="en-US" dirty="0"/>
              <a:t>Learning</a:t>
            </a:r>
            <a:r>
              <a:rPr lang="en-US" spc="-175" dirty="0"/>
              <a:t> </a:t>
            </a:r>
            <a:r>
              <a:rPr lang="en-US" spc="-10"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432636"/>
            <a:ext cx="7762875" cy="3869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Arial MT"/>
                <a:cs typeface="Arial MT"/>
              </a:rPr>
              <a:t>By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end of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this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lecture,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you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will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able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to:</a:t>
            </a:r>
            <a:endParaRPr sz="2800" dirty="0">
              <a:latin typeface="Arial MT"/>
              <a:cs typeface="Arial MT"/>
            </a:endParaRPr>
          </a:p>
          <a:p>
            <a:pPr marL="137160" indent="-133350">
              <a:lnSpc>
                <a:spcPct val="100000"/>
              </a:lnSpc>
              <a:buSzPct val="96428"/>
              <a:buChar char="•"/>
              <a:tabLst>
                <a:tab pos="137160" algn="l"/>
              </a:tabLst>
            </a:pPr>
            <a:r>
              <a:rPr sz="2800" dirty="0">
                <a:latin typeface="Arial MT"/>
                <a:cs typeface="Arial MT"/>
              </a:rPr>
              <a:t>Identify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different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types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mycosis.</a:t>
            </a:r>
            <a:endParaRPr sz="2800" dirty="0">
              <a:latin typeface="Arial MT"/>
              <a:cs typeface="Arial MT"/>
            </a:endParaRPr>
          </a:p>
          <a:p>
            <a:pPr marL="12700" marR="594360" indent="-8890">
              <a:lnSpc>
                <a:spcPct val="100000"/>
              </a:lnSpc>
              <a:buSzPct val="96428"/>
              <a:buChar char="•"/>
              <a:tabLst>
                <a:tab pos="137160" algn="l"/>
              </a:tabLst>
            </a:pPr>
            <a:r>
              <a:rPr sz="2800" dirty="0">
                <a:latin typeface="Arial MT"/>
                <a:cs typeface="Arial MT"/>
              </a:rPr>
              <a:t>	Explain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symptoms commonly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associated infections.</a:t>
            </a:r>
            <a:endParaRPr sz="2800" dirty="0">
              <a:latin typeface="Arial MT"/>
              <a:cs typeface="Arial MT"/>
            </a:endParaRPr>
          </a:p>
          <a:p>
            <a:pPr marL="137160" indent="-133350">
              <a:lnSpc>
                <a:spcPct val="100000"/>
              </a:lnSpc>
              <a:spcBef>
                <a:spcPts val="5"/>
              </a:spcBef>
              <a:buSzPct val="96428"/>
              <a:buChar char="•"/>
              <a:tabLst>
                <a:tab pos="137160" algn="l"/>
              </a:tabLst>
            </a:pPr>
            <a:r>
              <a:rPr sz="2800" dirty="0">
                <a:latin typeface="Arial MT"/>
                <a:cs typeface="Arial MT"/>
              </a:rPr>
              <a:t>Explain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importance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early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diagnosis</a:t>
            </a:r>
            <a:endParaRPr sz="2800" dirty="0">
              <a:latin typeface="Arial MT"/>
              <a:cs typeface="Arial MT"/>
            </a:endParaRPr>
          </a:p>
          <a:p>
            <a:pPr marL="12700" marR="5080" indent="-8890">
              <a:lnSpc>
                <a:spcPct val="100000"/>
              </a:lnSpc>
              <a:buSzPct val="96428"/>
              <a:buChar char="•"/>
              <a:tabLst>
                <a:tab pos="137160" algn="l"/>
              </a:tabLst>
            </a:pPr>
            <a:r>
              <a:rPr sz="2800" dirty="0">
                <a:latin typeface="Arial MT"/>
                <a:cs typeface="Arial MT"/>
              </a:rPr>
              <a:t>	Discuss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treatment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options for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mycosis, </a:t>
            </a:r>
            <a:r>
              <a:rPr sz="2800" spc="-10" dirty="0">
                <a:latin typeface="Arial MT"/>
                <a:cs typeface="Arial MT"/>
              </a:rPr>
              <a:t>including </a:t>
            </a:r>
            <a:r>
              <a:rPr sz="2800" dirty="0">
                <a:latin typeface="Arial MT"/>
                <a:cs typeface="Arial MT"/>
              </a:rPr>
              <a:t>topical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oral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antifungal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medications.</a:t>
            </a:r>
            <a:endParaRPr sz="2800" dirty="0">
              <a:latin typeface="Arial MT"/>
              <a:cs typeface="Arial MT"/>
            </a:endParaRPr>
          </a:p>
          <a:p>
            <a:pPr marL="12700" marR="212090" indent="-8890">
              <a:lnSpc>
                <a:spcPct val="100000"/>
              </a:lnSpc>
              <a:spcBef>
                <a:spcPts val="5"/>
              </a:spcBef>
              <a:buSzPct val="96428"/>
              <a:buChar char="•"/>
              <a:tabLst>
                <a:tab pos="137160" algn="l"/>
              </a:tabLst>
            </a:pPr>
            <a:r>
              <a:rPr sz="2800" dirty="0">
                <a:latin typeface="Arial MT"/>
                <a:cs typeface="Arial MT"/>
              </a:rPr>
              <a:t>	Different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type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antifungal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drugs,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their </a:t>
            </a:r>
            <a:r>
              <a:rPr sz="2800" dirty="0">
                <a:latin typeface="Arial MT"/>
                <a:cs typeface="Arial MT"/>
              </a:rPr>
              <a:t>mechanism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action,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resistance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their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uses.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008" y="475487"/>
            <a:ext cx="7491983" cy="56509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3672" y="76327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164" y="76327"/>
            <a:ext cx="29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414" y="517603"/>
            <a:ext cx="303212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10" dirty="0"/>
              <a:t>Bioethics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6456" y="279653"/>
            <a:ext cx="789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7088"/>
            <a:ext cx="9128760" cy="399287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14360"/>
            <a:ext cx="78867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0"/>
              </a:spcBef>
            </a:pPr>
            <a:r>
              <a:rPr lang="en-US" dirty="0"/>
              <a:t>Artificial</a:t>
            </a:r>
            <a:r>
              <a:rPr lang="en-US" spc="-180" dirty="0"/>
              <a:t> </a:t>
            </a:r>
            <a:r>
              <a:rPr lang="en-US" spc="-10" dirty="0"/>
              <a:t>intelligence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20533" y="228727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417319"/>
            <a:ext cx="7245096" cy="510235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2694" y="483488"/>
            <a:ext cx="312356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10" dirty="0">
                <a:latin typeface="+mj-lt"/>
                <a:cs typeface="Arial MT"/>
              </a:rPr>
              <a:t>Research</a:t>
            </a:r>
            <a:endParaRPr lang="en-US" sz="4400" dirty="0">
              <a:latin typeface="+mj-l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8398" y="1558290"/>
            <a:ext cx="393700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</a:rPr>
              <a:t>https://</a:t>
            </a:r>
            <a:r>
              <a:rPr sz="15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 MT"/>
                <a:cs typeface="Arial MT"/>
                <a:hlinkClick r:id="rId2"/>
              </a:rPr>
              <a:t>www.ncbi.nlm.nih.gov/books/NBK7902/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9256" y="279653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600" y="2209800"/>
            <a:ext cx="4020311" cy="437388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0232" y="517603"/>
            <a:ext cx="49269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dirty="0"/>
              <a:t>Family</a:t>
            </a:r>
            <a:r>
              <a:rPr lang="en-US" spc="-114" dirty="0"/>
              <a:t> </a:t>
            </a:r>
            <a:r>
              <a:rPr lang="en-US" spc="-10" dirty="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51432"/>
            <a:ext cx="7905115" cy="342593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b="1" spc="-10" dirty="0">
                <a:latin typeface="+mj-lt"/>
                <a:cs typeface="Arial"/>
              </a:rPr>
              <a:t>Scenario-</a:t>
            </a:r>
            <a:r>
              <a:rPr sz="2400" b="1" dirty="0">
                <a:latin typeface="+mj-lt"/>
                <a:cs typeface="Arial"/>
              </a:rPr>
              <a:t>based</a:t>
            </a:r>
            <a:r>
              <a:rPr sz="2400" b="1" spc="-20" dirty="0">
                <a:latin typeface="+mj-lt"/>
                <a:cs typeface="Arial"/>
              </a:rPr>
              <a:t> </a:t>
            </a:r>
            <a:r>
              <a:rPr sz="2400" b="1" spc="-25" dirty="0">
                <a:latin typeface="+mj-lt"/>
                <a:cs typeface="Arial"/>
              </a:rPr>
              <a:t>MCQ</a:t>
            </a:r>
            <a:endParaRPr sz="2400" dirty="0">
              <a:latin typeface="+mj-lt"/>
              <a:cs typeface="Arial"/>
            </a:endParaRPr>
          </a:p>
          <a:p>
            <a:pPr marL="356870" marR="305435" indent="-344805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+mj-lt"/>
                <a:cs typeface="Arial MT"/>
              </a:rPr>
              <a:t>Maria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notices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white,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flaky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patches</a:t>
            </a:r>
            <a:r>
              <a:rPr sz="2400" spc="-10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appearing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between </a:t>
            </a:r>
            <a:r>
              <a:rPr sz="2400" dirty="0">
                <a:latin typeface="+mj-lt"/>
                <a:cs typeface="Arial MT"/>
              </a:rPr>
              <a:t>her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toes,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accompanied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by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itching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burning.</a:t>
            </a:r>
            <a:endParaRPr sz="2400" dirty="0">
              <a:latin typeface="+mj-lt"/>
              <a:cs typeface="Arial MT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b="1" spc="-20" dirty="0">
                <a:latin typeface="+mj-lt"/>
                <a:cs typeface="Arial"/>
              </a:rPr>
              <a:t>MCQ:</a:t>
            </a:r>
            <a:endParaRPr sz="2400" dirty="0">
              <a:latin typeface="+mj-lt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+mj-lt"/>
                <a:cs typeface="Arial MT"/>
              </a:rPr>
              <a:t>What</a:t>
            </a:r>
            <a:r>
              <a:rPr sz="2400" spc="-1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type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of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mycosis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is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Maria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most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likely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experiencing?</a:t>
            </a:r>
            <a:endParaRPr sz="2400" dirty="0">
              <a:latin typeface="+mj-lt"/>
              <a:cs typeface="Arial MT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+mj-lt"/>
                <a:cs typeface="Arial MT"/>
              </a:rPr>
              <a:t>a)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Aspergillosis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(affects</a:t>
            </a:r>
            <a:r>
              <a:rPr sz="2400" spc="-1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lungs)</a:t>
            </a:r>
            <a:endParaRPr sz="2400" dirty="0">
              <a:latin typeface="+mj-lt"/>
              <a:cs typeface="Arial MT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+mj-lt"/>
                <a:cs typeface="Arial MT"/>
              </a:rPr>
              <a:t>b)</a:t>
            </a:r>
            <a:r>
              <a:rPr sz="2400" spc="-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Athlete's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foot</a:t>
            </a:r>
            <a:r>
              <a:rPr sz="2400" spc="-8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(fungal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infection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of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feet)</a:t>
            </a:r>
            <a:r>
              <a:rPr sz="2400" spc="5" dirty="0">
                <a:latin typeface="+mj-lt"/>
                <a:cs typeface="Arial MT"/>
              </a:rPr>
              <a:t> </a:t>
            </a:r>
            <a:r>
              <a:rPr sz="2400" b="1" spc="-10" dirty="0">
                <a:latin typeface="+mj-lt"/>
                <a:cs typeface="Arial"/>
              </a:rPr>
              <a:t>CORRECT</a:t>
            </a:r>
            <a:endParaRPr sz="2400" dirty="0">
              <a:latin typeface="+mj-lt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400" dirty="0">
                <a:latin typeface="+mj-lt"/>
                <a:cs typeface="Arial MT"/>
              </a:rPr>
              <a:t>c)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Vaginal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yeast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infection</a:t>
            </a:r>
            <a:r>
              <a:rPr sz="2400" spc="-10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(specific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to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the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genital</a:t>
            </a:r>
            <a:r>
              <a:rPr sz="2400" spc="-6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area)</a:t>
            </a:r>
            <a:endParaRPr sz="2400" dirty="0">
              <a:latin typeface="+mj-l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3038" y="293878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6544" y="1152537"/>
            <a:ext cx="5240655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145" dirty="0">
                <a:latin typeface="Tahoma"/>
                <a:cs typeface="Tahoma"/>
              </a:rPr>
              <a:t>Take</a:t>
            </a:r>
            <a:r>
              <a:rPr spc="-254" dirty="0">
                <a:latin typeface="Tahoma"/>
                <a:cs typeface="Tahoma"/>
              </a:rPr>
              <a:t> </a:t>
            </a:r>
            <a:r>
              <a:rPr spc="-190" dirty="0">
                <a:latin typeface="Tahoma"/>
                <a:cs typeface="Tahoma"/>
              </a:rPr>
              <a:t>home</a:t>
            </a:r>
            <a:r>
              <a:rPr spc="-270" dirty="0">
                <a:latin typeface="Tahoma"/>
                <a:cs typeface="Tahoma"/>
              </a:rPr>
              <a:t> </a:t>
            </a:r>
            <a:r>
              <a:rPr spc="-150" dirty="0">
                <a:latin typeface="Tahoma"/>
                <a:cs typeface="Tahoma"/>
              </a:rPr>
              <a:t>message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48081" rIns="0" bIns="0" rtlCol="0">
            <a:spAutoFit/>
          </a:bodyPr>
          <a:lstStyle/>
          <a:p>
            <a:pPr marL="488315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Fungi</a:t>
            </a:r>
            <a:r>
              <a:rPr spc="-45" dirty="0"/>
              <a:t> </a:t>
            </a:r>
            <a:r>
              <a:rPr dirty="0"/>
              <a:t>can</a:t>
            </a:r>
            <a:r>
              <a:rPr spc="-85" dirty="0"/>
              <a:t> </a:t>
            </a:r>
            <a:r>
              <a:rPr dirty="0"/>
              <a:t>cause</a:t>
            </a:r>
            <a:r>
              <a:rPr spc="-80" dirty="0"/>
              <a:t> </a:t>
            </a:r>
            <a:r>
              <a:rPr dirty="0"/>
              <a:t>infections</a:t>
            </a:r>
            <a:r>
              <a:rPr spc="-50" dirty="0"/>
              <a:t> </a:t>
            </a:r>
            <a:r>
              <a:rPr dirty="0"/>
              <a:t>called</a:t>
            </a:r>
            <a:r>
              <a:rPr spc="-25" dirty="0"/>
              <a:t> </a:t>
            </a:r>
            <a:r>
              <a:rPr dirty="0"/>
              <a:t>mycoses,</a:t>
            </a:r>
            <a:r>
              <a:rPr spc="-75" dirty="0"/>
              <a:t> </a:t>
            </a:r>
            <a:r>
              <a:rPr dirty="0"/>
              <a:t>invading our</a:t>
            </a:r>
            <a:r>
              <a:rPr spc="-70" dirty="0"/>
              <a:t> </a:t>
            </a:r>
            <a:r>
              <a:rPr spc="-10" dirty="0"/>
              <a:t>skin, </a:t>
            </a:r>
            <a:r>
              <a:rPr dirty="0"/>
              <a:t>nails</a:t>
            </a:r>
            <a:r>
              <a:rPr spc="-15" dirty="0"/>
              <a:t> </a:t>
            </a:r>
            <a:r>
              <a:rPr dirty="0"/>
              <a:t>(think</a:t>
            </a:r>
            <a:r>
              <a:rPr spc="-60" dirty="0"/>
              <a:t> </a:t>
            </a:r>
            <a:r>
              <a:rPr dirty="0"/>
              <a:t>athlete's</a:t>
            </a:r>
            <a:r>
              <a:rPr spc="-5" dirty="0"/>
              <a:t> </a:t>
            </a:r>
            <a:r>
              <a:rPr dirty="0"/>
              <a:t>foot!),</a:t>
            </a:r>
            <a:r>
              <a:rPr spc="-130" dirty="0"/>
              <a:t> </a:t>
            </a:r>
            <a:r>
              <a:rPr dirty="0"/>
              <a:t>lungs,</a:t>
            </a:r>
            <a:r>
              <a:rPr spc="-45" dirty="0"/>
              <a:t> </a:t>
            </a:r>
            <a:r>
              <a:rPr dirty="0"/>
              <a:t>or</a:t>
            </a:r>
            <a:r>
              <a:rPr spc="-65" dirty="0"/>
              <a:t> </a:t>
            </a:r>
            <a:r>
              <a:rPr dirty="0"/>
              <a:t>even</a:t>
            </a:r>
            <a:r>
              <a:rPr spc="-30" dirty="0"/>
              <a:t> </a:t>
            </a:r>
            <a:r>
              <a:rPr dirty="0"/>
              <a:t>genitals</a:t>
            </a:r>
            <a:r>
              <a:rPr spc="-15" dirty="0"/>
              <a:t> </a:t>
            </a:r>
            <a:r>
              <a:rPr spc="-10" dirty="0"/>
              <a:t>(yeast </a:t>
            </a:r>
            <a:r>
              <a:rPr dirty="0"/>
              <a:t>infections!).</a:t>
            </a:r>
            <a:r>
              <a:rPr spc="-114" dirty="0"/>
              <a:t> </a:t>
            </a:r>
            <a:r>
              <a:rPr dirty="0"/>
              <a:t>Itchy,</a:t>
            </a:r>
            <a:r>
              <a:rPr spc="-10" dirty="0"/>
              <a:t> </a:t>
            </a:r>
            <a:r>
              <a:rPr dirty="0"/>
              <a:t>red,</a:t>
            </a:r>
            <a:r>
              <a:rPr spc="-6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uncomfortable</a:t>
            </a:r>
            <a:r>
              <a:rPr spc="-90" dirty="0"/>
              <a:t> </a:t>
            </a:r>
            <a:r>
              <a:rPr dirty="0"/>
              <a:t>symptoms</a:t>
            </a:r>
            <a:r>
              <a:rPr spc="-55" dirty="0"/>
              <a:t> </a:t>
            </a:r>
            <a:r>
              <a:rPr dirty="0"/>
              <a:t>can</a:t>
            </a:r>
            <a:r>
              <a:rPr spc="-75" dirty="0"/>
              <a:t> </a:t>
            </a:r>
            <a:r>
              <a:rPr spc="-10" dirty="0"/>
              <a:t>arise. </a:t>
            </a:r>
            <a:r>
              <a:rPr dirty="0"/>
              <a:t>Antifungal</a:t>
            </a:r>
            <a:r>
              <a:rPr spc="-5" dirty="0"/>
              <a:t> </a:t>
            </a:r>
            <a:r>
              <a:rPr dirty="0"/>
              <a:t>meds,</a:t>
            </a:r>
            <a:r>
              <a:rPr spc="-100" dirty="0"/>
              <a:t> </a:t>
            </a:r>
            <a:r>
              <a:rPr dirty="0"/>
              <a:t>topical</a:t>
            </a:r>
            <a:r>
              <a:rPr spc="-30" dirty="0"/>
              <a:t> </a:t>
            </a:r>
            <a:r>
              <a:rPr dirty="0"/>
              <a:t>or</a:t>
            </a:r>
            <a:r>
              <a:rPr spc="-60" dirty="0"/>
              <a:t> </a:t>
            </a:r>
            <a:r>
              <a:rPr dirty="0"/>
              <a:t>oral,</a:t>
            </a:r>
            <a:r>
              <a:rPr spc="-40" dirty="0"/>
              <a:t> </a:t>
            </a:r>
            <a:r>
              <a:rPr dirty="0"/>
              <a:t>fight</a:t>
            </a:r>
            <a:r>
              <a:rPr spc="-55" dirty="0"/>
              <a:t> </a:t>
            </a:r>
            <a:r>
              <a:rPr dirty="0"/>
              <a:t>back.</a:t>
            </a:r>
            <a:r>
              <a:rPr spc="-85" dirty="0"/>
              <a:t> </a:t>
            </a:r>
            <a:r>
              <a:rPr dirty="0"/>
              <a:t>Keeping clean</a:t>
            </a:r>
            <a:r>
              <a:rPr spc="-2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50" dirty="0"/>
              <a:t>a </a:t>
            </a:r>
            <a:r>
              <a:rPr dirty="0"/>
              <a:t>healthy</a:t>
            </a:r>
            <a:r>
              <a:rPr spc="-25" dirty="0"/>
              <a:t> </a:t>
            </a:r>
            <a:r>
              <a:rPr dirty="0"/>
              <a:t>immune</a:t>
            </a:r>
            <a:r>
              <a:rPr spc="-120" dirty="0"/>
              <a:t> </a:t>
            </a:r>
            <a:r>
              <a:rPr dirty="0"/>
              <a:t>system</a:t>
            </a:r>
            <a:r>
              <a:rPr spc="-35" dirty="0"/>
              <a:t> </a:t>
            </a:r>
            <a:r>
              <a:rPr dirty="0"/>
              <a:t>are</a:t>
            </a:r>
            <a:r>
              <a:rPr spc="-60" dirty="0"/>
              <a:t> </a:t>
            </a:r>
            <a:r>
              <a:rPr dirty="0"/>
              <a:t>your</a:t>
            </a:r>
            <a:r>
              <a:rPr spc="-5" dirty="0"/>
              <a:t> </a:t>
            </a:r>
            <a:r>
              <a:rPr dirty="0"/>
              <a:t>best</a:t>
            </a:r>
            <a:r>
              <a:rPr spc="-70" dirty="0"/>
              <a:t> </a:t>
            </a:r>
            <a:r>
              <a:rPr dirty="0"/>
              <a:t>defense</a:t>
            </a:r>
            <a:r>
              <a:rPr spc="-75" dirty="0"/>
              <a:t> </a:t>
            </a:r>
            <a:r>
              <a:rPr dirty="0"/>
              <a:t>against</a:t>
            </a:r>
            <a:r>
              <a:rPr spc="-30" dirty="0"/>
              <a:t> </a:t>
            </a:r>
            <a:r>
              <a:rPr spc="-10" dirty="0"/>
              <a:t>these </a:t>
            </a:r>
            <a:r>
              <a:rPr dirty="0"/>
              <a:t>fungal</a:t>
            </a:r>
            <a:r>
              <a:rPr spc="-55" dirty="0"/>
              <a:t> </a:t>
            </a:r>
            <a:r>
              <a:rPr spc="-20" dirty="0"/>
              <a:t>foes!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2312619"/>
            <a:ext cx="60452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00" b="1" dirty="0">
                <a:latin typeface="+mj-lt"/>
                <a:cs typeface="Arial"/>
              </a:rPr>
              <a:t>Learning</a:t>
            </a:r>
            <a:r>
              <a:rPr lang="en-US" sz="4000" b="1" spc="-85" dirty="0">
                <a:latin typeface="+mj-lt"/>
                <a:cs typeface="Arial"/>
              </a:rPr>
              <a:t> </a:t>
            </a:r>
            <a:r>
              <a:rPr lang="en-US" sz="4000" b="1" spc="-10" dirty="0">
                <a:latin typeface="+mj-lt"/>
                <a:cs typeface="Arial"/>
              </a:rPr>
              <a:t>resources</a:t>
            </a:r>
            <a:endParaRPr lang="en-US" sz="40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720" y="3243834"/>
            <a:ext cx="6648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</a:pPr>
            <a:r>
              <a:rPr lang="en-US" sz="2400" i="1" dirty="0">
                <a:latin typeface="+mj-lt"/>
                <a:cs typeface="Arial"/>
              </a:rPr>
              <a:t>Robbins</a:t>
            </a:r>
            <a:r>
              <a:rPr lang="en-US" sz="2400" i="1" spc="-40" dirty="0">
                <a:latin typeface="+mj-lt"/>
                <a:cs typeface="Arial"/>
              </a:rPr>
              <a:t> </a:t>
            </a:r>
            <a:r>
              <a:rPr lang="en-US" sz="2400" i="1" dirty="0">
                <a:latin typeface="+mj-lt"/>
                <a:cs typeface="Arial"/>
              </a:rPr>
              <a:t>&amp;</a:t>
            </a:r>
            <a:r>
              <a:rPr lang="en-US" sz="2400" i="1" spc="-40" dirty="0">
                <a:latin typeface="+mj-lt"/>
                <a:cs typeface="Arial"/>
              </a:rPr>
              <a:t> </a:t>
            </a:r>
            <a:r>
              <a:rPr lang="en-US" sz="2400" i="1" dirty="0" err="1">
                <a:latin typeface="+mj-lt"/>
                <a:cs typeface="Arial"/>
              </a:rPr>
              <a:t>cotran</a:t>
            </a:r>
            <a:r>
              <a:rPr lang="en-US" sz="2400" i="1" spc="-25" dirty="0">
                <a:latin typeface="+mj-lt"/>
                <a:cs typeface="Arial"/>
              </a:rPr>
              <a:t> </a:t>
            </a:r>
            <a:r>
              <a:rPr lang="en-US" sz="2400" i="1" dirty="0">
                <a:latin typeface="+mj-lt"/>
                <a:cs typeface="Arial"/>
              </a:rPr>
              <a:t>pathologic</a:t>
            </a:r>
            <a:r>
              <a:rPr lang="en-US" sz="2400" i="1" spc="-70" dirty="0">
                <a:latin typeface="+mj-lt"/>
                <a:cs typeface="Arial"/>
              </a:rPr>
              <a:t> </a:t>
            </a:r>
            <a:r>
              <a:rPr lang="en-US" sz="2400" i="1" dirty="0">
                <a:latin typeface="+mj-lt"/>
                <a:cs typeface="Arial"/>
              </a:rPr>
              <a:t>basis</a:t>
            </a:r>
            <a:r>
              <a:rPr lang="en-US" sz="2400" i="1" spc="-60" dirty="0">
                <a:latin typeface="+mj-lt"/>
                <a:cs typeface="Arial"/>
              </a:rPr>
              <a:t> </a:t>
            </a:r>
            <a:r>
              <a:rPr lang="en-US" sz="2400" i="1" spc="-25" dirty="0">
                <a:latin typeface="+mj-lt"/>
                <a:cs typeface="Arial"/>
              </a:rPr>
              <a:t>of </a:t>
            </a:r>
            <a:r>
              <a:rPr lang="en-US" sz="2400" i="1" dirty="0">
                <a:latin typeface="+mj-lt"/>
                <a:cs typeface="Arial"/>
              </a:rPr>
              <a:t>disease</a:t>
            </a:r>
            <a:r>
              <a:rPr lang="en-US" sz="2400" i="1" spc="-40" dirty="0">
                <a:latin typeface="+mj-lt"/>
                <a:cs typeface="Arial"/>
              </a:rPr>
              <a:t> </a:t>
            </a:r>
            <a:r>
              <a:rPr lang="en-US" sz="2400" i="1" dirty="0">
                <a:latin typeface="+mj-lt"/>
                <a:cs typeface="Arial"/>
              </a:rPr>
              <a:t>10</a:t>
            </a:r>
            <a:r>
              <a:rPr lang="en-US" sz="2400" i="1" baseline="24305" dirty="0">
                <a:latin typeface="+mj-lt"/>
                <a:cs typeface="Arial"/>
              </a:rPr>
              <a:t>th</a:t>
            </a:r>
            <a:r>
              <a:rPr lang="en-US" sz="2400" i="1" spc="292" baseline="24305" dirty="0">
                <a:latin typeface="+mj-lt"/>
                <a:cs typeface="Arial"/>
              </a:rPr>
              <a:t> </a:t>
            </a:r>
            <a:r>
              <a:rPr lang="en-US" sz="2400" i="1" spc="-10" dirty="0">
                <a:latin typeface="+mj-lt"/>
                <a:cs typeface="Arial"/>
              </a:rPr>
              <a:t>edition</a:t>
            </a:r>
            <a:endParaRPr lang="en-US" sz="24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617" y="685800"/>
            <a:ext cx="7898765" cy="42493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436620">
              <a:lnSpc>
                <a:spcPct val="100000"/>
              </a:lnSpc>
              <a:spcBef>
                <a:spcPts val="225"/>
              </a:spcBef>
              <a:tabLst>
                <a:tab pos="6684009" algn="l"/>
              </a:tabLst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r>
              <a:rPr sz="1200" dirty="0">
                <a:solidFill>
                  <a:srgbClr val="202A35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Spiral</a:t>
            </a:r>
            <a:endParaRPr sz="1200" dirty="0">
              <a:latin typeface="Calibri"/>
              <a:cs typeface="Calibri"/>
            </a:endParaRPr>
          </a:p>
          <a:p>
            <a:pPr marL="356870" marR="521970" indent="-344805">
              <a:lnSpc>
                <a:spcPct val="90000"/>
              </a:lnSpc>
              <a:spcBef>
                <a:spcPts val="71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+mj-lt"/>
                <a:cs typeface="Arial MT"/>
              </a:rPr>
              <a:t>Fungi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are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eukaryotic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organisms,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do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not </a:t>
            </a:r>
            <a:r>
              <a:rPr sz="2400" dirty="0">
                <a:latin typeface="+mj-lt"/>
                <a:cs typeface="Arial MT"/>
              </a:rPr>
              <a:t>contain</a:t>
            </a:r>
            <a:r>
              <a:rPr sz="2400" spc="-1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chlorophyll,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have</a:t>
            </a:r>
            <a:r>
              <a:rPr sz="2400" spc="-10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cell</a:t>
            </a:r>
            <a:r>
              <a:rPr sz="2400" spc="-10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walls, </a:t>
            </a:r>
            <a:r>
              <a:rPr sz="2400" dirty="0">
                <a:latin typeface="+mj-lt"/>
                <a:cs typeface="Arial MT"/>
              </a:rPr>
              <a:t>filamentous</a:t>
            </a:r>
            <a:r>
              <a:rPr sz="2400" spc="-11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structures,</a:t>
            </a:r>
            <a:r>
              <a:rPr sz="2400" spc="-1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100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produce spores.</a:t>
            </a:r>
            <a:endParaRPr sz="2400" dirty="0">
              <a:latin typeface="+mj-lt"/>
              <a:cs typeface="Arial MT"/>
            </a:endParaRPr>
          </a:p>
          <a:p>
            <a:pPr>
              <a:lnSpc>
                <a:spcPct val="100000"/>
              </a:lnSpc>
              <a:spcBef>
                <a:spcPts val="1320"/>
              </a:spcBef>
              <a:buFont typeface="Arial MT"/>
              <a:buChar char="•"/>
            </a:pPr>
            <a:endParaRPr sz="2400" dirty="0">
              <a:latin typeface="+mj-lt"/>
              <a:cs typeface="Arial MT"/>
            </a:endParaRPr>
          </a:p>
          <a:p>
            <a:pPr marL="356870" marR="93345" indent="-344805">
              <a:lnSpc>
                <a:spcPct val="90000"/>
              </a:lnSpc>
              <a:buChar char="•"/>
              <a:tabLst>
                <a:tab pos="356870" algn="l"/>
                <a:tab pos="469265" algn="l"/>
              </a:tabLst>
            </a:pPr>
            <a:r>
              <a:rPr sz="2400" dirty="0">
                <a:latin typeface="+mj-lt"/>
                <a:cs typeface="Arial MT"/>
              </a:rPr>
              <a:t>	Grow</a:t>
            </a:r>
            <a:r>
              <a:rPr sz="2400" spc="-7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as</a:t>
            </a:r>
            <a:r>
              <a:rPr sz="2400" spc="-7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saprophytes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and</a:t>
            </a:r>
            <a:r>
              <a:rPr sz="2400" spc="-8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decompose </a:t>
            </a:r>
            <a:r>
              <a:rPr sz="2400" dirty="0">
                <a:latin typeface="+mj-lt"/>
                <a:cs typeface="Arial MT"/>
              </a:rPr>
              <a:t>dead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organic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matter.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Between</a:t>
            </a:r>
            <a:r>
              <a:rPr sz="2400" spc="2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100,000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to </a:t>
            </a:r>
            <a:r>
              <a:rPr sz="2400" dirty="0">
                <a:latin typeface="+mj-lt"/>
                <a:cs typeface="Arial MT"/>
              </a:rPr>
              <a:t>200,000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species</a:t>
            </a:r>
            <a:r>
              <a:rPr sz="2400" spc="-8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depending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on</a:t>
            </a:r>
            <a:r>
              <a:rPr sz="2400" spc="-6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how</a:t>
            </a:r>
            <a:r>
              <a:rPr sz="2400" spc="-25" dirty="0">
                <a:latin typeface="+mj-lt"/>
                <a:cs typeface="Arial MT"/>
              </a:rPr>
              <a:t> </a:t>
            </a:r>
            <a:r>
              <a:rPr sz="2400" spc="-20" dirty="0">
                <a:latin typeface="+mj-lt"/>
                <a:cs typeface="Arial MT"/>
              </a:rPr>
              <a:t>they </a:t>
            </a:r>
            <a:r>
              <a:rPr sz="2400" dirty="0">
                <a:latin typeface="+mj-lt"/>
                <a:cs typeface="Arial MT"/>
              </a:rPr>
              <a:t>are</a:t>
            </a:r>
            <a:r>
              <a:rPr sz="2400" spc="-5" dirty="0">
                <a:latin typeface="+mj-lt"/>
                <a:cs typeface="Arial MT"/>
              </a:rPr>
              <a:t> </a:t>
            </a:r>
            <a:r>
              <a:rPr sz="2400" spc="-10" dirty="0">
                <a:latin typeface="+mj-lt"/>
                <a:cs typeface="Arial MT"/>
              </a:rPr>
              <a:t>classified.</a:t>
            </a:r>
            <a:endParaRPr sz="2400" dirty="0">
              <a:latin typeface="+mj-lt"/>
              <a:cs typeface="Arial MT"/>
            </a:endParaRPr>
          </a:p>
          <a:p>
            <a:pPr>
              <a:lnSpc>
                <a:spcPct val="100000"/>
              </a:lnSpc>
              <a:spcBef>
                <a:spcPts val="1360"/>
              </a:spcBef>
              <a:buFont typeface="Arial MT"/>
              <a:buChar char="•"/>
            </a:pPr>
            <a:endParaRPr sz="2400" dirty="0">
              <a:latin typeface="+mj-lt"/>
              <a:cs typeface="Arial MT"/>
            </a:endParaRPr>
          </a:p>
          <a:p>
            <a:pPr marL="356870" marR="5080" indent="-344805">
              <a:lnSpc>
                <a:spcPts val="3460"/>
              </a:lnSpc>
              <a:buChar char="•"/>
              <a:tabLst>
                <a:tab pos="356870" algn="l"/>
              </a:tabLst>
            </a:pPr>
            <a:r>
              <a:rPr sz="2400" dirty="0">
                <a:latin typeface="+mj-lt"/>
                <a:cs typeface="Arial MT"/>
              </a:rPr>
              <a:t>About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300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species</a:t>
            </a:r>
            <a:r>
              <a:rPr sz="2400" spc="-9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are</a:t>
            </a:r>
            <a:r>
              <a:rPr sz="2400" spc="-5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presently</a:t>
            </a:r>
            <a:r>
              <a:rPr sz="2400" spc="-45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known</a:t>
            </a:r>
            <a:r>
              <a:rPr sz="2400" spc="-50" dirty="0">
                <a:latin typeface="+mj-lt"/>
                <a:cs typeface="Arial MT"/>
              </a:rPr>
              <a:t> </a:t>
            </a:r>
            <a:r>
              <a:rPr sz="2400" spc="-25" dirty="0">
                <a:latin typeface="+mj-lt"/>
                <a:cs typeface="Arial MT"/>
              </a:rPr>
              <a:t>to </a:t>
            </a:r>
            <a:r>
              <a:rPr sz="2400" dirty="0">
                <a:latin typeface="+mj-lt"/>
                <a:cs typeface="Arial MT"/>
              </a:rPr>
              <a:t>be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pathogenic</a:t>
            </a:r>
            <a:r>
              <a:rPr sz="2400" spc="-40" dirty="0">
                <a:latin typeface="+mj-lt"/>
                <a:cs typeface="Arial MT"/>
              </a:rPr>
              <a:t> </a:t>
            </a:r>
            <a:r>
              <a:rPr sz="2400" dirty="0">
                <a:latin typeface="+mj-lt"/>
                <a:cs typeface="Arial MT"/>
              </a:rPr>
              <a:t>for</a:t>
            </a:r>
            <a:r>
              <a:rPr sz="2400" spc="-30" dirty="0">
                <a:latin typeface="+mj-lt"/>
                <a:cs typeface="Arial MT"/>
              </a:rPr>
              <a:t> </a:t>
            </a:r>
            <a:r>
              <a:rPr sz="2400" spc="-20" dirty="0">
                <a:latin typeface="+mj-lt"/>
                <a:cs typeface="Arial MT"/>
              </a:rPr>
              <a:t>man.</a:t>
            </a:r>
            <a:endParaRPr sz="2400" dirty="0">
              <a:latin typeface="+mj-l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C424-099C-336E-4DC4-5B19A3BF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365127"/>
            <a:ext cx="1581150" cy="1006474"/>
          </a:xfrm>
        </p:spPr>
        <p:txBody>
          <a:bodyPr>
            <a:normAutofit/>
          </a:bodyPr>
          <a:lstStyle/>
          <a:p>
            <a:r>
              <a:rPr lang="en-US" sz="1600" dirty="0"/>
              <a:t>spiral</a:t>
            </a:r>
            <a:endParaRPr lang="en-PK" sz="1600" dirty="0"/>
          </a:p>
        </p:txBody>
      </p:sp>
      <p:pic>
        <p:nvPicPr>
          <p:cNvPr id="1026" name="Picture 2" descr="Mycosis fungoides and Sézary syndrome | Published in healthbook TIMES  Oncology Hematology">
            <a:extLst>
              <a:ext uri="{FF2B5EF4-FFF2-40B4-BE49-F238E27FC236}">
                <a16:creationId xmlns:a16="http://schemas.microsoft.com/office/drawing/2014/main" id="{22B8EC86-A2A4-2F12-B7D0-67FCB866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11" y="1828800"/>
            <a:ext cx="6599464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2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2912" y="138112"/>
          <a:ext cx="8229600" cy="6398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44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Features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2160">
                        <a:lnSpc>
                          <a:spcPts val="819"/>
                        </a:lnSpc>
                      </a:pPr>
                      <a:r>
                        <a:rPr sz="1200" spc="-10" dirty="0">
                          <a:solidFill>
                            <a:srgbClr val="202A35"/>
                          </a:solidFill>
                          <a:latin typeface="Calibri"/>
                          <a:cs typeface="Calibri"/>
                        </a:rPr>
                        <a:t>Pathology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ts val="2815"/>
                        </a:lnSpc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Fungi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ts val="819"/>
                        </a:lnSpc>
                      </a:pPr>
                      <a:r>
                        <a:rPr sz="1200" spc="-10" dirty="0">
                          <a:solidFill>
                            <a:srgbClr val="202A35"/>
                          </a:solidFill>
                          <a:latin typeface="Calibri"/>
                          <a:cs typeface="Calibri"/>
                        </a:rPr>
                        <a:t>Spiral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ts val="2815"/>
                        </a:lnSpc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Bacteria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4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Nucleus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eukaryotic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prokaryotic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6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latin typeface="Arial MT"/>
                          <a:cs typeface="Arial MT"/>
                        </a:rPr>
                        <a:t>Cell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latin typeface="Arial MT"/>
                          <a:cs typeface="Arial MT"/>
                        </a:rPr>
                        <a:t>membrane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dirty="0">
                          <a:latin typeface="Arial MT"/>
                          <a:cs typeface="Arial MT"/>
                        </a:rPr>
                        <a:t>Sterols</a:t>
                      </a:r>
                      <a:r>
                        <a:rPr sz="28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latin typeface="Arial MT"/>
                          <a:cs typeface="Arial MT"/>
                        </a:rPr>
                        <a:t>present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absent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9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Cytoplasm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657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Mitochondria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and ER</a:t>
                      </a:r>
                      <a:r>
                        <a:rPr sz="2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latin typeface="Arial MT"/>
                          <a:cs typeface="Arial MT"/>
                        </a:rPr>
                        <a:t>present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Absent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0945">
                <a:tc>
                  <a:txBody>
                    <a:bodyPr/>
                    <a:lstStyle/>
                    <a:p>
                      <a:pPr marL="91440" marR="13201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latin typeface="Arial MT"/>
                          <a:cs typeface="Arial MT"/>
                        </a:rPr>
                        <a:t>Cell</a:t>
                      </a:r>
                      <a:r>
                        <a:rPr sz="2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wall </a:t>
                      </a:r>
                      <a:r>
                        <a:rPr sz="2800" spc="-10" dirty="0">
                          <a:latin typeface="Arial MT"/>
                          <a:cs typeface="Arial MT"/>
                        </a:rPr>
                        <a:t>content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Chitin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Peptidoglycan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4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Spores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latin typeface="Arial MT"/>
                          <a:cs typeface="Arial MT"/>
                        </a:rPr>
                        <a:t>Sexual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latin typeface="Arial MT"/>
                          <a:cs typeface="Arial MT"/>
                        </a:rPr>
                        <a:t>asexual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Endospores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1317</Words>
  <Application>Microsoft Office PowerPoint</Application>
  <PresentationFormat>On-screen Show (4:3)</PresentationFormat>
  <Paragraphs>222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MS PGothic</vt:lpstr>
      <vt:lpstr>Arial</vt:lpstr>
      <vt:lpstr>Arial MT</vt:lpstr>
      <vt:lpstr>Calibri</vt:lpstr>
      <vt:lpstr>Tahoma</vt:lpstr>
      <vt:lpstr>Office Theme</vt:lpstr>
      <vt:lpstr>Mycology Microbe  Module 3rd Year MBBS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spiral</vt:lpstr>
      <vt:lpstr>PowerPoint Presentation</vt:lpstr>
      <vt:lpstr>Types </vt:lpstr>
      <vt:lpstr>PowerPoint Presentation</vt:lpstr>
      <vt:lpstr>There are four types of Mycotic diseases:</vt:lpstr>
      <vt:lpstr>. Clinical classification of the mycoses </vt:lpstr>
      <vt:lpstr>PowerPoint Presentation</vt:lpstr>
      <vt:lpstr>b. Subcutaneous mycoses are confined to the subcutaneous tissue rarely spread systemically.</vt:lpstr>
      <vt:lpstr>c. Systemic mycoses may involve deep viscera and become widely disseminated.</vt:lpstr>
      <vt:lpstr>d. Opportunistic mycoses</vt:lpstr>
      <vt:lpstr>Systemic Mycosis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Cryptococcosis (cryptococcus neoformans)</vt:lpstr>
      <vt:lpstr>PowerPoint Presentation</vt:lpstr>
      <vt:lpstr>A. Candidiasis (candida albicans)</vt:lpstr>
      <vt:lpstr>PowerPoint Presentation</vt:lpstr>
      <vt:lpstr>Aspergillus:</vt:lpstr>
      <vt:lpstr>The most common pathogenic species</vt:lpstr>
      <vt:lpstr>PowerPoint Presentation</vt:lpstr>
      <vt:lpstr>Major forms of disease</vt:lpstr>
      <vt:lpstr>Fungus ball of aspergillus</vt:lpstr>
      <vt:lpstr>Diagnosis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 of action</vt:lpstr>
      <vt:lpstr>PowerPoint Presentation</vt:lpstr>
      <vt:lpstr>PowerPoint Presentation</vt:lpstr>
      <vt:lpstr>PowerPoint Presentation</vt:lpstr>
      <vt:lpstr>Uses</vt:lpstr>
      <vt:lpstr>PowerPoint Presentation</vt:lpstr>
      <vt:lpstr>PowerPoint Presentation</vt:lpstr>
      <vt:lpstr>PowerPoint Presentation</vt:lpstr>
      <vt:lpstr>PowerPoint Presentation</vt:lpstr>
      <vt:lpstr>Bioethics</vt:lpstr>
      <vt:lpstr>Artificial intelligence</vt:lpstr>
      <vt:lpstr>PowerPoint Presentation</vt:lpstr>
      <vt:lpstr>Family medicine</vt:lpstr>
      <vt:lpstr>Take home message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samma</dc:creator>
  <cp:lastModifiedBy>sammarfatima93@gmail.com</cp:lastModifiedBy>
  <cp:revision>3</cp:revision>
  <dcterms:created xsi:type="dcterms:W3CDTF">2025-02-17T04:31:21Z</dcterms:created>
  <dcterms:modified xsi:type="dcterms:W3CDTF">2025-02-18T10:56:50Z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2025-02-17T00:00:00Z</vt:filetime>
  </property>
  <property fmtid="{D5CDD505-2E9C-101B-9397-08002B2CF9AE}" pid="5" name="Producer">
    <vt:lpwstr>iLovePDF</vt:lpwstr>
  </property>
</Properties>
</file>